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</p:sldMasterIdLst>
  <p:notesMasterIdLst>
    <p:notesMasterId r:id="rId9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41" r:id="rId43"/>
    <p:sldId id="590" r:id="rId44"/>
    <p:sldId id="342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9" r:id="rId84"/>
    <p:sldId id="333" r:id="rId85"/>
    <p:sldId id="334" r:id="rId86"/>
    <p:sldId id="335" r:id="rId87"/>
    <p:sldId id="336" r:id="rId88"/>
    <p:sldId id="337" r:id="rId89"/>
    <p:sldId id="338" r:id="rId90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92"/>
    </p:embeddedFont>
    <p:embeddedFont>
      <p:font typeface="Calibri" panose="020F0502020204030204" pitchFamily="34" charset="0"/>
      <p:regular r:id="rId93"/>
      <p:bold r:id="rId94"/>
      <p:italic r:id="rId95"/>
      <p:boldItalic r:id="rId96"/>
    </p:embeddedFont>
    <p:embeddedFont>
      <p:font typeface="Pacifico" pitchFamily="2" charset="77"/>
      <p:regular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35"/>
  </p:normalViewPr>
  <p:slideViewPr>
    <p:cSldViewPr snapToGrid="0">
      <p:cViewPr varScale="1">
        <p:scale>
          <a:sx n="120" d="100"/>
          <a:sy n="120" d="100"/>
        </p:scale>
        <p:origin x="200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font" Target="fonts/font4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3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2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41424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s://pixabay.com/photos/movement-driving-walking-streetlife-420399/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266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https://pxhere.com/en/photo/941424</a:t>
            </a:r>
            <a:endParaRPr lang="en-US" dirty="0"/>
          </a:p>
          <a:p>
            <a:r>
              <a:rPr lang="en-US" dirty="0">
                <a:hlinkClick r:id="rId4"/>
              </a:rPr>
              <a:t>https://pixabay.com/photos/movement-driving-walking-streetlife-420399/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BA293-708C-4261-9FD1-AE04041D5F79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2050" name="Picture 2" descr="Image result for icon highway driv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49" y="1200335"/>
            <a:ext cx="669790" cy="502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Image result for city driv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Movement, Driving, Walking, Streetlife, Car, C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04" y="1233161"/>
            <a:ext cx="655035" cy="436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187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4353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ce41a91add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ce41a91add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ce41a91add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gce41a91add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ce41a91add_0_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gce41a91add_0_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ce41a91add_0_1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ce41a91add_0_1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ce41a91add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gce41a91add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ce41a91add_0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gce41a91add_0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e41a91add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gce41a91add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ce41a91add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ce41a91add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ce41a91add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ce41a91add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ce41a91add_0_1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ce41a91add_0_1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ce41a91add_0_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ce41a91add_0_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ce41a91add_0_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ce41a91add_0_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ce41a91add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ce41a91add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ce41a91add_0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ce41a91add_0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ce41a91add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ce41a91add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ce41a91add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ce41a91add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ce41a91add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ce41a91add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ce41a91add_0_1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ce41a91add_0_1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ce41a91add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ce41a91add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ce41a91ad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ce41a91ad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ce41a91add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ce41a91add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ce41a91add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ce41a91add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ce41a91add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ce41a91add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\mathcal{E}_t = \mathcal{L}(\mathbf{h}_t)  \\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\frac{\partial \mathcal{E}_t}{\partial \mathbf {\theta}} = \sum_{1\leq k \leq t} (\frac{\partial \mathcal{E}_t}{\partial \mathbf{h}_t}\frac{\partial \mathbf{h}_t}{\partial \mathbf{h}_k} \frac{\partial \mathbf{h}_k^+}{\partial \theta}) \\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\frac{\partial \mathbf{h}_t}{\partial \mathbf{h}_k} = \Pi_{t\geq i &gt;k}\frac{\partial \mathbf{h}_t}{\partial \mathbf{h}_{t-1}} = \Pi_{t\geq i &gt;k} W_{hh}^Tdiag(tanh^\prime(W_{hh}h_{t-1}+W_{xh}x_t))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\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ce41a91add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ce41a91add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ce41a91add_0_1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ce41a91add_0_1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ce41a91add_0_1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ce41a91add_0_1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ce41a91add_0_1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ce41a91add_0_1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ce41a91add_0_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ce41a91add_0_1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ce41a91add_0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ce41a91add_0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ce41a91add_0_1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ce41a91add_0_1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ce41a91add_0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ce41a91add_0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ce41a91add_0_1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ce41a91add_0_1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280222" y="51352"/>
            <a:ext cx="8568813" cy="850120"/>
          </a:xfrm>
        </p:spPr>
        <p:txBody>
          <a:bodyPr tIns="0" bIns="0">
            <a:noAutofit/>
          </a:bodyPr>
          <a:lstStyle>
            <a:lvl1pPr>
              <a:defRPr sz="2800" b="0">
                <a:solidFill>
                  <a:srgbClr val="FF0000"/>
                </a:solidFill>
              </a:defRPr>
            </a:lvl1pPr>
          </a:lstStyle>
          <a:p>
            <a:r>
              <a:rPr kumimoji="1" lang="en-US" altLang="ja-JP" dirty="0"/>
              <a:t>Enter the title.</a:t>
            </a:r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1444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xVfKJqX5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650.pdf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karpathy.github.io/2015/05/21/rnn-effectiveness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://karpathy.github.io/2015/05/21/rnn-effectiveness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karpathy.github.io/2015/05/21/rnn-effectiveness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karpathy.github.io/2015/05/21/rnn-effectivenes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karpathy.github.io/2015/05/21/rnn-effectivenes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s.toronto.edu/~graves/asru_2013.pdf" TargetMode="Externa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lah.github.io/posts/2015-08-Understanding-LSTMs/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s.toronto.edu/~graves/asru_2013.pdf" TargetMode="External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s.toronto.edu/~graves/asru_2013.pdf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08.0850.pdf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>
            <a:spLocks noGrp="1"/>
          </p:cNvSpPr>
          <p:nvPr>
            <p:ph type="subTitle" idx="1"/>
          </p:nvPr>
        </p:nvSpPr>
        <p:spPr>
          <a:xfrm>
            <a:off x="0" y="1780914"/>
            <a:ext cx="9144000" cy="27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 dirty="0">
                <a:solidFill>
                  <a:srgbClr val="1C2187"/>
                </a:solidFill>
              </a:rPr>
              <a:t>Deep Learning II:</a:t>
            </a:r>
            <a:endParaRPr sz="3000" dirty="0">
              <a:solidFill>
                <a:srgbClr val="1C2187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 dirty="0">
                <a:solidFill>
                  <a:srgbClr val="1C2187"/>
                </a:solidFill>
              </a:rPr>
              <a:t>Deep Supervised Learning,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 dirty="0">
                <a:solidFill>
                  <a:srgbClr val="1C2187"/>
                </a:solidFill>
              </a:rPr>
              <a:t>Feed-forward Neural Networks, Convolutional Neural Networks, and Recurrent Neural Networks</a:t>
            </a:r>
            <a:endParaRPr sz="3000" dirty="0">
              <a:solidFill>
                <a:srgbClr val="1C2187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000" dirty="0">
              <a:solidFill>
                <a:srgbClr val="1C2187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</a:rPr>
              <a:t>Dr. Martin Renqiang Min</a:t>
            </a:r>
            <a:endParaRPr sz="3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</a:rPr>
              <a:t>NEC Laboratories America</a:t>
            </a:r>
            <a:endParaRPr sz="3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000000"/>
              </a:solidFill>
            </a:endParaRPr>
          </a:p>
        </p:txBody>
      </p:sp>
      <p:sp>
        <p:nvSpPr>
          <p:cNvPr id="171" name="Google Shape;171;p34"/>
          <p:cNvSpPr txBox="1">
            <a:spLocks noGrp="1"/>
          </p:cNvSpPr>
          <p:nvPr>
            <p:ph type="ctrTitle"/>
          </p:nvPr>
        </p:nvSpPr>
        <p:spPr>
          <a:xfrm>
            <a:off x="96750" y="60300"/>
            <a:ext cx="8950500" cy="1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000" dirty="0"/>
              <a:t>Biomedical Data Science</a:t>
            </a:r>
            <a:r>
              <a:rPr lang="en-US" sz="4000" dirty="0">
                <a:solidFill>
                  <a:schemeClr val="dk1"/>
                </a:solidFill>
              </a:rPr>
              <a:t>: </a:t>
            </a:r>
            <a:endParaRPr sz="4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000" dirty="0">
                <a:solidFill>
                  <a:schemeClr val="dk1"/>
                </a:solidFill>
              </a:rPr>
              <a:t>M</a:t>
            </a:r>
            <a:r>
              <a:rPr lang="en-US" sz="4000" dirty="0"/>
              <a:t>ining</a:t>
            </a:r>
            <a:r>
              <a:rPr lang="en-US" sz="4000" dirty="0">
                <a:solidFill>
                  <a:schemeClr val="dk1"/>
                </a:solidFill>
              </a:rPr>
              <a:t> and </a:t>
            </a:r>
            <a:r>
              <a:rPr lang="en-US" sz="4000" dirty="0"/>
              <a:t>Modeling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72" name="Google Shape;17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Loss Function: Mean Squared Error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292" name="Google Shape;29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93" name="Google Shape;293;p43" descr="M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8533" y="1785229"/>
            <a:ext cx="3996267" cy="126282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/>
        </p:nvSpPr>
        <p:spPr>
          <a:xfrm>
            <a:off x="1016000" y="3454399"/>
            <a:ext cx="67902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MSE is a very bad cost function for softmax output units. Why?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Loss Function: Hinge Loss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01" name="Google Shape;301;p44" descr="HingeLo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2033" y="1498600"/>
            <a:ext cx="58547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 txBox="1"/>
          <p:nvPr/>
        </p:nvSpPr>
        <p:spPr>
          <a:xfrm>
            <a:off x="1032933" y="2760133"/>
            <a:ext cx="67902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score for the wrong class must be at least 1 margin smaller than the score for the ground-truth class;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Otherwise, there is a loss incurred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xfrm>
            <a:off x="277833" y="12329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Deep Feedforward Neural Network with Sigmoid Hidden Units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308" name="Google Shape;30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09" name="Google Shape;309;p45" descr="SimpleDNNOneOutpu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900" y="723898"/>
            <a:ext cx="2352551" cy="441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5"/>
          <p:cNvSpPr txBox="1"/>
          <p:nvPr/>
        </p:nvSpPr>
        <p:spPr>
          <a:xfrm>
            <a:off x="5672667" y="4199467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311" name="Google Shape;311;p45"/>
          <p:cNvSpPr txBox="1"/>
          <p:nvPr/>
        </p:nvSpPr>
        <p:spPr>
          <a:xfrm>
            <a:off x="5621867" y="3810001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5"/>
          <p:cNvSpPr txBox="1"/>
          <p:nvPr/>
        </p:nvSpPr>
        <p:spPr>
          <a:xfrm>
            <a:off x="5621867" y="3302001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5604933" y="2827868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  <a:endParaRPr/>
          </a:p>
        </p:txBody>
      </p:sp>
      <p:sp>
        <p:nvSpPr>
          <p:cNvPr id="314" name="Google Shape;314;p45"/>
          <p:cNvSpPr txBox="1"/>
          <p:nvPr/>
        </p:nvSpPr>
        <p:spPr>
          <a:xfrm>
            <a:off x="5621867" y="2455335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5604933" y="2015068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w3</a:t>
            </a:r>
            <a:endParaRPr/>
          </a:p>
        </p:txBody>
      </p:sp>
      <p:sp>
        <p:nvSpPr>
          <p:cNvPr id="316" name="Google Shape;316;p45"/>
          <p:cNvSpPr txBox="1"/>
          <p:nvPr/>
        </p:nvSpPr>
        <p:spPr>
          <a:xfrm>
            <a:off x="5604933" y="1710269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5621866" y="795869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>
            <a:spLocks noGrp="1"/>
          </p:cNvSpPr>
          <p:nvPr>
            <p:ph type="title"/>
          </p:nvPr>
        </p:nvSpPr>
        <p:spPr>
          <a:xfrm>
            <a:off x="277834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r>
              <a:rPr lang="en-US">
                <a:solidFill>
                  <a:srgbClr val="000090"/>
                </a:solidFill>
              </a:rPr>
              <a:t>Backpropagation with a Computational Graph</a:t>
            </a:r>
            <a:br>
              <a:rPr lang="en-US">
                <a:solidFill>
                  <a:srgbClr val="000090"/>
                </a:solidFill>
              </a:rPr>
            </a:br>
            <a:endParaRPr>
              <a:solidFill>
                <a:srgbClr val="000090"/>
              </a:solidFill>
            </a:endParaRPr>
          </a:p>
        </p:txBody>
      </p:sp>
      <p:sp>
        <p:nvSpPr>
          <p:cNvPr id="323" name="Google Shape;323;p46"/>
          <p:cNvSpPr txBox="1">
            <a:spLocks noGrp="1"/>
          </p:cNvSpPr>
          <p:nvPr>
            <p:ph type="sldNum" idx="12"/>
          </p:nvPr>
        </p:nvSpPr>
        <p:spPr>
          <a:xfrm>
            <a:off x="7828991" y="42737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24" name="Google Shape;324;p46"/>
          <p:cNvSpPr txBox="1"/>
          <p:nvPr/>
        </p:nvSpPr>
        <p:spPr>
          <a:xfrm>
            <a:off x="-355600" y="4540190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325" name="Google Shape;325;p46"/>
          <p:cNvSpPr txBox="1"/>
          <p:nvPr/>
        </p:nvSpPr>
        <p:spPr>
          <a:xfrm>
            <a:off x="-270934" y="4013202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5164666" y="795866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/>
          </a:p>
        </p:txBody>
      </p:sp>
      <p:cxnSp>
        <p:nvCxnSpPr>
          <p:cNvPr id="327" name="Google Shape;327;p46"/>
          <p:cNvCxnSpPr/>
          <p:nvPr/>
        </p:nvCxnSpPr>
        <p:spPr>
          <a:xfrm>
            <a:off x="406400" y="4334935"/>
            <a:ext cx="304801" cy="13546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8" name="Google Shape;328;p46"/>
          <p:cNvCxnSpPr/>
          <p:nvPr/>
        </p:nvCxnSpPr>
        <p:spPr>
          <a:xfrm rot="10800000" flipH="1">
            <a:off x="372533" y="4571999"/>
            <a:ext cx="372534" cy="15240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9" name="Google Shape;329;p46"/>
          <p:cNvCxnSpPr/>
          <p:nvPr/>
        </p:nvCxnSpPr>
        <p:spPr>
          <a:xfrm rot="10800000" flipH="1">
            <a:off x="1200565" y="4334933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0" name="Google Shape;330;p46"/>
          <p:cNvSpPr txBox="1"/>
          <p:nvPr/>
        </p:nvSpPr>
        <p:spPr>
          <a:xfrm>
            <a:off x="1168399" y="4030134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6"/>
          <p:cNvSpPr txBox="1"/>
          <p:nvPr/>
        </p:nvSpPr>
        <p:spPr>
          <a:xfrm>
            <a:off x="2472266" y="3505200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2" name="Google Shape;332;p46"/>
          <p:cNvCxnSpPr/>
          <p:nvPr/>
        </p:nvCxnSpPr>
        <p:spPr>
          <a:xfrm rot="10800000" flipH="1">
            <a:off x="2603126" y="3826933"/>
            <a:ext cx="241674" cy="149569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3" name="Google Shape;333;p46"/>
          <p:cNvCxnSpPr/>
          <p:nvPr/>
        </p:nvCxnSpPr>
        <p:spPr>
          <a:xfrm rot="10800000" flipH="1">
            <a:off x="1860965" y="4114799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4" name="Google Shape;334;p46"/>
          <p:cNvSpPr txBox="1"/>
          <p:nvPr/>
        </p:nvSpPr>
        <p:spPr>
          <a:xfrm>
            <a:off x="2438399" y="2946401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  <a:endParaRPr/>
          </a:p>
        </p:txBody>
      </p:sp>
      <p:cxnSp>
        <p:nvCxnSpPr>
          <p:cNvPr id="335" name="Google Shape;335;p46"/>
          <p:cNvCxnSpPr/>
          <p:nvPr/>
        </p:nvCxnSpPr>
        <p:spPr>
          <a:xfrm>
            <a:off x="3200400" y="3302001"/>
            <a:ext cx="304801" cy="13546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6" name="Google Shape;336;p46"/>
          <p:cNvCxnSpPr/>
          <p:nvPr/>
        </p:nvCxnSpPr>
        <p:spPr>
          <a:xfrm rot="10800000" flipH="1">
            <a:off x="3166533" y="3539065"/>
            <a:ext cx="372534" cy="15240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7" name="Google Shape;337;p46"/>
          <p:cNvCxnSpPr/>
          <p:nvPr/>
        </p:nvCxnSpPr>
        <p:spPr>
          <a:xfrm rot="10800000" flipH="1">
            <a:off x="3994565" y="3301999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8" name="Google Shape;338;p46"/>
          <p:cNvSpPr txBox="1"/>
          <p:nvPr/>
        </p:nvSpPr>
        <p:spPr>
          <a:xfrm>
            <a:off x="3962399" y="2997200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z2</a:t>
            </a:r>
            <a:endParaRPr/>
          </a:p>
        </p:txBody>
      </p:sp>
      <p:sp>
        <p:nvSpPr>
          <p:cNvPr id="339" name="Google Shape;339;p46"/>
          <p:cNvSpPr txBox="1"/>
          <p:nvPr/>
        </p:nvSpPr>
        <p:spPr>
          <a:xfrm>
            <a:off x="5266266" y="2472266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0" name="Google Shape;340;p46"/>
          <p:cNvCxnSpPr/>
          <p:nvPr/>
        </p:nvCxnSpPr>
        <p:spPr>
          <a:xfrm rot="10800000" flipH="1">
            <a:off x="5397126" y="2793999"/>
            <a:ext cx="241674" cy="149569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1" name="Google Shape;341;p46"/>
          <p:cNvCxnSpPr/>
          <p:nvPr/>
        </p:nvCxnSpPr>
        <p:spPr>
          <a:xfrm rot="10800000" flipH="1">
            <a:off x="4654965" y="3081865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2" name="Google Shape;342;p46"/>
          <p:cNvSpPr txBox="1"/>
          <p:nvPr/>
        </p:nvSpPr>
        <p:spPr>
          <a:xfrm>
            <a:off x="5215466" y="1913469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w3</a:t>
            </a:r>
            <a:endParaRPr/>
          </a:p>
        </p:txBody>
      </p:sp>
      <p:cxnSp>
        <p:nvCxnSpPr>
          <p:cNvPr id="343" name="Google Shape;343;p46"/>
          <p:cNvCxnSpPr/>
          <p:nvPr/>
        </p:nvCxnSpPr>
        <p:spPr>
          <a:xfrm>
            <a:off x="5892800" y="2235202"/>
            <a:ext cx="304801" cy="13546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4" name="Google Shape;344;p46"/>
          <p:cNvCxnSpPr/>
          <p:nvPr/>
        </p:nvCxnSpPr>
        <p:spPr>
          <a:xfrm rot="10800000" flipH="1">
            <a:off x="5858933" y="2472266"/>
            <a:ext cx="372534" cy="15240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5" name="Google Shape;345;p46"/>
          <p:cNvCxnSpPr/>
          <p:nvPr/>
        </p:nvCxnSpPr>
        <p:spPr>
          <a:xfrm rot="10800000" flipH="1">
            <a:off x="6686965" y="2235200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6" name="Google Shape;346;p46"/>
          <p:cNvSpPr txBox="1"/>
          <p:nvPr/>
        </p:nvSpPr>
        <p:spPr>
          <a:xfrm>
            <a:off x="6654799" y="1930401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z3</a:t>
            </a:r>
            <a:endParaRPr/>
          </a:p>
        </p:txBody>
      </p:sp>
      <p:sp>
        <p:nvSpPr>
          <p:cNvPr id="347" name="Google Shape;347;p46"/>
          <p:cNvSpPr txBox="1"/>
          <p:nvPr/>
        </p:nvSpPr>
        <p:spPr>
          <a:xfrm>
            <a:off x="7958666" y="1405467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p46"/>
          <p:cNvCxnSpPr/>
          <p:nvPr/>
        </p:nvCxnSpPr>
        <p:spPr>
          <a:xfrm rot="10800000" flipH="1">
            <a:off x="8089526" y="1727200"/>
            <a:ext cx="241674" cy="149569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9" name="Google Shape;349;p46"/>
          <p:cNvCxnSpPr/>
          <p:nvPr/>
        </p:nvCxnSpPr>
        <p:spPr>
          <a:xfrm rot="10800000" flipH="1">
            <a:off x="7347365" y="2015066"/>
            <a:ext cx="289568" cy="764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50" name="Google Shape;350;p46"/>
          <p:cNvSpPr txBox="1"/>
          <p:nvPr/>
        </p:nvSpPr>
        <p:spPr>
          <a:xfrm>
            <a:off x="5926666" y="1371603"/>
            <a:ext cx="10329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w4</a:t>
            </a:r>
            <a:endParaRPr/>
          </a:p>
        </p:txBody>
      </p:sp>
      <p:cxnSp>
        <p:nvCxnSpPr>
          <p:cNvPr id="351" name="Google Shape;351;p46"/>
          <p:cNvCxnSpPr/>
          <p:nvPr/>
        </p:nvCxnSpPr>
        <p:spPr>
          <a:xfrm rot="10800000">
            <a:off x="7533632" y="1243927"/>
            <a:ext cx="1000768" cy="2631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2" name="Google Shape;352;p46"/>
          <p:cNvCxnSpPr/>
          <p:nvPr/>
        </p:nvCxnSpPr>
        <p:spPr>
          <a:xfrm rot="10800000" flipH="1">
            <a:off x="6620933" y="1243927"/>
            <a:ext cx="577436" cy="2631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3" name="Google Shape;353;p46"/>
          <p:cNvCxnSpPr/>
          <p:nvPr/>
        </p:nvCxnSpPr>
        <p:spPr>
          <a:xfrm flipH="1">
            <a:off x="5842000" y="1016001"/>
            <a:ext cx="1303867" cy="1693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4" name="Google Shape;354;p46"/>
          <p:cNvCxnSpPr/>
          <p:nvPr/>
        </p:nvCxnSpPr>
        <p:spPr>
          <a:xfrm rot="10800000">
            <a:off x="4453467" y="1016000"/>
            <a:ext cx="1066800" cy="169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55" name="Google Shape;355;p46"/>
          <p:cNvSpPr txBox="1"/>
          <p:nvPr/>
        </p:nvSpPr>
        <p:spPr>
          <a:xfrm>
            <a:off x="2455334" y="880534"/>
            <a:ext cx="193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= Squared Error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6"/>
          <p:cNvSpPr txBox="1"/>
          <p:nvPr/>
        </p:nvSpPr>
        <p:spPr>
          <a:xfrm>
            <a:off x="4318002" y="1134533"/>
            <a:ext cx="1422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* (y – t)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6"/>
          <p:cNvSpPr/>
          <p:nvPr/>
        </p:nvSpPr>
        <p:spPr>
          <a:xfrm>
            <a:off x="7653867" y="1727200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6"/>
          <p:cNvSpPr/>
          <p:nvPr/>
        </p:nvSpPr>
        <p:spPr>
          <a:xfrm>
            <a:off x="762000" y="4216400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6"/>
          <p:cNvSpPr/>
          <p:nvPr/>
        </p:nvSpPr>
        <p:spPr>
          <a:xfrm>
            <a:off x="3556000" y="3166533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6"/>
          <p:cNvSpPr/>
          <p:nvPr/>
        </p:nvSpPr>
        <p:spPr>
          <a:xfrm>
            <a:off x="6248401" y="2150533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6"/>
          <p:cNvSpPr/>
          <p:nvPr/>
        </p:nvSpPr>
        <p:spPr>
          <a:xfrm>
            <a:off x="7162800" y="1016000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2150534" y="3793067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6"/>
          <p:cNvSpPr/>
          <p:nvPr/>
        </p:nvSpPr>
        <p:spPr>
          <a:xfrm>
            <a:off x="4961467" y="2760133"/>
            <a:ext cx="423333" cy="491068"/>
          </a:xfrm>
          <a:prstGeom prst="rect">
            <a:avLst/>
          </a:prstGeom>
          <a:gradFill>
            <a:gsLst>
              <a:gs pos="0">
                <a:srgbClr val="FFAE23"/>
              </a:gs>
              <a:gs pos="100000">
                <a:srgbClr val="FFCE6C"/>
              </a:gs>
            </a:gsLst>
            <a:lin ang="16200000" scaled="0"/>
          </a:gradFill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46"/>
          <p:cNvCxnSpPr/>
          <p:nvPr/>
        </p:nvCxnSpPr>
        <p:spPr>
          <a:xfrm rot="10800000">
            <a:off x="1354667" y="999066"/>
            <a:ext cx="1066800" cy="169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5" name="Google Shape;365;p46"/>
          <p:cNvSpPr txBox="1"/>
          <p:nvPr/>
        </p:nvSpPr>
        <p:spPr>
          <a:xfrm>
            <a:off x="1134535" y="1066799"/>
            <a:ext cx="1422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1.0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6" name="Google Shape;366;p46"/>
          <p:cNvCxnSpPr/>
          <p:nvPr/>
        </p:nvCxnSpPr>
        <p:spPr>
          <a:xfrm>
            <a:off x="1286934" y="1100668"/>
            <a:ext cx="1185333" cy="67731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7" name="Google Shape;367;p46"/>
          <p:cNvCxnSpPr/>
          <p:nvPr/>
        </p:nvCxnSpPr>
        <p:spPr>
          <a:xfrm>
            <a:off x="4436533" y="1117602"/>
            <a:ext cx="1185333" cy="67731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Train a Deep Neural Network with SGD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373" name="Google Shape;37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Split our training dataset into N mini-batches with batch size b</a:t>
            </a:r>
            <a:endParaRPr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For Iteration = 1, …, </a:t>
            </a:r>
            <a:r>
              <a:rPr lang="en-US" dirty="0" err="1"/>
              <a:t>Num_Max_Iterations</a:t>
            </a:r>
            <a:endParaRPr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       randomly choose a mini-batch D</a:t>
            </a:r>
            <a:r>
              <a:rPr lang="en-US" baseline="-25000" dirty="0"/>
              <a:t>i</a:t>
            </a:r>
            <a:endParaRPr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dirty="0"/>
              <a:t>(you can also have two loops: outer loop over epochs, inner loop over mini-batches)</a:t>
            </a:r>
            <a:endParaRPr sz="1400" dirty="0"/>
          </a:p>
        </p:txBody>
      </p:sp>
      <p:sp>
        <p:nvSpPr>
          <p:cNvPr id="374" name="Google Shape;3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75" name="Google Shape;375;p47" descr="AlexNetSG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143" y="2387600"/>
            <a:ext cx="6940463" cy="15917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7"/>
          <p:cNvSpPr/>
          <p:nvPr/>
        </p:nvSpPr>
        <p:spPr>
          <a:xfrm>
            <a:off x="4859867" y="1930400"/>
            <a:ext cx="3623733" cy="9821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379434" y="135942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DNN works much worse than a shallow CNN even on MNIST!</a:t>
            </a:r>
            <a:br>
              <a:rPr lang="en-US">
                <a:solidFill>
                  <a:srgbClr val="000090"/>
                </a:solidFill>
              </a:rPr>
            </a:br>
            <a:br>
              <a:rPr lang="en-US">
                <a:solidFill>
                  <a:srgbClr val="000090"/>
                </a:solidFill>
              </a:rPr>
            </a:br>
            <a:r>
              <a:rPr lang="en-US">
                <a:solidFill>
                  <a:srgbClr val="000090"/>
                </a:solidFill>
              </a:rPr>
              <a:t>~1.0% vs. ~0.60%</a:t>
            </a:r>
            <a:br>
              <a:rPr lang="en-US">
                <a:solidFill>
                  <a:srgbClr val="000090"/>
                </a:solidFill>
              </a:rPr>
            </a:br>
            <a:br>
              <a:rPr lang="en-US">
                <a:solidFill>
                  <a:srgbClr val="000090"/>
                </a:solidFill>
              </a:rPr>
            </a:br>
            <a:r>
              <a:rPr lang="en-US">
                <a:solidFill>
                  <a:srgbClr val="000090"/>
                </a:solidFill>
              </a:rPr>
              <a:t>Why?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382" name="Google Shape;38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>
            <a:spLocks noGrp="1"/>
          </p:cNvSpPr>
          <p:nvPr>
            <p:ph type="title"/>
          </p:nvPr>
        </p:nvSpPr>
        <p:spPr>
          <a:xfrm>
            <a:off x="291854" y="30614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>
                <a:solidFill>
                  <a:srgbClr val="000090"/>
                </a:solidFill>
              </a:rPr>
              <a:t>Hubel and Wiesel Experiment</a:t>
            </a:r>
            <a:endParaRPr sz="4000">
              <a:solidFill>
                <a:srgbClr val="000090"/>
              </a:solidFill>
            </a:endParaRPr>
          </a:p>
        </p:txBody>
      </p:sp>
      <p:sp>
        <p:nvSpPr>
          <p:cNvPr id="388" name="Google Shape;38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89" name="Google Shape;389;p49"/>
          <p:cNvSpPr/>
          <p:nvPr/>
        </p:nvSpPr>
        <p:spPr>
          <a:xfrm>
            <a:off x="2476452" y="2417862"/>
            <a:ext cx="41910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https://www.youtube.com/watch?v=OGxVfKJqX5E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95" name="Google Shape;395;p50"/>
          <p:cNvSpPr/>
          <p:nvPr/>
        </p:nvSpPr>
        <p:spPr>
          <a:xfrm>
            <a:off x="992296" y="912636"/>
            <a:ext cx="7104833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learners should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their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knowledge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large-scale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grow programs,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 essential knowledge into network structures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let backpropagation and stochastic gradient descent do the heavy lifting. </a:t>
            </a:r>
            <a:endParaRPr dirty="0"/>
          </a:p>
        </p:txBody>
      </p:sp>
      <p:sp>
        <p:nvSpPr>
          <p:cNvPr id="396" name="Google Shape;396;p50"/>
          <p:cNvSpPr txBox="1">
            <a:spLocks noGrp="1"/>
          </p:cNvSpPr>
          <p:nvPr>
            <p:ph type="title"/>
          </p:nvPr>
        </p:nvSpPr>
        <p:spPr>
          <a:xfrm>
            <a:off x="230631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>
                <a:solidFill>
                  <a:srgbClr val="000090"/>
                </a:solidFill>
              </a:rPr>
              <a:t>Message from Last Lecture</a:t>
            </a:r>
            <a:endParaRPr sz="32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Convolutional Neural Network: LeNet (1998)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02" name="Google Shape;40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03" name="Google Shape;403;p51" descr="LeNetCN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1900"/>
            <a:ext cx="9144000" cy="267368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2777067" y="4588933"/>
            <a:ext cx="32173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LeCun et al., 1998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0090"/>
                </a:solidFill>
              </a:rPr>
              <a:t>1D Convolution with W =5, F = 3, Stride = 2, Padding = 1</a:t>
            </a:r>
            <a:endParaRPr dirty="0"/>
          </a:p>
        </p:txBody>
      </p:sp>
      <p:sp>
        <p:nvSpPr>
          <p:cNvPr id="410" name="Google Shape;41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11" name="Google Shape;411;p52"/>
          <p:cNvSpPr/>
          <p:nvPr/>
        </p:nvSpPr>
        <p:spPr>
          <a:xfrm>
            <a:off x="2502858" y="4551462"/>
            <a:ext cx="38673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http://cs231n.github.io/convolutional-networks/</a:t>
            </a:r>
            <a:endParaRPr/>
          </a:p>
        </p:txBody>
      </p:sp>
      <p:pic>
        <p:nvPicPr>
          <p:cNvPr id="412" name="Google Shape;412;p52" descr="1DCon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3" y="1608667"/>
            <a:ext cx="8750633" cy="184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2" descr="OutputSiz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5034" y="3683000"/>
            <a:ext cx="20447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2"/>
          <p:cNvSpPr txBox="1"/>
          <p:nvPr/>
        </p:nvSpPr>
        <p:spPr>
          <a:xfrm>
            <a:off x="2319866" y="3657601"/>
            <a:ext cx="1710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Size =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311700" y="2248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Supervised Deep Learning</a:t>
            </a:r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79" name="Google Shape;179;p35" descr="DN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44700"/>
            <a:ext cx="2362044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5" descr="CN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5007" y="1020234"/>
            <a:ext cx="6528993" cy="27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 txBox="1"/>
          <p:nvPr/>
        </p:nvSpPr>
        <p:spPr>
          <a:xfrm>
            <a:off x="2387601" y="4436534"/>
            <a:ext cx="485986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LeCun, Bengio, and Hinton, Deep Learning. Nature 2015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3"/>
          <p:cNvSpPr txBox="1">
            <a:spLocks noGrp="1"/>
          </p:cNvSpPr>
          <p:nvPr>
            <p:ph type="title"/>
          </p:nvPr>
        </p:nvSpPr>
        <p:spPr>
          <a:xfrm>
            <a:off x="2101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1D Convolution over Sentences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20" name="Google Shape;42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21" name="Google Shape;421;p53"/>
          <p:cNvSpPr/>
          <p:nvPr/>
        </p:nvSpPr>
        <p:spPr>
          <a:xfrm>
            <a:off x="2235200" y="4494541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Yoon Kim, Convolutional Neural Networks for Sentence Classification. EMNLP 2014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53" descr="1DCNNSentenc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28134"/>
            <a:ext cx="9144000" cy="3699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2D Convolutions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28" name="Google Shape;42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429" name="Google Shape;429;p54" descr="2DConvMat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867" y="550180"/>
            <a:ext cx="7332133" cy="412542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4"/>
          <p:cNvSpPr/>
          <p:nvPr/>
        </p:nvSpPr>
        <p:spPr>
          <a:xfrm>
            <a:off x="2700361" y="4669995"/>
            <a:ext cx="37771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https://github.com/vdumoulin/conv_arithmetic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2D Convolution Animations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36" name="Google Shape;43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37" name="Google Shape;437;p55"/>
          <p:cNvSpPr/>
          <p:nvPr/>
        </p:nvSpPr>
        <p:spPr>
          <a:xfrm>
            <a:off x="2514095" y="2079195"/>
            <a:ext cx="480356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https://github.com/vdumoulin/conv_arithmetic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5"/>
          <p:cNvSpPr txBox="1"/>
          <p:nvPr/>
        </p:nvSpPr>
        <p:spPr>
          <a:xfrm>
            <a:off x="3183467" y="1676400"/>
            <a:ext cx="2692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the animation at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6"/>
          <p:cNvSpPr txBox="1">
            <a:spLocks noGrp="1"/>
          </p:cNvSpPr>
          <p:nvPr>
            <p:ph type="title"/>
          </p:nvPr>
        </p:nvSpPr>
        <p:spPr>
          <a:xfrm>
            <a:off x="169333" y="0"/>
            <a:ext cx="86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2D 3x3 Convolution Applied to RGB Input of Size 5x5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44" name="Google Shape;44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45" name="Google Shape;445;p56"/>
          <p:cNvSpPr/>
          <p:nvPr/>
        </p:nvSpPr>
        <p:spPr>
          <a:xfrm>
            <a:off x="1918671" y="4636129"/>
            <a:ext cx="59626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https://thomelane.github.io/convolutions/2DConvRGB.html</a:t>
            </a:r>
            <a:endParaRPr/>
          </a:p>
        </p:txBody>
      </p:sp>
      <p:pic>
        <p:nvPicPr>
          <p:cNvPr id="446" name="Google Shape;446;p56" descr="2DConvolution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2034" y="626533"/>
            <a:ext cx="6777567" cy="391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2D Convolutions in Numbers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52" name="Google Shape;45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53" name="Google Shape;453;p57"/>
          <p:cNvSpPr/>
          <p:nvPr/>
        </p:nvSpPr>
        <p:spPr>
          <a:xfrm>
            <a:off x="1896533" y="2201334"/>
            <a:ext cx="53509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http://cs231n.github.io/convolutional-networks/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>
            <a:spLocks noGrp="1"/>
          </p:cNvSpPr>
          <p:nvPr>
            <p:ph type="title"/>
          </p:nvPr>
        </p:nvSpPr>
        <p:spPr>
          <a:xfrm>
            <a:off x="328633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3D Convolution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59" name="Google Shape;459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460" name="Google Shape;460;p58" descr="3Dconv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34" y="556698"/>
            <a:ext cx="7844367" cy="458680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8"/>
          <p:cNvSpPr/>
          <p:nvPr/>
        </p:nvSpPr>
        <p:spPr>
          <a:xfrm>
            <a:off x="1918671" y="4636129"/>
            <a:ext cx="55735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https://thomelane.github.io/convolutions/3DConv.html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>
            <a:spLocks noGrp="1"/>
          </p:cNvSpPr>
          <p:nvPr>
            <p:ph type="title"/>
          </p:nvPr>
        </p:nvSpPr>
        <p:spPr>
          <a:xfrm>
            <a:off x="24396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Max Pooling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67" name="Google Shape;467;p59"/>
          <p:cNvSpPr txBox="1">
            <a:spLocks noGrp="1"/>
          </p:cNvSpPr>
          <p:nvPr>
            <p:ph type="body" idx="1"/>
          </p:nvPr>
        </p:nvSpPr>
        <p:spPr>
          <a:xfrm>
            <a:off x="260899" y="4420608"/>
            <a:ext cx="8520600" cy="49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Average Pooling is also widely used, especially in NLP</a:t>
            </a:r>
            <a:endParaRPr sz="2000"/>
          </a:p>
        </p:txBody>
      </p:sp>
      <p:sp>
        <p:nvSpPr>
          <p:cNvPr id="468" name="Google Shape;46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469" name="Google Shape;469;p59" descr="MaxPool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8000"/>
            <a:ext cx="9144000" cy="361665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9"/>
          <p:cNvSpPr/>
          <p:nvPr/>
        </p:nvSpPr>
        <p:spPr>
          <a:xfrm>
            <a:off x="2485924" y="4128128"/>
            <a:ext cx="49295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http://cs231n.github.io/convolutional-networks/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0"/>
          <p:cNvSpPr txBox="1">
            <a:spLocks noGrp="1"/>
          </p:cNvSpPr>
          <p:nvPr>
            <p:ph type="title"/>
          </p:nvPr>
        </p:nvSpPr>
        <p:spPr>
          <a:xfrm>
            <a:off x="230631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Data Augmentation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76" name="Google Shape;476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77" name="Google Shape;477;p60"/>
          <p:cNvSpPr/>
          <p:nvPr/>
        </p:nvSpPr>
        <p:spPr>
          <a:xfrm>
            <a:off x="1896533" y="4620280"/>
            <a:ext cx="6045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https://nanonets.com/blog/data-augmentation-how-to-use-deep-learning-when-you-have-limited-data-part-2/</a:t>
            </a:r>
            <a:endParaRPr/>
          </a:p>
        </p:txBody>
      </p:sp>
      <p:sp>
        <p:nvSpPr>
          <p:cNvPr id="478" name="Google Shape;478;p60"/>
          <p:cNvSpPr txBox="1">
            <a:spLocks noGrp="1"/>
          </p:cNvSpPr>
          <p:nvPr>
            <p:ph type="body" idx="1"/>
          </p:nvPr>
        </p:nvSpPr>
        <p:spPr>
          <a:xfrm>
            <a:off x="0" y="546446"/>
            <a:ext cx="9144000" cy="45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/>
              <a:t>Random erasing, horizontal flipping, rotation, scaling (with cropping), cropping, contrast, color </a:t>
            </a:r>
            <a:endParaRPr/>
          </a:p>
        </p:txBody>
      </p:sp>
      <p:pic>
        <p:nvPicPr>
          <p:cNvPr id="479" name="Google Shape;479;p60" descr="DataAugment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87967"/>
            <a:ext cx="9144000" cy="363996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0"/>
          <p:cNvSpPr/>
          <p:nvPr/>
        </p:nvSpPr>
        <p:spPr>
          <a:xfrm>
            <a:off x="3877733" y="2319867"/>
            <a:ext cx="220133" cy="22013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0"/>
          <p:cNvSpPr/>
          <p:nvPr/>
        </p:nvSpPr>
        <p:spPr>
          <a:xfrm>
            <a:off x="3894667" y="1845734"/>
            <a:ext cx="220133" cy="22013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Mixup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487" name="Google Shape;487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488" name="Google Shape;488;p61" descr="mixu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4833" y="846666"/>
            <a:ext cx="47371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1"/>
          <p:cNvSpPr/>
          <p:nvPr/>
        </p:nvSpPr>
        <p:spPr>
          <a:xfrm>
            <a:off x="3386667" y="4155873"/>
            <a:ext cx="5604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https://www.dlology.com/blog/how-to-do-mixup-training-from-image-files-in-keras/</a:t>
            </a:r>
            <a:endParaRPr/>
          </a:p>
        </p:txBody>
      </p:sp>
      <p:pic>
        <p:nvPicPr>
          <p:cNvPr id="490" name="Google Shape;490;p61" descr="mixup-exampl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35" y="338667"/>
            <a:ext cx="2992358" cy="453813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1"/>
          <p:cNvSpPr/>
          <p:nvPr/>
        </p:nvSpPr>
        <p:spPr>
          <a:xfrm>
            <a:off x="3437468" y="2214662"/>
            <a:ext cx="49538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Zhang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., Mixup: beyond empirical risk minimization.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ICLR 2018.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2"/>
          <p:cNvSpPr txBox="1">
            <a:spLocks noGrp="1"/>
          </p:cNvSpPr>
          <p:nvPr>
            <p:ph type="title"/>
          </p:nvPr>
        </p:nvSpPr>
        <p:spPr>
          <a:xfrm>
            <a:off x="29476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2060"/>
                </a:solidFill>
              </a:rPr>
              <a:t>Case Study: </a:t>
            </a:r>
            <a:r>
              <a:rPr lang="en-US" dirty="0" err="1">
                <a:solidFill>
                  <a:srgbClr val="002060"/>
                </a:solidFill>
              </a:rPr>
              <a:t>AlexNet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97" name="Google Shape;497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498" name="Google Shape;498;p62" descr="AlexNe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85" y="1388533"/>
            <a:ext cx="9168154" cy="184573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2"/>
          <p:cNvSpPr txBox="1"/>
          <p:nvPr/>
        </p:nvSpPr>
        <p:spPr>
          <a:xfrm>
            <a:off x="2336800" y="3606800"/>
            <a:ext cx="38946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NIPS 2012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268887" y="14540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Supervised Deep Learning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187" name="Google Shape;187;p36"/>
          <p:cNvSpPr txBox="1">
            <a:spLocks noGrp="1"/>
          </p:cNvSpPr>
          <p:nvPr>
            <p:ph type="body" idx="1"/>
          </p:nvPr>
        </p:nvSpPr>
        <p:spPr>
          <a:xfrm>
            <a:off x="4994771" y="727652"/>
            <a:ext cx="3881651" cy="3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Supervised Machine Learning: </a:t>
            </a:r>
            <a:endParaRPr/>
          </a:p>
          <a:p>
            <a:pPr marL="1143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8000"/>
                </a:solidFill>
              </a:rPr>
              <a:t>Feature Representation + Classification/Regression Loss + Optimization (on training data)  </a:t>
            </a:r>
            <a:endParaRPr/>
          </a:p>
          <a:p>
            <a:pPr marL="1143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8000"/>
                </a:solidFill>
              </a:rPr>
              <a:t>🡪 Prediction (on test data)</a:t>
            </a:r>
            <a:endParaRPr/>
          </a:p>
          <a:p>
            <a:pPr marL="1143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8000"/>
                </a:solidFill>
              </a:rPr>
              <a:t>(hyper-parameter tuning with n-fold CV, n=5)</a:t>
            </a:r>
            <a:endParaRPr>
              <a:solidFill>
                <a:srgbClr val="008000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/>
              <a:t>Supervised Deep Learning: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>
                <a:solidFill>
                  <a:srgbClr val="008000"/>
                </a:solidFill>
              </a:rPr>
              <a:t>Input features and adaptively learned features by hidden layers + Mean Squared Error/Hinge Loss/Cross-Entropy Loss + SGD with Momentum (on large-scale training data) 🡪 Good Prediction Performance (on test data)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>
                <a:solidFill>
                  <a:srgbClr val="008000"/>
                </a:solidFill>
              </a:rPr>
              <a:t>(hyper-parameter tuning on a validation set)</a:t>
            </a:r>
            <a:endParaRPr sz="1400">
              <a:solidFill>
                <a:srgbClr val="008000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/>
          </a:p>
        </p:txBody>
      </p:sp>
      <p:sp>
        <p:nvSpPr>
          <p:cNvPr id="188" name="Google Shape;18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89" name="Google Shape;189;p36"/>
          <p:cNvSpPr/>
          <p:nvPr/>
        </p:nvSpPr>
        <p:spPr>
          <a:xfrm>
            <a:off x="3725333" y="1185333"/>
            <a:ext cx="1032934" cy="55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Data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6"/>
          <p:cNvSpPr/>
          <p:nvPr/>
        </p:nvSpPr>
        <p:spPr>
          <a:xfrm>
            <a:off x="711201" y="1185333"/>
            <a:ext cx="592667" cy="558800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6"/>
          <p:cNvSpPr/>
          <p:nvPr/>
        </p:nvSpPr>
        <p:spPr>
          <a:xfrm>
            <a:off x="118533" y="1185333"/>
            <a:ext cx="592667" cy="558800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6"/>
          <p:cNvSpPr/>
          <p:nvPr/>
        </p:nvSpPr>
        <p:spPr>
          <a:xfrm>
            <a:off x="1896533" y="1185334"/>
            <a:ext cx="592667" cy="5588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6"/>
          <p:cNvSpPr/>
          <p:nvPr/>
        </p:nvSpPr>
        <p:spPr>
          <a:xfrm>
            <a:off x="2489200" y="1185333"/>
            <a:ext cx="592667" cy="558800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6"/>
          <p:cNvSpPr/>
          <p:nvPr/>
        </p:nvSpPr>
        <p:spPr>
          <a:xfrm>
            <a:off x="1303866" y="1185333"/>
            <a:ext cx="592667" cy="558800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0" y="2031999"/>
            <a:ext cx="2048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6"/>
          <p:cNvSpPr txBox="1"/>
          <p:nvPr/>
        </p:nvSpPr>
        <p:spPr>
          <a:xfrm>
            <a:off x="1794932" y="2031999"/>
            <a:ext cx="2048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p36"/>
          <p:cNvCxnSpPr>
            <a:stCxn id="191" idx="2"/>
            <a:endCxn id="195" idx="0"/>
          </p:cNvCxnSpPr>
          <p:nvPr/>
        </p:nvCxnSpPr>
        <p:spPr>
          <a:xfrm>
            <a:off x="414866" y="1744133"/>
            <a:ext cx="609600" cy="288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98" name="Google Shape;198;p36"/>
          <p:cNvCxnSpPr>
            <a:endCxn id="195" idx="0"/>
          </p:cNvCxnSpPr>
          <p:nvPr/>
        </p:nvCxnSpPr>
        <p:spPr>
          <a:xfrm>
            <a:off x="1007667" y="1727199"/>
            <a:ext cx="16800" cy="3048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99" name="Google Shape;199;p36"/>
          <p:cNvCxnSpPr>
            <a:endCxn id="195" idx="0"/>
          </p:cNvCxnSpPr>
          <p:nvPr/>
        </p:nvCxnSpPr>
        <p:spPr>
          <a:xfrm flipH="1">
            <a:off x="1024467" y="1743999"/>
            <a:ext cx="575700" cy="288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00" name="Google Shape;200;p36"/>
          <p:cNvCxnSpPr>
            <a:endCxn id="195" idx="0"/>
          </p:cNvCxnSpPr>
          <p:nvPr/>
        </p:nvCxnSpPr>
        <p:spPr>
          <a:xfrm flipH="1">
            <a:off x="1024467" y="1761099"/>
            <a:ext cx="1794900" cy="2709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01" name="Google Shape;201;p36"/>
          <p:cNvCxnSpPr>
            <a:endCxn id="196" idx="0"/>
          </p:cNvCxnSpPr>
          <p:nvPr/>
        </p:nvCxnSpPr>
        <p:spPr>
          <a:xfrm>
            <a:off x="2057399" y="1693299"/>
            <a:ext cx="762000" cy="338700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02" name="Google Shape;202;p36"/>
          <p:cNvSpPr/>
          <p:nvPr/>
        </p:nvSpPr>
        <p:spPr>
          <a:xfrm>
            <a:off x="3725333" y="3200400"/>
            <a:ext cx="1032934" cy="55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Data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6"/>
          <p:cNvSpPr/>
          <p:nvPr/>
        </p:nvSpPr>
        <p:spPr>
          <a:xfrm>
            <a:off x="2878667" y="3115734"/>
            <a:ext cx="338666" cy="558800"/>
          </a:xfrm>
          <a:prstGeom prst="rect">
            <a:avLst/>
          </a:prstGeom>
          <a:solidFill>
            <a:srgbClr val="FF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321733" y="3979331"/>
            <a:ext cx="2048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6"/>
          <p:cNvSpPr txBox="1"/>
          <p:nvPr/>
        </p:nvSpPr>
        <p:spPr>
          <a:xfrm>
            <a:off x="2015065" y="4030133"/>
            <a:ext cx="2048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p36"/>
          <p:cNvCxnSpPr>
            <a:stCxn id="203" idx="2"/>
            <a:endCxn id="205" idx="0"/>
          </p:cNvCxnSpPr>
          <p:nvPr/>
        </p:nvCxnSpPr>
        <p:spPr>
          <a:xfrm flipH="1">
            <a:off x="3039600" y="3674534"/>
            <a:ext cx="8400" cy="355500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07" name="Google Shape;207;p36"/>
          <p:cNvSpPr/>
          <p:nvPr/>
        </p:nvSpPr>
        <p:spPr>
          <a:xfrm>
            <a:off x="135466" y="3115733"/>
            <a:ext cx="2404533" cy="558800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 Data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p36"/>
          <p:cNvCxnSpPr>
            <a:stCxn id="207" idx="2"/>
            <a:endCxn id="204" idx="0"/>
          </p:cNvCxnSpPr>
          <p:nvPr/>
        </p:nvCxnSpPr>
        <p:spPr>
          <a:xfrm>
            <a:off x="1337732" y="3674533"/>
            <a:ext cx="8400" cy="3048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3"/>
          <p:cNvSpPr txBox="1">
            <a:spLocks noGrp="1"/>
          </p:cNvSpPr>
          <p:nvPr>
            <p:ph type="title"/>
          </p:nvPr>
        </p:nvSpPr>
        <p:spPr>
          <a:xfrm>
            <a:off x="29476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 err="1">
                <a:solidFill>
                  <a:srgbClr val="002060"/>
                </a:solidFill>
              </a:rPr>
              <a:t>AlexNet</a:t>
            </a:r>
            <a:r>
              <a:rPr lang="en-US" dirty="0">
                <a:solidFill>
                  <a:srgbClr val="002060"/>
                </a:solidFill>
              </a:rPr>
              <a:t> Network Structure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05" name="Google Shape;50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506" name="Google Shape;506;p63" descr="AlexNetStructu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705" y="982133"/>
            <a:ext cx="9016295" cy="290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3"/>
          <p:cNvSpPr txBox="1"/>
          <p:nvPr/>
        </p:nvSpPr>
        <p:spPr>
          <a:xfrm>
            <a:off x="2523067" y="4064001"/>
            <a:ext cx="52493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 attention to the output Size and the number of parameters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"/>
          <p:cNvSpPr txBox="1">
            <a:spLocks noGrp="1"/>
          </p:cNvSpPr>
          <p:nvPr>
            <p:ph type="title"/>
          </p:nvPr>
        </p:nvSpPr>
        <p:spPr>
          <a:xfrm>
            <a:off x="29476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rgbClr val="002060"/>
                </a:solidFill>
              </a:rPr>
              <a:t>Training </a:t>
            </a:r>
            <a:r>
              <a:rPr lang="en-US" sz="2400" dirty="0" err="1">
                <a:solidFill>
                  <a:srgbClr val="002060"/>
                </a:solidFill>
              </a:rPr>
              <a:t>AlexNet</a:t>
            </a:r>
            <a:r>
              <a:rPr lang="en-US" sz="2400" dirty="0">
                <a:solidFill>
                  <a:srgbClr val="002060"/>
                </a:solidFill>
              </a:rPr>
              <a:t> using SGD with Momentum and Weight Decay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513" name="Google Shape;513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14" name="Google Shape;514;p64" descr="AlexNetSG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39" y="1591733"/>
            <a:ext cx="8999725" cy="19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4"/>
          <p:cNvSpPr/>
          <p:nvPr/>
        </p:nvSpPr>
        <p:spPr>
          <a:xfrm>
            <a:off x="5317067" y="1303867"/>
            <a:ext cx="3623733" cy="9821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5"/>
          <p:cNvSpPr txBox="1">
            <a:spLocks noGrp="1"/>
          </p:cNvSpPr>
          <p:nvPr>
            <p:ph type="title"/>
          </p:nvPr>
        </p:nvSpPr>
        <p:spPr>
          <a:xfrm>
            <a:off x="29476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err="1">
                <a:solidFill>
                  <a:srgbClr val="002060"/>
                </a:solidFill>
              </a:rPr>
              <a:t>AlexNet</a:t>
            </a:r>
            <a:r>
              <a:rPr lang="en-US" sz="2400" dirty="0">
                <a:solidFill>
                  <a:srgbClr val="002060"/>
                </a:solidFill>
              </a:rPr>
              <a:t> with </a:t>
            </a:r>
            <a:r>
              <a:rPr lang="en-US" sz="2400" dirty="0" err="1">
                <a:solidFill>
                  <a:srgbClr val="002060"/>
                </a:solidFill>
              </a:rPr>
              <a:t>ReLU</a:t>
            </a:r>
            <a:r>
              <a:rPr lang="en-US" sz="2400" dirty="0">
                <a:solidFill>
                  <a:srgbClr val="002060"/>
                </a:solidFill>
              </a:rPr>
              <a:t> Converges Much Faster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521" name="Google Shape;52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22" name="Google Shape;522;p65" descr="AlexNetReL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002" y="611298"/>
            <a:ext cx="2946400" cy="453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6"/>
          <p:cNvSpPr txBox="1">
            <a:spLocks noGrp="1"/>
          </p:cNvSpPr>
          <p:nvPr>
            <p:ph type="title"/>
          </p:nvPr>
        </p:nvSpPr>
        <p:spPr>
          <a:xfrm>
            <a:off x="294767" y="-1"/>
            <a:ext cx="8520600" cy="57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 err="1">
                <a:solidFill>
                  <a:srgbClr val="002060"/>
                </a:solidFill>
              </a:rPr>
              <a:t>AlexNet</a:t>
            </a:r>
            <a:r>
              <a:rPr lang="en-US" dirty="0">
                <a:solidFill>
                  <a:srgbClr val="002060"/>
                </a:solidFill>
              </a:rPr>
              <a:t> vs. VGG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28" name="Google Shape;5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529" name="Google Shape;529;p66" descr="CNNArchitectureCompari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4648"/>
            <a:ext cx="9144000" cy="451338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6"/>
          <p:cNvSpPr/>
          <p:nvPr/>
        </p:nvSpPr>
        <p:spPr>
          <a:xfrm>
            <a:off x="0" y="4835723"/>
            <a:ext cx="6045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Fei-Fei, Johnson, and Yeung, Stanford cs231n, 2019 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7"/>
          <p:cNvSpPr txBox="1">
            <a:spLocks noGrp="1"/>
          </p:cNvSpPr>
          <p:nvPr>
            <p:ph type="title"/>
          </p:nvPr>
        </p:nvSpPr>
        <p:spPr>
          <a:xfrm>
            <a:off x="277833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VGG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536" name="Google Shape;536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537" name="Google Shape;537;p67" descr="VGGParameterCount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500"/>
            <a:ext cx="9144000" cy="475761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7"/>
          <p:cNvSpPr txBox="1"/>
          <p:nvPr/>
        </p:nvSpPr>
        <p:spPr>
          <a:xfrm>
            <a:off x="2864502" y="4835723"/>
            <a:ext cx="43855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Fei-Fei, Johnson, and Yeung, Stanford cs231n, 2017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"/>
          <p:cNvSpPr txBox="1">
            <a:spLocks noGrp="1"/>
          </p:cNvSpPr>
          <p:nvPr>
            <p:ph type="title"/>
          </p:nvPr>
        </p:nvSpPr>
        <p:spPr>
          <a:xfrm>
            <a:off x="294766" y="1232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2060"/>
                </a:solidFill>
              </a:rPr>
              <a:t>The deeper, the better?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44" name="Google Shape;544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545" name="Google Shape;545;p68" descr="ResNet_Fig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34" y="838200"/>
            <a:ext cx="78994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8"/>
          <p:cNvSpPr txBox="1"/>
          <p:nvPr/>
        </p:nvSpPr>
        <p:spPr>
          <a:xfrm>
            <a:off x="2286000" y="4724401"/>
            <a:ext cx="2573867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8"/>
          <p:cNvSpPr txBox="1"/>
          <p:nvPr/>
        </p:nvSpPr>
        <p:spPr>
          <a:xfrm>
            <a:off x="5147733" y="4835723"/>
            <a:ext cx="2387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et al., CVPR 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"/>
          <p:cNvSpPr txBox="1">
            <a:spLocks noGrp="1"/>
          </p:cNvSpPr>
          <p:nvPr>
            <p:ph type="title"/>
          </p:nvPr>
        </p:nvSpPr>
        <p:spPr>
          <a:xfrm>
            <a:off x="294766" y="1232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2060"/>
                </a:solidFill>
              </a:rPr>
              <a:t>Learning Residual Feature Maps is Easier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53" name="Google Shape;553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554" name="Google Shape;554;p69"/>
          <p:cNvSpPr txBox="1"/>
          <p:nvPr/>
        </p:nvSpPr>
        <p:spPr>
          <a:xfrm>
            <a:off x="2286000" y="4724401"/>
            <a:ext cx="2573867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9"/>
          <p:cNvSpPr txBox="1"/>
          <p:nvPr/>
        </p:nvSpPr>
        <p:spPr>
          <a:xfrm>
            <a:off x="1625600" y="4429323"/>
            <a:ext cx="6146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et al., Deep Residual Learning for Image Recognition. CVPR 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69" descr="ResNetFig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0767" y="1118930"/>
            <a:ext cx="56007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>
            <a:spLocks noGrp="1"/>
          </p:cNvSpPr>
          <p:nvPr>
            <p:ph type="title"/>
          </p:nvPr>
        </p:nvSpPr>
        <p:spPr>
          <a:xfrm>
            <a:off x="294766" y="1232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2060"/>
                </a:solidFill>
              </a:rPr>
              <a:t>Learning Residual is Easier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62" name="Google Shape;562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563" name="Google Shape;563;p70"/>
          <p:cNvSpPr txBox="1"/>
          <p:nvPr/>
        </p:nvSpPr>
        <p:spPr>
          <a:xfrm>
            <a:off x="2286000" y="4724401"/>
            <a:ext cx="2573867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70" descr="ResNetFig2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979" y="1490134"/>
            <a:ext cx="5533356" cy="201083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0"/>
          <p:cNvSpPr txBox="1"/>
          <p:nvPr/>
        </p:nvSpPr>
        <p:spPr>
          <a:xfrm>
            <a:off x="1557866" y="3836656"/>
            <a:ext cx="6146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et al., Deep Residual Learning for Image Recognition. CVPR 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1"/>
          <p:cNvSpPr txBox="1">
            <a:spLocks noGrp="1"/>
          </p:cNvSpPr>
          <p:nvPr>
            <p:ph type="title"/>
          </p:nvPr>
        </p:nvSpPr>
        <p:spPr>
          <a:xfrm>
            <a:off x="4470400" y="986891"/>
            <a:ext cx="4673600" cy="197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0090"/>
                </a:solidFill>
              </a:rPr>
              <a:t>VGG 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vs. 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 err="1">
                <a:solidFill>
                  <a:srgbClr val="000090"/>
                </a:solidFill>
              </a:rPr>
              <a:t>ResNet</a:t>
            </a:r>
            <a:endParaRPr dirty="0">
              <a:solidFill>
                <a:srgbClr val="000090"/>
              </a:solidFill>
            </a:endParaRPr>
          </a:p>
        </p:txBody>
      </p:sp>
      <p:sp>
        <p:nvSpPr>
          <p:cNvPr id="571" name="Google Shape;57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572" name="Google Shape;572;p71" descr="VGGVsResNe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8400" y="201141"/>
            <a:ext cx="1920958" cy="481112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1"/>
          <p:cNvSpPr txBox="1"/>
          <p:nvPr/>
        </p:nvSpPr>
        <p:spPr>
          <a:xfrm>
            <a:off x="5808133" y="3149600"/>
            <a:ext cx="2387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et al., CVPR 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72" descr="ImageNetChallengeR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022178" cy="468903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2"/>
          <p:cNvSpPr txBox="1"/>
          <p:nvPr/>
        </p:nvSpPr>
        <p:spPr>
          <a:xfrm>
            <a:off x="1659467" y="4726260"/>
            <a:ext cx="58589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Fei-Fei, Johnson, and Yeung, Stanford cs231n, 2019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cxnSp>
        <p:nvCxnSpPr>
          <p:cNvPr id="581" name="Google Shape;581;p72"/>
          <p:cNvCxnSpPr/>
          <p:nvPr/>
        </p:nvCxnSpPr>
        <p:spPr>
          <a:xfrm flipH="1">
            <a:off x="1244600" y="711200"/>
            <a:ext cx="825500" cy="2413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82" name="Google Shape;582;p72"/>
          <p:cNvSpPr txBox="1"/>
          <p:nvPr/>
        </p:nvSpPr>
        <p:spPr>
          <a:xfrm>
            <a:off x="2044700" y="520700"/>
            <a:ext cx="235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NEC Labs America Model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609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Fully Connected Layer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15" name="Google Shape;215;p37"/>
          <p:cNvSpPr txBox="1"/>
          <p:nvPr/>
        </p:nvSpPr>
        <p:spPr>
          <a:xfrm>
            <a:off x="4097867" y="1337733"/>
            <a:ext cx="25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7"/>
          <p:cNvSpPr txBox="1"/>
          <p:nvPr/>
        </p:nvSpPr>
        <p:spPr>
          <a:xfrm>
            <a:off x="4148667" y="3437467"/>
            <a:ext cx="25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7"/>
          <p:cNvSpPr txBox="1"/>
          <p:nvPr/>
        </p:nvSpPr>
        <p:spPr>
          <a:xfrm>
            <a:off x="3014132" y="4317999"/>
            <a:ext cx="237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W x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7" descr="FCLay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7833" y="2125133"/>
            <a:ext cx="16510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/>
          <p:nvPr/>
        </p:nvSpPr>
        <p:spPr>
          <a:xfrm>
            <a:off x="2878667" y="2353733"/>
            <a:ext cx="25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>
            <a:spLocks noGrp="1"/>
          </p:cNvSpPr>
          <p:nvPr>
            <p:ph type="title"/>
          </p:nvPr>
        </p:nvSpPr>
        <p:spPr>
          <a:xfrm>
            <a:off x="270692" y="879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</a:rPr>
              <a:t>Squeeze-and-Excitation Blocks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62" name="Google Shape;562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563" name="Google Shape;563;p70"/>
          <p:cNvSpPr txBox="1"/>
          <p:nvPr/>
        </p:nvSpPr>
        <p:spPr>
          <a:xfrm>
            <a:off x="2286000" y="4724401"/>
            <a:ext cx="2573867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B2995-C395-0145-9C1F-D9CF5F653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03" y="681414"/>
            <a:ext cx="5298036" cy="108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E9D78-6B80-794B-A013-2420F6EC708E}"/>
              </a:ext>
            </a:extLst>
          </p:cNvPr>
          <p:cNvSpPr txBox="1"/>
          <p:nvPr/>
        </p:nvSpPr>
        <p:spPr>
          <a:xfrm>
            <a:off x="2223951" y="4583018"/>
            <a:ext cx="5127172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/>
              <a:t>Hu </a:t>
            </a:r>
            <a:r>
              <a:rPr lang="en-US" sz="1200" i="1" dirty="0"/>
              <a:t>et al</a:t>
            </a:r>
            <a:r>
              <a:rPr lang="en-US" sz="1200" dirty="0"/>
              <a:t>., CVPR 2018.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4025A-C4A0-5048-82E2-6A7A2BC95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834917"/>
            <a:ext cx="2469821" cy="669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F3D556-71C5-BD47-88B9-113E73B76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34" y="2538206"/>
            <a:ext cx="3664899" cy="669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D596D-E3BC-294D-A114-03B6621AD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3272187"/>
            <a:ext cx="4532993" cy="330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620553-7D23-2C44-8C5A-8381ABFD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34" y="3794422"/>
            <a:ext cx="3185886" cy="393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769117-9616-1D48-A7C7-11EC2BB7E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5" y="4315277"/>
            <a:ext cx="1946456" cy="289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8DDAEA-40F8-794E-8EEE-0241D27F9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514" y="937512"/>
            <a:ext cx="3455486" cy="303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F416D-5F7F-1E44-9172-DD2A1D8173BB}"/>
              </a:ext>
            </a:extLst>
          </p:cNvPr>
          <p:cNvSpPr txBox="1"/>
          <p:nvPr/>
        </p:nvSpPr>
        <p:spPr>
          <a:xfrm>
            <a:off x="1053314" y="1058808"/>
            <a:ext cx="48734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conv</a:t>
            </a:r>
          </a:p>
        </p:txBody>
      </p:sp>
    </p:spTree>
    <p:extLst>
      <p:ext uri="{BB962C8B-B14F-4D97-AF65-F5344CB8AC3E}">
        <p14:creationId xmlns:p14="http://schemas.microsoft.com/office/powerpoint/2010/main" val="1128701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254"/>
            <a:ext cx="9144000" cy="641747"/>
          </a:xfrm>
          <a:noFill/>
        </p:spPr>
        <p:txBody>
          <a:bodyPr anchor="ctr" anchorCtr="0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In Comparison to 1x1 Convolution</a:t>
            </a:r>
          </a:p>
        </p:txBody>
      </p:sp>
      <p:sp>
        <p:nvSpPr>
          <p:cNvPr id="3" name="AutoShape 2" descr="Image result for icon countryside drivi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78D29C-395F-7945-BFB5-10D744C5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918" y="1622854"/>
            <a:ext cx="4897437" cy="2264251"/>
          </a:xfrm>
          <a:prstGeom prst="rect">
            <a:avLst/>
          </a:prstGeom>
        </p:spPr>
      </p:pic>
      <p:sp>
        <p:nvSpPr>
          <p:cNvPr id="19" name="Google Shape;445;p56">
            <a:extLst>
              <a:ext uri="{FF2B5EF4-FFF2-40B4-BE49-F238E27FC236}">
                <a16:creationId xmlns:a16="http://schemas.microsoft.com/office/drawing/2014/main" id="{F664BE6D-873D-5549-8ECF-D831A5C4012C}"/>
              </a:ext>
            </a:extLst>
          </p:cNvPr>
          <p:cNvSpPr/>
          <p:nvPr/>
        </p:nvSpPr>
        <p:spPr>
          <a:xfrm>
            <a:off x="307975" y="4638190"/>
            <a:ext cx="3528822" cy="79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credit: https://</a:t>
            </a:r>
            <a:r>
              <a:rPr lang="en-US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thomelane.github.io</a:t>
            </a: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/convolutions/2DConvRGB.html</a:t>
            </a:r>
            <a:endParaRPr sz="800" dirty="0"/>
          </a:p>
        </p:txBody>
      </p:sp>
      <p:pic>
        <p:nvPicPr>
          <p:cNvPr id="20" name="Google Shape;446;p56" descr="2DConvolution.gif">
            <a:extLst>
              <a:ext uri="{FF2B5EF4-FFF2-40B4-BE49-F238E27FC236}">
                <a16:creationId xmlns:a16="http://schemas.microsoft.com/office/drawing/2014/main" id="{8BFBA7D3-D75D-DD42-8F85-B6B400B278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833196">
            <a:off x="451591" y="1627238"/>
            <a:ext cx="3546388" cy="2255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233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"/>
          <p:cNvSpPr txBox="1">
            <a:spLocks noGrp="1"/>
          </p:cNvSpPr>
          <p:nvPr>
            <p:ph type="title"/>
          </p:nvPr>
        </p:nvSpPr>
        <p:spPr>
          <a:xfrm>
            <a:off x="311700" y="-684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002060"/>
                </a:solidFill>
              </a:rPr>
              <a:t>Double Descent Phenomena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44" name="Google Shape;544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42</a:t>
            </a:fld>
            <a:endParaRPr dirty="0"/>
          </a:p>
        </p:txBody>
      </p:sp>
      <p:sp>
        <p:nvSpPr>
          <p:cNvPr id="546" name="Google Shape;546;p68"/>
          <p:cNvSpPr txBox="1"/>
          <p:nvPr/>
        </p:nvSpPr>
        <p:spPr>
          <a:xfrm>
            <a:off x="2222204" y="4724400"/>
            <a:ext cx="2573867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FFCE8-FD5F-AF47-8CF9-516842A4FF6D}"/>
              </a:ext>
            </a:extLst>
          </p:cNvPr>
          <p:cNvSpPr/>
          <p:nvPr/>
        </p:nvSpPr>
        <p:spPr>
          <a:xfrm>
            <a:off x="0" y="437759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Mikhail Belkin, Daniel Hsu, </a:t>
            </a:r>
            <a:r>
              <a:rPr lang="en-US" sz="1200" dirty="0" err="1"/>
              <a:t>Siyuan</a:t>
            </a:r>
            <a:r>
              <a:rPr lang="en-US" sz="1200" dirty="0"/>
              <a:t> Ma, and </a:t>
            </a:r>
            <a:r>
              <a:rPr lang="en-US" sz="1200" dirty="0" err="1"/>
              <a:t>Soumik</a:t>
            </a:r>
            <a:r>
              <a:rPr lang="en-US" sz="1200" dirty="0"/>
              <a:t> Mandal. Reconciling modern machine learning  and the bias-variance trade-off. 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arXiv:1812.11118</a:t>
            </a:r>
            <a:r>
              <a:rPr lang="en-US" sz="1200" dirty="0"/>
              <a:t>, 2018.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5C6F8-A44C-D847-B26F-6AB9E4F77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2" y="1129894"/>
            <a:ext cx="8920716" cy="2883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DEE257-FE3B-AB40-86B6-089AE246D62D}"/>
              </a:ext>
            </a:extLst>
          </p:cNvPr>
          <p:cNvSpPr txBox="1"/>
          <p:nvPr/>
        </p:nvSpPr>
        <p:spPr>
          <a:xfrm>
            <a:off x="111642" y="3200400"/>
            <a:ext cx="441251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10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3"/>
          <p:cNvSpPr txBox="1">
            <a:spLocks noGrp="1"/>
          </p:cNvSpPr>
          <p:nvPr>
            <p:ph type="title"/>
          </p:nvPr>
        </p:nvSpPr>
        <p:spPr>
          <a:xfrm>
            <a:off x="328634" y="0"/>
            <a:ext cx="85206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000090"/>
                </a:solidFill>
              </a:rPr>
              <a:t>Conv2d in PyTorch</a:t>
            </a:r>
            <a:endParaRPr sz="1800">
              <a:solidFill>
                <a:srgbClr val="000090"/>
              </a:solidFill>
            </a:endParaRPr>
          </a:p>
        </p:txBody>
      </p:sp>
      <p:sp>
        <p:nvSpPr>
          <p:cNvPr id="588" name="Google Shape;588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589" name="Google Shape;589;p73" descr="Conv2dPyTor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402" y="457200"/>
            <a:ext cx="5384801" cy="45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4"/>
          <p:cNvSpPr txBox="1">
            <a:spLocks noGrp="1"/>
          </p:cNvSpPr>
          <p:nvPr>
            <p:ph type="title"/>
          </p:nvPr>
        </p:nvSpPr>
        <p:spPr>
          <a:xfrm>
            <a:off x="328633" y="1664224"/>
            <a:ext cx="8520600" cy="22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Demonstration of training a simple CNN Classifier on CIFAR10 using PyTorch in Jupyter Notebook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595" name="Google Shape;595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5"/>
          <p:cNvSpPr txBox="1">
            <a:spLocks noGrp="1"/>
          </p:cNvSpPr>
          <p:nvPr>
            <p:ph type="title"/>
          </p:nvPr>
        </p:nvSpPr>
        <p:spPr>
          <a:xfrm>
            <a:off x="328633" y="0"/>
            <a:ext cx="8520600" cy="49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Implement Your Own Forward and Backforward in PyTorch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601" name="Google Shape;601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602" name="Google Shape;602;p75" descr="YourOwnForwardBackward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3201" y="473139"/>
            <a:ext cx="6265334" cy="4670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6"/>
          <p:cNvSpPr txBox="1">
            <a:spLocks noGrp="1"/>
          </p:cNvSpPr>
          <p:nvPr>
            <p:ph type="title"/>
          </p:nvPr>
        </p:nvSpPr>
        <p:spPr>
          <a:xfrm>
            <a:off x="328633" y="0"/>
            <a:ext cx="8520600" cy="49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Implement Your Own Forward and Backforward in PyTorch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608" name="Google Shape;608;p76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609" name="Google Shape;609;p76" descr="YourOwnForwardBackward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2967"/>
            <a:ext cx="8940800" cy="45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7"/>
          <p:cNvSpPr txBox="1">
            <a:spLocks noGrp="1"/>
          </p:cNvSpPr>
          <p:nvPr>
            <p:ph type="title"/>
          </p:nvPr>
        </p:nvSpPr>
        <p:spPr>
          <a:xfrm>
            <a:off x="227033" y="0"/>
            <a:ext cx="85206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Implement Your Own Forward and Backforward in PyTorch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615" name="Google Shape;615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pic>
        <p:nvPicPr>
          <p:cNvPr id="616" name="Google Shape;616;p77" descr="YourOwnForwardBackward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035" y="520700"/>
            <a:ext cx="7276246" cy="46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8"/>
          <p:cNvSpPr txBox="1">
            <a:spLocks noGrp="1"/>
          </p:cNvSpPr>
          <p:nvPr>
            <p:ph type="title"/>
          </p:nvPr>
        </p:nvSpPr>
        <p:spPr>
          <a:xfrm>
            <a:off x="311700" y="1232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0090"/>
                </a:solidFill>
              </a:rPr>
              <a:t>What can we do with a pre-trained Deep CNN on ImageNet?</a:t>
            </a:r>
            <a:endParaRPr sz="2400">
              <a:solidFill>
                <a:srgbClr val="000090"/>
              </a:solidFill>
            </a:endParaRPr>
          </a:p>
        </p:txBody>
      </p:sp>
      <p:sp>
        <p:nvSpPr>
          <p:cNvPr id="622" name="Google Shape;622;p78"/>
          <p:cNvSpPr txBox="1">
            <a:spLocks noGrp="1"/>
          </p:cNvSpPr>
          <p:nvPr>
            <p:ph type="body" idx="1"/>
          </p:nvPr>
        </p:nvSpPr>
        <p:spPr>
          <a:xfrm>
            <a:off x="0" y="559808"/>
            <a:ext cx="9144000" cy="423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Simple Transfer learning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We transfer our learned model on the ImageNet to a different domain, for e.g., fine-grained flower category classification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It only works when the transferred domain is closely related to the source domain of ImageNet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Few-shot learning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 this task, for each class, we only have a few labeled training examples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We can use the learned feature embeddings or their (weighted) mean as prototype(s)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Zero-shot learning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 this task, we don’t have any training example for some classes, but we have semantic descriptions about them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 simple idea: Output a 1000-class probabilities of a test image and use a convex combination of the semantic descriptions of the top k known classes to construct semantic features of the test image</a:t>
            </a:r>
            <a:endParaRPr/>
          </a:p>
          <a:p>
            <a:pPr marL="57150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23" name="Google Shape;623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9"/>
          <p:cNvSpPr txBox="1">
            <a:spLocks noGrp="1"/>
          </p:cNvSpPr>
          <p:nvPr>
            <p:ph type="title"/>
          </p:nvPr>
        </p:nvSpPr>
        <p:spPr>
          <a:xfrm>
            <a:off x="277833" y="0"/>
            <a:ext cx="85206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0090"/>
                </a:solidFill>
              </a:rPr>
              <a:t>Zero-shot Learning Example</a:t>
            </a:r>
            <a:endParaRPr sz="2400">
              <a:solidFill>
                <a:srgbClr val="000090"/>
              </a:solidFill>
            </a:endParaRPr>
          </a:p>
        </p:txBody>
      </p:sp>
      <p:sp>
        <p:nvSpPr>
          <p:cNvPr id="629" name="Google Shape;629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630" name="Google Shape;630;p79"/>
          <p:cNvSpPr/>
          <p:nvPr/>
        </p:nvSpPr>
        <p:spPr>
          <a:xfrm>
            <a:off x="2995376" y="4881890"/>
            <a:ext cx="29161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https://arxiv.org/pdf/1312.5650.pdf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79" descr="ZSLExampl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1867" y="439174"/>
            <a:ext cx="5655733" cy="437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Activation Functions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225" name="Google Shape;22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26" name="Google Shape;226;p38" descr="ActivationFunctio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4566"/>
            <a:ext cx="9144000" cy="420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0"/>
          <p:cNvSpPr txBox="1">
            <a:spLocks noGrp="1"/>
          </p:cNvSpPr>
          <p:nvPr>
            <p:ph type="title"/>
          </p:nvPr>
        </p:nvSpPr>
        <p:spPr>
          <a:xfrm>
            <a:off x="243967" y="902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What do CNN (AlexNet-like) filters look like?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637" name="Google Shape;637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638" name="Google Shape;638;p80"/>
          <p:cNvSpPr txBox="1"/>
          <p:nvPr/>
        </p:nvSpPr>
        <p:spPr>
          <a:xfrm>
            <a:off x="575733" y="2387599"/>
            <a:ext cx="75014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Zeiler and Fergus, 2013: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Visualizing and Understanding Convolutional Networks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0"/>
          <p:cNvSpPr txBox="1"/>
          <p:nvPr/>
        </p:nvSpPr>
        <p:spPr>
          <a:xfrm>
            <a:off x="660399" y="3640666"/>
            <a:ext cx="802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important convolutional operation called Transposed Convolution was invented in this paper, which will be discussed in Lec 5.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645" name="Google Shape;645;p81" descr="CNNLayer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533" y="0"/>
            <a:ext cx="1557867" cy="212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1" descr="CNNLayer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7768" y="0"/>
            <a:ext cx="1394177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1" descr="CNNLayer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9732" y="0"/>
            <a:ext cx="1783646" cy="20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1" descr="CNNLayer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6241" y="2203319"/>
            <a:ext cx="2580825" cy="294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1" descr="Layer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800" y="2230538"/>
            <a:ext cx="2556933" cy="29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1"/>
          <p:cNvSpPr txBox="1"/>
          <p:nvPr/>
        </p:nvSpPr>
        <p:spPr>
          <a:xfrm>
            <a:off x="0" y="3572934"/>
            <a:ext cx="12869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4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1"/>
          <p:cNvSpPr txBox="1"/>
          <p:nvPr/>
        </p:nvSpPr>
        <p:spPr>
          <a:xfrm>
            <a:off x="7857067" y="3539068"/>
            <a:ext cx="12869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5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1"/>
          <p:cNvSpPr txBox="1"/>
          <p:nvPr/>
        </p:nvSpPr>
        <p:spPr>
          <a:xfrm>
            <a:off x="2099733" y="186267"/>
            <a:ext cx="12869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1"/>
          <p:cNvSpPr txBox="1"/>
          <p:nvPr/>
        </p:nvSpPr>
        <p:spPr>
          <a:xfrm>
            <a:off x="7857067" y="186268"/>
            <a:ext cx="12869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3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659" name="Google Shape;659;p82" descr="CNNFeatureVi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4300" y="0"/>
            <a:ext cx="38266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3"/>
          <p:cNvSpPr txBox="1">
            <a:spLocks noGrp="1"/>
          </p:cNvSpPr>
          <p:nvPr>
            <p:ph type="title"/>
          </p:nvPr>
        </p:nvSpPr>
        <p:spPr>
          <a:xfrm>
            <a:off x="118533" y="121314"/>
            <a:ext cx="890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Memoryless models for sequences (Hinton’s Slide)</a:t>
            </a:r>
            <a:endParaRPr sz="2800"/>
          </a:p>
        </p:txBody>
      </p:sp>
      <p:sp>
        <p:nvSpPr>
          <p:cNvPr id="665" name="Google Shape;665;p83"/>
          <p:cNvSpPr txBox="1">
            <a:spLocks noGrp="1"/>
          </p:cNvSpPr>
          <p:nvPr>
            <p:ph type="body" idx="1"/>
          </p:nvPr>
        </p:nvSpPr>
        <p:spPr>
          <a:xfrm>
            <a:off x="457201" y="978569"/>
            <a:ext cx="4165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80"/>
              <a:buChar char="•"/>
            </a:pPr>
            <a:r>
              <a:rPr lang="en-US" sz="2480">
                <a:solidFill>
                  <a:srgbClr val="0000FF"/>
                </a:solidFill>
              </a:rPr>
              <a:t>Autoregressive models          </a:t>
            </a:r>
            <a:r>
              <a:rPr lang="en-US" sz="2480"/>
              <a:t>Predict the next term in a  sequence from a fixed number of previous terms using “delay taps”.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0000FF"/>
              </a:buClr>
              <a:buSzPts val="2480"/>
              <a:buChar char="•"/>
            </a:pPr>
            <a:r>
              <a:rPr lang="en-US" sz="2480">
                <a:solidFill>
                  <a:srgbClr val="0000FF"/>
                </a:solidFill>
              </a:rPr>
              <a:t>Feed-forward neural nets        </a:t>
            </a:r>
            <a:r>
              <a:rPr lang="en-US" sz="2480"/>
              <a:t>These generalize autoregressive models by using one or more layers of non-linear hidden units. </a:t>
            </a:r>
            <a:r>
              <a:rPr lang="en-US" sz="2480" i="1">
                <a:solidFill>
                  <a:srgbClr val="008000"/>
                </a:solidFill>
              </a:rPr>
              <a:t>e.g. </a:t>
            </a:r>
            <a:r>
              <a:rPr lang="en-US" sz="2480">
                <a:solidFill>
                  <a:srgbClr val="008000"/>
                </a:solidFill>
              </a:rPr>
              <a:t>Bengio’s first language model.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sp>
        <p:nvSpPr>
          <p:cNvPr id="666" name="Google Shape;666;p83"/>
          <p:cNvSpPr txBox="1"/>
          <p:nvPr/>
        </p:nvSpPr>
        <p:spPr>
          <a:xfrm>
            <a:off x="4622802" y="1875673"/>
            <a:ext cx="11565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input(t-2)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83"/>
          <p:cNvSpPr txBox="1"/>
          <p:nvPr/>
        </p:nvSpPr>
        <p:spPr>
          <a:xfrm>
            <a:off x="6065453" y="1875673"/>
            <a:ext cx="12159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input(t-1)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83"/>
          <p:cNvSpPr txBox="1"/>
          <p:nvPr/>
        </p:nvSpPr>
        <p:spPr>
          <a:xfrm>
            <a:off x="7658431" y="1878324"/>
            <a:ext cx="10284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9" name="Google Shape;669;p83"/>
          <p:cNvCxnSpPr>
            <a:stCxn id="667" idx="0"/>
            <a:endCxn id="668" idx="0"/>
          </p:cNvCxnSpPr>
          <p:nvPr/>
        </p:nvCxnSpPr>
        <p:spPr>
          <a:xfrm rot="-5400000" flipH="1">
            <a:off x="7421603" y="1127473"/>
            <a:ext cx="2700" cy="1499100"/>
          </a:xfrm>
          <a:prstGeom prst="curvedConnector3">
            <a:avLst>
              <a:gd name="adj1" fmla="val -6350014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0" name="Google Shape;670;p83"/>
          <p:cNvCxnSpPr>
            <a:stCxn id="666" idx="0"/>
            <a:endCxn id="668" idx="0"/>
          </p:cNvCxnSpPr>
          <p:nvPr/>
        </p:nvCxnSpPr>
        <p:spPr>
          <a:xfrm rot="-5400000" flipH="1">
            <a:off x="6685452" y="391273"/>
            <a:ext cx="2700" cy="2971500"/>
          </a:xfrm>
          <a:prstGeom prst="curvedConnector3">
            <a:avLst>
              <a:gd name="adj1" fmla="val -6350014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671" name="Google Shape;671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600" y="1347788"/>
            <a:ext cx="539355" cy="5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3"/>
          <p:cNvSpPr txBox="1"/>
          <p:nvPr/>
        </p:nvSpPr>
        <p:spPr>
          <a:xfrm>
            <a:off x="7835180" y="2890970"/>
            <a:ext cx="8640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1151" y="1162051"/>
            <a:ext cx="516731" cy="5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83"/>
          <p:cNvSpPr txBox="1"/>
          <p:nvPr/>
        </p:nvSpPr>
        <p:spPr>
          <a:xfrm>
            <a:off x="4775202" y="3738306"/>
            <a:ext cx="11565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input(t-2)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83"/>
          <p:cNvSpPr txBox="1"/>
          <p:nvPr/>
        </p:nvSpPr>
        <p:spPr>
          <a:xfrm>
            <a:off x="6217853" y="3738306"/>
            <a:ext cx="12159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input(t-1)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83"/>
          <p:cNvSpPr txBox="1"/>
          <p:nvPr/>
        </p:nvSpPr>
        <p:spPr>
          <a:xfrm>
            <a:off x="7760032" y="3740957"/>
            <a:ext cx="1028400" cy="27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input(t)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7" name="Google Shape;677;p83"/>
          <p:cNvCxnSpPr>
            <a:stCxn id="672" idx="2"/>
            <a:endCxn id="676" idx="0"/>
          </p:cNvCxnSpPr>
          <p:nvPr/>
        </p:nvCxnSpPr>
        <p:spPr>
          <a:xfrm>
            <a:off x="8267180" y="3167870"/>
            <a:ext cx="7200" cy="573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8" name="Google Shape;678;p83"/>
          <p:cNvCxnSpPr>
            <a:stCxn id="675" idx="0"/>
            <a:endCxn id="672" idx="1"/>
          </p:cNvCxnSpPr>
          <p:nvPr/>
        </p:nvCxnSpPr>
        <p:spPr>
          <a:xfrm rot="10800000" flipH="1">
            <a:off x="6825803" y="3029406"/>
            <a:ext cx="1009500" cy="7089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9" name="Google Shape;679;p83"/>
          <p:cNvCxnSpPr>
            <a:stCxn id="674" idx="0"/>
            <a:endCxn id="672" idx="1"/>
          </p:cNvCxnSpPr>
          <p:nvPr/>
        </p:nvCxnSpPr>
        <p:spPr>
          <a:xfrm rot="10800000" flipH="1">
            <a:off x="5353452" y="3029406"/>
            <a:ext cx="2481600" cy="7089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4"/>
          <p:cNvSpPr txBox="1">
            <a:spLocks noGrp="1"/>
          </p:cNvSpPr>
          <p:nvPr>
            <p:ph type="title"/>
          </p:nvPr>
        </p:nvSpPr>
        <p:spPr>
          <a:xfrm>
            <a:off x="457200" y="138249"/>
            <a:ext cx="82296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Beyond memoryless models (Hinton)</a:t>
            </a:r>
            <a:endParaRPr sz="3959"/>
          </a:p>
        </p:txBody>
      </p:sp>
      <p:sp>
        <p:nvSpPr>
          <p:cNvPr id="685" name="Google Shape;685;p84"/>
          <p:cNvSpPr txBox="1">
            <a:spLocks noGrp="1"/>
          </p:cNvSpPr>
          <p:nvPr>
            <p:ph type="body" idx="1"/>
          </p:nvPr>
        </p:nvSpPr>
        <p:spPr>
          <a:xfrm>
            <a:off x="457200" y="750360"/>
            <a:ext cx="8229600" cy="3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/>
              <a:t>If we give our generative model some hidden state, and if we give this hidden state its own internal dynamics, we get a much more interesting kind of model.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–"/>
            </a:pPr>
            <a:r>
              <a:rPr lang="en-US" sz="2170"/>
              <a:t>It can store information in its hidden state for a long time.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–"/>
            </a:pPr>
            <a:r>
              <a:rPr lang="en-US" sz="2170"/>
              <a:t>If the dynamics is noisy and the way it generates outputs from its hidden state is noisy, we can never know its exact hidden state.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–"/>
            </a:pPr>
            <a:r>
              <a:rPr lang="en-US" sz="2170"/>
              <a:t>The best we can do is to infer a probability distribution over the space of hidden state vectors.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/>
              <a:t>This inference is only tractable for two types of hidden state model.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–"/>
            </a:pPr>
            <a:r>
              <a:rPr lang="en-US" sz="2170"/>
              <a:t>The next three slides are mainly intended for people who already know about these two types of hidden state model. They show how RNNs differ.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–"/>
            </a:pPr>
            <a:r>
              <a:rPr lang="en-US" sz="2170"/>
              <a:t>Do not worry if you cannot follow the details.</a:t>
            </a:r>
            <a:endParaRPr sz="217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5"/>
          <p:cNvSpPr txBox="1">
            <a:spLocks noGrp="1"/>
          </p:cNvSpPr>
          <p:nvPr>
            <p:ph type="title"/>
          </p:nvPr>
        </p:nvSpPr>
        <p:spPr>
          <a:xfrm>
            <a:off x="457200" y="53582"/>
            <a:ext cx="8229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Linear Dynamical Systems (engineers love them!) (Hinton)</a:t>
            </a:r>
            <a:endParaRPr sz="2400"/>
          </a:p>
        </p:txBody>
      </p:sp>
      <p:sp>
        <p:nvSpPr>
          <p:cNvPr id="691" name="Google Shape;691;p85"/>
          <p:cNvSpPr txBox="1">
            <a:spLocks noGrp="1"/>
          </p:cNvSpPr>
          <p:nvPr>
            <p:ph type="body" idx="1"/>
          </p:nvPr>
        </p:nvSpPr>
        <p:spPr>
          <a:xfrm>
            <a:off x="1" y="450652"/>
            <a:ext cx="6163800" cy="4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These </a:t>
            </a:r>
            <a:r>
              <a:rPr lang="en-US" sz="2000"/>
              <a:t>are generative models. They have a real-valued hidden state that cannot be observed directly. 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The hidden state has linear dynamics with Gaussian noise and produces the observations using a linear model with Gaussian noise.</a:t>
            </a:r>
            <a:r>
              <a:rPr lang="en-US" sz="2000">
                <a:solidFill>
                  <a:srgbClr val="0000FF"/>
                </a:solidFill>
              </a:rPr>
              <a:t> 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000"/>
              <a:buChar char="–"/>
            </a:pPr>
            <a:r>
              <a:rPr lang="en-US" sz="2000">
                <a:solidFill>
                  <a:srgbClr val="FF6600"/>
                </a:solidFill>
              </a:rPr>
              <a:t>There may also be driving inputs.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To predict the next output (so that we can shoot down the missile) we need to infer the hidden state. 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A linearly transformed Gaussian is a Gaussian. So the distribution over the hidden state given the data so far is Gaussian. It can be computed using “Kalman filtering”. </a:t>
            </a:r>
            <a:endParaRPr sz="2000"/>
          </a:p>
        </p:txBody>
      </p:sp>
      <p:sp>
        <p:nvSpPr>
          <p:cNvPr id="692" name="Google Shape;692;p85"/>
          <p:cNvSpPr txBox="1"/>
          <p:nvPr/>
        </p:nvSpPr>
        <p:spPr>
          <a:xfrm rot="5400000">
            <a:off x="6511150" y="3708580"/>
            <a:ext cx="937500" cy="646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driving 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85"/>
          <p:cNvSpPr txBox="1"/>
          <p:nvPr/>
        </p:nvSpPr>
        <p:spPr>
          <a:xfrm rot="5400000">
            <a:off x="6547851" y="2586143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85"/>
          <p:cNvSpPr txBox="1"/>
          <p:nvPr/>
        </p:nvSpPr>
        <p:spPr>
          <a:xfrm rot="5400000">
            <a:off x="7310321" y="2586144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85"/>
          <p:cNvSpPr txBox="1"/>
          <p:nvPr/>
        </p:nvSpPr>
        <p:spPr>
          <a:xfrm rot="5400000">
            <a:off x="8100668" y="2596746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85"/>
          <p:cNvSpPr txBox="1"/>
          <p:nvPr/>
        </p:nvSpPr>
        <p:spPr>
          <a:xfrm rot="5400000">
            <a:off x="6547851" y="1398010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85"/>
          <p:cNvSpPr txBox="1"/>
          <p:nvPr/>
        </p:nvSpPr>
        <p:spPr>
          <a:xfrm rot="5400000">
            <a:off x="7310321" y="1398010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85"/>
          <p:cNvSpPr txBox="1"/>
          <p:nvPr/>
        </p:nvSpPr>
        <p:spPr>
          <a:xfrm rot="5400000">
            <a:off x="8102409" y="1385310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9" name="Google Shape;699;p85"/>
          <p:cNvCxnSpPr>
            <a:stCxn id="693" idx="0"/>
            <a:endCxn id="694" idx="2"/>
          </p:cNvCxnSpPr>
          <p:nvPr/>
        </p:nvCxnSpPr>
        <p:spPr>
          <a:xfrm>
            <a:off x="7164501" y="2770793"/>
            <a:ext cx="3933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0" name="Google Shape;700;p85"/>
          <p:cNvCxnSpPr>
            <a:stCxn id="694" idx="0"/>
            <a:endCxn id="695" idx="2"/>
          </p:cNvCxnSpPr>
          <p:nvPr/>
        </p:nvCxnSpPr>
        <p:spPr>
          <a:xfrm>
            <a:off x="7926971" y="2770794"/>
            <a:ext cx="420900" cy="10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1" name="Google Shape;701;p85"/>
          <p:cNvCxnSpPr>
            <a:endCxn id="693" idx="2"/>
          </p:cNvCxnSpPr>
          <p:nvPr/>
        </p:nvCxnSpPr>
        <p:spPr>
          <a:xfrm>
            <a:off x="6461001" y="2770793"/>
            <a:ext cx="3342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2" name="Google Shape;702;p85"/>
          <p:cNvCxnSpPr>
            <a:stCxn id="693" idx="1"/>
            <a:endCxn id="696" idx="3"/>
          </p:cNvCxnSpPr>
          <p:nvPr/>
        </p:nvCxnSpPr>
        <p:spPr>
          <a:xfrm rot="10800000">
            <a:off x="6979851" y="2014793"/>
            <a:ext cx="0" cy="3240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3" name="Google Shape;703;p85"/>
          <p:cNvCxnSpPr>
            <a:stCxn id="694" idx="1"/>
            <a:endCxn id="697" idx="3"/>
          </p:cNvCxnSpPr>
          <p:nvPr/>
        </p:nvCxnSpPr>
        <p:spPr>
          <a:xfrm rot="10800000">
            <a:off x="7742321" y="2014794"/>
            <a:ext cx="0" cy="3240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4" name="Google Shape;704;p85"/>
          <p:cNvCxnSpPr>
            <a:stCxn id="695" idx="1"/>
            <a:endCxn id="698" idx="3"/>
          </p:cNvCxnSpPr>
          <p:nvPr/>
        </p:nvCxnSpPr>
        <p:spPr>
          <a:xfrm rot="10800000" flipH="1">
            <a:off x="8532668" y="2001996"/>
            <a:ext cx="1800" cy="3474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5" name="Google Shape;705;p85"/>
          <p:cNvCxnSpPr>
            <a:stCxn id="692" idx="1"/>
            <a:endCxn id="693" idx="3"/>
          </p:cNvCxnSpPr>
          <p:nvPr/>
        </p:nvCxnSpPr>
        <p:spPr>
          <a:xfrm rot="10800000">
            <a:off x="6979900" y="3202930"/>
            <a:ext cx="0" cy="360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6" name="Google Shape;706;p85"/>
          <p:cNvCxnSpPr>
            <a:endCxn id="694" idx="3"/>
          </p:cNvCxnSpPr>
          <p:nvPr/>
        </p:nvCxnSpPr>
        <p:spPr>
          <a:xfrm rot="10800000" flipH="1">
            <a:off x="7725821" y="3202794"/>
            <a:ext cx="16500" cy="360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07" name="Google Shape;707;p85"/>
          <p:cNvCxnSpPr>
            <a:endCxn id="695" idx="3"/>
          </p:cNvCxnSpPr>
          <p:nvPr/>
        </p:nvCxnSpPr>
        <p:spPr>
          <a:xfrm rot="10800000">
            <a:off x="8532668" y="3213396"/>
            <a:ext cx="1800" cy="3612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8" name="Google Shape;708;p85"/>
          <p:cNvSpPr txBox="1"/>
          <p:nvPr/>
        </p:nvSpPr>
        <p:spPr>
          <a:xfrm>
            <a:off x="7464890" y="724116"/>
            <a:ext cx="144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 → 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5"/>
          <p:cNvSpPr/>
          <p:nvPr/>
        </p:nvSpPr>
        <p:spPr>
          <a:xfrm>
            <a:off x="6383853" y="3230425"/>
            <a:ext cx="2641500" cy="1409400"/>
          </a:xfrm>
          <a:prstGeom prst="rect">
            <a:avLst/>
          </a:prstGeom>
          <a:solidFill>
            <a:srgbClr val="FF0000">
              <a:alpha val="1569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5"/>
          <p:cNvSpPr txBox="1"/>
          <p:nvPr/>
        </p:nvSpPr>
        <p:spPr>
          <a:xfrm rot="5400000">
            <a:off x="7273138" y="3725516"/>
            <a:ext cx="937500" cy="646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driving 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5"/>
          <p:cNvSpPr txBox="1"/>
          <p:nvPr/>
        </p:nvSpPr>
        <p:spPr>
          <a:xfrm rot="5400000">
            <a:off x="8052056" y="3725516"/>
            <a:ext cx="937500" cy="646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driving 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6"/>
          <p:cNvSpPr txBox="1">
            <a:spLocks noGrp="1"/>
          </p:cNvSpPr>
          <p:nvPr>
            <p:ph type="title"/>
          </p:nvPr>
        </p:nvSpPr>
        <p:spPr>
          <a:xfrm>
            <a:off x="457200" y="53582"/>
            <a:ext cx="8229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alibri"/>
              <a:buNone/>
            </a:pPr>
            <a:r>
              <a:rPr lang="en-US" sz="2160"/>
              <a:t>Hidden Markov Models (computer scientists love them!) (Hinton)</a:t>
            </a:r>
            <a:endParaRPr sz="2160"/>
          </a:p>
        </p:txBody>
      </p:sp>
      <p:sp>
        <p:nvSpPr>
          <p:cNvPr id="717" name="Google Shape;717;p86"/>
          <p:cNvSpPr txBox="1">
            <a:spLocks noGrp="1"/>
          </p:cNvSpPr>
          <p:nvPr>
            <p:ph type="body" idx="1"/>
          </p:nvPr>
        </p:nvSpPr>
        <p:spPr>
          <a:xfrm>
            <a:off x="169334" y="508668"/>
            <a:ext cx="5689500" cy="4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Hidden Markov Models </a:t>
            </a:r>
            <a:r>
              <a:rPr lang="en-US" sz="2000"/>
              <a:t>have a discrete one-of-N hidden state. Transitions between states are stochastic and controlled by a transition matrix. The outputs produced by a state are stochastic. </a:t>
            </a:r>
            <a:endParaRPr sz="2000"/>
          </a:p>
          <a:p>
            <a:pPr marL="742950" lvl="1" indent="-27305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We cannot be sure which state produced a given output. So the state is “hidden”.</a:t>
            </a:r>
            <a:endParaRPr sz="2000"/>
          </a:p>
          <a:p>
            <a:pPr marL="742950" lvl="1" indent="-27305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It is easy to represent a probability distribution across N states with N numbers.</a:t>
            </a:r>
            <a:endParaRPr sz="2000"/>
          </a:p>
          <a:p>
            <a:pPr marL="342900" lvl="0" indent="-330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To predict the next output we need to infer the probability distribution over hidden states.</a:t>
            </a:r>
            <a:endParaRPr sz="2000"/>
          </a:p>
          <a:p>
            <a:pPr marL="742950" lvl="1" indent="-27305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HMMs have efficient algorithms for inference and learning.</a:t>
            </a:r>
            <a:endParaRPr sz="2000"/>
          </a:p>
          <a:p>
            <a:pPr marL="742950" lvl="1" indent="-14605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/>
          </a:p>
        </p:txBody>
      </p:sp>
      <p:sp>
        <p:nvSpPr>
          <p:cNvPr id="718" name="Google Shape;718;p86"/>
          <p:cNvSpPr txBox="1"/>
          <p:nvPr/>
        </p:nvSpPr>
        <p:spPr>
          <a:xfrm rot="5400000">
            <a:off x="6259990" y="1110149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6"/>
          <p:cNvSpPr txBox="1"/>
          <p:nvPr/>
        </p:nvSpPr>
        <p:spPr>
          <a:xfrm rot="5400000">
            <a:off x="7140991" y="1110149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6"/>
          <p:cNvSpPr txBox="1"/>
          <p:nvPr/>
        </p:nvSpPr>
        <p:spPr>
          <a:xfrm rot="5400000">
            <a:off x="8017744" y="1097449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1" name="Google Shape;721;p86"/>
          <p:cNvCxnSpPr>
            <a:stCxn id="722" idx="0"/>
            <a:endCxn id="723" idx="2"/>
          </p:cNvCxnSpPr>
          <p:nvPr/>
        </p:nvCxnSpPr>
        <p:spPr>
          <a:xfrm>
            <a:off x="6951074" y="3132710"/>
            <a:ext cx="3387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4" name="Google Shape;724;p86"/>
          <p:cNvCxnSpPr>
            <a:stCxn id="723" idx="0"/>
            <a:endCxn id="725" idx="2"/>
          </p:cNvCxnSpPr>
          <p:nvPr/>
        </p:nvCxnSpPr>
        <p:spPr>
          <a:xfrm>
            <a:off x="7831593" y="3132713"/>
            <a:ext cx="3555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6" name="Google Shape;726;p86"/>
          <p:cNvCxnSpPr>
            <a:endCxn id="722" idx="2"/>
          </p:cNvCxnSpPr>
          <p:nvPr/>
        </p:nvCxnSpPr>
        <p:spPr>
          <a:xfrm>
            <a:off x="5859074" y="3132710"/>
            <a:ext cx="5502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7" name="Google Shape;727;p86"/>
          <p:cNvCxnSpPr>
            <a:stCxn id="722" idx="1"/>
            <a:endCxn id="718" idx="3"/>
          </p:cNvCxnSpPr>
          <p:nvPr/>
        </p:nvCxnSpPr>
        <p:spPr>
          <a:xfrm rot="10800000" flipH="1">
            <a:off x="6680174" y="1726910"/>
            <a:ext cx="11700" cy="3813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8" name="Google Shape;728;p86"/>
          <p:cNvCxnSpPr>
            <a:stCxn id="723" idx="1"/>
            <a:endCxn id="719" idx="3"/>
          </p:cNvCxnSpPr>
          <p:nvPr/>
        </p:nvCxnSpPr>
        <p:spPr>
          <a:xfrm rot="10800000" flipH="1">
            <a:off x="7560693" y="1726913"/>
            <a:ext cx="12300" cy="3813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29" name="Google Shape;729;p86"/>
          <p:cNvCxnSpPr>
            <a:stCxn id="725" idx="1"/>
            <a:endCxn id="720" idx="3"/>
          </p:cNvCxnSpPr>
          <p:nvPr/>
        </p:nvCxnSpPr>
        <p:spPr>
          <a:xfrm rot="10800000">
            <a:off x="8449742" y="1714013"/>
            <a:ext cx="8400" cy="3942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30" name="Google Shape;730;p86"/>
          <p:cNvSpPr txBox="1"/>
          <p:nvPr/>
        </p:nvSpPr>
        <p:spPr>
          <a:xfrm>
            <a:off x="7146629" y="4184146"/>
            <a:ext cx="144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 →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86"/>
          <p:cNvSpPr/>
          <p:nvPr/>
        </p:nvSpPr>
        <p:spPr>
          <a:xfrm rot="5400000">
            <a:off x="5655674" y="2861810"/>
            <a:ext cx="2049000" cy="54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6"/>
          <p:cNvSpPr/>
          <p:nvPr/>
        </p:nvSpPr>
        <p:spPr>
          <a:xfrm rot="5400000">
            <a:off x="6527687" y="2245918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6"/>
          <p:cNvSpPr/>
          <p:nvPr/>
        </p:nvSpPr>
        <p:spPr>
          <a:xfrm rot="5400000">
            <a:off x="6527686" y="2709352"/>
            <a:ext cx="304800" cy="304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86"/>
          <p:cNvSpPr/>
          <p:nvPr/>
        </p:nvSpPr>
        <p:spPr>
          <a:xfrm rot="5400000">
            <a:off x="6527685" y="3183488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86"/>
          <p:cNvSpPr/>
          <p:nvPr/>
        </p:nvSpPr>
        <p:spPr>
          <a:xfrm rot="5400000">
            <a:off x="6527685" y="3657624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86"/>
          <p:cNvSpPr/>
          <p:nvPr/>
        </p:nvSpPr>
        <p:spPr>
          <a:xfrm rot="5400000">
            <a:off x="6536193" y="2861813"/>
            <a:ext cx="2049000" cy="54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86"/>
          <p:cNvSpPr/>
          <p:nvPr/>
        </p:nvSpPr>
        <p:spPr>
          <a:xfrm rot="5400000">
            <a:off x="7408206" y="2245921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86"/>
          <p:cNvSpPr/>
          <p:nvPr/>
        </p:nvSpPr>
        <p:spPr>
          <a:xfrm rot="5400000">
            <a:off x="7408205" y="2709355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86"/>
          <p:cNvSpPr/>
          <p:nvPr/>
        </p:nvSpPr>
        <p:spPr>
          <a:xfrm rot="5400000">
            <a:off x="7408204" y="3183491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86"/>
          <p:cNvSpPr/>
          <p:nvPr/>
        </p:nvSpPr>
        <p:spPr>
          <a:xfrm rot="5400000">
            <a:off x="7408204" y="3657627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86"/>
          <p:cNvSpPr/>
          <p:nvPr/>
        </p:nvSpPr>
        <p:spPr>
          <a:xfrm rot="5400000">
            <a:off x="7433642" y="2861813"/>
            <a:ext cx="2049000" cy="54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86"/>
          <p:cNvSpPr/>
          <p:nvPr/>
        </p:nvSpPr>
        <p:spPr>
          <a:xfrm rot="5400000">
            <a:off x="8305655" y="2245921"/>
            <a:ext cx="304800" cy="304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6"/>
          <p:cNvSpPr/>
          <p:nvPr/>
        </p:nvSpPr>
        <p:spPr>
          <a:xfrm rot="5400000">
            <a:off x="8305654" y="2709355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6"/>
          <p:cNvSpPr/>
          <p:nvPr/>
        </p:nvSpPr>
        <p:spPr>
          <a:xfrm rot="5400000">
            <a:off x="8305653" y="3183491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6"/>
          <p:cNvSpPr/>
          <p:nvPr/>
        </p:nvSpPr>
        <p:spPr>
          <a:xfrm rot="5400000">
            <a:off x="8305653" y="3657627"/>
            <a:ext cx="304800" cy="304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7"/>
          <p:cNvSpPr txBox="1">
            <a:spLocks noGrp="1"/>
          </p:cNvSpPr>
          <p:nvPr>
            <p:ph type="title"/>
          </p:nvPr>
        </p:nvSpPr>
        <p:spPr>
          <a:xfrm>
            <a:off x="457200" y="53582"/>
            <a:ext cx="8229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 fundamental limitation of HMMs (Hinton)</a:t>
            </a:r>
            <a:endParaRPr sz="3200"/>
          </a:p>
        </p:txBody>
      </p:sp>
      <p:sp>
        <p:nvSpPr>
          <p:cNvPr id="748" name="Google Shape;748;p87"/>
          <p:cNvSpPr txBox="1">
            <a:spLocks noGrp="1"/>
          </p:cNvSpPr>
          <p:nvPr>
            <p:ph type="body" idx="1"/>
          </p:nvPr>
        </p:nvSpPr>
        <p:spPr>
          <a:xfrm>
            <a:off x="660396" y="472025"/>
            <a:ext cx="8212800" cy="4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Consider what happens when a hidden Markov model generates data.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At each time step it must select one of its hidden states. So with N hidden states it can only remember log(N) bits about what it generated so far.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Consider the information that the first half of an utterance contains about the second half: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The syntax needs to fit (e.g. number and tense agreement).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The semantics needs to fit. The intonation needs to fit.</a:t>
            </a:r>
            <a:endParaRPr sz="2000"/>
          </a:p>
          <a:p>
            <a:pPr marL="742950" lvl="1" indent="-260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/>
              <a:t>The accent, rate, volume, and vocal tract characteristics must all fit.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All these aspects combined could be 100 bits of information that the first half of an utterance needs to convey to the second half. 2^100 is big!</a:t>
            </a:r>
            <a:endParaRPr sz="2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8"/>
          <p:cNvSpPr txBox="1">
            <a:spLocks noGrp="1"/>
          </p:cNvSpPr>
          <p:nvPr>
            <p:ph type="title"/>
          </p:nvPr>
        </p:nvSpPr>
        <p:spPr>
          <a:xfrm>
            <a:off x="457200" y="8744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Recurrent neural networks (Hinton)</a:t>
            </a:r>
            <a:endParaRPr sz="3959"/>
          </a:p>
        </p:txBody>
      </p:sp>
      <p:sp>
        <p:nvSpPr>
          <p:cNvPr id="754" name="Google Shape;754;p88"/>
          <p:cNvSpPr txBox="1">
            <a:spLocks noGrp="1"/>
          </p:cNvSpPr>
          <p:nvPr>
            <p:ph type="body" idx="1"/>
          </p:nvPr>
        </p:nvSpPr>
        <p:spPr>
          <a:xfrm>
            <a:off x="287865" y="844558"/>
            <a:ext cx="5012400" cy="3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RNNs are very powerful, because they combine two properties:</a:t>
            </a:r>
            <a:endParaRPr sz="2200"/>
          </a:p>
          <a:p>
            <a:pPr marL="742950" lvl="1" indent="-273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</a:pPr>
            <a:r>
              <a:rPr lang="en-US" sz="2200"/>
              <a:t>Distributed hidden state that allows them to store a lot of information about the past efficiently.</a:t>
            </a:r>
            <a:endParaRPr sz="2200"/>
          </a:p>
          <a:p>
            <a:pPr marL="742950" lvl="1" indent="-273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</a:pPr>
            <a:r>
              <a:rPr lang="en-US" sz="2200"/>
              <a:t>Non-linear dynamics that allows them to update their hidden state in complicated ways.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With enough neurons and time, RNNs can compute anything that can be computed by your computer. </a:t>
            </a:r>
            <a:endParaRPr sz="22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/>
          </a:p>
        </p:txBody>
      </p:sp>
      <p:sp>
        <p:nvSpPr>
          <p:cNvPr id="755" name="Google Shape;755;p88"/>
          <p:cNvSpPr txBox="1"/>
          <p:nvPr/>
        </p:nvSpPr>
        <p:spPr>
          <a:xfrm rot="5400000">
            <a:off x="6094927" y="3822944"/>
            <a:ext cx="720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8"/>
          <p:cNvSpPr txBox="1"/>
          <p:nvPr/>
        </p:nvSpPr>
        <p:spPr>
          <a:xfrm rot="5400000">
            <a:off x="6840849" y="3822944"/>
            <a:ext cx="720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8"/>
          <p:cNvSpPr txBox="1"/>
          <p:nvPr/>
        </p:nvSpPr>
        <p:spPr>
          <a:xfrm rot="5400000">
            <a:off x="7658486" y="3825596"/>
            <a:ext cx="702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8"/>
          <p:cNvSpPr txBox="1"/>
          <p:nvPr/>
        </p:nvSpPr>
        <p:spPr>
          <a:xfrm rot="5400000">
            <a:off x="6022928" y="2670808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88"/>
          <p:cNvSpPr txBox="1"/>
          <p:nvPr/>
        </p:nvSpPr>
        <p:spPr>
          <a:xfrm rot="5400000">
            <a:off x="6785398" y="2670809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88"/>
          <p:cNvSpPr txBox="1"/>
          <p:nvPr/>
        </p:nvSpPr>
        <p:spPr>
          <a:xfrm rot="5400000">
            <a:off x="7575745" y="2681411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88"/>
          <p:cNvSpPr txBox="1"/>
          <p:nvPr/>
        </p:nvSpPr>
        <p:spPr>
          <a:xfrm rot="5400000">
            <a:off x="6022928" y="1482675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88"/>
          <p:cNvSpPr txBox="1"/>
          <p:nvPr/>
        </p:nvSpPr>
        <p:spPr>
          <a:xfrm rot="5400000">
            <a:off x="6785398" y="1482675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88"/>
          <p:cNvSpPr txBox="1"/>
          <p:nvPr/>
        </p:nvSpPr>
        <p:spPr>
          <a:xfrm rot="5400000">
            <a:off x="7577486" y="1469975"/>
            <a:ext cx="864000" cy="36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4" name="Google Shape;764;p88"/>
          <p:cNvCxnSpPr>
            <a:stCxn id="758" idx="0"/>
            <a:endCxn id="759" idx="2"/>
          </p:cNvCxnSpPr>
          <p:nvPr/>
        </p:nvCxnSpPr>
        <p:spPr>
          <a:xfrm>
            <a:off x="6639578" y="2855458"/>
            <a:ext cx="3933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5" name="Google Shape;765;p88"/>
          <p:cNvCxnSpPr>
            <a:stCxn id="759" idx="0"/>
            <a:endCxn id="760" idx="2"/>
          </p:cNvCxnSpPr>
          <p:nvPr/>
        </p:nvCxnSpPr>
        <p:spPr>
          <a:xfrm>
            <a:off x="7402048" y="2855459"/>
            <a:ext cx="420900" cy="10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6" name="Google Shape;766;p88"/>
          <p:cNvCxnSpPr>
            <a:endCxn id="758" idx="2"/>
          </p:cNvCxnSpPr>
          <p:nvPr/>
        </p:nvCxnSpPr>
        <p:spPr>
          <a:xfrm>
            <a:off x="5936078" y="2855458"/>
            <a:ext cx="3342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7" name="Google Shape;767;p88"/>
          <p:cNvCxnSpPr>
            <a:stCxn id="758" idx="1"/>
            <a:endCxn id="761" idx="3"/>
          </p:cNvCxnSpPr>
          <p:nvPr/>
        </p:nvCxnSpPr>
        <p:spPr>
          <a:xfrm rot="10800000">
            <a:off x="6454928" y="2099458"/>
            <a:ext cx="0" cy="3240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8" name="Google Shape;768;p88"/>
          <p:cNvCxnSpPr>
            <a:stCxn id="759" idx="1"/>
            <a:endCxn id="762" idx="3"/>
          </p:cNvCxnSpPr>
          <p:nvPr/>
        </p:nvCxnSpPr>
        <p:spPr>
          <a:xfrm rot="10800000">
            <a:off x="7217398" y="2099459"/>
            <a:ext cx="0" cy="3240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9" name="Google Shape;769;p88"/>
          <p:cNvCxnSpPr>
            <a:stCxn id="760" idx="1"/>
            <a:endCxn id="763" idx="3"/>
          </p:cNvCxnSpPr>
          <p:nvPr/>
        </p:nvCxnSpPr>
        <p:spPr>
          <a:xfrm rot="10800000" flipH="1">
            <a:off x="8007745" y="2086661"/>
            <a:ext cx="1800" cy="347400"/>
          </a:xfrm>
          <a:prstGeom prst="straightConnector1">
            <a:avLst/>
          </a:prstGeom>
          <a:noFill/>
          <a:ln w="25400" cap="flat" cmpd="sng">
            <a:solidFill>
              <a:srgbClr val="CC99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0" name="Google Shape;770;p88"/>
          <p:cNvCxnSpPr>
            <a:stCxn id="755" idx="1"/>
            <a:endCxn id="758" idx="3"/>
          </p:cNvCxnSpPr>
          <p:nvPr/>
        </p:nvCxnSpPr>
        <p:spPr>
          <a:xfrm rot="10800000">
            <a:off x="6454927" y="3287594"/>
            <a:ext cx="0" cy="360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1" name="Google Shape;771;p88"/>
          <p:cNvCxnSpPr>
            <a:stCxn id="756" idx="1"/>
            <a:endCxn id="759" idx="3"/>
          </p:cNvCxnSpPr>
          <p:nvPr/>
        </p:nvCxnSpPr>
        <p:spPr>
          <a:xfrm rot="10800000" flipH="1">
            <a:off x="7200849" y="3287594"/>
            <a:ext cx="16500" cy="3600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2" name="Google Shape;772;p88"/>
          <p:cNvCxnSpPr>
            <a:stCxn id="757" idx="1"/>
            <a:endCxn id="760" idx="3"/>
          </p:cNvCxnSpPr>
          <p:nvPr/>
        </p:nvCxnSpPr>
        <p:spPr>
          <a:xfrm rot="10800000">
            <a:off x="8007686" y="3298046"/>
            <a:ext cx="1800" cy="361200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73" name="Google Shape;773;p88"/>
          <p:cNvSpPr txBox="1"/>
          <p:nvPr/>
        </p:nvSpPr>
        <p:spPr>
          <a:xfrm>
            <a:off x="7016167" y="757982"/>
            <a:ext cx="144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 →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Do generative models need to be stochastic? (Hinton)</a:t>
            </a:r>
            <a:endParaRPr sz="3959"/>
          </a:p>
        </p:txBody>
      </p:sp>
      <p:sp>
        <p:nvSpPr>
          <p:cNvPr id="779" name="Google Shape;779;p8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Linear dynamical systems and hidden Markov models are stochastic models.</a:t>
            </a:r>
            <a:endParaRPr sz="240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But the posterior probability distribution over their hidden states given the observed data so far is a deterministic function of the data.</a:t>
            </a:r>
            <a:endParaRPr/>
          </a:p>
        </p:txBody>
      </p:sp>
      <p:sp>
        <p:nvSpPr>
          <p:cNvPr id="780" name="Google Shape;780;p8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Recurrent neural networks are deterministic. </a:t>
            </a:r>
            <a:endParaRPr sz="240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So think of the hidden state of an RNN as the equivalent of the deterministic probability distribution over hidden states in a linear dynamical system or hidden Markov model.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277833" y="0"/>
            <a:ext cx="8520600" cy="42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DNN with sigmoid and tanh activation functions has serious vanishing gradient and saturation issue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232" name="Google Shape;23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33" name="Google Shape;233;p39"/>
          <p:cNvSpPr txBox="1"/>
          <p:nvPr/>
        </p:nvSpPr>
        <p:spPr>
          <a:xfrm>
            <a:off x="6112933" y="941057"/>
            <a:ext cx="20658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 = y(1-y)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9"/>
          <p:cNvSpPr txBox="1"/>
          <p:nvPr/>
        </p:nvSpPr>
        <p:spPr>
          <a:xfrm>
            <a:off x="6366933" y="3057723"/>
            <a:ext cx="20658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 = 1-y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9" descr="sigmoi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333" y="1282700"/>
            <a:ext cx="8509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 descr="tan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867" y="3382433"/>
            <a:ext cx="8509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/>
        </p:nvSpPr>
        <p:spPr>
          <a:xfrm>
            <a:off x="2827867" y="677333"/>
            <a:ext cx="524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2658532" y="2743200"/>
            <a:ext cx="524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9" descr="SigmoidWithGra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1333" y="1020233"/>
            <a:ext cx="4169867" cy="172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 descr="TanhWithGra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8133" y="3114579"/>
            <a:ext cx="4927600" cy="179185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9"/>
          <p:cNvSpPr txBox="1"/>
          <p:nvPr/>
        </p:nvSpPr>
        <p:spPr>
          <a:xfrm>
            <a:off x="6231468" y="2353732"/>
            <a:ext cx="524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6756401" y="3911600"/>
            <a:ext cx="524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717FF-803F-6343-93F0-5DED2511DA02}"/>
              </a:ext>
            </a:extLst>
          </p:cNvPr>
          <p:cNvSpPr txBox="1"/>
          <p:nvPr/>
        </p:nvSpPr>
        <p:spPr>
          <a:xfrm>
            <a:off x="510660" y="1433792"/>
            <a:ext cx="645034" cy="30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8DEDDC-8E42-374E-A4EA-DF8AD1BAA493}"/>
              </a:ext>
            </a:extLst>
          </p:cNvPr>
          <p:cNvSpPr txBox="1"/>
          <p:nvPr/>
        </p:nvSpPr>
        <p:spPr>
          <a:xfrm>
            <a:off x="510660" y="3593229"/>
            <a:ext cx="645034" cy="30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0"/>
          <p:cNvSpPr txBox="1">
            <a:spLocks noGrp="1"/>
          </p:cNvSpPr>
          <p:nvPr>
            <p:ph type="title"/>
          </p:nvPr>
        </p:nvSpPr>
        <p:spPr>
          <a:xfrm>
            <a:off x="1" y="66275"/>
            <a:ext cx="9021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90"/>
                </a:solidFill>
              </a:rPr>
              <a:t>From Standard Neural Networks to Recurrent Neural Networks </a:t>
            </a:r>
            <a:endParaRPr sz="2400">
              <a:solidFill>
                <a:srgbClr val="000090"/>
              </a:solidFill>
            </a:endParaRPr>
          </a:p>
        </p:txBody>
      </p:sp>
      <p:sp>
        <p:nvSpPr>
          <p:cNvPr id="786" name="Google Shape;786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sp>
        <p:nvSpPr>
          <p:cNvPr id="787" name="Google Shape;787;p90"/>
          <p:cNvSpPr/>
          <p:nvPr/>
        </p:nvSpPr>
        <p:spPr>
          <a:xfrm>
            <a:off x="800575" y="4094188"/>
            <a:ext cx="8031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endParaRPr/>
          </a:p>
        </p:txBody>
      </p:sp>
      <p:sp>
        <p:nvSpPr>
          <p:cNvPr id="788" name="Google Shape;788;p90"/>
          <p:cNvSpPr/>
          <p:nvPr/>
        </p:nvSpPr>
        <p:spPr>
          <a:xfrm>
            <a:off x="405925" y="3381763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sp>
        <p:nvSpPr>
          <p:cNvPr id="789" name="Google Shape;789;p90"/>
          <p:cNvSpPr/>
          <p:nvPr/>
        </p:nvSpPr>
        <p:spPr>
          <a:xfrm>
            <a:off x="751225" y="1196313"/>
            <a:ext cx="901800" cy="282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</a:t>
            </a:r>
            <a:endParaRPr/>
          </a:p>
        </p:txBody>
      </p:sp>
      <p:sp>
        <p:nvSpPr>
          <p:cNvPr id="790" name="Google Shape;790;p90"/>
          <p:cNvSpPr/>
          <p:nvPr/>
        </p:nvSpPr>
        <p:spPr>
          <a:xfrm>
            <a:off x="405925" y="1919213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sp>
        <p:nvSpPr>
          <p:cNvPr id="791" name="Google Shape;791;p90"/>
          <p:cNvSpPr/>
          <p:nvPr/>
        </p:nvSpPr>
        <p:spPr>
          <a:xfrm>
            <a:off x="405925" y="2642113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cxnSp>
        <p:nvCxnSpPr>
          <p:cNvPr id="792" name="Google Shape;792;p90"/>
          <p:cNvCxnSpPr>
            <a:stCxn id="787" idx="0"/>
            <a:endCxn id="788" idx="2"/>
          </p:cNvCxnSpPr>
          <p:nvPr/>
        </p:nvCxnSpPr>
        <p:spPr>
          <a:xfrm rot="10800000">
            <a:off x="1202125" y="366368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3" name="Google Shape;793;p90"/>
          <p:cNvCxnSpPr/>
          <p:nvPr/>
        </p:nvCxnSpPr>
        <p:spPr>
          <a:xfrm rot="10800000">
            <a:off x="1202125" y="2937675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4" name="Google Shape;794;p90"/>
          <p:cNvCxnSpPr/>
          <p:nvPr/>
        </p:nvCxnSpPr>
        <p:spPr>
          <a:xfrm rot="10800000">
            <a:off x="1202125" y="2214775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5" name="Google Shape;795;p90"/>
          <p:cNvCxnSpPr/>
          <p:nvPr/>
        </p:nvCxnSpPr>
        <p:spPr>
          <a:xfrm rot="10800000">
            <a:off x="1202125" y="1478300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6" name="Google Shape;796;p90"/>
          <p:cNvCxnSpPr>
            <a:stCxn id="787" idx="1"/>
            <a:endCxn id="791" idx="1"/>
          </p:cNvCxnSpPr>
          <p:nvPr/>
        </p:nvCxnSpPr>
        <p:spPr>
          <a:xfrm rot="10800000">
            <a:off x="406075" y="2783038"/>
            <a:ext cx="394500" cy="1663500"/>
          </a:xfrm>
          <a:prstGeom prst="bentConnector3">
            <a:avLst>
              <a:gd name="adj1" fmla="val 16027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7" name="Google Shape;797;p90"/>
          <p:cNvCxnSpPr>
            <a:stCxn id="787" idx="3"/>
            <a:endCxn id="790" idx="3"/>
          </p:cNvCxnSpPr>
          <p:nvPr/>
        </p:nvCxnSpPr>
        <p:spPr>
          <a:xfrm rot="10800000" flipH="1">
            <a:off x="1603675" y="2060338"/>
            <a:ext cx="394800" cy="2386200"/>
          </a:xfrm>
          <a:prstGeom prst="bentConnector3">
            <a:avLst>
              <a:gd name="adj1" fmla="val 16027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8" name="Google Shape;798;p90"/>
          <p:cNvSpPr/>
          <p:nvPr/>
        </p:nvSpPr>
        <p:spPr>
          <a:xfrm rot="5400000">
            <a:off x="2178113" y="24331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sp>
        <p:nvSpPr>
          <p:cNvPr id="799" name="Google Shape;799;p90"/>
          <p:cNvSpPr/>
          <p:nvPr/>
        </p:nvSpPr>
        <p:spPr>
          <a:xfrm rot="5400000">
            <a:off x="4708863" y="2433175"/>
            <a:ext cx="901800" cy="282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</a:t>
            </a:r>
            <a:endParaRPr/>
          </a:p>
        </p:txBody>
      </p:sp>
      <p:sp>
        <p:nvSpPr>
          <p:cNvPr id="800" name="Google Shape;800;p90"/>
          <p:cNvSpPr/>
          <p:nvPr/>
        </p:nvSpPr>
        <p:spPr>
          <a:xfrm rot="5400000">
            <a:off x="3640663" y="24331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sp>
        <p:nvSpPr>
          <p:cNvPr id="801" name="Google Shape;801;p90"/>
          <p:cNvSpPr/>
          <p:nvPr/>
        </p:nvSpPr>
        <p:spPr>
          <a:xfrm rot="5400000">
            <a:off x="2917763" y="24331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endParaRPr/>
          </a:p>
        </p:txBody>
      </p:sp>
      <p:cxnSp>
        <p:nvCxnSpPr>
          <p:cNvPr id="802" name="Google Shape;802;p90"/>
          <p:cNvCxnSpPr>
            <a:cxnSpLocks/>
            <a:endCxn id="801" idx="2"/>
          </p:cNvCxnSpPr>
          <p:nvPr/>
        </p:nvCxnSpPr>
        <p:spPr>
          <a:xfrm flipV="1">
            <a:off x="3126621" y="2574175"/>
            <a:ext cx="446342" cy="8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5" name="Google Shape;805;p90"/>
          <p:cNvSpPr/>
          <p:nvPr/>
        </p:nvSpPr>
        <p:spPr>
          <a:xfrm>
            <a:off x="2793550" y="38231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endParaRPr/>
          </a:p>
        </p:txBody>
      </p:sp>
      <p:cxnSp>
        <p:nvCxnSpPr>
          <p:cNvPr id="806" name="Google Shape;806;p90"/>
          <p:cNvCxnSpPr/>
          <p:nvPr/>
        </p:nvCxnSpPr>
        <p:spPr>
          <a:xfrm rot="10800000">
            <a:off x="2974325" y="33703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7" name="Google Shape;807;p90"/>
          <p:cNvSpPr/>
          <p:nvPr/>
        </p:nvSpPr>
        <p:spPr>
          <a:xfrm>
            <a:off x="3544713" y="38231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endParaRPr/>
          </a:p>
        </p:txBody>
      </p:sp>
      <p:cxnSp>
        <p:nvCxnSpPr>
          <p:cNvPr id="808" name="Google Shape;808;p90"/>
          <p:cNvCxnSpPr/>
          <p:nvPr/>
        </p:nvCxnSpPr>
        <p:spPr>
          <a:xfrm rot="10800000">
            <a:off x="3725488" y="33703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9" name="Google Shape;809;p90"/>
          <p:cNvSpPr/>
          <p:nvPr/>
        </p:nvSpPr>
        <p:spPr>
          <a:xfrm>
            <a:off x="4246450" y="38231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endParaRPr/>
          </a:p>
        </p:txBody>
      </p:sp>
      <p:cxnSp>
        <p:nvCxnSpPr>
          <p:cNvPr id="810" name="Google Shape;810;p90"/>
          <p:cNvCxnSpPr/>
          <p:nvPr/>
        </p:nvCxnSpPr>
        <p:spPr>
          <a:xfrm rot="10800000">
            <a:off x="4427225" y="33703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1" name="Google Shape;811;p90"/>
          <p:cNvSpPr txBox="1"/>
          <p:nvPr/>
        </p:nvSpPr>
        <p:spPr>
          <a:xfrm>
            <a:off x="388800" y="459875"/>
            <a:ext cx="82437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Let’s make the model easily extendable to model sequences with arbitrary lengths by weight sharing</a:t>
            </a:r>
            <a:endParaRPr/>
          </a:p>
        </p:txBody>
      </p:sp>
      <p:sp>
        <p:nvSpPr>
          <p:cNvPr id="812" name="Google Shape;812;p90"/>
          <p:cNvSpPr/>
          <p:nvPr/>
        </p:nvSpPr>
        <p:spPr>
          <a:xfrm rot="5400000">
            <a:off x="5593688" y="226992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1</a:t>
            </a:r>
            <a:endParaRPr baseline="-25000"/>
          </a:p>
        </p:txBody>
      </p:sp>
      <p:sp>
        <p:nvSpPr>
          <p:cNvPr id="813" name="Google Shape;813;p90"/>
          <p:cNvSpPr/>
          <p:nvPr/>
        </p:nvSpPr>
        <p:spPr>
          <a:xfrm rot="5400000">
            <a:off x="8464138" y="2269925"/>
            <a:ext cx="901800" cy="282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</a:t>
            </a:r>
            <a:endParaRPr/>
          </a:p>
        </p:txBody>
      </p:sp>
      <p:sp>
        <p:nvSpPr>
          <p:cNvPr id="814" name="Google Shape;814;p90"/>
          <p:cNvSpPr/>
          <p:nvPr/>
        </p:nvSpPr>
        <p:spPr>
          <a:xfrm rot="5400000">
            <a:off x="7056238" y="226992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815" name="Google Shape;815;p90"/>
          <p:cNvSpPr/>
          <p:nvPr/>
        </p:nvSpPr>
        <p:spPr>
          <a:xfrm rot="5400000">
            <a:off x="6333338" y="226992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818" name="Google Shape;818;p90"/>
          <p:cNvSpPr/>
          <p:nvPr/>
        </p:nvSpPr>
        <p:spPr>
          <a:xfrm>
            <a:off x="6209125" y="365992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r>
              <a:rPr lang="en-US" baseline="-25000"/>
              <a:t>1</a:t>
            </a:r>
            <a:endParaRPr baseline="-25000"/>
          </a:p>
        </p:txBody>
      </p:sp>
      <p:cxnSp>
        <p:nvCxnSpPr>
          <p:cNvPr id="819" name="Google Shape;819;p90"/>
          <p:cNvCxnSpPr/>
          <p:nvPr/>
        </p:nvCxnSpPr>
        <p:spPr>
          <a:xfrm rot="10800000">
            <a:off x="6389900" y="320711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0" name="Google Shape;820;p90"/>
          <p:cNvSpPr/>
          <p:nvPr/>
        </p:nvSpPr>
        <p:spPr>
          <a:xfrm>
            <a:off x="6960288" y="365992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1" name="Google Shape;821;p90"/>
          <p:cNvCxnSpPr/>
          <p:nvPr/>
        </p:nvCxnSpPr>
        <p:spPr>
          <a:xfrm rot="10800000">
            <a:off x="7141063" y="320711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2" name="Google Shape;822;p90"/>
          <p:cNvSpPr/>
          <p:nvPr/>
        </p:nvSpPr>
        <p:spPr>
          <a:xfrm>
            <a:off x="7662025" y="365992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3" name="Google Shape;823;p90"/>
          <p:cNvCxnSpPr/>
          <p:nvPr/>
        </p:nvCxnSpPr>
        <p:spPr>
          <a:xfrm rot="10800000">
            <a:off x="7842800" y="320711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4" name="Google Shape;824;p90"/>
          <p:cNvSpPr txBox="1"/>
          <p:nvPr/>
        </p:nvSpPr>
        <p:spPr>
          <a:xfrm>
            <a:off x="8168500" y="2107925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cxnSp>
        <p:nvCxnSpPr>
          <p:cNvPr id="825" name="Google Shape;825;p90"/>
          <p:cNvCxnSpPr/>
          <p:nvPr/>
        </p:nvCxnSpPr>
        <p:spPr>
          <a:xfrm>
            <a:off x="7992238" y="2410925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6" name="Google Shape;826;p90"/>
          <p:cNvCxnSpPr/>
          <p:nvPr/>
        </p:nvCxnSpPr>
        <p:spPr>
          <a:xfrm>
            <a:off x="8595813" y="2410925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7" name="Google Shape;827;p90"/>
          <p:cNvSpPr/>
          <p:nvPr/>
        </p:nvSpPr>
        <p:spPr>
          <a:xfrm>
            <a:off x="8544525" y="36710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x</a:t>
            </a:r>
            <a:r>
              <a:rPr lang="en-US" sz="1200" baseline="-25000">
                <a:solidFill>
                  <a:schemeClr val="dk1"/>
                </a:solidFill>
              </a:rPr>
              <a:t>T</a:t>
            </a:r>
            <a:endParaRPr sz="1200"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8" name="Google Shape;828;p90"/>
          <p:cNvCxnSpPr/>
          <p:nvPr/>
        </p:nvCxnSpPr>
        <p:spPr>
          <a:xfrm rot="10800000">
            <a:off x="8725300" y="32182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9" name="Google Shape;829;p90"/>
          <p:cNvSpPr txBox="1"/>
          <p:nvPr/>
        </p:nvSpPr>
        <p:spPr>
          <a:xfrm>
            <a:off x="8055725" y="3709275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sp>
        <p:nvSpPr>
          <p:cNvPr id="830" name="Google Shape;830;p90"/>
          <p:cNvSpPr txBox="1"/>
          <p:nvPr/>
        </p:nvSpPr>
        <p:spPr>
          <a:xfrm>
            <a:off x="5570750" y="2195675"/>
            <a:ext cx="4305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0</a:t>
            </a:r>
            <a:endParaRPr baseline="-25000"/>
          </a:p>
        </p:txBody>
      </p:sp>
      <p:cxnSp>
        <p:nvCxnSpPr>
          <p:cNvPr id="831" name="Google Shape;831;p90"/>
          <p:cNvCxnSpPr/>
          <p:nvPr/>
        </p:nvCxnSpPr>
        <p:spPr>
          <a:xfrm>
            <a:off x="5857875" y="2410925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2" name="Google Shape;832;p90"/>
          <p:cNvSpPr txBox="1"/>
          <p:nvPr/>
        </p:nvSpPr>
        <p:spPr>
          <a:xfrm>
            <a:off x="5857875" y="262617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33" name="Google Shape;833;p90"/>
          <p:cNvSpPr txBox="1"/>
          <p:nvPr/>
        </p:nvSpPr>
        <p:spPr>
          <a:xfrm>
            <a:off x="6592025" y="262617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34" name="Google Shape;834;p90"/>
          <p:cNvSpPr txBox="1"/>
          <p:nvPr/>
        </p:nvSpPr>
        <p:spPr>
          <a:xfrm>
            <a:off x="7323300" y="262617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35" name="Google Shape;835;p90"/>
          <p:cNvSpPr txBox="1"/>
          <p:nvPr/>
        </p:nvSpPr>
        <p:spPr>
          <a:xfrm>
            <a:off x="8048675" y="262617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cxnSp>
        <p:nvCxnSpPr>
          <p:cNvPr id="56" name="Google Shape;802;p90">
            <a:extLst>
              <a:ext uri="{FF2B5EF4-FFF2-40B4-BE49-F238E27FC236}">
                <a16:creationId xmlns:a16="http://schemas.microsoft.com/office/drawing/2014/main" id="{534EEE24-E6B3-BF49-B1A9-D235267CE66A}"/>
              </a:ext>
            </a:extLst>
          </p:cNvPr>
          <p:cNvCxnSpPr>
            <a:cxnSpLocks/>
          </p:cNvCxnSpPr>
          <p:nvPr/>
        </p:nvCxnSpPr>
        <p:spPr>
          <a:xfrm flipV="1">
            <a:off x="3862588" y="2560277"/>
            <a:ext cx="446342" cy="8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" name="Google Shape;802;p90">
            <a:extLst>
              <a:ext uri="{FF2B5EF4-FFF2-40B4-BE49-F238E27FC236}">
                <a16:creationId xmlns:a16="http://schemas.microsoft.com/office/drawing/2014/main" id="{3DE59728-3C03-A84F-A0AF-9B6C462C2ED7}"/>
              </a:ext>
            </a:extLst>
          </p:cNvPr>
          <p:cNvCxnSpPr>
            <a:cxnSpLocks/>
          </p:cNvCxnSpPr>
          <p:nvPr/>
        </p:nvCxnSpPr>
        <p:spPr>
          <a:xfrm flipV="1">
            <a:off x="4597079" y="2551953"/>
            <a:ext cx="446342" cy="8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" name="Google Shape;831;p90">
            <a:extLst>
              <a:ext uri="{FF2B5EF4-FFF2-40B4-BE49-F238E27FC236}">
                <a16:creationId xmlns:a16="http://schemas.microsoft.com/office/drawing/2014/main" id="{AD5A0D47-1EBB-E749-8135-25101E3C29FA}"/>
              </a:ext>
            </a:extLst>
          </p:cNvPr>
          <p:cNvCxnSpPr>
            <a:cxnSpLocks/>
            <a:endCxn id="815" idx="2"/>
          </p:cNvCxnSpPr>
          <p:nvPr/>
        </p:nvCxnSpPr>
        <p:spPr>
          <a:xfrm>
            <a:off x="6530888" y="2410925"/>
            <a:ext cx="45765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831;p90">
            <a:extLst>
              <a:ext uri="{FF2B5EF4-FFF2-40B4-BE49-F238E27FC236}">
                <a16:creationId xmlns:a16="http://schemas.microsoft.com/office/drawing/2014/main" id="{170A6837-2D9E-324B-AC3C-4CE8C32CD456}"/>
              </a:ext>
            </a:extLst>
          </p:cNvPr>
          <p:cNvCxnSpPr>
            <a:cxnSpLocks/>
          </p:cNvCxnSpPr>
          <p:nvPr/>
        </p:nvCxnSpPr>
        <p:spPr>
          <a:xfrm>
            <a:off x="7268391" y="2410925"/>
            <a:ext cx="45765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91"/>
          <p:cNvSpPr txBox="1">
            <a:spLocks noGrp="1"/>
          </p:cNvSpPr>
          <p:nvPr>
            <p:ph type="title"/>
          </p:nvPr>
        </p:nvSpPr>
        <p:spPr>
          <a:xfrm>
            <a:off x="1" y="66275"/>
            <a:ext cx="9021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90"/>
                </a:solidFill>
              </a:rPr>
              <a:t>Recurrent Neural Networks (RNN)</a:t>
            </a:r>
            <a:endParaRPr sz="2400">
              <a:solidFill>
                <a:srgbClr val="000090"/>
              </a:solidFill>
            </a:endParaRPr>
          </a:p>
        </p:txBody>
      </p:sp>
      <p:sp>
        <p:nvSpPr>
          <p:cNvPr id="841" name="Google Shape;841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sp>
        <p:nvSpPr>
          <p:cNvPr id="842" name="Google Shape;842;p91"/>
          <p:cNvSpPr/>
          <p:nvPr/>
        </p:nvSpPr>
        <p:spPr>
          <a:xfrm rot="5400000">
            <a:off x="85338" y="2410850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1</a:t>
            </a:r>
            <a:endParaRPr baseline="-25000"/>
          </a:p>
        </p:txBody>
      </p:sp>
      <p:sp>
        <p:nvSpPr>
          <p:cNvPr id="843" name="Google Shape;843;p91"/>
          <p:cNvSpPr/>
          <p:nvPr/>
        </p:nvSpPr>
        <p:spPr>
          <a:xfrm rot="5400000">
            <a:off x="2955788" y="2410850"/>
            <a:ext cx="901800" cy="282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</a:t>
            </a:r>
            <a:endParaRPr/>
          </a:p>
        </p:txBody>
      </p:sp>
      <p:sp>
        <p:nvSpPr>
          <p:cNvPr id="844" name="Google Shape;844;p91"/>
          <p:cNvSpPr/>
          <p:nvPr/>
        </p:nvSpPr>
        <p:spPr>
          <a:xfrm rot="5400000">
            <a:off x="1547888" y="2410850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824988" y="2410850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848" name="Google Shape;848;p91"/>
          <p:cNvSpPr/>
          <p:nvPr/>
        </p:nvSpPr>
        <p:spPr>
          <a:xfrm>
            <a:off x="700775" y="3800850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r>
              <a:rPr lang="en-US" baseline="-25000"/>
              <a:t>1</a:t>
            </a:r>
            <a:endParaRPr baseline="-25000"/>
          </a:p>
        </p:txBody>
      </p:sp>
      <p:cxnSp>
        <p:nvCxnSpPr>
          <p:cNvPr id="849" name="Google Shape;849;p91"/>
          <p:cNvCxnSpPr/>
          <p:nvPr/>
        </p:nvCxnSpPr>
        <p:spPr>
          <a:xfrm rot="10800000">
            <a:off x="881550" y="334803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0" name="Google Shape;850;p91"/>
          <p:cNvSpPr/>
          <p:nvPr/>
        </p:nvSpPr>
        <p:spPr>
          <a:xfrm>
            <a:off x="1451938" y="3800850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1" name="Google Shape;851;p91"/>
          <p:cNvCxnSpPr/>
          <p:nvPr/>
        </p:nvCxnSpPr>
        <p:spPr>
          <a:xfrm rot="10800000">
            <a:off x="1632713" y="334803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2" name="Google Shape;852;p91"/>
          <p:cNvSpPr/>
          <p:nvPr/>
        </p:nvSpPr>
        <p:spPr>
          <a:xfrm>
            <a:off x="2153675" y="3800850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3" name="Google Shape;853;p91"/>
          <p:cNvCxnSpPr/>
          <p:nvPr/>
        </p:nvCxnSpPr>
        <p:spPr>
          <a:xfrm rot="10800000">
            <a:off x="2334450" y="334803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4" name="Google Shape;854;p91"/>
          <p:cNvSpPr txBox="1"/>
          <p:nvPr/>
        </p:nvSpPr>
        <p:spPr>
          <a:xfrm>
            <a:off x="2660150" y="2248850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cxnSp>
        <p:nvCxnSpPr>
          <p:cNvPr id="855" name="Google Shape;855;p91"/>
          <p:cNvCxnSpPr/>
          <p:nvPr/>
        </p:nvCxnSpPr>
        <p:spPr>
          <a:xfrm>
            <a:off x="2483888" y="2551850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6" name="Google Shape;856;p91"/>
          <p:cNvCxnSpPr/>
          <p:nvPr/>
        </p:nvCxnSpPr>
        <p:spPr>
          <a:xfrm>
            <a:off x="3087463" y="2551850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7" name="Google Shape;857;p91"/>
          <p:cNvSpPr/>
          <p:nvPr/>
        </p:nvSpPr>
        <p:spPr>
          <a:xfrm>
            <a:off x="3036175" y="3812000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x</a:t>
            </a:r>
            <a:r>
              <a:rPr lang="en-US" sz="1200" baseline="-25000">
                <a:solidFill>
                  <a:schemeClr val="dk1"/>
                </a:solidFill>
              </a:rPr>
              <a:t>T</a:t>
            </a:r>
            <a:endParaRPr sz="1200"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8" name="Google Shape;858;p91"/>
          <p:cNvCxnSpPr/>
          <p:nvPr/>
        </p:nvCxnSpPr>
        <p:spPr>
          <a:xfrm rot="10800000">
            <a:off x="3216950" y="335918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9" name="Google Shape;859;p91"/>
          <p:cNvSpPr txBox="1"/>
          <p:nvPr/>
        </p:nvSpPr>
        <p:spPr>
          <a:xfrm>
            <a:off x="2547375" y="3850200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sp>
        <p:nvSpPr>
          <p:cNvPr id="860" name="Google Shape;860;p91"/>
          <p:cNvSpPr txBox="1">
            <a:spLocks noGrp="1"/>
          </p:cNvSpPr>
          <p:nvPr>
            <p:ph type="body" idx="1"/>
          </p:nvPr>
        </p:nvSpPr>
        <p:spPr>
          <a:xfrm>
            <a:off x="311700" y="537741"/>
            <a:ext cx="8520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At time step t, the hidden units accumulate past information about the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input sequence. Hidden activity vector h</a:t>
            </a:r>
            <a:r>
              <a:rPr lang="en-US" baseline="-25000">
                <a:solidFill>
                  <a:srgbClr val="000000"/>
                </a:solidFill>
              </a:rPr>
              <a:t>t </a:t>
            </a:r>
            <a:r>
              <a:rPr lang="en-US">
                <a:solidFill>
                  <a:srgbClr val="000000"/>
                </a:solidFill>
              </a:rPr>
              <a:t>only depend on current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input </a:t>
            </a: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t </a:t>
            </a:r>
            <a:r>
              <a:rPr lang="en-US">
                <a:solidFill>
                  <a:srgbClr val="000000"/>
                </a:solidFill>
              </a:rPr>
              <a:t>and previous hidden activity vector </a:t>
            </a: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t-1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61" name="Google Shape;861;p91"/>
          <p:cNvSpPr/>
          <p:nvPr/>
        </p:nvSpPr>
        <p:spPr>
          <a:xfrm>
            <a:off x="7570975" y="1997700"/>
            <a:ext cx="430500" cy="137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RNN</a:t>
            </a:r>
            <a:endParaRPr sz="900"/>
          </a:p>
        </p:txBody>
      </p:sp>
      <p:sp>
        <p:nvSpPr>
          <p:cNvPr id="862" name="Google Shape;862;p91"/>
          <p:cNvSpPr/>
          <p:nvPr/>
        </p:nvSpPr>
        <p:spPr>
          <a:xfrm>
            <a:off x="7605438" y="3851600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t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3" name="Google Shape;863;p91"/>
          <p:cNvCxnSpPr/>
          <p:nvPr/>
        </p:nvCxnSpPr>
        <p:spPr>
          <a:xfrm rot="10800000">
            <a:off x="7786213" y="3398788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4" name="Google Shape;864;p91"/>
          <p:cNvSpPr txBox="1"/>
          <p:nvPr/>
        </p:nvSpPr>
        <p:spPr>
          <a:xfrm>
            <a:off x="6746225" y="2490300"/>
            <a:ext cx="430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0</a:t>
            </a:r>
            <a:endParaRPr baseline="-25000"/>
          </a:p>
        </p:txBody>
      </p:sp>
      <p:cxnSp>
        <p:nvCxnSpPr>
          <p:cNvPr id="865" name="Google Shape;865;p91"/>
          <p:cNvCxnSpPr>
            <a:stCxn id="864" idx="3"/>
            <a:endCxn id="861" idx="1"/>
          </p:cNvCxnSpPr>
          <p:nvPr/>
        </p:nvCxnSpPr>
        <p:spPr>
          <a:xfrm>
            <a:off x="7176725" y="2687100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6" name="Google Shape;866;p91"/>
          <p:cNvCxnSpPr>
            <a:stCxn id="861" idx="3"/>
            <a:endCxn id="861" idx="0"/>
          </p:cNvCxnSpPr>
          <p:nvPr/>
        </p:nvCxnSpPr>
        <p:spPr>
          <a:xfrm rot="10800000">
            <a:off x="7786075" y="1997700"/>
            <a:ext cx="215400" cy="689400"/>
          </a:xfrm>
          <a:prstGeom prst="curvedConnector4">
            <a:avLst>
              <a:gd name="adj1" fmla="val -110550"/>
              <a:gd name="adj2" fmla="val 13454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7" name="Google Shape;867;p91"/>
          <p:cNvSpPr txBox="1"/>
          <p:nvPr/>
        </p:nvSpPr>
        <p:spPr>
          <a:xfrm>
            <a:off x="62400" y="2336600"/>
            <a:ext cx="4305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0</a:t>
            </a:r>
            <a:endParaRPr baseline="-25000"/>
          </a:p>
        </p:txBody>
      </p:sp>
      <p:cxnSp>
        <p:nvCxnSpPr>
          <p:cNvPr id="868" name="Google Shape;868;p91"/>
          <p:cNvCxnSpPr/>
          <p:nvPr/>
        </p:nvCxnSpPr>
        <p:spPr>
          <a:xfrm>
            <a:off x="349525" y="2551850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9" name="Google Shape;869;p91"/>
          <p:cNvSpPr txBox="1"/>
          <p:nvPr/>
        </p:nvSpPr>
        <p:spPr>
          <a:xfrm>
            <a:off x="8212200" y="2412300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70" name="Google Shape;870;p91"/>
          <p:cNvSpPr txBox="1"/>
          <p:nvPr/>
        </p:nvSpPr>
        <p:spPr>
          <a:xfrm>
            <a:off x="349525" y="2767100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71" name="Google Shape;871;p91"/>
          <p:cNvSpPr txBox="1"/>
          <p:nvPr/>
        </p:nvSpPr>
        <p:spPr>
          <a:xfrm>
            <a:off x="1083675" y="2767100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72" name="Google Shape;872;p91"/>
          <p:cNvSpPr txBox="1"/>
          <p:nvPr/>
        </p:nvSpPr>
        <p:spPr>
          <a:xfrm>
            <a:off x="1814950" y="2767100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73" name="Google Shape;873;p91"/>
          <p:cNvSpPr txBox="1"/>
          <p:nvPr/>
        </p:nvSpPr>
        <p:spPr>
          <a:xfrm>
            <a:off x="2540325" y="2767100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74" name="Google Shape;874;p91"/>
          <p:cNvSpPr/>
          <p:nvPr/>
        </p:nvSpPr>
        <p:spPr>
          <a:xfrm>
            <a:off x="7605438" y="903800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y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5" name="Google Shape;875;p91"/>
          <p:cNvCxnSpPr/>
          <p:nvPr/>
        </p:nvCxnSpPr>
        <p:spPr>
          <a:xfrm rot="10800000">
            <a:off x="7773150" y="1608600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76" name="Google Shape;87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900" y="2112338"/>
            <a:ext cx="3081811" cy="1149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868;p91">
            <a:extLst>
              <a:ext uri="{FF2B5EF4-FFF2-40B4-BE49-F238E27FC236}">
                <a16:creationId xmlns:a16="http://schemas.microsoft.com/office/drawing/2014/main" id="{6AB59079-CD53-FD4D-AE38-18C56C60A28C}"/>
              </a:ext>
            </a:extLst>
          </p:cNvPr>
          <p:cNvCxnSpPr>
            <a:cxnSpLocks/>
            <a:endCxn id="845" idx="2"/>
          </p:cNvCxnSpPr>
          <p:nvPr/>
        </p:nvCxnSpPr>
        <p:spPr>
          <a:xfrm>
            <a:off x="1024875" y="2547734"/>
            <a:ext cx="455313" cy="411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" name="Google Shape;868;p91">
            <a:extLst>
              <a:ext uri="{FF2B5EF4-FFF2-40B4-BE49-F238E27FC236}">
                <a16:creationId xmlns:a16="http://schemas.microsoft.com/office/drawing/2014/main" id="{765552DC-4163-9A40-A7B9-7A2651EC9362}"/>
              </a:ext>
            </a:extLst>
          </p:cNvPr>
          <p:cNvCxnSpPr>
            <a:cxnSpLocks/>
          </p:cNvCxnSpPr>
          <p:nvPr/>
        </p:nvCxnSpPr>
        <p:spPr>
          <a:xfrm>
            <a:off x="1762188" y="2559488"/>
            <a:ext cx="455313" cy="411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2"/>
          <p:cNvSpPr txBox="1">
            <a:spLocks noGrp="1"/>
          </p:cNvSpPr>
          <p:nvPr>
            <p:ph type="title"/>
          </p:nvPr>
        </p:nvSpPr>
        <p:spPr>
          <a:xfrm>
            <a:off x="311700" y="91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Vanilla Recurrent Neural Networks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882" name="Google Shape;882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883" name="Google Shape;883;p92"/>
          <p:cNvSpPr/>
          <p:nvPr/>
        </p:nvSpPr>
        <p:spPr>
          <a:xfrm>
            <a:off x="1948325" y="2104625"/>
            <a:ext cx="430500" cy="137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-25000">
                <a:solidFill>
                  <a:schemeClr val="dk1"/>
                </a:solidFill>
              </a:rPr>
              <a:t>RNN</a:t>
            </a:r>
            <a:endParaRPr/>
          </a:p>
        </p:txBody>
      </p:sp>
      <p:sp>
        <p:nvSpPr>
          <p:cNvPr id="884" name="Google Shape;884;p92"/>
          <p:cNvSpPr/>
          <p:nvPr/>
        </p:nvSpPr>
        <p:spPr>
          <a:xfrm>
            <a:off x="1982788" y="395852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t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5" name="Google Shape;885;p92"/>
          <p:cNvCxnSpPr/>
          <p:nvPr/>
        </p:nvCxnSpPr>
        <p:spPr>
          <a:xfrm rot="10800000">
            <a:off x="2163563" y="350571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6" name="Google Shape;886;p92"/>
          <p:cNvSpPr txBox="1"/>
          <p:nvPr/>
        </p:nvSpPr>
        <p:spPr>
          <a:xfrm>
            <a:off x="1123575" y="2597225"/>
            <a:ext cx="430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0</a:t>
            </a:r>
            <a:endParaRPr baseline="-25000"/>
          </a:p>
        </p:txBody>
      </p:sp>
      <p:cxnSp>
        <p:nvCxnSpPr>
          <p:cNvPr id="887" name="Google Shape;887;p92"/>
          <p:cNvCxnSpPr>
            <a:stCxn id="886" idx="3"/>
            <a:endCxn id="883" idx="1"/>
          </p:cNvCxnSpPr>
          <p:nvPr/>
        </p:nvCxnSpPr>
        <p:spPr>
          <a:xfrm>
            <a:off x="1554075" y="2794025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8" name="Google Shape;888;p92"/>
          <p:cNvCxnSpPr>
            <a:stCxn id="883" idx="3"/>
            <a:endCxn id="883" idx="0"/>
          </p:cNvCxnSpPr>
          <p:nvPr/>
        </p:nvCxnSpPr>
        <p:spPr>
          <a:xfrm rot="10800000">
            <a:off x="2163425" y="2104625"/>
            <a:ext cx="215400" cy="689400"/>
          </a:xfrm>
          <a:prstGeom prst="curvedConnector4">
            <a:avLst>
              <a:gd name="adj1" fmla="val -110550"/>
              <a:gd name="adj2" fmla="val 13454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9" name="Google Shape;889;p92"/>
          <p:cNvSpPr txBox="1"/>
          <p:nvPr/>
        </p:nvSpPr>
        <p:spPr>
          <a:xfrm>
            <a:off x="2589550" y="251922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890" name="Google Shape;890;p92"/>
          <p:cNvSpPr/>
          <p:nvPr/>
        </p:nvSpPr>
        <p:spPr>
          <a:xfrm>
            <a:off x="1995863" y="1010725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y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1" name="Google Shape;891;p92"/>
          <p:cNvCxnSpPr>
            <a:stCxn id="883" idx="0"/>
          </p:cNvCxnSpPr>
          <p:nvPr/>
        </p:nvCxnSpPr>
        <p:spPr>
          <a:xfrm rot="10800000">
            <a:off x="2163575" y="1715525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92" name="Google Shape;89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075" y="1077413"/>
            <a:ext cx="5914251" cy="343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87"/>
                </a:solidFill>
              </a:rPr>
              <a:t>Different Architectures of RNN</a:t>
            </a:r>
            <a:endParaRPr sz="2400">
              <a:solidFill>
                <a:srgbClr val="1C2187"/>
              </a:solidFill>
            </a:endParaRPr>
          </a:p>
        </p:txBody>
      </p:sp>
      <p:sp>
        <p:nvSpPr>
          <p:cNvPr id="898" name="Google Shape;898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pic>
        <p:nvPicPr>
          <p:cNvPr id="899" name="Google Shape;89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5" y="397050"/>
            <a:ext cx="8167657" cy="4349403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93"/>
          <p:cNvSpPr txBox="1"/>
          <p:nvPr/>
        </p:nvSpPr>
        <p:spPr>
          <a:xfrm>
            <a:off x="2170150" y="4661575"/>
            <a:ext cx="55803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http://karpathy.github.io/2015/05/21/rnn-effectiveness/</a:t>
            </a:r>
            <a:endParaRPr sz="12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4"/>
          <p:cNvSpPr txBox="1">
            <a:spLocks noGrp="1"/>
          </p:cNvSpPr>
          <p:nvPr>
            <p:ph type="title"/>
          </p:nvPr>
        </p:nvSpPr>
        <p:spPr>
          <a:xfrm>
            <a:off x="311700" y="149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Many-to-Many Vanilla RNN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906" name="Google Shape;906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7" name="Google Shape;907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sp>
        <p:nvSpPr>
          <p:cNvPr id="908" name="Google Shape;908;p94"/>
          <p:cNvSpPr/>
          <p:nvPr/>
        </p:nvSpPr>
        <p:spPr>
          <a:xfrm rot="5400000">
            <a:off x="2549863" y="26926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1</a:t>
            </a:r>
            <a:endParaRPr baseline="-25000"/>
          </a:p>
        </p:txBody>
      </p:sp>
      <p:sp>
        <p:nvSpPr>
          <p:cNvPr id="909" name="Google Shape;909;p94"/>
          <p:cNvSpPr/>
          <p:nvPr/>
        </p:nvSpPr>
        <p:spPr>
          <a:xfrm rot="5400000">
            <a:off x="4012413" y="26926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910" name="Google Shape;910;p94"/>
          <p:cNvSpPr/>
          <p:nvPr/>
        </p:nvSpPr>
        <p:spPr>
          <a:xfrm rot="5400000">
            <a:off x="3289513" y="26926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913" name="Google Shape;913;p94"/>
          <p:cNvSpPr/>
          <p:nvPr/>
        </p:nvSpPr>
        <p:spPr>
          <a:xfrm>
            <a:off x="3165300" y="40826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</a:t>
            </a:r>
            <a:r>
              <a:rPr lang="en-US" baseline="-25000"/>
              <a:t>1</a:t>
            </a:r>
            <a:endParaRPr baseline="-25000"/>
          </a:p>
        </p:txBody>
      </p:sp>
      <p:cxnSp>
        <p:nvCxnSpPr>
          <p:cNvPr id="914" name="Google Shape;914;p94"/>
          <p:cNvCxnSpPr/>
          <p:nvPr/>
        </p:nvCxnSpPr>
        <p:spPr>
          <a:xfrm rot="10800000">
            <a:off x="3346075" y="36298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5" name="Google Shape;915;p94"/>
          <p:cNvSpPr/>
          <p:nvPr/>
        </p:nvSpPr>
        <p:spPr>
          <a:xfrm>
            <a:off x="3916463" y="40826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6" name="Google Shape;916;p94"/>
          <p:cNvCxnSpPr/>
          <p:nvPr/>
        </p:nvCxnSpPr>
        <p:spPr>
          <a:xfrm rot="10800000">
            <a:off x="4097238" y="36298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7" name="Google Shape;917;p94"/>
          <p:cNvSpPr/>
          <p:nvPr/>
        </p:nvSpPr>
        <p:spPr>
          <a:xfrm>
            <a:off x="4618200" y="408267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x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8" name="Google Shape;918;p94"/>
          <p:cNvCxnSpPr/>
          <p:nvPr/>
        </p:nvCxnSpPr>
        <p:spPr>
          <a:xfrm rot="10800000">
            <a:off x="4798975" y="362986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9" name="Google Shape;919;p94"/>
          <p:cNvSpPr txBox="1"/>
          <p:nvPr/>
        </p:nvSpPr>
        <p:spPr>
          <a:xfrm>
            <a:off x="5124675" y="2530675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cxnSp>
        <p:nvCxnSpPr>
          <p:cNvPr id="920" name="Google Shape;920;p94"/>
          <p:cNvCxnSpPr/>
          <p:nvPr/>
        </p:nvCxnSpPr>
        <p:spPr>
          <a:xfrm>
            <a:off x="4948413" y="2833675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1" name="Google Shape;921;p94"/>
          <p:cNvCxnSpPr/>
          <p:nvPr/>
        </p:nvCxnSpPr>
        <p:spPr>
          <a:xfrm>
            <a:off x="5551988" y="2833675"/>
            <a:ext cx="19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2" name="Google Shape;922;p94"/>
          <p:cNvSpPr/>
          <p:nvPr/>
        </p:nvSpPr>
        <p:spPr>
          <a:xfrm>
            <a:off x="5500700" y="4093825"/>
            <a:ext cx="335400" cy="70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x</a:t>
            </a:r>
            <a:r>
              <a:rPr lang="en-US" sz="1200" baseline="-25000">
                <a:solidFill>
                  <a:schemeClr val="dk1"/>
                </a:solidFill>
              </a:rPr>
              <a:t>T</a:t>
            </a:r>
            <a:endParaRPr sz="1200"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3" name="Google Shape;923;p94"/>
          <p:cNvCxnSpPr/>
          <p:nvPr/>
        </p:nvCxnSpPr>
        <p:spPr>
          <a:xfrm rot="10800000">
            <a:off x="5681475" y="3641013"/>
            <a:ext cx="0" cy="4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4" name="Google Shape;924;p94"/>
          <p:cNvSpPr txBox="1"/>
          <p:nvPr/>
        </p:nvSpPr>
        <p:spPr>
          <a:xfrm>
            <a:off x="5011900" y="4132025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sp>
        <p:nvSpPr>
          <p:cNvPr id="925" name="Google Shape;925;p94"/>
          <p:cNvSpPr txBox="1"/>
          <p:nvPr/>
        </p:nvSpPr>
        <p:spPr>
          <a:xfrm>
            <a:off x="2526925" y="2618425"/>
            <a:ext cx="4305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0</a:t>
            </a:r>
            <a:endParaRPr baseline="-25000"/>
          </a:p>
        </p:txBody>
      </p:sp>
      <p:cxnSp>
        <p:nvCxnSpPr>
          <p:cNvPr id="926" name="Google Shape;926;p94"/>
          <p:cNvCxnSpPr/>
          <p:nvPr/>
        </p:nvCxnSpPr>
        <p:spPr>
          <a:xfrm>
            <a:off x="2814050" y="2833675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7" name="Google Shape;927;p94"/>
          <p:cNvSpPr txBox="1"/>
          <p:nvPr/>
        </p:nvSpPr>
        <p:spPr>
          <a:xfrm>
            <a:off x="2814050" y="304892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928" name="Google Shape;928;p94"/>
          <p:cNvSpPr txBox="1"/>
          <p:nvPr/>
        </p:nvSpPr>
        <p:spPr>
          <a:xfrm>
            <a:off x="3548200" y="304892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929" name="Google Shape;929;p94"/>
          <p:cNvSpPr txBox="1"/>
          <p:nvPr/>
        </p:nvSpPr>
        <p:spPr>
          <a:xfrm>
            <a:off x="4279475" y="304892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930" name="Google Shape;930;p94"/>
          <p:cNvSpPr txBox="1"/>
          <p:nvPr/>
        </p:nvSpPr>
        <p:spPr>
          <a:xfrm>
            <a:off x="5004850" y="3048925"/>
            <a:ext cx="335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</a:t>
            </a:r>
            <a:endParaRPr b="1"/>
          </a:p>
        </p:txBody>
      </p:sp>
      <p:sp>
        <p:nvSpPr>
          <p:cNvPr id="931" name="Google Shape;931;p94"/>
          <p:cNvSpPr/>
          <p:nvPr/>
        </p:nvSpPr>
        <p:spPr>
          <a:xfrm rot="5400000">
            <a:off x="5075013" y="2692675"/>
            <a:ext cx="1592400" cy="282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</a:t>
            </a:r>
            <a:r>
              <a:rPr lang="en-US" baseline="-25000">
                <a:solidFill>
                  <a:schemeClr val="dk1"/>
                </a:solidFill>
              </a:rPr>
              <a:t>T</a:t>
            </a:r>
            <a:endParaRPr/>
          </a:p>
        </p:txBody>
      </p:sp>
      <p:sp>
        <p:nvSpPr>
          <p:cNvPr id="932" name="Google Shape;932;p94"/>
          <p:cNvSpPr/>
          <p:nvPr/>
        </p:nvSpPr>
        <p:spPr>
          <a:xfrm>
            <a:off x="3178363" y="943575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y</a:t>
            </a:r>
            <a:r>
              <a:rPr lang="en-US" baseline="-25000">
                <a:solidFill>
                  <a:schemeClr val="dk1"/>
                </a:solidFill>
              </a:rPr>
              <a:t>1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3" name="Google Shape;933;p94"/>
          <p:cNvCxnSpPr/>
          <p:nvPr/>
        </p:nvCxnSpPr>
        <p:spPr>
          <a:xfrm rot="10800000">
            <a:off x="3346075" y="1648375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4" name="Google Shape;934;p94"/>
          <p:cNvSpPr/>
          <p:nvPr/>
        </p:nvSpPr>
        <p:spPr>
          <a:xfrm>
            <a:off x="3929538" y="943575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y</a:t>
            </a:r>
            <a:r>
              <a:rPr lang="en-US" baseline="-25000">
                <a:solidFill>
                  <a:schemeClr val="dk1"/>
                </a:solidFill>
              </a:rPr>
              <a:t>2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5" name="Google Shape;935;p94"/>
          <p:cNvCxnSpPr/>
          <p:nvPr/>
        </p:nvCxnSpPr>
        <p:spPr>
          <a:xfrm rot="10800000">
            <a:off x="4097250" y="1648375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6" name="Google Shape;936;p94"/>
          <p:cNvSpPr/>
          <p:nvPr/>
        </p:nvSpPr>
        <p:spPr>
          <a:xfrm>
            <a:off x="4618188" y="943575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y</a:t>
            </a:r>
            <a:r>
              <a:rPr lang="en-US" baseline="-25000">
                <a:solidFill>
                  <a:schemeClr val="dk1"/>
                </a:solidFill>
              </a:rPr>
              <a:t>3</a:t>
            </a:r>
            <a:endParaRPr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7" name="Google Shape;937;p94"/>
          <p:cNvCxnSpPr/>
          <p:nvPr/>
        </p:nvCxnSpPr>
        <p:spPr>
          <a:xfrm rot="10800000">
            <a:off x="4785900" y="1648375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8" name="Google Shape;938;p94"/>
          <p:cNvSpPr/>
          <p:nvPr/>
        </p:nvSpPr>
        <p:spPr>
          <a:xfrm>
            <a:off x="5703513" y="932425"/>
            <a:ext cx="335400" cy="704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y</a:t>
            </a:r>
            <a:r>
              <a:rPr lang="en-US" sz="1200" baseline="-25000">
                <a:solidFill>
                  <a:schemeClr val="dk1"/>
                </a:solidFill>
              </a:rPr>
              <a:t>T</a:t>
            </a:r>
            <a:endParaRPr sz="1200" baseline="-25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9" name="Google Shape;939;p94"/>
          <p:cNvCxnSpPr/>
          <p:nvPr/>
        </p:nvCxnSpPr>
        <p:spPr>
          <a:xfrm rot="10800000">
            <a:off x="5871225" y="1637225"/>
            <a:ext cx="0" cy="3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0" name="Google Shape;940;p94"/>
          <p:cNvSpPr txBox="1"/>
          <p:nvPr/>
        </p:nvSpPr>
        <p:spPr>
          <a:xfrm>
            <a:off x="5011900" y="992925"/>
            <a:ext cx="43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...</a:t>
            </a:r>
            <a:endParaRPr sz="1800"/>
          </a:p>
        </p:txBody>
      </p:sp>
      <p:cxnSp>
        <p:nvCxnSpPr>
          <p:cNvPr id="38" name="Google Shape;926;p94">
            <a:extLst>
              <a:ext uri="{FF2B5EF4-FFF2-40B4-BE49-F238E27FC236}">
                <a16:creationId xmlns:a16="http://schemas.microsoft.com/office/drawing/2014/main" id="{EDA1B8E9-3FC0-6348-AF75-FC2952E8FC0D}"/>
              </a:ext>
            </a:extLst>
          </p:cNvPr>
          <p:cNvCxnSpPr>
            <a:cxnSpLocks/>
            <a:endCxn id="910" idx="2"/>
          </p:cNvCxnSpPr>
          <p:nvPr/>
        </p:nvCxnSpPr>
        <p:spPr>
          <a:xfrm>
            <a:off x="3489400" y="2833675"/>
            <a:ext cx="455313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926;p94">
            <a:extLst>
              <a:ext uri="{FF2B5EF4-FFF2-40B4-BE49-F238E27FC236}">
                <a16:creationId xmlns:a16="http://schemas.microsoft.com/office/drawing/2014/main" id="{EC9B95AF-CA9B-FD4F-B45A-6ACDF0174414}"/>
              </a:ext>
            </a:extLst>
          </p:cNvPr>
          <p:cNvCxnSpPr>
            <a:cxnSpLocks/>
          </p:cNvCxnSpPr>
          <p:nvPr/>
        </p:nvCxnSpPr>
        <p:spPr>
          <a:xfrm>
            <a:off x="4226713" y="2832710"/>
            <a:ext cx="455313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9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C2187"/>
                </a:solidFill>
              </a:rPr>
              <a:t>Training of Char-RNN (Teacher Forcing)</a:t>
            </a:r>
            <a:endParaRPr sz="1800" dirty="0">
              <a:solidFill>
                <a:srgbClr val="1C2187"/>
              </a:solidFill>
            </a:endParaRPr>
          </a:p>
        </p:txBody>
      </p:sp>
      <p:sp>
        <p:nvSpPr>
          <p:cNvPr id="946" name="Google Shape;946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  <p:pic>
        <p:nvPicPr>
          <p:cNvPr id="947" name="Google Shape;94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38" y="349200"/>
            <a:ext cx="6834663" cy="44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95"/>
          <p:cNvSpPr txBox="1"/>
          <p:nvPr/>
        </p:nvSpPr>
        <p:spPr>
          <a:xfrm>
            <a:off x="1874200" y="4794300"/>
            <a:ext cx="52422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http://karpathy.github.io/2015/05/21/rnn-effectiveness/</a:t>
            </a:r>
            <a:endParaRPr sz="1200"/>
          </a:p>
        </p:txBody>
      </p:sp>
      <p:pic>
        <p:nvPicPr>
          <p:cNvPr id="949" name="Google Shape;94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1300" y="545350"/>
            <a:ext cx="2802700" cy="7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300" y="1405150"/>
            <a:ext cx="2226500" cy="93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5300" y="2492875"/>
            <a:ext cx="3018700" cy="6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5300" y="3169600"/>
            <a:ext cx="2019475" cy="9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pic>
        <p:nvPicPr>
          <p:cNvPr id="958" name="Google Shape;95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415561" cy="435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7950" y="4663217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  <p:pic>
        <p:nvPicPr>
          <p:cNvPr id="967" name="Google Shape;96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"/>
            <a:ext cx="9144000" cy="473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350" y="4740954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  <p:pic>
        <p:nvPicPr>
          <p:cNvPr id="976" name="Google Shape;97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087"/>
            <a:ext cx="9144000" cy="473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425" y="4812767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pic>
        <p:nvPicPr>
          <p:cNvPr id="985" name="Google Shape;98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087"/>
            <a:ext cx="9144000" cy="473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125" y="4905367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227033" y="123291"/>
            <a:ext cx="8520600" cy="4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90"/>
                </a:solidFill>
              </a:rPr>
              <a:t>ReLU Activation Function </a:t>
            </a:r>
            <a:endParaRPr sz="2000">
              <a:solidFill>
                <a:srgbClr val="000090"/>
              </a:solidFill>
            </a:endParaRPr>
          </a:p>
        </p:txBody>
      </p:sp>
      <p:sp>
        <p:nvSpPr>
          <p:cNvPr id="248" name="Google Shape;248;p40"/>
          <p:cNvSpPr txBox="1">
            <a:spLocks noGrp="1"/>
          </p:cNvSpPr>
          <p:nvPr>
            <p:ph type="body" idx="1"/>
          </p:nvPr>
        </p:nvSpPr>
        <p:spPr>
          <a:xfrm>
            <a:off x="210100" y="3471334"/>
            <a:ext cx="85206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Avoid vanishing gradient and less computationally expensive than sigmoid and tanh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But it might cause dead neuron and the activity is not bounded above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50" name="Google Shape;250;p40" descr="ReLuWithGra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0" y="643467"/>
            <a:ext cx="5871633" cy="276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0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C2187"/>
                </a:solidFill>
              </a:rPr>
              <a:t>Inference of Char-RNN (Exposure Bias) </a:t>
            </a:r>
            <a:endParaRPr dirty="0">
              <a:solidFill>
                <a:srgbClr val="1C2187"/>
              </a:solidFill>
            </a:endParaRPr>
          </a:p>
        </p:txBody>
      </p:sp>
      <p:sp>
        <p:nvSpPr>
          <p:cNvPr id="992" name="Google Shape;992;p100"/>
          <p:cNvSpPr txBox="1">
            <a:spLocks noGrp="1"/>
          </p:cNvSpPr>
          <p:nvPr>
            <p:ph type="body" idx="1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At test time, sample a character from the current model at each step, feed the current sampled character as input to the next time step </a:t>
            </a:r>
            <a:endParaRPr dirty="0"/>
          </a:p>
        </p:txBody>
      </p:sp>
      <p:sp>
        <p:nvSpPr>
          <p:cNvPr id="993" name="Google Shape;993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  <p:pic>
        <p:nvPicPr>
          <p:cNvPr id="994" name="Google Shape;994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775" y="1246825"/>
            <a:ext cx="347150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5250" y="4740967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1"/>
          <p:cNvSpPr txBox="1">
            <a:spLocks noGrp="1"/>
          </p:cNvSpPr>
          <p:nvPr>
            <p:ph type="title"/>
          </p:nvPr>
        </p:nvSpPr>
        <p:spPr>
          <a:xfrm>
            <a:off x="382150" y="92725"/>
            <a:ext cx="8520600" cy="2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C2187"/>
                </a:solidFill>
              </a:rPr>
              <a:t>Karpathy’s Char-RNN on Shakespeare Articles</a:t>
            </a:r>
            <a:endParaRPr sz="1800">
              <a:solidFill>
                <a:srgbClr val="1C2187"/>
              </a:solidFill>
            </a:endParaRPr>
          </a:p>
        </p:txBody>
      </p:sp>
      <p:sp>
        <p:nvSpPr>
          <p:cNvPr id="1001" name="Google Shape;100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  <p:pic>
        <p:nvPicPr>
          <p:cNvPr id="1002" name="Google Shape;100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00" y="448275"/>
            <a:ext cx="7964676" cy="445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01"/>
          <p:cNvSpPr txBox="1"/>
          <p:nvPr/>
        </p:nvSpPr>
        <p:spPr>
          <a:xfrm>
            <a:off x="1761475" y="4761375"/>
            <a:ext cx="48054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http://karpathy.github.io/2015/05/21/rnn-effectiveness/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  <p:pic>
        <p:nvPicPr>
          <p:cNvPr id="1011" name="Google Shape;101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"/>
            <a:ext cx="9144001" cy="472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02"/>
          <p:cNvSpPr txBox="1"/>
          <p:nvPr/>
        </p:nvSpPr>
        <p:spPr>
          <a:xfrm>
            <a:off x="2263800" y="4769125"/>
            <a:ext cx="48054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http://karpathy.github.io/2015/05/21/rnn-effectiveness/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  <p:pic>
        <p:nvPicPr>
          <p:cNvPr id="1020" name="Google Shape;102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294"/>
            <a:ext cx="9144002" cy="4458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03"/>
          <p:cNvSpPr txBox="1"/>
          <p:nvPr/>
        </p:nvSpPr>
        <p:spPr>
          <a:xfrm>
            <a:off x="2263800" y="4769125"/>
            <a:ext cx="48054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http://karpathy.github.io/2015/05/21/rnn-effectiveness/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04"/>
          <p:cNvSpPr txBox="1">
            <a:spLocks noGrp="1"/>
          </p:cNvSpPr>
          <p:nvPr>
            <p:ph type="title"/>
          </p:nvPr>
        </p:nvSpPr>
        <p:spPr>
          <a:xfrm>
            <a:off x="42300" y="763500"/>
            <a:ext cx="90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https://gist.github.com/karpathy/d4dee566867f8291f086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  <p:pic>
        <p:nvPicPr>
          <p:cNvPr id="1028" name="Google Shape;1028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375" y="1406650"/>
            <a:ext cx="3582345" cy="350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5"/>
          <p:cNvSpPr txBox="1">
            <a:spLocks noGrp="1"/>
          </p:cNvSpPr>
          <p:nvPr>
            <p:ph type="title"/>
          </p:nvPr>
        </p:nvSpPr>
        <p:spPr>
          <a:xfrm>
            <a:off x="70450" y="0"/>
            <a:ext cx="89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87"/>
                </a:solidFill>
              </a:rPr>
              <a:t>Why Vanishing and Exploding Gradient of Vanilla RNN Happens</a:t>
            </a:r>
            <a:endParaRPr sz="2400">
              <a:solidFill>
                <a:srgbClr val="1C2187"/>
              </a:solidFill>
            </a:endParaRPr>
          </a:p>
        </p:txBody>
      </p:sp>
      <p:sp>
        <p:nvSpPr>
          <p:cNvPr id="1034" name="Google Shape;1034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  <p:pic>
        <p:nvPicPr>
          <p:cNvPr id="1035" name="Google Shape;103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798" y="459975"/>
            <a:ext cx="2444351" cy="14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05"/>
          <p:cNvSpPr txBox="1"/>
          <p:nvPr/>
        </p:nvSpPr>
        <p:spPr>
          <a:xfrm>
            <a:off x="1386050" y="4749900"/>
            <a:ext cx="6720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Pascanu et al., On the difficulty of training recurrent neural networks. ICML 2013</a:t>
            </a:r>
            <a:endParaRPr/>
          </a:p>
        </p:txBody>
      </p:sp>
      <p:sp>
        <p:nvSpPr>
          <p:cNvPr id="1037" name="Google Shape;1037;p105"/>
          <p:cNvSpPr txBox="1"/>
          <p:nvPr/>
        </p:nvSpPr>
        <p:spPr>
          <a:xfrm>
            <a:off x="605950" y="1878925"/>
            <a:ext cx="72150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Suppose we are using a many-to-many RNN for sequence labeling</a:t>
            </a:r>
            <a:endParaRPr sz="1800"/>
          </a:p>
        </p:txBody>
      </p:sp>
      <p:pic>
        <p:nvPicPr>
          <p:cNvPr id="1038" name="Google Shape;1038;p105" descr="\frac{\partial \mathbf{h}_k^+}{\partial \theta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750" y="3854697"/>
            <a:ext cx="548700" cy="61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5"/>
          <p:cNvSpPr txBox="1"/>
          <p:nvPr/>
        </p:nvSpPr>
        <p:spPr>
          <a:xfrm>
            <a:off x="2410950" y="3919775"/>
            <a:ext cx="606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 the immediate partial derivative of hidden activity vector  with respect to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 weights </a:t>
            </a:r>
            <a:endParaRPr/>
          </a:p>
        </p:txBody>
      </p:sp>
      <p:pic>
        <p:nvPicPr>
          <p:cNvPr id="1040" name="Google Shape;1040;p105" descr="\mathcal{E}_t = \mathcal{L}(\mathbf{h}_t)  \ \ \ \mathcal{E} = \sum_t \mathcal{E}_t \\&#10;\frac{\partial \mathcal{E}_t}{\partial \mathbf {\theta}} = \sum_{1\leq k \leq t} (\frac{\partial \mathcal{E}_t}{\partial \mathbf{h}_t}\frac{\partial \mathbf{h}_t}{\partial \mathbf{h}_k} \frac{\partial \mathbf{h}_k^+}{\partial \theta}) \\&#10;\frac{\partial \mathbf{h}_t}{\partial \mathbf{h}_k} = \Pi_{t\geq i &gt;k}\frac{\partial \mathbf{h}_i}{\partial \mathbf{h}_{i-1}} = \Pi_{t\geq i &gt;k} W_{hh}^Tdiag(tanh^\prime(W_{hh}h_{i-1}+W_{xh}x_i))&#10;&#10;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6450" y="2314100"/>
            <a:ext cx="6489600" cy="13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  <p:pic>
        <p:nvPicPr>
          <p:cNvPr id="1046" name="Google Shape;104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50" y="177025"/>
            <a:ext cx="8871702" cy="432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425" y="4812767"/>
            <a:ext cx="453390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6013" y="3105800"/>
            <a:ext cx="3104176" cy="8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06"/>
          <p:cNvSpPr txBox="1"/>
          <p:nvPr/>
        </p:nvSpPr>
        <p:spPr>
          <a:xfrm>
            <a:off x="5738050" y="2781825"/>
            <a:ext cx="23250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norm Clipping</a:t>
            </a:r>
            <a:endParaRPr/>
          </a:p>
        </p:txBody>
      </p:sp>
      <p:sp>
        <p:nvSpPr>
          <p:cNvPr id="1050" name="Google Shape;1050;p106"/>
          <p:cNvSpPr txBox="1"/>
          <p:nvPr/>
        </p:nvSpPr>
        <p:spPr>
          <a:xfrm>
            <a:off x="5738050" y="4146100"/>
            <a:ext cx="29001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a better architecture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0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Long Short-Term Memory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1056" name="Google Shape;1056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  <p:pic>
        <p:nvPicPr>
          <p:cNvPr id="1057" name="Google Shape;105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475" y="1601250"/>
            <a:ext cx="5435526" cy="203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0" y="1366900"/>
            <a:ext cx="3726224" cy="28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07"/>
          <p:cNvSpPr txBox="1"/>
          <p:nvPr/>
        </p:nvSpPr>
        <p:spPr>
          <a:xfrm>
            <a:off x="3072000" y="4438900"/>
            <a:ext cx="476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https://www.cs.toronto.edu/~graves/asru_2013.pdf</a:t>
            </a:r>
            <a:endParaRPr sz="12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0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Long Short-Term Memory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1065" name="Google Shape;1065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pic>
        <p:nvPicPr>
          <p:cNvPr id="1066" name="Google Shape;106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75" y="795338"/>
            <a:ext cx="2905500" cy="30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889350"/>
            <a:ext cx="3616000" cy="6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825" y="1601250"/>
            <a:ext cx="5435526" cy="2033434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08"/>
          <p:cNvSpPr txBox="1"/>
          <p:nvPr/>
        </p:nvSpPr>
        <p:spPr>
          <a:xfrm>
            <a:off x="1620575" y="4663225"/>
            <a:ext cx="615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https://colah.github.io/posts/2015-08-Understanding-LSTMs/</a:t>
            </a:r>
            <a:endParaRPr sz="1200"/>
          </a:p>
        </p:txBody>
      </p:sp>
      <p:sp>
        <p:nvSpPr>
          <p:cNvPr id="1070" name="Google Shape;1070;p108"/>
          <p:cNvSpPr txBox="1"/>
          <p:nvPr/>
        </p:nvSpPr>
        <p:spPr>
          <a:xfrm>
            <a:off x="56375" y="1550100"/>
            <a:ext cx="436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 baseline="-25000"/>
              <a:t>t-1</a:t>
            </a:r>
            <a:endParaRPr baseline="-25000"/>
          </a:p>
        </p:txBody>
      </p:sp>
      <p:sp>
        <p:nvSpPr>
          <p:cNvPr id="1071" name="Google Shape;1071;p108"/>
          <p:cNvSpPr txBox="1"/>
          <p:nvPr/>
        </p:nvSpPr>
        <p:spPr>
          <a:xfrm>
            <a:off x="56375" y="2663350"/>
            <a:ext cx="436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t-1</a:t>
            </a:r>
            <a:endParaRPr baseline="-25000"/>
          </a:p>
        </p:txBody>
      </p:sp>
      <p:sp>
        <p:nvSpPr>
          <p:cNvPr id="1072" name="Google Shape;1072;p108"/>
          <p:cNvSpPr txBox="1"/>
          <p:nvPr/>
        </p:nvSpPr>
        <p:spPr>
          <a:xfrm>
            <a:off x="3408675" y="1601250"/>
            <a:ext cx="436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 baseline="-25000"/>
              <a:t>t</a:t>
            </a:r>
            <a:endParaRPr baseline="-25000"/>
          </a:p>
        </p:txBody>
      </p:sp>
      <p:sp>
        <p:nvSpPr>
          <p:cNvPr id="1073" name="Google Shape;1073;p108"/>
          <p:cNvSpPr txBox="1"/>
          <p:nvPr/>
        </p:nvSpPr>
        <p:spPr>
          <a:xfrm>
            <a:off x="3408675" y="2663350"/>
            <a:ext cx="436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</a:t>
            </a:r>
            <a:r>
              <a:rPr lang="en-US" baseline="-25000"/>
              <a:t>t</a:t>
            </a:r>
            <a:endParaRPr baseline="-25000"/>
          </a:p>
        </p:txBody>
      </p:sp>
      <p:sp>
        <p:nvSpPr>
          <p:cNvPr id="1074" name="Google Shape;1074;p108"/>
          <p:cNvSpPr txBox="1"/>
          <p:nvPr/>
        </p:nvSpPr>
        <p:spPr>
          <a:xfrm>
            <a:off x="4988500" y="1093950"/>
            <a:ext cx="4368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acifico"/>
                <a:ea typeface="Pacifico"/>
                <a:cs typeface="Pacifico"/>
                <a:sym typeface="Pacifico"/>
              </a:rPr>
              <a:t>H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  <p:pic>
        <p:nvPicPr>
          <p:cNvPr id="1080" name="Google Shape;108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00" y="96025"/>
            <a:ext cx="8727117" cy="435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425" y="4812767"/>
            <a:ext cx="453390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Softmax Activation Function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256" name="Google Shape;25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>
            <a:off x="210100" y="4013200"/>
            <a:ext cx="8520600" cy="82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Often used on top of a fully connected layer, which transforms an activity vector </a:t>
            </a:r>
            <a:r>
              <a:rPr lang="en-US" b="1">
                <a:solidFill>
                  <a:srgbClr val="000000"/>
                </a:solidFill>
              </a:rPr>
              <a:t>z</a:t>
            </a:r>
            <a:r>
              <a:rPr lang="en-US">
                <a:solidFill>
                  <a:srgbClr val="000000"/>
                </a:solidFill>
              </a:rPr>
              <a:t> into probabilities of classifying </a:t>
            </a:r>
            <a:r>
              <a:rPr lang="en-US" b="1">
                <a:solidFill>
                  <a:srgbClr val="000000"/>
                </a:solidFill>
              </a:rPr>
              <a:t>x</a:t>
            </a:r>
            <a:r>
              <a:rPr lang="en-US">
                <a:solidFill>
                  <a:srgbClr val="000000"/>
                </a:solidFill>
              </a:rPr>
              <a:t> into K classes</a:t>
            </a: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1863" y="3052105"/>
            <a:ext cx="2446337" cy="11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 txBox="1"/>
          <p:nvPr/>
        </p:nvSpPr>
        <p:spPr>
          <a:xfrm>
            <a:off x="971598" y="1166517"/>
            <a:ext cx="43924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The output units in a softmax group use a non-local non-linearity:</a:t>
            </a:r>
            <a:endParaRPr/>
          </a:p>
        </p:txBody>
      </p:sp>
      <p:sp>
        <p:nvSpPr>
          <p:cNvPr id="260" name="Google Shape;260;p41"/>
          <p:cNvSpPr/>
          <p:nvPr/>
        </p:nvSpPr>
        <p:spPr>
          <a:xfrm>
            <a:off x="1511336" y="2409529"/>
            <a:ext cx="360363" cy="27027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3671900" y="2152355"/>
            <a:ext cx="115170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group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41"/>
          <p:cNvCxnSpPr/>
          <p:nvPr/>
        </p:nvCxnSpPr>
        <p:spPr>
          <a:xfrm rot="10800000">
            <a:off x="1690736" y="2679801"/>
            <a:ext cx="0" cy="485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41"/>
          <p:cNvCxnSpPr/>
          <p:nvPr/>
        </p:nvCxnSpPr>
        <p:spPr>
          <a:xfrm rot="10800000">
            <a:off x="1690736" y="1977332"/>
            <a:ext cx="0" cy="4321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4" name="Google Shape;264;p41"/>
          <p:cNvSpPr/>
          <p:nvPr/>
        </p:nvSpPr>
        <p:spPr>
          <a:xfrm>
            <a:off x="2231416" y="2409529"/>
            <a:ext cx="360362" cy="27027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41"/>
          <p:cNvCxnSpPr/>
          <p:nvPr/>
        </p:nvCxnSpPr>
        <p:spPr>
          <a:xfrm rot="10800000">
            <a:off x="2409873" y="2679801"/>
            <a:ext cx="0" cy="485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6" name="Google Shape;266;p41"/>
          <p:cNvCxnSpPr/>
          <p:nvPr/>
        </p:nvCxnSpPr>
        <p:spPr>
          <a:xfrm rot="10800000">
            <a:off x="2409873" y="1977332"/>
            <a:ext cx="0" cy="4321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7" name="Google Shape;267;p41"/>
          <p:cNvSpPr/>
          <p:nvPr/>
        </p:nvSpPr>
        <p:spPr>
          <a:xfrm>
            <a:off x="2951496" y="2409529"/>
            <a:ext cx="360363" cy="27027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41"/>
          <p:cNvCxnSpPr/>
          <p:nvPr/>
        </p:nvCxnSpPr>
        <p:spPr>
          <a:xfrm rot="10800000">
            <a:off x="3129011" y="2679801"/>
            <a:ext cx="0" cy="485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9" name="Google Shape;269;p41"/>
          <p:cNvCxnSpPr/>
          <p:nvPr/>
        </p:nvCxnSpPr>
        <p:spPr>
          <a:xfrm rot="10800000">
            <a:off x="3129011" y="1977332"/>
            <a:ext cx="0" cy="4321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70" name="Google Shape;27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5700" y="2606675"/>
            <a:ext cx="339725" cy="54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1436" y="1814849"/>
            <a:ext cx="370141" cy="54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/>
          <p:nvPr/>
        </p:nvSpPr>
        <p:spPr>
          <a:xfrm>
            <a:off x="1223628" y="3687874"/>
            <a:ext cx="27363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this is called the “logit”</a:t>
            </a:r>
            <a:endParaRPr sz="20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41"/>
          <p:cNvCxnSpPr>
            <a:stCxn id="272" idx="0"/>
          </p:cNvCxnSpPr>
          <p:nvPr/>
        </p:nvCxnSpPr>
        <p:spPr>
          <a:xfrm rot="10800000" flipH="1">
            <a:off x="2591780" y="3147874"/>
            <a:ext cx="4800" cy="540000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74" name="Google Shape;274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8674" y="771550"/>
            <a:ext cx="2682191" cy="19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10"/>
          <p:cNvSpPr txBox="1">
            <a:spLocks noGrp="1"/>
          </p:cNvSpPr>
          <p:nvPr>
            <p:ph type="title"/>
          </p:nvPr>
        </p:nvSpPr>
        <p:spPr>
          <a:xfrm>
            <a:off x="311700" y="13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C2187"/>
                </a:solidFill>
              </a:rPr>
              <a:t>Bidirectional LSTM</a:t>
            </a:r>
            <a:endParaRPr dirty="0">
              <a:solidFill>
                <a:srgbClr val="1C2187"/>
              </a:solidFill>
            </a:endParaRPr>
          </a:p>
        </p:txBody>
      </p:sp>
      <p:sp>
        <p:nvSpPr>
          <p:cNvPr id="1087" name="Google Shape;1087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  <p:pic>
        <p:nvPicPr>
          <p:cNvPr id="1088" name="Google Shape;108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50" y="1238588"/>
            <a:ext cx="4805376" cy="32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625" y="1885300"/>
            <a:ext cx="4209550" cy="13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10"/>
          <p:cNvSpPr txBox="1"/>
          <p:nvPr/>
        </p:nvSpPr>
        <p:spPr>
          <a:xfrm>
            <a:off x="3072000" y="4438900"/>
            <a:ext cx="476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https://www.cs.toronto.edu/~graves/asru_2013.pdf</a:t>
            </a:r>
            <a:endParaRPr sz="12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08AA-033F-C743-B810-2F98447D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1C2187"/>
                </a:solidFill>
              </a:rPr>
              <a:t>Bidirectional LSTM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2562B-658E-3849-B651-09384C9C8E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FD3F0-9968-C845-9035-04BF3EEC77FF}"/>
              </a:ext>
            </a:extLst>
          </p:cNvPr>
          <p:cNvSpPr/>
          <p:nvPr/>
        </p:nvSpPr>
        <p:spPr bwMode="auto">
          <a:xfrm>
            <a:off x="1889284" y="2295918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2F507F-E270-8C48-8113-322A9844D243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2504036" y="2411251"/>
            <a:ext cx="924313" cy="11751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450E21F-6B3D-CC4A-B2EF-A6A733544FDA}"/>
              </a:ext>
            </a:extLst>
          </p:cNvPr>
          <p:cNvSpPr/>
          <p:nvPr/>
        </p:nvSpPr>
        <p:spPr bwMode="auto">
          <a:xfrm>
            <a:off x="3428349" y="2307669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47991E-B836-5943-BF36-E916C6D4F76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461000" y="2397835"/>
            <a:ext cx="571953" cy="13416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AF024E-D943-5E49-B971-A420363DE757}"/>
              </a:ext>
            </a:extLst>
          </p:cNvPr>
          <p:cNvSpPr/>
          <p:nvPr/>
        </p:nvSpPr>
        <p:spPr bwMode="auto">
          <a:xfrm>
            <a:off x="6032953" y="2295918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612A8-EEB1-8D44-BC0D-47BD14A8EF7C}"/>
              </a:ext>
            </a:extLst>
          </p:cNvPr>
          <p:cNvSpPr/>
          <p:nvPr/>
        </p:nvSpPr>
        <p:spPr>
          <a:xfrm>
            <a:off x="1661652" y="2906486"/>
            <a:ext cx="1070016" cy="1910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Peptide Pos. 1:</a:t>
            </a:r>
          </a:p>
          <a:p>
            <a:pPr algn="ctr"/>
            <a:endParaRPr lang="en-US" sz="1350" dirty="0">
              <a:solidFill>
                <a:srgbClr val="000000"/>
              </a:solidFill>
            </a:endParaRP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Amino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Acid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Embedding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BA84F7-F066-3E4D-B800-54FCFABAF4D9}"/>
              </a:ext>
            </a:extLst>
          </p:cNvPr>
          <p:cNvSpPr/>
          <p:nvPr/>
        </p:nvSpPr>
        <p:spPr>
          <a:xfrm>
            <a:off x="3200717" y="2906486"/>
            <a:ext cx="1070016" cy="1910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Peptide Pos. 2:</a:t>
            </a:r>
          </a:p>
          <a:p>
            <a:pPr algn="ctr"/>
            <a:endParaRPr lang="en-US" sz="1350" dirty="0">
              <a:solidFill>
                <a:srgbClr val="000000"/>
              </a:solidFill>
            </a:endParaRP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Amino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Acid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Embedding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CD65FF-EFD2-CF4B-9842-00A0C2602AEA}"/>
              </a:ext>
            </a:extLst>
          </p:cNvPr>
          <p:cNvSpPr/>
          <p:nvPr/>
        </p:nvSpPr>
        <p:spPr>
          <a:xfrm>
            <a:off x="5805321" y="2906486"/>
            <a:ext cx="1070016" cy="1910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Peptide Pos. 9:</a:t>
            </a:r>
          </a:p>
          <a:p>
            <a:pPr algn="ctr"/>
            <a:endParaRPr lang="en-US" sz="1350" dirty="0">
              <a:solidFill>
                <a:srgbClr val="000000"/>
              </a:solidFill>
            </a:endParaRP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Amino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Acid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</a:rPr>
              <a:t>Embedding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E6F3F9-B2EA-D34A-8693-FD1C549EF8D4}"/>
              </a:ext>
            </a:extLst>
          </p:cNvPr>
          <p:cNvCxnSpPr>
            <a:cxnSpLocks/>
          </p:cNvCxnSpPr>
          <p:nvPr/>
        </p:nvCxnSpPr>
        <p:spPr>
          <a:xfrm>
            <a:off x="4043101" y="2397835"/>
            <a:ext cx="924313" cy="11751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9600A8A-0298-FB4C-82C8-99296ECA77AA}"/>
              </a:ext>
            </a:extLst>
          </p:cNvPr>
          <p:cNvSpPr/>
          <p:nvPr/>
        </p:nvSpPr>
        <p:spPr bwMode="auto">
          <a:xfrm>
            <a:off x="1889284" y="1763167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8136C-D508-FD4E-B743-EC80C2DDF9C7}"/>
              </a:ext>
            </a:extLst>
          </p:cNvPr>
          <p:cNvSpPr/>
          <p:nvPr/>
        </p:nvSpPr>
        <p:spPr bwMode="auto">
          <a:xfrm>
            <a:off x="3428349" y="1774918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06F82-E8CB-584A-9152-76EE010470EF}"/>
              </a:ext>
            </a:extLst>
          </p:cNvPr>
          <p:cNvSpPr/>
          <p:nvPr/>
        </p:nvSpPr>
        <p:spPr bwMode="auto">
          <a:xfrm>
            <a:off x="6032953" y="1763167"/>
            <a:ext cx="614752" cy="230666"/>
          </a:xfrm>
          <a:prstGeom prst="rect">
            <a:avLst/>
          </a:prstGeom>
          <a:noFill/>
          <a:ln w="22225">
            <a:solidFill>
              <a:schemeClr val="accent6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800" b="1" dirty="0">
                <a:latin typeface="+mj-ea"/>
                <a:ea typeface="+mj-ea"/>
              </a:rPr>
              <a:t>LSTM</a:t>
            </a:r>
            <a:endParaRPr kumimoji="1" lang="zh-CN" altLang="en-US" sz="800" b="1" dirty="0">
              <a:latin typeface="+mj-ea"/>
              <a:ea typeface="+mj-ea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18124B-5070-9D41-A1AB-334A126BB123}"/>
              </a:ext>
            </a:extLst>
          </p:cNvPr>
          <p:cNvCxnSpPr>
            <a:cxnSpLocks/>
          </p:cNvCxnSpPr>
          <p:nvPr/>
        </p:nvCxnSpPr>
        <p:spPr>
          <a:xfrm flipH="1" flipV="1">
            <a:off x="5462873" y="1890251"/>
            <a:ext cx="540181" cy="12349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72CE32-E9E9-C641-9CE4-F982E29D22FE}"/>
              </a:ext>
            </a:extLst>
          </p:cNvPr>
          <p:cNvCxnSpPr>
            <a:cxnSpLocks/>
          </p:cNvCxnSpPr>
          <p:nvPr/>
        </p:nvCxnSpPr>
        <p:spPr>
          <a:xfrm flipH="1">
            <a:off x="4033556" y="1902600"/>
            <a:ext cx="933858" cy="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EACFD3-EE8A-3C43-9771-AF911828C3F8}"/>
              </a:ext>
            </a:extLst>
          </p:cNvPr>
          <p:cNvCxnSpPr>
            <a:cxnSpLocks/>
          </p:cNvCxnSpPr>
          <p:nvPr/>
        </p:nvCxnSpPr>
        <p:spPr>
          <a:xfrm flipH="1">
            <a:off x="2506234" y="1878500"/>
            <a:ext cx="922115" cy="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7CD1FF-2043-2144-87DE-30B04491A3BF}"/>
              </a:ext>
            </a:extLst>
          </p:cNvPr>
          <p:cNvSpPr txBox="1"/>
          <p:nvPr/>
        </p:nvSpPr>
        <p:spPr>
          <a:xfrm>
            <a:off x="4646887" y="1636252"/>
            <a:ext cx="108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3DF490-3D72-E146-8FA8-A9437B5C31BB}"/>
              </a:ext>
            </a:extLst>
          </p:cNvPr>
          <p:cNvSpPr txBox="1"/>
          <p:nvPr/>
        </p:nvSpPr>
        <p:spPr>
          <a:xfrm>
            <a:off x="4680887" y="2157252"/>
            <a:ext cx="108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9419A1-C5C6-2541-ACFE-A2A8C8FB8C8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196660" y="2509506"/>
            <a:ext cx="0" cy="39698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FAAB34-AFE2-BC41-83B5-847D185B0324}"/>
              </a:ext>
            </a:extLst>
          </p:cNvPr>
          <p:cNvCxnSpPr>
            <a:cxnSpLocks/>
          </p:cNvCxnSpPr>
          <p:nvPr/>
        </p:nvCxnSpPr>
        <p:spPr>
          <a:xfrm flipV="1">
            <a:off x="3735725" y="2509506"/>
            <a:ext cx="0" cy="39698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FE4D40-815C-F647-A21D-F565BA096F3A}"/>
              </a:ext>
            </a:extLst>
          </p:cNvPr>
          <p:cNvCxnSpPr>
            <a:cxnSpLocks/>
          </p:cNvCxnSpPr>
          <p:nvPr/>
        </p:nvCxnSpPr>
        <p:spPr>
          <a:xfrm flipV="1">
            <a:off x="6342254" y="2509506"/>
            <a:ext cx="0" cy="39698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w="lg" len="lg"/>
            <a:tailEnd type="triangle" w="med" len="med"/>
          </a:ln>
          <a:effectLst/>
        </p:spPr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EC064C0-F0A2-074C-9D00-DFA4D168931C}"/>
              </a:ext>
            </a:extLst>
          </p:cNvPr>
          <p:cNvSpPr/>
          <p:nvPr/>
        </p:nvSpPr>
        <p:spPr>
          <a:xfrm>
            <a:off x="1702782" y="1576424"/>
            <a:ext cx="5066318" cy="1081612"/>
          </a:xfrm>
          <a:prstGeom prst="roundRect">
            <a:avLst/>
          </a:prstGeom>
          <a:noFill/>
          <a:ln w="22225" cap="flat" cmpd="sng" algn="ctr">
            <a:solidFill>
              <a:srgbClr val="3399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362354A6-D1BE-8941-8C5C-C2DF7AB5D829}"/>
              </a:ext>
            </a:extLst>
          </p:cNvPr>
          <p:cNvCxnSpPr>
            <a:cxnSpLocks/>
            <a:endCxn id="14" idx="2"/>
          </p:cNvCxnSpPr>
          <p:nvPr/>
        </p:nvCxnSpPr>
        <p:spPr>
          <a:xfrm rot="16200000" flipV="1">
            <a:off x="1908883" y="2281611"/>
            <a:ext cx="912653" cy="337097"/>
          </a:xfrm>
          <a:prstGeom prst="bentConnector3">
            <a:avLst>
              <a:gd name="adj1" fmla="val 75048"/>
            </a:avLst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49CC2F1-88B5-B744-B261-40E9F156142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60370" y="2293362"/>
            <a:ext cx="912653" cy="337097"/>
          </a:xfrm>
          <a:prstGeom prst="bentConnector3">
            <a:avLst>
              <a:gd name="adj1" fmla="val 75048"/>
            </a:avLst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1B55DCB-5BE3-2A42-82D8-F42E134498D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4826" y="2293362"/>
            <a:ext cx="912653" cy="337097"/>
          </a:xfrm>
          <a:prstGeom prst="bentConnector3">
            <a:avLst>
              <a:gd name="adj1" fmla="val 75048"/>
            </a:avLst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558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1"/>
          <p:cNvSpPr txBox="1">
            <a:spLocks noGrp="1"/>
          </p:cNvSpPr>
          <p:nvPr>
            <p:ph type="title"/>
          </p:nvPr>
        </p:nvSpPr>
        <p:spPr>
          <a:xfrm>
            <a:off x="311700" y="233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Deep LSTM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1096" name="Google Shape;1096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  <p:pic>
        <p:nvPicPr>
          <p:cNvPr id="1098" name="Google Shape;109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00" y="1536000"/>
            <a:ext cx="4363349" cy="4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6250" y="2285400"/>
            <a:ext cx="247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7775" y="1017727"/>
            <a:ext cx="2562425" cy="383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11"/>
          <p:cNvSpPr txBox="1"/>
          <p:nvPr/>
        </p:nvSpPr>
        <p:spPr>
          <a:xfrm>
            <a:off x="2846525" y="4855950"/>
            <a:ext cx="476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Picture Credit: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https://www.cs.toronto.edu/~graves/asru_2013.pdf</a:t>
            </a:r>
            <a:endParaRPr sz="12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12"/>
          <p:cNvSpPr txBox="1">
            <a:spLocks noGrp="1"/>
          </p:cNvSpPr>
          <p:nvPr>
            <p:ph type="title"/>
          </p:nvPr>
        </p:nvSpPr>
        <p:spPr>
          <a:xfrm>
            <a:off x="311700" y="163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Deep LSTM for Generating Complex Sequences 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1107" name="Google Shape;1107;p112"/>
          <p:cNvSpPr txBox="1">
            <a:spLocks noGrp="1"/>
          </p:cNvSpPr>
          <p:nvPr>
            <p:ph type="body" idx="1"/>
          </p:nvPr>
        </p:nvSpPr>
        <p:spPr>
          <a:xfrm>
            <a:off x="311700" y="735900"/>
            <a:ext cx="8520600" cy="10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Generating text with characters or words as symbols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Generating handwriting with sequences of pen coordinates (x, y) and pen on/off whiteboard as input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08" name="Google Shape;1108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  <p:sp>
        <p:nvSpPr>
          <p:cNvPr id="1109" name="Google Shape;1109;p112"/>
          <p:cNvSpPr txBox="1"/>
          <p:nvPr/>
        </p:nvSpPr>
        <p:spPr>
          <a:xfrm>
            <a:off x="1056875" y="4573675"/>
            <a:ext cx="676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Alex Graves, Generating Sequences With Recurrent Neural Networks. 2015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https://arxiv.org/pdf/1308.0850.pdf</a:t>
            </a:r>
            <a:endParaRPr/>
          </a:p>
        </p:txBody>
      </p:sp>
      <p:pic>
        <p:nvPicPr>
          <p:cNvPr id="1110" name="Google Shape;1110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412" y="1572125"/>
            <a:ext cx="4261013" cy="283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13"/>
          <p:cNvSpPr txBox="1">
            <a:spLocks noGrp="1"/>
          </p:cNvSpPr>
          <p:nvPr>
            <p:ph type="title"/>
          </p:nvPr>
        </p:nvSpPr>
        <p:spPr>
          <a:xfrm>
            <a:off x="238500" y="147325"/>
            <a:ext cx="866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Deep Encoder-Decoder Networks:</a:t>
            </a:r>
            <a:endParaRPr>
              <a:solidFill>
                <a:srgbClr val="1C21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2187"/>
                </a:solidFill>
              </a:rPr>
              <a:t>Sequence-to-Sequence (Seq2Seq) Models</a:t>
            </a:r>
            <a:endParaRPr>
              <a:solidFill>
                <a:srgbClr val="1C2187"/>
              </a:solidFill>
            </a:endParaRPr>
          </a:p>
        </p:txBody>
      </p:sp>
      <p:sp>
        <p:nvSpPr>
          <p:cNvPr id="1116" name="Google Shape;1116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  <p:pic>
        <p:nvPicPr>
          <p:cNvPr id="1117" name="Google Shape;111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95525"/>
            <a:ext cx="4333499" cy="257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9650" y="1677100"/>
            <a:ext cx="5224350" cy="16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14"/>
          <p:cNvSpPr txBox="1">
            <a:spLocks noGrp="1"/>
          </p:cNvSpPr>
          <p:nvPr>
            <p:ph type="title"/>
          </p:nvPr>
        </p:nvSpPr>
        <p:spPr>
          <a:xfrm>
            <a:off x="238500" y="0"/>
            <a:ext cx="8667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1C2187"/>
                </a:solidFill>
              </a:rPr>
              <a:t>Data Augmentation in Sequence-to-Sequence (Seq2Seq) Models for Machine Translation</a:t>
            </a:r>
            <a:endParaRPr sz="2400">
              <a:solidFill>
                <a:srgbClr val="1C2187"/>
              </a:solidFill>
            </a:endParaRPr>
          </a:p>
        </p:txBody>
      </p:sp>
      <p:sp>
        <p:nvSpPr>
          <p:cNvPr id="1124" name="Google Shape;1124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  <p:pic>
        <p:nvPicPr>
          <p:cNvPr id="1125" name="Google Shape;112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00" y="883675"/>
            <a:ext cx="8558202" cy="26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900" y="3506000"/>
            <a:ext cx="4873675" cy="7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25" y="4573988"/>
            <a:ext cx="3674753" cy="1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8750" y="4190363"/>
            <a:ext cx="257175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14"/>
          <p:cNvSpPr/>
          <p:nvPr/>
        </p:nvSpPr>
        <p:spPr>
          <a:xfrm>
            <a:off x="297700" y="3125800"/>
            <a:ext cx="2017800" cy="13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14"/>
          <p:cNvSpPr/>
          <p:nvPr/>
        </p:nvSpPr>
        <p:spPr>
          <a:xfrm>
            <a:off x="7481450" y="2869150"/>
            <a:ext cx="1301700" cy="185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`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15"/>
          <p:cNvSpPr txBox="1">
            <a:spLocks noGrp="1"/>
          </p:cNvSpPr>
          <p:nvPr>
            <p:ph type="title"/>
          </p:nvPr>
        </p:nvSpPr>
        <p:spPr>
          <a:xfrm>
            <a:off x="234257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Summary of Topics Discussed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1136" name="Google Shape;1136;p115"/>
          <p:cNvSpPr txBox="1">
            <a:spLocks noGrp="1"/>
          </p:cNvSpPr>
          <p:nvPr>
            <p:ph type="body" idx="1"/>
          </p:nvPr>
        </p:nvSpPr>
        <p:spPr>
          <a:xfrm>
            <a:off x="311700" y="557519"/>
            <a:ext cx="8520600" cy="433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Activation Functions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Loss Functions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Training deep feedforward neural networks with backpropagation and mini-batch SGD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Convolution and pooling operations in CNN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Network architectures such as AlexNet, VGG, ResNet</a:t>
            </a:r>
            <a:endParaRPr sz="20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Applications of supervised pre-trained CNNs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Visualization of pre-trained CNN filters and receptive fields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Recurrent Neural Networks, Sequence-to-Sequence Models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rgbClr val="000090"/>
                </a:solidFill>
              </a:rPr>
              <a:t>Geoff Hinton, “Never stop coding.” </a:t>
            </a:r>
            <a:r>
              <a:rPr lang="en-US" sz="2000">
                <a:solidFill>
                  <a:srgbClr val="000000"/>
                </a:solidFill>
              </a:rPr>
              <a:t>Great discoveries are from practice.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137" name="Google Shape;1137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>
                <a:solidFill>
                  <a:srgbClr val="000090"/>
                </a:solidFill>
              </a:rPr>
              <a:t>The End</a:t>
            </a:r>
            <a:endParaRPr sz="4000">
              <a:solidFill>
                <a:srgbClr val="000090"/>
              </a:solidFill>
            </a:endParaRPr>
          </a:p>
        </p:txBody>
      </p:sp>
      <p:sp>
        <p:nvSpPr>
          <p:cNvPr id="1143" name="Google Shape;1143;p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rgbClr val="000000"/>
                </a:solidFill>
              </a:rPr>
              <a:t>Next lecture: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rgbClr val="000000"/>
                </a:solidFill>
              </a:rPr>
              <a:t>Deep Learning III:</a:t>
            </a:r>
            <a:endParaRPr sz="3200">
              <a:solidFill>
                <a:srgbClr val="000000"/>
              </a:solidFill>
            </a:endParaRPr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rgbClr val="000000"/>
                </a:solidFill>
              </a:rPr>
              <a:t>Deep Generative Models, VAE, and GAN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1144" name="Google Shape;1144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0090"/>
                </a:solidFill>
              </a:rPr>
              <a:t>Loss Function: Cross-Entropy Loss</a:t>
            </a:r>
            <a:endParaRPr>
              <a:solidFill>
                <a:srgbClr val="000090"/>
              </a:solidFill>
            </a:endParaRPr>
          </a:p>
        </p:txBody>
      </p:sp>
      <p:sp>
        <p:nvSpPr>
          <p:cNvPr id="280" name="Google Shape;28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243966" y="4097866"/>
            <a:ext cx="8520600" cy="81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p is the positive class of i. For categorical classification, using the cross-entropy loss on top of a Softmax layer is the same as maximizing the log-probability of the correct class based on multinomial logistic regression</a:t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6232" y="1167595"/>
            <a:ext cx="2412132" cy="9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2"/>
          <p:cNvSpPr txBox="1"/>
          <p:nvPr/>
        </p:nvSpPr>
        <p:spPr>
          <a:xfrm>
            <a:off x="287524" y="1023578"/>
            <a:ext cx="460851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right cost function is the negative log probability of the target class.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has a very big gradient when the target value is 1 and the output is almost zero.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value of 0.001 is much better than 0.0000001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steepness of dC/dy exactly balances the flatness of dy/dz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072" y="2729024"/>
            <a:ext cx="3255342" cy="1066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42"/>
          <p:cNvCxnSpPr/>
          <p:nvPr/>
        </p:nvCxnSpPr>
        <p:spPr>
          <a:xfrm rot="10800000">
            <a:off x="6840252" y="1743658"/>
            <a:ext cx="216024" cy="216024"/>
          </a:xfrm>
          <a:prstGeom prst="straightConnector1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6" name="Google Shape;286;p42"/>
          <p:cNvSpPr txBox="1"/>
          <p:nvPr/>
        </p:nvSpPr>
        <p:spPr>
          <a:xfrm>
            <a:off x="7020272" y="1887674"/>
            <a:ext cx="22320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Target Class</a:t>
            </a:r>
            <a:endParaRPr sz="1800" b="0" i="0" u="none" strike="noStrike" cap="non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2957</Words>
  <Application>Microsoft Macintosh PowerPoint</Application>
  <PresentationFormat>On-screen Show (16:9)</PresentationFormat>
  <Paragraphs>559</Paragraphs>
  <Slides>87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Calibri</vt:lpstr>
      <vt:lpstr>Arial</vt:lpstr>
      <vt:lpstr>宋体</vt:lpstr>
      <vt:lpstr>Pacifico</vt:lpstr>
      <vt:lpstr>Simple Light</vt:lpstr>
      <vt:lpstr>Office Theme</vt:lpstr>
      <vt:lpstr>Simple Light</vt:lpstr>
      <vt:lpstr>Biomedical Data Science:  Mining and Modeling</vt:lpstr>
      <vt:lpstr>Supervised Deep Learning</vt:lpstr>
      <vt:lpstr>Supervised Deep Learning</vt:lpstr>
      <vt:lpstr>Fully Connected Layer</vt:lpstr>
      <vt:lpstr>Activation Functions</vt:lpstr>
      <vt:lpstr>DNN with sigmoid and tanh activation functions has serious vanishing gradient and saturation issue</vt:lpstr>
      <vt:lpstr>ReLU Activation Function </vt:lpstr>
      <vt:lpstr>Softmax Activation Function</vt:lpstr>
      <vt:lpstr>Loss Function: Cross-Entropy Loss</vt:lpstr>
      <vt:lpstr>Loss Function: Mean Squared Error</vt:lpstr>
      <vt:lpstr>Loss Function: Hinge Loss</vt:lpstr>
      <vt:lpstr>Deep Feedforward Neural Network with Sigmoid Hidden Units</vt:lpstr>
      <vt:lpstr> Backpropagation with a Computational Graph </vt:lpstr>
      <vt:lpstr>Train a Deep Neural Network with SGD</vt:lpstr>
      <vt:lpstr>DNN works much worse than a shallow CNN even on MNIST!  ~1.0% vs. ~0.60%  Why?</vt:lpstr>
      <vt:lpstr>Hubel and Wiesel Experiment</vt:lpstr>
      <vt:lpstr>Message from Last Lecture</vt:lpstr>
      <vt:lpstr>Convolutional Neural Network: LeNet (1998)</vt:lpstr>
      <vt:lpstr>1D Convolution with W =5, F = 3, Stride = 2, Padding = 1</vt:lpstr>
      <vt:lpstr>1D Convolution over Sentences</vt:lpstr>
      <vt:lpstr>2D Convolutions</vt:lpstr>
      <vt:lpstr>2D Convolution Animations</vt:lpstr>
      <vt:lpstr>2D 3x3 Convolution Applied to RGB Input of Size 5x5</vt:lpstr>
      <vt:lpstr>2D Convolutions in Numbers</vt:lpstr>
      <vt:lpstr>3D Convolution</vt:lpstr>
      <vt:lpstr>Max Pooling</vt:lpstr>
      <vt:lpstr>Data Augmentation</vt:lpstr>
      <vt:lpstr>Mixup</vt:lpstr>
      <vt:lpstr>Case Study: AlexNet</vt:lpstr>
      <vt:lpstr>AlexNet Network Structure</vt:lpstr>
      <vt:lpstr>Training AlexNet using SGD with Momentum and Weight Decay</vt:lpstr>
      <vt:lpstr>AlexNet with ReLU Converges Much Faster</vt:lpstr>
      <vt:lpstr>AlexNet vs. VGG</vt:lpstr>
      <vt:lpstr>VGG</vt:lpstr>
      <vt:lpstr>The deeper, the better?</vt:lpstr>
      <vt:lpstr>Learning Residual Feature Maps is Easier</vt:lpstr>
      <vt:lpstr>Learning Residual is Easier</vt:lpstr>
      <vt:lpstr>VGG  vs.  ResNet</vt:lpstr>
      <vt:lpstr>PowerPoint Presentation</vt:lpstr>
      <vt:lpstr>Squeeze-and-Excitation Blocks</vt:lpstr>
      <vt:lpstr>In Comparison to 1x1 Convolution</vt:lpstr>
      <vt:lpstr>Double Descent Phenomena</vt:lpstr>
      <vt:lpstr>Conv2d in PyTorch</vt:lpstr>
      <vt:lpstr>Demonstration of training a simple CNN Classifier on CIFAR10 using PyTorch in Jupyter Notebook</vt:lpstr>
      <vt:lpstr>Implement Your Own Forward and Backforward in PyTorch</vt:lpstr>
      <vt:lpstr>Implement Your Own Forward and Backforward in PyTorch</vt:lpstr>
      <vt:lpstr>Implement Your Own Forward and Backforward in PyTorch</vt:lpstr>
      <vt:lpstr>What can we do with a pre-trained Deep CNN on ImageNet?</vt:lpstr>
      <vt:lpstr>Zero-shot Learning Example</vt:lpstr>
      <vt:lpstr>What do CNN (AlexNet-like) filters look like?</vt:lpstr>
      <vt:lpstr>PowerPoint Presentation</vt:lpstr>
      <vt:lpstr>PowerPoint Presentation</vt:lpstr>
      <vt:lpstr>Memoryless models for sequences (Hinton’s Slide)</vt:lpstr>
      <vt:lpstr>Beyond memoryless models (Hinton)</vt:lpstr>
      <vt:lpstr>Linear Dynamical Systems (engineers love them!) (Hinton)</vt:lpstr>
      <vt:lpstr>Hidden Markov Models (computer scientists love them!) (Hinton)</vt:lpstr>
      <vt:lpstr>A fundamental limitation of HMMs (Hinton)</vt:lpstr>
      <vt:lpstr>Recurrent neural networks (Hinton)</vt:lpstr>
      <vt:lpstr>Do generative models need to be stochastic? (Hinton)</vt:lpstr>
      <vt:lpstr>From Standard Neural Networks to Recurrent Neural Networks </vt:lpstr>
      <vt:lpstr>Recurrent Neural Networks (RNN)</vt:lpstr>
      <vt:lpstr>Vanilla Recurrent Neural Networks</vt:lpstr>
      <vt:lpstr>Different Architectures of RNN</vt:lpstr>
      <vt:lpstr>Many-to-Many Vanilla RNN</vt:lpstr>
      <vt:lpstr>Training of Char-RNN (Teacher Forcing)</vt:lpstr>
      <vt:lpstr>PowerPoint Presentation</vt:lpstr>
      <vt:lpstr>PowerPoint Presentation</vt:lpstr>
      <vt:lpstr>PowerPoint Presentation</vt:lpstr>
      <vt:lpstr>PowerPoint Presentation</vt:lpstr>
      <vt:lpstr>Inference of Char-RNN (Exposure Bias) </vt:lpstr>
      <vt:lpstr>Karpathy’s Char-RNN on Shakespeare Articles</vt:lpstr>
      <vt:lpstr>PowerPoint Presentation</vt:lpstr>
      <vt:lpstr>PowerPoint Presentation</vt:lpstr>
      <vt:lpstr>https://gist.github.com/karpathy/d4dee566867f8291f086 </vt:lpstr>
      <vt:lpstr>Why Vanishing and Exploding Gradient of Vanilla RNN Happens</vt:lpstr>
      <vt:lpstr>PowerPoint Presentation</vt:lpstr>
      <vt:lpstr>Long Short-Term Memory</vt:lpstr>
      <vt:lpstr>Long Short-Term Memory</vt:lpstr>
      <vt:lpstr>PowerPoint Presentation</vt:lpstr>
      <vt:lpstr>Bidirectional LSTM</vt:lpstr>
      <vt:lpstr>Bidirectional LSTM</vt:lpstr>
      <vt:lpstr>Deep LSTM</vt:lpstr>
      <vt:lpstr>Deep LSTM for Generating Complex Sequences </vt:lpstr>
      <vt:lpstr>Deep Encoder-Decoder Networks: Sequence-to-Sequence (Seq2Seq) Models</vt:lpstr>
      <vt:lpstr>Data Augmentation in Sequence-to-Sequence (Seq2Seq) Models for Machine Translation</vt:lpstr>
      <vt:lpstr>Summary of Topics Discussed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Data Science:  Mining and Modeling</dc:title>
  <cp:lastModifiedBy>Microsoft Office User</cp:lastModifiedBy>
  <cp:revision>25</cp:revision>
  <dcterms:modified xsi:type="dcterms:W3CDTF">2022-03-30T04:46:16Z</dcterms:modified>
</cp:coreProperties>
</file>