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9.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Override1.xml" ContentType="application/vnd.openxmlformats-officedocument.themeOverride+xml"/>
  <Override PartName="/ppt/slideLayouts/slideLayout66.xml" ContentType="application/vnd.openxmlformats-officedocument.presentationml.slideLayout+xml"/>
  <Override PartName="/ppt/theme/theme10.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1.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2.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3.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4.xml" ContentType="application/vnd.openxmlformats-officedocument.themeOverride+xml"/>
  <Override PartName="/ppt/notesSlides/notesSlide9.xml" ContentType="application/vnd.openxmlformats-officedocument.presentationml.notesSlide+xml"/>
  <Override PartName="/ppt/theme/themeOverride5.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6.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86" r:id="rId3"/>
    <p:sldMasterId id="2147527624" r:id="rId4"/>
    <p:sldMasterId id="2147527626" r:id="rId5"/>
    <p:sldMasterId id="2147527630" r:id="rId6"/>
    <p:sldMasterId id="2147527644" r:id="rId7"/>
    <p:sldMasterId id="2147527659" r:id="rId8"/>
    <p:sldMasterId id="2147527672" r:id="rId9"/>
    <p:sldMasterId id="2147527678" r:id="rId10"/>
    <p:sldMasterId id="2147527698" r:id="rId11"/>
    <p:sldMasterId id="2147527702" r:id="rId12"/>
    <p:sldMasterId id="2147527716" r:id="rId13"/>
    <p:sldMasterId id="2147527730" r:id="rId14"/>
  </p:sldMasterIdLst>
  <p:notesMasterIdLst>
    <p:notesMasterId r:id="rId48"/>
  </p:notesMasterIdLst>
  <p:handoutMasterIdLst>
    <p:handoutMasterId r:id="rId49"/>
  </p:handoutMasterIdLst>
  <p:sldIdLst>
    <p:sldId id="6202" r:id="rId15"/>
    <p:sldId id="6201" r:id="rId16"/>
    <p:sldId id="6199" r:id="rId17"/>
    <p:sldId id="6209" r:id="rId18"/>
    <p:sldId id="6210" r:id="rId19"/>
    <p:sldId id="6219" r:id="rId20"/>
    <p:sldId id="6198" r:id="rId21"/>
    <p:sldId id="6193" r:id="rId22"/>
    <p:sldId id="2114" r:id="rId23"/>
    <p:sldId id="2115" r:id="rId24"/>
    <p:sldId id="6218" r:id="rId25"/>
    <p:sldId id="6194" r:id="rId26"/>
    <p:sldId id="6195" r:id="rId27"/>
    <p:sldId id="6196" r:id="rId28"/>
    <p:sldId id="6220" r:id="rId29"/>
    <p:sldId id="6203" r:id="rId30"/>
    <p:sldId id="6204" r:id="rId31"/>
    <p:sldId id="6205" r:id="rId32"/>
    <p:sldId id="6214" r:id="rId33"/>
    <p:sldId id="6215" r:id="rId34"/>
    <p:sldId id="6221" r:id="rId35"/>
    <p:sldId id="904" r:id="rId36"/>
    <p:sldId id="2137" r:id="rId37"/>
    <p:sldId id="2138" r:id="rId38"/>
    <p:sldId id="2139" r:id="rId39"/>
    <p:sldId id="1015" r:id="rId40"/>
    <p:sldId id="1011" r:id="rId41"/>
    <p:sldId id="1012" r:id="rId42"/>
    <p:sldId id="1013" r:id="rId43"/>
    <p:sldId id="1016" r:id="rId44"/>
    <p:sldId id="909" r:id="rId45"/>
    <p:sldId id="910" r:id="rId46"/>
    <p:sldId id="932" r:id="rId47"/>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5B07C"/>
    <a:srgbClr val="4BAB50"/>
    <a:srgbClr val="B3752D"/>
    <a:srgbClr val="00B400"/>
    <a:srgbClr val="FFC5AD"/>
    <a:srgbClr val="68360F"/>
    <a:srgbClr val="20FF37"/>
    <a:srgbClr val="257FD7"/>
    <a:srgbClr val="FFEA08"/>
    <a:srgbClr val="FF741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432" autoAdjust="0"/>
    <p:restoredTop sz="50000" autoAdjust="0"/>
  </p:normalViewPr>
  <p:slideViewPr>
    <p:cSldViewPr snapToGrid="0">
      <p:cViewPr varScale="1">
        <p:scale>
          <a:sx n="120" d="100"/>
          <a:sy n="120" d="100"/>
        </p:scale>
        <p:origin x="568" y="176"/>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varScale="1">
      <p:scale>
        <a:sx n="100" d="100"/>
        <a:sy n="100" d="100"/>
      </p:scale>
      <p:origin x="0" y="2504"/>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0" Type="http://schemas.openxmlformats.org/officeDocument/2006/relationships/slide" Target="slides/slide6.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image" Target="../media/image1.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eaLnBrk="0" hangingPunct="0">
              <a:defRPr sz="2400">
                <a:solidFill>
                  <a:schemeClr val="tx1"/>
                </a:solidFill>
                <a:latin typeface="Calibri" charset="0"/>
                <a:ea typeface="ＭＳ Ｐゴシック" charset="-128"/>
              </a:defRPr>
            </a:lvl1pPr>
            <a:lvl2pPr marL="742950" indent="-285750" defTabSz="941388" eaLnBrk="0" hangingPunct="0">
              <a:defRPr sz="2400">
                <a:solidFill>
                  <a:schemeClr val="tx1"/>
                </a:solidFill>
                <a:latin typeface="Calibri" charset="0"/>
                <a:ea typeface="ＭＳ Ｐゴシック" charset="-128"/>
              </a:defRPr>
            </a:lvl2pPr>
            <a:lvl3pPr marL="1143000" indent="-228600" defTabSz="941388" eaLnBrk="0" hangingPunct="0">
              <a:defRPr sz="2400">
                <a:solidFill>
                  <a:schemeClr val="tx1"/>
                </a:solidFill>
                <a:latin typeface="Calibri" charset="0"/>
                <a:ea typeface="ＭＳ Ｐゴシック" charset="-128"/>
              </a:defRPr>
            </a:lvl3pPr>
            <a:lvl4pPr marL="1600200" indent="-228600" defTabSz="941388" eaLnBrk="0" hangingPunct="0">
              <a:defRPr sz="2400">
                <a:solidFill>
                  <a:schemeClr val="tx1"/>
                </a:solidFill>
                <a:latin typeface="Calibri" charset="0"/>
                <a:ea typeface="ＭＳ Ｐゴシック" charset="-128"/>
              </a:defRPr>
            </a:lvl4pPr>
            <a:lvl5pPr marL="2057400" indent="-228600" defTabSz="941388" eaLnBrk="0" hangingPunct="0">
              <a:defRPr sz="2400">
                <a:solidFill>
                  <a:schemeClr val="tx1"/>
                </a:solidFill>
                <a:latin typeface="Calibri" charset="0"/>
                <a:ea typeface="ＭＳ Ｐゴシック" charset="-128"/>
              </a:defRPr>
            </a:lvl5pPr>
            <a:lvl6pPr marL="2514600" indent="-228600" defTabSz="941388"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41388"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41388"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41388" eaLnBrk="0" fontAlgn="base" hangingPunct="0">
              <a:spcBef>
                <a:spcPct val="0"/>
              </a:spcBef>
              <a:spcAft>
                <a:spcPct val="0"/>
              </a:spcAft>
              <a:defRPr sz="2400">
                <a:solidFill>
                  <a:schemeClr val="tx1"/>
                </a:solidFill>
                <a:latin typeface="Calibri" charset="0"/>
                <a:ea typeface="ＭＳ Ｐゴシック" charset="-128"/>
              </a:defRPr>
            </a:lvl9pPr>
          </a:lstStyle>
          <a:p>
            <a:fld id="{2C2EB48B-C28D-004D-8AC5-8A1D9AC2734F}" type="slidenum">
              <a:rPr lang="en-US" altLang="en-US" sz="1300">
                <a:solidFill>
                  <a:prstClr val="black"/>
                </a:solidFill>
                <a:latin typeface="Arial" charset="0"/>
              </a:rPr>
              <a:pPr/>
              <a:t>1</a:t>
            </a:fld>
            <a:endParaRPr lang="en-US" altLang="en-US" sz="1300">
              <a:solidFill>
                <a:prstClr val="black"/>
              </a:solidFill>
              <a:latin typeface="Arial" charset="0"/>
            </a:endParaRPr>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89855" tIns="44928" rIns="89855" bIns="44928" numCol="1" anchor="t" anchorCtr="0" compatLnSpc="1">
            <a:prstTxWarp prst="textNoShape">
              <a:avLst/>
            </a:prstTxWarp>
          </a:bodyPr>
          <a:lstStyle/>
          <a:p>
            <a:pPr eaLnBrk="1" hangingPunct="1">
              <a:spcBef>
                <a:spcPct val="0"/>
              </a:spcBef>
            </a:pPr>
            <a:endParaRPr lang="en-US" altLang="en-US">
              <a:ea typeface="ＭＳ Ｐゴシック" charset="-128"/>
            </a:endParaRPr>
          </a:p>
        </p:txBody>
      </p:sp>
    </p:spTree>
    <p:extLst>
      <p:ext uri="{BB962C8B-B14F-4D97-AF65-F5344CB8AC3E}">
        <p14:creationId xmlns:p14="http://schemas.microsoft.com/office/powerpoint/2010/main" val="739325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hape 1132">
            <a:extLst>
              <a:ext uri="{FF2B5EF4-FFF2-40B4-BE49-F238E27FC236}">
                <a16:creationId xmlns:a16="http://schemas.microsoft.com/office/drawing/2014/main" id="{1CF4DA48-317D-F449-8634-16A7C099BD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Shape 1133">
            <a:extLst>
              <a:ext uri="{FF2B5EF4-FFF2-40B4-BE49-F238E27FC236}">
                <a16:creationId xmlns:a16="http://schemas.microsoft.com/office/drawing/2014/main" id="{8DD3ADE8-1EE0-CF4E-BE01-4D1E17CA77CA}"/>
              </a:ext>
            </a:extLst>
          </p:cNvPr>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2100">
              <a:ea typeface="ＭＳ Ｐゴシック" panose="020B0600070205080204" pitchFamily="34" charset="-128"/>
            </a:endParaRPr>
          </a:p>
        </p:txBody>
      </p:sp>
    </p:spTree>
    <p:extLst>
      <p:ext uri="{BB962C8B-B14F-4D97-AF65-F5344CB8AC3E}">
        <p14:creationId xmlns:p14="http://schemas.microsoft.com/office/powerpoint/2010/main" val="3523587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hape 1132">
            <a:extLst>
              <a:ext uri="{FF2B5EF4-FFF2-40B4-BE49-F238E27FC236}">
                <a16:creationId xmlns:a16="http://schemas.microsoft.com/office/drawing/2014/main" id="{6FC15AF7-1B7B-0F44-A7AE-B14857AE86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Shape 1133">
            <a:extLst>
              <a:ext uri="{FF2B5EF4-FFF2-40B4-BE49-F238E27FC236}">
                <a16:creationId xmlns:a16="http://schemas.microsoft.com/office/drawing/2014/main" id="{8AE627C0-E446-FC4F-BEEE-E48E46EDE88F}"/>
              </a:ext>
            </a:extLst>
          </p:cNvPr>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2100">
              <a:ea typeface="ＭＳ Ｐゴシック" panose="020B0600070205080204" pitchFamily="34" charset="-128"/>
            </a:endParaRPr>
          </a:p>
        </p:txBody>
      </p:sp>
    </p:spTree>
    <p:extLst>
      <p:ext uri="{BB962C8B-B14F-4D97-AF65-F5344CB8AC3E}">
        <p14:creationId xmlns:p14="http://schemas.microsoft.com/office/powerpoint/2010/main" val="1170662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hape 1132">
            <a:extLst>
              <a:ext uri="{FF2B5EF4-FFF2-40B4-BE49-F238E27FC236}">
                <a16:creationId xmlns:a16="http://schemas.microsoft.com/office/drawing/2014/main" id="{F0EF1627-A553-2741-98DF-8E505A8E4A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Shape 1133">
            <a:extLst>
              <a:ext uri="{FF2B5EF4-FFF2-40B4-BE49-F238E27FC236}">
                <a16:creationId xmlns:a16="http://schemas.microsoft.com/office/drawing/2014/main" id="{CA0DDC44-DB6B-DE40-AB02-914DCBEC8C04}"/>
              </a:ext>
            </a:extLst>
          </p:cNvPr>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2100">
              <a:ea typeface="ＭＳ Ｐゴシック" panose="020B0600070205080204" pitchFamily="34" charset="-128"/>
            </a:endParaRPr>
          </a:p>
        </p:txBody>
      </p:sp>
    </p:spTree>
    <p:extLst>
      <p:ext uri="{BB962C8B-B14F-4D97-AF65-F5344CB8AC3E}">
        <p14:creationId xmlns:p14="http://schemas.microsoft.com/office/powerpoint/2010/main" val="439506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hape 364">
            <a:extLst>
              <a:ext uri="{FF2B5EF4-FFF2-40B4-BE49-F238E27FC236}">
                <a16:creationId xmlns:a16="http://schemas.microsoft.com/office/drawing/2014/main" id="{485D9861-270F-7C4D-9816-FDE2858B06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Shape 365">
            <a:extLst>
              <a:ext uri="{FF2B5EF4-FFF2-40B4-BE49-F238E27FC236}">
                <a16:creationId xmlns:a16="http://schemas.microsoft.com/office/drawing/2014/main" id="{24A4391E-3031-AD4B-9417-A6DD63CBD121}"/>
              </a:ext>
            </a:extLst>
          </p:cNvPr>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670054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hape 374">
            <a:extLst>
              <a:ext uri="{FF2B5EF4-FFF2-40B4-BE49-F238E27FC236}">
                <a16:creationId xmlns:a16="http://schemas.microsoft.com/office/drawing/2014/main" id="{40571B6C-FB2C-E744-B3BC-9BD6C772B6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Shape 375">
            <a:extLst>
              <a:ext uri="{FF2B5EF4-FFF2-40B4-BE49-F238E27FC236}">
                <a16:creationId xmlns:a16="http://schemas.microsoft.com/office/drawing/2014/main" id="{4EED64D2-901E-6244-8FBF-2BD91E4C623C}"/>
              </a:ext>
            </a:extLst>
          </p:cNvPr>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799680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hape 386">
            <a:extLst>
              <a:ext uri="{FF2B5EF4-FFF2-40B4-BE49-F238E27FC236}">
                <a16:creationId xmlns:a16="http://schemas.microsoft.com/office/drawing/2014/main" id="{8A40C505-50F5-D84B-943D-7ECF03460D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Shape 387">
            <a:extLst>
              <a:ext uri="{FF2B5EF4-FFF2-40B4-BE49-F238E27FC236}">
                <a16:creationId xmlns:a16="http://schemas.microsoft.com/office/drawing/2014/main" id="{A7C2B1DA-3C1B-404E-A85F-93CFE74C1AFD}"/>
              </a:ext>
            </a:extLst>
          </p:cNvPr>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861509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a:extLst>
              <a:ext uri="{FF2B5EF4-FFF2-40B4-BE49-F238E27FC236}">
                <a16:creationId xmlns:a16="http://schemas.microsoft.com/office/drawing/2014/main" id="{C9FC67C6-986F-1D4F-B265-52852C9E691C}"/>
              </a:ext>
            </a:extLst>
          </p:cNvPr>
          <p:cNvSpPr>
            <a:spLocks noGrp="1" noRot="1" noChangeAspect="1" noChangeArrowheads="1" noTextEdit="1"/>
          </p:cNvSpPr>
          <p:nvPr>
            <p:ph type="sldImg"/>
          </p:nvPr>
        </p:nvSpPr>
        <p:spPr>
          <a:ln/>
        </p:spPr>
      </p:sp>
      <p:sp>
        <p:nvSpPr>
          <p:cNvPr id="136194" name="Notes Placeholder 2">
            <a:extLst>
              <a:ext uri="{FF2B5EF4-FFF2-40B4-BE49-F238E27FC236}">
                <a16:creationId xmlns:a16="http://schemas.microsoft.com/office/drawing/2014/main" id="{97E24061-70F2-004F-9F25-89A13454503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
        <p:nvSpPr>
          <p:cNvPr id="136195" name="Slide Number Placeholder 3">
            <a:extLst>
              <a:ext uri="{FF2B5EF4-FFF2-40B4-BE49-F238E27FC236}">
                <a16:creationId xmlns:a16="http://schemas.microsoft.com/office/drawing/2014/main" id="{DC5F81C5-32A3-8C4C-A40A-24F08C23D38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425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842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8425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8425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8425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842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842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842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842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84250" rtl="0" eaLnBrk="0" fontAlgn="base" latinLnBrk="0" hangingPunct="0">
              <a:lnSpc>
                <a:spcPct val="100000"/>
              </a:lnSpc>
              <a:spcBef>
                <a:spcPct val="0"/>
              </a:spcBef>
              <a:spcAft>
                <a:spcPct val="0"/>
              </a:spcAft>
              <a:buClrTx/>
              <a:buSzTx/>
              <a:buFontTx/>
              <a:buNone/>
              <a:tabLst/>
              <a:defRPr/>
            </a:pPr>
            <a:fld id="{15252130-DD19-6540-B9DC-8701A1C8E51E}"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84250" rtl="0" eaLnBrk="0" fontAlgn="base" latinLnBrk="0" hangingPunct="0">
                <a:lnSpc>
                  <a:spcPct val="100000"/>
                </a:lnSpc>
                <a:spcBef>
                  <a:spcPct val="0"/>
                </a:spcBef>
                <a:spcAft>
                  <a:spcPct val="0"/>
                </a:spcAft>
                <a:buClrTx/>
                <a:buSzTx/>
                <a:buFontTx/>
                <a:buNone/>
                <a:tabLst/>
                <a:defRPr/>
              </a:pPr>
              <a:t>9</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829918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a:extLst>
              <a:ext uri="{FF2B5EF4-FFF2-40B4-BE49-F238E27FC236}">
                <a16:creationId xmlns:a16="http://schemas.microsoft.com/office/drawing/2014/main" id="{2BC6D01B-CC29-A143-B5C3-82834F6C7A72}"/>
              </a:ext>
            </a:extLst>
          </p:cNvPr>
          <p:cNvSpPr>
            <a:spLocks noGrp="1" noRot="1" noChangeAspect="1" noChangeArrowheads="1" noTextEdit="1"/>
          </p:cNvSpPr>
          <p:nvPr>
            <p:ph type="sldImg"/>
          </p:nvPr>
        </p:nvSpPr>
        <p:spPr>
          <a:ln/>
        </p:spPr>
      </p:sp>
      <p:sp>
        <p:nvSpPr>
          <p:cNvPr id="138242" name="Notes Placeholder 2">
            <a:extLst>
              <a:ext uri="{FF2B5EF4-FFF2-40B4-BE49-F238E27FC236}">
                <a16:creationId xmlns:a16="http://schemas.microsoft.com/office/drawing/2014/main" id="{AEA7BE99-3348-CA45-BB9B-9B7606F6A73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
        <p:nvSpPr>
          <p:cNvPr id="138243" name="Slide Number Placeholder 3">
            <a:extLst>
              <a:ext uri="{FF2B5EF4-FFF2-40B4-BE49-F238E27FC236}">
                <a16:creationId xmlns:a16="http://schemas.microsoft.com/office/drawing/2014/main" id="{606ED51B-7B62-2942-B330-892CA4380DE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425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842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8425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8425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8425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842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842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842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842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84250" rtl="0" eaLnBrk="0" fontAlgn="base" latinLnBrk="0" hangingPunct="0">
              <a:lnSpc>
                <a:spcPct val="100000"/>
              </a:lnSpc>
              <a:spcBef>
                <a:spcPct val="0"/>
              </a:spcBef>
              <a:spcAft>
                <a:spcPct val="0"/>
              </a:spcAft>
              <a:buClrTx/>
              <a:buSzTx/>
              <a:buFontTx/>
              <a:buNone/>
              <a:tabLst/>
              <a:defRPr/>
            </a:pPr>
            <a:fld id="{C854BB57-002E-474E-AFC5-9D7189845DD1}"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84250" rtl="0" eaLnBrk="0" fontAlgn="base" latinLnBrk="0" hangingPunct="0">
                <a:lnSpc>
                  <a:spcPct val="100000"/>
                </a:lnSpc>
                <a:spcBef>
                  <a:spcPct val="0"/>
                </a:spcBef>
                <a:spcAft>
                  <a:spcPct val="0"/>
                </a:spcAft>
                <a:buClrTx/>
                <a:buSzTx/>
                <a:buFontTx/>
                <a:buNone/>
                <a:tabLst/>
                <a:defRPr/>
              </a:pPr>
              <a:t>10</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72166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Shown is the H3K36me3 track over 200kb regions with 3 active genes, indicated by green lines. The signal increases on the 3 genes. Our problem is to identify 3 enriched regions corresponding to these 3 genes. Thresholding usually overfragments these regions. To get around this issue, we apply a a multiscale filtering that smooths the signal with a sliding window using different window lengths, or scale lengths. At the top scale one can see that 3 peaks are identified.</a:t>
            </a: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a:solidFill>
                  <a:schemeClr val="tx1"/>
                </a:solidFill>
                <a:latin typeface="Calibri" charset="0"/>
                <a:ea typeface="ＭＳ Ｐゴシック" charset="-128"/>
              </a:defRPr>
            </a:lvl9pPr>
          </a:lstStyle>
          <a:p>
            <a:fld id="{E49820A4-91FD-9049-AA97-A4B4D7E53851}" type="slidenum">
              <a:rPr lang="en-US" altLang="en-US">
                <a:solidFill>
                  <a:prstClr val="black"/>
                </a:solidFill>
              </a:rPr>
              <a:pPr/>
              <a:t>12</a:t>
            </a:fld>
            <a:endParaRPr lang="en-US" altLang="en-US">
              <a:solidFill>
                <a:prstClr val="black"/>
              </a:solidFill>
            </a:endParaRPr>
          </a:p>
        </p:txBody>
      </p:sp>
    </p:spTree>
    <p:extLst>
      <p:ext uri="{BB962C8B-B14F-4D97-AF65-F5344CB8AC3E}">
        <p14:creationId xmlns:p14="http://schemas.microsoft.com/office/powerpoint/2010/main" val="81648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To address the first issue, we use median based decomposition, which is median filtering the RD signal with increasing window lengths. </a:t>
            </a:r>
          </a:p>
          <a:p>
            <a:endParaRPr lang="en-US" altLang="en-US">
              <a:ea typeface="ＭＳ Ｐゴシック" charset="-128"/>
            </a:endParaRPr>
          </a:p>
          <a:p>
            <a:r>
              <a:rPr lang="en-US" altLang="en-US">
                <a:ea typeface="ＭＳ Ｐゴシック" charset="-128"/>
              </a:rPr>
              <a:t>In order to perform median filtering with a window length, you take the signal and replace signal value at each point with the median of the values within the vicinity of that point.</a:t>
            </a:r>
          </a:p>
          <a:p>
            <a:endParaRPr lang="en-US" altLang="en-US">
              <a:ea typeface="ＭＳ Ｐゴシック" charset="-128"/>
            </a:endParaRPr>
          </a:p>
          <a:p>
            <a:r>
              <a:rPr lang="en-US" altLang="en-US">
                <a:ea typeface="ＭＳ Ｐゴシック" charset="-128"/>
              </a:rPr>
              <a:t>In the figure, the RD signal is shown at the very top. In the bottom heatmap, each row is a filtered signal track in the decomposition.</a:t>
            </a:r>
          </a:p>
          <a:p>
            <a:endParaRPr lang="en-US" altLang="en-US">
              <a:ea typeface="ＭＳ Ｐゴシック" charset="-128"/>
            </a:endParaRPr>
          </a:p>
          <a:p>
            <a:pPr eaLnBrk="1" hangingPunct="1">
              <a:spcBef>
                <a:spcPct val="0"/>
              </a:spcBef>
            </a:pPr>
            <a:r>
              <a:rPr lang="en-US" altLang="en-US">
                <a:ea typeface="ＭＳ Ｐゴシック" charset="-128"/>
              </a:rPr>
              <a:t>White-&gt; low, blue-&gt;high</a:t>
            </a:r>
          </a:p>
          <a:p>
            <a:endParaRPr lang="en-US" altLang="en-US">
              <a:ea typeface="ＭＳ Ｐゴシック" charset="-128"/>
            </a:endParaRPr>
          </a:p>
          <a:p>
            <a:r>
              <a:rPr lang="en-US" altLang="en-US">
                <a:ea typeface="ＭＳ Ｐゴシック" charset="-128"/>
              </a:rPr>
              <a:t>Notice that the peaks in the signal get merged over the increasing scales. </a:t>
            </a:r>
          </a:p>
          <a:p>
            <a:endParaRPr lang="en-US" altLang="en-US">
              <a:ea typeface="ＭＳ Ｐゴシック" charset="-128"/>
            </a:endParaRPr>
          </a:p>
          <a:p>
            <a:r>
              <a:rPr lang="en-US" altLang="en-US">
                <a:ea typeface="ＭＳ Ｐゴシック" charset="-128"/>
              </a:rPr>
              <a:t>Notice the “blocky” behavior of the decomposition where the edges are conserved over several scales before they die off rather quickly at a certain scale.</a:t>
            </a: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a:solidFill>
                  <a:schemeClr val="tx1"/>
                </a:solidFill>
                <a:latin typeface="Calibri" charset="0"/>
                <a:ea typeface="ＭＳ Ｐゴシック" charset="-128"/>
              </a:defRPr>
            </a:lvl9pPr>
          </a:lstStyle>
          <a:p>
            <a:fld id="{0A02534A-9EF8-3D43-A9F3-BC2043DAF4F1}" type="slidenum">
              <a:rPr lang="en-US" altLang="en-US">
                <a:solidFill>
                  <a:srgbClr val="000000"/>
                </a:solidFill>
              </a:rPr>
              <a:pPr/>
              <a:t>13</a:t>
            </a:fld>
            <a:endParaRPr lang="en-US" altLang="en-US">
              <a:solidFill>
                <a:srgbClr val="000000"/>
              </a:solidFill>
            </a:endParaRPr>
          </a:p>
        </p:txBody>
      </p:sp>
    </p:spTree>
    <p:extLst>
      <p:ext uri="{BB962C8B-B14F-4D97-AF65-F5344CB8AC3E}">
        <p14:creationId xmlns:p14="http://schemas.microsoft.com/office/powerpoint/2010/main" val="1086129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In comparison with Gaussian decomp, median based decomp conserves the enriched regions upto a certain scale then removes them completely. Unlike</a:t>
            </a:r>
          </a:p>
          <a:p>
            <a:r>
              <a:rPr lang="en-US" altLang="en-US">
                <a:ea typeface="ＭＳ Ｐゴシック" charset="-128"/>
              </a:rPr>
              <a:t>Gaussian, where all the signal features are transferred till the highest scale in the decomposition. This property makes median filtering a better candidate</a:t>
            </a:r>
          </a:p>
          <a:p>
            <a:r>
              <a:rPr lang="en-US" altLang="en-US">
                <a:ea typeface="ＭＳ Ｐゴシック" charset="-128"/>
              </a:rPr>
              <a:t>For analysing the which scales levels are enriched in the signal</a:t>
            </a: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a:solidFill>
                  <a:schemeClr val="tx1"/>
                </a:solidFill>
                <a:latin typeface="Calibri" charset="0"/>
                <a:ea typeface="ＭＳ Ｐゴシック" charset="-128"/>
              </a:defRPr>
            </a:lvl9pPr>
          </a:lstStyle>
          <a:p>
            <a:fld id="{459130B2-4FDA-FE46-9CC9-C87FF2D9FA96}" type="slidenum">
              <a:rPr lang="en-US" altLang="en-US">
                <a:solidFill>
                  <a:srgbClr val="000000"/>
                </a:solidFill>
              </a:rPr>
              <a:pPr/>
              <a:t>14</a:t>
            </a:fld>
            <a:endParaRPr lang="en-US" altLang="en-US">
              <a:solidFill>
                <a:srgbClr val="000000"/>
              </a:solidFill>
            </a:endParaRPr>
          </a:p>
        </p:txBody>
      </p:sp>
    </p:spTree>
    <p:extLst>
      <p:ext uri="{BB962C8B-B14F-4D97-AF65-F5344CB8AC3E}">
        <p14:creationId xmlns:p14="http://schemas.microsoft.com/office/powerpoint/2010/main" val="627574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576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Arial" charset="0"/>
              </a:rPr>
              <a:t>Alternative allele/Reference allele</a:t>
            </a:r>
          </a:p>
        </p:txBody>
      </p:sp>
      <p:sp>
        <p:nvSpPr>
          <p:cNvPr id="1576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defTabSz="1023669" eaLnBrk="0" hangingPunct="0">
              <a:defRPr sz="2500">
                <a:solidFill>
                  <a:schemeClr val="tx1"/>
                </a:solidFill>
                <a:latin typeface="Calibri" charset="0"/>
                <a:ea typeface="ＭＳ Ｐゴシック" charset="0"/>
                <a:cs typeface="ＭＳ Ｐゴシック" charset="0"/>
              </a:defRPr>
            </a:lvl1pPr>
            <a:lvl2pPr marL="785372" indent="-302066" defTabSz="1023669" eaLnBrk="0" hangingPunct="0">
              <a:defRPr sz="2500">
                <a:solidFill>
                  <a:schemeClr val="tx1"/>
                </a:solidFill>
                <a:latin typeface="Calibri" charset="0"/>
                <a:ea typeface="ＭＳ Ｐゴシック" charset="0"/>
              </a:defRPr>
            </a:lvl2pPr>
            <a:lvl3pPr marL="1208265" indent="-241653" defTabSz="1023669" eaLnBrk="0" hangingPunct="0">
              <a:defRPr sz="2500">
                <a:solidFill>
                  <a:schemeClr val="tx1"/>
                </a:solidFill>
                <a:latin typeface="Calibri" charset="0"/>
                <a:ea typeface="ＭＳ Ｐゴシック" charset="0"/>
              </a:defRPr>
            </a:lvl3pPr>
            <a:lvl4pPr marL="1691571" indent="-241653" defTabSz="1023669" eaLnBrk="0" hangingPunct="0">
              <a:defRPr sz="2500">
                <a:solidFill>
                  <a:schemeClr val="tx1"/>
                </a:solidFill>
                <a:latin typeface="Calibri" charset="0"/>
                <a:ea typeface="ＭＳ Ｐゴシック" charset="0"/>
              </a:defRPr>
            </a:lvl4pPr>
            <a:lvl5pPr marL="2174878" indent="-241653" defTabSz="1023669" eaLnBrk="0" hangingPunct="0">
              <a:defRPr sz="2500">
                <a:solidFill>
                  <a:schemeClr val="tx1"/>
                </a:solidFill>
                <a:latin typeface="Calibri" charset="0"/>
                <a:ea typeface="ＭＳ Ｐゴシック" charset="0"/>
              </a:defRPr>
            </a:lvl5pPr>
            <a:lvl6pPr marL="2658184" indent="-241653" defTabSz="1023669"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1023669"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1023669"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1023669" eaLnBrk="0" fontAlgn="base" hangingPunct="0">
              <a:spcBef>
                <a:spcPct val="0"/>
              </a:spcBef>
              <a:spcAft>
                <a:spcPct val="0"/>
              </a:spcAft>
              <a:defRPr sz="2500">
                <a:solidFill>
                  <a:schemeClr val="tx1"/>
                </a:solidFill>
                <a:latin typeface="Calibri" charset="0"/>
                <a:ea typeface="ＭＳ Ｐゴシック" charset="0"/>
              </a:defRPr>
            </a:lvl9pPr>
          </a:lstStyle>
          <a:p>
            <a:pPr marL="0" marR="0" lvl="0" indent="0" algn="r" defTabSz="1023669" rtl="0" eaLnBrk="0" fontAlgn="base" latinLnBrk="0" hangingPunct="0">
              <a:lnSpc>
                <a:spcPct val="100000"/>
              </a:lnSpc>
              <a:spcBef>
                <a:spcPct val="0"/>
              </a:spcBef>
              <a:spcAft>
                <a:spcPct val="0"/>
              </a:spcAft>
              <a:buClrTx/>
              <a:buSzTx/>
              <a:buFontTx/>
              <a:buNone/>
              <a:tabLst/>
              <a:defRPr/>
            </a:pPr>
            <a:fld id="{409459B3-1F3C-7D4D-80EE-087FDDABA9E5}" type="slidenum">
              <a:rPr kumimoji="0" lang="en-US" sz="14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1023669" rtl="0" eaLnBrk="0" fontAlgn="base" latinLnBrk="0" hangingPunct="0">
                <a:lnSpc>
                  <a:spcPct val="100000"/>
                </a:lnSpc>
                <a:spcBef>
                  <a:spcPct val="0"/>
                </a:spcBef>
                <a:spcAft>
                  <a:spcPct val="0"/>
                </a:spcAft>
                <a:buClrTx/>
                <a:buSzTx/>
                <a:buFontTx/>
                <a:buNone/>
                <a:tabLst/>
                <a:defRPr/>
              </a:pPr>
              <a:t>18</a:t>
            </a:fld>
            <a:endParaRPr kumimoji="0" lang="en-US" sz="1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260798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20</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dirty="0">
                <a:latin typeface="Arial" charset="0"/>
                <a:ea typeface="ＭＳ Ｐゴシック" charset="0"/>
                <a:cs typeface="ＭＳ Ｐゴシック" charset="0"/>
              </a:rPr>
              <a:t>A diagram to illustrate the RNA‐</a:t>
            </a:r>
            <a:r>
              <a:rPr lang="en-US" dirty="0" err="1">
                <a:latin typeface="Arial" charset="0"/>
                <a:ea typeface="ＭＳ Ｐゴシック" charset="0"/>
                <a:cs typeface="ＭＳ Ｐゴシック" charset="0"/>
              </a:rPr>
              <a:t>seq</a:t>
            </a:r>
            <a:r>
              <a:rPr lang="en-US" dirty="0">
                <a:latin typeface="Arial" charset="0"/>
                <a:ea typeface="ＭＳ Ｐゴシック" charset="0"/>
                <a:cs typeface="ＭＳ Ｐゴシック" charset="0"/>
              </a:rPr>
              <a:t> count variation of one gene due to an </a:t>
            </a:r>
            <a:r>
              <a:rPr lang="en-US" i="1" dirty="0">
                <a:latin typeface="Arial" charset="0"/>
                <a:ea typeface="ＭＳ Ｐゴシック" charset="0"/>
                <a:cs typeface="ＭＳ Ｐゴシック" charset="0"/>
              </a:rPr>
              <a:t>cis</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eQTL</a:t>
            </a:r>
            <a:r>
              <a:rPr lang="en-US" dirty="0">
                <a:latin typeface="Arial" charset="0"/>
                <a:ea typeface="ＭＳ Ｐゴシック" charset="0"/>
                <a:cs typeface="ＭＳ Ｐゴシック" charset="0"/>
              </a:rPr>
              <a:t>. (a) RNA‐</a:t>
            </a:r>
            <a:r>
              <a:rPr lang="en-US" dirty="0" err="1">
                <a:latin typeface="Arial" charset="0"/>
                <a:ea typeface="ＭＳ Ｐゴシック" charset="0"/>
                <a:cs typeface="ＭＳ Ｐゴシック" charset="0"/>
              </a:rPr>
              <a:t>seq</a:t>
            </a:r>
            <a:r>
              <a:rPr lang="en-US" dirty="0">
                <a:latin typeface="Arial" charset="0"/>
                <a:ea typeface="ＭＳ Ｐゴシック" charset="0"/>
                <a:cs typeface="ＭＳ Ｐゴシック" charset="0"/>
              </a:rPr>
              <a:t>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a:t>
            </a:r>
            <a:r>
              <a:rPr lang="en-US" dirty="0" err="1">
                <a:latin typeface="Arial" charset="0"/>
                <a:ea typeface="ＭＳ Ｐゴシック" charset="0"/>
                <a:cs typeface="ＭＳ Ｐゴシック" charset="0"/>
              </a:rPr>
              <a:t>exonic</a:t>
            </a:r>
            <a:r>
              <a:rPr lang="en-US" dirty="0">
                <a:latin typeface="Arial" charset="0"/>
                <a:ea typeface="ＭＳ Ｐゴシック" charset="0"/>
                <a:cs typeface="ＭＳ Ｐゴシック" charset="0"/>
              </a:rPr>
              <a:t> SNP. Therefore we can measure ASE for individuals (</a:t>
            </a:r>
            <a:r>
              <a:rPr lang="en-US" dirty="0" err="1">
                <a:latin typeface="Arial" charset="0"/>
                <a:ea typeface="ＭＳ Ｐゴシック" charset="0"/>
                <a:cs typeface="ＭＳ Ｐゴシック" charset="0"/>
              </a:rPr>
              <a:t>i</a:t>
            </a:r>
            <a:r>
              <a:rPr lang="en-US" dirty="0">
                <a:latin typeface="Arial" charset="0"/>
                <a:ea typeface="ＭＳ Ｐゴシック" charset="0"/>
                <a:cs typeface="ＭＳ Ｐゴシック" charset="0"/>
              </a:rPr>
              <a:t>) and (ii). However, association testing by ASE is only possible if the target SNP is heterozygous, thus only individual (</a:t>
            </a:r>
            <a:r>
              <a:rPr lang="en-US" dirty="0" err="1">
                <a:latin typeface="Arial" charset="0"/>
                <a:ea typeface="ＭＳ Ｐゴシック" charset="0"/>
                <a:cs typeface="ＭＳ Ｐゴシック" charset="0"/>
              </a:rPr>
              <a:t>i</a:t>
            </a:r>
            <a:r>
              <a:rPr lang="en-US" dirty="0">
                <a:latin typeface="Arial" charset="0"/>
                <a:ea typeface="ＭＳ Ｐゴシック" charset="0"/>
                <a:cs typeface="ＭＳ Ｐゴシック" charset="0"/>
              </a:rPr>
              <a:t>) can be used to test for </a:t>
            </a:r>
            <a:r>
              <a:rPr lang="en-US" dirty="0" err="1">
                <a:latin typeface="Arial" charset="0"/>
                <a:ea typeface="ＭＳ Ｐゴシック" charset="0"/>
                <a:cs typeface="ＭＳ Ｐゴシック" charset="0"/>
              </a:rPr>
              <a:t>eQTL</a:t>
            </a:r>
            <a:r>
              <a:rPr lang="en-US" dirty="0">
                <a:latin typeface="Arial" charset="0"/>
                <a:ea typeface="ＭＳ Ｐゴシック" charset="0"/>
                <a:cs typeface="ＭＳ Ｐゴシック" charset="0"/>
              </a:rPr>
              <a:t> by ASE (b) ASE measurements for individual (</a:t>
            </a:r>
            <a:r>
              <a:rPr lang="en-US" dirty="0" err="1">
                <a:latin typeface="Arial" charset="0"/>
                <a:ea typeface="ＭＳ Ｐゴシック" charset="0"/>
                <a:cs typeface="ＭＳ Ｐゴシック" charset="0"/>
              </a:rPr>
              <a:t>i</a:t>
            </a:r>
            <a:r>
              <a:rPr lang="en-US" dirty="0">
                <a:latin typeface="Arial" charset="0"/>
                <a:ea typeface="ＭＳ Ｐゴシック" charset="0"/>
                <a:cs typeface="ＭＳ Ｐゴシック" charset="0"/>
              </a:rPr>
              <a:t>). (c) </a:t>
            </a:r>
            <a:r>
              <a:rPr lang="en-US" dirty="0" err="1">
                <a:latin typeface="Arial" charset="0"/>
                <a:ea typeface="ＭＳ Ｐゴシック" charset="0"/>
                <a:cs typeface="ＭＳ Ｐゴシック" charset="0"/>
              </a:rPr>
              <a:t>TReC</a:t>
            </a:r>
            <a:r>
              <a:rPr lang="en-US" dirty="0">
                <a:latin typeface="Arial" charset="0"/>
                <a:ea typeface="ＭＳ Ｐゴシック" charset="0"/>
                <a:cs typeface="ＭＳ Ｐゴシック" charset="0"/>
              </a:rPr>
              <a:t>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dirty="0">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dirty="0">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169987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hape 131">
            <a:extLst>
              <a:ext uri="{FF2B5EF4-FFF2-40B4-BE49-F238E27FC236}">
                <a16:creationId xmlns:a16="http://schemas.microsoft.com/office/drawing/2014/main" id="{C816BB6F-59F6-2D43-AE81-65704269EE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Shape 132">
            <a:extLst>
              <a:ext uri="{FF2B5EF4-FFF2-40B4-BE49-F238E27FC236}">
                <a16:creationId xmlns:a16="http://schemas.microsoft.com/office/drawing/2014/main" id="{DFB6A198-49D6-2849-A940-6B1E0BA92941}"/>
              </a:ext>
            </a:extLst>
          </p:cNvPr>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373934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05908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FEA67F5-40C5-D14D-BEE8-74BEB651C428}"/>
              </a:ext>
            </a:extLst>
          </p:cNvPr>
          <p:cNvSpPr>
            <a:spLocks noGrp="1"/>
          </p:cNvSpPr>
          <p:nvPr>
            <p:ph type="dt" sz="half" idx="10"/>
          </p:nvPr>
        </p:nvSpPr>
        <p:spPr/>
        <p:txBody>
          <a:bodyPr/>
          <a:lstStyle>
            <a:lvl1pPr defTabSz="914400">
              <a:defRPr b="1">
                <a:latin typeface="Arial" panose="020B0604020202020204" pitchFamily="34" charset="0"/>
                <a:ea typeface="ＭＳ Ｐゴシック" panose="020B0600070205080204" pitchFamily="34" charset="-128"/>
              </a:defRPr>
            </a:lvl1pPr>
          </a:lstStyle>
          <a:p>
            <a:pPr>
              <a:defRPr/>
            </a:pPr>
            <a:fld id="{E11A7E8B-813F-7743-B3B5-972C5DEE98BB}" type="datetime1">
              <a:rPr lang="en-US" altLang="en-US"/>
              <a:pPr>
                <a:defRPr/>
              </a:pPr>
              <a:t>12/28/19</a:t>
            </a:fld>
            <a:endParaRPr lang="en-US" altLang="en-US"/>
          </a:p>
        </p:txBody>
      </p:sp>
      <p:sp>
        <p:nvSpPr>
          <p:cNvPr id="4" name="Footer Placeholder 4">
            <a:extLst>
              <a:ext uri="{FF2B5EF4-FFF2-40B4-BE49-F238E27FC236}">
                <a16:creationId xmlns:a16="http://schemas.microsoft.com/office/drawing/2014/main" id="{EE96E727-49E6-0D4E-9970-CF6695681FDD}"/>
              </a:ext>
            </a:extLst>
          </p:cNvPr>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a:extLst>
              <a:ext uri="{FF2B5EF4-FFF2-40B4-BE49-F238E27FC236}">
                <a16:creationId xmlns:a16="http://schemas.microsoft.com/office/drawing/2014/main" id="{C9BDF6D7-EF9D-8A4D-A7BC-3BFE6E3B1DF2}"/>
              </a:ext>
            </a:extLst>
          </p:cNvPr>
          <p:cNvSpPr>
            <a:spLocks noGrp="1"/>
          </p:cNvSpPr>
          <p:nvPr>
            <p:ph type="sldNum" sz="quarter" idx="12"/>
          </p:nvPr>
        </p:nvSpPr>
        <p:spPr/>
        <p:txBody>
          <a:bodyPr/>
          <a:lstStyle>
            <a:lvl1pPr defTabSz="914400">
              <a:defRPr b="1">
                <a:latin typeface="Arial" panose="020B0604020202020204" pitchFamily="34" charset="0"/>
                <a:ea typeface="ＭＳ Ｐゴシック" panose="020B0600070205080204" pitchFamily="34" charset="-128"/>
              </a:defRPr>
            </a:lvl1pPr>
          </a:lstStyle>
          <a:p>
            <a:pPr>
              <a:defRPr/>
            </a:pPr>
            <a:fld id="{26354BC8-3444-A140-ACE4-A5410217B556}" type="slidenum">
              <a:rPr lang="en-US" altLang="en-US"/>
              <a:pPr>
                <a:defRPr/>
              </a:pPr>
              <a:t>‹#›</a:t>
            </a:fld>
            <a:endParaRPr lang="en-US" altLang="en-US"/>
          </a:p>
        </p:txBody>
      </p:sp>
    </p:spTree>
    <p:extLst>
      <p:ext uri="{BB962C8B-B14F-4D97-AF65-F5344CB8AC3E}">
        <p14:creationId xmlns:p14="http://schemas.microsoft.com/office/powerpoint/2010/main" val="27926265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F34AE08-8BB4-6E49-B268-21C0D35DFA26}"/>
              </a:ext>
            </a:extLst>
          </p:cNvPr>
          <p:cNvSpPr>
            <a:spLocks noGrp="1"/>
          </p:cNvSpPr>
          <p:nvPr>
            <p:ph type="dt" sz="half" idx="10"/>
          </p:nvPr>
        </p:nvSpPr>
        <p:spPr/>
        <p:txBody>
          <a:bodyPr/>
          <a:lstStyle>
            <a:lvl1pPr defTabSz="914400">
              <a:defRPr b="1">
                <a:latin typeface="Arial" panose="020B0604020202020204" pitchFamily="34" charset="0"/>
                <a:ea typeface="ＭＳ Ｐゴシック" panose="020B0600070205080204" pitchFamily="34" charset="-128"/>
              </a:defRPr>
            </a:lvl1pPr>
          </a:lstStyle>
          <a:p>
            <a:pPr>
              <a:defRPr/>
            </a:pPr>
            <a:fld id="{9380C01F-6E8A-5B46-9A00-8060E6379F8F}" type="datetime1">
              <a:rPr lang="en-US" altLang="en-US"/>
              <a:pPr>
                <a:defRPr/>
              </a:pPr>
              <a:t>12/28/19</a:t>
            </a:fld>
            <a:endParaRPr lang="en-US" altLang="en-US"/>
          </a:p>
        </p:txBody>
      </p:sp>
      <p:sp>
        <p:nvSpPr>
          <p:cNvPr id="3" name="Footer Placeholder 4">
            <a:extLst>
              <a:ext uri="{FF2B5EF4-FFF2-40B4-BE49-F238E27FC236}">
                <a16:creationId xmlns:a16="http://schemas.microsoft.com/office/drawing/2014/main" id="{FC17593D-D494-E545-8D85-8B99FABBFE2E}"/>
              </a:ext>
            </a:extLst>
          </p:cNvPr>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a:extLst>
              <a:ext uri="{FF2B5EF4-FFF2-40B4-BE49-F238E27FC236}">
                <a16:creationId xmlns:a16="http://schemas.microsoft.com/office/drawing/2014/main" id="{D720A584-699F-2A4A-B39F-60F245C10564}"/>
              </a:ext>
            </a:extLst>
          </p:cNvPr>
          <p:cNvSpPr>
            <a:spLocks noGrp="1"/>
          </p:cNvSpPr>
          <p:nvPr>
            <p:ph type="sldNum" sz="quarter" idx="12"/>
          </p:nvPr>
        </p:nvSpPr>
        <p:spPr/>
        <p:txBody>
          <a:bodyPr/>
          <a:lstStyle>
            <a:lvl1pPr defTabSz="914400">
              <a:defRPr b="1">
                <a:latin typeface="Arial" panose="020B0604020202020204" pitchFamily="34" charset="0"/>
                <a:ea typeface="ＭＳ Ｐゴシック" panose="020B0600070205080204" pitchFamily="34" charset="-128"/>
              </a:defRPr>
            </a:lvl1pPr>
          </a:lstStyle>
          <a:p>
            <a:pPr>
              <a:defRPr/>
            </a:pPr>
            <a:fld id="{6F3166A6-D039-EC41-9126-5FB48B46CD72}" type="slidenum">
              <a:rPr lang="en-US" altLang="en-US"/>
              <a:pPr>
                <a:defRPr/>
              </a:pPr>
              <a:t>‹#›</a:t>
            </a:fld>
            <a:endParaRPr lang="en-US" altLang="en-US"/>
          </a:p>
        </p:txBody>
      </p:sp>
    </p:spTree>
    <p:extLst>
      <p:ext uri="{BB962C8B-B14F-4D97-AF65-F5344CB8AC3E}">
        <p14:creationId xmlns:p14="http://schemas.microsoft.com/office/powerpoint/2010/main" val="24973009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F40C2F6-2A5A-E843-81B7-C4F1AAF36F74}"/>
              </a:ext>
            </a:extLst>
          </p:cNvPr>
          <p:cNvSpPr>
            <a:spLocks noGrp="1"/>
          </p:cNvSpPr>
          <p:nvPr>
            <p:ph type="dt" sz="half" idx="10"/>
          </p:nvPr>
        </p:nvSpPr>
        <p:spPr/>
        <p:txBody>
          <a:bodyPr/>
          <a:lstStyle>
            <a:lvl1pPr defTabSz="914400">
              <a:defRPr b="1">
                <a:latin typeface="Arial" panose="020B0604020202020204" pitchFamily="34" charset="0"/>
                <a:ea typeface="ＭＳ Ｐゴシック" panose="020B0600070205080204" pitchFamily="34" charset="-128"/>
              </a:defRPr>
            </a:lvl1pPr>
          </a:lstStyle>
          <a:p>
            <a:pPr>
              <a:defRPr/>
            </a:pPr>
            <a:fld id="{4CB74C90-7307-9B49-8F87-64FF237D5779}" type="datetime1">
              <a:rPr lang="en-US" altLang="en-US"/>
              <a:pPr>
                <a:defRPr/>
              </a:pPr>
              <a:t>12/28/19</a:t>
            </a:fld>
            <a:endParaRPr lang="en-US" altLang="en-US"/>
          </a:p>
        </p:txBody>
      </p:sp>
      <p:sp>
        <p:nvSpPr>
          <p:cNvPr id="6" name="Footer Placeholder 4">
            <a:extLst>
              <a:ext uri="{FF2B5EF4-FFF2-40B4-BE49-F238E27FC236}">
                <a16:creationId xmlns:a16="http://schemas.microsoft.com/office/drawing/2014/main" id="{2870511B-6706-B94C-979E-85DA2BB8B083}"/>
              </a:ext>
            </a:extLst>
          </p:cNvPr>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a:extLst>
              <a:ext uri="{FF2B5EF4-FFF2-40B4-BE49-F238E27FC236}">
                <a16:creationId xmlns:a16="http://schemas.microsoft.com/office/drawing/2014/main" id="{27D2E246-02D4-084E-8934-25F63508FAF8}"/>
              </a:ext>
            </a:extLst>
          </p:cNvPr>
          <p:cNvSpPr>
            <a:spLocks noGrp="1"/>
          </p:cNvSpPr>
          <p:nvPr>
            <p:ph type="sldNum" sz="quarter" idx="12"/>
          </p:nvPr>
        </p:nvSpPr>
        <p:spPr/>
        <p:txBody>
          <a:bodyPr/>
          <a:lstStyle>
            <a:lvl1pPr defTabSz="914400">
              <a:defRPr b="1">
                <a:latin typeface="Arial" panose="020B0604020202020204" pitchFamily="34" charset="0"/>
                <a:ea typeface="ＭＳ Ｐゴシック" panose="020B0600070205080204" pitchFamily="34" charset="-128"/>
              </a:defRPr>
            </a:lvl1pPr>
          </a:lstStyle>
          <a:p>
            <a:pPr>
              <a:defRPr/>
            </a:pPr>
            <a:fld id="{91BFEEF4-759F-4C40-AF09-3998BA13B0AD}" type="slidenum">
              <a:rPr lang="en-US" altLang="en-US"/>
              <a:pPr>
                <a:defRPr/>
              </a:pPr>
              <a:t>‹#›</a:t>
            </a:fld>
            <a:endParaRPr lang="en-US" altLang="en-US"/>
          </a:p>
        </p:txBody>
      </p:sp>
    </p:spTree>
    <p:extLst>
      <p:ext uri="{BB962C8B-B14F-4D97-AF65-F5344CB8AC3E}">
        <p14:creationId xmlns:p14="http://schemas.microsoft.com/office/powerpoint/2010/main" val="14403701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CE39915-286C-2544-B73B-A958C2D496D0}"/>
              </a:ext>
            </a:extLst>
          </p:cNvPr>
          <p:cNvSpPr>
            <a:spLocks noGrp="1"/>
          </p:cNvSpPr>
          <p:nvPr>
            <p:ph type="dt" sz="half" idx="10"/>
          </p:nvPr>
        </p:nvSpPr>
        <p:spPr/>
        <p:txBody>
          <a:bodyPr/>
          <a:lstStyle>
            <a:lvl1pPr defTabSz="914400">
              <a:defRPr b="1">
                <a:latin typeface="Arial" panose="020B0604020202020204" pitchFamily="34" charset="0"/>
                <a:ea typeface="ＭＳ Ｐゴシック" panose="020B0600070205080204" pitchFamily="34" charset="-128"/>
              </a:defRPr>
            </a:lvl1pPr>
          </a:lstStyle>
          <a:p>
            <a:pPr>
              <a:defRPr/>
            </a:pPr>
            <a:fld id="{86838925-6497-2B42-B27B-7FD57DD2C4AC}" type="datetime1">
              <a:rPr lang="en-US" altLang="en-US"/>
              <a:pPr>
                <a:defRPr/>
              </a:pPr>
              <a:t>12/28/19</a:t>
            </a:fld>
            <a:endParaRPr lang="en-US" altLang="en-US"/>
          </a:p>
        </p:txBody>
      </p:sp>
      <p:sp>
        <p:nvSpPr>
          <p:cNvPr id="6" name="Footer Placeholder 4">
            <a:extLst>
              <a:ext uri="{FF2B5EF4-FFF2-40B4-BE49-F238E27FC236}">
                <a16:creationId xmlns:a16="http://schemas.microsoft.com/office/drawing/2014/main" id="{19F90E6B-D84F-F34F-B80D-110283960717}"/>
              </a:ext>
            </a:extLst>
          </p:cNvPr>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a:extLst>
              <a:ext uri="{FF2B5EF4-FFF2-40B4-BE49-F238E27FC236}">
                <a16:creationId xmlns:a16="http://schemas.microsoft.com/office/drawing/2014/main" id="{07A9B373-839B-1547-9A35-4AA56D2C04C2}"/>
              </a:ext>
            </a:extLst>
          </p:cNvPr>
          <p:cNvSpPr>
            <a:spLocks noGrp="1"/>
          </p:cNvSpPr>
          <p:nvPr>
            <p:ph type="sldNum" sz="quarter" idx="12"/>
          </p:nvPr>
        </p:nvSpPr>
        <p:spPr/>
        <p:txBody>
          <a:bodyPr/>
          <a:lstStyle>
            <a:lvl1pPr defTabSz="914400">
              <a:defRPr b="1">
                <a:latin typeface="Arial" panose="020B0604020202020204" pitchFamily="34" charset="0"/>
                <a:ea typeface="ＭＳ Ｐゴシック" panose="020B0600070205080204" pitchFamily="34" charset="-128"/>
              </a:defRPr>
            </a:lvl1pPr>
          </a:lstStyle>
          <a:p>
            <a:pPr>
              <a:defRPr/>
            </a:pPr>
            <a:fld id="{8FC8F14B-8C6A-4846-84A6-7B67CC66166C}" type="slidenum">
              <a:rPr lang="en-US" altLang="en-US"/>
              <a:pPr>
                <a:defRPr/>
              </a:pPr>
              <a:t>‹#›</a:t>
            </a:fld>
            <a:endParaRPr lang="en-US" altLang="en-US"/>
          </a:p>
        </p:txBody>
      </p:sp>
    </p:spTree>
    <p:extLst>
      <p:ext uri="{BB962C8B-B14F-4D97-AF65-F5344CB8AC3E}">
        <p14:creationId xmlns:p14="http://schemas.microsoft.com/office/powerpoint/2010/main" val="42045609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9F3070-FD04-904B-B4D7-3D77D94A871D}"/>
              </a:ext>
            </a:extLst>
          </p:cNvPr>
          <p:cNvSpPr>
            <a:spLocks noGrp="1"/>
          </p:cNvSpPr>
          <p:nvPr>
            <p:ph type="dt" sz="half" idx="10"/>
          </p:nvPr>
        </p:nvSpPr>
        <p:spPr/>
        <p:txBody>
          <a:bodyPr/>
          <a:lstStyle>
            <a:lvl1pPr defTabSz="914400">
              <a:defRPr b="1">
                <a:latin typeface="Arial" panose="020B0604020202020204" pitchFamily="34" charset="0"/>
                <a:ea typeface="ＭＳ Ｐゴシック" panose="020B0600070205080204" pitchFamily="34" charset="-128"/>
              </a:defRPr>
            </a:lvl1pPr>
          </a:lstStyle>
          <a:p>
            <a:pPr>
              <a:defRPr/>
            </a:pPr>
            <a:fld id="{9AC4CA52-F912-9F49-8DF4-EE1FFD6F972A}" type="datetime1">
              <a:rPr lang="en-US" altLang="en-US"/>
              <a:pPr>
                <a:defRPr/>
              </a:pPr>
              <a:t>12/28/19</a:t>
            </a:fld>
            <a:endParaRPr lang="en-US" altLang="en-US"/>
          </a:p>
        </p:txBody>
      </p:sp>
      <p:sp>
        <p:nvSpPr>
          <p:cNvPr id="5" name="Footer Placeholder 4">
            <a:extLst>
              <a:ext uri="{FF2B5EF4-FFF2-40B4-BE49-F238E27FC236}">
                <a16:creationId xmlns:a16="http://schemas.microsoft.com/office/drawing/2014/main" id="{D668E055-BE18-C145-BED8-CE84F5DF8C28}"/>
              </a:ext>
            </a:extLst>
          </p:cNvPr>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a:extLst>
              <a:ext uri="{FF2B5EF4-FFF2-40B4-BE49-F238E27FC236}">
                <a16:creationId xmlns:a16="http://schemas.microsoft.com/office/drawing/2014/main" id="{C286B823-CD91-494C-8650-FDC2D0DF231E}"/>
              </a:ext>
            </a:extLst>
          </p:cNvPr>
          <p:cNvSpPr>
            <a:spLocks noGrp="1"/>
          </p:cNvSpPr>
          <p:nvPr>
            <p:ph type="sldNum" sz="quarter" idx="12"/>
          </p:nvPr>
        </p:nvSpPr>
        <p:spPr/>
        <p:txBody>
          <a:bodyPr/>
          <a:lstStyle>
            <a:lvl1pPr defTabSz="914400">
              <a:defRPr b="1">
                <a:latin typeface="Arial" panose="020B0604020202020204" pitchFamily="34" charset="0"/>
                <a:ea typeface="ＭＳ Ｐゴシック" panose="020B0600070205080204" pitchFamily="34" charset="-128"/>
              </a:defRPr>
            </a:lvl1pPr>
          </a:lstStyle>
          <a:p>
            <a:pPr>
              <a:defRPr/>
            </a:pPr>
            <a:fld id="{992A44B6-2D94-4C42-B046-B718EB13C23E}" type="slidenum">
              <a:rPr lang="en-US" altLang="en-US"/>
              <a:pPr>
                <a:defRPr/>
              </a:pPr>
              <a:t>‹#›</a:t>
            </a:fld>
            <a:endParaRPr lang="en-US" altLang="en-US"/>
          </a:p>
        </p:txBody>
      </p:sp>
    </p:spTree>
    <p:extLst>
      <p:ext uri="{BB962C8B-B14F-4D97-AF65-F5344CB8AC3E}">
        <p14:creationId xmlns:p14="http://schemas.microsoft.com/office/powerpoint/2010/main" val="4211029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C0D2E-3295-4B46-8F3D-92DF02281C72}"/>
              </a:ext>
            </a:extLst>
          </p:cNvPr>
          <p:cNvSpPr>
            <a:spLocks noGrp="1"/>
          </p:cNvSpPr>
          <p:nvPr>
            <p:ph type="dt" sz="half" idx="10"/>
          </p:nvPr>
        </p:nvSpPr>
        <p:spPr/>
        <p:txBody>
          <a:bodyPr/>
          <a:lstStyle>
            <a:lvl1pPr defTabSz="914400">
              <a:defRPr b="1">
                <a:latin typeface="Arial" panose="020B0604020202020204" pitchFamily="34" charset="0"/>
                <a:ea typeface="ＭＳ Ｐゴシック" panose="020B0600070205080204" pitchFamily="34" charset="-128"/>
              </a:defRPr>
            </a:lvl1pPr>
          </a:lstStyle>
          <a:p>
            <a:pPr>
              <a:defRPr/>
            </a:pPr>
            <a:fld id="{E0445D3D-FC97-0B4F-A054-8A1684AA1A53}" type="datetime1">
              <a:rPr lang="en-US" altLang="en-US"/>
              <a:pPr>
                <a:defRPr/>
              </a:pPr>
              <a:t>12/28/19</a:t>
            </a:fld>
            <a:endParaRPr lang="en-US" altLang="en-US"/>
          </a:p>
        </p:txBody>
      </p:sp>
      <p:sp>
        <p:nvSpPr>
          <p:cNvPr id="5" name="Footer Placeholder 4">
            <a:extLst>
              <a:ext uri="{FF2B5EF4-FFF2-40B4-BE49-F238E27FC236}">
                <a16:creationId xmlns:a16="http://schemas.microsoft.com/office/drawing/2014/main" id="{249E6919-7F67-1C4E-9786-3E00C5E639B9}"/>
              </a:ext>
            </a:extLst>
          </p:cNvPr>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a:extLst>
              <a:ext uri="{FF2B5EF4-FFF2-40B4-BE49-F238E27FC236}">
                <a16:creationId xmlns:a16="http://schemas.microsoft.com/office/drawing/2014/main" id="{2C22D558-5E66-9E44-BA83-E4AE956A0C2B}"/>
              </a:ext>
            </a:extLst>
          </p:cNvPr>
          <p:cNvSpPr>
            <a:spLocks noGrp="1"/>
          </p:cNvSpPr>
          <p:nvPr>
            <p:ph type="sldNum" sz="quarter" idx="12"/>
          </p:nvPr>
        </p:nvSpPr>
        <p:spPr/>
        <p:txBody>
          <a:bodyPr/>
          <a:lstStyle>
            <a:lvl1pPr defTabSz="914400">
              <a:defRPr b="1">
                <a:latin typeface="Arial" panose="020B0604020202020204" pitchFamily="34" charset="0"/>
                <a:ea typeface="ＭＳ Ｐゴシック" panose="020B0600070205080204" pitchFamily="34" charset="-128"/>
              </a:defRPr>
            </a:lvl1pPr>
          </a:lstStyle>
          <a:p>
            <a:pPr>
              <a:defRPr/>
            </a:pPr>
            <a:fld id="{BACE2802-17D6-8744-9845-BBCB82934F36}" type="slidenum">
              <a:rPr lang="en-US" altLang="en-US"/>
              <a:pPr>
                <a:defRPr/>
              </a:pPr>
              <a:t>‹#›</a:t>
            </a:fld>
            <a:endParaRPr lang="en-US" altLang="en-US"/>
          </a:p>
        </p:txBody>
      </p:sp>
    </p:spTree>
    <p:extLst>
      <p:ext uri="{BB962C8B-B14F-4D97-AF65-F5344CB8AC3E}">
        <p14:creationId xmlns:p14="http://schemas.microsoft.com/office/powerpoint/2010/main" val="16719119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38"/>
            <a:ext cx="8218488" cy="141287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2250" cy="676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850" y="1600200"/>
            <a:ext cx="4033838" cy="676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FF79C7-A888-6D4A-8A30-670965291347}"/>
              </a:ext>
            </a:extLst>
          </p:cNvPr>
          <p:cNvSpPr>
            <a:spLocks noGrp="1"/>
          </p:cNvSpPr>
          <p:nvPr>
            <p:ph type="dt" idx="10"/>
          </p:nvPr>
        </p:nvSpPr>
        <p:spPr/>
        <p:txBody>
          <a:bodyPr rtlCol="0"/>
          <a:lstStyle>
            <a:lvl1pPr defTabSz="914400" fontAlgn="auto">
              <a:spcBef>
                <a:spcPts val="0"/>
              </a:spcBef>
              <a:spcAft>
                <a:spcPts val="0"/>
              </a:spcAft>
              <a:buClrTx/>
              <a:buSzTx/>
              <a:buFontTx/>
              <a:buNone/>
              <a:defRPr b="1">
                <a:solidFill>
                  <a:prstClr val="black">
                    <a:tint val="75000"/>
                  </a:prstClr>
                </a:solidFill>
                <a:latin typeface="+mn-lt"/>
                <a:ea typeface="+mn-ea"/>
                <a:cs typeface="ＭＳ Ｐゴシック" charset="0"/>
              </a:defRPr>
            </a:lvl1pPr>
          </a:lstStyle>
          <a:p>
            <a:pPr>
              <a:defRPr/>
            </a:pPr>
            <a:fld id="{FB9AF52E-D023-514C-AE49-BC104A199B61}" type="datetime1">
              <a:rPr lang="en-US"/>
              <a:pPr>
                <a:defRPr/>
              </a:pPr>
              <a:t>12/28/19</a:t>
            </a:fld>
            <a:endParaRPr lang="en-GB"/>
          </a:p>
        </p:txBody>
      </p:sp>
      <p:sp>
        <p:nvSpPr>
          <p:cNvPr id="6" name="Footer Placeholder 5">
            <a:extLst>
              <a:ext uri="{FF2B5EF4-FFF2-40B4-BE49-F238E27FC236}">
                <a16:creationId xmlns:a16="http://schemas.microsoft.com/office/drawing/2014/main" id="{B1E320DE-FBFD-FE49-8F7A-7F7C395E87D4}"/>
              </a:ext>
            </a:extLst>
          </p:cNvPr>
          <p:cNvSpPr>
            <a:spLocks noGrp="1"/>
          </p:cNvSpPr>
          <p:nvPr>
            <p:ph type="ftr" idx="11"/>
          </p:nvPr>
        </p:nvSpPr>
        <p:spPr/>
        <p:txBody>
          <a:bodyPr/>
          <a:lstStyle>
            <a:lvl1pPr defTabSz="914400">
              <a:buClrTx/>
              <a:buSzTx/>
              <a:buFontTx/>
              <a:buNone/>
              <a:defRPr b="1">
                <a:cs typeface="ＭＳ Ｐゴシック" charset="0"/>
              </a:defRPr>
            </a:lvl1pPr>
          </a:lstStyle>
          <a:p>
            <a:pPr>
              <a:defRPr/>
            </a:pPr>
            <a:endParaRPr lang="en-GB"/>
          </a:p>
        </p:txBody>
      </p:sp>
      <p:sp>
        <p:nvSpPr>
          <p:cNvPr id="7" name="Slide Number Placeholder 6">
            <a:extLst>
              <a:ext uri="{FF2B5EF4-FFF2-40B4-BE49-F238E27FC236}">
                <a16:creationId xmlns:a16="http://schemas.microsoft.com/office/drawing/2014/main" id="{304859A3-FBFA-C945-9C05-13F734BB269B}"/>
              </a:ext>
            </a:extLst>
          </p:cNvPr>
          <p:cNvSpPr>
            <a:spLocks noGrp="1"/>
          </p:cNvSpPr>
          <p:nvPr>
            <p:ph type="sldNum" idx="12"/>
          </p:nvPr>
        </p:nvSpPr>
        <p:spPr/>
        <p:txBody>
          <a:bodyPr/>
          <a:lstStyle>
            <a:lvl1pPr defTabSz="914400">
              <a:defRPr b="1">
                <a:latin typeface="Arial" panose="020B0604020202020204" pitchFamily="34" charset="0"/>
                <a:ea typeface="ＭＳ Ｐゴシック" panose="020B0600070205080204" pitchFamily="34" charset="-128"/>
              </a:defRPr>
            </a:lvl1pPr>
          </a:lstStyle>
          <a:p>
            <a:pPr>
              <a:defRPr/>
            </a:pPr>
            <a:fld id="{46E70ACC-481C-3242-A60F-4C2BE66F0A15}" type="slidenum">
              <a:rPr lang="en-GB" altLang="en-US"/>
              <a:pPr>
                <a:defRPr/>
              </a:pPr>
              <a:t>‹#›</a:t>
            </a:fld>
            <a:endParaRPr lang="en-GB" altLang="en-US"/>
          </a:p>
        </p:txBody>
      </p:sp>
    </p:spTree>
    <p:extLst>
      <p:ext uri="{BB962C8B-B14F-4D97-AF65-F5344CB8AC3E}">
        <p14:creationId xmlns:p14="http://schemas.microsoft.com/office/powerpoint/2010/main" val="3869272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a:t>Click to edit Master text styles</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a:t>Click to edit Master text styles</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47"/>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47"/>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5613">
              <a:defRPr/>
            </a:lvl1pPr>
          </a:lstStyle>
          <a:p>
            <a:pPr>
              <a:defRPr/>
            </a:pPr>
            <a:fld id="{0802429A-BD88-0340-A274-CE53C152188A}" type="datetime1">
              <a:rPr lang="en-US" altLang="x-none"/>
              <a:pPr>
                <a:defRPr/>
              </a:pPr>
              <a:t>12/28/19</a:t>
            </a:fld>
            <a:endParaRPr lang="en-US" altLang="x-none"/>
          </a:p>
        </p:txBody>
      </p:sp>
      <p:sp>
        <p:nvSpPr>
          <p:cNvPr id="5" name="Footer Placeholder 4"/>
          <p:cNvSpPr>
            <a:spLocks noGrp="1"/>
          </p:cNvSpPr>
          <p:nvPr>
            <p:ph type="ftr" sz="quarter" idx="11"/>
          </p:nvPr>
        </p:nvSpPr>
        <p:spPr/>
        <p:txBody>
          <a:bodyPr/>
          <a:lstStyle>
            <a:lvl1pPr defTabSz="455613">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a:defRPr/>
            </a:lvl1pPr>
          </a:lstStyle>
          <a:p>
            <a:pPr>
              <a:defRPr/>
            </a:pPr>
            <a:fld id="{48EFFB62-3027-8C46-B521-D2738629A51A}" type="slidenum">
              <a:rPr lang="en-US" altLang="x-none"/>
              <a:pPr>
                <a:defRPr/>
              </a:pPr>
              <a:t>‹#›</a:t>
            </a:fld>
            <a:endParaRPr lang="en-US" altLang="x-non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951020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Content Placeholder 2"/>
          <p:cNvSpPr>
            <a:spLocks noGrp="1"/>
          </p:cNvSpPr>
          <p:nvPr>
            <p:ph sz="half" idx="1"/>
          </p:nvPr>
        </p:nvSpPr>
        <p:spPr>
          <a:xfrm>
            <a:off x="456481" y="1604381"/>
            <a:ext cx="82267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4730BF9D-7B99-3645-990C-DFCFD8672575}" type="datetime1">
              <a:rPr lang="en-US" smtClean="0"/>
              <a:t>12/28/19</a:t>
            </a:fld>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33325625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Content Placeholder 2"/>
          <p:cNvSpPr>
            <a:spLocks noGrp="1"/>
          </p:cNvSpPr>
          <p:nvPr>
            <p:ph sz="half" idx="1"/>
          </p:nvPr>
        </p:nvSpPr>
        <p:spPr>
          <a:xfrm>
            <a:off x="456481" y="1604381"/>
            <a:ext cx="82267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4730BF9D-7B99-3645-990C-DFCFD8672575}" type="datetime1">
              <a:rPr lang="en-US" smtClean="0"/>
              <a:t>12/28/19</a:t>
            </a:fld>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1551797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a:t>Click to edit Master text styles</a:t>
            </a: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86186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a:t>Click to edit Master text styles</a:t>
            </a: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a:t>Click to edit Master text styles</a:t>
            </a: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A88B1AEF-D11A-2F44-AA2F-A04603A80DFE}" type="datetimeFigureOut">
              <a:rPr lang="en-US" altLang="en-US"/>
              <a:pPr/>
              <a:t>12/28/19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712E161-8D7E-E543-B7E8-B92239F0349D}"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a:t>Click to edit Master subtitle style</a:t>
            </a:r>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0FEB695-2AD4-2F4D-8115-5ED3E06A8CBB}" type="datetimeFigureOut">
              <a:rPr lang="en-US" altLang="en-US"/>
              <a:pPr/>
              <a:t>12/28/19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76601CB-A658-6447-AAB3-4789EE270E9F}" type="slidenum">
              <a:rPr lang="en-US" altLang="en-US"/>
              <a:pPr/>
              <a:t>‹#›</a:t>
            </a:fld>
            <a:endParaRPr lang="en-US"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D6E31C0-CF6B-9F46-9A4A-01BD90E6EE47}" type="datetimeFigureOut">
              <a:rPr lang="en-US" altLang="en-US"/>
              <a:pPr/>
              <a:t>12/28/19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AE922B8-D63B-CA45-A766-74A82C529A3E}" type="slidenum">
              <a:rPr lang="en-US" altLang="en-US"/>
              <a:pPr/>
              <a:t>‹#›</a:t>
            </a:fld>
            <a:endParaRPr lang="en-US"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1B62CC69-29D8-2F45-8A92-8BC7FB3C7778}" type="datetimeFigureOut">
              <a:rPr lang="en-US" altLang="en-US"/>
              <a:pPr/>
              <a:t>12/28/19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B6D3F2B-729B-C546-AF2A-47C3659911AA}" type="slidenum">
              <a:rPr lang="en-US" altLang="en-US"/>
              <a:pPr/>
              <a:t>‹#›</a:t>
            </a:fld>
            <a:endParaRPr lang="en-US"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2FE2DA46-9E26-EB4D-85F7-A7D96A66C529}" type="datetimeFigureOut">
              <a:rPr lang="en-US" altLang="en-US"/>
              <a:pPr/>
              <a:t>12/28/19</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8A604E43-A790-1143-A201-26120EB2FE72}" type="slidenum">
              <a:rPr lang="en-US" altLang="en-US"/>
              <a:pPr/>
              <a:t>‹#›</a:t>
            </a:fld>
            <a:endParaRPr lang="en-US"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66D99749-0EAC-064A-958C-FC252C9E0F64}" type="datetimeFigureOut">
              <a:rPr lang="en-US" altLang="en-US"/>
              <a:pPr/>
              <a:t>12/28/19</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6BFCE5C4-61E1-BC40-B879-0C7EDF9646FE}" type="slidenum">
              <a:rPr lang="en-US" altLang="en-US"/>
              <a:pPr/>
              <a:t>‹#›</a:t>
            </a:fld>
            <a:endParaRPr lang="en-US"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6134232-FF19-8C43-AFED-A7BD1F28AF4A}" type="datetimeFigureOut">
              <a:rPr lang="en-US" altLang="en-US"/>
              <a:pPr/>
              <a:t>12/28/19</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1EDA0585-33C7-D740-8D0E-B5E2CA1B0CAC}" type="slidenum">
              <a:rPr lang="en-US" altLang="en-US"/>
              <a:pPr/>
              <a:t>‹#›</a:t>
            </a:fld>
            <a:endParaRPr lang="en-US"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42BAD941-C748-7D45-BBED-9873A1BF8851}" type="datetimeFigureOut">
              <a:rPr lang="en-US" altLang="en-US"/>
              <a:pPr/>
              <a:t>12/28/19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7B3F71C-7002-224C-A55D-423FEAA7F369}" type="slidenum">
              <a:rPr lang="en-US" altLang="en-US"/>
              <a:pPr/>
              <a:t>‹#›</a:t>
            </a:fld>
            <a:endParaRPr lang="en-US"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B9E7C186-2C22-CD46-AFAC-68F9D6E5A175}" type="datetimeFigureOut">
              <a:rPr lang="en-US" altLang="en-US"/>
              <a:pPr/>
              <a:t>12/28/19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68F7CE5-E5AB-ED45-A8FC-F0A45E30614C}" type="slidenum">
              <a:rPr lang="en-US" altLang="en-US"/>
              <a:pPr/>
              <a:t>‹#›</a:t>
            </a:fld>
            <a:endParaRPr lang="en-US"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DC4987E-418A-8949-BB45-A9866B74A42F}" type="datetimeFigureOut">
              <a:rPr lang="en-US" altLang="en-US"/>
              <a:pPr/>
              <a:t>12/28/19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CE7FA3D-C315-1E4A-83E6-C4261C8CE4D4}" type="slidenum">
              <a:rPr lang="en-US" altLang="en-US"/>
              <a:pPr/>
              <a:t>‹#›</a:t>
            </a:fld>
            <a:endParaRPr lang="en-US"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DD46B48-9ABE-E841-85F5-08F98C6EA264}" type="datetimeFigureOut">
              <a:rPr lang="en-US" altLang="en-US"/>
              <a:pPr/>
              <a:t>12/28/19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18530FF-CA05-7A47-B251-B5E31C27CC09}"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38"/>
            <a:ext cx="8218488" cy="141287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2250" cy="676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850" y="1600200"/>
            <a:ext cx="4033838" cy="676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rtlCol="0"/>
          <a:lstStyle>
            <a:lvl1pPr defTabSz="914400" fontAlgn="auto">
              <a:spcBef>
                <a:spcPts val="0"/>
              </a:spcBef>
              <a:spcAft>
                <a:spcPts val="0"/>
              </a:spcAft>
              <a:buClrTx/>
              <a:buSzTx/>
              <a:buFontTx/>
              <a:buNone/>
              <a:defRPr b="1">
                <a:solidFill>
                  <a:schemeClr val="tx1">
                    <a:tint val="75000"/>
                  </a:schemeClr>
                </a:solidFill>
                <a:latin typeface="+mn-lt"/>
                <a:ea typeface="+mn-ea"/>
                <a:cs typeface="ＭＳ Ｐゴシック" charset="0"/>
              </a:defRPr>
            </a:lvl1pPr>
          </a:lstStyle>
          <a:p>
            <a:pPr>
              <a:defRPr/>
            </a:pPr>
            <a:endParaRPr lang="en-GB">
              <a:solidFill>
                <a:prstClr val="black">
                  <a:tint val="75000"/>
                </a:prstClr>
              </a:solidFill>
            </a:endParaRPr>
          </a:p>
        </p:txBody>
      </p:sp>
      <p:sp>
        <p:nvSpPr>
          <p:cNvPr id="6" name="Footer Placeholder 5"/>
          <p:cNvSpPr>
            <a:spLocks noGrp="1"/>
          </p:cNvSpPr>
          <p:nvPr>
            <p:ph type="ftr" idx="11"/>
          </p:nvPr>
        </p:nvSpPr>
        <p:spPr/>
        <p:txBody>
          <a:bodyPr/>
          <a:lstStyle>
            <a:lvl1pPr defTabSz="914400">
              <a:buClrTx/>
              <a:buSzTx/>
              <a:buFontTx/>
              <a:buNone/>
              <a:defRPr b="1">
                <a:cs typeface="ＭＳ Ｐゴシック" charset="0"/>
              </a:defRPr>
            </a:lvl1pPr>
          </a:lstStyle>
          <a:p>
            <a:pPr>
              <a:defRPr/>
            </a:pPr>
            <a:endParaRPr lang="en-GB">
              <a:solidFill>
                <a:prstClr val="black">
                  <a:tint val="75000"/>
                </a:prstClr>
              </a:solidFill>
            </a:endParaRPr>
          </a:p>
        </p:txBody>
      </p:sp>
      <p:sp>
        <p:nvSpPr>
          <p:cNvPr id="7" name="Slide Number Placeholder 6"/>
          <p:cNvSpPr>
            <a:spLocks noGrp="1"/>
          </p:cNvSpPr>
          <p:nvPr>
            <p:ph type="sldNum" idx="12"/>
          </p:nvPr>
        </p:nvSpPr>
        <p:spPr/>
        <p:txBody>
          <a:bodyPr/>
          <a:lstStyle>
            <a:lvl1pPr defTabSz="914400">
              <a:defRPr b="1"/>
            </a:lvl1pPr>
          </a:lstStyle>
          <a:p>
            <a:fld id="{3BD8956F-2BA3-CC4A-B270-A5C39E96C8FC}" type="slidenum">
              <a:rPr lang="en-GB" altLang="en-US"/>
              <a:pPr/>
              <a:t>‹#›</a:t>
            </a:fld>
            <a:endParaRPr lang="en-GB"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extLst>
      <p:ext uri="{BB962C8B-B14F-4D97-AF65-F5344CB8AC3E}">
        <p14:creationId xmlns:p14="http://schemas.microsoft.com/office/powerpoint/2010/main" val="295528411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9874681"/>
      </p:ext>
    </p:extLst>
  </p:cSld>
  <p:clrMapOvr>
    <a:overrideClrMapping bg1="lt1" tx1="dk1" bg2="lt2" tx2="dk2" accent1="accent1" accent2="accent2" accent3="accent3" accent4="accent4" accent5="accent5" accent6="accent6" hlink="hlink" folHlink="folHlink"/>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860445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2132412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70"/>
            <a:ext cx="2133600" cy="365125"/>
          </a:xfrm>
          <a:prstGeom prst="rect">
            <a:avLst/>
          </a:prstGeom>
        </p:spPr>
        <p:txBody>
          <a:bodyPr/>
          <a:lstStyle>
            <a:lvl1pPr>
              <a:defRPr/>
            </a:lvl1pPr>
          </a:lstStyle>
          <a:p>
            <a:pPr defTabSz="455613">
              <a:defRPr/>
            </a:pPr>
            <a:fld id="{8D75270C-3294-2945-973E-B265A792EAFF}" type="datetime1">
              <a:rPr lang="en-US" sz="1800" b="0">
                <a:solidFill>
                  <a:srgbClr val="000000"/>
                </a:solidFill>
                <a:latin typeface="Calibri" charset="0"/>
              </a:rPr>
              <a:pPr defTabSz="455613">
                <a:defRPr/>
              </a:pPr>
              <a:t>12/28/19</a:t>
            </a:fld>
            <a:endParaRPr lang="en-US" sz="1800" b="0">
              <a:solidFill>
                <a:srgbClr val="000000"/>
              </a:solidFill>
              <a:latin typeface="Calibri" charset="0"/>
            </a:endParaRPr>
          </a:p>
        </p:txBody>
      </p:sp>
      <p:sp>
        <p:nvSpPr>
          <p:cNvPr id="4" name="Footer Placeholder 4"/>
          <p:cNvSpPr>
            <a:spLocks noGrp="1"/>
          </p:cNvSpPr>
          <p:nvPr>
            <p:ph type="ftr" sz="quarter" idx="11"/>
          </p:nvPr>
        </p:nvSpPr>
        <p:spPr>
          <a:xfrm>
            <a:off x="3124200" y="6356370"/>
            <a:ext cx="2895600" cy="365125"/>
          </a:xfrm>
          <a:prstGeom prst="rect">
            <a:avLst/>
          </a:prstGeom>
        </p:spPr>
        <p:txBody>
          <a:bodyPr/>
          <a:lstStyle>
            <a:lvl1pPr>
              <a:defRPr/>
            </a:lvl1pPr>
          </a:lstStyle>
          <a:p>
            <a:pPr defTabSz="455613">
              <a:defRPr/>
            </a:pPr>
            <a:endParaRPr lang="en-US" sz="1800" b="0">
              <a:solidFill>
                <a:srgbClr val="000000"/>
              </a:solidFill>
              <a:latin typeface="Calibri" charset="0"/>
            </a:endParaRPr>
          </a:p>
        </p:txBody>
      </p:sp>
      <p:sp>
        <p:nvSpPr>
          <p:cNvPr id="5" name="Slide Number Placeholder 5"/>
          <p:cNvSpPr>
            <a:spLocks noGrp="1"/>
          </p:cNvSpPr>
          <p:nvPr>
            <p:ph type="sldNum" sz="quarter" idx="12"/>
          </p:nvPr>
        </p:nvSpPr>
        <p:spPr>
          <a:xfrm>
            <a:off x="6553200" y="6356370"/>
            <a:ext cx="2133600" cy="365125"/>
          </a:xfrm>
          <a:prstGeom prst="rect">
            <a:avLst/>
          </a:prstGeom>
        </p:spPr>
        <p:txBody>
          <a:bodyPr/>
          <a:lstStyle>
            <a:lvl1pPr>
              <a:defRPr/>
            </a:lvl1pPr>
          </a:lstStyle>
          <a:p>
            <a:pPr defTabSz="455613">
              <a:defRPr/>
            </a:pPr>
            <a:fld id="{24563E97-85E0-5544-ABC1-0F395CAB8D3A}" type="slidenum">
              <a:rPr lang="en-US" sz="1800" b="0">
                <a:solidFill>
                  <a:srgbClr val="000000"/>
                </a:solidFill>
                <a:latin typeface="Calibri" charset="0"/>
              </a:rPr>
              <a:pPr defTabSz="455613">
                <a:defRPr/>
              </a:pPr>
              <a:t>‹#›</a:t>
            </a:fld>
            <a:endParaRPr lang="en-US" sz="1800" b="0">
              <a:solidFill>
                <a:srgbClr val="000000"/>
              </a:solidFill>
              <a:latin typeface="Calibri" charset="0"/>
            </a:endParaRPr>
          </a:p>
        </p:txBody>
      </p:sp>
    </p:spTree>
    <p:extLst>
      <p:ext uri="{BB962C8B-B14F-4D97-AF65-F5344CB8AC3E}">
        <p14:creationId xmlns:p14="http://schemas.microsoft.com/office/powerpoint/2010/main" val="15165295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sz="1800" b="1"/>
            </a:lvl1pPr>
          </a:lstStyle>
          <a:p>
            <a:pPr>
              <a:defRPr/>
            </a:pPr>
            <a:fld id="{3A0C03E2-95A5-5F40-9DD2-DB8536F0280D}" type="datetime1">
              <a:rPr lang="en-US"/>
              <a:pPr>
                <a:defRPr/>
              </a:pPr>
              <a:t>12/28/19</a:t>
            </a:fld>
            <a:endParaRPr lang="en-US"/>
          </a:p>
        </p:txBody>
      </p:sp>
      <p:sp>
        <p:nvSpPr>
          <p:cNvPr id="5" name="Footer Placeholder 4"/>
          <p:cNvSpPr>
            <a:spLocks noGrp="1"/>
          </p:cNvSpPr>
          <p:nvPr>
            <p:ph type="ftr" sz="quarter" idx="11"/>
          </p:nvPr>
        </p:nvSpPr>
        <p:spPr/>
        <p:txBody>
          <a:bodyPr rtlCol="0"/>
          <a:lstStyle>
            <a:lvl1pPr defTabSz="913832" fontAlgn="base">
              <a:spcBef>
                <a:spcPct val="0"/>
              </a:spcBef>
              <a:spcAft>
                <a:spcPct val="0"/>
              </a:spcAft>
              <a:defRPr sz="1800" b="1">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sz="1800" b="1"/>
            </a:lvl1pPr>
          </a:lstStyle>
          <a:p>
            <a:pPr>
              <a:defRPr/>
            </a:pPr>
            <a:fld id="{E5BBEBCE-BDDA-F542-B3C9-3BCE029B7B2A}" type="slidenum">
              <a:rPr lang="en-US"/>
              <a:pPr>
                <a:defRPr/>
              </a:pPr>
              <a:t>‹#›</a:t>
            </a:fld>
            <a:endParaRPr lang="en-US"/>
          </a:p>
        </p:txBody>
      </p:sp>
    </p:spTree>
    <p:extLst>
      <p:ext uri="{BB962C8B-B14F-4D97-AF65-F5344CB8AC3E}">
        <p14:creationId xmlns:p14="http://schemas.microsoft.com/office/powerpoint/2010/main" val="24922054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72103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4" name="Title Text"/>
          <p:cNvSpPr>
            <a:spLocks noGrp="1"/>
          </p:cNvSpPr>
          <p:nvPr>
            <p:ph type="title"/>
          </p:nvPr>
        </p:nvSpPr>
        <p:spPr>
          <a:prstGeom prst="rect">
            <a:avLst/>
          </a:prstGeom>
        </p:spPr>
        <p:txBody>
          <a:bodyPr/>
          <a:lstStyle/>
          <a:p>
            <a:r>
              <a:t>Title Text</a:t>
            </a:r>
          </a:p>
        </p:txBody>
      </p:sp>
      <p:sp>
        <p:nvSpPr>
          <p:cNvPr id="3" name="Slide Number">
            <a:extLst>
              <a:ext uri="{FF2B5EF4-FFF2-40B4-BE49-F238E27FC236}">
                <a16:creationId xmlns:a16="http://schemas.microsoft.com/office/drawing/2014/main" id="{E3C1499E-F4BF-FD43-9D68-1C604348A96E}"/>
              </a:ext>
            </a:extLst>
          </p:cNvPr>
          <p:cNvSpPr>
            <a:spLocks noGrp="1"/>
          </p:cNvSpPr>
          <p:nvPr>
            <p:ph type="sldNum" sz="quarter" idx="10"/>
          </p:nvPr>
        </p:nvSpPr>
        <p:spPr>
          <a:xfrm>
            <a:off x="8543925" y="6416675"/>
            <a:ext cx="561975" cy="24447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charset="0"/>
                <a:ea typeface="ＭＳ Ｐゴシック" charset="-128"/>
              </a:defRPr>
            </a:lvl1pPr>
          </a:lstStyle>
          <a:p>
            <a:pPr>
              <a:defRPr/>
            </a:pPr>
            <a:fld id="{39601589-B4BA-2543-9117-7D918611974C}" type="slidenum">
              <a:rPr lang="en-US" altLang="x-none"/>
              <a:pPr>
                <a:defRPr/>
              </a:pPr>
              <a:t>‹#›</a:t>
            </a:fld>
            <a:endParaRPr lang="en-US" altLang="x-none"/>
          </a:p>
        </p:txBody>
      </p:sp>
    </p:spTree>
    <p:extLst>
      <p:ext uri="{BB962C8B-B14F-4D97-AF65-F5344CB8AC3E}">
        <p14:creationId xmlns:p14="http://schemas.microsoft.com/office/powerpoint/2010/main" val="4218386282"/>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a:t>Click to edit Master subtitle style</a:t>
            </a:r>
          </a:p>
        </p:txBody>
      </p:sp>
    </p:spTree>
    <p:extLst>
      <p:ext uri="{BB962C8B-B14F-4D97-AF65-F5344CB8AC3E}">
        <p14:creationId xmlns:p14="http://schemas.microsoft.com/office/powerpoint/2010/main" val="27824020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a:t>Click to edit Master text styles</a:t>
            </a:r>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955429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a:t>Click to edit Master text styles</a:t>
            </a:r>
          </a:p>
        </p:txBody>
      </p:sp>
    </p:spTree>
    <p:extLst>
      <p:ext uri="{BB962C8B-B14F-4D97-AF65-F5344CB8AC3E}">
        <p14:creationId xmlns:p14="http://schemas.microsoft.com/office/powerpoint/2010/main" val="103952447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619054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865277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361910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61857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30473460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198678665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410046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209731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525583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455690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a:t>Click to edit Master subtitle style</a:t>
            </a:r>
          </a:p>
        </p:txBody>
      </p:sp>
    </p:spTree>
    <p:extLst>
      <p:ext uri="{BB962C8B-B14F-4D97-AF65-F5344CB8AC3E}">
        <p14:creationId xmlns:p14="http://schemas.microsoft.com/office/powerpoint/2010/main" val="2857184383"/>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3062839"/>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a:t>Click to edit Master text styles</a:t>
            </a:r>
          </a:p>
        </p:txBody>
      </p:sp>
    </p:spTree>
    <p:extLst>
      <p:ext uri="{BB962C8B-B14F-4D97-AF65-F5344CB8AC3E}">
        <p14:creationId xmlns:p14="http://schemas.microsoft.com/office/powerpoint/2010/main" val="239883355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1448674"/>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105607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03869656"/>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3991896"/>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a:t>Click to edit Master text styles</a:t>
            </a:r>
          </a:p>
        </p:txBody>
      </p:sp>
    </p:spTree>
    <p:extLst>
      <p:ext uri="{BB962C8B-B14F-4D97-AF65-F5344CB8AC3E}">
        <p14:creationId xmlns:p14="http://schemas.microsoft.com/office/powerpoint/2010/main" val="425820506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a:t>Click to edit Master text styles</a:t>
            </a:r>
          </a:p>
        </p:txBody>
      </p:sp>
    </p:spTree>
    <p:extLst>
      <p:ext uri="{BB962C8B-B14F-4D97-AF65-F5344CB8AC3E}">
        <p14:creationId xmlns:p14="http://schemas.microsoft.com/office/powerpoint/2010/main" val="123282047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8533712"/>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244213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1"/>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1"/>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1655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5652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880D077-4E3B-B044-AFA6-9371800A82CC}"/>
              </a:ext>
            </a:extLst>
          </p:cNvPr>
          <p:cNvSpPr>
            <a:spLocks noGrp="1"/>
          </p:cNvSpPr>
          <p:nvPr>
            <p:ph type="dt" sz="half" idx="10"/>
          </p:nvPr>
        </p:nvSpPr>
        <p:spPr/>
        <p:txBody>
          <a:bodyPr/>
          <a:lstStyle>
            <a:lvl1pPr defTabSz="914400">
              <a:defRPr b="1">
                <a:latin typeface="Arial" panose="020B0604020202020204" pitchFamily="34" charset="0"/>
                <a:ea typeface="ＭＳ Ｐゴシック" panose="020B0600070205080204" pitchFamily="34" charset="-128"/>
              </a:defRPr>
            </a:lvl1pPr>
          </a:lstStyle>
          <a:p>
            <a:pPr>
              <a:defRPr/>
            </a:pPr>
            <a:fld id="{23BDB1BF-C39A-C145-BBC0-BA5554883FE8}" type="datetime1">
              <a:rPr lang="en-US" altLang="en-US"/>
              <a:pPr>
                <a:defRPr/>
              </a:pPr>
              <a:t>12/28/19</a:t>
            </a:fld>
            <a:endParaRPr lang="en-US" altLang="en-US"/>
          </a:p>
        </p:txBody>
      </p:sp>
      <p:sp>
        <p:nvSpPr>
          <p:cNvPr id="5" name="Footer Placeholder 4">
            <a:extLst>
              <a:ext uri="{FF2B5EF4-FFF2-40B4-BE49-F238E27FC236}">
                <a16:creationId xmlns:a16="http://schemas.microsoft.com/office/drawing/2014/main" id="{283B3D7C-A505-274D-B4CF-116EA3C389B5}"/>
              </a:ext>
            </a:extLst>
          </p:cNvPr>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a:extLst>
              <a:ext uri="{FF2B5EF4-FFF2-40B4-BE49-F238E27FC236}">
                <a16:creationId xmlns:a16="http://schemas.microsoft.com/office/drawing/2014/main" id="{261C6658-C1CB-A64D-A4D6-803B4F293A57}"/>
              </a:ext>
            </a:extLst>
          </p:cNvPr>
          <p:cNvSpPr>
            <a:spLocks noGrp="1"/>
          </p:cNvSpPr>
          <p:nvPr>
            <p:ph type="sldNum" sz="quarter" idx="12"/>
          </p:nvPr>
        </p:nvSpPr>
        <p:spPr/>
        <p:txBody>
          <a:bodyPr/>
          <a:lstStyle>
            <a:lvl1pPr defTabSz="914400">
              <a:defRPr b="1">
                <a:latin typeface="Arial" panose="020B0604020202020204" pitchFamily="34" charset="0"/>
                <a:ea typeface="ＭＳ Ｐゴシック" panose="020B0600070205080204" pitchFamily="34" charset="-128"/>
              </a:defRPr>
            </a:lvl1pPr>
          </a:lstStyle>
          <a:p>
            <a:pPr>
              <a:defRPr/>
            </a:pPr>
            <a:fld id="{CB911649-1365-0147-AC53-C88AF9AFE5BA}" type="slidenum">
              <a:rPr lang="en-US" altLang="en-US"/>
              <a:pPr>
                <a:defRPr/>
              </a:pPr>
              <a:t>‹#›</a:t>
            </a:fld>
            <a:endParaRPr lang="en-US" altLang="en-US"/>
          </a:p>
        </p:txBody>
      </p:sp>
    </p:spTree>
    <p:extLst>
      <p:ext uri="{BB962C8B-B14F-4D97-AF65-F5344CB8AC3E}">
        <p14:creationId xmlns:p14="http://schemas.microsoft.com/office/powerpoint/2010/main" val="33825883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38529-E97F-8643-8506-9E6D71755141}"/>
              </a:ext>
            </a:extLst>
          </p:cNvPr>
          <p:cNvSpPr>
            <a:spLocks noGrp="1"/>
          </p:cNvSpPr>
          <p:nvPr>
            <p:ph type="dt" sz="half" idx="10"/>
          </p:nvPr>
        </p:nvSpPr>
        <p:spPr/>
        <p:txBody>
          <a:bodyPr/>
          <a:lstStyle>
            <a:lvl1pPr defTabSz="914400">
              <a:defRPr b="1">
                <a:latin typeface="Arial" panose="020B0604020202020204" pitchFamily="34" charset="0"/>
                <a:ea typeface="ＭＳ Ｐゴシック" panose="020B0600070205080204" pitchFamily="34" charset="-128"/>
              </a:defRPr>
            </a:lvl1pPr>
          </a:lstStyle>
          <a:p>
            <a:pPr>
              <a:defRPr/>
            </a:pPr>
            <a:fld id="{EEAAFB20-C6B3-D149-B39A-F729858CE75A}" type="datetime1">
              <a:rPr lang="en-US" altLang="en-US"/>
              <a:pPr>
                <a:defRPr/>
              </a:pPr>
              <a:t>12/28/19</a:t>
            </a:fld>
            <a:endParaRPr lang="en-US" altLang="en-US"/>
          </a:p>
        </p:txBody>
      </p:sp>
      <p:sp>
        <p:nvSpPr>
          <p:cNvPr id="5" name="Footer Placeholder 4">
            <a:extLst>
              <a:ext uri="{FF2B5EF4-FFF2-40B4-BE49-F238E27FC236}">
                <a16:creationId xmlns:a16="http://schemas.microsoft.com/office/drawing/2014/main" id="{18055518-9E30-5949-8666-2DC241BC5D5A}"/>
              </a:ext>
            </a:extLst>
          </p:cNvPr>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a:extLst>
              <a:ext uri="{FF2B5EF4-FFF2-40B4-BE49-F238E27FC236}">
                <a16:creationId xmlns:a16="http://schemas.microsoft.com/office/drawing/2014/main" id="{45D2DB9A-AD77-8F40-8B67-CBD4E498FCD2}"/>
              </a:ext>
            </a:extLst>
          </p:cNvPr>
          <p:cNvSpPr>
            <a:spLocks noGrp="1"/>
          </p:cNvSpPr>
          <p:nvPr>
            <p:ph type="sldNum" sz="quarter" idx="12"/>
          </p:nvPr>
        </p:nvSpPr>
        <p:spPr/>
        <p:txBody>
          <a:bodyPr/>
          <a:lstStyle>
            <a:lvl1pPr defTabSz="914400">
              <a:defRPr b="1">
                <a:latin typeface="Arial" panose="020B0604020202020204" pitchFamily="34" charset="0"/>
                <a:ea typeface="ＭＳ Ｐゴシック" panose="020B0600070205080204" pitchFamily="34" charset="-128"/>
              </a:defRPr>
            </a:lvl1pPr>
          </a:lstStyle>
          <a:p>
            <a:pPr>
              <a:defRPr/>
            </a:pPr>
            <a:fld id="{1403BB4D-624C-C443-8D81-8CFB2DB25E6C}" type="slidenum">
              <a:rPr lang="en-US" altLang="en-US"/>
              <a:pPr>
                <a:defRPr/>
              </a:pPr>
              <a:t>‹#›</a:t>
            </a:fld>
            <a:endParaRPr lang="en-US" altLang="en-US"/>
          </a:p>
        </p:txBody>
      </p:sp>
    </p:spTree>
    <p:extLst>
      <p:ext uri="{BB962C8B-B14F-4D97-AF65-F5344CB8AC3E}">
        <p14:creationId xmlns:p14="http://schemas.microsoft.com/office/powerpoint/2010/main" val="3479374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FB9C51-1475-FB4E-88E5-964BAADFFA04}"/>
              </a:ext>
            </a:extLst>
          </p:cNvPr>
          <p:cNvSpPr>
            <a:spLocks noGrp="1"/>
          </p:cNvSpPr>
          <p:nvPr>
            <p:ph type="dt" sz="half" idx="10"/>
          </p:nvPr>
        </p:nvSpPr>
        <p:spPr/>
        <p:txBody>
          <a:bodyPr/>
          <a:lstStyle>
            <a:lvl1pPr defTabSz="914400">
              <a:defRPr b="1">
                <a:latin typeface="Arial" panose="020B0604020202020204" pitchFamily="34" charset="0"/>
                <a:ea typeface="ＭＳ Ｐゴシック" panose="020B0600070205080204" pitchFamily="34" charset="-128"/>
              </a:defRPr>
            </a:lvl1pPr>
          </a:lstStyle>
          <a:p>
            <a:pPr>
              <a:defRPr/>
            </a:pPr>
            <a:fld id="{D31B3942-393C-DC4B-BA46-80B8735758D5}" type="datetime1">
              <a:rPr lang="en-US" altLang="en-US"/>
              <a:pPr>
                <a:defRPr/>
              </a:pPr>
              <a:t>12/28/19</a:t>
            </a:fld>
            <a:endParaRPr lang="en-US" altLang="en-US"/>
          </a:p>
        </p:txBody>
      </p:sp>
      <p:sp>
        <p:nvSpPr>
          <p:cNvPr id="5" name="Footer Placeholder 4">
            <a:extLst>
              <a:ext uri="{FF2B5EF4-FFF2-40B4-BE49-F238E27FC236}">
                <a16:creationId xmlns:a16="http://schemas.microsoft.com/office/drawing/2014/main" id="{5263924C-CF84-4742-B3DF-1C75F14E6491}"/>
              </a:ext>
            </a:extLst>
          </p:cNvPr>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a:extLst>
              <a:ext uri="{FF2B5EF4-FFF2-40B4-BE49-F238E27FC236}">
                <a16:creationId xmlns:a16="http://schemas.microsoft.com/office/drawing/2014/main" id="{9A8B6A94-3FF5-AE4F-9422-B67DFC3915B1}"/>
              </a:ext>
            </a:extLst>
          </p:cNvPr>
          <p:cNvSpPr>
            <a:spLocks noGrp="1"/>
          </p:cNvSpPr>
          <p:nvPr>
            <p:ph type="sldNum" sz="quarter" idx="12"/>
          </p:nvPr>
        </p:nvSpPr>
        <p:spPr/>
        <p:txBody>
          <a:bodyPr/>
          <a:lstStyle>
            <a:lvl1pPr defTabSz="914400">
              <a:defRPr b="1">
                <a:latin typeface="Arial" panose="020B0604020202020204" pitchFamily="34" charset="0"/>
                <a:ea typeface="ＭＳ Ｐゴシック" panose="020B0600070205080204" pitchFamily="34" charset="-128"/>
              </a:defRPr>
            </a:lvl1pPr>
          </a:lstStyle>
          <a:p>
            <a:pPr>
              <a:defRPr/>
            </a:pPr>
            <a:fld id="{53578F5F-D0EB-3149-B763-313E8AB29C1D}" type="slidenum">
              <a:rPr lang="en-US" altLang="en-US"/>
              <a:pPr>
                <a:defRPr/>
              </a:pPr>
              <a:t>‹#›</a:t>
            </a:fld>
            <a:endParaRPr lang="en-US" altLang="en-US"/>
          </a:p>
        </p:txBody>
      </p:sp>
    </p:spTree>
    <p:extLst>
      <p:ext uri="{BB962C8B-B14F-4D97-AF65-F5344CB8AC3E}">
        <p14:creationId xmlns:p14="http://schemas.microsoft.com/office/powerpoint/2010/main" val="8441350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7F7A7B9-E46D-BC42-B500-871AC29CFD3F}"/>
              </a:ext>
            </a:extLst>
          </p:cNvPr>
          <p:cNvSpPr>
            <a:spLocks noGrp="1"/>
          </p:cNvSpPr>
          <p:nvPr>
            <p:ph type="dt" sz="half" idx="10"/>
          </p:nvPr>
        </p:nvSpPr>
        <p:spPr/>
        <p:txBody>
          <a:bodyPr/>
          <a:lstStyle>
            <a:lvl1pPr defTabSz="914400">
              <a:defRPr b="1">
                <a:latin typeface="Arial" panose="020B0604020202020204" pitchFamily="34" charset="0"/>
                <a:ea typeface="ＭＳ Ｐゴシック" panose="020B0600070205080204" pitchFamily="34" charset="-128"/>
              </a:defRPr>
            </a:lvl1pPr>
          </a:lstStyle>
          <a:p>
            <a:pPr>
              <a:defRPr/>
            </a:pPr>
            <a:fld id="{7FA47274-683C-874F-A8CE-21ED0C28B46C}" type="datetime1">
              <a:rPr lang="en-US" altLang="en-US"/>
              <a:pPr>
                <a:defRPr/>
              </a:pPr>
              <a:t>12/28/19</a:t>
            </a:fld>
            <a:endParaRPr lang="en-US" altLang="en-US"/>
          </a:p>
        </p:txBody>
      </p:sp>
      <p:sp>
        <p:nvSpPr>
          <p:cNvPr id="6" name="Footer Placeholder 4">
            <a:extLst>
              <a:ext uri="{FF2B5EF4-FFF2-40B4-BE49-F238E27FC236}">
                <a16:creationId xmlns:a16="http://schemas.microsoft.com/office/drawing/2014/main" id="{99FE7F66-96E9-0142-81CE-2E2253155543}"/>
              </a:ext>
            </a:extLst>
          </p:cNvPr>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a:extLst>
              <a:ext uri="{FF2B5EF4-FFF2-40B4-BE49-F238E27FC236}">
                <a16:creationId xmlns:a16="http://schemas.microsoft.com/office/drawing/2014/main" id="{9E30C756-AB44-E54B-A387-0DB44F0E5584}"/>
              </a:ext>
            </a:extLst>
          </p:cNvPr>
          <p:cNvSpPr>
            <a:spLocks noGrp="1"/>
          </p:cNvSpPr>
          <p:nvPr>
            <p:ph type="sldNum" sz="quarter" idx="12"/>
          </p:nvPr>
        </p:nvSpPr>
        <p:spPr/>
        <p:txBody>
          <a:bodyPr/>
          <a:lstStyle>
            <a:lvl1pPr defTabSz="914400">
              <a:defRPr b="1">
                <a:latin typeface="Arial" panose="020B0604020202020204" pitchFamily="34" charset="0"/>
                <a:ea typeface="ＭＳ Ｐゴシック" panose="020B0600070205080204" pitchFamily="34" charset="-128"/>
              </a:defRPr>
            </a:lvl1pPr>
          </a:lstStyle>
          <a:p>
            <a:pPr>
              <a:defRPr/>
            </a:pPr>
            <a:fld id="{301FE50E-7A53-F649-8DF6-9879A5211BF5}" type="slidenum">
              <a:rPr lang="en-US" altLang="en-US"/>
              <a:pPr>
                <a:defRPr/>
              </a:pPr>
              <a:t>‹#›</a:t>
            </a:fld>
            <a:endParaRPr lang="en-US" altLang="en-US"/>
          </a:p>
        </p:txBody>
      </p:sp>
    </p:spTree>
    <p:extLst>
      <p:ext uri="{BB962C8B-B14F-4D97-AF65-F5344CB8AC3E}">
        <p14:creationId xmlns:p14="http://schemas.microsoft.com/office/powerpoint/2010/main" val="21230633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BD791C6-699F-EB47-8415-D0FE976B68E2}"/>
              </a:ext>
            </a:extLst>
          </p:cNvPr>
          <p:cNvSpPr>
            <a:spLocks noGrp="1"/>
          </p:cNvSpPr>
          <p:nvPr>
            <p:ph type="dt" sz="half" idx="10"/>
          </p:nvPr>
        </p:nvSpPr>
        <p:spPr/>
        <p:txBody>
          <a:bodyPr/>
          <a:lstStyle>
            <a:lvl1pPr defTabSz="914400">
              <a:defRPr b="1">
                <a:latin typeface="Arial" panose="020B0604020202020204" pitchFamily="34" charset="0"/>
                <a:ea typeface="ＭＳ Ｐゴシック" panose="020B0600070205080204" pitchFamily="34" charset="-128"/>
              </a:defRPr>
            </a:lvl1pPr>
          </a:lstStyle>
          <a:p>
            <a:pPr>
              <a:defRPr/>
            </a:pPr>
            <a:fld id="{4C00F54E-AC3E-A54E-94AB-5457A9E9FE38}" type="datetime1">
              <a:rPr lang="en-US" altLang="en-US"/>
              <a:pPr>
                <a:defRPr/>
              </a:pPr>
              <a:t>12/28/19</a:t>
            </a:fld>
            <a:endParaRPr lang="en-US" altLang="en-US"/>
          </a:p>
        </p:txBody>
      </p:sp>
      <p:sp>
        <p:nvSpPr>
          <p:cNvPr id="8" name="Footer Placeholder 4">
            <a:extLst>
              <a:ext uri="{FF2B5EF4-FFF2-40B4-BE49-F238E27FC236}">
                <a16:creationId xmlns:a16="http://schemas.microsoft.com/office/drawing/2014/main" id="{0C47EB03-147D-2049-9D53-E830B5C7D4DC}"/>
              </a:ext>
            </a:extLst>
          </p:cNvPr>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a:extLst>
              <a:ext uri="{FF2B5EF4-FFF2-40B4-BE49-F238E27FC236}">
                <a16:creationId xmlns:a16="http://schemas.microsoft.com/office/drawing/2014/main" id="{A271EC7E-C914-244D-A949-EDAEBA2A1B6D}"/>
              </a:ext>
            </a:extLst>
          </p:cNvPr>
          <p:cNvSpPr>
            <a:spLocks noGrp="1"/>
          </p:cNvSpPr>
          <p:nvPr>
            <p:ph type="sldNum" sz="quarter" idx="12"/>
          </p:nvPr>
        </p:nvSpPr>
        <p:spPr/>
        <p:txBody>
          <a:bodyPr/>
          <a:lstStyle>
            <a:lvl1pPr defTabSz="914400">
              <a:defRPr b="1">
                <a:latin typeface="Arial" panose="020B0604020202020204" pitchFamily="34" charset="0"/>
                <a:ea typeface="ＭＳ Ｐゴシック" panose="020B0600070205080204" pitchFamily="34" charset="-128"/>
              </a:defRPr>
            </a:lvl1pPr>
          </a:lstStyle>
          <a:p>
            <a:pPr>
              <a:defRPr/>
            </a:pPr>
            <a:fld id="{E646FE26-051D-3449-87A7-D6F72FF3BECE}" type="slidenum">
              <a:rPr lang="en-US" altLang="en-US"/>
              <a:pPr>
                <a:defRPr/>
              </a:pPr>
              <a:t>‹#›</a:t>
            </a:fld>
            <a:endParaRPr lang="en-US" altLang="en-US"/>
          </a:p>
        </p:txBody>
      </p:sp>
    </p:spTree>
    <p:extLst>
      <p:ext uri="{BB962C8B-B14F-4D97-AF65-F5344CB8AC3E}">
        <p14:creationId xmlns:p14="http://schemas.microsoft.com/office/powerpoint/2010/main" val="36595561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ags" Target="../tags/tag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66.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tags" Target="../tags/tag18.xml"/><Relationship Id="rId2" Type="http://schemas.openxmlformats.org/officeDocument/2006/relationships/slideLayout" Target="../slideLayouts/slideLayout70.xml"/><Relationship Id="rId16" Type="http://schemas.openxmlformats.org/officeDocument/2006/relationships/tags" Target="../tags/tag1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tags" Target="../tags/tag16.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tags" Target="../tags/tag21.xml"/><Relationship Id="rId2" Type="http://schemas.openxmlformats.org/officeDocument/2006/relationships/slideLayout" Target="../slideLayouts/slideLayout83.xml"/><Relationship Id="rId16" Type="http://schemas.openxmlformats.org/officeDocument/2006/relationships/tags" Target="../tags/tag20.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tags" Target="../tags/tag19.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14.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tags" Target="../tags/tag6.xml"/><Relationship Id="rId2" Type="http://schemas.openxmlformats.org/officeDocument/2006/relationships/slideLayout" Target="../slideLayouts/slideLayout6.xml"/><Relationship Id="rId16" Type="http://schemas.openxmlformats.org/officeDocument/2006/relationships/tags" Target="../tags/tag5.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ags" Target="../tags/tag4.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slideLayout" Target="../slideLayouts/slideLayout21.xml"/><Relationship Id="rId7" Type="http://schemas.openxmlformats.org/officeDocument/2006/relationships/tags" Target="../tags/tag8.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ags" Target="../tags/tag7.xml"/><Relationship Id="rId5" Type="http://schemas.openxmlformats.org/officeDocument/2006/relationships/theme" Target="../theme/theme5.xml"/><Relationship Id="rId4"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8.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slideLayout" Target="../slideLayouts/slideLayout63.xml"/><Relationship Id="rId7" Type="http://schemas.openxmlformats.org/officeDocument/2006/relationships/tags" Target="../tags/tag10.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9.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tags" Target="../tags/tag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7"/>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a:solidFill>
                  <a:srgbClr val="808080"/>
                </a:solidFill>
                <a:cs typeface=""/>
              </a:rPr>
              <a:t> - </a:t>
            </a:r>
            <a:r>
              <a:rPr lang="en-US" altLang="en-US" sz="1000">
                <a:solidFill>
                  <a:srgbClr val="969696"/>
                </a:solidFill>
                <a:cs typeface=""/>
              </a:rPr>
              <a:t>Lectures.GersteinLab.org</a:t>
            </a:r>
            <a:endParaRPr lang="en-US" altLang="en-US" sz="300" b="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8" r:id="rId1"/>
    <p:sldLayoutId id="2147527658" r:id="rId2"/>
    <p:sldLayoutId id="2147527697" r:id="rId3"/>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830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a:t>Click to edit Master title style</a:t>
            </a:r>
          </a:p>
        </p:txBody>
      </p:sp>
      <p:sp>
        <p:nvSpPr>
          <p:cNvPr id="9830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80" tIns="45692" rIns="91380" bIns="45692" numCol="1" anchor="ctr" anchorCtr="0" compatLnSpc="1">
            <a:prstTxWarp prst="textNoShape">
              <a:avLst/>
            </a:prstTxWarp>
          </a:bodyPr>
          <a:lstStyle>
            <a:lvl1pPr defTabSz="914400">
              <a:defRPr sz="1200" b="0">
                <a:solidFill>
                  <a:srgbClr val="898989"/>
                </a:solidFill>
                <a:latin typeface="Calibri" charset="0"/>
              </a:defRPr>
            </a:lvl1pPr>
          </a:lstStyle>
          <a:p>
            <a:pPr>
              <a:defRPr/>
            </a:pPr>
            <a:fld id="{7B3DBAEB-35D0-CE40-9BC8-FD34328FC55D}" type="datetime1">
              <a:rPr lang="en-US"/>
              <a:pPr>
                <a:defRPr/>
              </a:pPr>
              <a:t>12/28/19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380" tIns="45692" rIns="91380" bIns="45692" numCol="1" anchor="ctr" anchorCtr="0" compatLnSpc="1">
            <a:prstTxWarp prst="textNoShape">
              <a:avLst/>
            </a:prstTxWarp>
          </a:bodyPr>
          <a:lstStyle>
            <a:lvl1pPr algn="ctr" defTabSz="914400">
              <a:defRPr sz="1200" b="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0" tIns="45692" rIns="91380" bIns="45692" numCol="1" anchor="ctr" anchorCtr="0" compatLnSpc="1">
            <a:prstTxWarp prst="textNoShape">
              <a:avLst/>
            </a:prstTxWarp>
          </a:bodyPr>
          <a:lstStyle>
            <a:lvl1pPr algn="r" defTabSz="914400">
              <a:defRPr sz="1200" b="0">
                <a:solidFill>
                  <a:srgbClr val="898989"/>
                </a:solidFill>
                <a:latin typeface="Calibri" charset="0"/>
              </a:defRPr>
            </a:lvl1pPr>
          </a:lstStyle>
          <a:p>
            <a:pPr>
              <a:defRPr/>
            </a:pPr>
            <a:fld id="{6C1C87C8-7A4F-A546-A3B8-71A57FF80558}" type="slidenum">
              <a:rPr lang="en-US"/>
              <a:pPr>
                <a:defRPr/>
              </a:pPr>
              <a:t>‹#›</a:t>
            </a:fld>
            <a:endParaRPr lang="en-US"/>
          </a:p>
        </p:txBody>
      </p:sp>
    </p:spTree>
    <p:extLst>
      <p:ext uri="{BB962C8B-B14F-4D97-AF65-F5344CB8AC3E}">
        <p14:creationId xmlns:p14="http://schemas.microsoft.com/office/powerpoint/2010/main" val="318879"/>
      </p:ext>
    </p:extLst>
  </p:cSld>
  <p:clrMap bg1="lt1" tx1="dk1" bg2="lt2" tx2="dk2" accent1="accent1" accent2="accent2" accent3="accent3" accent4="accent4" accent5="accent5" accent6="accent6" hlink="hlink" folHlink="folHlink"/>
  <p:sldLayoutIdLst>
    <p:sldLayoutId id="2147527679" r:id="rId1"/>
  </p:sldLayoutIdLst>
  <p:hf hdr="0" ftr="0" dt="0"/>
  <p:txStyles>
    <p:titleStyle>
      <a:lvl1pPr algn="ctr" defTabSz="4540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15"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832"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0748"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7662"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45402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036" indent="-228459" algn="l" defTabSz="456915" rtl="0" eaLnBrk="1" latinLnBrk="0" hangingPunct="1">
        <a:spcBef>
          <a:spcPct val="20000"/>
        </a:spcBef>
        <a:buFont typeface="Arial"/>
        <a:buChar char="•"/>
        <a:defRPr sz="2000" kern="1200">
          <a:solidFill>
            <a:schemeClr val="tx1"/>
          </a:solidFill>
          <a:latin typeface="+mn-lt"/>
          <a:ea typeface="+mn-ea"/>
          <a:cs typeface="+mn-cs"/>
        </a:defRPr>
      </a:lvl6pPr>
      <a:lvl7pPr marL="2969952" indent="-228459" algn="l" defTabSz="456915" rtl="0" eaLnBrk="1" latinLnBrk="0" hangingPunct="1">
        <a:spcBef>
          <a:spcPct val="20000"/>
        </a:spcBef>
        <a:buFont typeface="Arial"/>
        <a:buChar char="•"/>
        <a:defRPr sz="2000" kern="1200">
          <a:solidFill>
            <a:schemeClr val="tx1"/>
          </a:solidFill>
          <a:latin typeface="+mn-lt"/>
          <a:ea typeface="+mn-ea"/>
          <a:cs typeface="+mn-cs"/>
        </a:defRPr>
      </a:lvl7pPr>
      <a:lvl8pPr marL="3426868" indent="-228459" algn="l" defTabSz="456915" rtl="0" eaLnBrk="1" latinLnBrk="0" hangingPunct="1">
        <a:spcBef>
          <a:spcPct val="20000"/>
        </a:spcBef>
        <a:buFont typeface="Arial"/>
        <a:buChar char="•"/>
        <a:defRPr sz="2000" kern="1200">
          <a:solidFill>
            <a:schemeClr val="tx1"/>
          </a:solidFill>
          <a:latin typeface="+mn-lt"/>
          <a:ea typeface="+mn-ea"/>
          <a:cs typeface="+mn-cs"/>
        </a:defRPr>
      </a:lvl8pPr>
      <a:lvl9pPr marL="3883783" indent="-228459" algn="l" defTabSz="45691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15" rtl="0" eaLnBrk="1" latinLnBrk="0" hangingPunct="1">
        <a:defRPr sz="1800" kern="1200">
          <a:solidFill>
            <a:schemeClr val="tx1"/>
          </a:solidFill>
          <a:latin typeface="+mn-lt"/>
          <a:ea typeface="+mn-ea"/>
          <a:cs typeface="+mn-cs"/>
        </a:defRPr>
      </a:lvl1pPr>
      <a:lvl2pPr marL="456915" algn="l" defTabSz="456915" rtl="0" eaLnBrk="1" latinLnBrk="0" hangingPunct="1">
        <a:defRPr sz="1800" kern="1200">
          <a:solidFill>
            <a:schemeClr val="tx1"/>
          </a:solidFill>
          <a:latin typeface="+mn-lt"/>
          <a:ea typeface="+mn-ea"/>
          <a:cs typeface="+mn-cs"/>
        </a:defRPr>
      </a:lvl2pPr>
      <a:lvl3pPr marL="913832" algn="l" defTabSz="456915" rtl="0" eaLnBrk="1" latinLnBrk="0" hangingPunct="1">
        <a:defRPr sz="1800" kern="1200">
          <a:solidFill>
            <a:schemeClr val="tx1"/>
          </a:solidFill>
          <a:latin typeface="+mn-lt"/>
          <a:ea typeface="+mn-ea"/>
          <a:cs typeface="+mn-cs"/>
        </a:defRPr>
      </a:lvl3pPr>
      <a:lvl4pPr marL="1370748" algn="l" defTabSz="456915" rtl="0" eaLnBrk="1" latinLnBrk="0" hangingPunct="1">
        <a:defRPr sz="1800" kern="1200">
          <a:solidFill>
            <a:schemeClr val="tx1"/>
          </a:solidFill>
          <a:latin typeface="+mn-lt"/>
          <a:ea typeface="+mn-ea"/>
          <a:cs typeface="+mn-cs"/>
        </a:defRPr>
      </a:lvl4pPr>
      <a:lvl5pPr marL="1827662" algn="l" defTabSz="456915" rtl="0" eaLnBrk="1" latinLnBrk="0" hangingPunct="1">
        <a:defRPr sz="1800" kern="1200">
          <a:solidFill>
            <a:schemeClr val="tx1"/>
          </a:solidFill>
          <a:latin typeface="+mn-lt"/>
          <a:ea typeface="+mn-ea"/>
          <a:cs typeface="+mn-cs"/>
        </a:defRPr>
      </a:lvl5pPr>
      <a:lvl6pPr marL="2284579" algn="l" defTabSz="456915" rtl="0" eaLnBrk="1" latinLnBrk="0" hangingPunct="1">
        <a:defRPr sz="1800" kern="1200">
          <a:solidFill>
            <a:schemeClr val="tx1"/>
          </a:solidFill>
          <a:latin typeface="+mn-lt"/>
          <a:ea typeface="+mn-ea"/>
          <a:cs typeface="+mn-cs"/>
        </a:defRPr>
      </a:lvl6pPr>
      <a:lvl7pPr marL="2741494" algn="l" defTabSz="456915" rtl="0" eaLnBrk="1" latinLnBrk="0" hangingPunct="1">
        <a:defRPr sz="1800" kern="1200">
          <a:solidFill>
            <a:schemeClr val="tx1"/>
          </a:solidFill>
          <a:latin typeface="+mn-lt"/>
          <a:ea typeface="+mn-ea"/>
          <a:cs typeface="+mn-cs"/>
        </a:defRPr>
      </a:lvl7pPr>
      <a:lvl8pPr marL="3198408" algn="l" defTabSz="456915" rtl="0" eaLnBrk="1" latinLnBrk="0" hangingPunct="1">
        <a:defRPr sz="1800" kern="1200">
          <a:solidFill>
            <a:schemeClr val="tx1"/>
          </a:solidFill>
          <a:latin typeface="+mn-lt"/>
          <a:ea typeface="+mn-ea"/>
          <a:cs typeface="+mn-cs"/>
        </a:defRPr>
      </a:lvl8pPr>
      <a:lvl9pPr marL="3655325" algn="l" defTabSz="4569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B56815E-61CA-0241-9B27-76AC39B9EE7B}"/>
              </a:ext>
            </a:extLst>
          </p:cNvPr>
          <p:cNvSpPr>
            <a:spLocks noGrp="1" noChangeArrowheads="1"/>
          </p:cNvSpPr>
          <p:nvPr>
            <p:ph type="title"/>
            <p:custDataLst>
              <p:tags r:id="rId4"/>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935" tIns="45969" rIns="91935" bIns="45969"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54B0E96E-541F-F049-A283-475BE9F7B13F}"/>
              </a:ext>
            </a:extLst>
          </p:cNvPr>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935" tIns="45969" rIns="91935" bIns="4596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a:extLst>
              <a:ext uri="{FF2B5EF4-FFF2-40B4-BE49-F238E27FC236}">
                <a16:creationId xmlns:a16="http://schemas.microsoft.com/office/drawing/2014/main" id="{734B1B15-0575-DF4B-A5B7-4F439F43C1D3}"/>
              </a:ext>
            </a:extLst>
          </p:cNvPr>
          <p:cNvSpPr>
            <a:spLocks noChangeArrowheads="1"/>
          </p:cNvSpPr>
          <p:nvPr>
            <p:custDataLst>
              <p:tags r:id="rId6"/>
            </p:custDataLst>
          </p:nvPr>
        </p:nvSpPr>
        <p:spPr bwMode="auto">
          <a:xfrm rot="16200000">
            <a:off x="7411245" y="5253831"/>
            <a:ext cx="3078162" cy="263525"/>
          </a:xfrm>
          <a:prstGeom prst="rect">
            <a:avLst/>
          </a:prstGeom>
          <a:noFill/>
          <a:ln w="9525">
            <a:noFill/>
            <a:miter lim="800000"/>
            <a:headEnd/>
            <a:tailEnd/>
          </a:ln>
          <a:effectLst/>
        </p:spPr>
        <p:txBody>
          <a:bodyPr lIns="91935" tIns="45969" rIns="91935" bIns="45969"/>
          <a:lstStyle>
            <a:lvl1pPr defTabSz="909638">
              <a:defRPr sz="2400">
                <a:solidFill>
                  <a:schemeClr val="tx1"/>
                </a:solidFill>
                <a:latin typeface="Calibri" charset="0"/>
                <a:ea typeface="ＭＳ Ｐゴシック" charset="-128"/>
              </a:defRPr>
            </a:lvl1pPr>
            <a:lvl2pPr marL="742950" indent="-285750" defTabSz="909638">
              <a:defRPr sz="2400">
                <a:solidFill>
                  <a:schemeClr val="tx1"/>
                </a:solidFill>
                <a:latin typeface="Calibri" charset="0"/>
                <a:ea typeface="ＭＳ Ｐゴシック" charset="-128"/>
              </a:defRPr>
            </a:lvl2pPr>
            <a:lvl3pPr marL="1143000" indent="-228600" defTabSz="909638">
              <a:defRPr sz="2400">
                <a:solidFill>
                  <a:schemeClr val="tx1"/>
                </a:solidFill>
                <a:latin typeface="Calibri" charset="0"/>
                <a:ea typeface="ＭＳ Ｐゴシック" charset="-128"/>
              </a:defRPr>
            </a:lvl3pPr>
            <a:lvl4pPr marL="1600200" indent="-228600" defTabSz="909638">
              <a:defRPr sz="2400">
                <a:solidFill>
                  <a:schemeClr val="tx1"/>
                </a:solidFill>
                <a:latin typeface="Calibri" charset="0"/>
                <a:ea typeface="ＭＳ Ｐゴシック" charset="-128"/>
              </a:defRPr>
            </a:lvl4pPr>
            <a:lvl5pPr marL="2057400" indent="-228600" defTabSz="909638">
              <a:defRPr sz="2400">
                <a:solidFill>
                  <a:schemeClr val="tx1"/>
                </a:solidFill>
                <a:latin typeface="Calibri" charset="0"/>
                <a:ea typeface="ＭＳ Ｐゴシック" charset="-128"/>
              </a:defRPr>
            </a:lvl5pPr>
            <a:lvl6pPr marL="2514600" indent="-228600" defTabSz="909638"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09638"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09638"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09638" eaLnBrk="0" fontAlgn="base" hangingPunct="0">
              <a:spcBef>
                <a:spcPct val="0"/>
              </a:spcBef>
              <a:spcAft>
                <a:spcPct val="0"/>
              </a:spcAft>
              <a:defRPr sz="2400">
                <a:solidFill>
                  <a:schemeClr val="tx1"/>
                </a:solidFill>
                <a:latin typeface="Calibri" charset="0"/>
                <a:ea typeface="ＭＳ Ｐゴシック" charset="-128"/>
              </a:defRPr>
            </a:lvl9pPr>
          </a:lstStyle>
          <a:p>
            <a:pPr>
              <a:defRPr/>
            </a:pPr>
            <a:fld id="{B29183F3-869A-2C4A-882D-BCF89F3B96B9}" type="slidenum">
              <a:rPr lang="en-US" altLang="x-none" sz="1600" b="1" i="1" smtClean="0">
                <a:solidFill>
                  <a:srgbClr val="000000"/>
                </a:solidFill>
                <a:effectLst>
                  <a:outerShdw blurRad="38100" dist="38100" dir="2700000" algn="tl">
                    <a:srgbClr val="C0C0C0"/>
                  </a:outerShdw>
                </a:effectLst>
                <a:latin typeface="Courier New" charset="0"/>
              </a:rPr>
              <a:pPr>
                <a:defRPr/>
              </a:pPr>
              <a:t>‹#›</a:t>
            </a:fld>
            <a:r>
              <a:rPr lang="en-US" altLang="x-none" sz="1800" b="1">
                <a:solidFill>
                  <a:srgbClr val="808080"/>
                </a:solidFill>
                <a:latin typeface="Arial" charset="0"/>
              </a:rPr>
              <a:t> - </a:t>
            </a:r>
            <a:r>
              <a:rPr lang="en-US" altLang="x-none" sz="1000" b="1">
                <a:solidFill>
                  <a:srgbClr val="969696"/>
                </a:solidFill>
                <a:latin typeface="Arial" charset="0"/>
              </a:rPr>
              <a:t>Lectures.GersteinLab.org</a:t>
            </a:r>
            <a:endParaRPr lang="en-US" altLang="x-none" sz="300">
              <a:solidFill>
                <a:srgbClr val="000000"/>
              </a:solidFill>
              <a:latin typeface="Arial" charset="0"/>
            </a:endParaRPr>
          </a:p>
        </p:txBody>
      </p:sp>
    </p:spTree>
    <p:extLst>
      <p:ext uri="{BB962C8B-B14F-4D97-AF65-F5344CB8AC3E}">
        <p14:creationId xmlns:p14="http://schemas.microsoft.com/office/powerpoint/2010/main" val="3738394005"/>
      </p:ext>
    </p:extLst>
  </p:cSld>
  <p:clrMap bg1="lt1" tx1="dk1" bg2="lt2" tx2="dk2" accent1="accent1" accent2="accent2" accent3="accent3" accent4="accent4" accent5="accent5" accent6="accent6" hlink="hlink" folHlink="folHlink"/>
  <p:sldLayoutIdLst>
    <p:sldLayoutId id="2147527699" r:id="rId1"/>
    <p:sldLayoutId id="2147527701" r:id="rId2"/>
  </p:sldLayoutIdLst>
  <p:transition/>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554" algn="ctr" defTabSz="911534" rtl="0" eaLnBrk="1" fontAlgn="base" hangingPunct="1">
        <a:spcBef>
          <a:spcPct val="0"/>
        </a:spcBef>
        <a:spcAft>
          <a:spcPct val="0"/>
        </a:spcAft>
        <a:defRPr sz="3600" b="1" u="sng">
          <a:solidFill>
            <a:srgbClr val="000099"/>
          </a:solidFill>
          <a:latin typeface="Arial" pitchFamily="-65" charset="0"/>
        </a:defRPr>
      </a:lvl6pPr>
      <a:lvl7pPr marL="913120" algn="ctr" defTabSz="911534" rtl="0" eaLnBrk="1" fontAlgn="base" hangingPunct="1">
        <a:spcBef>
          <a:spcPct val="0"/>
        </a:spcBef>
        <a:spcAft>
          <a:spcPct val="0"/>
        </a:spcAft>
        <a:defRPr sz="3600" b="1" u="sng">
          <a:solidFill>
            <a:srgbClr val="000099"/>
          </a:solidFill>
          <a:latin typeface="Arial" pitchFamily="-65" charset="0"/>
        </a:defRPr>
      </a:lvl7pPr>
      <a:lvl8pPr marL="1369684" algn="ctr" defTabSz="911534" rtl="0" eaLnBrk="1" fontAlgn="base" hangingPunct="1">
        <a:spcBef>
          <a:spcPct val="0"/>
        </a:spcBef>
        <a:spcAft>
          <a:spcPct val="0"/>
        </a:spcAft>
        <a:defRPr sz="3600" b="1" u="sng">
          <a:solidFill>
            <a:srgbClr val="000099"/>
          </a:solidFill>
          <a:latin typeface="Arial" pitchFamily="-65" charset="0"/>
        </a:defRPr>
      </a:lvl8pPr>
      <a:lvl9pPr marL="1826242" algn="ctr" defTabSz="911534"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panose="020B0600040502020204" pitchFamily="34"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0013"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0863" indent="-222250" algn="l" defTabSz="906463" rtl="0" eaLnBrk="0" fontAlgn="base" hangingPunct="0">
        <a:spcBef>
          <a:spcPct val="20000"/>
        </a:spcBef>
        <a:spcAft>
          <a:spcPct val="0"/>
        </a:spcAft>
        <a:buFont typeface="Lucida Grande" panose="020B0600040502020204" pitchFamily="34" charset="0"/>
        <a:buChar char="*"/>
        <a:defRPr sz="2000">
          <a:solidFill>
            <a:schemeClr val="tx1"/>
          </a:solidFill>
          <a:latin typeface="+mn-lt"/>
          <a:ea typeface="ＭＳ Ｐゴシック" pitchFamily="-65" charset="-128"/>
        </a:defRPr>
      </a:lvl5pPr>
      <a:lvl6pPr marL="2511086" indent="-228278" algn="l" defTabSz="91153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43" indent="-228278" algn="l" defTabSz="91153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205" indent="-228278" algn="l" defTabSz="91153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60" indent="-228278" algn="l" defTabSz="91153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4" rtl="0" eaLnBrk="1" latinLnBrk="0" hangingPunct="1">
        <a:defRPr sz="1800" kern="1200">
          <a:solidFill>
            <a:schemeClr val="tx1"/>
          </a:solidFill>
          <a:latin typeface="+mn-lt"/>
          <a:ea typeface="+mn-ea"/>
          <a:cs typeface="+mn-cs"/>
        </a:defRPr>
      </a:lvl1pPr>
      <a:lvl2pPr marL="456554" algn="l" defTabSz="456554" rtl="0" eaLnBrk="1" latinLnBrk="0" hangingPunct="1">
        <a:defRPr sz="1800" kern="1200">
          <a:solidFill>
            <a:schemeClr val="tx1"/>
          </a:solidFill>
          <a:latin typeface="+mn-lt"/>
          <a:ea typeface="+mn-ea"/>
          <a:cs typeface="+mn-cs"/>
        </a:defRPr>
      </a:lvl2pPr>
      <a:lvl3pPr marL="913120" algn="l" defTabSz="456554" rtl="0" eaLnBrk="1" latinLnBrk="0" hangingPunct="1">
        <a:defRPr sz="1800" kern="1200">
          <a:solidFill>
            <a:schemeClr val="tx1"/>
          </a:solidFill>
          <a:latin typeface="+mn-lt"/>
          <a:ea typeface="+mn-ea"/>
          <a:cs typeface="+mn-cs"/>
        </a:defRPr>
      </a:lvl3pPr>
      <a:lvl4pPr marL="1369684" algn="l" defTabSz="456554" rtl="0" eaLnBrk="1" latinLnBrk="0" hangingPunct="1">
        <a:defRPr sz="1800" kern="1200">
          <a:solidFill>
            <a:schemeClr val="tx1"/>
          </a:solidFill>
          <a:latin typeface="+mn-lt"/>
          <a:ea typeface="+mn-ea"/>
          <a:cs typeface="+mn-cs"/>
        </a:defRPr>
      </a:lvl4pPr>
      <a:lvl5pPr marL="1826242" algn="l" defTabSz="456554" rtl="0" eaLnBrk="1" latinLnBrk="0" hangingPunct="1">
        <a:defRPr sz="1800" kern="1200">
          <a:solidFill>
            <a:schemeClr val="tx1"/>
          </a:solidFill>
          <a:latin typeface="+mn-lt"/>
          <a:ea typeface="+mn-ea"/>
          <a:cs typeface="+mn-cs"/>
        </a:defRPr>
      </a:lvl5pPr>
      <a:lvl6pPr marL="2282802" algn="l" defTabSz="456554" rtl="0" eaLnBrk="1" latinLnBrk="0" hangingPunct="1">
        <a:defRPr sz="1800" kern="1200">
          <a:solidFill>
            <a:schemeClr val="tx1"/>
          </a:solidFill>
          <a:latin typeface="+mn-lt"/>
          <a:ea typeface="+mn-ea"/>
          <a:cs typeface="+mn-cs"/>
        </a:defRPr>
      </a:lvl6pPr>
      <a:lvl7pPr marL="2739364" algn="l" defTabSz="456554" rtl="0" eaLnBrk="1" latinLnBrk="0" hangingPunct="1">
        <a:defRPr sz="1800" kern="1200">
          <a:solidFill>
            <a:schemeClr val="tx1"/>
          </a:solidFill>
          <a:latin typeface="+mn-lt"/>
          <a:ea typeface="+mn-ea"/>
          <a:cs typeface="+mn-cs"/>
        </a:defRPr>
      </a:lvl7pPr>
      <a:lvl8pPr marL="3195926" algn="l" defTabSz="456554" rtl="0" eaLnBrk="1" latinLnBrk="0" hangingPunct="1">
        <a:defRPr sz="1800" kern="1200">
          <a:solidFill>
            <a:schemeClr val="tx1"/>
          </a:solidFill>
          <a:latin typeface="+mn-lt"/>
          <a:ea typeface="+mn-ea"/>
          <a:cs typeface="+mn-cs"/>
        </a:defRPr>
      </a:lvl8pPr>
      <a:lvl9pPr marL="3652484" algn="l" defTabSz="456554"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B7D1B327-E132-7A43-A8CC-9028207ABC7C}"/>
              </a:ext>
            </a:extLst>
          </p:cNvPr>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81923" name="Rectangle 3">
            <a:extLst>
              <a:ext uri="{FF2B5EF4-FFF2-40B4-BE49-F238E27FC236}">
                <a16:creationId xmlns:a16="http://schemas.microsoft.com/office/drawing/2014/main" id="{2DC2D14F-9B4B-4440-82F4-E399712BC232}"/>
              </a:ext>
            </a:extLst>
          </p:cNvPr>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a:extLst>
              <a:ext uri="{FF2B5EF4-FFF2-40B4-BE49-F238E27FC236}">
                <a16:creationId xmlns:a16="http://schemas.microsoft.com/office/drawing/2014/main" id="{15F5F24D-895D-3044-BFA1-9C17E441CFFF}"/>
              </a:ext>
            </a:extLst>
          </p:cNvPr>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pPr>
              <a:defRPr/>
            </a:pPr>
            <a:fld id="{558B90A6-5EB7-A343-9F26-08D141686D4A}" type="slidenum">
              <a:rPr lang="en-US" altLang="en-US" sz="1600" i="1">
                <a:solidFill>
                  <a:srgbClr val="000000"/>
                </a:solidFill>
                <a:effectLst>
                  <a:outerShdw blurRad="38100" dist="38100" dir="2700000" algn="tl">
                    <a:srgbClr val="C0C0C0"/>
                  </a:outerShdw>
                </a:effectLst>
                <a:latin typeface="Courier New" charset="0"/>
              </a:rPr>
              <a:pPr>
                <a:def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extLst>
      <p:ext uri="{BB962C8B-B14F-4D97-AF65-F5344CB8AC3E}">
        <p14:creationId xmlns:p14="http://schemas.microsoft.com/office/powerpoint/2010/main" val="752821755"/>
      </p:ext>
    </p:extLst>
  </p:cSld>
  <p:clrMap bg1="lt1" tx1="dk1" bg2="lt2" tx2="dk2" accent1="accent1" accent2="accent2" accent3="accent3" accent4="accent4" accent5="accent5" accent6="accent6" hlink="hlink" folHlink="folHlink"/>
  <p:sldLayoutIdLst>
    <p:sldLayoutId id="2147527703" r:id="rId1"/>
    <p:sldLayoutId id="2147527704" r:id="rId2"/>
    <p:sldLayoutId id="2147527705" r:id="rId3"/>
    <p:sldLayoutId id="2147527706" r:id="rId4"/>
    <p:sldLayoutId id="2147527707" r:id="rId5"/>
    <p:sldLayoutId id="2147527708" r:id="rId6"/>
    <p:sldLayoutId id="2147527709" r:id="rId7"/>
    <p:sldLayoutId id="2147527710" r:id="rId8"/>
    <p:sldLayoutId id="2147527711" r:id="rId9"/>
    <p:sldLayoutId id="2147527712" r:id="rId10"/>
    <p:sldLayoutId id="2147527713" r:id="rId11"/>
    <p:sldLayoutId id="2147527714" r:id="rId12"/>
    <p:sldLayoutId id="2147527715" r:id="rId13"/>
  </p:sldLayoutIdLst>
  <p:transition/>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panose="020B0600040502020204" pitchFamily="34"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panose="020B0600040502020204" pitchFamily="34"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AF32D5D5-BDAF-2342-9F38-1B6C0C874388}"/>
              </a:ext>
            </a:extLst>
          </p:cNvPr>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66" tIns="46032" rIns="92066" bIns="46032" numCol="1" anchor="ctr" anchorCtr="0" compatLnSpc="1">
            <a:prstTxWarp prst="textNoShape">
              <a:avLst/>
            </a:prstTxWarp>
          </a:bodyPr>
          <a:lstStyle/>
          <a:p>
            <a:pPr lvl="0"/>
            <a:r>
              <a:rPr lang="en-US" altLang="en-US"/>
              <a:t>Click to edit Master title style</a:t>
            </a:r>
          </a:p>
        </p:txBody>
      </p:sp>
      <p:sp>
        <p:nvSpPr>
          <p:cNvPr id="76803" name="Rectangle 3">
            <a:extLst>
              <a:ext uri="{FF2B5EF4-FFF2-40B4-BE49-F238E27FC236}">
                <a16:creationId xmlns:a16="http://schemas.microsoft.com/office/drawing/2014/main" id="{ED90D850-5E92-0742-8835-20DF52234E19}"/>
              </a:ext>
            </a:extLst>
          </p:cNvPr>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66" tIns="46032" rIns="92066" bIns="4603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a:extLst>
              <a:ext uri="{FF2B5EF4-FFF2-40B4-BE49-F238E27FC236}">
                <a16:creationId xmlns:a16="http://schemas.microsoft.com/office/drawing/2014/main" id="{2D09C94F-6C89-0742-8AA0-6EF340150E3C}"/>
              </a:ext>
            </a:extLst>
          </p:cNvPr>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lvl1pPr defTabSz="911225"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defTabSz="911225"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defTabSz="911225"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defTabSz="911225"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defTabSz="911225"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defRPr/>
            </a:pPr>
            <a:fld id="{9CF087DC-EE3A-FB41-B42D-13B0E8F96D8F}" type="slidenum">
              <a:rPr lang="en-US" altLang="en-US" sz="1600" i="1" smtClean="0">
                <a:solidFill>
                  <a:srgbClr val="000000"/>
                </a:solidFill>
                <a:effectLst>
                  <a:outerShdw blurRad="38100" dist="38100" dir="2700000" algn="tl">
                    <a:srgbClr val="C0C0C0"/>
                  </a:outerShdw>
                </a:effectLst>
                <a:latin typeface="Courier New" panose="02070309020205020404" pitchFamily="49" charset="0"/>
              </a:rPr>
              <a:pPr>
                <a:def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extLst>
      <p:ext uri="{BB962C8B-B14F-4D97-AF65-F5344CB8AC3E}">
        <p14:creationId xmlns:p14="http://schemas.microsoft.com/office/powerpoint/2010/main" val="1528967856"/>
      </p:ext>
    </p:extLst>
  </p:cSld>
  <p:clrMap bg1="lt1" tx1="dk1" bg2="lt2" tx2="dk2" accent1="accent1" accent2="accent2" accent3="accent3" accent4="accent4" accent5="accent5" accent6="accent6" hlink="hlink" folHlink="folHlink"/>
  <p:sldLayoutIdLst>
    <p:sldLayoutId id="2147527717" r:id="rId1"/>
    <p:sldLayoutId id="2147527718" r:id="rId2"/>
    <p:sldLayoutId id="2147527719" r:id="rId3"/>
    <p:sldLayoutId id="2147527720" r:id="rId4"/>
    <p:sldLayoutId id="2147527721" r:id="rId5"/>
    <p:sldLayoutId id="2147527722" r:id="rId6"/>
    <p:sldLayoutId id="2147527723" r:id="rId7"/>
    <p:sldLayoutId id="2147527724" r:id="rId8"/>
    <p:sldLayoutId id="2147527725" r:id="rId9"/>
    <p:sldLayoutId id="2147527726" r:id="rId10"/>
    <p:sldLayoutId id="2147527727" r:id="rId11"/>
    <p:sldLayoutId id="2147527728" r:id="rId12"/>
    <p:sldLayoutId id="2147527729" r:id="rId13"/>
  </p:sldLayoutIdLst>
  <p:transition/>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panose="020B0600040502020204" pitchFamily="34"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panose="020B0600040502020204" pitchFamily="34"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Title Placeholder 1">
            <a:extLst>
              <a:ext uri="{FF2B5EF4-FFF2-40B4-BE49-F238E27FC236}">
                <a16:creationId xmlns:a16="http://schemas.microsoft.com/office/drawing/2014/main" id="{8E1951F8-8F41-6E44-838A-6B6A510DBA7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4995" name="Text Placeholder 2">
            <a:extLst>
              <a:ext uri="{FF2B5EF4-FFF2-40B4-BE49-F238E27FC236}">
                <a16:creationId xmlns:a16="http://schemas.microsoft.com/office/drawing/2014/main" id="{D4D341DB-8528-7345-BB42-2C4CFCDE48A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86F8593-C4A8-8640-AB4E-F947E2EAF4D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b="0">
                <a:solidFill>
                  <a:srgbClr val="898989"/>
                </a:solidFill>
                <a:latin typeface="Calibri" charset="0"/>
                <a:ea typeface="ＭＳ Ｐゴシック" charset="-128"/>
              </a:defRPr>
            </a:lvl1pPr>
          </a:lstStyle>
          <a:p>
            <a:pPr>
              <a:defRPr/>
            </a:pPr>
            <a:fld id="{57192A66-C10B-5D4F-BCA2-43ADA9442E76}" type="datetime1">
              <a:rPr lang="en-US" altLang="en-US"/>
              <a:pPr>
                <a:defRPr/>
              </a:pPr>
              <a:t>12/28/19</a:t>
            </a:fld>
            <a:endParaRPr lang="en-US" altLang="en-US"/>
          </a:p>
        </p:txBody>
      </p:sp>
      <p:sp>
        <p:nvSpPr>
          <p:cNvPr id="5" name="Footer Placeholder 4">
            <a:extLst>
              <a:ext uri="{FF2B5EF4-FFF2-40B4-BE49-F238E27FC236}">
                <a16:creationId xmlns:a16="http://schemas.microsoft.com/office/drawing/2014/main" id="{C2436433-836E-3E42-9514-99E1D0FA8D3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1EE1E5D9-3635-7A42-98FC-59ACC8EA8A4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b="0">
                <a:solidFill>
                  <a:srgbClr val="898989"/>
                </a:solidFill>
                <a:latin typeface="Calibri" charset="0"/>
                <a:ea typeface="ＭＳ Ｐゴシック" charset="-128"/>
              </a:defRPr>
            </a:lvl1pPr>
          </a:lstStyle>
          <a:p>
            <a:pPr>
              <a:defRPr/>
            </a:pPr>
            <a:fld id="{81A72A8E-0DFF-BF40-BF78-5D2CA736441E}" type="slidenum">
              <a:rPr lang="en-US" altLang="en-US"/>
              <a:pPr>
                <a:defRPr/>
              </a:pPr>
              <a:t>‹#›</a:t>
            </a:fld>
            <a:endParaRPr lang="en-US" altLang="en-US"/>
          </a:p>
        </p:txBody>
      </p:sp>
    </p:spTree>
    <p:extLst>
      <p:ext uri="{BB962C8B-B14F-4D97-AF65-F5344CB8AC3E}">
        <p14:creationId xmlns:p14="http://schemas.microsoft.com/office/powerpoint/2010/main" val="718323604"/>
      </p:ext>
    </p:extLst>
  </p:cSld>
  <p:clrMap bg1="lt1" tx1="dk1" bg2="lt2" tx2="dk2" accent1="accent1" accent2="accent2" accent3="accent3" accent4="accent4" accent5="accent5" accent6="accent6" hlink="hlink" folHlink="folHlink"/>
  <p:sldLayoutIdLst>
    <p:sldLayoutId id="2147527731" r:id="rId1"/>
    <p:sldLayoutId id="2147527732" r:id="rId2"/>
    <p:sldLayoutId id="2147527733" r:id="rId3"/>
    <p:sldLayoutId id="2147527734" r:id="rId4"/>
    <p:sldLayoutId id="2147527735" r:id="rId5"/>
    <p:sldLayoutId id="2147527736" r:id="rId6"/>
    <p:sldLayoutId id="2147527737" r:id="rId7"/>
    <p:sldLayoutId id="2147527738" r:id="rId8"/>
    <p:sldLayoutId id="2147527739" r:id="rId9"/>
    <p:sldLayoutId id="2147527740" r:id="rId10"/>
    <p:sldLayoutId id="2147527741" r:id="rId11"/>
    <p:sldLayoutId id="2147527742" r:id="rId1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5AD"/>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516629461"/>
      </p:ext>
    </p:extLst>
  </p:cSld>
  <p:clrMap bg1="lt1" tx1="dk1" bg2="lt2" tx2="dk2" accent1="accent1" accent2="accent2" accent3="accent3" accent4="accent4" accent5="accent5" accent6="accent6" hlink="hlink" folHlink="folHlink"/>
  <p:sldLayoutIdLst>
    <p:sldLayoutId id="2147527587" r:id="rId1"/>
    <p:sldLayoutId id="2147527588" r:id="rId2"/>
    <p:sldLayoutId id="2147527589" r:id="rId3"/>
    <p:sldLayoutId id="2147527590" r:id="rId4"/>
    <p:sldLayoutId id="2147527591" r:id="rId5"/>
    <p:sldLayoutId id="2147527592" r:id="rId6"/>
    <p:sldLayoutId id="2147527593" r:id="rId7"/>
    <p:sldLayoutId id="2147527594" r:id="rId8"/>
    <p:sldLayoutId id="2147527595" r:id="rId9"/>
    <p:sldLayoutId id="2147527596" r:id="rId10"/>
    <p:sldLayoutId id="2147527597" r:id="rId11"/>
    <p:sldLayoutId id="2147527598" r:id="rId12"/>
    <p:sldLayoutId id="2147527599" r:id="rId13"/>
  </p:sldLayoutIdLst>
  <p:transition/>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914400" eaLnBrk="1" hangingPunct="1">
              <a:defRPr sz="1200">
                <a:solidFill>
                  <a:srgbClr val="898989"/>
                </a:solidFill>
              </a:defRPr>
            </a:lvl1pPr>
          </a:lstStyle>
          <a:p>
            <a:pPr>
              <a:defRPr/>
            </a:pPr>
            <a:fld id="{DBA1DCEF-C04C-4C4C-A9B8-CC4A5118FC80}" type="datetime1">
              <a:rPr lang="en-US" altLang="x-none" b="0">
                <a:latin typeface="Calibri" charset="0"/>
                <a:ea typeface="ＭＳ Ｐゴシック" charset="-128"/>
                <a:cs typeface=""/>
              </a:rPr>
              <a:pPr>
                <a:defRPr/>
              </a:pPr>
              <a:t>12/28/19</a:t>
            </a:fld>
            <a:endParaRPr lang="en-US" altLang="x-none" b="0">
              <a:latin typeface="Calibri" charset="0"/>
              <a:ea typeface="ＭＳ Ｐゴシック" charset="-128"/>
              <a:cs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914400" eaLnBrk="1" hangingPunct="1">
              <a:defRPr sz="1200">
                <a:solidFill>
                  <a:srgbClr val="898989"/>
                </a:solidFill>
                <a:ea typeface="ＭＳ Ｐゴシック" charset="0"/>
                <a:cs typeface="ＭＳ Ｐゴシック" charset="0"/>
              </a:defRPr>
            </a:lvl1pPr>
          </a:lstStyle>
          <a:p>
            <a:pPr>
              <a:defRPr/>
            </a:pPr>
            <a:endParaRPr lang="en-US" b="0">
              <a:latin typeface="Calibri"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914400" eaLnBrk="1" hangingPunct="1">
              <a:defRPr sz="1200">
                <a:solidFill>
                  <a:srgbClr val="898989"/>
                </a:solidFill>
              </a:defRPr>
            </a:lvl1pPr>
          </a:lstStyle>
          <a:p>
            <a:pPr>
              <a:defRPr/>
            </a:pPr>
            <a:fld id="{D76604EA-4DD2-3E4F-B6F9-239A6E743F03}" type="slidenum">
              <a:rPr lang="en-US" altLang="x-none" b="0">
                <a:latin typeface="Calibri" charset="0"/>
                <a:ea typeface="ＭＳ Ｐゴシック" charset="-128"/>
                <a:cs typeface=""/>
              </a:rPr>
              <a:pPr>
                <a:defRPr/>
              </a:pPr>
              <a:t>‹#›</a:t>
            </a:fld>
            <a:endParaRPr lang="en-US" altLang="x-none" b="0">
              <a:latin typeface="Calibri" charset="0"/>
              <a:ea typeface="ＭＳ Ｐゴシック" charset="-128"/>
              <a:cs typeface=""/>
            </a:endParaRPr>
          </a:p>
        </p:txBody>
      </p:sp>
    </p:spTree>
    <p:extLst>
      <p:ext uri="{BB962C8B-B14F-4D97-AF65-F5344CB8AC3E}">
        <p14:creationId xmlns:p14="http://schemas.microsoft.com/office/powerpoint/2010/main" val="1776891219"/>
      </p:ext>
    </p:extLst>
  </p:cSld>
  <p:clrMap bg1="lt1" tx1="dk1" bg2="lt2" tx2="dk2" accent1="accent1" accent2="accent2" accent3="accent3" accent4="accent4" accent5="accent5" accent6="accent6" hlink="hlink" folHlink="folHlink"/>
  <p:sldLayoutIdLst>
    <p:sldLayoutId id="2147527625"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custDataLst>
              <p:tags r:id="rId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66" tIns="46032" rIns="92066" bIns="46032" numCol="1" anchor="ctr" anchorCtr="0" compatLnSpc="1">
            <a:prstTxWarp prst="textNoShape">
              <a:avLst/>
            </a:prstTxWarp>
          </a:bodyPr>
          <a:lstStyle/>
          <a:p>
            <a:pPr lvl="0"/>
            <a:r>
              <a:rPr lang="en-US" altLang="en-US"/>
              <a:t>Click to edit Master title style</a:t>
            </a:r>
          </a:p>
        </p:txBody>
      </p:sp>
      <p:sp>
        <p:nvSpPr>
          <p:cNvPr id="15363" name="Rectangle 3"/>
          <p:cNvSpPr>
            <a:spLocks noGrp="1" noChangeArrowheads="1"/>
          </p:cNvSpPr>
          <p:nvPr>
            <p:ph type="body" idx="1"/>
            <p:custDataLst>
              <p:tags r:id="rId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66" tIns="46032" rIns="92066" bIns="4603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8"/>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lvl1pPr defTabSz="911225">
              <a:defRPr sz="2400">
                <a:solidFill>
                  <a:schemeClr val="tx1"/>
                </a:solidFill>
                <a:latin typeface="Calibri" charset="0"/>
                <a:ea typeface="ＭＳ Ｐゴシック" charset="-128"/>
              </a:defRPr>
            </a:lvl1pPr>
            <a:lvl2pPr marL="742950" indent="-285750" defTabSz="911225">
              <a:defRPr sz="2400">
                <a:solidFill>
                  <a:schemeClr val="tx1"/>
                </a:solidFill>
                <a:latin typeface="Calibri" charset="0"/>
                <a:ea typeface="ＭＳ Ｐゴシック" charset="-128"/>
              </a:defRPr>
            </a:lvl2pPr>
            <a:lvl3pPr marL="1143000" indent="-228600" defTabSz="911225">
              <a:defRPr sz="2400">
                <a:solidFill>
                  <a:schemeClr val="tx1"/>
                </a:solidFill>
                <a:latin typeface="Calibri" charset="0"/>
                <a:ea typeface="ＭＳ Ｐゴシック" charset="-128"/>
              </a:defRPr>
            </a:lvl3pPr>
            <a:lvl4pPr marL="1600200" indent="-228600" defTabSz="911225">
              <a:defRPr sz="2400">
                <a:solidFill>
                  <a:schemeClr val="tx1"/>
                </a:solidFill>
                <a:latin typeface="Calibri" charset="0"/>
                <a:ea typeface="ＭＳ Ｐゴシック" charset="-128"/>
              </a:defRPr>
            </a:lvl4pPr>
            <a:lvl5pPr marL="2057400" indent="-228600" defTabSz="911225">
              <a:defRPr sz="2400">
                <a:solidFill>
                  <a:schemeClr val="tx1"/>
                </a:solidFill>
                <a:latin typeface="Calibri" charset="0"/>
                <a:ea typeface="ＭＳ Ｐゴシック" charset="-128"/>
              </a:defRPr>
            </a:lvl5pPr>
            <a:lvl6pPr marL="2514600" indent="-228600" defTabSz="911225"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11225"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11225"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11225" eaLnBrk="0" fontAlgn="base" hangingPunct="0">
              <a:spcBef>
                <a:spcPct val="0"/>
              </a:spcBef>
              <a:spcAft>
                <a:spcPct val="0"/>
              </a:spcAft>
              <a:defRPr sz="2400">
                <a:solidFill>
                  <a:schemeClr val="tx1"/>
                </a:solidFill>
                <a:latin typeface="Calibri" charset="0"/>
                <a:ea typeface="ＭＳ Ｐゴシック" charset="-128"/>
              </a:defRPr>
            </a:lvl9pPr>
          </a:lstStyle>
          <a:p>
            <a:pPr eaLnBrk="0" hangingPunct="0">
              <a:defRPr/>
            </a:pPr>
            <a:fld id="{D4E243F5-B56F-A846-965C-42C3977B3BEF}" type="slidenum">
              <a:rPr lang="en-US" altLang="x-none" sz="1600" i="1" smtClean="0">
                <a:solidFill>
                  <a:srgbClr val="000000"/>
                </a:solidFill>
                <a:effectLst>
                  <a:outerShdw blurRad="38100" dist="38100" dir="2700000" algn="tl">
                    <a:srgbClr val="C0C0C0"/>
                  </a:outerShdw>
                </a:effectLst>
                <a:latin typeface="Courier New" charset="0"/>
                <a:cs typeface=""/>
              </a:rPr>
              <a:pPr eaLnBrk="0" hangingPunct="0">
                <a:defRPr/>
              </a:pPr>
              <a:t>‹#›</a:t>
            </a:fld>
            <a:r>
              <a:rPr lang="en-US" altLang="x-none" sz="1800">
                <a:solidFill>
                  <a:srgbClr val="808080"/>
                </a:solidFill>
                <a:latin typeface="Arial" charset="0"/>
                <a:cs typeface=""/>
              </a:rPr>
              <a:t> - </a:t>
            </a:r>
            <a:r>
              <a:rPr lang="en-US" altLang="x-none" sz="1000">
                <a:solidFill>
                  <a:srgbClr val="969696"/>
                </a:solidFill>
                <a:latin typeface="Arial" charset="0"/>
                <a:cs typeface=""/>
              </a:rPr>
              <a:t>Lectures.GersteinLab.org</a:t>
            </a:r>
            <a:endParaRPr lang="en-US" altLang="x-none" sz="300" b="0">
              <a:solidFill>
                <a:srgbClr val="000000"/>
              </a:solidFill>
              <a:latin typeface="Arial" charset="0"/>
              <a:cs typeface=""/>
            </a:endParaRPr>
          </a:p>
        </p:txBody>
      </p:sp>
    </p:spTree>
    <p:extLst>
      <p:ext uri="{BB962C8B-B14F-4D97-AF65-F5344CB8AC3E}">
        <p14:creationId xmlns:p14="http://schemas.microsoft.com/office/powerpoint/2010/main" val="17112478"/>
      </p:ext>
    </p:extLst>
  </p:cSld>
  <p:clrMap bg1="lt1" tx1="dk1" bg2="lt2" tx2="dk2" accent1="accent1" accent2="accent2" accent3="accent3" accent4="accent4" accent5="accent5" accent6="accent6" hlink="hlink" folHlink="folHlink"/>
  <p:sldLayoutIdLst>
    <p:sldLayoutId id="2147527627" r:id="rId1"/>
    <p:sldLayoutId id="2147527628" r:id="rId2"/>
    <p:sldLayoutId id="2147527629" r:id="rId3"/>
    <p:sldLayoutId id="2147527682" r:id="rId4"/>
  </p:sldLayoutIdLst>
  <p:transition/>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3177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403D730C-D905-B344-ABFC-A09CCF3A8EE6}" type="slidenum">
              <a:rPr lang="en-US" altLang="en-US" sz="1600" i="1" smtClean="0">
                <a:solidFill>
                  <a:srgbClr val="000000"/>
                </a:solidFill>
                <a:effectLst>
                  <a:outerShdw blurRad="38100" dist="38100" dir="2700000" algn="tl">
                    <a:srgbClr val="C0C0C0"/>
                  </a:outerShdw>
                </a:effectLst>
                <a:latin typeface="Courier New" charset="0"/>
                <a:cs typeface=""/>
              </a:rPr>
              <a:pPr/>
              <a:t>‹#›</a:t>
            </a:fld>
            <a:r>
              <a:rPr lang="en-US" altLang="en-US" sz="1800">
                <a:solidFill>
                  <a:srgbClr val="808080"/>
                </a:solidFill>
                <a:cs typeface=""/>
              </a:rPr>
              <a:t> - </a:t>
            </a:r>
            <a:r>
              <a:rPr lang="en-US" altLang="en-US" sz="1000">
                <a:solidFill>
                  <a:srgbClr val="969696"/>
                </a:solidFill>
                <a:cs typeface=""/>
              </a:rPr>
              <a:t>Lectures.GersteinLab.org</a:t>
            </a:r>
            <a:endParaRPr lang="en-US" altLang="en-US" sz="300" b="0">
              <a:solidFill>
                <a:srgbClr val="000000"/>
              </a:solidFill>
              <a:cs typeface=""/>
            </a:endParaRPr>
          </a:p>
        </p:txBody>
      </p:sp>
    </p:spTree>
    <p:extLst>
      <p:ext uri="{BB962C8B-B14F-4D97-AF65-F5344CB8AC3E}">
        <p14:creationId xmlns:p14="http://schemas.microsoft.com/office/powerpoint/2010/main" val="1143288805"/>
      </p:ext>
    </p:extLst>
  </p:cSld>
  <p:clrMap bg1="lt1" tx1="dk1" bg2="lt2" tx2="dk2" accent1="accent1" accent2="accent2" accent3="accent3" accent4="accent4" accent5="accent5" accent6="accent6" hlink="hlink" folHlink="folHlink"/>
  <p:sldLayoutIdLst>
    <p:sldLayoutId id="2147527631" r:id="rId1"/>
    <p:sldLayoutId id="2147527632" r:id="rId2"/>
    <p:sldLayoutId id="2147527633" r:id="rId3"/>
    <p:sldLayoutId id="2147527634" r:id="rId4"/>
    <p:sldLayoutId id="2147527635" r:id="rId5"/>
    <p:sldLayoutId id="2147527636" r:id="rId6"/>
    <p:sldLayoutId id="2147527637" r:id="rId7"/>
    <p:sldLayoutId id="2147527638" r:id="rId8"/>
    <p:sldLayoutId id="2147527639" r:id="rId9"/>
    <p:sldLayoutId id="2147527640" r:id="rId10"/>
    <p:sldLayoutId id="2147527641" r:id="rId11"/>
    <p:sldLayoutId id="2147527642" r:id="rId12"/>
    <p:sldLayoutId id="2147527643" r:id="rId13"/>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3177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816374AE-9236-EC42-8C09-A3054A847D79}" type="slidenum">
              <a:rPr lang="en-US" altLang="en-US" sz="1600" i="1" smtClean="0">
                <a:solidFill>
                  <a:srgbClr val="000000"/>
                </a:solidFill>
                <a:effectLst>
                  <a:outerShdw blurRad="38100" dist="38100" dir="2700000" algn="tl">
                    <a:srgbClr val="C0C0C0"/>
                  </a:outerShdw>
                </a:effectLst>
                <a:latin typeface="Courier New" charset="0"/>
                <a:cs typeface=""/>
              </a:rPr>
              <a:pPr/>
              <a:t>‹#›</a:t>
            </a:fld>
            <a:r>
              <a:rPr lang="en-US" altLang="en-US" sz="1800">
                <a:solidFill>
                  <a:srgbClr val="808080"/>
                </a:solidFill>
                <a:cs typeface=""/>
              </a:rPr>
              <a:t> - </a:t>
            </a:r>
            <a:r>
              <a:rPr lang="en-US" altLang="en-US" sz="1000">
                <a:solidFill>
                  <a:srgbClr val="969696"/>
                </a:solidFill>
                <a:cs typeface=""/>
              </a:rPr>
              <a:t>Lectures.GersteinLab.org</a:t>
            </a:r>
            <a:endParaRPr lang="en-US" altLang="en-US" sz="300" b="0">
              <a:solidFill>
                <a:srgbClr val="000000"/>
              </a:solidFill>
              <a:cs typeface=""/>
            </a:endParaRPr>
          </a:p>
        </p:txBody>
      </p:sp>
    </p:spTree>
    <p:extLst>
      <p:ext uri="{BB962C8B-B14F-4D97-AF65-F5344CB8AC3E}">
        <p14:creationId xmlns:p14="http://schemas.microsoft.com/office/powerpoint/2010/main" val="1743637378"/>
      </p:ext>
    </p:extLst>
  </p:cSld>
  <p:clrMap bg1="lt1" tx1="dk1" bg2="lt2" tx2="dk2" accent1="accent1" accent2="accent2" accent3="accent3" accent4="accent4" accent5="accent5" accent6="accent6" hlink="hlink" folHlink="folHlink"/>
  <p:sldLayoutIdLst>
    <p:sldLayoutId id="2147527645" r:id="rId1"/>
    <p:sldLayoutId id="2147527646" r:id="rId2"/>
    <p:sldLayoutId id="2147527647" r:id="rId3"/>
    <p:sldLayoutId id="2147527648" r:id="rId4"/>
    <p:sldLayoutId id="2147527649" r:id="rId5"/>
    <p:sldLayoutId id="2147527650" r:id="rId6"/>
    <p:sldLayoutId id="2147527651" r:id="rId7"/>
    <p:sldLayoutId id="2147527652" r:id="rId8"/>
    <p:sldLayoutId id="2147527653" r:id="rId9"/>
    <p:sldLayoutId id="2147527654" r:id="rId10"/>
    <p:sldLayoutId id="2147527655" r:id="rId11"/>
    <p:sldLayoutId id="2147527656" r:id="rId12"/>
    <p:sldLayoutId id="2147527657" r:id="rId13"/>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a:fld id="{8B629161-E4ED-DD4D-A7C7-7EA864E5BFD3}" type="datetimeFigureOut">
              <a:rPr lang="en-US" altLang="en-US" b="0" smtClean="0">
                <a:latin typeface="Calibri" charset="0"/>
                <a:ea typeface="ＭＳ Ｐゴシック" charset="-128"/>
                <a:cs typeface=""/>
              </a:rPr>
              <a:pPr defTabSz="457200"/>
              <a:t>12/28/19</a:t>
            </a:fld>
            <a:endParaRPr lang="en-US" altLang="en-US" b="0">
              <a:latin typeface="Calibri" charset="0"/>
              <a:ea typeface="ＭＳ Ｐゴシック" charset="-128"/>
              <a:cs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b="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a:fld id="{BADCC06F-C1EB-A44D-81A8-B30CF56F7930}" type="slidenum">
              <a:rPr lang="en-US" altLang="en-US" b="0" smtClean="0">
                <a:latin typeface="Calibri" charset="0"/>
                <a:ea typeface="ＭＳ Ｐゴシック" charset="-128"/>
                <a:cs typeface=""/>
              </a:rPr>
              <a:pPr defTabSz="457200"/>
              <a:t>‹#›</a:t>
            </a:fld>
            <a:endParaRPr lang="en-US" altLang="en-US" b="0">
              <a:latin typeface="Calibri" charset="0"/>
              <a:ea typeface="ＭＳ Ｐゴシック" charset="-128"/>
              <a:cs typeface=""/>
            </a:endParaRPr>
          </a:p>
        </p:txBody>
      </p:sp>
    </p:spTree>
    <p:extLst>
      <p:ext uri="{BB962C8B-B14F-4D97-AF65-F5344CB8AC3E}">
        <p14:creationId xmlns:p14="http://schemas.microsoft.com/office/powerpoint/2010/main" val="23043320"/>
      </p:ext>
    </p:extLst>
  </p:cSld>
  <p:clrMap bg1="lt1" tx1="dk1" bg2="lt2" tx2="dk2" accent1="accent1" accent2="accent2" accent3="accent3" accent4="accent4" accent5="accent5" accent6="accent6" hlink="hlink" folHlink="folHlink"/>
  <p:sldLayoutIdLst>
    <p:sldLayoutId id="2147527660" r:id="rId1"/>
    <p:sldLayoutId id="2147527661" r:id="rId2"/>
    <p:sldLayoutId id="2147527662" r:id="rId3"/>
    <p:sldLayoutId id="2147527663" r:id="rId4"/>
    <p:sldLayoutId id="2147527664" r:id="rId5"/>
    <p:sldLayoutId id="2147527665" r:id="rId6"/>
    <p:sldLayoutId id="2147527666" r:id="rId7"/>
    <p:sldLayoutId id="2147527667" r:id="rId8"/>
    <p:sldLayoutId id="2147527668" r:id="rId9"/>
    <p:sldLayoutId id="2147527669" r:id="rId10"/>
    <p:sldLayoutId id="2147527670" r:id="rId11"/>
    <p:sldLayoutId id="2147527671"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8"/>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9"/>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7CEDC52-66C0-EB48-A105-58148C04DC87}"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367712203"/>
      </p:ext>
    </p:extLst>
  </p:cSld>
  <p:clrMap bg1="lt1" tx1="dk1" bg2="lt2" tx2="dk2" accent1="accent1" accent2="accent2" accent3="accent3" accent4="accent4" accent5="accent5" accent6="accent6" hlink="hlink" folHlink="folHlink"/>
  <p:sldLayoutIdLst>
    <p:sldLayoutId id="2147527673" r:id="rId1"/>
    <p:sldLayoutId id="2147527674" r:id="rId2"/>
    <p:sldLayoutId id="2147527675" r:id="rId3"/>
    <p:sldLayoutId id="2147527676" r:id="rId4"/>
    <p:sldLayoutId id="2147527677" r:id="rId5"/>
  </p:sldLayoutIdLst>
  <p:transition/>
  <p:hf hdr="0" ftr="0" dt="0"/>
  <p:txStyles>
    <p:titleStyle>
      <a:lvl1pPr algn="ctr" defTabSz="908050" rtl="0" eaLnBrk="1" fontAlgn="base" hangingPunct="1">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1" fontAlgn="base" hangingPunct="1">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1" fontAlgn="base" hangingPunct="1">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1" fontAlgn="base" hangingPunct="1">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1" fontAlgn="base" hangingPunct="1">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1" fontAlgn="base" hangingPunct="1">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2.png"/><Relationship Id="rId12" Type="http://schemas.openxmlformats.org/officeDocument/2006/relationships/oleObject" Target="../embeddings/oleObject5.bin"/><Relationship Id="rId17" Type="http://schemas.openxmlformats.org/officeDocument/2006/relationships/image" Target="../media/image7.png"/><Relationship Id="rId2" Type="http://schemas.openxmlformats.org/officeDocument/2006/relationships/slideLayout" Target="../slideLayouts/slideLayout49.xml"/><Relationship Id="rId16" Type="http://schemas.openxmlformats.org/officeDocument/2006/relationships/oleObject" Target="../embeddings/oleObject7.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png"/><Relationship Id="rId5" Type="http://schemas.openxmlformats.org/officeDocument/2006/relationships/image" Target="../media/image1.png"/><Relationship Id="rId15" Type="http://schemas.openxmlformats.org/officeDocument/2006/relationships/image" Target="../media/image6.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3.png"/><Relationship Id="rId14" Type="http://schemas.openxmlformats.org/officeDocument/2006/relationships/oleObject" Target="../embeddings/oleObject6.bin"/></Relationships>
</file>

<file path=ppt/slides/_rels/slide10.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tags" Target="../tags/tag51.xml"/><Relationship Id="rId18" Type="http://schemas.openxmlformats.org/officeDocument/2006/relationships/tags" Target="../tags/tag56.xml"/><Relationship Id="rId26" Type="http://schemas.openxmlformats.org/officeDocument/2006/relationships/tags" Target="../tags/tag64.xml"/><Relationship Id="rId3" Type="http://schemas.openxmlformats.org/officeDocument/2006/relationships/tags" Target="../tags/tag41.xml"/><Relationship Id="rId21" Type="http://schemas.openxmlformats.org/officeDocument/2006/relationships/tags" Target="../tags/tag59.xml"/><Relationship Id="rId7" Type="http://schemas.openxmlformats.org/officeDocument/2006/relationships/tags" Target="../tags/tag45.xml"/><Relationship Id="rId12" Type="http://schemas.openxmlformats.org/officeDocument/2006/relationships/tags" Target="../tags/tag50.xml"/><Relationship Id="rId17" Type="http://schemas.openxmlformats.org/officeDocument/2006/relationships/tags" Target="../tags/tag55.xml"/><Relationship Id="rId25" Type="http://schemas.openxmlformats.org/officeDocument/2006/relationships/tags" Target="../tags/tag63.xml"/><Relationship Id="rId2" Type="http://schemas.openxmlformats.org/officeDocument/2006/relationships/tags" Target="../tags/tag40.xml"/><Relationship Id="rId16" Type="http://schemas.openxmlformats.org/officeDocument/2006/relationships/tags" Target="../tags/tag54.xml"/><Relationship Id="rId20" Type="http://schemas.openxmlformats.org/officeDocument/2006/relationships/tags" Target="../tags/tag58.xml"/><Relationship Id="rId29" Type="http://schemas.openxmlformats.org/officeDocument/2006/relationships/image" Target="../media/image23.png"/><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tags" Target="../tags/tag49.xml"/><Relationship Id="rId24" Type="http://schemas.openxmlformats.org/officeDocument/2006/relationships/tags" Target="../tags/tag62.xml"/><Relationship Id="rId5" Type="http://schemas.openxmlformats.org/officeDocument/2006/relationships/tags" Target="../tags/tag43.xml"/><Relationship Id="rId15" Type="http://schemas.openxmlformats.org/officeDocument/2006/relationships/tags" Target="../tags/tag53.xml"/><Relationship Id="rId23" Type="http://schemas.openxmlformats.org/officeDocument/2006/relationships/tags" Target="../tags/tag61.xml"/><Relationship Id="rId28" Type="http://schemas.openxmlformats.org/officeDocument/2006/relationships/notesSlide" Target="../notesSlides/notesSlide3.xml"/><Relationship Id="rId10" Type="http://schemas.openxmlformats.org/officeDocument/2006/relationships/tags" Target="../tags/tag48.xml"/><Relationship Id="rId19" Type="http://schemas.openxmlformats.org/officeDocument/2006/relationships/tags" Target="../tags/tag57.xml"/><Relationship Id="rId4" Type="http://schemas.openxmlformats.org/officeDocument/2006/relationships/tags" Target="../tags/tag42.xml"/><Relationship Id="rId9" Type="http://schemas.openxmlformats.org/officeDocument/2006/relationships/tags" Target="../tags/tag47.xml"/><Relationship Id="rId14" Type="http://schemas.openxmlformats.org/officeDocument/2006/relationships/tags" Target="../tags/tag52.xml"/><Relationship Id="rId22" Type="http://schemas.openxmlformats.org/officeDocument/2006/relationships/tags" Target="../tags/tag60.xml"/><Relationship Id="rId27" Type="http://schemas.openxmlformats.org/officeDocument/2006/relationships/slideLayout" Target="../slideLayouts/slideLayout83.xml"/><Relationship Id="rId30"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9.xml"/><Relationship Id="rId1" Type="http://schemas.openxmlformats.org/officeDocument/2006/relationships/themeOverride" Target="../theme/themeOverr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6.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9.xml"/><Relationship Id="rId1" Type="http://schemas.openxmlformats.org/officeDocument/2006/relationships/themeOverride" Target="../theme/themeOverride4.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67.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eg"/><Relationship Id="rId1" Type="http://schemas.openxmlformats.org/officeDocument/2006/relationships/slideLayout" Target="../slideLayouts/slideLayout96.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96.xml"/><Relationship Id="rId5" Type="http://schemas.openxmlformats.org/officeDocument/2006/relationships/image" Target="../media/image46.png"/><Relationship Id="rId4" Type="http://schemas.openxmlformats.org/officeDocument/2006/relationships/image" Target="../media/image43.emf"/></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96.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9.xml"/><Relationship Id="rId1" Type="http://schemas.openxmlformats.org/officeDocument/2006/relationships/themeOverride" Target="../theme/themeOverride5.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68.xml"/><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68.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68.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69.xml"/><Relationship Id="rId1" Type="http://schemas.openxmlformats.org/officeDocument/2006/relationships/themeOverride" Target="../theme/themeOverride6.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6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6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4.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9.xml"/><Relationship Id="rId1" Type="http://schemas.openxmlformats.org/officeDocument/2006/relationships/themeOverride" Target="../theme/themeOverride2.xml"/></Relationships>
</file>

<file path=ppt/slides/_rels/slide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tags" Target="../tags/tag34.xml"/><Relationship Id="rId18" Type="http://schemas.openxmlformats.org/officeDocument/2006/relationships/slideLayout" Target="../slideLayouts/slideLayout83.xml"/><Relationship Id="rId3" Type="http://schemas.openxmlformats.org/officeDocument/2006/relationships/tags" Target="../tags/tag24.xml"/><Relationship Id="rId7" Type="http://schemas.openxmlformats.org/officeDocument/2006/relationships/tags" Target="../tags/tag28.xml"/><Relationship Id="rId12" Type="http://schemas.openxmlformats.org/officeDocument/2006/relationships/tags" Target="../tags/tag33.xml"/><Relationship Id="rId17" Type="http://schemas.openxmlformats.org/officeDocument/2006/relationships/tags" Target="../tags/tag38.xml"/><Relationship Id="rId2" Type="http://schemas.openxmlformats.org/officeDocument/2006/relationships/tags" Target="../tags/tag23.xml"/><Relationship Id="rId16" Type="http://schemas.openxmlformats.org/officeDocument/2006/relationships/tags" Target="../tags/tag37.xml"/><Relationship Id="rId20" Type="http://schemas.openxmlformats.org/officeDocument/2006/relationships/image" Target="../media/image22.png"/><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2.xml"/><Relationship Id="rId5" Type="http://schemas.openxmlformats.org/officeDocument/2006/relationships/tags" Target="../tags/tag26.xml"/><Relationship Id="rId15" Type="http://schemas.openxmlformats.org/officeDocument/2006/relationships/tags" Target="../tags/tag36.xml"/><Relationship Id="rId10" Type="http://schemas.openxmlformats.org/officeDocument/2006/relationships/tags" Target="../tags/tag31.xml"/><Relationship Id="rId19" Type="http://schemas.openxmlformats.org/officeDocument/2006/relationships/notesSlide" Target="../notesSlides/notesSlide2.xml"/><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tags" Target="../tags/tag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3" name="Object 2"/>
          <p:cNvGraphicFramePr>
            <a:graphicFrameLocks noChangeAspect="1"/>
          </p:cNvGraphicFramePr>
          <p:nvPr/>
        </p:nvGraphicFramePr>
        <p:xfrm>
          <a:off x="152400" y="3962400"/>
          <a:ext cx="2286000" cy="2017713"/>
        </p:xfrm>
        <a:graphic>
          <a:graphicData uri="http://schemas.openxmlformats.org/presentationml/2006/ole">
            <mc:AlternateContent xmlns:mc="http://schemas.openxmlformats.org/markup-compatibility/2006">
              <mc:Choice xmlns:v="urn:schemas-microsoft-com:vml" Requires="v">
                <p:oleObj spid="_x0000_s317598" name="Image" r:id="rId4" imgW="5184610" imgH="4574656" progId="Photoshop.Image.5">
                  <p:embed/>
                </p:oleObj>
              </mc:Choice>
              <mc:Fallback>
                <p:oleObj name="Image" r:id="rId4" imgW="5184610" imgH="4574656"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962400"/>
                        <a:ext cx="22860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9634" name="Rectangle 4"/>
          <p:cNvSpPr>
            <a:spLocks noGrp="1" noChangeArrowheads="1"/>
          </p:cNvSpPr>
          <p:nvPr>
            <p:ph type="subTitle" idx="1"/>
          </p:nvPr>
        </p:nvSpPr>
        <p:spPr>
          <a:xfrm>
            <a:off x="1524000" y="5715000"/>
            <a:ext cx="6400800" cy="990600"/>
          </a:xfrm>
        </p:spPr>
        <p:txBody>
          <a:bodyPr>
            <a:normAutofit/>
          </a:bodyPr>
          <a:lstStyle/>
          <a:p>
            <a:pPr eaLnBrk="1" hangingPunct="1"/>
            <a:r>
              <a:rPr lang="en-US" altLang="en-US" sz="1400" dirty="0">
                <a:solidFill>
                  <a:srgbClr val="898989"/>
                </a:solidFill>
                <a:latin typeface="Arial" charset="0"/>
                <a:ea typeface="ＭＳ Ｐゴシック" charset="-128"/>
              </a:rPr>
              <a:t>Mark Gerstein, Yale University</a:t>
            </a:r>
            <a:br>
              <a:rPr lang="en-US" altLang="en-US" sz="1400" dirty="0">
                <a:solidFill>
                  <a:srgbClr val="898989"/>
                </a:solidFill>
                <a:latin typeface="Arial" charset="0"/>
                <a:ea typeface="ＭＳ Ｐゴシック" charset="-128"/>
              </a:rPr>
            </a:br>
            <a:r>
              <a:rPr lang="en-US" altLang="en-US" sz="1800" dirty="0" err="1">
                <a:solidFill>
                  <a:srgbClr val="898989"/>
                </a:solidFill>
                <a:latin typeface="Arial" charset="0"/>
                <a:ea typeface="ＭＳ Ｐゴシック" charset="-128"/>
              </a:rPr>
              <a:t>gersteinlab.org</a:t>
            </a:r>
            <a:r>
              <a:rPr lang="en-US" altLang="en-US" sz="1800" dirty="0">
                <a:solidFill>
                  <a:srgbClr val="898989"/>
                </a:solidFill>
                <a:latin typeface="Arial" charset="0"/>
                <a:ea typeface="ＭＳ Ｐゴシック" charset="-128"/>
              </a:rPr>
              <a:t>/courses/452</a:t>
            </a:r>
          </a:p>
          <a:p>
            <a:pPr eaLnBrk="1" hangingPunct="1"/>
            <a:r>
              <a:rPr lang="en-US" altLang="en-US" sz="1400" dirty="0">
                <a:solidFill>
                  <a:srgbClr val="898989"/>
                </a:solidFill>
                <a:latin typeface="Arial" charset="0"/>
                <a:ea typeface="ＭＳ Ｐゴシック" charset="-128"/>
              </a:rPr>
              <a:t>(last edit in spring ’20)</a:t>
            </a:r>
          </a:p>
        </p:txBody>
      </p:sp>
      <p:sp>
        <p:nvSpPr>
          <p:cNvPr id="28675" name="Rectangle 5"/>
          <p:cNvSpPr>
            <a:spLocks noChangeArrowheads="1"/>
          </p:cNvSpPr>
          <p:nvPr/>
        </p:nvSpPr>
        <p:spPr bwMode="auto">
          <a:xfrm>
            <a:off x="8513763" y="0"/>
            <a:ext cx="587375" cy="6858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defTabSz="457200" eaLnBrk="1" hangingPunct="1"/>
            <a:endParaRPr lang="en-US" altLang="en-US" sz="1800" b="0">
              <a:solidFill>
                <a:prstClr val="black"/>
              </a:solidFill>
              <a:cs typeface=""/>
            </a:endParaRPr>
          </a:p>
        </p:txBody>
      </p:sp>
      <p:graphicFrame>
        <p:nvGraphicFramePr>
          <p:cNvPr id="28676" name="Object 3"/>
          <p:cNvGraphicFramePr>
            <a:graphicFrameLocks noChangeAspect="1"/>
          </p:cNvGraphicFramePr>
          <p:nvPr/>
        </p:nvGraphicFramePr>
        <p:xfrm>
          <a:off x="7138988" y="3810000"/>
          <a:ext cx="1547812" cy="2133600"/>
        </p:xfrm>
        <a:graphic>
          <a:graphicData uri="http://schemas.openxmlformats.org/presentationml/2006/ole">
            <mc:AlternateContent xmlns:mc="http://schemas.openxmlformats.org/markup-compatibility/2006">
              <mc:Choice xmlns:v="urn:schemas-microsoft-com:vml" Requires="v">
                <p:oleObj spid="_x0000_s317599" name="Image" r:id="rId6" imgW="3430992" imgH="4727144" progId="Photoshop.Image.5">
                  <p:embed/>
                </p:oleObj>
              </mc:Choice>
              <mc:Fallback>
                <p:oleObj name="Image" r:id="rId6" imgW="3430992" imgH="4727144"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8988" y="3810000"/>
                        <a:ext cx="1547812"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8677" name="Object 4"/>
          <p:cNvGraphicFramePr>
            <a:graphicFrameLocks noChangeAspect="1"/>
          </p:cNvGraphicFramePr>
          <p:nvPr/>
        </p:nvGraphicFramePr>
        <p:xfrm>
          <a:off x="7620000" y="1600200"/>
          <a:ext cx="1127125" cy="1219200"/>
        </p:xfrm>
        <a:graphic>
          <a:graphicData uri="http://schemas.openxmlformats.org/presentationml/2006/ole">
            <mc:AlternateContent xmlns:mc="http://schemas.openxmlformats.org/markup-compatibility/2006">
              <mc:Choice xmlns:v="urn:schemas-microsoft-com:vml" Requires="v">
                <p:oleObj spid="_x0000_s317600" name="Image" r:id="rId8" imgW="1245323" imgH="1346982" progId="Photoshop.Image.5">
                  <p:embed/>
                </p:oleObj>
              </mc:Choice>
              <mc:Fallback>
                <p:oleObj name="Image" r:id="rId8" imgW="1245323" imgH="1346982" progId="Photoshop.Image.5">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0" y="1600200"/>
                        <a:ext cx="112712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8678" name="Object 5"/>
          <p:cNvGraphicFramePr>
            <a:graphicFrameLocks noChangeAspect="1"/>
          </p:cNvGraphicFramePr>
          <p:nvPr/>
        </p:nvGraphicFramePr>
        <p:xfrm>
          <a:off x="152400" y="1524000"/>
          <a:ext cx="2362200" cy="1906588"/>
        </p:xfrm>
        <a:graphic>
          <a:graphicData uri="http://schemas.openxmlformats.org/presentationml/2006/ole">
            <mc:AlternateContent xmlns:mc="http://schemas.openxmlformats.org/markup-compatibility/2006">
              <mc:Choice xmlns:v="urn:schemas-microsoft-com:vml" Requires="v">
                <p:oleObj spid="_x0000_s317601" name="Image" r:id="rId10" imgW="3430992" imgH="2770208" progId="Photoshop.Image.5">
                  <p:embed/>
                </p:oleObj>
              </mc:Choice>
              <mc:Fallback>
                <p:oleObj name="Image" r:id="rId10" imgW="3430992" imgH="2770208" progId="Photoshop.Image.5">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1524000"/>
                        <a:ext cx="2362200" cy="190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8679" name="Object 6"/>
          <p:cNvGraphicFramePr>
            <a:graphicFrameLocks noChangeAspect="1"/>
          </p:cNvGraphicFramePr>
          <p:nvPr/>
        </p:nvGraphicFramePr>
        <p:xfrm>
          <a:off x="1752600" y="2825750"/>
          <a:ext cx="1447800" cy="1435100"/>
        </p:xfrm>
        <a:graphic>
          <a:graphicData uri="http://schemas.openxmlformats.org/presentationml/2006/ole">
            <mc:AlternateContent xmlns:mc="http://schemas.openxmlformats.org/markup-compatibility/2006">
              <mc:Choice xmlns:v="urn:schemas-microsoft-com:vml" Requires="v">
                <p:oleObj spid="_x0000_s317602" name="Image" r:id="rId12" imgW="6989058" imgH="6925521" progId="Photoshop.Image.5">
                  <p:embed/>
                </p:oleObj>
              </mc:Choice>
              <mc:Fallback>
                <p:oleObj name="Image" r:id="rId12" imgW="6989058" imgH="6925521" progId="Photoshop.Image.5">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52600" y="2825750"/>
                        <a:ext cx="1447800" cy="14351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8680" name="Object 7"/>
          <p:cNvGraphicFramePr>
            <a:graphicFrameLocks noChangeAspect="1"/>
          </p:cNvGraphicFramePr>
          <p:nvPr/>
        </p:nvGraphicFramePr>
        <p:xfrm>
          <a:off x="6248400" y="2838450"/>
          <a:ext cx="1374775" cy="1409700"/>
        </p:xfrm>
        <a:graphic>
          <a:graphicData uri="http://schemas.openxmlformats.org/presentationml/2006/ole">
            <mc:AlternateContent xmlns:mc="http://schemas.openxmlformats.org/markup-compatibility/2006">
              <mc:Choice xmlns:v="urn:schemas-microsoft-com:vml" Requires="v">
                <p:oleObj spid="_x0000_s317603" name="Image" r:id="rId14" imgW="1931521" imgH="1982351" progId="Photoshop.Image.5">
                  <p:embed/>
                </p:oleObj>
              </mc:Choice>
              <mc:Fallback>
                <p:oleObj name="Image" r:id="rId14" imgW="1931521" imgH="1982351" progId="Photoshop.Image.5">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48400" y="2838450"/>
                        <a:ext cx="1374775" cy="1409700"/>
                      </a:xfrm>
                      <a:prstGeom prst="rect">
                        <a:avLst/>
                      </a:prstGeom>
                      <a:noFill/>
                      <a:ln w="28575">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8681" name="Object 8"/>
          <p:cNvGraphicFramePr>
            <a:graphicFrameLocks noChangeAspect="1"/>
          </p:cNvGraphicFramePr>
          <p:nvPr/>
        </p:nvGraphicFramePr>
        <p:xfrm>
          <a:off x="4211638" y="1905000"/>
          <a:ext cx="1025525" cy="3276600"/>
        </p:xfrm>
        <a:graphic>
          <a:graphicData uri="http://schemas.openxmlformats.org/presentationml/2006/ole">
            <mc:AlternateContent xmlns:mc="http://schemas.openxmlformats.org/markup-compatibility/2006">
              <mc:Choice xmlns:v="urn:schemas-microsoft-com:vml" Requires="v">
                <p:oleObj spid="_x0000_s317604" name="Image" r:id="rId16" imgW="1194493" imgH="3812213" progId="Photoshop.Image.5">
                  <p:embed/>
                </p:oleObj>
              </mc:Choice>
              <mc:Fallback>
                <p:oleObj name="Image" r:id="rId16" imgW="1194493" imgH="3812213" progId="Photoshop.Image.5">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11638" y="1905000"/>
                        <a:ext cx="1025525" cy="3276600"/>
                      </a:xfrm>
                      <a:prstGeom prst="rect">
                        <a:avLst/>
                      </a:prstGeom>
                      <a:noFill/>
                      <a:ln w="1905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9642" name="Rectangle 3"/>
          <p:cNvSpPr>
            <a:spLocks noGrp="1" noChangeArrowheads="1"/>
          </p:cNvSpPr>
          <p:nvPr>
            <p:ph type="ctrTitle"/>
          </p:nvPr>
        </p:nvSpPr>
        <p:spPr>
          <a:xfrm>
            <a:off x="609600" y="304800"/>
            <a:ext cx="8153400" cy="1143000"/>
          </a:xfrm>
        </p:spPr>
        <p:txBody>
          <a:bodyPr rtlCol="0">
            <a:normAutofit fontScale="90000"/>
          </a:bodyPr>
          <a:lstStyle/>
          <a:p>
            <a:pPr eaLnBrk="1" fontAlgn="auto" hangingPunct="1">
              <a:spcAft>
                <a:spcPts val="0"/>
              </a:spcAft>
              <a:defRPr/>
            </a:pPr>
            <a:r>
              <a:rPr lang="en-US" sz="2200" dirty="0">
                <a:solidFill>
                  <a:srgbClr val="000000"/>
                </a:solidFill>
                <a:latin typeface="Arial" charset="0"/>
              </a:rPr>
              <a:t>Biomed. Data Science:</a:t>
            </a:r>
            <a:br>
              <a:rPr lang="en-US" sz="4800" dirty="0">
                <a:solidFill>
                  <a:srgbClr val="000000"/>
                </a:solidFill>
                <a:latin typeface="Arial" charset="0"/>
              </a:rPr>
            </a:br>
            <a:r>
              <a:rPr lang="en-US" sz="4800" dirty="0">
                <a:solidFill>
                  <a:srgbClr val="000000"/>
                </a:solidFill>
                <a:latin typeface="Arial" charset="0"/>
              </a:rPr>
              <a:t>Basic Multi-</a:t>
            </a:r>
            <a:r>
              <a:rPr lang="en-US" sz="4800" dirty="0" err="1">
                <a:solidFill>
                  <a:srgbClr val="000000"/>
                </a:solidFill>
                <a:latin typeface="Arial" charset="0"/>
              </a:rPr>
              <a:t>omic</a:t>
            </a:r>
            <a:r>
              <a:rPr lang="en-US" sz="4800" dirty="0">
                <a:solidFill>
                  <a:srgbClr val="000000"/>
                </a:solidFill>
                <a:latin typeface="Arial" charset="0"/>
              </a:rPr>
              <a:t> Analyses</a:t>
            </a:r>
            <a:endParaRPr lang="en-US" dirty="0">
              <a:solidFill>
                <a:srgbClr val="000000"/>
              </a:solidFill>
              <a:latin typeface="Arial" charset="0"/>
            </a:endParaRPr>
          </a:p>
        </p:txBody>
      </p:sp>
    </p:spTree>
    <p:extLst>
      <p:ext uri="{BB962C8B-B14F-4D97-AF65-F5344CB8AC3E}">
        <p14:creationId xmlns:p14="http://schemas.microsoft.com/office/powerpoint/2010/main" val="742022780"/>
      </p:ext>
    </p:extLst>
  </p:cSld>
  <p:clrMapOvr>
    <a:masterClrMapping/>
  </p:clrMapOvr>
  <p:transition spd="slow" advTm="32048"/>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a:extLst>
              <a:ext uri="{FF2B5EF4-FFF2-40B4-BE49-F238E27FC236}">
                <a16:creationId xmlns:a16="http://schemas.microsoft.com/office/drawing/2014/main" id="{F4BD879B-AE65-574C-8F8C-E77A9661009C}"/>
              </a:ext>
            </a:extLst>
          </p:cNvPr>
          <p:cNvSpPr>
            <a:spLocks noGrp="1" noChangeArrowheads="1"/>
          </p:cNvSpPr>
          <p:nvPr>
            <p:ph type="title"/>
            <p:custDataLst>
              <p:tags r:id="rId2"/>
            </p:custDataLst>
          </p:nvPr>
        </p:nvSpPr>
        <p:spPr>
          <a:xfrm>
            <a:off x="381000" y="174625"/>
            <a:ext cx="8450263" cy="460375"/>
          </a:xfrm>
        </p:spPr>
        <p:txBody>
          <a:bodyPr/>
          <a:lstStyle/>
          <a:p>
            <a:r>
              <a:rPr lang="en-US" altLang="en-US" sz="2000">
                <a:ea typeface="ＭＳ Ｐゴシック" panose="020B0600070205080204" pitchFamily="34" charset="-128"/>
              </a:rPr>
              <a:t>Data Flow: peaks to proximal &amp; distal networks</a:t>
            </a:r>
          </a:p>
        </p:txBody>
      </p:sp>
      <p:sp>
        <p:nvSpPr>
          <p:cNvPr id="137218" name="Content Placeholder 2">
            <a:extLst>
              <a:ext uri="{FF2B5EF4-FFF2-40B4-BE49-F238E27FC236}">
                <a16:creationId xmlns:a16="http://schemas.microsoft.com/office/drawing/2014/main" id="{5849C236-8EA0-B446-B753-EF34174B4E54}"/>
              </a:ext>
            </a:extLst>
          </p:cNvPr>
          <p:cNvSpPr txBox="1">
            <a:spLocks/>
          </p:cNvSpPr>
          <p:nvPr>
            <p:custDataLst>
              <p:tags r:id="rId3"/>
            </p:custDataLst>
          </p:nvPr>
        </p:nvSpPr>
        <p:spPr bwMode="auto">
          <a:xfrm>
            <a:off x="381000" y="-954088"/>
            <a:ext cx="5130800" cy="463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2" rIns="92066" bIns="46032"/>
          <a:lstStyle>
            <a:lvl1pPr defTabSz="911225">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1225" rtl="0" eaLnBrk="0" fontAlgn="base" latinLnBrk="0" hangingPunct="0">
              <a:lnSpc>
                <a:spcPct val="100000"/>
              </a:lnSpc>
              <a:spcBef>
                <a:spcPct val="2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1225" rtl="0" eaLnBrk="0" fontAlgn="base" latinLnBrk="0" hangingPunct="0">
              <a:lnSpc>
                <a:spcPct val="100000"/>
              </a:lnSpc>
              <a:spcBef>
                <a:spcPct val="2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1225" rtl="0" eaLnBrk="0" fontAlgn="base" latinLnBrk="0" hangingPunct="0">
              <a:lnSpc>
                <a:spcPct val="100000"/>
              </a:lnSpc>
              <a:spcBef>
                <a:spcPct val="2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1225" rtl="0" eaLnBrk="0" fontAlgn="base" latinLnBrk="0" hangingPunct="0">
              <a:lnSpc>
                <a:spcPct val="100000"/>
              </a:lnSpc>
              <a:spcBef>
                <a:spcPct val="2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1225" rtl="0" eaLnBrk="0" fontAlgn="base" latinLnBrk="0" hangingPunct="0">
              <a:lnSpc>
                <a:spcPct val="100000"/>
              </a:lnSpc>
              <a:spcBef>
                <a:spcPct val="2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1225" rtl="0" eaLnBrk="0" fontAlgn="base" latinLnBrk="0" hangingPunct="0">
              <a:lnSpc>
                <a:spcPct val="100000"/>
              </a:lnSpc>
              <a:spcBef>
                <a:spcPct val="2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1225" rtl="0" eaLnBrk="0" fontAlgn="base" latinLnBrk="0" hangingPunct="0">
              <a:lnSpc>
                <a:spcPct val="100000"/>
              </a:lnSpc>
              <a:spcBef>
                <a:spcPct val="2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Peak Calling</a:t>
            </a:r>
          </a:p>
          <a:p>
            <a:pPr marL="0" marR="0" lvl="0" indent="0" algn="l" defTabSz="911225" rtl="0" eaLnBrk="0" fontAlgn="base" latinLnBrk="0" hangingPunct="0">
              <a:lnSpc>
                <a:spcPct val="100000"/>
              </a:lnSpc>
              <a:spcBef>
                <a:spcPct val="2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1225" rtl="0" eaLnBrk="0" fontAlgn="base" latinLnBrk="0" hangingPunct="0">
              <a:lnSpc>
                <a:spcPct val="100000"/>
              </a:lnSpc>
              <a:spcBef>
                <a:spcPct val="2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1225" rtl="0" eaLnBrk="0" fontAlgn="base" latinLnBrk="0" hangingPunct="0">
              <a:lnSpc>
                <a:spcPct val="100000"/>
              </a:lnSpc>
              <a:spcBef>
                <a:spcPct val="2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Assigning TF binding sites to targets</a:t>
            </a:r>
          </a:p>
          <a:p>
            <a:pPr marL="0" marR="0" lvl="0" indent="0" algn="l" defTabSz="911225" rtl="0" eaLnBrk="0" fontAlgn="base" latinLnBrk="0" hangingPunct="0">
              <a:lnSpc>
                <a:spcPct val="100000"/>
              </a:lnSpc>
              <a:spcBef>
                <a:spcPct val="2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1225" rtl="0" eaLnBrk="0" fontAlgn="base" latinLnBrk="0" hangingPunct="0">
              <a:lnSpc>
                <a:spcPct val="100000"/>
              </a:lnSpc>
              <a:spcBef>
                <a:spcPct val="2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1225" rtl="0" eaLnBrk="0" fontAlgn="base" latinLnBrk="0" hangingPunct="0">
              <a:lnSpc>
                <a:spcPct val="100000"/>
              </a:lnSpc>
              <a:spcBef>
                <a:spcPct val="2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1225" rtl="0" eaLnBrk="0" fontAlgn="base" latinLnBrk="0" hangingPunct="0">
              <a:lnSpc>
                <a:spcPct val="100000"/>
              </a:lnSpc>
              <a:spcBef>
                <a:spcPct val="20000"/>
              </a:spcBef>
              <a:spcAft>
                <a:spcPct val="0"/>
              </a:spcAft>
              <a:buClrTx/>
              <a:buSzTx/>
              <a:buFontTx/>
              <a:buNone/>
              <a:tabLst/>
              <a:defRPr/>
            </a:pPr>
            <a:endParaRPr kumimoji="0" lang="en-US" altLang="en-US" sz="1600" b="0" i="0" u="none" strike="noStrike" kern="1200" cap="none" spc="0" normalizeH="0" baseline="0" noProof="0">
              <a:ln>
                <a:noFill/>
              </a:ln>
              <a:solidFill>
                <a:srgbClr val="262699"/>
              </a:solidFill>
              <a:effectLst/>
              <a:uLnTx/>
              <a:uFillTx/>
              <a:latin typeface="Arial" panose="020B0604020202020204" pitchFamily="34" charset="0"/>
              <a:ea typeface="ＭＳ Ｐゴシック" panose="020B0600070205080204" pitchFamily="34" charset="-128"/>
              <a:cs typeface="+mn-cs"/>
            </a:endParaRPr>
          </a:p>
          <a:p>
            <a:pPr marL="0" marR="0" lvl="0" indent="0" algn="l" defTabSz="911225" rtl="0" eaLnBrk="0" fontAlgn="base" latinLnBrk="0" hangingPunct="0">
              <a:lnSpc>
                <a:spcPct val="100000"/>
              </a:lnSpc>
              <a:spcBef>
                <a:spcPct val="20000"/>
              </a:spcBef>
              <a:spcAft>
                <a:spcPct val="0"/>
              </a:spcAft>
              <a:buClrTx/>
              <a:buSzTx/>
              <a:buFontTx/>
              <a:buNone/>
              <a:tabLst/>
              <a:defRPr/>
            </a:pPr>
            <a:r>
              <a:rPr kumimoji="0" lang="en-US" altLang="en-US" sz="1600" b="0" i="0" u="none" strike="noStrike" kern="1200" cap="none" spc="0" normalizeH="0" baseline="0" noProof="0">
                <a:ln>
                  <a:noFill/>
                </a:ln>
                <a:solidFill>
                  <a:srgbClr val="262699"/>
                </a:solidFill>
                <a:effectLst/>
                <a:uLnTx/>
                <a:uFillTx/>
                <a:latin typeface="Arial" panose="020B0604020202020204" pitchFamily="34" charset="0"/>
                <a:ea typeface="ＭＳ Ｐゴシック" panose="020B0600070205080204" pitchFamily="34" charset="-128"/>
                <a:cs typeface="+mn-cs"/>
              </a:rPr>
              <a:t>Filtering high confidence edges &amp; distal regulation </a:t>
            </a:r>
          </a:p>
          <a:p>
            <a:pPr marL="0" marR="0" lvl="0" indent="0" algn="l" defTabSz="911225" rtl="0" eaLnBrk="0" fontAlgn="base" latinLnBrk="0" hangingPunct="0">
              <a:lnSpc>
                <a:spcPct val="100000"/>
              </a:lnSpc>
              <a:spcBef>
                <a:spcPct val="2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137219" name="Group 95">
            <a:extLst>
              <a:ext uri="{FF2B5EF4-FFF2-40B4-BE49-F238E27FC236}">
                <a16:creationId xmlns:a16="http://schemas.microsoft.com/office/drawing/2014/main" id="{FDB46E8D-29B6-434E-A38C-69612DAA6534}"/>
              </a:ext>
            </a:extLst>
          </p:cNvPr>
          <p:cNvGrpSpPr>
            <a:grpSpLocks/>
          </p:cNvGrpSpPr>
          <p:nvPr>
            <p:custDataLst>
              <p:tags r:id="rId4"/>
            </p:custDataLst>
          </p:nvPr>
        </p:nvGrpSpPr>
        <p:grpSpPr bwMode="auto">
          <a:xfrm>
            <a:off x="152400" y="1185863"/>
            <a:ext cx="5562600" cy="233362"/>
            <a:chOff x="152400" y="3462868"/>
            <a:chExt cx="5562600" cy="233677"/>
          </a:xfrm>
        </p:grpSpPr>
        <p:cxnSp>
          <p:nvCxnSpPr>
            <p:cNvPr id="137279" name="Straight Connector 86">
              <a:extLst>
                <a:ext uri="{FF2B5EF4-FFF2-40B4-BE49-F238E27FC236}">
                  <a16:creationId xmlns:a16="http://schemas.microsoft.com/office/drawing/2014/main" id="{33F0F142-4C85-CB4F-8615-7E6D85C84421}"/>
                </a:ext>
              </a:extLst>
            </p:cNvPr>
            <p:cNvCxnSpPr>
              <a:cxnSpLocks noChangeShapeType="1"/>
            </p:cNvCxnSpPr>
            <p:nvPr/>
          </p:nvCxnSpPr>
          <p:spPr bwMode="auto">
            <a:xfrm>
              <a:off x="152400" y="3579812"/>
              <a:ext cx="5562600"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137280" name="Oval 88">
              <a:extLst>
                <a:ext uri="{FF2B5EF4-FFF2-40B4-BE49-F238E27FC236}">
                  <a16:creationId xmlns:a16="http://schemas.microsoft.com/office/drawing/2014/main" id="{F3DB632A-BBC6-6747-88E8-48C5CB436356}"/>
                </a:ext>
              </a:extLst>
            </p:cNvPr>
            <p:cNvSpPr>
              <a:spLocks noChangeArrowheads="1"/>
            </p:cNvSpPr>
            <p:nvPr/>
          </p:nvSpPr>
          <p:spPr bwMode="auto">
            <a:xfrm>
              <a:off x="609600" y="3462868"/>
              <a:ext cx="225213" cy="225213"/>
            </a:xfrm>
            <a:prstGeom prst="ellipse">
              <a:avLst/>
            </a:prstGeom>
            <a:solidFill>
              <a:srgbClr val="FF0000"/>
            </a:solidFill>
            <a:ln w="12700">
              <a:solidFill>
                <a:srgbClr val="FF0000"/>
              </a:solidFill>
              <a:round/>
              <a:headEnd type="none" w="sm" len="sm"/>
              <a:tailEnd type="none" w="sm" len="sm"/>
            </a:ln>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7281" name="Oval 92">
              <a:extLst>
                <a:ext uri="{FF2B5EF4-FFF2-40B4-BE49-F238E27FC236}">
                  <a16:creationId xmlns:a16="http://schemas.microsoft.com/office/drawing/2014/main" id="{0D121069-1E41-1241-87DD-A2C4CEE9B050}"/>
                </a:ext>
              </a:extLst>
            </p:cNvPr>
            <p:cNvSpPr>
              <a:spLocks noChangeArrowheads="1"/>
            </p:cNvSpPr>
            <p:nvPr/>
          </p:nvSpPr>
          <p:spPr bwMode="auto">
            <a:xfrm>
              <a:off x="2362200" y="3471332"/>
              <a:ext cx="225213" cy="225213"/>
            </a:xfrm>
            <a:prstGeom prst="ellipse">
              <a:avLst/>
            </a:prstGeom>
            <a:solidFill>
              <a:srgbClr val="FF0000"/>
            </a:solidFill>
            <a:ln w="12700">
              <a:solidFill>
                <a:srgbClr val="FF0000"/>
              </a:solidFill>
              <a:round/>
              <a:headEnd type="none" w="sm" len="sm"/>
              <a:tailEnd type="none" w="sm" len="sm"/>
            </a:ln>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7282" name="Oval 93">
              <a:extLst>
                <a:ext uri="{FF2B5EF4-FFF2-40B4-BE49-F238E27FC236}">
                  <a16:creationId xmlns:a16="http://schemas.microsoft.com/office/drawing/2014/main" id="{DF100BCB-00D0-D948-86DA-3E283BEC643C}"/>
                </a:ext>
              </a:extLst>
            </p:cNvPr>
            <p:cNvSpPr>
              <a:spLocks noChangeArrowheads="1"/>
            </p:cNvSpPr>
            <p:nvPr/>
          </p:nvSpPr>
          <p:spPr bwMode="auto">
            <a:xfrm>
              <a:off x="1905000" y="3505200"/>
              <a:ext cx="152399" cy="152399"/>
            </a:xfrm>
            <a:prstGeom prst="ellipse">
              <a:avLst/>
            </a:prstGeom>
            <a:solidFill>
              <a:srgbClr val="FF0000"/>
            </a:solidFill>
            <a:ln w="12700">
              <a:solidFill>
                <a:srgbClr val="FF0000"/>
              </a:solidFill>
              <a:round/>
              <a:headEnd type="none" w="sm" len="sm"/>
              <a:tailEnd type="none" w="sm" len="sm"/>
            </a:ln>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7283" name="Oval 94">
              <a:extLst>
                <a:ext uri="{FF2B5EF4-FFF2-40B4-BE49-F238E27FC236}">
                  <a16:creationId xmlns:a16="http://schemas.microsoft.com/office/drawing/2014/main" id="{44E9040E-B46A-5649-8AEA-8964BBFDDDC4}"/>
                </a:ext>
              </a:extLst>
            </p:cNvPr>
            <p:cNvSpPr>
              <a:spLocks noChangeArrowheads="1"/>
            </p:cNvSpPr>
            <p:nvPr/>
          </p:nvSpPr>
          <p:spPr bwMode="auto">
            <a:xfrm>
              <a:off x="4572000" y="3505200"/>
              <a:ext cx="152399" cy="152399"/>
            </a:xfrm>
            <a:prstGeom prst="ellipse">
              <a:avLst/>
            </a:prstGeom>
            <a:solidFill>
              <a:srgbClr val="FF0000"/>
            </a:solidFill>
            <a:ln w="12700">
              <a:solidFill>
                <a:srgbClr val="FF0000"/>
              </a:solidFill>
              <a:round/>
              <a:headEnd type="none" w="sm" len="sm"/>
              <a:tailEnd type="none" w="sm" len="sm"/>
            </a:ln>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cxnSp>
        <p:nvCxnSpPr>
          <p:cNvPr id="137220" name="Straight Arrow Connector 102">
            <a:extLst>
              <a:ext uri="{FF2B5EF4-FFF2-40B4-BE49-F238E27FC236}">
                <a16:creationId xmlns:a16="http://schemas.microsoft.com/office/drawing/2014/main" id="{E42DAD43-F5BF-C644-B5FA-4DC062D27C2F}"/>
              </a:ext>
            </a:extLst>
          </p:cNvPr>
          <p:cNvCxnSpPr>
            <a:cxnSpLocks noChangeShapeType="1"/>
          </p:cNvCxnSpPr>
          <p:nvPr>
            <p:custDataLst>
              <p:tags r:id="rId5"/>
            </p:custDataLst>
          </p:nvPr>
        </p:nvCxnSpPr>
        <p:spPr bwMode="auto">
          <a:xfrm rot="5400000">
            <a:off x="915194" y="1566069"/>
            <a:ext cx="304800" cy="1588"/>
          </a:xfrm>
          <a:prstGeom prst="straightConnector1">
            <a:avLst/>
          </a:prstGeom>
          <a:noFill/>
          <a:ln w="31750">
            <a:solidFill>
              <a:schemeClr val="accent2"/>
            </a:solidFill>
            <a:round/>
            <a:headEnd type="none" w="sm" len="sm"/>
            <a:tailEnd type="arrow" w="med" len="med"/>
          </a:ln>
          <a:extLst>
            <a:ext uri="{909E8E84-426E-40DD-AFC4-6F175D3DCCD1}">
              <a14:hiddenFill xmlns:a14="http://schemas.microsoft.com/office/drawing/2010/main">
                <a:noFill/>
              </a14:hiddenFill>
            </a:ext>
          </a:extLst>
        </p:spPr>
      </p:cxnSp>
      <p:grpSp>
        <p:nvGrpSpPr>
          <p:cNvPr id="137221" name="Group 123">
            <a:extLst>
              <a:ext uri="{FF2B5EF4-FFF2-40B4-BE49-F238E27FC236}">
                <a16:creationId xmlns:a16="http://schemas.microsoft.com/office/drawing/2014/main" id="{2C24460C-27AC-9849-9C93-AEDAE20A056F}"/>
              </a:ext>
            </a:extLst>
          </p:cNvPr>
          <p:cNvGrpSpPr>
            <a:grpSpLocks/>
          </p:cNvGrpSpPr>
          <p:nvPr>
            <p:custDataLst>
              <p:tags r:id="rId6"/>
            </p:custDataLst>
          </p:nvPr>
        </p:nvGrpSpPr>
        <p:grpSpPr bwMode="auto">
          <a:xfrm>
            <a:off x="152400" y="2030413"/>
            <a:ext cx="5562600" cy="685800"/>
            <a:chOff x="152400" y="5258386"/>
            <a:chExt cx="5562600" cy="685214"/>
          </a:xfrm>
        </p:grpSpPr>
        <p:grpSp>
          <p:nvGrpSpPr>
            <p:cNvPr id="137264" name="Group 96">
              <a:extLst>
                <a:ext uri="{FF2B5EF4-FFF2-40B4-BE49-F238E27FC236}">
                  <a16:creationId xmlns:a16="http://schemas.microsoft.com/office/drawing/2014/main" id="{899757C0-D0A2-F040-89AD-8B17A38AC23C}"/>
                </a:ext>
              </a:extLst>
            </p:cNvPr>
            <p:cNvGrpSpPr>
              <a:grpSpLocks/>
            </p:cNvGrpSpPr>
            <p:nvPr/>
          </p:nvGrpSpPr>
          <p:grpSpPr bwMode="auto">
            <a:xfrm>
              <a:off x="152400" y="5709923"/>
              <a:ext cx="5562600" cy="233677"/>
              <a:chOff x="152400" y="3462868"/>
              <a:chExt cx="5562600" cy="233677"/>
            </a:xfrm>
          </p:grpSpPr>
          <p:cxnSp>
            <p:nvCxnSpPr>
              <p:cNvPr id="137274" name="Straight Connector 97">
                <a:extLst>
                  <a:ext uri="{FF2B5EF4-FFF2-40B4-BE49-F238E27FC236}">
                    <a16:creationId xmlns:a16="http://schemas.microsoft.com/office/drawing/2014/main" id="{741520A4-FAD6-534D-8750-9274279197CF}"/>
                  </a:ext>
                </a:extLst>
              </p:cNvPr>
              <p:cNvCxnSpPr>
                <a:cxnSpLocks noChangeShapeType="1"/>
              </p:cNvCxnSpPr>
              <p:nvPr/>
            </p:nvCxnSpPr>
            <p:spPr bwMode="auto">
              <a:xfrm>
                <a:off x="152400" y="3579812"/>
                <a:ext cx="5562600"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137275" name="Oval 98">
                <a:extLst>
                  <a:ext uri="{FF2B5EF4-FFF2-40B4-BE49-F238E27FC236}">
                    <a16:creationId xmlns:a16="http://schemas.microsoft.com/office/drawing/2014/main" id="{4891648A-4AF4-9B48-9D44-C26B5F6FB935}"/>
                  </a:ext>
                </a:extLst>
              </p:cNvPr>
              <p:cNvSpPr>
                <a:spLocks noChangeArrowheads="1"/>
              </p:cNvSpPr>
              <p:nvPr/>
            </p:nvSpPr>
            <p:spPr bwMode="auto">
              <a:xfrm>
                <a:off x="609600" y="3462868"/>
                <a:ext cx="225213" cy="225213"/>
              </a:xfrm>
              <a:prstGeom prst="ellipse">
                <a:avLst/>
              </a:prstGeom>
              <a:solidFill>
                <a:srgbClr val="FF0000"/>
              </a:solidFill>
              <a:ln w="12700">
                <a:solidFill>
                  <a:srgbClr val="FF0000"/>
                </a:solidFill>
                <a:round/>
                <a:headEnd type="none" w="sm" len="sm"/>
                <a:tailEnd type="none" w="sm" len="sm"/>
              </a:ln>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7276" name="Oval 99">
                <a:extLst>
                  <a:ext uri="{FF2B5EF4-FFF2-40B4-BE49-F238E27FC236}">
                    <a16:creationId xmlns:a16="http://schemas.microsoft.com/office/drawing/2014/main" id="{EDC920D4-ACBA-144F-8BF3-21D0C9D17B45}"/>
                  </a:ext>
                </a:extLst>
              </p:cNvPr>
              <p:cNvSpPr>
                <a:spLocks noChangeArrowheads="1"/>
              </p:cNvSpPr>
              <p:nvPr/>
            </p:nvSpPr>
            <p:spPr bwMode="auto">
              <a:xfrm>
                <a:off x="2362200" y="3471332"/>
                <a:ext cx="225213" cy="225213"/>
              </a:xfrm>
              <a:prstGeom prst="ellipse">
                <a:avLst/>
              </a:prstGeom>
              <a:solidFill>
                <a:srgbClr val="FF0000"/>
              </a:solidFill>
              <a:ln w="12700">
                <a:solidFill>
                  <a:srgbClr val="FF0000"/>
                </a:solidFill>
                <a:round/>
                <a:headEnd type="none" w="sm" len="sm"/>
                <a:tailEnd type="none" w="sm" len="sm"/>
              </a:ln>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7277" name="Oval 100">
                <a:extLst>
                  <a:ext uri="{FF2B5EF4-FFF2-40B4-BE49-F238E27FC236}">
                    <a16:creationId xmlns:a16="http://schemas.microsoft.com/office/drawing/2014/main" id="{A06BA7E9-0F20-B44B-8B10-8CBF0BAA8A67}"/>
                  </a:ext>
                </a:extLst>
              </p:cNvPr>
              <p:cNvSpPr>
                <a:spLocks noChangeArrowheads="1"/>
              </p:cNvSpPr>
              <p:nvPr/>
            </p:nvSpPr>
            <p:spPr bwMode="auto">
              <a:xfrm>
                <a:off x="1905000" y="3505200"/>
                <a:ext cx="152399" cy="152399"/>
              </a:xfrm>
              <a:prstGeom prst="ellipse">
                <a:avLst/>
              </a:prstGeom>
              <a:solidFill>
                <a:srgbClr val="FF0000"/>
              </a:solidFill>
              <a:ln w="12700">
                <a:solidFill>
                  <a:srgbClr val="FF0000"/>
                </a:solidFill>
                <a:round/>
                <a:headEnd type="none" w="sm" len="sm"/>
                <a:tailEnd type="none" w="sm" len="sm"/>
              </a:ln>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7278" name="Oval 101">
                <a:extLst>
                  <a:ext uri="{FF2B5EF4-FFF2-40B4-BE49-F238E27FC236}">
                    <a16:creationId xmlns:a16="http://schemas.microsoft.com/office/drawing/2014/main" id="{157CE3D9-E934-3245-B7CD-4E68DB5D8177}"/>
                  </a:ext>
                </a:extLst>
              </p:cNvPr>
              <p:cNvSpPr>
                <a:spLocks noChangeArrowheads="1"/>
              </p:cNvSpPr>
              <p:nvPr/>
            </p:nvSpPr>
            <p:spPr bwMode="auto">
              <a:xfrm>
                <a:off x="4572000" y="3505200"/>
                <a:ext cx="152399" cy="152399"/>
              </a:xfrm>
              <a:prstGeom prst="ellipse">
                <a:avLst/>
              </a:prstGeom>
              <a:solidFill>
                <a:srgbClr val="FF0000"/>
              </a:solidFill>
              <a:ln w="12700">
                <a:solidFill>
                  <a:srgbClr val="FF0000"/>
                </a:solidFill>
                <a:round/>
                <a:headEnd type="none" w="sm" len="sm"/>
                <a:tailEnd type="none" w="sm" len="sm"/>
              </a:ln>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137265" name="Group 109">
              <a:extLst>
                <a:ext uri="{FF2B5EF4-FFF2-40B4-BE49-F238E27FC236}">
                  <a16:creationId xmlns:a16="http://schemas.microsoft.com/office/drawing/2014/main" id="{DD1107EB-CBF8-5D46-A89F-968F2A9CCDD7}"/>
                </a:ext>
              </a:extLst>
            </p:cNvPr>
            <p:cNvGrpSpPr>
              <a:grpSpLocks/>
            </p:cNvGrpSpPr>
            <p:nvPr/>
          </p:nvGrpSpPr>
          <p:grpSpPr bwMode="auto">
            <a:xfrm>
              <a:off x="2818606" y="5659124"/>
              <a:ext cx="610394" cy="152400"/>
              <a:chOff x="2818606" y="4876800"/>
              <a:chExt cx="838994" cy="228600"/>
            </a:xfrm>
          </p:grpSpPr>
          <p:cxnSp>
            <p:nvCxnSpPr>
              <p:cNvPr id="137272" name="Straight Connector 104">
                <a:extLst>
                  <a:ext uri="{FF2B5EF4-FFF2-40B4-BE49-F238E27FC236}">
                    <a16:creationId xmlns:a16="http://schemas.microsoft.com/office/drawing/2014/main" id="{610F5A83-B60E-0242-89A2-780F988CDFFB}"/>
                  </a:ext>
                </a:extLst>
              </p:cNvPr>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37273" name="Straight Arrow Connector 108">
                <a:extLst>
                  <a:ext uri="{FF2B5EF4-FFF2-40B4-BE49-F238E27FC236}">
                    <a16:creationId xmlns:a16="http://schemas.microsoft.com/office/drawing/2014/main" id="{3E66ACE2-749E-D646-B177-922664D4961A}"/>
                  </a:ext>
                </a:extLst>
              </p:cNvPr>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grpSp>
          <p:nvGrpSpPr>
            <p:cNvPr id="137266" name="Group 110">
              <a:extLst>
                <a:ext uri="{FF2B5EF4-FFF2-40B4-BE49-F238E27FC236}">
                  <a16:creationId xmlns:a16="http://schemas.microsoft.com/office/drawing/2014/main" id="{A36FCFB3-308A-BC42-8D8B-A7B26C6B7050}"/>
                </a:ext>
              </a:extLst>
            </p:cNvPr>
            <p:cNvGrpSpPr>
              <a:grpSpLocks/>
            </p:cNvGrpSpPr>
            <p:nvPr/>
          </p:nvGrpSpPr>
          <p:grpSpPr bwMode="auto">
            <a:xfrm>
              <a:off x="4876800" y="5659124"/>
              <a:ext cx="610394" cy="152400"/>
              <a:chOff x="2818606" y="4876800"/>
              <a:chExt cx="838994" cy="228600"/>
            </a:xfrm>
          </p:grpSpPr>
          <p:cxnSp>
            <p:nvCxnSpPr>
              <p:cNvPr id="137270" name="Straight Connector 111">
                <a:extLst>
                  <a:ext uri="{FF2B5EF4-FFF2-40B4-BE49-F238E27FC236}">
                    <a16:creationId xmlns:a16="http://schemas.microsoft.com/office/drawing/2014/main" id="{6D81F607-34C3-0E43-ADE0-E2C3A2BA7D98}"/>
                  </a:ext>
                </a:extLst>
              </p:cNvPr>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37271" name="Straight Arrow Connector 112">
                <a:extLst>
                  <a:ext uri="{FF2B5EF4-FFF2-40B4-BE49-F238E27FC236}">
                    <a16:creationId xmlns:a16="http://schemas.microsoft.com/office/drawing/2014/main" id="{3E39BBF6-7DE3-1D44-9E71-F76F4BBAD3F1}"/>
                  </a:ext>
                </a:extLst>
              </p:cNvPr>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sp>
          <p:nvSpPr>
            <p:cNvPr id="114" name="U-Turn Arrow 113">
              <a:extLst>
                <a:ext uri="{FF2B5EF4-FFF2-40B4-BE49-F238E27FC236}">
                  <a16:creationId xmlns:a16="http://schemas.microsoft.com/office/drawing/2014/main" id="{EC0F1285-A531-7442-A0D0-FCCCC504A487}"/>
                </a:ext>
              </a:extLst>
            </p:cNvPr>
            <p:cNvSpPr/>
            <p:nvPr/>
          </p:nvSpPr>
          <p:spPr bwMode="auto">
            <a:xfrm>
              <a:off x="4630738" y="5258386"/>
              <a:ext cx="457200" cy="420328"/>
            </a:xfrm>
            <a:prstGeom prst="uturnArrow">
              <a:avLst>
                <a:gd name="adj1" fmla="val 8897"/>
                <a:gd name="adj2" fmla="val 25000"/>
                <a:gd name="adj3" fmla="val 25000"/>
                <a:gd name="adj4" fmla="val 43750"/>
                <a:gd name="adj5" fmla="val 75000"/>
              </a:avLst>
            </a:prstGeom>
            <a:solidFill>
              <a:schemeClr val="tx1"/>
            </a:solidFill>
            <a:ln w="12700" cap="flat" cmpd="sng" algn="ctr">
              <a:solidFill>
                <a:schemeClr val="tx1"/>
              </a:solidFill>
              <a:prstDash val="solid"/>
              <a:round/>
              <a:headEnd type="none" w="sm" len="sm"/>
              <a:tailEnd type="none" w="sm" len="sm"/>
            </a:ln>
            <a:effectLst/>
          </p:spPr>
          <p:txBody>
            <a:bodyPr wrap="none" anchor="ct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itchFamily="-65" charset="0"/>
                <a:ea typeface="ＭＳ Ｐゴシック" pitchFamily="-1" charset="-128"/>
                <a:cs typeface="ＭＳ Ｐゴシック" pitchFamily="-1" charset="-128"/>
              </a:endParaRPr>
            </a:p>
          </p:txBody>
        </p:sp>
        <p:sp>
          <p:nvSpPr>
            <p:cNvPr id="121" name="U-Turn Arrow 120">
              <a:extLst>
                <a:ext uri="{FF2B5EF4-FFF2-40B4-BE49-F238E27FC236}">
                  <a16:creationId xmlns:a16="http://schemas.microsoft.com/office/drawing/2014/main" id="{B1A74E3F-5B21-3B48-A46B-0D01D48B1D1E}"/>
                </a:ext>
              </a:extLst>
            </p:cNvPr>
            <p:cNvSpPr/>
            <p:nvPr/>
          </p:nvSpPr>
          <p:spPr bwMode="auto">
            <a:xfrm>
              <a:off x="2438400" y="5258386"/>
              <a:ext cx="533400" cy="420328"/>
            </a:xfrm>
            <a:prstGeom prst="uturnArrow">
              <a:avLst>
                <a:gd name="adj1" fmla="val 8897"/>
                <a:gd name="adj2" fmla="val 25000"/>
                <a:gd name="adj3" fmla="val 25000"/>
                <a:gd name="adj4" fmla="val 43750"/>
                <a:gd name="adj5" fmla="val 75000"/>
              </a:avLst>
            </a:prstGeom>
            <a:solidFill>
              <a:schemeClr val="tx1"/>
            </a:solidFill>
            <a:ln w="12700" cap="flat" cmpd="sng" algn="ctr">
              <a:solidFill>
                <a:schemeClr val="tx1"/>
              </a:solidFill>
              <a:prstDash val="solid"/>
              <a:round/>
              <a:headEnd type="none" w="sm" len="sm"/>
              <a:tailEnd type="none" w="sm" len="sm"/>
            </a:ln>
            <a:effectLst/>
          </p:spPr>
          <p:txBody>
            <a:bodyPr wrap="none" anchor="ct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itchFamily="-65" charset="0"/>
                <a:ea typeface="ＭＳ Ｐゴシック" pitchFamily="-1" charset="-128"/>
                <a:cs typeface="ＭＳ Ｐゴシック" pitchFamily="-1" charset="-128"/>
              </a:endParaRPr>
            </a:p>
          </p:txBody>
        </p:sp>
        <p:sp>
          <p:nvSpPr>
            <p:cNvPr id="122" name="U-Turn Arrow 121">
              <a:extLst>
                <a:ext uri="{FF2B5EF4-FFF2-40B4-BE49-F238E27FC236}">
                  <a16:creationId xmlns:a16="http://schemas.microsoft.com/office/drawing/2014/main" id="{0F9EFD87-F57A-6A47-A53A-5138F9D4B5AB}"/>
                </a:ext>
              </a:extLst>
            </p:cNvPr>
            <p:cNvSpPr/>
            <p:nvPr/>
          </p:nvSpPr>
          <p:spPr bwMode="auto">
            <a:xfrm>
              <a:off x="1981200" y="5258386"/>
              <a:ext cx="990600" cy="420328"/>
            </a:xfrm>
            <a:prstGeom prst="uturnArrow">
              <a:avLst>
                <a:gd name="adj1" fmla="val 8897"/>
                <a:gd name="adj2" fmla="val 25000"/>
                <a:gd name="adj3" fmla="val 25000"/>
                <a:gd name="adj4" fmla="val 43750"/>
                <a:gd name="adj5" fmla="val 75000"/>
              </a:avLst>
            </a:prstGeom>
            <a:solidFill>
              <a:schemeClr val="tx1"/>
            </a:solidFill>
            <a:ln w="12700" cap="flat" cmpd="sng" algn="ctr">
              <a:solidFill>
                <a:schemeClr val="tx1"/>
              </a:solidFill>
              <a:prstDash val="solid"/>
              <a:round/>
              <a:headEnd type="none" w="sm" len="sm"/>
              <a:tailEnd type="none" w="sm" len="sm"/>
            </a:ln>
            <a:effectLst/>
          </p:spPr>
          <p:txBody>
            <a:bodyPr wrap="none" anchor="ct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itchFamily="-65" charset="0"/>
                <a:ea typeface="ＭＳ Ｐゴシック" pitchFamily="-1" charset="-128"/>
                <a:cs typeface="ＭＳ Ｐゴシック" pitchFamily="-1" charset="-128"/>
              </a:endParaRPr>
            </a:p>
          </p:txBody>
        </p:sp>
      </p:grpSp>
      <p:cxnSp>
        <p:nvCxnSpPr>
          <p:cNvPr id="137222" name="Straight Arrow Connector 124">
            <a:extLst>
              <a:ext uri="{FF2B5EF4-FFF2-40B4-BE49-F238E27FC236}">
                <a16:creationId xmlns:a16="http://schemas.microsoft.com/office/drawing/2014/main" id="{F154D930-8DA3-6541-809F-4B00E79438E6}"/>
              </a:ext>
            </a:extLst>
          </p:cNvPr>
          <p:cNvCxnSpPr>
            <a:cxnSpLocks noChangeShapeType="1"/>
          </p:cNvCxnSpPr>
          <p:nvPr>
            <p:custDataLst>
              <p:tags r:id="rId7"/>
            </p:custDataLst>
          </p:nvPr>
        </p:nvCxnSpPr>
        <p:spPr bwMode="auto">
          <a:xfrm rot="5400000">
            <a:off x="915194" y="2937669"/>
            <a:ext cx="304800" cy="1588"/>
          </a:xfrm>
          <a:prstGeom prst="straightConnector1">
            <a:avLst/>
          </a:prstGeom>
          <a:noFill/>
          <a:ln w="31750">
            <a:solidFill>
              <a:schemeClr val="accent2"/>
            </a:solidFill>
            <a:round/>
            <a:headEnd type="none" w="sm" len="sm"/>
            <a:tailEnd type="arrow" w="med" len="med"/>
          </a:ln>
          <a:extLst>
            <a:ext uri="{909E8E84-426E-40DD-AFC4-6F175D3DCCD1}">
              <a14:hiddenFill xmlns:a14="http://schemas.microsoft.com/office/drawing/2010/main">
                <a:noFill/>
              </a14:hiddenFill>
            </a:ext>
          </a:extLst>
        </p:spPr>
      </p:cxnSp>
      <p:sp>
        <p:nvSpPr>
          <p:cNvPr id="137223" name="TextBox 1">
            <a:extLst>
              <a:ext uri="{FF2B5EF4-FFF2-40B4-BE49-F238E27FC236}">
                <a16:creationId xmlns:a16="http://schemas.microsoft.com/office/drawing/2014/main" id="{243DC177-9D36-584D-88A0-CE0EF5F1AA25}"/>
              </a:ext>
            </a:extLst>
          </p:cNvPr>
          <p:cNvSpPr txBox="1">
            <a:spLocks noChangeArrowheads="1"/>
          </p:cNvSpPr>
          <p:nvPr>
            <p:custDataLst>
              <p:tags r:id="rId8"/>
            </p:custDataLst>
          </p:nvPr>
        </p:nvSpPr>
        <p:spPr bwMode="auto">
          <a:xfrm>
            <a:off x="381000" y="3317875"/>
            <a:ext cx="54784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262699"/>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262699"/>
                </a:solidFill>
                <a:effectLst/>
                <a:uLnTx/>
                <a:uFillTx/>
                <a:latin typeface="Arial" panose="020B0604020202020204" pitchFamily="34" charset="0"/>
                <a:ea typeface="ＭＳ Ｐゴシック" panose="020B0600070205080204" pitchFamily="34" charset="-128"/>
                <a:cs typeface="+mn-cs"/>
              </a:rPr>
              <a:t>Based on stat. model combining </a:t>
            </a:r>
            <a:br>
              <a:rPr kumimoji="0" lang="en-US" altLang="en-US" sz="1200" b="0" i="0" u="none" strike="noStrike" kern="1200" cap="none" spc="0" normalizeH="0" baseline="0" noProof="0">
                <a:ln>
                  <a:noFill/>
                </a:ln>
                <a:solidFill>
                  <a:srgbClr val="262699"/>
                </a:solidFill>
                <a:effectLst/>
                <a:uLnTx/>
                <a:uFillTx/>
                <a:latin typeface="Arial" panose="020B0604020202020204" pitchFamily="34" charset="0"/>
                <a:ea typeface="ＭＳ Ｐゴシック" panose="020B0600070205080204" pitchFamily="34" charset="-128"/>
                <a:cs typeface="+mn-cs"/>
              </a:rPr>
            </a:br>
            <a:r>
              <a:rPr kumimoji="0" lang="en-US" altLang="en-US" sz="1200" b="0" i="0" u="none" strike="noStrike" kern="1200" cap="none" spc="0" normalizeH="0" baseline="0" noProof="0">
                <a:ln>
                  <a:noFill/>
                </a:ln>
                <a:solidFill>
                  <a:srgbClr val="262699"/>
                </a:solidFill>
                <a:effectLst/>
                <a:uLnTx/>
                <a:uFillTx/>
                <a:latin typeface="Arial" panose="020B0604020202020204" pitchFamily="34" charset="0"/>
                <a:ea typeface="ＭＳ Ｐゴシック" panose="020B0600070205080204" pitchFamily="34" charset="-128"/>
                <a:cs typeface="+mn-cs"/>
              </a:rPr>
              <a:t>signal strength &amp; location relative to typical binding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262699"/>
              </a:solidFill>
              <a:effectLst/>
              <a:uLnTx/>
              <a:uFillTx/>
              <a:latin typeface="Arial" panose="020B0604020202020204" pitchFamily="34" charset="0"/>
              <a:ea typeface="ＭＳ Ｐゴシック" panose="020B0600070205080204" pitchFamily="34" charset="-128"/>
              <a:cs typeface="+mn-cs"/>
            </a:endParaRPr>
          </a:p>
        </p:txBody>
      </p:sp>
      <p:pic>
        <p:nvPicPr>
          <p:cNvPr id="137224" name="Picture 2">
            <a:extLst>
              <a:ext uri="{FF2B5EF4-FFF2-40B4-BE49-F238E27FC236}">
                <a16:creationId xmlns:a16="http://schemas.microsoft.com/office/drawing/2014/main" id="{B0BC453A-449F-8647-BD53-17B5519AFB44}"/>
              </a:ext>
            </a:extLst>
          </p:cNvPr>
          <p:cNvPicPr>
            <a:picLocks noChangeAspect="1"/>
          </p:cNvPicPr>
          <p:nvPr>
            <p:custDataLst>
              <p:tags r:id="rId9"/>
            </p:custDataLst>
          </p:nvPr>
        </p:nvPicPr>
        <p:blipFill>
          <a:blip r:embed="rId29">
            <a:extLst>
              <a:ext uri="{28A0092B-C50C-407E-A947-70E740481C1C}">
                <a14:useLocalDpi xmlns:a14="http://schemas.microsoft.com/office/drawing/2010/main" val="0"/>
              </a:ext>
            </a:extLst>
          </a:blip>
          <a:srcRect/>
          <a:stretch>
            <a:fillRect/>
          </a:stretch>
        </p:blipFill>
        <p:spPr bwMode="auto">
          <a:xfrm>
            <a:off x="6780213" y="1998663"/>
            <a:ext cx="2211387"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5" name="Picture 3">
            <a:extLst>
              <a:ext uri="{FF2B5EF4-FFF2-40B4-BE49-F238E27FC236}">
                <a16:creationId xmlns:a16="http://schemas.microsoft.com/office/drawing/2014/main" id="{BE009308-83B8-FD48-8021-C00F7C57030A}"/>
              </a:ext>
            </a:extLst>
          </p:cNvPr>
          <p:cNvPicPr>
            <a:picLocks noChangeAspect="1" noChangeArrowheads="1"/>
          </p:cNvPicPr>
          <p:nvPr>
            <p:custDataLst>
              <p:tags r:id="rId10"/>
            </p:custDataLst>
          </p:nvPr>
        </p:nvPicPr>
        <p:blipFill>
          <a:blip r:embed="rId30">
            <a:extLst>
              <a:ext uri="{28A0092B-C50C-407E-A947-70E740481C1C}">
                <a14:useLocalDpi xmlns:a14="http://schemas.microsoft.com/office/drawing/2010/main" val="0"/>
              </a:ext>
            </a:extLst>
          </a:blip>
          <a:srcRect/>
          <a:stretch>
            <a:fillRect/>
          </a:stretch>
        </p:blipFill>
        <p:spPr bwMode="auto">
          <a:xfrm>
            <a:off x="6858000" y="4191000"/>
            <a:ext cx="21209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7226" name="Group 96">
            <a:extLst>
              <a:ext uri="{FF2B5EF4-FFF2-40B4-BE49-F238E27FC236}">
                <a16:creationId xmlns:a16="http://schemas.microsoft.com/office/drawing/2014/main" id="{3EF47794-8E8F-2341-9D7E-8ADC7728B4CC}"/>
              </a:ext>
            </a:extLst>
          </p:cNvPr>
          <p:cNvGrpSpPr>
            <a:grpSpLocks/>
          </p:cNvGrpSpPr>
          <p:nvPr>
            <p:custDataLst>
              <p:tags r:id="rId11"/>
            </p:custDataLst>
          </p:nvPr>
        </p:nvGrpSpPr>
        <p:grpSpPr bwMode="auto">
          <a:xfrm>
            <a:off x="134938" y="4554538"/>
            <a:ext cx="5562600" cy="234950"/>
            <a:chOff x="152400" y="3462868"/>
            <a:chExt cx="5562600" cy="233677"/>
          </a:xfrm>
        </p:grpSpPr>
        <p:cxnSp>
          <p:nvCxnSpPr>
            <p:cNvPr id="137259" name="Straight Connector 137">
              <a:extLst>
                <a:ext uri="{FF2B5EF4-FFF2-40B4-BE49-F238E27FC236}">
                  <a16:creationId xmlns:a16="http://schemas.microsoft.com/office/drawing/2014/main" id="{0662F246-92CC-294B-AB51-98D85B0E7205}"/>
                </a:ext>
              </a:extLst>
            </p:cNvPr>
            <p:cNvCxnSpPr>
              <a:cxnSpLocks noChangeShapeType="1"/>
            </p:cNvCxnSpPr>
            <p:nvPr/>
          </p:nvCxnSpPr>
          <p:spPr bwMode="auto">
            <a:xfrm>
              <a:off x="152400" y="3579812"/>
              <a:ext cx="5562600"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137260" name="Oval 138">
              <a:extLst>
                <a:ext uri="{FF2B5EF4-FFF2-40B4-BE49-F238E27FC236}">
                  <a16:creationId xmlns:a16="http://schemas.microsoft.com/office/drawing/2014/main" id="{CE3094C0-B0F9-EE43-AFD5-D8A2C67DDA83}"/>
                </a:ext>
              </a:extLst>
            </p:cNvPr>
            <p:cNvSpPr>
              <a:spLocks noChangeArrowheads="1"/>
            </p:cNvSpPr>
            <p:nvPr/>
          </p:nvSpPr>
          <p:spPr bwMode="auto">
            <a:xfrm>
              <a:off x="609600" y="3462868"/>
              <a:ext cx="225213" cy="225213"/>
            </a:xfrm>
            <a:prstGeom prst="ellipse">
              <a:avLst/>
            </a:prstGeom>
            <a:solidFill>
              <a:srgbClr val="FF0000"/>
            </a:solidFill>
            <a:ln w="12700">
              <a:solidFill>
                <a:srgbClr val="FF0000"/>
              </a:solidFill>
              <a:round/>
              <a:headEnd type="none" w="sm" len="sm"/>
              <a:tailEnd type="none" w="sm" len="sm"/>
            </a:ln>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7261" name="Oval 139">
              <a:extLst>
                <a:ext uri="{FF2B5EF4-FFF2-40B4-BE49-F238E27FC236}">
                  <a16:creationId xmlns:a16="http://schemas.microsoft.com/office/drawing/2014/main" id="{6BD0E481-F4EF-4347-9277-9F1F0E99CDF2}"/>
                </a:ext>
              </a:extLst>
            </p:cNvPr>
            <p:cNvSpPr>
              <a:spLocks noChangeArrowheads="1"/>
            </p:cNvSpPr>
            <p:nvPr/>
          </p:nvSpPr>
          <p:spPr bwMode="auto">
            <a:xfrm>
              <a:off x="2362200" y="3471332"/>
              <a:ext cx="225213" cy="225213"/>
            </a:xfrm>
            <a:prstGeom prst="ellipse">
              <a:avLst/>
            </a:prstGeom>
            <a:solidFill>
              <a:srgbClr val="FF0000"/>
            </a:solidFill>
            <a:ln w="12700">
              <a:solidFill>
                <a:srgbClr val="FF0000"/>
              </a:solidFill>
              <a:round/>
              <a:headEnd type="none" w="sm" len="sm"/>
              <a:tailEnd type="none" w="sm" len="sm"/>
            </a:ln>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7262" name="Oval 140">
              <a:extLst>
                <a:ext uri="{FF2B5EF4-FFF2-40B4-BE49-F238E27FC236}">
                  <a16:creationId xmlns:a16="http://schemas.microsoft.com/office/drawing/2014/main" id="{280AB470-5D86-904C-BD8F-F816EA63EFCA}"/>
                </a:ext>
              </a:extLst>
            </p:cNvPr>
            <p:cNvSpPr>
              <a:spLocks noChangeArrowheads="1"/>
            </p:cNvSpPr>
            <p:nvPr/>
          </p:nvSpPr>
          <p:spPr bwMode="auto">
            <a:xfrm>
              <a:off x="1905000" y="3505200"/>
              <a:ext cx="152399" cy="152399"/>
            </a:xfrm>
            <a:prstGeom prst="ellipse">
              <a:avLst/>
            </a:prstGeom>
            <a:solidFill>
              <a:srgbClr val="FF0000"/>
            </a:solidFill>
            <a:ln w="12700">
              <a:solidFill>
                <a:srgbClr val="FF0000"/>
              </a:solidFill>
              <a:round/>
              <a:headEnd type="none" w="sm" len="sm"/>
              <a:tailEnd type="none" w="sm" len="sm"/>
            </a:ln>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7263" name="Oval 141">
              <a:extLst>
                <a:ext uri="{FF2B5EF4-FFF2-40B4-BE49-F238E27FC236}">
                  <a16:creationId xmlns:a16="http://schemas.microsoft.com/office/drawing/2014/main" id="{38EEE38E-17D0-8945-A3D9-CE9A24F07449}"/>
                </a:ext>
              </a:extLst>
            </p:cNvPr>
            <p:cNvSpPr>
              <a:spLocks noChangeArrowheads="1"/>
            </p:cNvSpPr>
            <p:nvPr/>
          </p:nvSpPr>
          <p:spPr bwMode="auto">
            <a:xfrm>
              <a:off x="4572000" y="3505200"/>
              <a:ext cx="152399" cy="152399"/>
            </a:xfrm>
            <a:prstGeom prst="ellipse">
              <a:avLst/>
            </a:prstGeom>
            <a:solidFill>
              <a:srgbClr val="FF0000"/>
            </a:solidFill>
            <a:ln w="12700">
              <a:solidFill>
                <a:srgbClr val="FF0000"/>
              </a:solidFill>
              <a:round/>
              <a:headEnd type="none" w="sm" len="sm"/>
              <a:tailEnd type="none" w="sm" len="sm"/>
            </a:ln>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137227" name="Group 109">
            <a:extLst>
              <a:ext uri="{FF2B5EF4-FFF2-40B4-BE49-F238E27FC236}">
                <a16:creationId xmlns:a16="http://schemas.microsoft.com/office/drawing/2014/main" id="{7948BA29-3EAD-4E47-8EC5-530FDBBF544C}"/>
              </a:ext>
            </a:extLst>
          </p:cNvPr>
          <p:cNvGrpSpPr>
            <a:grpSpLocks/>
          </p:cNvGrpSpPr>
          <p:nvPr>
            <p:custDataLst>
              <p:tags r:id="rId12"/>
            </p:custDataLst>
          </p:nvPr>
        </p:nvGrpSpPr>
        <p:grpSpPr bwMode="auto">
          <a:xfrm>
            <a:off x="2817813" y="4503738"/>
            <a:ext cx="611187" cy="152400"/>
            <a:chOff x="2818606" y="4876800"/>
            <a:chExt cx="838994" cy="228600"/>
          </a:xfrm>
        </p:grpSpPr>
        <p:cxnSp>
          <p:nvCxnSpPr>
            <p:cNvPr id="137257" name="Straight Connector 135">
              <a:extLst>
                <a:ext uri="{FF2B5EF4-FFF2-40B4-BE49-F238E27FC236}">
                  <a16:creationId xmlns:a16="http://schemas.microsoft.com/office/drawing/2014/main" id="{0E709726-09E1-1246-93FB-7FF5CC25CE90}"/>
                </a:ext>
              </a:extLst>
            </p:cNvPr>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37258" name="Straight Arrow Connector 136">
              <a:extLst>
                <a:ext uri="{FF2B5EF4-FFF2-40B4-BE49-F238E27FC236}">
                  <a16:creationId xmlns:a16="http://schemas.microsoft.com/office/drawing/2014/main" id="{7C23E335-D53D-F746-A17C-E018EFB51331}"/>
                </a:ext>
              </a:extLst>
            </p:cNvPr>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grpSp>
        <p:nvGrpSpPr>
          <p:cNvPr id="137228" name="Group 110">
            <a:extLst>
              <a:ext uri="{FF2B5EF4-FFF2-40B4-BE49-F238E27FC236}">
                <a16:creationId xmlns:a16="http://schemas.microsoft.com/office/drawing/2014/main" id="{F3B83691-6344-6C45-B09C-53E82D3A2B0B}"/>
              </a:ext>
            </a:extLst>
          </p:cNvPr>
          <p:cNvGrpSpPr>
            <a:grpSpLocks/>
          </p:cNvGrpSpPr>
          <p:nvPr>
            <p:custDataLst>
              <p:tags r:id="rId13"/>
            </p:custDataLst>
          </p:nvPr>
        </p:nvGrpSpPr>
        <p:grpSpPr bwMode="auto">
          <a:xfrm>
            <a:off x="4876800" y="4503738"/>
            <a:ext cx="609600" cy="152400"/>
            <a:chOff x="2818606" y="4876800"/>
            <a:chExt cx="838994" cy="228600"/>
          </a:xfrm>
        </p:grpSpPr>
        <p:cxnSp>
          <p:nvCxnSpPr>
            <p:cNvPr id="137255" name="Straight Connector 133">
              <a:extLst>
                <a:ext uri="{FF2B5EF4-FFF2-40B4-BE49-F238E27FC236}">
                  <a16:creationId xmlns:a16="http://schemas.microsoft.com/office/drawing/2014/main" id="{1CBCBFD5-7B75-E647-9D19-514F329A454D}"/>
                </a:ext>
              </a:extLst>
            </p:cNvPr>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37256" name="Straight Arrow Connector 134">
              <a:extLst>
                <a:ext uri="{FF2B5EF4-FFF2-40B4-BE49-F238E27FC236}">
                  <a16:creationId xmlns:a16="http://schemas.microsoft.com/office/drawing/2014/main" id="{6DEE40AD-0D9B-CD46-BF8A-68D64FBE193D}"/>
                </a:ext>
              </a:extLst>
            </p:cNvPr>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sp>
        <p:nvSpPr>
          <p:cNvPr id="107" name="U-Turn Arrow 106">
            <a:extLst>
              <a:ext uri="{FF2B5EF4-FFF2-40B4-BE49-F238E27FC236}">
                <a16:creationId xmlns:a16="http://schemas.microsoft.com/office/drawing/2014/main" id="{C4D8233F-339A-3944-BC03-8160C5A62EBC}"/>
              </a:ext>
            </a:extLst>
          </p:cNvPr>
          <p:cNvSpPr/>
          <p:nvPr>
            <p:custDataLst>
              <p:tags r:id="rId14"/>
            </p:custDataLst>
          </p:nvPr>
        </p:nvSpPr>
        <p:spPr bwMode="auto">
          <a:xfrm>
            <a:off x="2438400" y="4140200"/>
            <a:ext cx="533400" cy="384175"/>
          </a:xfrm>
          <a:prstGeom prst="uturnArrow">
            <a:avLst>
              <a:gd name="adj1" fmla="val 8897"/>
              <a:gd name="adj2" fmla="val 25000"/>
              <a:gd name="adj3" fmla="val 25000"/>
              <a:gd name="adj4" fmla="val 43750"/>
              <a:gd name="adj5" fmla="val 75000"/>
            </a:avLst>
          </a:prstGeom>
          <a:solidFill>
            <a:schemeClr val="tx1"/>
          </a:solidFill>
          <a:ln w="12700" cap="flat" cmpd="sng" algn="ctr">
            <a:solidFill>
              <a:srgbClr val="3366FF"/>
            </a:solidFill>
            <a:prstDash val="solid"/>
            <a:round/>
            <a:headEnd type="none" w="sm" len="sm"/>
            <a:tailEnd type="none" w="sm" len="sm"/>
          </a:ln>
          <a:effectLst/>
        </p:spPr>
        <p:txBody>
          <a:bodyPr wrap="none" anchor="ct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itchFamily="-65" charset="0"/>
              <a:ea typeface="ＭＳ Ｐゴシック" pitchFamily="-1" charset="-128"/>
              <a:cs typeface="ＭＳ Ｐゴシック" pitchFamily="-1" charset="-128"/>
            </a:endParaRPr>
          </a:p>
        </p:txBody>
      </p:sp>
      <p:sp>
        <p:nvSpPr>
          <p:cNvPr id="108" name="U-Turn Arrow 107">
            <a:extLst>
              <a:ext uri="{FF2B5EF4-FFF2-40B4-BE49-F238E27FC236}">
                <a16:creationId xmlns:a16="http://schemas.microsoft.com/office/drawing/2014/main" id="{0D8AC5D8-0AF7-AD45-AEF8-69C9273FD618}"/>
              </a:ext>
            </a:extLst>
          </p:cNvPr>
          <p:cNvSpPr/>
          <p:nvPr>
            <p:custDataLst>
              <p:tags r:id="rId15"/>
            </p:custDataLst>
          </p:nvPr>
        </p:nvSpPr>
        <p:spPr bwMode="auto">
          <a:xfrm>
            <a:off x="711200" y="4097338"/>
            <a:ext cx="2336800" cy="420687"/>
          </a:xfrm>
          <a:prstGeom prst="uturnArrow">
            <a:avLst>
              <a:gd name="adj1" fmla="val 8897"/>
              <a:gd name="adj2" fmla="val 25000"/>
              <a:gd name="adj3" fmla="val 25000"/>
              <a:gd name="adj4" fmla="val 43750"/>
              <a:gd name="adj5" fmla="val 75000"/>
            </a:avLst>
          </a:prstGeom>
          <a:solidFill>
            <a:srgbClr val="008000"/>
          </a:solidFill>
          <a:ln w="12700" cap="flat" cmpd="sng" algn="ctr">
            <a:solidFill>
              <a:schemeClr val="accent1">
                <a:lumMod val="50000"/>
              </a:schemeClr>
            </a:solidFill>
            <a:prstDash val="solid"/>
            <a:round/>
            <a:headEnd type="none" w="sm" len="sm"/>
            <a:tailEnd type="none" w="sm" len="sm"/>
          </a:ln>
          <a:effectLst/>
        </p:spPr>
        <p:txBody>
          <a:bodyPr wrap="none" anchor="ct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CC99">
                  <a:lumMod val="50000"/>
                </a:srgbClr>
              </a:solidFill>
              <a:effectLst/>
              <a:uLnTx/>
              <a:uFillTx/>
              <a:latin typeface="Arial" pitchFamily="-65" charset="0"/>
              <a:ea typeface="ＭＳ Ｐゴシック" pitchFamily="-1" charset="-128"/>
              <a:cs typeface="ＭＳ Ｐゴシック" pitchFamily="-1" charset="-128"/>
            </a:endParaRPr>
          </a:p>
        </p:txBody>
      </p:sp>
      <p:sp>
        <p:nvSpPr>
          <p:cNvPr id="137231" name="TextBox 1">
            <a:extLst>
              <a:ext uri="{FF2B5EF4-FFF2-40B4-BE49-F238E27FC236}">
                <a16:creationId xmlns:a16="http://schemas.microsoft.com/office/drawing/2014/main" id="{178A9C09-69CA-7645-AA88-672B1CBB95E4}"/>
              </a:ext>
            </a:extLst>
          </p:cNvPr>
          <p:cNvSpPr txBox="1">
            <a:spLocks noChangeArrowheads="1"/>
          </p:cNvSpPr>
          <p:nvPr>
            <p:custDataLst>
              <p:tags r:id="rId16"/>
            </p:custDataLst>
          </p:nvPr>
        </p:nvSpPr>
        <p:spPr bwMode="auto">
          <a:xfrm>
            <a:off x="5824538" y="2286000"/>
            <a:ext cx="78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~500K Edges</a:t>
            </a:r>
          </a:p>
        </p:txBody>
      </p:sp>
      <p:sp>
        <p:nvSpPr>
          <p:cNvPr id="137232" name="TextBox 63">
            <a:extLst>
              <a:ext uri="{FF2B5EF4-FFF2-40B4-BE49-F238E27FC236}">
                <a16:creationId xmlns:a16="http://schemas.microsoft.com/office/drawing/2014/main" id="{A6AFBD6F-9BC3-7E44-8C0A-0E8961F36EA4}"/>
              </a:ext>
            </a:extLst>
          </p:cNvPr>
          <p:cNvSpPr txBox="1">
            <a:spLocks noChangeArrowheads="1"/>
          </p:cNvSpPr>
          <p:nvPr>
            <p:custDataLst>
              <p:tags r:id="rId17"/>
            </p:custDataLst>
          </p:nvPr>
        </p:nvSpPr>
        <p:spPr bwMode="auto">
          <a:xfrm>
            <a:off x="5824538" y="4392613"/>
            <a:ext cx="787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262699"/>
                </a:solidFill>
                <a:effectLst/>
                <a:uLnTx/>
                <a:uFillTx/>
                <a:latin typeface="Arial" panose="020B0604020202020204" pitchFamily="34" charset="0"/>
                <a:ea typeface="ＭＳ Ｐゴシック" panose="020B0600070205080204" pitchFamily="34" charset="-128"/>
                <a:cs typeface="+mn-cs"/>
              </a:rPr>
              <a:t>~26K Edges</a:t>
            </a:r>
          </a:p>
        </p:txBody>
      </p:sp>
      <p:sp>
        <p:nvSpPr>
          <p:cNvPr id="137233" name="Rectangle 74">
            <a:extLst>
              <a:ext uri="{FF2B5EF4-FFF2-40B4-BE49-F238E27FC236}">
                <a16:creationId xmlns:a16="http://schemas.microsoft.com/office/drawing/2014/main" id="{87E2206B-A7FB-C247-BE96-F1AA881089D8}"/>
              </a:ext>
            </a:extLst>
          </p:cNvPr>
          <p:cNvSpPr>
            <a:spLocks noChangeArrowheads="1"/>
          </p:cNvSpPr>
          <p:nvPr>
            <p:custDataLst>
              <p:tags r:id="rId18"/>
            </p:custDataLst>
          </p:nvPr>
        </p:nvSpPr>
        <p:spPr bwMode="auto">
          <a:xfrm>
            <a:off x="915988" y="5541963"/>
            <a:ext cx="835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664D"/>
                </a:solidFill>
                <a:effectLst/>
                <a:uLnTx/>
                <a:uFillTx/>
                <a:latin typeface="Arial" panose="020B0604020202020204" pitchFamily="34" charset="0"/>
                <a:ea typeface="ＭＳ Ｐゴシック" panose="020B0600070205080204" pitchFamily="34" charset="-128"/>
                <a:cs typeface="+mn-cs"/>
              </a:rPr>
              <a:t>Potential</a:t>
            </a:r>
            <a:br>
              <a:rPr kumimoji="0" lang="en-US" altLang="en-US" sz="1200" b="1" i="0" u="none" strike="noStrike" kern="1200" cap="none" spc="0" normalizeH="0" baseline="0" noProof="0">
                <a:ln>
                  <a:noFill/>
                </a:ln>
                <a:solidFill>
                  <a:srgbClr val="00664D"/>
                </a:solidFill>
                <a:effectLst/>
                <a:uLnTx/>
                <a:uFillTx/>
                <a:latin typeface="Arial" panose="020B0604020202020204" pitchFamily="34" charset="0"/>
                <a:ea typeface="ＭＳ Ｐゴシック" panose="020B0600070205080204" pitchFamily="34" charset="-128"/>
                <a:cs typeface="+mn-cs"/>
              </a:rPr>
            </a:br>
            <a:r>
              <a:rPr kumimoji="0" lang="en-US" altLang="en-US" sz="1200" b="1" i="0" u="none" strike="noStrike" kern="1200" cap="none" spc="0" normalizeH="0" baseline="0" noProof="0">
                <a:ln>
                  <a:noFill/>
                </a:ln>
                <a:solidFill>
                  <a:srgbClr val="00664D"/>
                </a:solidFill>
                <a:effectLst/>
                <a:uLnTx/>
                <a:uFillTx/>
                <a:latin typeface="Arial" panose="020B0604020202020204" pitchFamily="34" charset="0"/>
                <a:ea typeface="ＭＳ Ｐゴシック" panose="020B0600070205080204" pitchFamily="34" charset="-128"/>
                <a:cs typeface="+mn-cs"/>
              </a:rPr>
              <a:t>Distal </a:t>
            </a:r>
            <a:br>
              <a:rPr kumimoji="0" lang="en-US" altLang="en-US" sz="1200" b="1" i="0" u="none" strike="noStrike" kern="1200" cap="none" spc="0" normalizeH="0" baseline="0" noProof="0">
                <a:ln>
                  <a:noFill/>
                </a:ln>
                <a:solidFill>
                  <a:srgbClr val="00664D"/>
                </a:solidFill>
                <a:effectLst/>
                <a:uLnTx/>
                <a:uFillTx/>
                <a:latin typeface="Arial" panose="020B0604020202020204" pitchFamily="34" charset="0"/>
                <a:ea typeface="ＭＳ Ｐゴシック" panose="020B0600070205080204" pitchFamily="34" charset="-128"/>
                <a:cs typeface="+mn-cs"/>
              </a:rPr>
            </a:br>
            <a:r>
              <a:rPr kumimoji="0" lang="en-US" altLang="en-US" sz="1200" b="1" i="0" u="none" strike="noStrike" kern="1200" cap="none" spc="0" normalizeH="0" baseline="0" noProof="0">
                <a:ln>
                  <a:noFill/>
                </a:ln>
                <a:solidFill>
                  <a:srgbClr val="00664D"/>
                </a:solidFill>
                <a:effectLst/>
                <a:uLnTx/>
                <a:uFillTx/>
                <a:latin typeface="Arial" panose="020B0604020202020204" pitchFamily="34" charset="0"/>
                <a:ea typeface="ＭＳ Ｐゴシック" panose="020B0600070205080204" pitchFamily="34" charset="-128"/>
                <a:cs typeface="+mn-cs"/>
              </a:rPr>
              <a:t>Edge</a:t>
            </a:r>
          </a:p>
        </p:txBody>
      </p:sp>
      <p:sp>
        <p:nvSpPr>
          <p:cNvPr id="137234" name="Rectangle 80">
            <a:extLst>
              <a:ext uri="{FF2B5EF4-FFF2-40B4-BE49-F238E27FC236}">
                <a16:creationId xmlns:a16="http://schemas.microsoft.com/office/drawing/2014/main" id="{E9E7F002-F1FE-4945-8B3A-45A9AF83D35F}"/>
              </a:ext>
            </a:extLst>
          </p:cNvPr>
          <p:cNvSpPr>
            <a:spLocks noChangeArrowheads="1"/>
          </p:cNvSpPr>
          <p:nvPr>
            <p:custDataLst>
              <p:tags r:id="rId19"/>
            </p:custDataLst>
          </p:nvPr>
        </p:nvSpPr>
        <p:spPr bwMode="auto">
          <a:xfrm>
            <a:off x="2762250" y="5500688"/>
            <a:ext cx="8334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2D2DB9"/>
                </a:solidFill>
                <a:effectLst/>
                <a:uLnTx/>
                <a:uFillTx/>
                <a:latin typeface="Arial" panose="020B0604020202020204" pitchFamily="34" charset="0"/>
                <a:ea typeface="ＭＳ Ｐゴシック" panose="020B0600070205080204" pitchFamily="34" charset="-128"/>
                <a:cs typeface="+mn-cs"/>
              </a:rPr>
              <a:t>Strong</a:t>
            </a:r>
            <a:br>
              <a:rPr kumimoji="0" lang="en-US" altLang="en-US" sz="1200" b="1" i="0" u="none" strike="noStrike" kern="1200" cap="none" spc="0" normalizeH="0" baseline="0" noProof="0">
                <a:ln>
                  <a:noFill/>
                </a:ln>
                <a:solidFill>
                  <a:srgbClr val="2D2DB9"/>
                </a:solidFill>
                <a:effectLst/>
                <a:uLnTx/>
                <a:uFillTx/>
                <a:latin typeface="Arial" panose="020B0604020202020204" pitchFamily="34" charset="0"/>
                <a:ea typeface="ＭＳ Ｐゴシック" panose="020B0600070205080204" pitchFamily="34" charset="-128"/>
                <a:cs typeface="+mn-cs"/>
              </a:rPr>
            </a:br>
            <a:r>
              <a:rPr kumimoji="0" lang="en-US" altLang="en-US" sz="1200" b="1" i="0" u="none" strike="noStrike" kern="1200" cap="none" spc="0" normalizeH="0" baseline="0" noProof="0">
                <a:ln>
                  <a:noFill/>
                </a:ln>
                <a:solidFill>
                  <a:srgbClr val="2D2DB9"/>
                </a:solidFill>
                <a:effectLst/>
                <a:uLnTx/>
                <a:uFillTx/>
                <a:latin typeface="Arial" panose="020B0604020202020204" pitchFamily="34" charset="0"/>
                <a:ea typeface="ＭＳ Ｐゴシック" panose="020B0600070205080204" pitchFamily="34" charset="-128"/>
                <a:cs typeface="+mn-cs"/>
              </a:rPr>
              <a:t>Proximal </a:t>
            </a:r>
            <a:br>
              <a:rPr kumimoji="0" lang="en-US" altLang="en-US" sz="1200" b="1" i="0" u="none" strike="noStrike" kern="1200" cap="none" spc="0" normalizeH="0" baseline="0" noProof="0">
                <a:ln>
                  <a:noFill/>
                </a:ln>
                <a:solidFill>
                  <a:srgbClr val="2D2DB9"/>
                </a:solidFill>
                <a:effectLst/>
                <a:uLnTx/>
                <a:uFillTx/>
                <a:latin typeface="Arial" panose="020B0604020202020204" pitchFamily="34" charset="0"/>
                <a:ea typeface="ＭＳ Ｐゴシック" panose="020B0600070205080204" pitchFamily="34" charset="-128"/>
                <a:cs typeface="+mn-cs"/>
              </a:rPr>
            </a:br>
            <a:r>
              <a:rPr kumimoji="0" lang="en-US" altLang="en-US" sz="1200" b="1" i="0" u="none" strike="noStrike" kern="1200" cap="none" spc="0" normalizeH="0" baseline="0" noProof="0">
                <a:ln>
                  <a:noFill/>
                </a:ln>
                <a:solidFill>
                  <a:srgbClr val="2D2DB9"/>
                </a:solidFill>
                <a:effectLst/>
                <a:uLnTx/>
                <a:uFillTx/>
                <a:latin typeface="Arial" panose="020B0604020202020204" pitchFamily="34" charset="0"/>
                <a:ea typeface="ＭＳ Ｐゴシック" panose="020B0600070205080204" pitchFamily="34" charset="-128"/>
                <a:cs typeface="+mn-cs"/>
              </a:rPr>
              <a:t>Edge</a:t>
            </a:r>
          </a:p>
        </p:txBody>
      </p:sp>
      <p:sp>
        <p:nvSpPr>
          <p:cNvPr id="137235" name="TextBox 61">
            <a:extLst>
              <a:ext uri="{FF2B5EF4-FFF2-40B4-BE49-F238E27FC236}">
                <a16:creationId xmlns:a16="http://schemas.microsoft.com/office/drawing/2014/main" id="{C137F5D0-22F5-2B4A-A245-41EC5AF8A351}"/>
              </a:ext>
            </a:extLst>
          </p:cNvPr>
          <p:cNvSpPr txBox="1">
            <a:spLocks noChangeArrowheads="1"/>
          </p:cNvSpPr>
          <p:nvPr>
            <p:custDataLst>
              <p:tags r:id="rId20"/>
            </p:custDataLst>
          </p:nvPr>
        </p:nvSpPr>
        <p:spPr bwMode="auto">
          <a:xfrm>
            <a:off x="6688138" y="803275"/>
            <a:ext cx="2387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A6A6A6"/>
                </a:solidFill>
                <a:effectLst/>
                <a:uLnTx/>
                <a:uFillTx/>
                <a:latin typeface="Arial" panose="020B0604020202020204" pitchFamily="34" charset="0"/>
                <a:ea typeface="ＭＳ Ｐゴシック" panose="020B0600070205080204" pitchFamily="34" charset="-128"/>
                <a:cs typeface="+mn-cs"/>
              </a:rPr>
              <a:t>[ Cheng et al., </a:t>
            </a:r>
            <a:r>
              <a:rPr kumimoji="0" lang="en-US" altLang="en-US" sz="900" b="0" i="1" u="none" strike="noStrike" kern="1200" cap="none" spc="0" normalizeH="0" baseline="0" noProof="0">
                <a:ln>
                  <a:noFill/>
                </a:ln>
                <a:solidFill>
                  <a:srgbClr val="A6A6A6"/>
                </a:solidFill>
                <a:effectLst/>
                <a:uLnTx/>
                <a:uFillTx/>
                <a:latin typeface="Arial" panose="020B0604020202020204" pitchFamily="34" charset="0"/>
                <a:ea typeface="ＭＳ Ｐゴシック" panose="020B0600070205080204" pitchFamily="34" charset="-128"/>
                <a:cs typeface="+mn-cs"/>
              </a:rPr>
              <a:t>Bioinfo</a:t>
            </a:r>
            <a:r>
              <a:rPr kumimoji="0" lang="en-US" altLang="en-US" sz="900" b="0" i="0" u="none" strike="noStrike" kern="1200" cap="none" spc="0" normalizeH="0" baseline="0" noProof="0">
                <a:ln>
                  <a:noFill/>
                </a:ln>
                <a:solidFill>
                  <a:srgbClr val="A6A6A6"/>
                </a:solidFill>
                <a:effectLst/>
                <a:uLnTx/>
                <a:uFillTx/>
                <a:latin typeface="Arial" panose="020B0604020202020204" pitchFamily="34" charset="0"/>
                <a:ea typeface="ＭＳ Ｐゴシック" panose="020B0600070205080204" pitchFamily="34" charset="-128"/>
                <a:cs typeface="+mn-cs"/>
              </a:rPr>
              <a:t>. ('11); </a:t>
            </a:r>
            <a:br>
              <a:rPr kumimoji="0" lang="en-US" altLang="en-US" sz="900" b="0" i="0" u="none" strike="noStrike" kern="1200" cap="none" spc="0" normalizeH="0" baseline="0" noProof="0">
                <a:ln>
                  <a:noFill/>
                </a:ln>
                <a:solidFill>
                  <a:srgbClr val="A6A6A6"/>
                </a:solidFill>
                <a:effectLst/>
                <a:uLnTx/>
                <a:uFillTx/>
                <a:latin typeface="Arial" panose="020B0604020202020204" pitchFamily="34" charset="0"/>
                <a:ea typeface="ＭＳ Ｐゴシック" panose="020B0600070205080204" pitchFamily="34" charset="-128"/>
                <a:cs typeface="+mn-cs"/>
              </a:rPr>
            </a:br>
            <a:r>
              <a:rPr kumimoji="0" lang="en-US" altLang="en-US" sz="900" b="0" i="0" u="none" strike="noStrike" kern="1200" cap="none" spc="0" normalizeH="0" baseline="0" noProof="0">
                <a:ln>
                  <a:noFill/>
                </a:ln>
                <a:solidFill>
                  <a:srgbClr val="A6A6A6"/>
                </a:solidFill>
                <a:effectLst/>
                <a:uLnTx/>
                <a:uFillTx/>
                <a:latin typeface="Arial" panose="020B0604020202020204" pitchFamily="34" charset="0"/>
                <a:ea typeface="ＭＳ Ｐゴシック" panose="020B0600070205080204" pitchFamily="34" charset="-128"/>
                <a:cs typeface="+mn-cs"/>
              </a:rPr>
              <a:t>Gerstein et al. </a:t>
            </a:r>
            <a:r>
              <a:rPr kumimoji="0" lang="en-US" altLang="en-US" sz="900" b="0" i="1" u="none" strike="noStrike" kern="1200" cap="none" spc="0" normalizeH="0" baseline="0" noProof="0">
                <a:ln>
                  <a:noFill/>
                </a:ln>
                <a:solidFill>
                  <a:srgbClr val="A6A6A6"/>
                </a:solidFill>
                <a:effectLst/>
                <a:uLnTx/>
                <a:uFillTx/>
                <a:latin typeface="Arial" panose="020B0604020202020204" pitchFamily="34" charset="0"/>
                <a:ea typeface="ＭＳ Ｐゴシック" panose="020B0600070205080204" pitchFamily="34" charset="-128"/>
                <a:cs typeface="+mn-cs"/>
              </a:rPr>
              <a:t>Nature</a:t>
            </a:r>
            <a:r>
              <a:rPr kumimoji="0" lang="en-US" altLang="en-US" sz="900" b="0" i="0" u="none" strike="noStrike" kern="1200" cap="none" spc="0" normalizeH="0" baseline="0" noProof="0">
                <a:ln>
                  <a:noFill/>
                </a:ln>
                <a:solidFill>
                  <a:srgbClr val="A6A6A6"/>
                </a:solidFill>
                <a:effectLst/>
                <a:uLnTx/>
                <a:uFillTx/>
                <a:latin typeface="Arial" panose="020B0604020202020204" pitchFamily="34" charset="0"/>
                <a:ea typeface="ＭＳ Ｐゴシック" panose="020B0600070205080204" pitchFamily="34" charset="-128"/>
                <a:cs typeface="+mn-cs"/>
              </a:rPr>
              <a:t> (in press, '12) ; </a:t>
            </a:r>
            <a:br>
              <a:rPr kumimoji="0" lang="en-US" altLang="en-US" sz="900" b="0" i="0" u="none" strike="noStrike" kern="1200" cap="none" spc="0" normalizeH="0" baseline="0" noProof="0">
                <a:ln>
                  <a:noFill/>
                </a:ln>
                <a:solidFill>
                  <a:srgbClr val="A6A6A6"/>
                </a:solidFill>
                <a:effectLst/>
                <a:uLnTx/>
                <a:uFillTx/>
                <a:latin typeface="Arial" panose="020B0604020202020204" pitchFamily="34" charset="0"/>
                <a:ea typeface="ＭＳ Ｐゴシック" panose="020B0600070205080204" pitchFamily="34" charset="-128"/>
                <a:cs typeface="+mn-cs"/>
              </a:rPr>
            </a:br>
            <a:r>
              <a:rPr kumimoji="0" lang="en-US" altLang="en-US" sz="900" b="0" i="0" u="none" strike="noStrike" kern="1200" cap="none" spc="0" normalizeH="0" baseline="0" noProof="0">
                <a:ln>
                  <a:noFill/>
                </a:ln>
                <a:solidFill>
                  <a:srgbClr val="A6A6A6"/>
                </a:solidFill>
                <a:effectLst/>
                <a:uLnTx/>
                <a:uFillTx/>
                <a:latin typeface="Arial" panose="020B0604020202020204" pitchFamily="34" charset="0"/>
                <a:ea typeface="ＭＳ Ｐゴシック" panose="020B0600070205080204" pitchFamily="34" charset="-128"/>
                <a:cs typeface="+mn-cs"/>
              </a:rPr>
              <a:t>Yip et al., </a:t>
            </a:r>
            <a:r>
              <a:rPr kumimoji="0" lang="en-US" altLang="en-US" sz="900" b="0" i="1" u="none" strike="noStrike" kern="1200" cap="none" spc="0" normalizeH="0" baseline="0" noProof="0">
                <a:ln>
                  <a:noFill/>
                </a:ln>
                <a:solidFill>
                  <a:srgbClr val="A6A6A6"/>
                </a:solidFill>
                <a:effectLst/>
                <a:uLnTx/>
                <a:uFillTx/>
                <a:latin typeface="Arial" panose="020B0604020202020204" pitchFamily="34" charset="0"/>
                <a:ea typeface="ＭＳ Ｐゴシック" panose="020B0600070205080204" pitchFamily="34" charset="-128"/>
                <a:cs typeface="+mn-cs"/>
              </a:rPr>
              <a:t>GenomeBiology</a:t>
            </a:r>
            <a:r>
              <a:rPr kumimoji="0" lang="en-US" altLang="en-US" sz="900" b="0" i="0" u="none" strike="noStrike" kern="1200" cap="none" spc="0" normalizeH="0" baseline="0" noProof="0">
                <a:ln>
                  <a:noFill/>
                </a:ln>
                <a:solidFill>
                  <a:srgbClr val="A6A6A6"/>
                </a:solidFill>
                <a:effectLst/>
                <a:uLnTx/>
                <a:uFillTx/>
                <a:latin typeface="Arial" panose="020B0604020202020204" pitchFamily="34" charset="0"/>
                <a:ea typeface="ＭＳ Ｐゴシック" panose="020B0600070205080204" pitchFamily="34" charset="-128"/>
                <a:cs typeface="+mn-cs"/>
              </a:rPr>
              <a:t> (in press, '12)]</a:t>
            </a:r>
          </a:p>
        </p:txBody>
      </p:sp>
      <p:grpSp>
        <p:nvGrpSpPr>
          <p:cNvPr id="137236" name="Group 6">
            <a:extLst>
              <a:ext uri="{FF2B5EF4-FFF2-40B4-BE49-F238E27FC236}">
                <a16:creationId xmlns:a16="http://schemas.microsoft.com/office/drawing/2014/main" id="{6295AFA4-98F9-BA44-B838-1A21E5CA94B1}"/>
              </a:ext>
            </a:extLst>
          </p:cNvPr>
          <p:cNvGrpSpPr>
            <a:grpSpLocks/>
          </p:cNvGrpSpPr>
          <p:nvPr>
            <p:custDataLst>
              <p:tags r:id="rId21"/>
            </p:custDataLst>
          </p:nvPr>
        </p:nvGrpSpPr>
        <p:grpSpPr bwMode="auto">
          <a:xfrm>
            <a:off x="2049463" y="5064125"/>
            <a:ext cx="787400" cy="1506538"/>
            <a:chOff x="2582333" y="5038196"/>
            <a:chExt cx="787400" cy="1506533"/>
          </a:xfrm>
        </p:grpSpPr>
        <p:cxnSp>
          <p:nvCxnSpPr>
            <p:cNvPr id="76" name="Straight Connector 75">
              <a:extLst>
                <a:ext uri="{FF2B5EF4-FFF2-40B4-BE49-F238E27FC236}">
                  <a16:creationId xmlns:a16="http://schemas.microsoft.com/office/drawing/2014/main" id="{39670BC4-1E4A-AF4D-8516-153B9D9C0581}"/>
                </a:ext>
              </a:extLst>
            </p:cNvPr>
            <p:cNvCxnSpPr>
              <a:stCxn id="137253" idx="3"/>
            </p:cNvCxnSpPr>
            <p:nvPr/>
          </p:nvCxnSpPr>
          <p:spPr bwMode="auto">
            <a:xfrm>
              <a:off x="2982383" y="5466820"/>
              <a:ext cx="0" cy="696911"/>
            </a:xfrm>
            <a:prstGeom prst="line">
              <a:avLst/>
            </a:prstGeom>
            <a:noFill/>
            <a:ln w="38100" cap="flat" cmpd="sng" algn="ctr">
              <a:solidFill>
                <a:schemeClr val="accent6"/>
              </a:solidFill>
              <a:prstDash val="solid"/>
              <a:round/>
              <a:headEnd type="none" w="sm" len="sm"/>
              <a:tailEnd type="triangle" w="lg"/>
            </a:ln>
            <a:effectLst/>
          </p:spPr>
        </p:cxnSp>
        <p:grpSp>
          <p:nvGrpSpPr>
            <p:cNvPr id="137247" name="Group 76">
              <a:extLst>
                <a:ext uri="{FF2B5EF4-FFF2-40B4-BE49-F238E27FC236}">
                  <a16:creationId xmlns:a16="http://schemas.microsoft.com/office/drawing/2014/main" id="{C473D16B-57AC-5049-B32B-1FC896E2C61B}"/>
                </a:ext>
              </a:extLst>
            </p:cNvPr>
            <p:cNvGrpSpPr>
              <a:grpSpLocks/>
            </p:cNvGrpSpPr>
            <p:nvPr/>
          </p:nvGrpSpPr>
          <p:grpSpPr bwMode="auto">
            <a:xfrm>
              <a:off x="2717799" y="5038196"/>
              <a:ext cx="530225" cy="428625"/>
              <a:chOff x="2311399" y="6070599"/>
              <a:chExt cx="530013" cy="428413"/>
            </a:xfrm>
          </p:grpSpPr>
          <p:sp>
            <p:nvSpPr>
              <p:cNvPr id="137253" name="Isosceles Triangle 77">
                <a:extLst>
                  <a:ext uri="{FF2B5EF4-FFF2-40B4-BE49-F238E27FC236}">
                    <a16:creationId xmlns:a16="http://schemas.microsoft.com/office/drawing/2014/main" id="{339AB842-E81C-0341-A774-33F69145EEA2}"/>
                  </a:ext>
                </a:extLst>
              </p:cNvPr>
              <p:cNvSpPr>
                <a:spLocks noChangeArrowheads="1"/>
              </p:cNvSpPr>
              <p:nvPr/>
            </p:nvSpPr>
            <p:spPr bwMode="auto">
              <a:xfrm>
                <a:off x="2311399" y="6070599"/>
                <a:ext cx="530013" cy="428413"/>
              </a:xfrm>
              <a:prstGeom prst="triangle">
                <a:avLst>
                  <a:gd name="adj" fmla="val 50000"/>
                </a:avLst>
              </a:prstGeom>
              <a:solidFill>
                <a:srgbClr val="FF00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7254" name="TextBox 78">
                <a:extLst>
                  <a:ext uri="{FF2B5EF4-FFF2-40B4-BE49-F238E27FC236}">
                    <a16:creationId xmlns:a16="http://schemas.microsoft.com/office/drawing/2014/main" id="{F5710D33-2077-D94E-8910-804B4E3E81BA}"/>
                  </a:ext>
                </a:extLst>
              </p:cNvPr>
              <p:cNvSpPr txBox="1">
                <a:spLocks noChangeArrowheads="1"/>
              </p:cNvSpPr>
              <p:nvPr/>
            </p:nvSpPr>
            <p:spPr bwMode="auto">
              <a:xfrm>
                <a:off x="2396067" y="6206060"/>
                <a:ext cx="3726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TF</a:t>
                </a:r>
              </a:p>
            </p:txBody>
          </p:sp>
        </p:grpSp>
        <p:sp>
          <p:nvSpPr>
            <p:cNvPr id="137248" name="Rectangle 1">
              <a:extLst>
                <a:ext uri="{FF2B5EF4-FFF2-40B4-BE49-F238E27FC236}">
                  <a16:creationId xmlns:a16="http://schemas.microsoft.com/office/drawing/2014/main" id="{F45723D4-B50D-724C-AB10-AD879EA36C02}"/>
                </a:ext>
              </a:extLst>
            </p:cNvPr>
            <p:cNvSpPr>
              <a:spLocks noChangeArrowheads="1"/>
            </p:cNvSpPr>
            <p:nvPr/>
          </p:nvSpPr>
          <p:spPr bwMode="auto">
            <a:xfrm>
              <a:off x="2582333" y="6214529"/>
              <a:ext cx="787400" cy="330200"/>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defTabSz="912813">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defTabSz="9128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912813">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137249" name="Group 109">
              <a:extLst>
                <a:ext uri="{FF2B5EF4-FFF2-40B4-BE49-F238E27FC236}">
                  <a16:creationId xmlns:a16="http://schemas.microsoft.com/office/drawing/2014/main" id="{E1CDC762-6A2A-C140-834E-B8867633776F}"/>
                </a:ext>
              </a:extLst>
            </p:cNvPr>
            <p:cNvGrpSpPr>
              <a:grpSpLocks/>
            </p:cNvGrpSpPr>
            <p:nvPr/>
          </p:nvGrpSpPr>
          <p:grpSpPr bwMode="auto">
            <a:xfrm>
              <a:off x="2707747" y="6383334"/>
              <a:ext cx="611187" cy="152400"/>
              <a:chOff x="2818606" y="4876800"/>
              <a:chExt cx="838994" cy="228600"/>
            </a:xfrm>
          </p:grpSpPr>
          <p:cxnSp>
            <p:nvCxnSpPr>
              <p:cNvPr id="137251" name="Straight Connector 135">
                <a:extLst>
                  <a:ext uri="{FF2B5EF4-FFF2-40B4-BE49-F238E27FC236}">
                    <a16:creationId xmlns:a16="http://schemas.microsoft.com/office/drawing/2014/main" id="{82B8269F-8903-C348-BBAD-52F49DE2B9D5}"/>
                  </a:ext>
                </a:extLst>
              </p:cNvPr>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37252" name="Straight Arrow Connector 136">
                <a:extLst>
                  <a:ext uri="{FF2B5EF4-FFF2-40B4-BE49-F238E27FC236}">
                    <a16:creationId xmlns:a16="http://schemas.microsoft.com/office/drawing/2014/main" id="{273CF03C-ACE8-C340-A143-2A26A0ED0A6B}"/>
                  </a:ext>
                </a:extLst>
              </p:cNvPr>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sp>
          <p:nvSpPr>
            <p:cNvPr id="137250" name="Oval 5">
              <a:extLst>
                <a:ext uri="{FF2B5EF4-FFF2-40B4-BE49-F238E27FC236}">
                  <a16:creationId xmlns:a16="http://schemas.microsoft.com/office/drawing/2014/main" id="{EF7C673C-F650-254B-9E46-1F3C9C40003C}"/>
                </a:ext>
              </a:extLst>
            </p:cNvPr>
            <p:cNvSpPr>
              <a:spLocks noChangeArrowheads="1"/>
            </p:cNvSpPr>
            <p:nvPr/>
          </p:nvSpPr>
          <p:spPr bwMode="auto">
            <a:xfrm>
              <a:off x="2912532" y="5825071"/>
              <a:ext cx="143933" cy="143933"/>
            </a:xfrm>
            <a:prstGeom prst="ellipse">
              <a:avLst/>
            </a:prstGeom>
            <a:solidFill>
              <a:srgbClr val="FF0000"/>
            </a:solidFill>
            <a:ln w="12700">
              <a:solidFill>
                <a:schemeClr val="tx1"/>
              </a:solidFill>
              <a:round/>
              <a:headEnd type="none" w="sm" len="sm"/>
              <a:tailEnd type="none" w="sm" len="sm"/>
            </a:ln>
          </p:spPr>
          <p:txBody>
            <a:bodyPr wrap="none" anchor="ctr"/>
            <a:lstStyle>
              <a:lvl1pPr defTabSz="912813">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defTabSz="912813">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defTabSz="9128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912813">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cxnSp>
        <p:nvCxnSpPr>
          <p:cNvPr id="137237" name="Straight Connector 73">
            <a:extLst>
              <a:ext uri="{FF2B5EF4-FFF2-40B4-BE49-F238E27FC236}">
                <a16:creationId xmlns:a16="http://schemas.microsoft.com/office/drawing/2014/main" id="{5E19D2DA-EDC2-3D4B-9DD0-287868ED6FB0}"/>
              </a:ext>
            </a:extLst>
          </p:cNvPr>
          <p:cNvCxnSpPr>
            <a:cxnSpLocks noChangeShapeType="1"/>
            <a:stCxn id="137244" idx="3"/>
            <a:endCxn id="137239" idx="0"/>
          </p:cNvCxnSpPr>
          <p:nvPr>
            <p:custDataLst>
              <p:tags r:id="rId22"/>
            </p:custDataLst>
          </p:nvPr>
        </p:nvCxnSpPr>
        <p:spPr bwMode="auto">
          <a:xfrm flipH="1">
            <a:off x="706438" y="5492750"/>
            <a:ext cx="7937" cy="976313"/>
          </a:xfrm>
          <a:prstGeom prst="line">
            <a:avLst/>
          </a:prstGeom>
          <a:noFill/>
          <a:ln w="38100">
            <a:solidFill>
              <a:srgbClr val="008000"/>
            </a:solidFill>
            <a:round/>
            <a:headEnd type="none" w="sm" len="sm"/>
            <a:tailEnd type="triangle" w="lg" len="med"/>
          </a:ln>
          <a:extLst>
            <a:ext uri="{909E8E84-426E-40DD-AFC4-6F175D3DCCD1}">
              <a14:hiddenFill xmlns:a14="http://schemas.microsoft.com/office/drawing/2010/main">
                <a:noFill/>
              </a14:hiddenFill>
            </a:ext>
          </a:extLst>
        </p:spPr>
      </p:cxnSp>
      <p:grpSp>
        <p:nvGrpSpPr>
          <p:cNvPr id="137238" name="Group 76">
            <a:extLst>
              <a:ext uri="{FF2B5EF4-FFF2-40B4-BE49-F238E27FC236}">
                <a16:creationId xmlns:a16="http://schemas.microsoft.com/office/drawing/2014/main" id="{54E8405C-A3C2-6047-AB7E-781328AC3F93}"/>
              </a:ext>
            </a:extLst>
          </p:cNvPr>
          <p:cNvGrpSpPr>
            <a:grpSpLocks/>
          </p:cNvGrpSpPr>
          <p:nvPr>
            <p:custDataLst>
              <p:tags r:id="rId23"/>
            </p:custDataLst>
          </p:nvPr>
        </p:nvGrpSpPr>
        <p:grpSpPr bwMode="auto">
          <a:xfrm>
            <a:off x="449263" y="5064125"/>
            <a:ext cx="530225" cy="428625"/>
            <a:chOff x="2311399" y="6070599"/>
            <a:chExt cx="530013" cy="428413"/>
          </a:xfrm>
        </p:grpSpPr>
        <p:sp>
          <p:nvSpPr>
            <p:cNvPr id="137244" name="Isosceles Triangle 77">
              <a:extLst>
                <a:ext uri="{FF2B5EF4-FFF2-40B4-BE49-F238E27FC236}">
                  <a16:creationId xmlns:a16="http://schemas.microsoft.com/office/drawing/2014/main" id="{85FE625F-8031-C04D-9D06-2BE69C421A32}"/>
                </a:ext>
              </a:extLst>
            </p:cNvPr>
            <p:cNvSpPr>
              <a:spLocks noChangeArrowheads="1"/>
            </p:cNvSpPr>
            <p:nvPr/>
          </p:nvSpPr>
          <p:spPr bwMode="auto">
            <a:xfrm>
              <a:off x="2311399" y="6070599"/>
              <a:ext cx="530013" cy="428413"/>
            </a:xfrm>
            <a:prstGeom prst="triangle">
              <a:avLst>
                <a:gd name="adj" fmla="val 50000"/>
              </a:avLst>
            </a:prstGeom>
            <a:solidFill>
              <a:srgbClr val="FF00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7245" name="TextBox 78">
              <a:extLst>
                <a:ext uri="{FF2B5EF4-FFF2-40B4-BE49-F238E27FC236}">
                  <a16:creationId xmlns:a16="http://schemas.microsoft.com/office/drawing/2014/main" id="{C2A96FA9-B959-064E-9BA4-3854BAB4A6DF}"/>
                </a:ext>
              </a:extLst>
            </p:cNvPr>
            <p:cNvSpPr txBox="1">
              <a:spLocks noChangeArrowheads="1"/>
            </p:cNvSpPr>
            <p:nvPr/>
          </p:nvSpPr>
          <p:spPr bwMode="auto">
            <a:xfrm>
              <a:off x="2396067" y="6206060"/>
              <a:ext cx="3726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TF</a:t>
              </a:r>
            </a:p>
          </p:txBody>
        </p:sp>
      </p:grpSp>
      <p:sp>
        <p:nvSpPr>
          <p:cNvPr id="137239" name="Rectangle 76">
            <a:extLst>
              <a:ext uri="{FF2B5EF4-FFF2-40B4-BE49-F238E27FC236}">
                <a16:creationId xmlns:a16="http://schemas.microsoft.com/office/drawing/2014/main" id="{24A19D89-D99D-6442-81C6-794CF98169E0}"/>
              </a:ext>
            </a:extLst>
          </p:cNvPr>
          <p:cNvSpPr>
            <a:spLocks noChangeArrowheads="1"/>
          </p:cNvSpPr>
          <p:nvPr>
            <p:custDataLst>
              <p:tags r:id="rId24"/>
            </p:custDataLst>
          </p:nvPr>
        </p:nvSpPr>
        <p:spPr bwMode="auto">
          <a:xfrm>
            <a:off x="312738" y="6469063"/>
            <a:ext cx="787400" cy="330200"/>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defTabSz="912813">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defTabSz="9128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912813">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137240" name="Group 109">
            <a:extLst>
              <a:ext uri="{FF2B5EF4-FFF2-40B4-BE49-F238E27FC236}">
                <a16:creationId xmlns:a16="http://schemas.microsoft.com/office/drawing/2014/main" id="{ED8215B0-BCEE-604F-9FF0-4FF3CD4FC92A}"/>
              </a:ext>
            </a:extLst>
          </p:cNvPr>
          <p:cNvGrpSpPr>
            <a:grpSpLocks/>
          </p:cNvGrpSpPr>
          <p:nvPr>
            <p:custDataLst>
              <p:tags r:id="rId25"/>
            </p:custDataLst>
          </p:nvPr>
        </p:nvGrpSpPr>
        <p:grpSpPr bwMode="auto">
          <a:xfrm>
            <a:off x="438150" y="6637338"/>
            <a:ext cx="611188" cy="152400"/>
            <a:chOff x="2818606" y="4876800"/>
            <a:chExt cx="838994" cy="228600"/>
          </a:xfrm>
        </p:grpSpPr>
        <p:cxnSp>
          <p:nvCxnSpPr>
            <p:cNvPr id="137242" name="Straight Connector 135">
              <a:extLst>
                <a:ext uri="{FF2B5EF4-FFF2-40B4-BE49-F238E27FC236}">
                  <a16:creationId xmlns:a16="http://schemas.microsoft.com/office/drawing/2014/main" id="{2F85E81C-2B2E-0D4D-B859-A10BB4611B9F}"/>
                </a:ext>
              </a:extLst>
            </p:cNvPr>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37243" name="Straight Arrow Connector 136">
              <a:extLst>
                <a:ext uri="{FF2B5EF4-FFF2-40B4-BE49-F238E27FC236}">
                  <a16:creationId xmlns:a16="http://schemas.microsoft.com/office/drawing/2014/main" id="{AF75EA43-23B4-7E40-93E9-7CBCD76B2523}"/>
                </a:ext>
              </a:extLst>
            </p:cNvPr>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sp>
        <p:nvSpPr>
          <p:cNvPr id="137241" name="Oval 78">
            <a:extLst>
              <a:ext uri="{FF2B5EF4-FFF2-40B4-BE49-F238E27FC236}">
                <a16:creationId xmlns:a16="http://schemas.microsoft.com/office/drawing/2014/main" id="{8F5D6B49-1042-6147-82E3-999479097F3D}"/>
              </a:ext>
            </a:extLst>
          </p:cNvPr>
          <p:cNvSpPr>
            <a:spLocks noChangeArrowheads="1"/>
          </p:cNvSpPr>
          <p:nvPr>
            <p:custDataLst>
              <p:tags r:id="rId26"/>
            </p:custDataLst>
          </p:nvPr>
        </p:nvSpPr>
        <p:spPr bwMode="auto">
          <a:xfrm>
            <a:off x="642938" y="5849938"/>
            <a:ext cx="144462" cy="144462"/>
          </a:xfrm>
          <a:prstGeom prst="ellipse">
            <a:avLst/>
          </a:prstGeom>
          <a:solidFill>
            <a:srgbClr val="FF0000"/>
          </a:solidFill>
          <a:ln w="12700">
            <a:solidFill>
              <a:schemeClr val="tx1"/>
            </a:solidFill>
            <a:round/>
            <a:headEnd type="none" w="sm" len="sm"/>
            <a:tailEnd type="none" w="sm" len="sm"/>
          </a:ln>
        </p:spPr>
        <p:txBody>
          <a:bodyPr wrap="none" anchor="ctr"/>
          <a:lstStyle>
            <a:lvl1pPr defTabSz="912813">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defTabSz="912813">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defTabSz="9128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912813">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ustDataLst>
      <p:tags r:id="rId1"/>
    </p:custDataLst>
    <p:extLst>
      <p:ext uri="{BB962C8B-B14F-4D97-AF65-F5344CB8AC3E}">
        <p14:creationId xmlns:p14="http://schemas.microsoft.com/office/powerpoint/2010/main" val="3679102397"/>
      </p:ext>
    </p:extLst>
  </p:cSld>
  <p:clrMapOvr>
    <a:masterClrMapping/>
  </p:clrMapOvr>
  <p:transition advTm="69637"/>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The irreproducible discovery rate (IDR)</a:t>
            </a:r>
          </a:p>
        </p:txBody>
      </p:sp>
      <p:sp>
        <p:nvSpPr>
          <p:cNvPr id="4" name="TextBox 6"/>
          <p:cNvSpPr txBox="1">
            <a:spLocks noGrp="1" noChangeArrowheads="1"/>
          </p:cNvSpPr>
          <p:nvPr>
            <p:ph idx="1"/>
          </p:nvPr>
        </p:nvSpPr>
        <p:spPr bwMode="auto">
          <a:xfrm>
            <a:off x="457200" y="1600200"/>
            <a:ext cx="8229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2000" dirty="0"/>
              <a:t>Unified approach to measure the reproducibility of findings identified from replicate high-throughput experiments.</a:t>
            </a:r>
          </a:p>
          <a:p>
            <a:r>
              <a:rPr lang="en-US" altLang="en-US" sz="2000" u="sng" dirty="0"/>
              <a:t>Idea </a:t>
            </a:r>
            <a:r>
              <a:rPr lang="en-US" altLang="en-US" sz="2000" dirty="0"/>
              <a:t>: call peaks with low cutoff and classify peaks as reproducible or not (bivariate rank distributions) based on overlap of ranked peaks (consistency) </a:t>
            </a:r>
          </a:p>
          <a:p>
            <a:endParaRPr lang="en-US" altLang="en-US" sz="2000" dirty="0"/>
          </a:p>
        </p:txBody>
      </p:sp>
      <p:sp>
        <p:nvSpPr>
          <p:cNvPr id="3" name="Slide Number Placeholder 2">
            <a:extLst>
              <a:ext uri="{FF2B5EF4-FFF2-40B4-BE49-F238E27FC236}">
                <a16:creationId xmlns:a16="http://schemas.microsoft.com/office/drawing/2014/main" id="{D73E0CAA-B793-8C4F-8AD7-ECA830B60EE6}"/>
              </a:ext>
            </a:extLst>
          </p:cNvPr>
          <p:cNvSpPr>
            <a:spLocks noGrp="1"/>
          </p:cNvSpPr>
          <p:nvPr>
            <p:ph type="sldNum" sz="quarter" idx="12"/>
          </p:nvPr>
        </p:nvSpPr>
        <p:spPr/>
        <p:txBody>
          <a:bodyPr/>
          <a:lstStyle/>
          <a:p>
            <a:endParaRPr lang="en-US" altLang="en-US" dirty="0"/>
          </a:p>
        </p:txBody>
      </p:sp>
      <p:pic>
        <p:nvPicPr>
          <p:cNvPr id="5" name="Picture 4" descr="idr.tiff"/>
          <p:cNvPicPr>
            <a:picLocks noChangeAspect="1"/>
          </p:cNvPicPr>
          <p:nvPr/>
        </p:nvPicPr>
        <p:blipFill rotWithShape="1">
          <a:blip r:embed="rId2">
            <a:extLst>
              <a:ext uri="{28A0092B-C50C-407E-A947-70E740481C1C}">
                <a14:useLocalDpi xmlns:a14="http://schemas.microsoft.com/office/drawing/2010/main" val="0"/>
              </a:ext>
            </a:extLst>
          </a:blip>
          <a:srcRect l="34074" t="12412" b="47574"/>
          <a:stretch/>
        </p:blipFill>
        <p:spPr bwMode="auto">
          <a:xfrm>
            <a:off x="1571223" y="3844865"/>
            <a:ext cx="5087155" cy="253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869780" y="6564858"/>
            <a:ext cx="2954655" cy="276999"/>
          </a:xfrm>
          <a:prstGeom prst="rect">
            <a:avLst/>
          </a:prstGeom>
          <a:noFill/>
        </p:spPr>
        <p:txBody>
          <a:bodyPr wrap="none" rtlCol="0">
            <a:spAutoFit/>
          </a:bodyPr>
          <a:lstStyle/>
          <a:p>
            <a:r>
              <a:rPr lang="en-US" i="1" dirty="0">
                <a:solidFill>
                  <a:schemeClr val="bg1">
                    <a:lumMod val="75000"/>
                  </a:schemeClr>
                </a:solidFill>
              </a:rPr>
              <a:t>Genome Research 2012, 22:1813-1831</a:t>
            </a:r>
          </a:p>
        </p:txBody>
      </p:sp>
    </p:spTree>
    <p:extLst>
      <p:ext uri="{BB962C8B-B14F-4D97-AF65-F5344CB8AC3E}">
        <p14:creationId xmlns:p14="http://schemas.microsoft.com/office/powerpoint/2010/main" val="421452629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457200" y="-152400"/>
            <a:ext cx="8229600" cy="1143000"/>
          </a:xfrm>
        </p:spPr>
        <p:txBody>
          <a:bodyPr/>
          <a:lstStyle/>
          <a:p>
            <a:r>
              <a:rPr lang="en-US" altLang="en-US" sz="3200">
                <a:ea typeface="ＭＳ Ｐゴシック" charset="-128"/>
              </a:rPr>
              <a:t>Multiscale Analysis, Minima/Maxima based Coarse Segmentation</a:t>
            </a:r>
          </a:p>
        </p:txBody>
      </p:sp>
      <p:sp>
        <p:nvSpPr>
          <p:cNvPr id="30722" name="Content Placeholder 2"/>
          <p:cNvSpPr>
            <a:spLocks noGrp="1"/>
          </p:cNvSpPr>
          <p:nvPr>
            <p:ph idx="1"/>
          </p:nvPr>
        </p:nvSpPr>
        <p:spPr>
          <a:xfrm>
            <a:off x="457200" y="998538"/>
            <a:ext cx="8305800" cy="5791200"/>
          </a:xfrm>
        </p:spPr>
        <p:txBody>
          <a:bodyPr/>
          <a:lstStyle/>
          <a:p>
            <a:r>
              <a:rPr lang="en-US" altLang="en-US">
                <a:ea typeface="ＭＳ Ｐゴシック" charset="-128"/>
              </a:rPr>
              <a:t>Multiscale analysis is a natural way to analyze the ChIP-Seq data</a:t>
            </a:r>
          </a:p>
        </p:txBody>
      </p:sp>
      <p:sp>
        <p:nvSpPr>
          <p:cNvPr id="30723" name="Slide Number Placeholder 3"/>
          <p:cNvSpPr>
            <a:spLocks noGrp="1"/>
          </p:cNvSpPr>
          <p:nvPr>
            <p:ph type="sldNum" sz="quarter" idx="12"/>
          </p:nvPr>
        </p:nvSpPr>
        <p:spPr bwMode="auto">
          <a:xfrm>
            <a:off x="6553200" y="65690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97180E14-273D-3841-9E8B-CD4265D8CE59}" type="slidenum">
              <a:rPr lang="en-US" altLang="en-US" sz="1200">
                <a:solidFill>
                  <a:srgbClr val="898989"/>
                </a:solidFill>
              </a:rPr>
              <a:pPr>
                <a:spcBef>
                  <a:spcPct val="0"/>
                </a:spcBef>
                <a:buFontTx/>
                <a:buNone/>
              </a:pPr>
              <a:t>12</a:t>
            </a:fld>
            <a:endParaRPr lang="en-US" altLang="en-US" sz="1200">
              <a:solidFill>
                <a:srgbClr val="898989"/>
              </a:solidFill>
            </a:endParaRPr>
          </a:p>
        </p:txBody>
      </p:sp>
      <p:pic>
        <p:nvPicPr>
          <p:cNvPr id="307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922338"/>
            <a:ext cx="9164638" cy="1347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4" descr="C:\Users\Ozgun\Desktop\Box\My Box Files\Presentations\Jan.8.2014_GM_MUSIC\ms_decomp_4_leve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727325"/>
            <a:ext cx="5249863"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762000" y="2270125"/>
            <a:ext cx="1066800" cy="53340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781800" y="2270125"/>
            <a:ext cx="685800" cy="53340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30728" name="TextBox 9"/>
          <p:cNvSpPr txBox="1">
            <a:spLocks noChangeArrowheads="1"/>
          </p:cNvSpPr>
          <p:nvPr/>
        </p:nvSpPr>
        <p:spPr bwMode="auto">
          <a:xfrm>
            <a:off x="6975475" y="3032125"/>
            <a:ext cx="527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5613">
              <a:spcBef>
                <a:spcPct val="0"/>
              </a:spcBef>
              <a:buFontTx/>
              <a:buNone/>
            </a:pPr>
            <a:r>
              <a:rPr lang="en-US" altLang="en-US" sz="1800" b="0">
                <a:solidFill>
                  <a:prstClr val="black"/>
                </a:solidFill>
                <a:cs typeface=""/>
              </a:rPr>
              <a:t>1kb</a:t>
            </a:r>
          </a:p>
        </p:txBody>
      </p:sp>
      <p:sp>
        <p:nvSpPr>
          <p:cNvPr id="30729" name="TextBox 10"/>
          <p:cNvSpPr txBox="1">
            <a:spLocks noChangeArrowheads="1"/>
          </p:cNvSpPr>
          <p:nvPr/>
        </p:nvSpPr>
        <p:spPr bwMode="auto">
          <a:xfrm>
            <a:off x="6975475" y="4098925"/>
            <a:ext cx="527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5613">
              <a:spcBef>
                <a:spcPct val="0"/>
              </a:spcBef>
              <a:buFontTx/>
              <a:buNone/>
            </a:pPr>
            <a:r>
              <a:rPr lang="en-US" altLang="en-US" sz="1800" b="0">
                <a:solidFill>
                  <a:prstClr val="black"/>
                </a:solidFill>
                <a:cs typeface=""/>
              </a:rPr>
              <a:t>4kb</a:t>
            </a:r>
          </a:p>
        </p:txBody>
      </p:sp>
      <p:sp>
        <p:nvSpPr>
          <p:cNvPr id="30730" name="TextBox 11"/>
          <p:cNvSpPr txBox="1">
            <a:spLocks noChangeArrowheads="1"/>
          </p:cNvSpPr>
          <p:nvPr/>
        </p:nvSpPr>
        <p:spPr bwMode="auto">
          <a:xfrm>
            <a:off x="6934200" y="508952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5613">
              <a:spcBef>
                <a:spcPct val="0"/>
              </a:spcBef>
              <a:buFontTx/>
              <a:buNone/>
            </a:pPr>
            <a:r>
              <a:rPr lang="en-US" altLang="en-US" sz="1800" b="0">
                <a:solidFill>
                  <a:prstClr val="black"/>
                </a:solidFill>
                <a:cs typeface=""/>
              </a:rPr>
              <a:t>16kb</a:t>
            </a:r>
          </a:p>
        </p:txBody>
      </p:sp>
      <p:sp>
        <p:nvSpPr>
          <p:cNvPr id="30731" name="TextBox 12"/>
          <p:cNvSpPr txBox="1">
            <a:spLocks noChangeArrowheads="1"/>
          </p:cNvSpPr>
          <p:nvPr/>
        </p:nvSpPr>
        <p:spPr bwMode="auto">
          <a:xfrm>
            <a:off x="6975475" y="615632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5613">
              <a:spcBef>
                <a:spcPct val="0"/>
              </a:spcBef>
              <a:buFontTx/>
              <a:buNone/>
            </a:pPr>
            <a:r>
              <a:rPr lang="en-US" altLang="en-US" sz="1800" b="0">
                <a:solidFill>
                  <a:prstClr val="black"/>
                </a:solidFill>
                <a:cs typeface=""/>
              </a:rPr>
              <a:t>64kb</a:t>
            </a:r>
          </a:p>
        </p:txBody>
      </p:sp>
      <p:cxnSp>
        <p:nvCxnSpPr>
          <p:cNvPr id="14" name="Straight Connector 13"/>
          <p:cNvCxnSpPr/>
          <p:nvPr/>
        </p:nvCxnSpPr>
        <p:spPr>
          <a:xfrm>
            <a:off x="6781800" y="2803525"/>
            <a:ext cx="0" cy="381000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828800" y="2803525"/>
            <a:ext cx="0" cy="381000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30734" name="TextBox 15"/>
          <p:cNvSpPr txBox="1">
            <a:spLocks noChangeArrowheads="1"/>
          </p:cNvSpPr>
          <p:nvPr/>
        </p:nvSpPr>
        <p:spPr bwMode="auto">
          <a:xfrm>
            <a:off x="7021513" y="2651125"/>
            <a:ext cx="1665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5613">
              <a:spcBef>
                <a:spcPct val="0"/>
              </a:spcBef>
              <a:buFontTx/>
              <a:buNone/>
            </a:pPr>
            <a:r>
              <a:rPr lang="en-US" altLang="en-US" sz="1800" b="0">
                <a:solidFill>
                  <a:prstClr val="black"/>
                </a:solidFill>
                <a:cs typeface=""/>
              </a:rPr>
              <a:t>Window Length</a:t>
            </a:r>
          </a:p>
        </p:txBody>
      </p:sp>
      <p:cxnSp>
        <p:nvCxnSpPr>
          <p:cNvPr id="17" name="Straight Arrow Connector 16"/>
          <p:cNvCxnSpPr>
            <a:stCxn id="30736" idx="3"/>
          </p:cNvCxnSpPr>
          <p:nvPr/>
        </p:nvCxnSpPr>
        <p:spPr>
          <a:xfrm>
            <a:off x="1371600" y="5667375"/>
            <a:ext cx="1676400" cy="488950"/>
          </a:xfrm>
          <a:prstGeom prst="straightConnector1">
            <a:avLst/>
          </a:prstGeom>
          <a:ln w="317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736" name="TextBox 17"/>
          <p:cNvSpPr txBox="1">
            <a:spLocks noChangeArrowheads="1"/>
          </p:cNvSpPr>
          <p:nvPr/>
        </p:nvSpPr>
        <p:spPr bwMode="auto">
          <a:xfrm>
            <a:off x="433388" y="5481638"/>
            <a:ext cx="938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5613">
              <a:spcBef>
                <a:spcPct val="0"/>
              </a:spcBef>
              <a:buFontTx/>
              <a:buNone/>
            </a:pPr>
            <a:r>
              <a:rPr lang="en-US" altLang="en-US" sz="1800" b="0">
                <a:solidFill>
                  <a:prstClr val="black"/>
                </a:solidFill>
                <a:cs typeface=""/>
              </a:rPr>
              <a:t>Maxima</a:t>
            </a:r>
          </a:p>
        </p:txBody>
      </p:sp>
      <p:sp>
        <p:nvSpPr>
          <p:cNvPr id="30737" name="TextBox 18"/>
          <p:cNvSpPr txBox="1">
            <a:spLocks noChangeArrowheads="1"/>
          </p:cNvSpPr>
          <p:nvPr/>
        </p:nvSpPr>
        <p:spPr bwMode="auto">
          <a:xfrm>
            <a:off x="509588" y="6319838"/>
            <a:ext cx="904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5613">
              <a:spcBef>
                <a:spcPct val="0"/>
              </a:spcBef>
              <a:buFontTx/>
              <a:buNone/>
            </a:pPr>
            <a:r>
              <a:rPr lang="en-US" altLang="en-US" sz="1800" b="0">
                <a:solidFill>
                  <a:prstClr val="black"/>
                </a:solidFill>
                <a:cs typeface=""/>
              </a:rPr>
              <a:t>Minima</a:t>
            </a:r>
          </a:p>
        </p:txBody>
      </p:sp>
      <p:cxnSp>
        <p:nvCxnSpPr>
          <p:cNvPr id="20" name="Straight Arrow Connector 19"/>
          <p:cNvCxnSpPr>
            <a:stCxn id="30737" idx="3"/>
          </p:cNvCxnSpPr>
          <p:nvPr/>
        </p:nvCxnSpPr>
        <p:spPr>
          <a:xfrm flipV="1">
            <a:off x="1414463" y="6308725"/>
            <a:ext cx="2014537" cy="196850"/>
          </a:xfrm>
          <a:prstGeom prst="straightConnector1">
            <a:avLst/>
          </a:prstGeom>
          <a:ln w="317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143000" y="2370138"/>
            <a:ext cx="1371600" cy="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200400" y="2370138"/>
            <a:ext cx="1371600" cy="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334000" y="2370138"/>
            <a:ext cx="1371600" cy="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30742" name="TextBox 24"/>
          <p:cNvSpPr txBox="1">
            <a:spLocks noChangeArrowheads="1"/>
          </p:cNvSpPr>
          <p:nvPr/>
        </p:nvSpPr>
        <p:spPr bwMode="auto">
          <a:xfrm rot="-5400000">
            <a:off x="-1893888" y="4583113"/>
            <a:ext cx="4054475" cy="27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5613">
              <a:spcBef>
                <a:spcPct val="0"/>
              </a:spcBef>
              <a:buFontTx/>
              <a:buNone/>
            </a:pPr>
            <a:r>
              <a:rPr lang="en-US" altLang="en-US" sz="1200" b="0" i="1">
                <a:solidFill>
                  <a:prstClr val="black"/>
                </a:solidFill>
                <a:cs typeface=""/>
              </a:rPr>
              <a:t>Harmanci et al, Genome Biology 2014, MUSIC.gersteinlab.org</a:t>
            </a:r>
          </a:p>
        </p:txBody>
      </p:sp>
    </p:spTree>
    <p:extLst>
      <p:ext uri="{BB962C8B-B14F-4D97-AF65-F5344CB8AC3E}">
        <p14:creationId xmlns:p14="http://schemas.microsoft.com/office/powerpoint/2010/main" val="1542482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457200" y="-163513"/>
            <a:ext cx="8229600" cy="1143001"/>
          </a:xfrm>
        </p:spPr>
        <p:txBody>
          <a:bodyPr/>
          <a:lstStyle/>
          <a:p>
            <a:pPr eaLnBrk="1" hangingPunct="1"/>
            <a:r>
              <a:rPr lang="en-US" altLang="en-US">
                <a:latin typeface="Calibri" charset="0"/>
                <a:ea typeface="ＭＳ Ｐゴシック" charset="-128"/>
              </a:rPr>
              <a:t>Multiscale Decomposition</a:t>
            </a:r>
          </a:p>
        </p:txBody>
      </p:sp>
      <p:pic>
        <p:nvPicPr>
          <p:cNvPr id="32770" name="Picture 2" descr="C:\Users\Arif\Box Sync\Papers\MUSIC.Apr.2013\Presentations\Dec.11.2014\Figures\MS_Decomposition_Exhibit\dm3_H3K36m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8" y="1371600"/>
            <a:ext cx="93424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a:off x="228600" y="1676400"/>
            <a:ext cx="0" cy="381000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727075" y="3200400"/>
            <a:ext cx="1671638" cy="369888"/>
          </a:xfrm>
          <a:prstGeom prst="rect">
            <a:avLst/>
          </a:prstGeom>
          <a:noFill/>
        </p:spPr>
        <p:txBody>
          <a:bodyPr wrap="none">
            <a:spAutoFit/>
          </a:bodyPr>
          <a:lstStyle/>
          <a:p>
            <a:pPr fontAlgn="auto">
              <a:spcBef>
                <a:spcPts val="0"/>
              </a:spcBef>
              <a:spcAft>
                <a:spcPts val="0"/>
              </a:spcAft>
              <a:defRPr/>
            </a:pPr>
            <a:r>
              <a:rPr lang="en-US" sz="1800" b="0" dirty="0">
                <a:solidFill>
                  <a:srgbClr val="FF0000"/>
                </a:solidFill>
                <a:latin typeface="Calibri"/>
                <a:ea typeface=""/>
                <a:cs typeface=""/>
              </a:rPr>
              <a:t>Increasing Scale</a:t>
            </a:r>
          </a:p>
        </p:txBody>
      </p:sp>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 y="1238250"/>
            <a:ext cx="2390775"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68275" y="957263"/>
            <a:ext cx="593725" cy="338137"/>
          </a:xfrm>
          <a:prstGeom prst="rect">
            <a:avLst/>
          </a:prstGeom>
          <a:noFill/>
        </p:spPr>
        <p:txBody>
          <a:bodyPr wrap="none">
            <a:spAutoFit/>
          </a:bodyPr>
          <a:lstStyle/>
          <a:p>
            <a:pPr fontAlgn="auto">
              <a:spcBef>
                <a:spcPts val="0"/>
              </a:spcBef>
              <a:spcAft>
                <a:spcPts val="0"/>
              </a:spcAft>
              <a:defRPr/>
            </a:pPr>
            <a:r>
              <a:rPr lang="en-US" sz="1600" b="0" dirty="0">
                <a:solidFill>
                  <a:prstClr val="black"/>
                </a:solidFill>
                <a:latin typeface="Calibri"/>
                <a:ea typeface=""/>
                <a:cs typeface=""/>
              </a:rPr>
              <a:t>20kb</a:t>
            </a:r>
          </a:p>
        </p:txBody>
      </p:sp>
      <p:sp>
        <p:nvSpPr>
          <p:cNvPr id="29" name="TextBox 28"/>
          <p:cNvSpPr txBox="1"/>
          <p:nvPr/>
        </p:nvSpPr>
        <p:spPr>
          <a:xfrm rot="19815646">
            <a:off x="-122238" y="1422400"/>
            <a:ext cx="650876" cy="338138"/>
          </a:xfrm>
          <a:prstGeom prst="rect">
            <a:avLst/>
          </a:prstGeom>
          <a:noFill/>
        </p:spPr>
        <p:txBody>
          <a:bodyPr wrap="none">
            <a:spAutoFit/>
          </a:bodyPr>
          <a:lstStyle/>
          <a:p>
            <a:pPr fontAlgn="auto">
              <a:spcBef>
                <a:spcPts val="0"/>
              </a:spcBef>
              <a:spcAft>
                <a:spcPts val="0"/>
              </a:spcAft>
              <a:defRPr/>
            </a:pPr>
            <a:r>
              <a:rPr lang="en-US" sz="1600" b="0" dirty="0">
                <a:solidFill>
                  <a:srgbClr val="FF0000"/>
                </a:solidFill>
                <a:latin typeface="Calibri"/>
                <a:ea typeface=""/>
                <a:cs typeface=""/>
              </a:rPr>
              <a:t>100 b</a:t>
            </a:r>
          </a:p>
        </p:txBody>
      </p:sp>
      <p:sp>
        <p:nvSpPr>
          <p:cNvPr id="30" name="TextBox 29"/>
          <p:cNvSpPr txBox="1"/>
          <p:nvPr/>
        </p:nvSpPr>
        <p:spPr>
          <a:xfrm rot="19815646">
            <a:off x="-93663" y="5364163"/>
            <a:ext cx="742951" cy="338137"/>
          </a:xfrm>
          <a:prstGeom prst="rect">
            <a:avLst/>
          </a:prstGeom>
          <a:noFill/>
        </p:spPr>
        <p:txBody>
          <a:bodyPr wrap="none">
            <a:spAutoFit/>
          </a:bodyPr>
          <a:lstStyle/>
          <a:p>
            <a:pPr fontAlgn="auto">
              <a:spcBef>
                <a:spcPts val="0"/>
              </a:spcBef>
              <a:spcAft>
                <a:spcPts val="0"/>
              </a:spcAft>
              <a:defRPr/>
            </a:pPr>
            <a:r>
              <a:rPr lang="en-US" sz="1600" b="0" dirty="0">
                <a:solidFill>
                  <a:srgbClr val="FF0000"/>
                </a:solidFill>
                <a:latin typeface="Calibri"/>
                <a:ea typeface=""/>
                <a:cs typeface=""/>
              </a:rPr>
              <a:t>100 kb</a:t>
            </a:r>
          </a:p>
        </p:txBody>
      </p:sp>
      <p:sp>
        <p:nvSpPr>
          <p:cNvPr id="32777" name="TextBox 4"/>
          <p:cNvSpPr txBox="1">
            <a:spLocks noChangeArrowheads="1"/>
          </p:cNvSpPr>
          <p:nvPr/>
        </p:nvSpPr>
        <p:spPr bwMode="auto">
          <a:xfrm>
            <a:off x="0" y="6553200"/>
            <a:ext cx="3321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a:solidFill>
                  <a:schemeClr val="tx1"/>
                </a:solidFill>
                <a:latin typeface="Calibri" charset="0"/>
                <a:ea typeface="ＭＳ Ｐゴシック" charset="-128"/>
              </a:defRPr>
            </a:lvl9pPr>
          </a:lstStyle>
          <a:p>
            <a:pPr defTabSz="455613"/>
            <a:r>
              <a:rPr lang="en-US" altLang="en-US" sz="1600">
                <a:solidFill>
                  <a:srgbClr val="A6A6A6"/>
                </a:solidFill>
                <a:cs typeface=""/>
              </a:rPr>
              <a:t>[Harmanci</a:t>
            </a:r>
            <a:r>
              <a:rPr lang="en-US" altLang="en-US" sz="1600" i="1">
                <a:solidFill>
                  <a:srgbClr val="A6A6A6"/>
                </a:solidFill>
                <a:cs typeface=""/>
              </a:rPr>
              <a:t> et al, Genome Biol. </a:t>
            </a:r>
            <a:r>
              <a:rPr lang="en-US" altLang="en-US" sz="1600">
                <a:solidFill>
                  <a:srgbClr val="A6A6A6"/>
                </a:solidFill>
                <a:cs typeface=""/>
              </a:rPr>
              <a:t>('14)]</a:t>
            </a:r>
            <a:endParaRPr lang="en-US" altLang="en-US" sz="1600" i="1">
              <a:solidFill>
                <a:srgbClr val="A6A6A6"/>
              </a:solidFill>
              <a:cs typeface=""/>
            </a:endParaRPr>
          </a:p>
        </p:txBody>
      </p:sp>
    </p:spTree>
    <p:extLst>
      <p:ext uri="{BB962C8B-B14F-4D97-AF65-F5344CB8AC3E}">
        <p14:creationId xmlns:p14="http://schemas.microsoft.com/office/powerpoint/2010/main" val="199409269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457200" y="-163513"/>
            <a:ext cx="8229600" cy="1143001"/>
          </a:xfrm>
        </p:spPr>
        <p:txBody>
          <a:bodyPr/>
          <a:lstStyle/>
          <a:p>
            <a:pPr eaLnBrk="1" hangingPunct="1"/>
            <a:r>
              <a:rPr lang="en-US" altLang="en-US">
                <a:latin typeface="Calibri" charset="0"/>
                <a:ea typeface="ＭＳ Ｐゴシック" charset="-128"/>
              </a:rPr>
              <a:t>Multiscale Decomposition</a:t>
            </a:r>
          </a:p>
        </p:txBody>
      </p:sp>
      <p:pic>
        <p:nvPicPr>
          <p:cNvPr id="34818" name="Picture 2" descr="C:\Users\Arif\Box Sync\Papers\MUSIC.Apr.2013\Presentations\Dec.11.2014\Figures\MS_Decomposition_Exhibit\dm3_H3K36m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8" y="1371600"/>
            <a:ext cx="93424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a:off x="228600" y="1676400"/>
            <a:ext cx="0" cy="381000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727075" y="3200400"/>
            <a:ext cx="1671638" cy="369888"/>
          </a:xfrm>
          <a:prstGeom prst="rect">
            <a:avLst/>
          </a:prstGeom>
          <a:noFill/>
        </p:spPr>
        <p:txBody>
          <a:bodyPr wrap="none">
            <a:spAutoFit/>
          </a:bodyPr>
          <a:lstStyle/>
          <a:p>
            <a:pPr fontAlgn="auto">
              <a:spcBef>
                <a:spcPts val="0"/>
              </a:spcBef>
              <a:spcAft>
                <a:spcPts val="0"/>
              </a:spcAft>
              <a:defRPr/>
            </a:pPr>
            <a:r>
              <a:rPr lang="en-US" sz="1800" b="0" dirty="0">
                <a:solidFill>
                  <a:srgbClr val="FF0000"/>
                </a:solidFill>
                <a:latin typeface="Calibri"/>
                <a:ea typeface=""/>
                <a:cs typeface=""/>
              </a:rPr>
              <a:t>Increasing Scale</a:t>
            </a:r>
          </a:p>
        </p:txBody>
      </p:sp>
      <p:pic>
        <p:nvPicPr>
          <p:cNvPr id="348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 y="1238250"/>
            <a:ext cx="2390775"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68275" y="957263"/>
            <a:ext cx="593725" cy="338137"/>
          </a:xfrm>
          <a:prstGeom prst="rect">
            <a:avLst/>
          </a:prstGeom>
          <a:noFill/>
        </p:spPr>
        <p:txBody>
          <a:bodyPr wrap="none">
            <a:spAutoFit/>
          </a:bodyPr>
          <a:lstStyle/>
          <a:p>
            <a:pPr fontAlgn="auto">
              <a:spcBef>
                <a:spcPts val="0"/>
              </a:spcBef>
              <a:spcAft>
                <a:spcPts val="0"/>
              </a:spcAft>
              <a:defRPr/>
            </a:pPr>
            <a:r>
              <a:rPr lang="en-US" sz="1600" b="0" dirty="0">
                <a:solidFill>
                  <a:prstClr val="black"/>
                </a:solidFill>
                <a:latin typeface="Calibri"/>
                <a:ea typeface=""/>
                <a:cs typeface=""/>
              </a:rPr>
              <a:t>20kb</a:t>
            </a:r>
          </a:p>
        </p:txBody>
      </p:sp>
      <p:sp>
        <p:nvSpPr>
          <p:cNvPr id="18" name="Rectangle 17"/>
          <p:cNvSpPr/>
          <p:nvPr/>
        </p:nvSpPr>
        <p:spPr>
          <a:xfrm>
            <a:off x="6934200" y="1371600"/>
            <a:ext cx="228600" cy="22860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srgbClr val="FFFFFF"/>
              </a:solidFill>
              <a:latin typeface="Calibri" charset="0"/>
              <a:ea typeface="ＭＳ Ｐゴシック" charset="0"/>
              <a:cs typeface="ＭＳ Ｐゴシック" charset="0"/>
            </a:endParaRPr>
          </a:p>
        </p:txBody>
      </p:sp>
      <p:sp>
        <p:nvSpPr>
          <p:cNvPr id="19" name="Rectangle 18"/>
          <p:cNvSpPr/>
          <p:nvPr/>
        </p:nvSpPr>
        <p:spPr>
          <a:xfrm>
            <a:off x="7847013" y="1371600"/>
            <a:ext cx="123825" cy="1609725"/>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srgbClr val="FFFFFF"/>
              </a:solidFill>
              <a:latin typeface="Calibri" charset="0"/>
              <a:ea typeface="ＭＳ Ｐゴシック" charset="0"/>
              <a:cs typeface="ＭＳ Ｐゴシック" charset="0"/>
            </a:endParaRPr>
          </a:p>
        </p:txBody>
      </p:sp>
      <p:sp>
        <p:nvSpPr>
          <p:cNvPr id="20" name="Rectangle 19"/>
          <p:cNvSpPr/>
          <p:nvPr/>
        </p:nvSpPr>
        <p:spPr>
          <a:xfrm>
            <a:off x="4657725" y="1371600"/>
            <a:ext cx="1643063" cy="3652838"/>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srgbClr val="FFFFFF"/>
              </a:solidFill>
              <a:latin typeface="Calibri" charset="0"/>
              <a:ea typeface="ＭＳ Ｐゴシック" charset="0"/>
              <a:cs typeface="ＭＳ Ｐゴシック" charset="0"/>
            </a:endParaRPr>
          </a:p>
        </p:txBody>
      </p:sp>
      <p:sp>
        <p:nvSpPr>
          <p:cNvPr id="21" name="Rectangle 20"/>
          <p:cNvSpPr/>
          <p:nvPr/>
        </p:nvSpPr>
        <p:spPr>
          <a:xfrm>
            <a:off x="8523288" y="1371600"/>
            <a:ext cx="460375" cy="274796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srgbClr val="FFFFFF"/>
              </a:solidFill>
              <a:latin typeface="Calibri" charset="0"/>
              <a:ea typeface="ＭＳ Ｐゴシック" charset="0"/>
              <a:cs typeface="ＭＳ Ｐゴシック" charset="0"/>
            </a:endParaRPr>
          </a:p>
        </p:txBody>
      </p:sp>
      <p:sp>
        <p:nvSpPr>
          <p:cNvPr id="22" name="Rectangle 21"/>
          <p:cNvSpPr/>
          <p:nvPr/>
        </p:nvSpPr>
        <p:spPr>
          <a:xfrm>
            <a:off x="5006975" y="1371600"/>
            <a:ext cx="398463" cy="22098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srgbClr val="FFFFFF"/>
              </a:solidFill>
              <a:latin typeface="Calibri" charset="0"/>
              <a:ea typeface="ＭＳ Ｐゴシック" charset="0"/>
              <a:cs typeface="ＭＳ Ｐゴシック" charset="0"/>
            </a:endParaRPr>
          </a:p>
        </p:txBody>
      </p:sp>
      <p:sp>
        <p:nvSpPr>
          <p:cNvPr id="23" name="Rectangle 22"/>
          <p:cNvSpPr/>
          <p:nvPr/>
        </p:nvSpPr>
        <p:spPr>
          <a:xfrm>
            <a:off x="5480050" y="1371600"/>
            <a:ext cx="820738" cy="22098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srgbClr val="FFFFFF"/>
              </a:solidFill>
              <a:latin typeface="Calibri" charset="0"/>
              <a:ea typeface="ＭＳ Ｐゴシック" charset="0"/>
              <a:cs typeface="ＭＳ Ｐゴシック" charset="0"/>
            </a:endParaRPr>
          </a:p>
        </p:txBody>
      </p:sp>
      <p:sp>
        <p:nvSpPr>
          <p:cNvPr id="14" name="TextBox 13"/>
          <p:cNvSpPr txBox="1"/>
          <p:nvPr/>
        </p:nvSpPr>
        <p:spPr>
          <a:xfrm>
            <a:off x="7546975" y="779463"/>
            <a:ext cx="738188" cy="646112"/>
          </a:xfrm>
          <a:prstGeom prst="rect">
            <a:avLst/>
          </a:prstGeom>
          <a:noFill/>
        </p:spPr>
        <p:txBody>
          <a:bodyPr wrap="none">
            <a:spAutoFit/>
          </a:bodyPr>
          <a:lstStyle/>
          <a:p>
            <a:pPr algn="ctr" fontAlgn="auto">
              <a:spcBef>
                <a:spcPts val="0"/>
              </a:spcBef>
              <a:spcAft>
                <a:spcPts val="0"/>
              </a:spcAft>
              <a:defRPr/>
            </a:pPr>
            <a:r>
              <a:rPr lang="en-US" b="0" dirty="0">
                <a:solidFill>
                  <a:srgbClr val="FF0000"/>
                </a:solidFill>
                <a:latin typeface="Calibri"/>
                <a:ea typeface=""/>
                <a:cs typeface=""/>
              </a:rPr>
              <a:t>Very</a:t>
            </a:r>
          </a:p>
          <a:p>
            <a:pPr algn="ctr" fontAlgn="auto">
              <a:spcBef>
                <a:spcPts val="0"/>
              </a:spcBef>
              <a:spcAft>
                <a:spcPts val="0"/>
              </a:spcAft>
              <a:defRPr/>
            </a:pPr>
            <a:r>
              <a:rPr lang="en-US" b="0" dirty="0">
                <a:solidFill>
                  <a:srgbClr val="FF0000"/>
                </a:solidFill>
                <a:latin typeface="Calibri"/>
                <a:ea typeface=""/>
                <a:cs typeface=""/>
              </a:rPr>
              <a:t>Punctate</a:t>
            </a:r>
          </a:p>
          <a:p>
            <a:pPr algn="ctr" fontAlgn="auto">
              <a:spcBef>
                <a:spcPts val="0"/>
              </a:spcBef>
              <a:spcAft>
                <a:spcPts val="0"/>
              </a:spcAft>
              <a:defRPr/>
            </a:pPr>
            <a:r>
              <a:rPr lang="en-US" b="0" dirty="0">
                <a:solidFill>
                  <a:srgbClr val="FF0000"/>
                </a:solidFill>
                <a:latin typeface="Calibri"/>
                <a:ea typeface=""/>
                <a:cs typeface=""/>
              </a:rPr>
              <a:t>ER</a:t>
            </a:r>
          </a:p>
        </p:txBody>
      </p:sp>
      <p:sp>
        <p:nvSpPr>
          <p:cNvPr id="25" name="TextBox 24"/>
          <p:cNvSpPr txBox="1"/>
          <p:nvPr/>
        </p:nvSpPr>
        <p:spPr>
          <a:xfrm>
            <a:off x="8475663" y="931863"/>
            <a:ext cx="554037" cy="461962"/>
          </a:xfrm>
          <a:prstGeom prst="rect">
            <a:avLst/>
          </a:prstGeom>
          <a:noFill/>
        </p:spPr>
        <p:txBody>
          <a:bodyPr wrap="none">
            <a:spAutoFit/>
          </a:bodyPr>
          <a:lstStyle/>
          <a:p>
            <a:pPr algn="ctr" fontAlgn="auto">
              <a:spcBef>
                <a:spcPts val="0"/>
              </a:spcBef>
              <a:spcAft>
                <a:spcPts val="0"/>
              </a:spcAft>
              <a:defRPr/>
            </a:pPr>
            <a:r>
              <a:rPr lang="en-US" b="0" dirty="0">
                <a:solidFill>
                  <a:srgbClr val="FF0000"/>
                </a:solidFill>
                <a:latin typeface="Calibri"/>
                <a:ea typeface=""/>
                <a:cs typeface=""/>
              </a:rPr>
              <a:t>Broad</a:t>
            </a:r>
          </a:p>
          <a:p>
            <a:pPr algn="ctr" fontAlgn="auto">
              <a:spcBef>
                <a:spcPts val="0"/>
              </a:spcBef>
              <a:spcAft>
                <a:spcPts val="0"/>
              </a:spcAft>
              <a:defRPr/>
            </a:pPr>
            <a:r>
              <a:rPr lang="en-US" b="0" dirty="0">
                <a:solidFill>
                  <a:srgbClr val="FF0000"/>
                </a:solidFill>
                <a:latin typeface="Calibri"/>
                <a:ea typeface=""/>
                <a:cs typeface=""/>
              </a:rPr>
              <a:t>ER</a:t>
            </a:r>
          </a:p>
        </p:txBody>
      </p:sp>
      <p:sp>
        <p:nvSpPr>
          <p:cNvPr id="26" name="TextBox 25"/>
          <p:cNvSpPr txBox="1"/>
          <p:nvPr/>
        </p:nvSpPr>
        <p:spPr>
          <a:xfrm>
            <a:off x="5508625" y="928688"/>
            <a:ext cx="684213" cy="460375"/>
          </a:xfrm>
          <a:prstGeom prst="rect">
            <a:avLst/>
          </a:prstGeom>
          <a:noFill/>
        </p:spPr>
        <p:txBody>
          <a:bodyPr wrap="none">
            <a:spAutoFit/>
          </a:bodyPr>
          <a:lstStyle/>
          <a:p>
            <a:pPr algn="ctr" fontAlgn="auto">
              <a:spcBef>
                <a:spcPts val="0"/>
              </a:spcBef>
              <a:spcAft>
                <a:spcPts val="0"/>
              </a:spcAft>
              <a:defRPr/>
            </a:pPr>
            <a:r>
              <a:rPr lang="en-US" b="0" dirty="0">
                <a:solidFill>
                  <a:srgbClr val="FF0000"/>
                </a:solidFill>
                <a:latin typeface="Calibri"/>
                <a:ea typeface=""/>
                <a:cs typeface=""/>
              </a:rPr>
              <a:t>Broader</a:t>
            </a:r>
          </a:p>
          <a:p>
            <a:pPr algn="ctr" fontAlgn="auto">
              <a:spcBef>
                <a:spcPts val="0"/>
              </a:spcBef>
              <a:spcAft>
                <a:spcPts val="0"/>
              </a:spcAft>
              <a:defRPr/>
            </a:pPr>
            <a:r>
              <a:rPr lang="en-US" b="0" dirty="0">
                <a:solidFill>
                  <a:srgbClr val="FF0000"/>
                </a:solidFill>
                <a:latin typeface="Calibri"/>
                <a:ea typeface=""/>
                <a:cs typeface=""/>
              </a:rPr>
              <a:t>ER</a:t>
            </a:r>
          </a:p>
        </p:txBody>
      </p:sp>
      <p:sp>
        <p:nvSpPr>
          <p:cNvPr id="27" name="TextBox 26"/>
          <p:cNvSpPr txBox="1"/>
          <p:nvPr/>
        </p:nvSpPr>
        <p:spPr>
          <a:xfrm>
            <a:off x="5075238" y="5011738"/>
            <a:ext cx="868362" cy="461962"/>
          </a:xfrm>
          <a:prstGeom prst="rect">
            <a:avLst/>
          </a:prstGeom>
          <a:noFill/>
        </p:spPr>
        <p:txBody>
          <a:bodyPr wrap="none">
            <a:spAutoFit/>
          </a:bodyPr>
          <a:lstStyle/>
          <a:p>
            <a:pPr algn="ctr" fontAlgn="auto">
              <a:spcBef>
                <a:spcPts val="0"/>
              </a:spcBef>
              <a:spcAft>
                <a:spcPts val="0"/>
              </a:spcAft>
              <a:defRPr/>
            </a:pPr>
            <a:r>
              <a:rPr lang="en-US" b="0" dirty="0">
                <a:solidFill>
                  <a:srgbClr val="FF0000"/>
                </a:solidFill>
                <a:latin typeface="Calibri"/>
                <a:ea typeface=""/>
                <a:cs typeface=""/>
              </a:rPr>
              <a:t>Very Broad</a:t>
            </a:r>
          </a:p>
          <a:p>
            <a:pPr algn="ctr" fontAlgn="auto">
              <a:spcBef>
                <a:spcPts val="0"/>
              </a:spcBef>
              <a:spcAft>
                <a:spcPts val="0"/>
              </a:spcAft>
              <a:defRPr/>
            </a:pPr>
            <a:r>
              <a:rPr lang="en-US" b="0" dirty="0">
                <a:solidFill>
                  <a:srgbClr val="FF0000"/>
                </a:solidFill>
                <a:latin typeface="Calibri"/>
                <a:ea typeface=""/>
                <a:cs typeface=""/>
              </a:rPr>
              <a:t>ER</a:t>
            </a:r>
          </a:p>
        </p:txBody>
      </p:sp>
      <p:sp>
        <p:nvSpPr>
          <p:cNvPr id="28" name="TextBox 27"/>
          <p:cNvSpPr txBox="1"/>
          <p:nvPr/>
        </p:nvSpPr>
        <p:spPr>
          <a:xfrm>
            <a:off x="6669088" y="952500"/>
            <a:ext cx="738187" cy="461963"/>
          </a:xfrm>
          <a:prstGeom prst="rect">
            <a:avLst/>
          </a:prstGeom>
          <a:noFill/>
        </p:spPr>
        <p:txBody>
          <a:bodyPr wrap="none">
            <a:spAutoFit/>
          </a:bodyPr>
          <a:lstStyle/>
          <a:p>
            <a:pPr algn="ctr" fontAlgn="auto">
              <a:spcBef>
                <a:spcPts val="0"/>
              </a:spcBef>
              <a:spcAft>
                <a:spcPts val="0"/>
              </a:spcAft>
              <a:defRPr/>
            </a:pPr>
            <a:r>
              <a:rPr lang="en-US" b="0" dirty="0">
                <a:solidFill>
                  <a:srgbClr val="FF0000"/>
                </a:solidFill>
                <a:latin typeface="Calibri"/>
                <a:ea typeface=""/>
                <a:cs typeface=""/>
              </a:rPr>
              <a:t>Punctate</a:t>
            </a:r>
          </a:p>
          <a:p>
            <a:pPr algn="ctr" fontAlgn="auto">
              <a:spcBef>
                <a:spcPts val="0"/>
              </a:spcBef>
              <a:spcAft>
                <a:spcPts val="0"/>
              </a:spcAft>
              <a:defRPr/>
            </a:pPr>
            <a:r>
              <a:rPr lang="en-US" b="0" dirty="0">
                <a:solidFill>
                  <a:srgbClr val="FF0000"/>
                </a:solidFill>
                <a:latin typeface="Calibri"/>
                <a:ea typeface=""/>
                <a:cs typeface=""/>
              </a:rPr>
              <a:t>ER</a:t>
            </a:r>
          </a:p>
        </p:txBody>
      </p:sp>
      <p:sp>
        <p:nvSpPr>
          <p:cNvPr id="29" name="TextBox 28"/>
          <p:cNvSpPr txBox="1"/>
          <p:nvPr/>
        </p:nvSpPr>
        <p:spPr>
          <a:xfrm rot="19815646">
            <a:off x="-122238" y="1422400"/>
            <a:ext cx="650876" cy="338138"/>
          </a:xfrm>
          <a:prstGeom prst="rect">
            <a:avLst/>
          </a:prstGeom>
          <a:noFill/>
        </p:spPr>
        <p:txBody>
          <a:bodyPr wrap="none">
            <a:spAutoFit/>
          </a:bodyPr>
          <a:lstStyle/>
          <a:p>
            <a:pPr fontAlgn="auto">
              <a:spcBef>
                <a:spcPts val="0"/>
              </a:spcBef>
              <a:spcAft>
                <a:spcPts val="0"/>
              </a:spcAft>
              <a:defRPr/>
            </a:pPr>
            <a:r>
              <a:rPr lang="en-US" sz="1600" b="0" dirty="0">
                <a:solidFill>
                  <a:srgbClr val="FF0000"/>
                </a:solidFill>
                <a:latin typeface="Calibri"/>
                <a:ea typeface=""/>
                <a:cs typeface=""/>
              </a:rPr>
              <a:t>100 b</a:t>
            </a:r>
          </a:p>
        </p:txBody>
      </p:sp>
      <p:sp>
        <p:nvSpPr>
          <p:cNvPr id="30" name="TextBox 29"/>
          <p:cNvSpPr txBox="1"/>
          <p:nvPr/>
        </p:nvSpPr>
        <p:spPr>
          <a:xfrm rot="19815646">
            <a:off x="-93663" y="5364163"/>
            <a:ext cx="742951" cy="338137"/>
          </a:xfrm>
          <a:prstGeom prst="rect">
            <a:avLst/>
          </a:prstGeom>
          <a:noFill/>
        </p:spPr>
        <p:txBody>
          <a:bodyPr wrap="none">
            <a:spAutoFit/>
          </a:bodyPr>
          <a:lstStyle/>
          <a:p>
            <a:pPr fontAlgn="auto">
              <a:spcBef>
                <a:spcPts val="0"/>
              </a:spcBef>
              <a:spcAft>
                <a:spcPts val="0"/>
              </a:spcAft>
              <a:defRPr/>
            </a:pPr>
            <a:r>
              <a:rPr lang="en-US" sz="1600" b="0" dirty="0">
                <a:solidFill>
                  <a:srgbClr val="FF0000"/>
                </a:solidFill>
                <a:latin typeface="Calibri"/>
                <a:ea typeface=""/>
                <a:cs typeface=""/>
              </a:rPr>
              <a:t>100 kb</a:t>
            </a:r>
          </a:p>
        </p:txBody>
      </p:sp>
      <p:sp>
        <p:nvSpPr>
          <p:cNvPr id="34836" name="TextBox 4"/>
          <p:cNvSpPr txBox="1">
            <a:spLocks noChangeArrowheads="1"/>
          </p:cNvSpPr>
          <p:nvPr/>
        </p:nvSpPr>
        <p:spPr bwMode="auto">
          <a:xfrm>
            <a:off x="0" y="6553200"/>
            <a:ext cx="3321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a:solidFill>
                  <a:schemeClr val="tx1"/>
                </a:solidFill>
                <a:latin typeface="Calibri" charset="0"/>
                <a:ea typeface="ＭＳ Ｐゴシック" charset="-128"/>
              </a:defRPr>
            </a:lvl9pPr>
          </a:lstStyle>
          <a:p>
            <a:pPr defTabSz="455613"/>
            <a:r>
              <a:rPr lang="en-US" altLang="en-US" sz="1600">
                <a:solidFill>
                  <a:srgbClr val="A6A6A6"/>
                </a:solidFill>
                <a:cs typeface=""/>
              </a:rPr>
              <a:t>[Harmanci</a:t>
            </a:r>
            <a:r>
              <a:rPr lang="en-US" altLang="en-US" sz="1600" i="1">
                <a:solidFill>
                  <a:srgbClr val="A6A6A6"/>
                </a:solidFill>
                <a:cs typeface=""/>
              </a:rPr>
              <a:t> et al, Genome Biol. </a:t>
            </a:r>
            <a:r>
              <a:rPr lang="en-US" altLang="en-US" sz="1600">
                <a:solidFill>
                  <a:srgbClr val="A6A6A6"/>
                </a:solidFill>
                <a:cs typeface=""/>
              </a:rPr>
              <a:t>('14)]</a:t>
            </a:r>
            <a:endParaRPr lang="en-US" altLang="en-US" sz="1600" i="1">
              <a:solidFill>
                <a:srgbClr val="A6A6A6"/>
              </a:solidFill>
              <a:cs typeface=""/>
            </a:endParaRPr>
          </a:p>
        </p:txBody>
      </p:sp>
    </p:spTree>
    <p:extLst>
      <p:ext uri="{BB962C8B-B14F-4D97-AF65-F5344CB8AC3E}">
        <p14:creationId xmlns:p14="http://schemas.microsoft.com/office/powerpoint/2010/main" val="97226338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08CEFE00-21E1-484F-B837-71D957E8495E}"/>
              </a:ext>
            </a:extLst>
          </p:cNvPr>
          <p:cNvSpPr>
            <a:spLocks noGrp="1"/>
          </p:cNvSpPr>
          <p:nvPr>
            <p:ph type="ctrTitle"/>
          </p:nvPr>
        </p:nvSpPr>
        <p:spPr>
          <a:xfrm>
            <a:off x="685800" y="1447800"/>
            <a:ext cx="7772400" cy="1470025"/>
          </a:xfrm>
        </p:spPr>
        <p:txBody>
          <a:bodyPr/>
          <a:lstStyle/>
          <a:p>
            <a:r>
              <a:rPr lang="en-US" altLang="en-US" sz="8800" dirty="0">
                <a:solidFill>
                  <a:srgbClr val="FF7413"/>
                </a:solidFill>
                <a:ea typeface="ＭＳ Ｐゴシック" panose="020B0600070205080204" pitchFamily="34" charset="-128"/>
              </a:rPr>
              <a:t>ASB/ASE &amp; </a:t>
            </a:r>
            <a:r>
              <a:rPr lang="en-US" altLang="en-US" sz="8800" dirty="0" err="1">
                <a:solidFill>
                  <a:srgbClr val="FF7413"/>
                </a:solidFill>
                <a:ea typeface="ＭＳ Ｐゴシック" panose="020B0600070205080204" pitchFamily="34" charset="-128"/>
              </a:rPr>
              <a:t>eQTL</a:t>
            </a:r>
            <a:endParaRPr lang="en-US" altLang="en-US" sz="8800" dirty="0">
              <a:solidFill>
                <a:srgbClr val="FF7413"/>
              </a:solidFill>
              <a:ea typeface="ＭＳ Ｐゴシック" panose="020B0600070205080204" pitchFamily="34" charset="-128"/>
            </a:endParaRPr>
          </a:p>
        </p:txBody>
      </p:sp>
      <p:sp>
        <p:nvSpPr>
          <p:cNvPr id="399363" name="Content Placeholder 2">
            <a:extLst>
              <a:ext uri="{FF2B5EF4-FFF2-40B4-BE49-F238E27FC236}">
                <a16:creationId xmlns:a16="http://schemas.microsoft.com/office/drawing/2014/main" id="{5F561DBB-53F3-8F49-837A-5622110BBACC}"/>
              </a:ext>
            </a:extLst>
          </p:cNvPr>
          <p:cNvSpPr>
            <a:spLocks noGrp="1"/>
          </p:cNvSpPr>
          <p:nvPr>
            <p:ph type="subTitle" idx="1"/>
          </p:nvPr>
        </p:nvSpPr>
        <p:spPr>
          <a:xfrm>
            <a:off x="1371600" y="3505200"/>
            <a:ext cx="6400800" cy="1752600"/>
          </a:xfrm>
        </p:spPr>
        <p:txBody>
          <a:bodyPr/>
          <a:lstStyle/>
          <a:p>
            <a:pPr lvl="1">
              <a:buFont typeface="Lucida Grande" charset="0"/>
              <a:buNone/>
              <a:defRPr/>
            </a:pPr>
            <a:endParaRPr lang="en-US" altLang="en-US" sz="1600" dirty="0">
              <a:solidFill>
                <a:schemeClr val="tx1">
                  <a:lumMod val="50000"/>
                  <a:lumOff val="50000"/>
                </a:schemeClr>
              </a:solidFill>
              <a:ea typeface="ＭＳ Ｐゴシック" charset="-128"/>
            </a:endParaRPr>
          </a:p>
          <a:p>
            <a:pPr>
              <a:defRPr/>
            </a:pPr>
            <a:endParaRPr lang="en-US" altLang="en-US" sz="1600" dirty="0">
              <a:solidFill>
                <a:schemeClr val="tx1">
                  <a:lumMod val="50000"/>
                  <a:lumOff val="50000"/>
                </a:schemeClr>
              </a:solidFill>
              <a:ea typeface="ＭＳ Ｐゴシック" charset="-128"/>
            </a:endParaRPr>
          </a:p>
          <a:p>
            <a:pPr>
              <a:defRPr/>
            </a:pPr>
            <a:endParaRPr lang="en-US" altLang="en-US" sz="1600" dirty="0">
              <a:solidFill>
                <a:schemeClr val="tx1">
                  <a:lumMod val="50000"/>
                  <a:lumOff val="50000"/>
                </a:schemeClr>
              </a:solidFill>
              <a:ea typeface="ＭＳ Ｐゴシック" charset="-128"/>
            </a:endParaRPr>
          </a:p>
          <a:p>
            <a:pPr>
              <a:defRPr/>
            </a:pPr>
            <a:endParaRPr lang="en-US" altLang="en-US" sz="1600" dirty="0">
              <a:solidFill>
                <a:schemeClr val="tx1">
                  <a:lumMod val="50000"/>
                  <a:lumOff val="50000"/>
                </a:schemeClr>
              </a:solidFill>
              <a:ea typeface="ＭＳ Ｐゴシック" charset="-128"/>
            </a:endParaRPr>
          </a:p>
          <a:p>
            <a:pPr>
              <a:defRPr/>
            </a:pPr>
            <a:endParaRPr lang="en-US" altLang="en-US" sz="1600" dirty="0">
              <a:solidFill>
                <a:schemeClr val="tx1">
                  <a:lumMod val="50000"/>
                  <a:lumOff val="50000"/>
                </a:schemeClr>
              </a:solidFill>
              <a:ea typeface="ＭＳ Ｐゴシック" charset="-128"/>
            </a:endParaRPr>
          </a:p>
          <a:p>
            <a:pPr>
              <a:defRPr/>
            </a:pPr>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4245559366"/>
      </p:ext>
    </p:extLst>
  </p:cSld>
  <p:clrMapOvr>
    <a:overrideClrMapping bg1="lt1" tx1="dk1" bg2="lt2" tx2="dk2" accent1="accent1" accent2="accent2" accent3="accent3" accent4="accent4" accent5="accent5" accent6="accent6" hlink="hlink" folHlink="folHlink"/>
  </p:clrMapOvr>
  <p:transition advTm="5607"/>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364239"/>
            <a:ext cx="8113329" cy="731841"/>
          </a:xfrm>
        </p:spPr>
        <p:txBody>
          <a:bodyPr>
            <a:noAutofit/>
          </a:bodyPr>
          <a:lstStyle/>
          <a:p>
            <a:r>
              <a:rPr lang="en-US" sz="3200" dirty="0">
                <a:latin typeface="Arial" panose="020B0604020202020204" pitchFamily="34" charset="0"/>
                <a:cs typeface="Arial" panose="020B0604020202020204" pitchFamily="34" charset="0"/>
              </a:rPr>
              <a:t>Allele-specific binding and expression</a:t>
            </a: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6926" t="60766" r="1836" b="27703"/>
          <a:stretch/>
        </p:blipFill>
        <p:spPr>
          <a:xfrm>
            <a:off x="5213556" y="1743017"/>
            <a:ext cx="2145382" cy="1359063"/>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849" y="1381432"/>
            <a:ext cx="3846481" cy="5347258"/>
          </a:xfrm>
          <a:prstGeom prst="rect">
            <a:avLst/>
          </a:prstGeom>
        </p:spPr>
      </p:pic>
      <p:pic>
        <p:nvPicPr>
          <p:cNvPr id="19"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66926" t="81724" r="1836" b="12019"/>
          <a:stretch/>
        </p:blipFill>
        <p:spPr>
          <a:xfrm>
            <a:off x="5213556" y="4537385"/>
            <a:ext cx="2145382" cy="737420"/>
          </a:xfrm>
          <a:prstGeom prst="rect">
            <a:avLst/>
          </a:prstGeom>
        </p:spPr>
      </p:pic>
      <p:sp>
        <p:nvSpPr>
          <p:cNvPr id="3" name="TextBox 2"/>
          <p:cNvSpPr txBox="1"/>
          <p:nvPr/>
        </p:nvSpPr>
        <p:spPr>
          <a:xfrm>
            <a:off x="5863591" y="1720154"/>
            <a:ext cx="112299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variants</a:t>
            </a:r>
          </a:p>
        </p:txBody>
      </p:sp>
    </p:spTree>
    <p:extLst>
      <p:ext uri="{BB962C8B-B14F-4D97-AF65-F5344CB8AC3E}">
        <p14:creationId xmlns:p14="http://schemas.microsoft.com/office/powerpoint/2010/main" val="406313783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p:cNvSpPr>
          <p:nvPr>
            <p:ph type="title"/>
          </p:nvPr>
        </p:nvSpPr>
        <p:spPr/>
        <p:txBody>
          <a:bodyPr/>
          <a:lstStyle/>
          <a:p>
            <a:pPr eaLnBrk="1" hangingPunct="1"/>
            <a:r>
              <a:rPr lang="en-US" sz="2800" dirty="0">
                <a:latin typeface="Arial" charset="0"/>
                <a:cs typeface="Arial" charset="0"/>
              </a:rPr>
              <a:t>Inferring Allele Specific Binding/Expression </a:t>
            </a:r>
            <a:br>
              <a:rPr lang="en-US" sz="2800" dirty="0">
                <a:latin typeface="Arial" charset="0"/>
                <a:cs typeface="Arial" charset="0"/>
              </a:rPr>
            </a:br>
            <a:r>
              <a:rPr lang="en-US" sz="2800" dirty="0">
                <a:latin typeface="Arial" charset="0"/>
                <a:cs typeface="Arial" charset="0"/>
              </a:rPr>
              <a:t>using Sequence Reads</a:t>
            </a:r>
          </a:p>
        </p:txBody>
      </p:sp>
      <p:sp>
        <p:nvSpPr>
          <p:cNvPr id="155650" name="Content Placeholder 2"/>
          <p:cNvSpPr>
            <a:spLocks noGrp="1"/>
          </p:cNvSpPr>
          <p:nvPr>
            <p:ph idx="1"/>
          </p:nvPr>
        </p:nvSpPr>
        <p:spPr/>
        <p:txBody>
          <a:bodyPr/>
          <a:lstStyle/>
          <a:p>
            <a:pPr eaLnBrk="1" hangingPunct="1">
              <a:lnSpc>
                <a:spcPct val="90000"/>
              </a:lnSpc>
              <a:buFont typeface="Arial" charset="0"/>
              <a:buNone/>
            </a:pPr>
            <a:r>
              <a:rPr lang="en-US" sz="1600" b="1">
                <a:latin typeface="Courier" charset="0"/>
                <a:cs typeface="Courier" charset="0"/>
              </a:rPr>
              <a:t>RNA/ChIP-Seq Reads</a:t>
            </a:r>
          </a:p>
          <a:p>
            <a:pPr eaLnBrk="1" hangingPunct="1">
              <a:lnSpc>
                <a:spcPct val="90000"/>
              </a:lnSpc>
              <a:buFont typeface="Arial" charset="0"/>
              <a:buNone/>
            </a:pPr>
            <a:r>
              <a:rPr lang="en-US" sz="1600">
                <a:latin typeface="Courier" charset="0"/>
                <a:cs typeface="Courier" charset="0"/>
              </a:rPr>
              <a:t>ACTTTGATAGCGTCAA</a:t>
            </a:r>
            <a:r>
              <a:rPr lang="en-US" sz="1600">
                <a:solidFill>
                  <a:srgbClr val="FF0000"/>
                </a:solidFill>
                <a:latin typeface="Courier" charset="0"/>
                <a:cs typeface="Courier" charset="0"/>
              </a:rPr>
              <a:t>T</a:t>
            </a:r>
            <a:r>
              <a:rPr lang="en-US" sz="1600">
                <a:latin typeface="Courier" charset="0"/>
                <a:cs typeface="Courier" charset="0"/>
              </a:rPr>
              <a:t>G</a:t>
            </a:r>
          </a:p>
          <a:p>
            <a:pPr eaLnBrk="1" hangingPunct="1">
              <a:lnSpc>
                <a:spcPct val="90000"/>
              </a:lnSpc>
              <a:buFont typeface="Arial" charset="0"/>
              <a:buNone/>
            </a:pPr>
            <a:r>
              <a:rPr lang="en-US" sz="1600">
                <a:latin typeface="Courier" charset="0"/>
                <a:cs typeface="Courier" charset="0"/>
              </a:rPr>
              <a:t> CTTTGATAGCGTCAA</a:t>
            </a:r>
            <a:r>
              <a:rPr lang="en-US" sz="1600">
                <a:solidFill>
                  <a:srgbClr val="FF0000"/>
                </a:solidFill>
                <a:latin typeface="Courier" charset="0"/>
                <a:cs typeface="Courier" charset="0"/>
              </a:rPr>
              <a:t>T</a:t>
            </a:r>
            <a:r>
              <a:rPr lang="en-US" sz="1600">
                <a:latin typeface="Courier" charset="0"/>
                <a:cs typeface="Courier" charset="0"/>
              </a:rPr>
              <a:t>GC</a:t>
            </a:r>
          </a:p>
          <a:p>
            <a:pPr eaLnBrk="1" hangingPunct="1">
              <a:lnSpc>
                <a:spcPct val="90000"/>
              </a:lnSpc>
              <a:buFont typeface="Arial" charset="0"/>
              <a:buNone/>
            </a:pPr>
            <a:r>
              <a:rPr lang="en-US" sz="1600">
                <a:latin typeface="Courier" charset="0"/>
                <a:cs typeface="Courier" charset="0"/>
              </a:rPr>
              <a:t> CTTTGATAGCGTCAA</a:t>
            </a:r>
            <a:r>
              <a:rPr lang="en-US" sz="1600">
                <a:solidFill>
                  <a:srgbClr val="0000FF"/>
                </a:solidFill>
                <a:latin typeface="Courier" charset="0"/>
                <a:cs typeface="Courier" charset="0"/>
              </a:rPr>
              <a:t>C</a:t>
            </a:r>
            <a:r>
              <a:rPr lang="en-US" sz="1600">
                <a:latin typeface="Courier" charset="0"/>
                <a:cs typeface="Courier" charset="0"/>
              </a:rPr>
              <a:t>GC</a:t>
            </a:r>
          </a:p>
          <a:p>
            <a:pPr eaLnBrk="1" hangingPunct="1">
              <a:lnSpc>
                <a:spcPct val="90000"/>
              </a:lnSpc>
              <a:buFont typeface="Arial" charset="0"/>
              <a:buNone/>
            </a:pPr>
            <a:r>
              <a:rPr lang="en-US" sz="1600">
                <a:latin typeface="Courier" charset="0"/>
                <a:cs typeface="Courier" charset="0"/>
              </a:rPr>
              <a:t>   TTGACAGCGTCAA</a:t>
            </a:r>
            <a:r>
              <a:rPr lang="en-US" sz="1600">
                <a:solidFill>
                  <a:srgbClr val="FF0000"/>
                </a:solidFill>
                <a:latin typeface="Courier" charset="0"/>
                <a:cs typeface="Courier" charset="0"/>
              </a:rPr>
              <a:t>T</a:t>
            </a:r>
            <a:r>
              <a:rPr lang="en-US" sz="1600">
                <a:latin typeface="Courier" charset="0"/>
                <a:cs typeface="Courier" charset="0"/>
              </a:rPr>
              <a:t>GCAC</a:t>
            </a:r>
          </a:p>
          <a:p>
            <a:pPr eaLnBrk="1" hangingPunct="1">
              <a:lnSpc>
                <a:spcPct val="90000"/>
              </a:lnSpc>
              <a:buFont typeface="Arial" charset="0"/>
              <a:buNone/>
            </a:pPr>
            <a:r>
              <a:rPr lang="en-US" sz="1600">
                <a:latin typeface="Courier" charset="0"/>
                <a:cs typeface="Courier" charset="0"/>
              </a:rPr>
              <a:t>    TGATAGCGTCAA</a:t>
            </a:r>
            <a:r>
              <a:rPr lang="en-US" sz="1600">
                <a:solidFill>
                  <a:srgbClr val="FF0000"/>
                </a:solidFill>
                <a:latin typeface="Courier" charset="0"/>
                <a:cs typeface="Courier" charset="0"/>
              </a:rPr>
              <a:t>T</a:t>
            </a:r>
            <a:r>
              <a:rPr lang="en-US" sz="1600">
                <a:latin typeface="Courier" charset="0"/>
                <a:cs typeface="Courier" charset="0"/>
              </a:rPr>
              <a:t>GCACG</a:t>
            </a:r>
          </a:p>
          <a:p>
            <a:pPr eaLnBrk="1" hangingPunct="1">
              <a:lnSpc>
                <a:spcPct val="90000"/>
              </a:lnSpc>
              <a:buFont typeface="Arial" charset="0"/>
              <a:buNone/>
            </a:pPr>
            <a:r>
              <a:rPr lang="en-US" sz="1600">
                <a:latin typeface="Courier" charset="0"/>
                <a:cs typeface="Courier" charset="0"/>
              </a:rPr>
              <a:t>      ATAGCGTCAA</a:t>
            </a:r>
            <a:r>
              <a:rPr lang="en-US" sz="1600">
                <a:solidFill>
                  <a:srgbClr val="FF0000"/>
                </a:solidFill>
                <a:latin typeface="Courier" charset="0"/>
                <a:cs typeface="Courier" charset="0"/>
              </a:rPr>
              <a:t>T</a:t>
            </a:r>
            <a:r>
              <a:rPr lang="en-US" sz="1600">
                <a:latin typeface="Courier" charset="0"/>
                <a:cs typeface="Courier" charset="0"/>
              </a:rPr>
              <a:t>GCACGTC</a:t>
            </a:r>
          </a:p>
          <a:p>
            <a:pPr eaLnBrk="1" hangingPunct="1">
              <a:lnSpc>
                <a:spcPct val="90000"/>
              </a:lnSpc>
              <a:buFont typeface="Arial" charset="0"/>
              <a:buNone/>
            </a:pPr>
            <a:r>
              <a:rPr lang="en-US" sz="1600">
                <a:latin typeface="Courier" charset="0"/>
                <a:cs typeface="Courier" charset="0"/>
              </a:rPr>
              <a:t>       TAGCGTCAA</a:t>
            </a:r>
            <a:r>
              <a:rPr lang="en-US" sz="1600">
                <a:solidFill>
                  <a:srgbClr val="FF0000"/>
                </a:solidFill>
                <a:latin typeface="Courier" charset="0"/>
                <a:cs typeface="Courier" charset="0"/>
              </a:rPr>
              <a:t>T</a:t>
            </a:r>
            <a:r>
              <a:rPr lang="en-US" sz="1600">
                <a:latin typeface="Courier" charset="0"/>
                <a:cs typeface="Courier" charset="0"/>
              </a:rPr>
              <a:t>GCACGTCG</a:t>
            </a:r>
          </a:p>
          <a:p>
            <a:pPr eaLnBrk="1" hangingPunct="1">
              <a:lnSpc>
                <a:spcPct val="90000"/>
              </a:lnSpc>
              <a:buFont typeface="Arial" charset="0"/>
              <a:buNone/>
            </a:pPr>
            <a:r>
              <a:rPr lang="en-US" sz="1600">
                <a:latin typeface="Courier" charset="0"/>
                <a:cs typeface="Courier" charset="0"/>
              </a:rPr>
              <a:t>          CGTCAA</a:t>
            </a:r>
            <a:r>
              <a:rPr lang="en-US" sz="1600">
                <a:solidFill>
                  <a:srgbClr val="0000FF"/>
                </a:solidFill>
                <a:latin typeface="Courier" charset="0"/>
                <a:cs typeface="Courier" charset="0"/>
              </a:rPr>
              <a:t>C</a:t>
            </a:r>
            <a:r>
              <a:rPr lang="en-US" sz="1600">
                <a:latin typeface="Courier" charset="0"/>
                <a:cs typeface="Courier" charset="0"/>
              </a:rPr>
              <a:t>GCACGTCGGGA</a:t>
            </a:r>
          </a:p>
          <a:p>
            <a:pPr eaLnBrk="1" hangingPunct="1">
              <a:lnSpc>
                <a:spcPct val="90000"/>
              </a:lnSpc>
              <a:buFont typeface="Arial" charset="0"/>
              <a:buNone/>
            </a:pPr>
            <a:r>
              <a:rPr lang="en-US" sz="1600">
                <a:latin typeface="Courier" charset="0"/>
                <a:cs typeface="Courier" charset="0"/>
              </a:rPr>
              <a:t>           GTCAA</a:t>
            </a:r>
            <a:r>
              <a:rPr lang="en-US" sz="1600">
                <a:solidFill>
                  <a:srgbClr val="FF0000"/>
                </a:solidFill>
                <a:latin typeface="Courier" charset="0"/>
                <a:cs typeface="Courier" charset="0"/>
              </a:rPr>
              <a:t>T</a:t>
            </a:r>
            <a:r>
              <a:rPr lang="en-US" sz="1600">
                <a:latin typeface="Courier" charset="0"/>
                <a:cs typeface="Courier" charset="0"/>
              </a:rPr>
              <a:t>GCACGTCGAGAG</a:t>
            </a:r>
          </a:p>
          <a:p>
            <a:pPr eaLnBrk="1" hangingPunct="1">
              <a:lnSpc>
                <a:spcPct val="90000"/>
              </a:lnSpc>
              <a:buFont typeface="Arial" charset="0"/>
              <a:buNone/>
            </a:pPr>
            <a:r>
              <a:rPr lang="en-US" sz="1600">
                <a:latin typeface="Courier" charset="0"/>
                <a:cs typeface="Courier" charset="0"/>
              </a:rPr>
              <a:t>             CAA</a:t>
            </a:r>
            <a:r>
              <a:rPr lang="en-US" sz="1600">
                <a:solidFill>
                  <a:srgbClr val="FF0000"/>
                </a:solidFill>
                <a:latin typeface="Courier" charset="0"/>
                <a:cs typeface="Courier" charset="0"/>
              </a:rPr>
              <a:t>T</a:t>
            </a:r>
            <a:r>
              <a:rPr lang="en-US" sz="1600">
                <a:latin typeface="Courier" charset="0"/>
                <a:cs typeface="Courier" charset="0"/>
              </a:rPr>
              <a:t>GCACGTCGGGAGTT</a:t>
            </a:r>
          </a:p>
          <a:p>
            <a:pPr eaLnBrk="1" hangingPunct="1">
              <a:lnSpc>
                <a:spcPct val="90000"/>
              </a:lnSpc>
              <a:buFont typeface="Arial" charset="0"/>
              <a:buNone/>
            </a:pPr>
            <a:r>
              <a:rPr lang="en-US" sz="1600">
                <a:latin typeface="Courier" charset="0"/>
                <a:cs typeface="Courier" charset="0"/>
              </a:rPr>
              <a:t>              AA</a:t>
            </a:r>
            <a:r>
              <a:rPr lang="en-US" sz="1600">
                <a:solidFill>
                  <a:srgbClr val="FF0000"/>
                </a:solidFill>
                <a:latin typeface="Courier" charset="0"/>
                <a:cs typeface="Courier" charset="0"/>
              </a:rPr>
              <a:t>T</a:t>
            </a:r>
            <a:r>
              <a:rPr lang="en-US" sz="1600">
                <a:latin typeface="Courier" charset="0"/>
                <a:cs typeface="Courier" charset="0"/>
              </a:rPr>
              <a:t>GCACGTCGGGAGTTG</a:t>
            </a:r>
          </a:p>
          <a:p>
            <a:pPr eaLnBrk="1" hangingPunct="1">
              <a:lnSpc>
                <a:spcPct val="90000"/>
              </a:lnSpc>
              <a:buFont typeface="Arial" charset="0"/>
              <a:buNone/>
            </a:pPr>
            <a:r>
              <a:rPr lang="en-US" sz="1600">
                <a:latin typeface="Courier" charset="0"/>
                <a:cs typeface="Courier" charset="0"/>
              </a:rPr>
              <a:t>                </a:t>
            </a:r>
            <a:r>
              <a:rPr lang="en-US" sz="1600">
                <a:solidFill>
                  <a:srgbClr val="FF0000"/>
                </a:solidFill>
                <a:latin typeface="Courier" charset="0"/>
                <a:cs typeface="Courier" charset="0"/>
              </a:rPr>
              <a:t>T</a:t>
            </a:r>
            <a:r>
              <a:rPr lang="en-US" sz="1600">
                <a:latin typeface="Courier" charset="0"/>
                <a:cs typeface="Courier" charset="0"/>
              </a:rPr>
              <a:t>GCACGTTGGGAGTTGGC</a:t>
            </a:r>
          </a:p>
          <a:p>
            <a:pPr eaLnBrk="1" hangingPunct="1">
              <a:lnSpc>
                <a:spcPct val="90000"/>
              </a:lnSpc>
              <a:buFont typeface="Arial" charset="0"/>
              <a:buNone/>
            </a:pPr>
            <a:endParaRPr lang="en-US" sz="1600">
              <a:latin typeface="Courier" charset="0"/>
              <a:cs typeface="Courier" charset="0"/>
            </a:endParaRPr>
          </a:p>
          <a:p>
            <a:pPr eaLnBrk="1" hangingPunct="1">
              <a:lnSpc>
                <a:spcPct val="90000"/>
              </a:lnSpc>
              <a:buFont typeface="Arial" charset="0"/>
              <a:buNone/>
            </a:pPr>
            <a:r>
              <a:rPr lang="en-US" sz="1600">
                <a:latin typeface="Courier" charset="0"/>
                <a:cs typeface="Courier" charset="0"/>
              </a:rPr>
              <a:t>           10 x </a:t>
            </a:r>
            <a:r>
              <a:rPr lang="en-US" sz="1600">
                <a:solidFill>
                  <a:srgbClr val="FF0000"/>
                </a:solidFill>
                <a:latin typeface="Courier" charset="0"/>
                <a:cs typeface="Courier" charset="0"/>
              </a:rPr>
              <a:t>T</a:t>
            </a:r>
            <a:r>
              <a:rPr lang="en-US" sz="1600">
                <a:latin typeface="Courier" charset="0"/>
                <a:cs typeface="Courier" charset="0"/>
              </a:rPr>
              <a:t> </a:t>
            </a:r>
          </a:p>
          <a:p>
            <a:pPr eaLnBrk="1" hangingPunct="1">
              <a:lnSpc>
                <a:spcPct val="90000"/>
              </a:lnSpc>
              <a:buFont typeface="Arial" charset="0"/>
              <a:buNone/>
            </a:pPr>
            <a:r>
              <a:rPr lang="en-US" sz="1600">
                <a:latin typeface="Courier" charset="0"/>
                <a:cs typeface="Courier" charset="0"/>
              </a:rPr>
              <a:t>            2 x </a:t>
            </a:r>
            <a:r>
              <a:rPr lang="en-US" sz="1600">
                <a:solidFill>
                  <a:srgbClr val="0000FF"/>
                </a:solidFill>
                <a:latin typeface="Courier" charset="0"/>
                <a:cs typeface="Courier" charset="0"/>
              </a:rPr>
              <a:t>C</a:t>
            </a:r>
          </a:p>
          <a:p>
            <a:pPr eaLnBrk="1" hangingPunct="1">
              <a:lnSpc>
                <a:spcPct val="90000"/>
              </a:lnSpc>
              <a:buFont typeface="Arial" charset="0"/>
              <a:buNone/>
            </a:pPr>
            <a:endParaRPr lang="en-US">
              <a:latin typeface="Courier" charset="0"/>
              <a:cs typeface="Courier" charset="0"/>
            </a:endParaRPr>
          </a:p>
          <a:p>
            <a:pPr eaLnBrk="1" hangingPunct="1">
              <a:lnSpc>
                <a:spcPct val="90000"/>
              </a:lnSpc>
              <a:buFont typeface="Arial" charset="0"/>
              <a:buNone/>
            </a:pPr>
            <a:endParaRPr lang="en-US">
              <a:latin typeface="Courier" charset="0"/>
              <a:cs typeface="Courier" charset="0"/>
            </a:endParaRPr>
          </a:p>
          <a:p>
            <a:pPr eaLnBrk="1" hangingPunct="1">
              <a:lnSpc>
                <a:spcPct val="90000"/>
              </a:lnSpc>
              <a:buFont typeface="Arial" charset="0"/>
              <a:buNone/>
            </a:pPr>
            <a:endParaRPr lang="en-US">
              <a:latin typeface="Courier" charset="0"/>
              <a:cs typeface="Courier" charset="0"/>
            </a:endParaRPr>
          </a:p>
          <a:p>
            <a:pPr eaLnBrk="1" hangingPunct="1">
              <a:lnSpc>
                <a:spcPct val="90000"/>
              </a:lnSpc>
              <a:buFont typeface="Arial" charset="0"/>
              <a:buNone/>
            </a:pPr>
            <a:endParaRPr lang="en-US">
              <a:latin typeface="Courier" charset="0"/>
              <a:cs typeface="Courier" charset="0"/>
            </a:endParaRPr>
          </a:p>
        </p:txBody>
      </p:sp>
      <p:cxnSp>
        <p:nvCxnSpPr>
          <p:cNvPr id="6" name="Straight Connector 5"/>
          <p:cNvCxnSpPr/>
          <p:nvPr/>
        </p:nvCxnSpPr>
        <p:spPr>
          <a:xfrm>
            <a:off x="5943600" y="4343400"/>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943600" y="4648200"/>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5944394" y="4496594"/>
            <a:ext cx="303213"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6099175" y="449421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62499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64023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65547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67071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68595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70119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a:off x="71643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73167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74691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a:off x="76215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7772400" y="45005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7924800" y="44973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8077200" y="44973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8229600" y="4500563"/>
            <a:ext cx="303213" cy="1587"/>
          </a:xfrm>
          <a:prstGeom prst="line">
            <a:avLst/>
          </a:prstGeom>
        </p:spPr>
        <p:style>
          <a:lnRef idx="2">
            <a:schemeClr val="accent1"/>
          </a:lnRef>
          <a:fillRef idx="0">
            <a:schemeClr val="accent1"/>
          </a:fillRef>
          <a:effectRef idx="1">
            <a:schemeClr val="accent1"/>
          </a:effectRef>
          <a:fontRef idx="minor">
            <a:schemeClr val="tx1"/>
          </a:fontRef>
        </p:style>
      </p:cxnSp>
      <p:sp>
        <p:nvSpPr>
          <p:cNvPr id="155669" name="TextBox 25"/>
          <p:cNvSpPr txBox="1">
            <a:spLocks noChangeArrowheads="1"/>
          </p:cNvSpPr>
          <p:nvPr/>
        </p:nvSpPr>
        <p:spPr bwMode="auto">
          <a:xfrm>
            <a:off x="6726238" y="4006850"/>
            <a:ext cx="115411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ourier" charset="0"/>
                <a:ea typeface="ＭＳ Ｐゴシック" charset="0"/>
              </a:rPr>
              <a:t>…AA</a:t>
            </a:r>
            <a:r>
              <a:rPr kumimoji="0" lang="en-US" sz="1800" b="0" i="0" u="none" strike="noStrike" kern="1200" cap="none" spc="0" normalizeH="0" baseline="0" noProof="0">
                <a:ln>
                  <a:noFill/>
                </a:ln>
                <a:solidFill>
                  <a:srgbClr val="FF0000"/>
                </a:solidFill>
                <a:effectLst/>
                <a:uLnTx/>
                <a:uFillTx/>
                <a:latin typeface="Courier" charset="0"/>
                <a:ea typeface="ＭＳ Ｐゴシック" charset="0"/>
              </a:rPr>
              <a:t>T</a:t>
            </a:r>
            <a:r>
              <a:rPr kumimoji="0" lang="en-US" sz="1800" b="0" i="0" u="none" strike="noStrike" kern="1200" cap="none" spc="0" normalizeH="0" baseline="0" noProof="0">
                <a:ln>
                  <a:noFill/>
                </a:ln>
                <a:solidFill>
                  <a:srgbClr val="000000"/>
                </a:solidFill>
                <a:effectLst/>
                <a:uLnTx/>
                <a:uFillTx/>
                <a:latin typeface="Courier" charset="0"/>
                <a:ea typeface="ＭＳ Ｐゴシック" charset="0"/>
              </a:rPr>
              <a:t>GC…</a:t>
            </a:r>
          </a:p>
        </p:txBody>
      </p:sp>
      <p:cxnSp>
        <p:nvCxnSpPr>
          <p:cNvPr id="27" name="Straight Connector 26"/>
          <p:cNvCxnSpPr/>
          <p:nvPr/>
        </p:nvCxnSpPr>
        <p:spPr>
          <a:xfrm>
            <a:off x="5945188" y="2670175"/>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945188" y="2974975"/>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400000">
            <a:off x="5946776" y="2822575"/>
            <a:ext cx="303212"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6100762" y="28209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400000">
            <a:off x="62515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a:off x="64039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a:off x="65563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67087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5400000">
            <a:off x="68611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70135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a:off x="71659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73183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a:off x="74707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5400000">
            <a:off x="76231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7773988" y="2825750"/>
            <a:ext cx="3032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a:off x="7926388" y="2822575"/>
            <a:ext cx="3032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a:off x="8078788" y="2822575"/>
            <a:ext cx="3032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8231188" y="2825750"/>
            <a:ext cx="303212" cy="1588"/>
          </a:xfrm>
          <a:prstGeom prst="line">
            <a:avLst/>
          </a:prstGeom>
        </p:spPr>
        <p:style>
          <a:lnRef idx="2">
            <a:schemeClr val="accent1"/>
          </a:lnRef>
          <a:fillRef idx="0">
            <a:schemeClr val="accent1"/>
          </a:fillRef>
          <a:effectRef idx="1">
            <a:schemeClr val="accent1"/>
          </a:effectRef>
          <a:fontRef idx="minor">
            <a:schemeClr val="tx1"/>
          </a:fontRef>
        </p:style>
      </p:cxnSp>
      <p:sp>
        <p:nvSpPr>
          <p:cNvPr id="155688" name="TextBox 62"/>
          <p:cNvSpPr txBox="1">
            <a:spLocks noChangeArrowheads="1"/>
          </p:cNvSpPr>
          <p:nvPr/>
        </p:nvSpPr>
        <p:spPr bwMode="auto">
          <a:xfrm>
            <a:off x="6705600" y="2301875"/>
            <a:ext cx="115411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ourier" charset="0"/>
                <a:ea typeface="ＭＳ Ｐゴシック" charset="0"/>
              </a:rPr>
              <a:t>…AA</a:t>
            </a:r>
            <a:r>
              <a:rPr kumimoji="0" lang="en-US" sz="1800" b="0" i="0" u="none" strike="noStrike" kern="1200" cap="none" spc="0" normalizeH="0" baseline="0" noProof="0">
                <a:ln>
                  <a:noFill/>
                </a:ln>
                <a:solidFill>
                  <a:srgbClr val="0000FF"/>
                </a:solidFill>
                <a:effectLst/>
                <a:uLnTx/>
                <a:uFillTx/>
                <a:latin typeface="Courier" charset="0"/>
                <a:ea typeface="ＭＳ Ｐゴシック" charset="0"/>
              </a:rPr>
              <a:t>C</a:t>
            </a:r>
            <a:r>
              <a:rPr kumimoji="0" lang="en-US" sz="1800" b="0" i="0" u="none" strike="noStrike" kern="1200" cap="none" spc="0" normalizeH="0" baseline="0" noProof="0">
                <a:ln>
                  <a:noFill/>
                </a:ln>
                <a:solidFill>
                  <a:srgbClr val="000000"/>
                </a:solidFill>
                <a:effectLst/>
                <a:uLnTx/>
                <a:uFillTx/>
                <a:latin typeface="Courier" charset="0"/>
                <a:ea typeface="ＭＳ Ｐゴシック" charset="0"/>
              </a:rPr>
              <a:t>GC…</a:t>
            </a:r>
          </a:p>
        </p:txBody>
      </p:sp>
      <p:pic>
        <p:nvPicPr>
          <p:cNvPr id="64" name="Picture 63" descr="WL004006.png"/>
          <p:cNvPicPr>
            <a:picLocks noChangeAspect="1"/>
          </p:cNvPicPr>
          <p:nvPr/>
        </p:nvPicPr>
        <p:blipFill>
          <a:blip r:embed="rId2">
            <a:duotone>
              <a:prstClr val="black"/>
              <a:schemeClr val="accent5">
                <a:tint val="45000"/>
                <a:satMod val="400000"/>
              </a:schemeClr>
            </a:duotone>
          </a:blip>
          <a:stretch>
            <a:fillRect/>
          </a:stretch>
        </p:blipFill>
        <p:spPr>
          <a:xfrm rot="16200000">
            <a:off x="4349217" y="3072864"/>
            <a:ext cx="609600" cy="468828"/>
          </a:xfrm>
          <a:prstGeom prst="rect">
            <a:avLst/>
          </a:prstGeom>
        </p:spPr>
      </p:pic>
      <p:cxnSp>
        <p:nvCxnSpPr>
          <p:cNvPr id="68" name="Shape 67"/>
          <p:cNvCxnSpPr>
            <a:stCxn id="64" idx="2"/>
            <a:endCxn id="155688" idx="0"/>
          </p:cNvCxnSpPr>
          <p:nvPr/>
        </p:nvCxnSpPr>
        <p:spPr>
          <a:xfrm flipV="1">
            <a:off x="4887913" y="2301875"/>
            <a:ext cx="2393950" cy="1004888"/>
          </a:xfrm>
          <a:prstGeom prst="curvedConnector4">
            <a:avLst>
              <a:gd name="adj1" fmla="val 36479"/>
              <a:gd name="adj2" fmla="val 122737"/>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8" name="Shape 77"/>
          <p:cNvCxnSpPr>
            <a:stCxn id="64" idx="2"/>
            <a:endCxn id="155669" idx="0"/>
          </p:cNvCxnSpPr>
          <p:nvPr/>
        </p:nvCxnSpPr>
        <p:spPr>
          <a:xfrm>
            <a:off x="4887913" y="3306763"/>
            <a:ext cx="2414587" cy="700087"/>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pic>
        <p:nvPicPr>
          <p:cNvPr id="92" name="Picture 91"/>
          <p:cNvPicPr>
            <a:picLocks noChangeAspect="1"/>
          </p:cNvPicPr>
          <p:nvPr/>
        </p:nvPicPr>
        <p:blipFill>
          <a:blip r:embed="rId3">
            <a:duotone>
              <a:schemeClr val="accent2">
                <a:shade val="45000"/>
                <a:satMod val="135000"/>
              </a:schemeClr>
              <a:prstClr val="white"/>
            </a:duotone>
          </a:blip>
          <a:stretch>
            <a:fillRect/>
          </a:stretch>
        </p:blipFill>
        <p:spPr>
          <a:xfrm>
            <a:off x="7203547" y="1591736"/>
            <a:ext cx="914400" cy="914400"/>
          </a:xfrm>
          <a:prstGeom prst="rect">
            <a:avLst/>
          </a:prstGeom>
        </p:spPr>
      </p:pic>
      <p:pic>
        <p:nvPicPr>
          <p:cNvPr id="93" name="Picture 92"/>
          <p:cNvPicPr>
            <a:picLocks noChangeAspect="1"/>
          </p:cNvPicPr>
          <p:nvPr/>
        </p:nvPicPr>
        <p:blipFill>
          <a:blip r:embed="rId4">
            <a:duotone>
              <a:schemeClr val="accent3">
                <a:shade val="45000"/>
                <a:satMod val="135000"/>
              </a:schemeClr>
              <a:prstClr val="white"/>
            </a:duotone>
          </a:blip>
          <a:stretch>
            <a:fillRect/>
          </a:stretch>
        </p:blipFill>
        <p:spPr>
          <a:xfrm>
            <a:off x="7310968" y="3307278"/>
            <a:ext cx="685800" cy="685800"/>
          </a:xfrm>
          <a:prstGeom prst="rect">
            <a:avLst/>
          </a:prstGeom>
          <a:ln>
            <a:noFill/>
          </a:ln>
        </p:spPr>
      </p:pic>
      <p:sp>
        <p:nvSpPr>
          <p:cNvPr id="155694" name="TextBox 94"/>
          <p:cNvSpPr txBox="1">
            <a:spLocks noChangeArrowheads="1"/>
          </p:cNvSpPr>
          <p:nvPr/>
        </p:nvSpPr>
        <p:spPr bwMode="auto">
          <a:xfrm>
            <a:off x="5842000" y="4800600"/>
            <a:ext cx="2963863" cy="65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charset="0"/>
                <a:ea typeface="ＭＳ Ｐゴシック" charset="0"/>
              </a:rPr>
              <a:t>Haplotypes with a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charset="0"/>
                <a:ea typeface="ＭＳ Ｐゴシック" charset="0"/>
              </a:rPr>
              <a:t>Heterozygous Polymorphism </a:t>
            </a:r>
          </a:p>
        </p:txBody>
      </p:sp>
      <p:sp>
        <p:nvSpPr>
          <p:cNvPr id="155695" name="TextBox 95"/>
          <p:cNvSpPr txBox="1">
            <a:spLocks noChangeArrowheads="1"/>
          </p:cNvSpPr>
          <p:nvPr/>
        </p:nvSpPr>
        <p:spPr bwMode="auto">
          <a:xfrm>
            <a:off x="4419600" y="2633663"/>
            <a:ext cx="4032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charset="0"/>
                <a:ea typeface="ＭＳ Ｐゴシック" charset="0"/>
              </a:rPr>
              <a:t>TF</a:t>
            </a:r>
          </a:p>
        </p:txBody>
      </p:sp>
      <p:sp>
        <p:nvSpPr>
          <p:cNvPr id="155696" name="TextBox 1"/>
          <p:cNvSpPr txBox="1">
            <a:spLocks noChangeArrowheads="1"/>
          </p:cNvSpPr>
          <p:nvPr/>
        </p:nvSpPr>
        <p:spPr bwMode="auto">
          <a:xfrm>
            <a:off x="233363" y="6342063"/>
            <a:ext cx="57023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Interplay of the annotation and individual sequence variants</a:t>
            </a:r>
          </a:p>
        </p:txBody>
      </p:sp>
      <p:sp>
        <p:nvSpPr>
          <p:cNvPr id="2" name="TextBox 1"/>
          <p:cNvSpPr txBox="1"/>
          <p:nvPr/>
        </p:nvSpPr>
        <p:spPr>
          <a:xfrm>
            <a:off x="9042402" y="6717990"/>
            <a:ext cx="2895070" cy="646331"/>
          </a:xfrm>
          <a:prstGeom prst="rect">
            <a:avLst/>
          </a:prstGeom>
          <a:noFill/>
          <a:ln>
            <a:solidFill>
              <a:srgbClr val="0000FF"/>
            </a:solidFill>
          </a:ln>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charset="0"/>
                <a:ea typeface="ＭＳ Ｐゴシック" charset="0"/>
              </a:rPr>
              <a:t>     Does not format to std. theme </a:t>
            </a:r>
          </a:p>
        </p:txBody>
      </p:sp>
    </p:spTree>
    <p:extLst>
      <p:ext uri="{BB962C8B-B14F-4D97-AF65-F5344CB8AC3E}">
        <p14:creationId xmlns:p14="http://schemas.microsoft.com/office/powerpoint/2010/main" val="3727073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
          <p:cNvSpPr>
            <a:spLocks noGrp="1"/>
          </p:cNvSpPr>
          <p:nvPr>
            <p:ph type="title"/>
          </p:nvPr>
        </p:nvSpPr>
        <p:spPr>
          <a:xfrm>
            <a:off x="685800" y="298450"/>
            <a:ext cx="7772400" cy="1143000"/>
          </a:xfrm>
        </p:spPr>
        <p:txBody>
          <a:bodyPr/>
          <a:lstStyle/>
          <a:p>
            <a:pPr eaLnBrk="1" hangingPunct="1"/>
            <a:r>
              <a:rPr lang="en-US" altLang="zh-CN" sz="1800">
                <a:solidFill>
                  <a:schemeClr val="tx1"/>
                </a:solidFill>
                <a:latin typeface="Arial" charset="0"/>
                <a:ea typeface="宋体" charset="0"/>
                <a:cs typeface="宋体" charset="0"/>
              </a:rPr>
              <a:t>Many Technical Issues in Determining ASE/ASB: </a:t>
            </a:r>
            <a:br>
              <a:rPr lang="en-US" altLang="zh-CN" sz="1800">
                <a:solidFill>
                  <a:schemeClr val="tx1"/>
                </a:solidFill>
                <a:latin typeface="Arial" charset="0"/>
                <a:ea typeface="宋体" charset="0"/>
                <a:cs typeface="宋体" charset="0"/>
              </a:rPr>
            </a:br>
            <a:r>
              <a:rPr lang="en-US" altLang="zh-CN" sz="1800">
                <a:solidFill>
                  <a:schemeClr val="tx1"/>
                </a:solidFill>
                <a:latin typeface="Arial" charset="0"/>
                <a:ea typeface="宋体" charset="0"/>
                <a:cs typeface="宋体" charset="0"/>
              </a:rPr>
              <a:t>Reference Bias </a:t>
            </a:r>
            <a:br>
              <a:rPr lang="en-US" altLang="zh-CN" sz="1800">
                <a:solidFill>
                  <a:schemeClr val="tx1"/>
                </a:solidFill>
                <a:latin typeface="Arial" charset="0"/>
                <a:ea typeface="宋体" charset="0"/>
                <a:cs typeface="宋体" charset="0"/>
              </a:rPr>
            </a:br>
            <a:r>
              <a:rPr lang="en-US" altLang="zh-CN" sz="1800">
                <a:solidFill>
                  <a:schemeClr val="tx1"/>
                </a:solidFill>
                <a:latin typeface="Arial" charset="0"/>
                <a:ea typeface="宋体" charset="0"/>
                <a:cs typeface="宋体" charset="0"/>
              </a:rPr>
              <a:t>(naïve alignment against reference)</a:t>
            </a:r>
            <a:endParaRPr lang="en-US" sz="1800">
              <a:solidFill>
                <a:schemeClr val="tx1"/>
              </a:solidFill>
              <a:latin typeface="Arial" charset="0"/>
              <a:ea typeface="ＭＳ Ｐゴシック" charset="0"/>
              <a:cs typeface="ＭＳ Ｐゴシック" charset="0"/>
            </a:endParaRPr>
          </a:p>
        </p:txBody>
      </p:sp>
      <p:pic>
        <p:nvPicPr>
          <p:cNvPr id="156674" name="Content Placeholder 3" descr="RNA_a-r.bmp"/>
          <p:cNvPicPr>
            <a:picLocks noGrp="1" noChangeAspect="1"/>
          </p:cNvPicPr>
          <p:nvPr>
            <p:ph idx="1"/>
          </p:nvPr>
        </p:nvPicPr>
        <p:blipFill>
          <a:blip r:embed="rId3">
            <a:extLst>
              <a:ext uri="{28A0092B-C50C-407E-A947-70E740481C1C}">
                <a14:useLocalDpi xmlns:a14="http://schemas.microsoft.com/office/drawing/2010/main" val="0"/>
              </a:ext>
            </a:extLst>
          </a:blip>
          <a:srcRect t="15982"/>
          <a:stretch>
            <a:fillRect/>
          </a:stretch>
        </p:blipFill>
        <p:spPr>
          <a:xfrm>
            <a:off x="228600" y="2251075"/>
            <a:ext cx="8667750" cy="4225925"/>
          </a:xfrm>
        </p:spPr>
      </p:pic>
      <p:sp>
        <p:nvSpPr>
          <p:cNvPr id="156675" name="TextBox 3"/>
          <p:cNvSpPr txBox="1">
            <a:spLocks noChangeArrowheads="1"/>
          </p:cNvSpPr>
          <p:nvPr/>
        </p:nvSpPr>
        <p:spPr bwMode="auto">
          <a:xfrm>
            <a:off x="2681288" y="5962650"/>
            <a:ext cx="4202112"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charset="0"/>
              </a:rPr>
              <a:t>Fraction of Reads Mapping to Alternative Allele </a:t>
            </a:r>
          </a:p>
        </p:txBody>
      </p:sp>
      <p:sp>
        <p:nvSpPr>
          <p:cNvPr id="5" name="Oval 4"/>
          <p:cNvSpPr/>
          <p:nvPr/>
        </p:nvSpPr>
        <p:spPr>
          <a:xfrm>
            <a:off x="1193800" y="2530475"/>
            <a:ext cx="563563" cy="3016250"/>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lIns="91380" tIns="45692" rIns="91380" bIns="45692"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a:ea typeface="+mn-ea"/>
              <a:cs typeface="+mn-cs"/>
            </a:endParaRPr>
          </a:p>
        </p:txBody>
      </p:sp>
      <p:sp>
        <p:nvSpPr>
          <p:cNvPr id="6" name="Oval 5"/>
          <p:cNvSpPr/>
          <p:nvPr/>
        </p:nvSpPr>
        <p:spPr>
          <a:xfrm>
            <a:off x="7924800" y="4038600"/>
            <a:ext cx="334963" cy="1384300"/>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lIns="91380" tIns="45692" rIns="91380" bIns="45692"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a:ea typeface="+mn-ea"/>
              <a:cs typeface="+mn-cs"/>
            </a:endParaRPr>
          </a:p>
        </p:txBody>
      </p:sp>
      <p:sp>
        <p:nvSpPr>
          <p:cNvPr id="156678" name="TextBox 7"/>
          <p:cNvSpPr txBox="1">
            <a:spLocks noChangeArrowheads="1"/>
          </p:cNvSpPr>
          <p:nvPr/>
        </p:nvSpPr>
        <p:spPr bwMode="auto">
          <a:xfrm>
            <a:off x="1766888" y="2206625"/>
            <a:ext cx="16938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33CC"/>
                </a:solidFill>
                <a:effectLst/>
                <a:uLnTx/>
                <a:uFillTx/>
                <a:latin typeface="Arial" charset="0"/>
                <a:ea typeface="ＭＳ Ｐゴシック" charset="0"/>
              </a:rPr>
              <a:t>Allele-Specific SNPs</a:t>
            </a:r>
          </a:p>
        </p:txBody>
      </p:sp>
      <p:cxnSp>
        <p:nvCxnSpPr>
          <p:cNvPr id="10" name="Straight Arrow Connector 9"/>
          <p:cNvCxnSpPr/>
          <p:nvPr/>
        </p:nvCxnSpPr>
        <p:spPr>
          <a:xfrm rot="5400000">
            <a:off x="935832" y="3140869"/>
            <a:ext cx="2349500" cy="98583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6680" name="TextBox 10"/>
          <p:cNvSpPr txBox="1">
            <a:spLocks noChangeArrowheads="1"/>
          </p:cNvSpPr>
          <p:nvPr/>
        </p:nvSpPr>
        <p:spPr bwMode="auto">
          <a:xfrm>
            <a:off x="728663" y="5772150"/>
            <a:ext cx="13763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rPr>
              <a:t>Reference Allele</a:t>
            </a:r>
          </a:p>
        </p:txBody>
      </p:sp>
      <p:sp>
        <p:nvSpPr>
          <p:cNvPr id="156681" name="TextBox 11"/>
          <p:cNvSpPr txBox="1">
            <a:spLocks noChangeArrowheads="1"/>
          </p:cNvSpPr>
          <p:nvPr/>
        </p:nvSpPr>
        <p:spPr bwMode="auto">
          <a:xfrm>
            <a:off x="7518400" y="5772150"/>
            <a:ext cx="1311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rPr>
              <a:t>Alternate Allele</a:t>
            </a:r>
          </a:p>
        </p:txBody>
      </p:sp>
      <p:sp>
        <p:nvSpPr>
          <p:cNvPr id="156682" name="Text Box 4"/>
          <p:cNvSpPr txBox="1">
            <a:spLocks noChangeArrowheads="1"/>
          </p:cNvSpPr>
          <p:nvPr/>
        </p:nvSpPr>
        <p:spPr bwMode="auto">
          <a:xfrm>
            <a:off x="6111875" y="6581775"/>
            <a:ext cx="214788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08080"/>
                </a:solidFill>
                <a:effectLst/>
                <a:uLnTx/>
                <a:uFillTx/>
                <a:latin typeface="Arial" charset="0"/>
                <a:ea typeface="ＭＳ Ｐゴシック" charset="0"/>
              </a:rPr>
              <a:t>[Rozowsky et al., MSB (</a:t>
            </a:r>
            <a:r>
              <a:rPr kumimoji="0" lang="ja-JP" altLang="en-US" sz="1200" b="1" i="0" u="none" strike="noStrike" kern="1200" cap="none" spc="0" normalizeH="0" baseline="0" noProof="0">
                <a:ln>
                  <a:noFill/>
                </a:ln>
                <a:solidFill>
                  <a:srgbClr val="808080"/>
                </a:solidFill>
                <a:effectLst/>
                <a:uLnTx/>
                <a:uFillTx/>
                <a:latin typeface="Arial" charset="0"/>
                <a:ea typeface="ＭＳ Ｐゴシック" charset="0"/>
              </a:rPr>
              <a:t>‘</a:t>
            </a:r>
            <a:r>
              <a:rPr kumimoji="0" lang="en-US" altLang="ja-JP" sz="1200" b="1" i="0" u="none" strike="noStrike" kern="1200" cap="none" spc="0" normalizeH="0" baseline="0" noProof="0">
                <a:ln>
                  <a:noFill/>
                </a:ln>
                <a:solidFill>
                  <a:srgbClr val="808080"/>
                </a:solidFill>
                <a:effectLst/>
                <a:uLnTx/>
                <a:uFillTx/>
                <a:latin typeface="Arial" charset="0"/>
                <a:ea typeface="ＭＳ Ｐゴシック" charset="0"/>
              </a:rPr>
              <a:t>11)]</a:t>
            </a:r>
            <a:endParaRPr kumimoji="0" lang="en-US" sz="1200" b="1" i="0" u="none" strike="noStrike" kern="1200" cap="none" spc="0" normalizeH="0" baseline="0" noProof="0">
              <a:ln>
                <a:noFill/>
              </a:ln>
              <a:solidFill>
                <a:srgbClr val="808080"/>
              </a:solidFill>
              <a:effectLst/>
              <a:uLnTx/>
              <a:uFillTx/>
              <a:latin typeface="Arial" charset="0"/>
              <a:ea typeface="ＭＳ Ｐゴシック" charset="0"/>
            </a:endParaRPr>
          </a:p>
        </p:txBody>
      </p:sp>
      <p:cxnSp>
        <p:nvCxnSpPr>
          <p:cNvPr id="12" name="Straight Arrow Connector 11"/>
          <p:cNvCxnSpPr/>
          <p:nvPr/>
        </p:nvCxnSpPr>
        <p:spPr>
          <a:xfrm rot="10800000" flipV="1">
            <a:off x="5443538" y="2620963"/>
            <a:ext cx="906462" cy="7826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6684" name="TextBox 7"/>
          <p:cNvSpPr txBox="1">
            <a:spLocks noChangeArrowheads="1"/>
          </p:cNvSpPr>
          <p:nvPr/>
        </p:nvSpPr>
        <p:spPr bwMode="auto">
          <a:xfrm>
            <a:off x="5208588" y="2078038"/>
            <a:ext cx="22098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Arial" charset="0"/>
                <a:ea typeface="ＭＳ Ｐゴシック" charset="0"/>
              </a:rPr>
              <a:t>Binomial Null Distribution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Arial" charset="0"/>
                <a:ea typeface="ＭＳ Ｐゴシック" charset="0"/>
              </a:rPr>
              <a:t>(no allele-specific behavior)</a:t>
            </a:r>
          </a:p>
        </p:txBody>
      </p:sp>
      <p:cxnSp>
        <p:nvCxnSpPr>
          <p:cNvPr id="16" name="Straight Arrow Connector 15"/>
          <p:cNvCxnSpPr/>
          <p:nvPr/>
        </p:nvCxnSpPr>
        <p:spPr>
          <a:xfrm>
            <a:off x="2593975" y="2459038"/>
            <a:ext cx="5397500" cy="227647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6686" name="TextBox 14"/>
          <p:cNvSpPr txBox="1">
            <a:spLocks noChangeArrowheads="1"/>
          </p:cNvSpPr>
          <p:nvPr/>
        </p:nvSpPr>
        <p:spPr bwMode="auto">
          <a:xfrm>
            <a:off x="0" y="922338"/>
            <a:ext cx="1941513" cy="125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1200" b="1" i="0" u="none" strike="noStrike" kern="1200" cap="none" spc="0" normalizeH="0" baseline="0" noProof="0">
                <a:ln>
                  <a:noFill/>
                </a:ln>
                <a:solidFill>
                  <a:srgbClr val="000000"/>
                </a:solidFill>
                <a:effectLst/>
                <a:uLnTx/>
                <a:uFillTx/>
                <a:latin typeface="Courier" charset="0"/>
                <a:ea typeface="ＭＳ Ｐゴシック" charset="0"/>
                <a:cs typeface="Courier" charset="0"/>
              </a:rPr>
              <a:t>ASE/ASB Example:</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…GTCAA</a:t>
            </a:r>
            <a:r>
              <a:rPr kumimoji="0" lang="en-US" sz="900" b="1" i="0" u="none" strike="noStrike" kern="1200" cap="none" spc="0" normalizeH="0" baseline="0" noProof="0">
                <a:ln>
                  <a:noFill/>
                </a:ln>
                <a:solidFill>
                  <a:srgbClr val="FF0000"/>
                </a:solidFill>
                <a:effectLst/>
                <a:uLnTx/>
                <a:uFillTx/>
                <a:latin typeface="Courier" charset="0"/>
                <a:ea typeface="ＭＳ Ｐゴシック" charset="0"/>
                <a:cs typeface="Courier" charset="0"/>
              </a:rPr>
              <a:t>T</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…GTCAA</a:t>
            </a:r>
            <a:r>
              <a:rPr kumimoji="0" lang="en-US" sz="900" b="1" i="0" u="none" strike="noStrike" kern="1200" cap="none" spc="0" normalizeH="0" baseline="0" noProof="0">
                <a:ln>
                  <a:noFill/>
                </a:ln>
                <a:solidFill>
                  <a:srgbClr val="FF0000"/>
                </a:solidFill>
                <a:effectLst/>
                <a:uLnTx/>
                <a:uFillTx/>
                <a:latin typeface="Courier" charset="0"/>
                <a:ea typeface="ＭＳ Ｐゴシック" charset="0"/>
                <a:cs typeface="Courier" charset="0"/>
              </a:rPr>
              <a:t>T</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GCACG</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…GTCAA</a:t>
            </a:r>
            <a:r>
              <a:rPr kumimoji="0" lang="en-US" sz="900" b="1" i="0" u="none" strike="noStrike" kern="1200" cap="none" spc="0" normalizeH="0" baseline="0" noProof="0">
                <a:ln>
                  <a:noFill/>
                </a:ln>
                <a:solidFill>
                  <a:srgbClr val="FF0000"/>
                </a:solidFill>
                <a:effectLst/>
                <a:uLnTx/>
                <a:uFillTx/>
                <a:latin typeface="Courier" charset="0"/>
                <a:ea typeface="ＭＳ Ｐゴシック" charset="0"/>
                <a:cs typeface="Courier" charset="0"/>
              </a:rPr>
              <a:t>T</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GCACGTC</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…GTCAA</a:t>
            </a:r>
            <a:r>
              <a:rPr kumimoji="0" lang="en-US" sz="900" b="1" i="0" u="none" strike="noStrike" kern="1200" cap="none" spc="0" normalizeH="0" baseline="0" noProof="0">
                <a:ln>
                  <a:noFill/>
                </a:ln>
                <a:solidFill>
                  <a:srgbClr val="FF0000"/>
                </a:solidFill>
                <a:effectLst/>
                <a:uLnTx/>
                <a:uFillTx/>
                <a:latin typeface="Courier" charset="0"/>
                <a:ea typeface="ＭＳ Ｐゴシック" charset="0"/>
                <a:cs typeface="Courier" charset="0"/>
              </a:rPr>
              <a:t>T</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GCACGTCG</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…GTCAA</a:t>
            </a:r>
            <a:r>
              <a:rPr kumimoji="0" lang="en-US" sz="900" b="1" i="0" u="none" strike="noStrike" kern="1200" cap="none" spc="0" normalizeH="0" baseline="0" noProof="0">
                <a:ln>
                  <a:noFill/>
                </a:ln>
                <a:solidFill>
                  <a:srgbClr val="0000FF"/>
                </a:solidFill>
                <a:effectLst/>
                <a:uLnTx/>
                <a:uFillTx/>
                <a:latin typeface="Courier" charset="0"/>
                <a:ea typeface="ＭＳ Ｐゴシック" charset="0"/>
                <a:cs typeface="Courier" charset="0"/>
              </a:rPr>
              <a:t>C</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GCACGTCGGGA</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GTCAA</a:t>
            </a:r>
            <a:r>
              <a:rPr kumimoji="0" lang="en-US" sz="900" b="1" i="0" u="none" strike="noStrike" kern="1200" cap="none" spc="0" normalizeH="0" baseline="0" noProof="0">
                <a:ln>
                  <a:noFill/>
                </a:ln>
                <a:solidFill>
                  <a:srgbClr val="FF0000"/>
                </a:solidFill>
                <a:effectLst/>
                <a:uLnTx/>
                <a:uFillTx/>
                <a:latin typeface="Courier" charset="0"/>
                <a:ea typeface="ＭＳ Ｐゴシック" charset="0"/>
                <a:cs typeface="Courier" charset="0"/>
              </a:rPr>
              <a:t>T</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GCACGTCGAGAG</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CAA</a:t>
            </a:r>
            <a:r>
              <a:rPr kumimoji="0" lang="en-US" sz="900" b="1" i="0" u="none" strike="noStrike" kern="1200" cap="none" spc="0" normalizeH="0" baseline="0" noProof="0">
                <a:ln>
                  <a:noFill/>
                </a:ln>
                <a:solidFill>
                  <a:srgbClr val="FF0000"/>
                </a:solidFill>
                <a:effectLst/>
                <a:uLnTx/>
                <a:uFillTx/>
                <a:latin typeface="Courier" charset="0"/>
                <a:ea typeface="ＭＳ Ｐゴシック" charset="0"/>
                <a:cs typeface="Courier" charset="0"/>
              </a:rPr>
              <a:t>T</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GCACGTCGGGAGTT</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AA</a:t>
            </a:r>
            <a:r>
              <a:rPr kumimoji="0" lang="en-US" sz="900" b="1" i="0" u="none" strike="noStrike" kern="1200" cap="none" spc="0" normalizeH="0" baseline="0" noProof="0">
                <a:ln>
                  <a:noFill/>
                </a:ln>
                <a:solidFill>
                  <a:srgbClr val="FF0000"/>
                </a:solidFill>
                <a:effectLst/>
                <a:uLnTx/>
                <a:uFillTx/>
                <a:latin typeface="Courier" charset="0"/>
                <a:ea typeface="ＭＳ Ｐゴシック" charset="0"/>
                <a:cs typeface="Courier" charset="0"/>
              </a:rPr>
              <a:t>T</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GCACGTCGGGAGTTG</a:t>
            </a:r>
          </a:p>
        </p:txBody>
      </p:sp>
      <p:sp>
        <p:nvSpPr>
          <p:cNvPr id="156687" name="TextBox 16"/>
          <p:cNvSpPr txBox="1">
            <a:spLocks noChangeArrowheads="1"/>
          </p:cNvSpPr>
          <p:nvPr/>
        </p:nvSpPr>
        <p:spPr bwMode="auto">
          <a:xfrm>
            <a:off x="6977063" y="1465263"/>
            <a:ext cx="1846262"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1200" b="1" i="0" u="none" strike="noStrike" kern="1200" cap="none" spc="0" normalizeH="0" baseline="0" noProof="0">
                <a:ln>
                  <a:noFill/>
                </a:ln>
                <a:solidFill>
                  <a:srgbClr val="000000"/>
                </a:solidFill>
                <a:effectLst/>
                <a:uLnTx/>
                <a:uFillTx/>
                <a:latin typeface="Courier" charset="0"/>
                <a:ea typeface="ＭＳ Ｐゴシック" charset="0"/>
                <a:cs typeface="Courier" charset="0"/>
              </a:rPr>
              <a:t>Null Example:</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ACTTTGATAGCGTCAA</a:t>
            </a:r>
            <a:r>
              <a:rPr kumimoji="0" lang="en-US" sz="900" b="1" i="0" u="none" strike="noStrike" kern="1200" cap="none" spc="0" normalizeH="0" baseline="0" noProof="0">
                <a:ln>
                  <a:noFill/>
                </a:ln>
                <a:solidFill>
                  <a:srgbClr val="FF0000"/>
                </a:solidFill>
                <a:effectLst/>
                <a:uLnTx/>
                <a:uFillTx/>
                <a:latin typeface="Courier" charset="0"/>
                <a:ea typeface="ＭＳ Ｐゴシック" charset="0"/>
                <a:cs typeface="Courier" charset="0"/>
              </a:rPr>
              <a:t>T</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CTTTGATAGCGTCAA</a:t>
            </a:r>
            <a:r>
              <a:rPr kumimoji="0" lang="en-US" sz="900" b="1" i="0" u="none" strike="noStrike" kern="1200" cap="none" spc="0" normalizeH="0" baseline="0" noProof="0">
                <a:ln>
                  <a:noFill/>
                </a:ln>
                <a:solidFill>
                  <a:srgbClr val="0033CC"/>
                </a:solidFill>
                <a:effectLst/>
                <a:uLnTx/>
                <a:uFillTx/>
                <a:latin typeface="Courier" charset="0"/>
                <a:ea typeface="ＭＳ Ｐゴシック" charset="0"/>
                <a:cs typeface="Courier" charset="0"/>
              </a:rPr>
              <a:t>C</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TTGACAGCGTCAA</a:t>
            </a:r>
            <a:r>
              <a:rPr kumimoji="0" lang="en-US" sz="900" b="1" i="0" u="none" strike="noStrike" kern="1200" cap="none" spc="0" normalizeH="0" baseline="0" noProof="0">
                <a:ln>
                  <a:noFill/>
                </a:ln>
                <a:solidFill>
                  <a:srgbClr val="FF0000"/>
                </a:solidFill>
                <a:effectLst/>
                <a:uLnTx/>
                <a:uFillTx/>
                <a:latin typeface="Courier" charset="0"/>
                <a:ea typeface="ＭＳ Ｐゴシック" charset="0"/>
                <a:cs typeface="Courier" charset="0"/>
              </a:rPr>
              <a:t>T</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ATAGCGTCAA</a:t>
            </a:r>
            <a:r>
              <a:rPr kumimoji="0" lang="en-US" sz="900" b="1" i="0" u="none" strike="noStrike" kern="1200" cap="none" spc="0" normalizeH="0" baseline="0" noProof="0">
                <a:ln>
                  <a:noFill/>
                </a:ln>
                <a:solidFill>
                  <a:srgbClr val="FF0000"/>
                </a:solidFill>
                <a:effectLst/>
                <a:uLnTx/>
                <a:uFillTx/>
                <a:latin typeface="Courier" charset="0"/>
                <a:ea typeface="ＭＳ Ｐゴシック" charset="0"/>
                <a:cs typeface="Courier" charset="0"/>
              </a:rPr>
              <a:t>T</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GCACGT…</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TAGCGTCAA</a:t>
            </a:r>
            <a:r>
              <a:rPr kumimoji="0" lang="en-US" sz="900" b="1" i="0" u="none" strike="noStrike" kern="1200" cap="none" spc="0" normalizeH="0" baseline="0" noProof="0">
                <a:ln>
                  <a:noFill/>
                </a:ln>
                <a:solidFill>
                  <a:srgbClr val="0033CC"/>
                </a:solidFill>
                <a:effectLst/>
                <a:uLnTx/>
                <a:uFillTx/>
                <a:latin typeface="Courier" charset="0"/>
                <a:ea typeface="ＭＳ Ｐゴシック" charset="0"/>
                <a:cs typeface="Courier" charset="0"/>
              </a:rPr>
              <a:t>C</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GCACGT…</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CGTCAA</a:t>
            </a:r>
            <a:r>
              <a:rPr kumimoji="0" lang="en-US" sz="900" b="1" i="0" u="none" strike="noStrike" kern="1200" cap="none" spc="0" normalizeH="0" baseline="0" noProof="0">
                <a:ln>
                  <a:noFill/>
                </a:ln>
                <a:solidFill>
                  <a:srgbClr val="0000FF"/>
                </a:solidFill>
                <a:effectLst/>
                <a:uLnTx/>
                <a:uFillTx/>
                <a:latin typeface="Courier" charset="0"/>
                <a:ea typeface="ＭＳ Ｐゴシック" charset="0"/>
                <a:cs typeface="Courier" charset="0"/>
              </a:rPr>
              <a:t>C</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GCACGT…</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CAA</a:t>
            </a:r>
            <a:r>
              <a:rPr kumimoji="0" lang="en-US" sz="900" b="1" i="0" u="none" strike="noStrike" kern="1200" cap="none" spc="0" normalizeH="0" baseline="0" noProof="0">
                <a:ln>
                  <a:noFill/>
                </a:ln>
                <a:solidFill>
                  <a:srgbClr val="FF0000"/>
                </a:solidFill>
                <a:effectLst/>
                <a:uLnTx/>
                <a:uFillTx/>
                <a:latin typeface="Courier" charset="0"/>
                <a:ea typeface="ＭＳ Ｐゴシック" charset="0"/>
                <a:cs typeface="Courier" charset="0"/>
              </a:rPr>
              <a:t>T</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GCACGT…</a:t>
            </a:r>
          </a:p>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              AA</a:t>
            </a:r>
            <a:r>
              <a:rPr kumimoji="0" lang="en-US" sz="900" b="1" i="0" u="none" strike="noStrike" kern="1200" cap="none" spc="0" normalizeH="0" baseline="0" noProof="0">
                <a:ln>
                  <a:noFill/>
                </a:ln>
                <a:solidFill>
                  <a:srgbClr val="FF0000"/>
                </a:solidFill>
                <a:effectLst/>
                <a:uLnTx/>
                <a:uFillTx/>
                <a:latin typeface="Courier" charset="0"/>
                <a:ea typeface="ＭＳ Ｐゴシック" charset="0"/>
                <a:cs typeface="Courier" charset="0"/>
              </a:rPr>
              <a:t>T</a:t>
            </a:r>
            <a:r>
              <a:rPr kumimoji="0" lang="en-US" sz="900" b="1" i="0" u="none" strike="noStrike" kern="1200" cap="none" spc="0" normalizeH="0" baseline="0" noProof="0">
                <a:ln>
                  <a:noFill/>
                </a:ln>
                <a:solidFill>
                  <a:srgbClr val="000000"/>
                </a:solidFill>
                <a:effectLst/>
                <a:uLnTx/>
                <a:uFillTx/>
                <a:latin typeface="Courier" charset="0"/>
                <a:ea typeface="ＭＳ Ｐゴシック" charset="0"/>
                <a:cs typeface="Courier" charset="0"/>
              </a:rPr>
              <a:t>GCACGT…</a:t>
            </a:r>
          </a:p>
        </p:txBody>
      </p:sp>
      <p:cxnSp>
        <p:nvCxnSpPr>
          <p:cNvPr id="18" name="Straight Arrow Connector 17"/>
          <p:cNvCxnSpPr>
            <a:stCxn id="156686" idx="2"/>
          </p:cNvCxnSpPr>
          <p:nvPr/>
        </p:nvCxnSpPr>
        <p:spPr>
          <a:xfrm>
            <a:off x="969963" y="2173288"/>
            <a:ext cx="503237" cy="76517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56687" idx="2"/>
          </p:cNvCxnSpPr>
          <p:nvPr/>
        </p:nvCxnSpPr>
        <p:spPr>
          <a:xfrm rot="5400000">
            <a:off x="6256338" y="1970088"/>
            <a:ext cx="892175" cy="23971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115198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DA041-AB37-8845-B124-70B4AEDF35B9}"/>
              </a:ext>
            </a:extLst>
          </p:cNvPr>
          <p:cNvSpPr>
            <a:spLocks noGrp="1"/>
          </p:cNvSpPr>
          <p:nvPr>
            <p:ph type="title"/>
          </p:nvPr>
        </p:nvSpPr>
        <p:spPr/>
        <p:txBody>
          <a:bodyPr/>
          <a:lstStyle/>
          <a:p>
            <a:r>
              <a:rPr lang="en-US" sz="3200" dirty="0"/>
              <a:t>Expression quantitative trait locus (</a:t>
            </a:r>
            <a:r>
              <a:rPr lang="en-US" sz="3200" dirty="0" err="1"/>
              <a:t>eQTL</a:t>
            </a:r>
            <a:r>
              <a:rPr lang="en-US" sz="3200" dirty="0"/>
              <a:t>) </a:t>
            </a:r>
          </a:p>
        </p:txBody>
      </p:sp>
      <p:pic>
        <p:nvPicPr>
          <p:cNvPr id="5" name="Content Placeholder 4" descr="A screenshot of a cell phone&#10;&#10;Description automatically generated">
            <a:extLst>
              <a:ext uri="{FF2B5EF4-FFF2-40B4-BE49-F238E27FC236}">
                <a16:creationId xmlns:a16="http://schemas.microsoft.com/office/drawing/2014/main" id="{A3116FAE-1EB2-7049-A674-35678AC15F36}"/>
              </a:ext>
            </a:extLst>
          </p:cNvPr>
          <p:cNvPicPr>
            <a:picLocks noGrp="1" noChangeAspect="1"/>
          </p:cNvPicPr>
          <p:nvPr>
            <p:ph idx="1"/>
          </p:nvPr>
        </p:nvPicPr>
        <p:blipFill>
          <a:blip r:embed="rId2"/>
          <a:stretch>
            <a:fillRect/>
          </a:stretch>
        </p:blipFill>
        <p:spPr>
          <a:xfrm>
            <a:off x="2041633" y="1263721"/>
            <a:ext cx="5060734" cy="5101383"/>
          </a:xfrm>
        </p:spPr>
      </p:pic>
      <p:sp>
        <p:nvSpPr>
          <p:cNvPr id="6" name="Rectangle 5">
            <a:extLst>
              <a:ext uri="{FF2B5EF4-FFF2-40B4-BE49-F238E27FC236}">
                <a16:creationId xmlns:a16="http://schemas.microsoft.com/office/drawing/2014/main" id="{1AC1FAAB-F0D6-1843-B8CD-C80FC9A1647D}"/>
              </a:ext>
            </a:extLst>
          </p:cNvPr>
          <p:cNvSpPr/>
          <p:nvPr/>
        </p:nvSpPr>
        <p:spPr>
          <a:xfrm>
            <a:off x="2665927" y="6538912"/>
            <a:ext cx="5755623" cy="253916"/>
          </a:xfrm>
          <a:prstGeom prst="rect">
            <a:avLst/>
          </a:prstGeom>
        </p:spPr>
        <p:txBody>
          <a:bodyPr wrap="square">
            <a:spAutoFit/>
          </a:bodyPr>
          <a:lstStyle/>
          <a:p>
            <a:r>
              <a:rPr lang="en-US" sz="1000" i="1" dirty="0" err="1">
                <a:solidFill>
                  <a:schemeClr val="bg1">
                    <a:lumMod val="65000"/>
                  </a:schemeClr>
                </a:solidFill>
                <a:latin typeface="Arial" panose="020B0604020202020204" pitchFamily="34" charset="0"/>
              </a:rPr>
              <a:t>Biochimica</a:t>
            </a:r>
            <a:r>
              <a:rPr lang="en-US" sz="1000" i="1" dirty="0">
                <a:solidFill>
                  <a:schemeClr val="bg1">
                    <a:lumMod val="65000"/>
                  </a:schemeClr>
                </a:solidFill>
                <a:latin typeface="Arial" panose="020B0604020202020204" pitchFamily="34" charset="0"/>
              </a:rPr>
              <a:t> et </a:t>
            </a:r>
            <a:r>
              <a:rPr lang="en-US" sz="1000" i="1" dirty="0" err="1">
                <a:solidFill>
                  <a:schemeClr val="bg1">
                    <a:lumMod val="65000"/>
                  </a:schemeClr>
                </a:solidFill>
                <a:latin typeface="Arial" panose="020B0604020202020204" pitchFamily="34" charset="0"/>
              </a:rPr>
              <a:t>Biophysica</a:t>
            </a:r>
            <a:r>
              <a:rPr lang="en-US" sz="1000" i="1" dirty="0">
                <a:solidFill>
                  <a:schemeClr val="bg1">
                    <a:lumMod val="65000"/>
                  </a:schemeClr>
                </a:solidFill>
                <a:latin typeface="Arial" panose="020B0604020202020204" pitchFamily="34" charset="0"/>
              </a:rPr>
              <a:t> Acta (BBA)-Molecular Basis of Disease</a:t>
            </a:r>
            <a:r>
              <a:rPr lang="en-US" sz="1000" dirty="0">
                <a:solidFill>
                  <a:schemeClr val="bg1">
                    <a:lumMod val="65000"/>
                  </a:schemeClr>
                </a:solidFill>
                <a:latin typeface="Arial" panose="020B0604020202020204" pitchFamily="34" charset="0"/>
              </a:rPr>
              <a:t> 2014, 10:1896-1902</a:t>
            </a:r>
            <a:endParaRPr lang="en-US" sz="1000" dirty="0">
              <a:solidFill>
                <a:schemeClr val="bg1">
                  <a:lumMod val="65000"/>
                </a:schemeClr>
              </a:solidFill>
            </a:endParaRPr>
          </a:p>
        </p:txBody>
      </p:sp>
    </p:spTree>
    <p:extLst>
      <p:ext uri="{BB962C8B-B14F-4D97-AF65-F5344CB8AC3E}">
        <p14:creationId xmlns:p14="http://schemas.microsoft.com/office/powerpoint/2010/main" val="360270567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457200" y="274638"/>
            <a:ext cx="8229600" cy="576262"/>
          </a:xfrm>
        </p:spPr>
        <p:txBody>
          <a:bodyPr/>
          <a:lstStyle/>
          <a:p>
            <a:pPr>
              <a:spcBef>
                <a:spcPct val="0"/>
              </a:spcBef>
            </a:pPr>
            <a:r>
              <a:rPr lang="en-US" altLang="en-US">
                <a:ea typeface="ＭＳ Ｐゴシック" charset="-128"/>
              </a:rPr>
              <a:t>Non-coding Annotations: Overview</a:t>
            </a:r>
          </a:p>
        </p:txBody>
      </p:sp>
      <p:sp>
        <p:nvSpPr>
          <p:cNvPr id="24578" name="Text Placeholder 2"/>
          <p:cNvSpPr>
            <a:spLocks noGrp="1"/>
          </p:cNvSpPr>
          <p:nvPr>
            <p:ph type="body" idx="1"/>
          </p:nvPr>
        </p:nvSpPr>
        <p:spPr>
          <a:xfrm>
            <a:off x="450850" y="976313"/>
            <a:ext cx="8229600" cy="4967287"/>
          </a:xfrm>
        </p:spPr>
        <p:txBody>
          <a:bodyPr/>
          <a:lstStyle/>
          <a:p>
            <a:pPr marL="0" indent="0">
              <a:spcBef>
                <a:spcPct val="0"/>
              </a:spcBef>
              <a:buClr>
                <a:srgbClr val="000000"/>
              </a:buClr>
              <a:buSzPct val="25000"/>
              <a:buFontTx/>
              <a:buNone/>
            </a:pPr>
            <a:r>
              <a:rPr lang="en-US" altLang="en-US" sz="1600">
                <a:solidFill>
                  <a:srgbClr val="000000"/>
                </a:solidFill>
                <a:ea typeface="ＭＳ Ｐゴシック" charset="-128"/>
                <a:sym typeface="Arial" charset="0"/>
              </a:rPr>
              <a:t>Features are often present on multiple ”scale” (eg elements and connected networks)</a:t>
            </a:r>
          </a:p>
          <a:p>
            <a:pPr marL="0" indent="0">
              <a:spcBef>
                <a:spcPct val="0"/>
              </a:spcBef>
              <a:buClr>
                <a:srgbClr val="000000"/>
              </a:buClr>
              <a:buSzPct val="25000"/>
              <a:buFontTx/>
              <a:buNone/>
            </a:pPr>
            <a:endParaRPr lang="en-US" altLang="en-US" sz="1600">
              <a:solidFill>
                <a:srgbClr val="000000"/>
              </a:solidFill>
              <a:ea typeface="ＭＳ Ｐゴシック" charset="-128"/>
              <a:sym typeface="Arial" charset="0"/>
            </a:endParaRPr>
          </a:p>
          <a:p>
            <a:pPr marL="0" indent="0">
              <a:spcBef>
                <a:spcPct val="0"/>
              </a:spcBef>
              <a:buClr>
                <a:srgbClr val="000000"/>
              </a:buClr>
              <a:buSzPct val="25000"/>
              <a:buFontTx/>
              <a:buNone/>
            </a:pPr>
            <a:endParaRPr lang="en-US" altLang="en-US" sz="1600">
              <a:solidFill>
                <a:srgbClr val="000000"/>
              </a:solidFill>
              <a:ea typeface="ＭＳ Ｐゴシック" charset="-128"/>
              <a:sym typeface="Arial" charset="0"/>
            </a:endParaRPr>
          </a:p>
          <a:p>
            <a:pPr marL="0" indent="0">
              <a:spcBef>
                <a:spcPct val="0"/>
              </a:spcBef>
              <a:buClr>
                <a:srgbClr val="000000"/>
              </a:buClr>
              <a:buSzPct val="25000"/>
              <a:buFontTx/>
              <a:buNone/>
            </a:pPr>
            <a:endParaRPr lang="en-US" altLang="en-US" sz="1600">
              <a:solidFill>
                <a:srgbClr val="000000"/>
              </a:solidFill>
              <a:ea typeface="ＭＳ Ｐゴシック" charset="-128"/>
              <a:sym typeface="Arial" charset="0"/>
            </a:endParaRPr>
          </a:p>
          <a:p>
            <a:pPr marL="0" indent="0">
              <a:spcBef>
                <a:spcPct val="0"/>
              </a:spcBef>
              <a:buClr>
                <a:srgbClr val="000000"/>
              </a:buClr>
              <a:buSzPct val="25000"/>
              <a:buFontTx/>
              <a:buNone/>
            </a:pPr>
            <a:endParaRPr lang="en-US" altLang="en-US" sz="1600">
              <a:solidFill>
                <a:srgbClr val="000000"/>
              </a:solidFill>
              <a:ea typeface="ＭＳ Ｐゴシック" charset="-128"/>
              <a:sym typeface="Arial" charset="0"/>
            </a:endParaRPr>
          </a:p>
          <a:p>
            <a:pPr marL="0" indent="0">
              <a:spcBef>
                <a:spcPct val="0"/>
              </a:spcBef>
              <a:buClr>
                <a:srgbClr val="000000"/>
              </a:buClr>
              <a:buSzPct val="25000"/>
              <a:buFontTx/>
              <a:buNone/>
            </a:pPr>
            <a:r>
              <a:rPr lang="en-US" altLang="en-US" sz="1600">
                <a:solidFill>
                  <a:srgbClr val="000000"/>
                </a:solidFill>
                <a:ea typeface="ＭＳ Ｐゴシック" charset="-128"/>
                <a:sym typeface="Arial" charset="0"/>
              </a:rPr>
              <a:t>Sequence features, incl. </a:t>
            </a:r>
            <a:r>
              <a:rPr lang="en-US" altLang="en-US" sz="1600" b="1" u="sng">
                <a:solidFill>
                  <a:srgbClr val="000000"/>
                </a:solidFill>
                <a:ea typeface="ＭＳ Ｐゴシック" charset="-128"/>
                <a:sym typeface="Arial" charset="0"/>
              </a:rPr>
              <a:t>Conservation</a:t>
            </a:r>
          </a:p>
          <a:p>
            <a:pPr marL="0" indent="0">
              <a:spcBef>
                <a:spcPct val="0"/>
              </a:spcBef>
              <a:buClr>
                <a:srgbClr val="000000"/>
              </a:buClr>
              <a:buSzPct val="25000"/>
              <a:buFontTx/>
              <a:buNone/>
            </a:pPr>
            <a:endParaRPr lang="en-US" altLang="en-US" sz="1600">
              <a:solidFill>
                <a:srgbClr val="000000"/>
              </a:solidFill>
              <a:ea typeface="ＭＳ Ｐゴシック" charset="-128"/>
              <a:sym typeface="Arial" charset="0"/>
            </a:endParaRPr>
          </a:p>
          <a:p>
            <a:pPr marL="0" indent="0">
              <a:spcBef>
                <a:spcPct val="0"/>
              </a:spcBef>
            </a:pPr>
            <a:endParaRPr lang="en-US" altLang="en-US" sz="1600">
              <a:ea typeface="ＭＳ Ｐゴシック" charset="-128"/>
            </a:endParaRPr>
          </a:p>
        </p:txBody>
      </p:sp>
      <p:grpSp>
        <p:nvGrpSpPr>
          <p:cNvPr id="24579" name="Shape 57"/>
          <p:cNvGrpSpPr>
            <a:grpSpLocks/>
          </p:cNvGrpSpPr>
          <p:nvPr/>
        </p:nvGrpSpPr>
        <p:grpSpPr bwMode="auto">
          <a:xfrm>
            <a:off x="4146550" y="3130550"/>
            <a:ext cx="4600575" cy="3757613"/>
            <a:chOff x="4061355" y="98425"/>
            <a:chExt cx="5037137" cy="3245907"/>
          </a:xfrm>
        </p:grpSpPr>
        <p:pic>
          <p:nvPicPr>
            <p:cNvPr id="24582" name="Shape 58"/>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12798" b="17830"/>
            <a:stretch>
              <a:fillRect/>
            </a:stretch>
          </p:blipFill>
          <p:spPr bwMode="auto">
            <a:xfrm>
              <a:off x="4061355" y="98425"/>
              <a:ext cx="5037137" cy="293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Shape 59"/>
            <p:cNvSpPr>
              <a:spLocks noChangeArrowheads="1"/>
            </p:cNvSpPr>
            <p:nvPr/>
          </p:nvSpPr>
          <p:spPr bwMode="auto">
            <a:xfrm>
              <a:off x="6350000" y="2861733"/>
              <a:ext cx="2675467" cy="4825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a:solidFill>
                    <a:schemeClr val="tx1"/>
                  </a:solidFill>
                  <a:latin typeface="Calibri" charset="0"/>
                  <a:ea typeface="ＭＳ Ｐゴシック" charset="-128"/>
                </a:defRPr>
              </a:lvl9pPr>
            </a:lstStyle>
            <a:p>
              <a:pPr algn="ctr" eaLnBrk="1" hangingPunct="1">
                <a:buClr>
                  <a:srgbClr val="000000"/>
                </a:buClr>
              </a:pPr>
              <a:endParaRPr lang="en-US" altLang="en-US" sz="1400">
                <a:solidFill>
                  <a:srgbClr val="000000"/>
                </a:solidFill>
                <a:latin typeface="Arial" charset="0"/>
                <a:sym typeface="Arial" charset="0"/>
              </a:endParaRPr>
            </a:p>
          </p:txBody>
        </p:sp>
      </p:grpSp>
      <p:pic>
        <p:nvPicPr>
          <p:cNvPr id="24580" name="Shape 6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23" t="10893" r="50407" b="17873"/>
          <a:stretch>
            <a:fillRect/>
          </a:stretch>
        </p:blipFill>
        <p:spPr bwMode="auto">
          <a:xfrm>
            <a:off x="334963" y="3114675"/>
            <a:ext cx="36988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Shape 63"/>
          <p:cNvSpPr txBox="1">
            <a:spLocks noChangeArrowheads="1"/>
          </p:cNvSpPr>
          <p:nvPr/>
        </p:nvSpPr>
        <p:spPr bwMode="auto">
          <a:xfrm>
            <a:off x="4654550" y="2198688"/>
            <a:ext cx="3697288"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a:solidFill>
                  <a:schemeClr val="tx1"/>
                </a:solidFill>
                <a:latin typeface="Calibri" charset="0"/>
                <a:ea typeface="ＭＳ Ｐゴシック" charset="-128"/>
              </a:defRPr>
            </a:lvl9pPr>
          </a:lstStyle>
          <a:p>
            <a:pPr eaLnBrk="1" hangingPunct="1">
              <a:buClr>
                <a:srgbClr val="000000"/>
              </a:buClr>
              <a:buSzPct val="25000"/>
            </a:pPr>
            <a:r>
              <a:rPr lang="en-US" altLang="en-US" sz="1400" b="1" u="sng">
                <a:solidFill>
                  <a:srgbClr val="000000"/>
                </a:solidFill>
                <a:latin typeface="Arial" charset="0"/>
                <a:sym typeface="Arial" charset="0"/>
              </a:rPr>
              <a:t>Functional Genomics</a:t>
            </a:r>
          </a:p>
          <a:p>
            <a:pPr eaLnBrk="1" hangingPunct="1">
              <a:buClr>
                <a:srgbClr val="000000"/>
              </a:buClr>
              <a:buSzPct val="25000"/>
            </a:pPr>
            <a:r>
              <a:rPr lang="en-US" altLang="en-US" sz="1400">
                <a:solidFill>
                  <a:srgbClr val="000000"/>
                </a:solidFill>
                <a:latin typeface="Arial" charset="0"/>
                <a:sym typeface="Arial" charset="0"/>
              </a:rPr>
              <a:t>Chip-seq (Epigenome &amp; seq. specific TF) and ncRNA &amp; un-annotated transcription</a:t>
            </a:r>
          </a:p>
          <a:p>
            <a:pPr eaLnBrk="1" hangingPunct="1">
              <a:buClr>
                <a:srgbClr val="000000"/>
              </a:buClr>
            </a:pPr>
            <a:endParaRPr lang="en-US" altLang="en-US" sz="1400">
              <a:solidFill>
                <a:srgbClr val="000000"/>
              </a:solidFill>
              <a:latin typeface="Arial" charset="0"/>
              <a:sym typeface="Arial" charset="0"/>
            </a:endParaRPr>
          </a:p>
        </p:txBody>
      </p:sp>
      <p:sp>
        <p:nvSpPr>
          <p:cNvPr id="9" name="TextBox 4"/>
          <p:cNvSpPr txBox="1">
            <a:spLocks noChangeArrowheads="1"/>
          </p:cNvSpPr>
          <p:nvPr/>
        </p:nvSpPr>
        <p:spPr bwMode="auto">
          <a:xfrm>
            <a:off x="6236841" y="6525513"/>
            <a:ext cx="2819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808080"/>
                </a:solidFill>
                <a:latin typeface="Helvetica" charset="0"/>
              </a:rPr>
              <a:t>[</a:t>
            </a:r>
            <a:r>
              <a:rPr lang="en-US" altLang="en-US" i="1">
                <a:solidFill>
                  <a:srgbClr val="808080"/>
                </a:solidFill>
                <a:latin typeface="Helvetica" charset="0"/>
              </a:rPr>
              <a:t>Nat. </a:t>
            </a:r>
            <a:r>
              <a:rPr lang="en-US" altLang="en-US" i="1" dirty="0">
                <a:solidFill>
                  <a:srgbClr val="808080"/>
                </a:solidFill>
                <a:latin typeface="Helvetica" charset="0"/>
              </a:rPr>
              <a:t>Rev. Genet.</a:t>
            </a:r>
            <a:r>
              <a:rPr lang="en-US" altLang="en-US" dirty="0">
                <a:solidFill>
                  <a:srgbClr val="808080"/>
                </a:solidFill>
                <a:latin typeface="Helvetica" charset="0"/>
              </a:rPr>
              <a:t> (2010) 11: 559]</a:t>
            </a:r>
          </a:p>
        </p:txBody>
      </p:sp>
    </p:spTree>
    <p:extLst>
      <p:ext uri="{BB962C8B-B14F-4D97-AF65-F5344CB8AC3E}">
        <p14:creationId xmlns:p14="http://schemas.microsoft.com/office/powerpoint/2010/main" val="8783462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levels</a:t>
            </a: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outcomes</a:t>
            </a: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extLst>
      <p:ext uri="{BB962C8B-B14F-4D97-AF65-F5344CB8AC3E}">
        <p14:creationId xmlns:p14="http://schemas.microsoft.com/office/powerpoint/2010/main" val="1866885882"/>
      </p:ext>
    </p:extLst>
  </p:cSld>
  <p:clrMapOvr>
    <a:masterClrMapping/>
  </p:clrMapOvr>
  <p:transition spd="med" advTm="819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08CEFE00-21E1-484F-B837-71D957E8495E}"/>
              </a:ext>
            </a:extLst>
          </p:cNvPr>
          <p:cNvSpPr>
            <a:spLocks noGrp="1"/>
          </p:cNvSpPr>
          <p:nvPr>
            <p:ph type="ctrTitle"/>
          </p:nvPr>
        </p:nvSpPr>
        <p:spPr>
          <a:xfrm>
            <a:off x="685800" y="1447800"/>
            <a:ext cx="7772400" cy="1470025"/>
          </a:xfrm>
        </p:spPr>
        <p:txBody>
          <a:bodyPr/>
          <a:lstStyle/>
          <a:p>
            <a:r>
              <a:rPr lang="en-US" altLang="en-US" sz="8800">
                <a:solidFill>
                  <a:srgbClr val="FF7413"/>
                </a:solidFill>
                <a:ea typeface="ＭＳ Ｐゴシック" panose="020B0600070205080204" pitchFamily="34" charset="-128"/>
              </a:rPr>
              <a:t>Hi-C</a:t>
            </a:r>
            <a:endParaRPr lang="en-US" altLang="en-US" sz="8800" dirty="0">
              <a:solidFill>
                <a:srgbClr val="FF7413"/>
              </a:solidFill>
              <a:ea typeface="ＭＳ Ｐゴシック" panose="020B0600070205080204" pitchFamily="34" charset="-128"/>
            </a:endParaRPr>
          </a:p>
        </p:txBody>
      </p:sp>
      <p:sp>
        <p:nvSpPr>
          <p:cNvPr id="399363" name="Content Placeholder 2">
            <a:extLst>
              <a:ext uri="{FF2B5EF4-FFF2-40B4-BE49-F238E27FC236}">
                <a16:creationId xmlns:a16="http://schemas.microsoft.com/office/drawing/2014/main" id="{5F561DBB-53F3-8F49-837A-5622110BBACC}"/>
              </a:ext>
            </a:extLst>
          </p:cNvPr>
          <p:cNvSpPr>
            <a:spLocks noGrp="1"/>
          </p:cNvSpPr>
          <p:nvPr>
            <p:ph type="subTitle" idx="1"/>
          </p:nvPr>
        </p:nvSpPr>
        <p:spPr>
          <a:xfrm>
            <a:off x="1371600" y="3505200"/>
            <a:ext cx="6400800" cy="1752600"/>
          </a:xfrm>
        </p:spPr>
        <p:txBody>
          <a:bodyPr/>
          <a:lstStyle/>
          <a:p>
            <a:pPr lvl="1">
              <a:buFont typeface="Lucida Grande" charset="0"/>
              <a:buNone/>
              <a:defRPr/>
            </a:pPr>
            <a:endParaRPr lang="en-US" altLang="en-US" sz="1600" dirty="0">
              <a:solidFill>
                <a:schemeClr val="tx1">
                  <a:lumMod val="50000"/>
                  <a:lumOff val="50000"/>
                </a:schemeClr>
              </a:solidFill>
              <a:ea typeface="ＭＳ Ｐゴシック" charset="-128"/>
            </a:endParaRPr>
          </a:p>
          <a:p>
            <a:pPr>
              <a:defRPr/>
            </a:pPr>
            <a:endParaRPr lang="en-US" altLang="en-US" sz="1600" dirty="0">
              <a:solidFill>
                <a:schemeClr val="tx1">
                  <a:lumMod val="50000"/>
                  <a:lumOff val="50000"/>
                </a:schemeClr>
              </a:solidFill>
              <a:ea typeface="ＭＳ Ｐゴシック" charset="-128"/>
            </a:endParaRPr>
          </a:p>
          <a:p>
            <a:pPr>
              <a:defRPr/>
            </a:pPr>
            <a:endParaRPr lang="en-US" altLang="en-US" sz="1600" dirty="0">
              <a:solidFill>
                <a:schemeClr val="tx1">
                  <a:lumMod val="50000"/>
                  <a:lumOff val="50000"/>
                </a:schemeClr>
              </a:solidFill>
              <a:ea typeface="ＭＳ Ｐゴシック" charset="-128"/>
            </a:endParaRPr>
          </a:p>
          <a:p>
            <a:pPr>
              <a:defRPr/>
            </a:pPr>
            <a:endParaRPr lang="en-US" altLang="en-US" sz="1600" dirty="0">
              <a:solidFill>
                <a:schemeClr val="tx1">
                  <a:lumMod val="50000"/>
                  <a:lumOff val="50000"/>
                </a:schemeClr>
              </a:solidFill>
              <a:ea typeface="ＭＳ Ｐゴシック" charset="-128"/>
            </a:endParaRPr>
          </a:p>
          <a:p>
            <a:pPr>
              <a:defRPr/>
            </a:pPr>
            <a:endParaRPr lang="en-US" altLang="en-US" sz="1600" dirty="0">
              <a:solidFill>
                <a:schemeClr val="tx1">
                  <a:lumMod val="50000"/>
                  <a:lumOff val="50000"/>
                </a:schemeClr>
              </a:solidFill>
              <a:ea typeface="ＭＳ Ｐゴシック" charset="-128"/>
            </a:endParaRPr>
          </a:p>
          <a:p>
            <a:pPr>
              <a:defRPr/>
            </a:pPr>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258244939"/>
      </p:ext>
    </p:extLst>
  </p:cSld>
  <p:clrMapOvr>
    <a:overrideClrMapping bg1="lt1" tx1="dk1" bg2="lt2" tx2="dk2" accent1="accent1" accent2="accent2" accent3="accent3" accent4="accent4" accent5="accent5" accent6="accent6" hlink="hlink" folHlink="folHlink"/>
  </p:clrMapOvr>
  <p:transition advTm="5607"/>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3D organization of genome">
            <a:extLst>
              <a:ext uri="{FF2B5EF4-FFF2-40B4-BE49-F238E27FC236}">
                <a16:creationId xmlns:a16="http://schemas.microsoft.com/office/drawing/2014/main" id="{5CDAEC5D-2721-DB46-B747-B59E52CAA81E}"/>
              </a:ext>
            </a:extLst>
          </p:cNvPr>
          <p:cNvSpPr>
            <a:spLocks noGrp="1" noChangeArrowheads="1"/>
          </p:cNvSpPr>
          <p:nvPr>
            <p:ph type="title"/>
          </p:nvPr>
        </p:nvSpPr>
        <p:spPr>
          <a:xfrm>
            <a:off x="771525" y="195263"/>
            <a:ext cx="7772400" cy="1143000"/>
          </a:xfrm>
        </p:spPr>
        <p:txBody>
          <a:bodyPr/>
          <a:lstStyle/>
          <a:p>
            <a:r>
              <a:rPr lang="en-US" altLang="en-US">
                <a:ea typeface="ＭＳ Ｐゴシック" panose="020B0600070205080204" pitchFamily="34" charset="-128"/>
              </a:rPr>
              <a:t>3D organization of genome</a:t>
            </a:r>
          </a:p>
        </p:txBody>
      </p:sp>
      <p:sp>
        <p:nvSpPr>
          <p:cNvPr id="35842" name="image credit: Iyer et al. BMC Biophysics 2011,…">
            <a:extLst>
              <a:ext uri="{FF2B5EF4-FFF2-40B4-BE49-F238E27FC236}">
                <a16:creationId xmlns:a16="http://schemas.microsoft.com/office/drawing/2014/main" id="{5E6B0975-E8FE-494C-9F48-DC9076738357}"/>
              </a:ext>
            </a:extLst>
          </p:cNvPr>
          <p:cNvSpPr>
            <a:spLocks noChangeArrowheads="1"/>
          </p:cNvSpPr>
          <p:nvPr/>
        </p:nvSpPr>
        <p:spPr bwMode="auto">
          <a:xfrm>
            <a:off x="233363" y="5016500"/>
            <a:ext cx="3294062"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image credit: Iyer et al. BMC Biophysics 2011,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cartoonist John Chase</a:t>
            </a:r>
          </a:p>
        </p:txBody>
      </p:sp>
      <p:pic>
        <p:nvPicPr>
          <p:cNvPr id="35843" name="pasted-image.png" descr="pasted-image.png">
            <a:extLst>
              <a:ext uri="{FF2B5EF4-FFF2-40B4-BE49-F238E27FC236}">
                <a16:creationId xmlns:a16="http://schemas.microsoft.com/office/drawing/2014/main" id="{91B44090-D0AC-2540-A0CD-B069B474E3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6088" y="2535238"/>
            <a:ext cx="47498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5844" name="image credit: Iyer et al. BMC Biophysics 2011">
            <a:extLst>
              <a:ext uri="{FF2B5EF4-FFF2-40B4-BE49-F238E27FC236}">
                <a16:creationId xmlns:a16="http://schemas.microsoft.com/office/drawing/2014/main" id="{E5645FBE-8443-8E44-8138-062F08079237}"/>
              </a:ext>
            </a:extLst>
          </p:cNvPr>
          <p:cNvSpPr>
            <a:spLocks noChangeArrowheads="1"/>
          </p:cNvSpPr>
          <p:nvPr/>
        </p:nvSpPr>
        <p:spPr bwMode="auto">
          <a:xfrm>
            <a:off x="5840413" y="5937250"/>
            <a:ext cx="316706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image credit: Iyer et al. BMC Biophysics 2011</a:t>
            </a:r>
          </a:p>
        </p:txBody>
      </p:sp>
      <p:pic>
        <p:nvPicPr>
          <p:cNvPr id="35845" name="pasted-image.png" descr="pasted-image.png">
            <a:extLst>
              <a:ext uri="{FF2B5EF4-FFF2-40B4-BE49-F238E27FC236}">
                <a16:creationId xmlns:a16="http://schemas.microsoft.com/office/drawing/2014/main" id="{29565FBC-316A-4F4D-A67B-FA11B5A323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8" y="1284288"/>
            <a:ext cx="474980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393625438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a:extLst>
              <a:ext uri="{FF2B5EF4-FFF2-40B4-BE49-F238E27FC236}">
                <a16:creationId xmlns:a16="http://schemas.microsoft.com/office/drawing/2014/main" id="{B778B6BD-652C-7149-B659-E6FE6737F2EC}"/>
              </a:ext>
            </a:extLst>
          </p:cNvPr>
          <p:cNvSpPr>
            <a:spLocks noGrp="1"/>
          </p:cNvSpPr>
          <p:nvPr>
            <p:ph type="title"/>
          </p:nvPr>
        </p:nvSpPr>
        <p:spPr/>
        <p:txBody>
          <a:bodyPr/>
          <a:lstStyle/>
          <a:p>
            <a:r>
              <a:rPr lang="en-US" altLang="en-US" sz="3200">
                <a:ea typeface="ＭＳ Ｐゴシック" panose="020B0600070205080204" pitchFamily="34" charset="-128"/>
              </a:rPr>
              <a:t>Hi-C contact map</a:t>
            </a:r>
          </a:p>
        </p:txBody>
      </p:sp>
      <p:pic>
        <p:nvPicPr>
          <p:cNvPr id="139266" name="Content Placeholder 3">
            <a:extLst>
              <a:ext uri="{FF2B5EF4-FFF2-40B4-BE49-F238E27FC236}">
                <a16:creationId xmlns:a16="http://schemas.microsoft.com/office/drawing/2014/main" id="{7871369F-AF5D-6B4D-8411-C65A62001ED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708" b="47720"/>
          <a:stretch>
            <a:fillRect/>
          </a:stretch>
        </p:blipFill>
        <p:spPr>
          <a:xfrm>
            <a:off x="1173163" y="1758950"/>
            <a:ext cx="6797675" cy="2276475"/>
          </a:xfrm>
        </p:spPr>
      </p:pic>
      <p:pic>
        <p:nvPicPr>
          <p:cNvPr id="139267" name="Picture 4">
            <a:extLst>
              <a:ext uri="{FF2B5EF4-FFF2-40B4-BE49-F238E27FC236}">
                <a16:creationId xmlns:a16="http://schemas.microsoft.com/office/drawing/2014/main" id="{E480916B-B485-5F42-BEE8-1996F962E4BC}"/>
              </a:ext>
            </a:extLst>
          </p:cNvPr>
          <p:cNvPicPr>
            <a:picLocks noChangeAspect="1"/>
          </p:cNvPicPr>
          <p:nvPr/>
        </p:nvPicPr>
        <p:blipFill>
          <a:blip r:embed="rId3">
            <a:extLst>
              <a:ext uri="{28A0092B-C50C-407E-A947-70E740481C1C}">
                <a14:useLocalDpi xmlns:a14="http://schemas.microsoft.com/office/drawing/2010/main" val="0"/>
              </a:ext>
            </a:extLst>
          </a:blip>
          <a:srcRect l="14452"/>
          <a:stretch>
            <a:fillRect/>
          </a:stretch>
        </p:blipFill>
        <p:spPr bwMode="auto">
          <a:xfrm>
            <a:off x="1506538" y="4035425"/>
            <a:ext cx="2446337"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Box 5">
            <a:extLst>
              <a:ext uri="{FF2B5EF4-FFF2-40B4-BE49-F238E27FC236}">
                <a16:creationId xmlns:a16="http://schemas.microsoft.com/office/drawing/2014/main" id="{8F06356A-4D91-4B47-BFAC-E3EAC1B77D04}"/>
              </a:ext>
            </a:extLst>
          </p:cNvPr>
          <p:cNvSpPr txBox="1">
            <a:spLocks noChangeArrowheads="1"/>
          </p:cNvSpPr>
          <p:nvPr/>
        </p:nvSpPr>
        <p:spPr bwMode="auto">
          <a:xfrm>
            <a:off x="6400800" y="6110288"/>
            <a:ext cx="1879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1" u="none" strike="noStrike" kern="1200" cap="none" spc="0" normalizeH="0" baseline="0" noProof="0">
                <a:ln>
                  <a:noFill/>
                </a:ln>
                <a:solidFill>
                  <a:srgbClr val="BFBFBF"/>
                </a:solidFill>
                <a:effectLst/>
                <a:uLnTx/>
                <a:uFillTx/>
                <a:latin typeface="Arial" panose="020B0604020202020204" pitchFamily="34" charset="0"/>
                <a:ea typeface="ＭＳ Ｐゴシック" panose="020B0600070205080204" pitchFamily="34" charset="-128"/>
                <a:cs typeface="+mn-cs"/>
              </a:rPr>
              <a:t>Science 2009, 5950: 289-293</a:t>
            </a:r>
          </a:p>
        </p:txBody>
      </p:sp>
      <p:sp>
        <p:nvSpPr>
          <p:cNvPr id="139269" name="Slide Number Placeholder 2">
            <a:extLst>
              <a:ext uri="{FF2B5EF4-FFF2-40B4-BE49-F238E27FC236}">
                <a16:creationId xmlns:a16="http://schemas.microsoft.com/office/drawing/2014/main" id="{E7E93F78-EE81-9F4D-86A3-5FB10DFF38F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298DA5-693C-E24E-8265-B92C2D42CFBB}" type="slidenum">
              <a:rPr kumimoji="0" lang="en-US" altLang="en-US" sz="1200" b="1"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110243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1">
            <a:extLst>
              <a:ext uri="{FF2B5EF4-FFF2-40B4-BE49-F238E27FC236}">
                <a16:creationId xmlns:a16="http://schemas.microsoft.com/office/drawing/2014/main" id="{2DF2E8BA-AC5B-6A4C-AC88-FA3DC70B2532}"/>
              </a:ext>
            </a:extLst>
          </p:cNvPr>
          <p:cNvSpPr>
            <a:spLocks noGrp="1"/>
          </p:cNvSpPr>
          <p:nvPr>
            <p:ph type="title"/>
          </p:nvPr>
        </p:nvSpPr>
        <p:spPr/>
        <p:txBody>
          <a:bodyPr/>
          <a:lstStyle/>
          <a:p>
            <a:r>
              <a:rPr lang="en-US" altLang="en-US" sz="3200">
                <a:ea typeface="ＭＳ Ｐゴシック" panose="020B0600070205080204" pitchFamily="34" charset="-128"/>
              </a:rPr>
              <a:t>Hi-C contact map and Genome architecture</a:t>
            </a:r>
          </a:p>
        </p:txBody>
      </p:sp>
      <p:pic>
        <p:nvPicPr>
          <p:cNvPr id="140290" name="Picture 3">
            <a:extLst>
              <a:ext uri="{FF2B5EF4-FFF2-40B4-BE49-F238E27FC236}">
                <a16:creationId xmlns:a16="http://schemas.microsoft.com/office/drawing/2014/main" id="{58EB56A2-39F1-4F48-BE1C-419ED5DA2D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777" t="23303" r="916" b="37657"/>
          <a:stretch>
            <a:fillRect/>
          </a:stretch>
        </p:blipFill>
        <p:spPr bwMode="auto">
          <a:xfrm>
            <a:off x="1162050" y="3725863"/>
            <a:ext cx="2392363"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4">
            <a:extLst>
              <a:ext uri="{FF2B5EF4-FFF2-40B4-BE49-F238E27FC236}">
                <a16:creationId xmlns:a16="http://schemas.microsoft.com/office/drawing/2014/main" id="{71C4D8AC-9801-6C46-BBD0-55746BB08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6118"/>
          <a:stretch>
            <a:fillRect/>
          </a:stretch>
        </p:blipFill>
        <p:spPr bwMode="auto">
          <a:xfrm>
            <a:off x="1238250" y="4672013"/>
            <a:ext cx="19462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5">
            <a:extLst>
              <a:ext uri="{FF2B5EF4-FFF2-40B4-BE49-F238E27FC236}">
                <a16:creationId xmlns:a16="http://schemas.microsoft.com/office/drawing/2014/main" id="{8D972421-4BB5-7941-8AD8-E2DA333702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65263" y="2322513"/>
            <a:ext cx="149225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Content Placeholder 8">
            <a:extLst>
              <a:ext uri="{FF2B5EF4-FFF2-40B4-BE49-F238E27FC236}">
                <a16:creationId xmlns:a16="http://schemas.microsoft.com/office/drawing/2014/main" id="{A53AD3D3-C8A2-604A-9F51-95618B7D312C}"/>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4816475" y="2790825"/>
            <a:ext cx="3681413" cy="2425700"/>
          </a:xfrm>
        </p:spPr>
      </p:pic>
      <p:sp>
        <p:nvSpPr>
          <p:cNvPr id="8" name="Rectangle 7">
            <a:extLst>
              <a:ext uri="{FF2B5EF4-FFF2-40B4-BE49-F238E27FC236}">
                <a16:creationId xmlns:a16="http://schemas.microsoft.com/office/drawing/2014/main" id="{FE7F5E75-9D4B-8341-9BD8-CAFF1F9A6E64}"/>
              </a:ext>
            </a:extLst>
          </p:cNvPr>
          <p:cNvSpPr/>
          <p:nvPr/>
        </p:nvSpPr>
        <p:spPr>
          <a:xfrm>
            <a:off x="972988" y="1969692"/>
            <a:ext cx="2769705" cy="4002157"/>
          </a:xfrm>
          <a:prstGeom prst="rect">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45718" tIns="45718" rIns="45718" bIns="45718" spcCol="3810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ＭＳ Ｐゴシック" charset="0"/>
              <a:cs typeface="+mn-cs"/>
              <a:sym typeface="Calibri"/>
            </a:endParaRPr>
          </a:p>
        </p:txBody>
      </p:sp>
      <p:sp>
        <p:nvSpPr>
          <p:cNvPr id="9" name="Notched Right Arrow 8">
            <a:extLst>
              <a:ext uri="{FF2B5EF4-FFF2-40B4-BE49-F238E27FC236}">
                <a16:creationId xmlns:a16="http://schemas.microsoft.com/office/drawing/2014/main" id="{B8A7551F-BAD5-3043-9861-55285E8F6414}"/>
              </a:ext>
            </a:extLst>
          </p:cNvPr>
          <p:cNvSpPr/>
          <p:nvPr/>
        </p:nvSpPr>
        <p:spPr>
          <a:xfrm>
            <a:off x="3803650" y="3871913"/>
            <a:ext cx="977900" cy="485775"/>
          </a:xfrm>
          <a:prstGeom prst="notchedRightArrow">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spcFirstLastPara="1" lIns="45718" tIns="45718" rIns="45718" bIns="45718" spcCol="3810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sym typeface="Calibri"/>
            </a:endParaRPr>
          </a:p>
        </p:txBody>
      </p:sp>
      <p:sp>
        <p:nvSpPr>
          <p:cNvPr id="10" name="Rectangle 9">
            <a:extLst>
              <a:ext uri="{FF2B5EF4-FFF2-40B4-BE49-F238E27FC236}">
                <a16:creationId xmlns:a16="http://schemas.microsoft.com/office/drawing/2014/main" id="{A4D33F9B-A565-2E41-B9CE-9AB45411B7D7}"/>
              </a:ext>
            </a:extLst>
          </p:cNvPr>
          <p:cNvSpPr/>
          <p:nvPr/>
        </p:nvSpPr>
        <p:spPr>
          <a:xfrm>
            <a:off x="4841497" y="1942823"/>
            <a:ext cx="3690730" cy="4028661"/>
          </a:xfrm>
          <a:prstGeom prst="rect">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45718" tIns="45718" rIns="45718" bIns="45718" spcCol="3810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ＭＳ Ｐゴシック" charset="0"/>
              <a:cs typeface="+mn-cs"/>
              <a:sym typeface="Calibri"/>
            </a:endParaRPr>
          </a:p>
        </p:txBody>
      </p:sp>
      <p:sp>
        <p:nvSpPr>
          <p:cNvPr id="11" name="TextBox 10">
            <a:extLst>
              <a:ext uri="{FF2B5EF4-FFF2-40B4-BE49-F238E27FC236}">
                <a16:creationId xmlns:a16="http://schemas.microsoft.com/office/drawing/2014/main" id="{E23E5D9C-D868-4748-A072-3CF5E23983B7}"/>
              </a:ext>
            </a:extLst>
          </p:cNvPr>
          <p:cNvSpPr txBox="1"/>
          <p:nvPr/>
        </p:nvSpPr>
        <p:spPr>
          <a:xfrm>
            <a:off x="6342967" y="5592601"/>
            <a:ext cx="1934180"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45718" tIns="45718" rIns="45718" bIns="45718" spcCol="3810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white">
                    <a:lumMod val="75000"/>
                  </a:prstClr>
                </a:solidFill>
                <a:effectLst/>
                <a:uLnTx/>
                <a:uFillTx/>
                <a:latin typeface="Arial" charset="0"/>
                <a:ea typeface="ＭＳ Ｐゴシック" charset="0"/>
                <a:cs typeface="+mn-cs"/>
                <a:sym typeface="Calibri"/>
              </a:rPr>
              <a:t>Genes 2015, 6(3), 734-750</a:t>
            </a:r>
          </a:p>
        </p:txBody>
      </p:sp>
      <p:sp>
        <p:nvSpPr>
          <p:cNvPr id="140298" name="Slide Number Placeholder 2">
            <a:extLst>
              <a:ext uri="{FF2B5EF4-FFF2-40B4-BE49-F238E27FC236}">
                <a16:creationId xmlns:a16="http://schemas.microsoft.com/office/drawing/2014/main" id="{3FBFC648-1F8E-734D-BEA6-E0E084B2D8A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BA6731-B3B7-1246-8D0B-0734E45A911C}" type="slidenum">
              <a:rPr kumimoji="0" lang="en-US" altLang="en-US" sz="1200" b="1"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34" charset="-128"/>
              <a:cs typeface="+mn-cs"/>
            </a:endParaRPr>
          </a:p>
        </p:txBody>
      </p:sp>
      <p:sp>
        <p:nvSpPr>
          <p:cNvPr id="140299" name="TextBox 14">
            <a:extLst>
              <a:ext uri="{FF2B5EF4-FFF2-40B4-BE49-F238E27FC236}">
                <a16:creationId xmlns:a16="http://schemas.microsoft.com/office/drawing/2014/main" id="{0DD72880-2688-A947-8BCA-C7964DD79428}"/>
              </a:ext>
            </a:extLst>
          </p:cNvPr>
          <p:cNvSpPr txBox="1">
            <a:spLocks noChangeArrowheads="1"/>
          </p:cNvSpPr>
          <p:nvPr/>
        </p:nvSpPr>
        <p:spPr bwMode="auto">
          <a:xfrm>
            <a:off x="1520825" y="5689600"/>
            <a:ext cx="21605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a:ln>
                  <a:noFill/>
                </a:ln>
                <a:solidFill>
                  <a:srgbClr val="BFBFBF"/>
                </a:solidFill>
                <a:effectLst/>
                <a:uLnTx/>
                <a:uFillTx/>
                <a:latin typeface="Arial" panose="020B0604020202020204" pitchFamily="34" charset="0"/>
                <a:ea typeface="ＭＳ Ｐゴシック" panose="020B0600070205080204" pitchFamily="34" charset="-128"/>
                <a:cs typeface="+mn-cs"/>
              </a:rPr>
              <a:t>Cell 2014, 159(7):1665-1680</a:t>
            </a:r>
          </a:p>
        </p:txBody>
      </p:sp>
    </p:spTree>
    <p:extLst>
      <p:ext uri="{BB962C8B-B14F-4D97-AF65-F5344CB8AC3E}">
        <p14:creationId xmlns:p14="http://schemas.microsoft.com/office/powerpoint/2010/main" val="4133866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a:extLst>
              <a:ext uri="{FF2B5EF4-FFF2-40B4-BE49-F238E27FC236}">
                <a16:creationId xmlns:a16="http://schemas.microsoft.com/office/drawing/2014/main" id="{AB2EF8E5-D4C9-D249-8F96-0FC126855159}"/>
              </a:ext>
            </a:extLst>
          </p:cNvPr>
          <p:cNvSpPr>
            <a:spLocks noGrp="1"/>
          </p:cNvSpPr>
          <p:nvPr>
            <p:ph type="title"/>
          </p:nvPr>
        </p:nvSpPr>
        <p:spPr/>
        <p:txBody>
          <a:bodyPr/>
          <a:lstStyle/>
          <a:p>
            <a:r>
              <a:rPr lang="en-US" altLang="en-US" sz="3200">
                <a:ea typeface="ＭＳ Ｐゴシック" panose="020B0600070205080204" pitchFamily="34" charset="-128"/>
              </a:rPr>
              <a:t>Topologically Associating Domain </a:t>
            </a:r>
          </a:p>
        </p:txBody>
      </p:sp>
      <p:pic>
        <p:nvPicPr>
          <p:cNvPr id="141314" name="Picture 3">
            <a:extLst>
              <a:ext uri="{FF2B5EF4-FFF2-40B4-BE49-F238E27FC236}">
                <a16:creationId xmlns:a16="http://schemas.microsoft.com/office/drawing/2014/main" id="{B9445A5F-C77C-554A-9B78-D51B2D1B0B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55" t="15242" r="9531" b="14163"/>
          <a:stretch>
            <a:fillRect/>
          </a:stretch>
        </p:blipFill>
        <p:spPr bwMode="auto">
          <a:xfrm>
            <a:off x="344488" y="1774825"/>
            <a:ext cx="4370387"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5" name="Picture 4">
            <a:extLst>
              <a:ext uri="{FF2B5EF4-FFF2-40B4-BE49-F238E27FC236}">
                <a16:creationId xmlns:a16="http://schemas.microsoft.com/office/drawing/2014/main" id="{81877418-075C-104A-A48B-E9D1399FC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604" b="804"/>
          <a:stretch>
            <a:fillRect/>
          </a:stretch>
        </p:blipFill>
        <p:spPr bwMode="auto">
          <a:xfrm>
            <a:off x="257175" y="3987800"/>
            <a:ext cx="420528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6" name="Picture 5">
            <a:extLst>
              <a:ext uri="{FF2B5EF4-FFF2-40B4-BE49-F238E27FC236}">
                <a16:creationId xmlns:a16="http://schemas.microsoft.com/office/drawing/2014/main" id="{53B5DB6C-E6D9-BE4C-B0BA-A8A897CCCA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9838" y="1914525"/>
            <a:ext cx="3946525" cy="394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F9E7E24-3DB3-E04D-AC27-78D9E059B3C0}"/>
              </a:ext>
            </a:extLst>
          </p:cNvPr>
          <p:cNvSpPr/>
          <p:nvPr/>
        </p:nvSpPr>
        <p:spPr>
          <a:xfrm>
            <a:off x="257027" y="1603513"/>
            <a:ext cx="4457969" cy="4531900"/>
          </a:xfrm>
          <a:prstGeom prst="rect">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45718" tIns="45718" rIns="45718" bIns="45718" spcCol="3810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ＭＳ Ｐゴシック" charset="0"/>
              <a:cs typeface="+mn-cs"/>
              <a:sym typeface="Calibri"/>
            </a:endParaRPr>
          </a:p>
        </p:txBody>
      </p:sp>
      <p:sp>
        <p:nvSpPr>
          <p:cNvPr id="8" name="TextBox 7">
            <a:extLst>
              <a:ext uri="{FF2B5EF4-FFF2-40B4-BE49-F238E27FC236}">
                <a16:creationId xmlns:a16="http://schemas.microsoft.com/office/drawing/2014/main" id="{14AA9776-A6CD-904A-841B-F6EB9DEC03E2}"/>
              </a:ext>
            </a:extLst>
          </p:cNvPr>
          <p:cNvSpPr txBox="1"/>
          <p:nvPr/>
        </p:nvSpPr>
        <p:spPr>
          <a:xfrm>
            <a:off x="5908874" y="6073285"/>
            <a:ext cx="1881280"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45718" tIns="45718" rIns="45718" bIns="45718" spcCol="381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prstClr val="white">
                    <a:lumMod val="75000"/>
                  </a:prstClr>
                </a:solidFill>
                <a:effectLst/>
                <a:uLnTx/>
                <a:uFillTx/>
                <a:latin typeface="Arial" charset="0"/>
                <a:ea typeface="ＭＳ Ｐゴシック" charset="0"/>
                <a:cs typeface="+mn-cs"/>
                <a:sym typeface="Calibri"/>
              </a:rPr>
              <a:t>Cell 2015, 161:1012-1025</a:t>
            </a:r>
          </a:p>
        </p:txBody>
      </p:sp>
      <p:sp>
        <p:nvSpPr>
          <p:cNvPr id="141319" name="Slide Number Placeholder 2">
            <a:extLst>
              <a:ext uri="{FF2B5EF4-FFF2-40B4-BE49-F238E27FC236}">
                <a16:creationId xmlns:a16="http://schemas.microsoft.com/office/drawing/2014/main" id="{4EF241AA-44DA-3249-BEAD-A9879A09D31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BC4CB0-B485-014A-9C11-07E8CA43A216}" type="slidenum">
              <a:rPr kumimoji="0" lang="en-US" altLang="en-US" sz="1200" b="1"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32182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08CEFE00-21E1-484F-B837-71D957E8495E}"/>
              </a:ext>
            </a:extLst>
          </p:cNvPr>
          <p:cNvSpPr>
            <a:spLocks noGrp="1"/>
          </p:cNvSpPr>
          <p:nvPr>
            <p:ph type="ctrTitle"/>
          </p:nvPr>
        </p:nvSpPr>
        <p:spPr>
          <a:xfrm>
            <a:off x="685800" y="1447800"/>
            <a:ext cx="7772400" cy="1470025"/>
          </a:xfrm>
        </p:spPr>
        <p:txBody>
          <a:bodyPr/>
          <a:lstStyle/>
          <a:p>
            <a:r>
              <a:rPr lang="en-US" altLang="en-US" sz="8800">
                <a:solidFill>
                  <a:srgbClr val="FF7413"/>
                </a:solidFill>
                <a:ea typeface="ＭＳ Ｐゴシック" panose="020B0600070205080204" pitchFamily="34" charset="-128"/>
              </a:rPr>
              <a:t>Modularity</a:t>
            </a:r>
          </a:p>
        </p:txBody>
      </p:sp>
      <p:sp>
        <p:nvSpPr>
          <p:cNvPr id="399363" name="Content Placeholder 2">
            <a:extLst>
              <a:ext uri="{FF2B5EF4-FFF2-40B4-BE49-F238E27FC236}">
                <a16:creationId xmlns:a16="http://schemas.microsoft.com/office/drawing/2014/main" id="{5F561DBB-53F3-8F49-837A-5622110BBACC}"/>
              </a:ext>
            </a:extLst>
          </p:cNvPr>
          <p:cNvSpPr>
            <a:spLocks noGrp="1"/>
          </p:cNvSpPr>
          <p:nvPr>
            <p:ph type="subTitle" idx="1"/>
          </p:nvPr>
        </p:nvSpPr>
        <p:spPr>
          <a:xfrm>
            <a:off x="1371600" y="3505200"/>
            <a:ext cx="6400800" cy="1752600"/>
          </a:xfrm>
        </p:spPr>
        <p:txBody>
          <a:bodyPr/>
          <a:lstStyle/>
          <a:p>
            <a:pPr lvl="1">
              <a:buFont typeface="Lucida Grande" charset="0"/>
              <a:buNone/>
              <a:defRPr/>
            </a:pPr>
            <a:endParaRPr lang="en-US" altLang="en-US" sz="1600" dirty="0">
              <a:solidFill>
                <a:schemeClr val="tx1">
                  <a:lumMod val="50000"/>
                  <a:lumOff val="50000"/>
                </a:schemeClr>
              </a:solidFill>
              <a:ea typeface="ＭＳ Ｐゴシック" charset="-128"/>
            </a:endParaRPr>
          </a:p>
          <a:p>
            <a:pPr>
              <a:defRPr/>
            </a:pPr>
            <a:endParaRPr lang="en-US" altLang="en-US" sz="1600" dirty="0">
              <a:solidFill>
                <a:schemeClr val="tx1">
                  <a:lumMod val="50000"/>
                  <a:lumOff val="50000"/>
                </a:schemeClr>
              </a:solidFill>
              <a:ea typeface="ＭＳ Ｐゴシック" charset="-128"/>
            </a:endParaRPr>
          </a:p>
          <a:p>
            <a:pPr>
              <a:defRPr/>
            </a:pPr>
            <a:endParaRPr lang="en-US" altLang="en-US" sz="1600" dirty="0">
              <a:solidFill>
                <a:schemeClr val="tx1">
                  <a:lumMod val="50000"/>
                  <a:lumOff val="50000"/>
                </a:schemeClr>
              </a:solidFill>
              <a:ea typeface="ＭＳ Ｐゴシック" charset="-128"/>
            </a:endParaRPr>
          </a:p>
          <a:p>
            <a:pPr>
              <a:defRPr/>
            </a:pPr>
            <a:endParaRPr lang="en-US" altLang="en-US" sz="1600" dirty="0">
              <a:solidFill>
                <a:schemeClr val="tx1">
                  <a:lumMod val="50000"/>
                  <a:lumOff val="50000"/>
                </a:schemeClr>
              </a:solidFill>
              <a:ea typeface="ＭＳ Ｐゴシック" charset="-128"/>
            </a:endParaRPr>
          </a:p>
          <a:p>
            <a:pPr>
              <a:defRPr/>
            </a:pPr>
            <a:endParaRPr lang="en-US" altLang="en-US" sz="1600" dirty="0">
              <a:solidFill>
                <a:schemeClr val="tx1">
                  <a:lumMod val="50000"/>
                  <a:lumOff val="50000"/>
                </a:schemeClr>
              </a:solidFill>
              <a:ea typeface="ＭＳ Ｐゴシック" charset="-128"/>
            </a:endParaRPr>
          </a:p>
          <a:p>
            <a:pPr>
              <a:defRPr/>
            </a:pPr>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2290489958"/>
      </p:ext>
    </p:extLst>
  </p:cSld>
  <p:clrMapOvr>
    <a:overrideClrMapping bg1="lt1" tx1="dk1" bg2="lt2" tx2="dk2" accent1="accent1" accent2="accent2" accent3="accent3" accent4="accent4" accent5="accent5" accent6="accent6" hlink="hlink" folHlink="folHlink"/>
  </p:clrMapOvr>
  <p:transition advTm="5607"/>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750F06-C8BA-7444-BA51-AC9C9922BAE8}"/>
              </a:ext>
            </a:extLst>
          </p:cNvPr>
          <p:cNvSpPr>
            <a:spLocks noChangeArrowheads="1"/>
          </p:cNvSpPr>
          <p:nvPr/>
        </p:nvSpPr>
        <p:spPr bwMode="auto">
          <a:xfrm>
            <a:off x="5160963" y="4708525"/>
            <a:ext cx="712787" cy="1117600"/>
          </a:xfrm>
          <a:prstGeom prst="rect">
            <a:avLst/>
          </a:prstGeom>
          <a:solidFill>
            <a:srgbClr val="FFFFFF"/>
          </a:solidFill>
          <a:ln w="28575">
            <a:solidFill>
              <a:srgbClr val="6076B4"/>
            </a:solidFill>
            <a:bevel/>
            <a:headEnd/>
            <a:tailEnd/>
          </a:ln>
          <a:effectLst>
            <a:outerShdw blurRad="38100" dist="23000" dir="5400000" rotWithShape="0">
              <a:srgbClr val="808080">
                <a:alpha val="34999"/>
              </a:srgbClr>
            </a:outerShdw>
          </a:effectLst>
        </p:spPr>
        <p:txBody>
          <a:bodyPr lIns="45719" tIns="45719" rIns="45719" bIns="45719" anchor="ctr">
            <a:spAutoFit/>
          </a:bodyPr>
          <a:lstStyle/>
          <a:p>
            <a:pPr marL="0" marR="0" lvl="0" indent="0" algn="l" defTabSz="455613" rtl="0" eaLnBrk="0" fontAlgn="base" latinLnBrk="1"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
        <p:nvSpPr>
          <p:cNvPr id="1117" name="Shape 1117">
            <a:extLst>
              <a:ext uri="{FF2B5EF4-FFF2-40B4-BE49-F238E27FC236}">
                <a16:creationId xmlns:a16="http://schemas.microsoft.com/office/drawing/2014/main" id="{64D1CDD7-3AE2-9544-9156-B65C2E8F7B51}"/>
              </a:ext>
            </a:extLst>
          </p:cNvPr>
          <p:cNvSpPr>
            <a:spLocks noGrp="1"/>
          </p:cNvSpPr>
          <p:nvPr>
            <p:ph type="title"/>
          </p:nvPr>
        </p:nvSpPr>
        <p:spPr/>
        <p:txBody>
          <a:bodyPr/>
          <a:lstStyle/>
          <a:p>
            <a:pPr>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84995" name="pasted-image.png">
            <a:extLst>
              <a:ext uri="{FF2B5EF4-FFF2-40B4-BE49-F238E27FC236}">
                <a16:creationId xmlns:a16="http://schemas.microsoft.com/office/drawing/2014/main" id="{4ABCCD03-BA59-5242-9E7F-CA652F5CF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636713"/>
            <a:ext cx="3684587"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4996" name="pasted-image.png">
            <a:extLst>
              <a:ext uri="{FF2B5EF4-FFF2-40B4-BE49-F238E27FC236}">
                <a16:creationId xmlns:a16="http://schemas.microsoft.com/office/drawing/2014/main" id="{A80DF3E7-DE90-4645-9B97-FA927DA2C0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3275" y="1604963"/>
            <a:ext cx="4110038"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21" name="Shape 1121">
            <a:extLst>
              <a:ext uri="{FF2B5EF4-FFF2-40B4-BE49-F238E27FC236}">
                <a16:creationId xmlns:a16="http://schemas.microsoft.com/office/drawing/2014/main" id="{4101309D-6CBF-454B-A9FC-15C0513D4E76}"/>
              </a:ext>
            </a:extLst>
          </p:cNvPr>
          <p:cNvSpPr>
            <a:spLocks noChangeArrowheads="1"/>
          </p:cNvSpPr>
          <p:nvPr/>
        </p:nvSpPr>
        <p:spPr bwMode="auto">
          <a:xfrm>
            <a:off x="6719888" y="3917950"/>
            <a:ext cx="2235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a:defRPr sz="1200"/>
            </a:lvl1pPr>
          </a:lstStyle>
          <a:p>
            <a:pPr marL="0" marR="0" lvl="0" indent="0" algn="l" defTabSz="457200" rtl="0" eaLnBrk="0" fontAlgn="auto" latinLnBrk="0" hangingPunct="0">
              <a:lnSpc>
                <a:spcPct val="100000"/>
              </a:lnSpc>
              <a:spcBef>
                <a:spcPts val="0"/>
              </a:spcBef>
              <a:spcAft>
                <a:spcPts val="0"/>
              </a:spcAft>
              <a:buClrTx/>
              <a:buSzTx/>
              <a:buFontTx/>
              <a:buNone/>
              <a:tabLst/>
              <a:defRPr sz="1800"/>
            </a:pPr>
            <a:r>
              <a:rPr kumimoji="0" sz="1400" b="0" i="0" u="none" strike="noStrike" kern="0" cap="none" spc="0" normalizeH="0" baseline="0" noProof="0" dirty="0">
                <a:ln>
                  <a:noFill/>
                </a:ln>
                <a:solidFill>
                  <a:sysClr val="windowText" lastClr="000000"/>
                </a:solidFill>
                <a:effectLst/>
                <a:uLnTx/>
                <a:uFillTx/>
                <a:latin typeface="Arial"/>
                <a:ea typeface="Arial"/>
                <a:cs typeface="Arial"/>
                <a:sym typeface="Arial"/>
              </a:rPr>
              <a:t>Newman Phy. Rev. E 2013</a:t>
            </a:r>
          </a:p>
        </p:txBody>
      </p:sp>
      <p:pic>
        <p:nvPicPr>
          <p:cNvPr id="84998" name="pasted-image.pdf">
            <a:extLst>
              <a:ext uri="{FF2B5EF4-FFF2-40B4-BE49-F238E27FC236}">
                <a16:creationId xmlns:a16="http://schemas.microsoft.com/office/drawing/2014/main" id="{CC3FF088-41F4-6F4F-A12F-95196E6488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3363" y="4781550"/>
            <a:ext cx="5561012"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23" name="Shape 1123">
            <a:extLst>
              <a:ext uri="{FF2B5EF4-FFF2-40B4-BE49-F238E27FC236}">
                <a16:creationId xmlns:a16="http://schemas.microsoft.com/office/drawing/2014/main" id="{0BE946D5-4DC1-1445-B54B-BE6087E4B483}"/>
              </a:ext>
            </a:extLst>
          </p:cNvPr>
          <p:cNvSpPr>
            <a:spLocks noChangeArrowheads="1"/>
          </p:cNvSpPr>
          <p:nvPr/>
        </p:nvSpPr>
        <p:spPr bwMode="auto">
          <a:xfrm>
            <a:off x="1255713" y="6238875"/>
            <a:ext cx="182086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ysClr val="windowText" lastClr="000000"/>
                </a:solidFill>
                <a:effectLst/>
                <a:uLnTx/>
                <a:uFillTx/>
                <a:latin typeface="Arial"/>
                <a:ea typeface="Arial"/>
                <a:cs typeface="Arial"/>
                <a:sym typeface="Arial"/>
              </a:rPr>
              <a:t>number of edges</a:t>
            </a:r>
          </a:p>
        </p:txBody>
      </p:sp>
      <p:sp>
        <p:nvSpPr>
          <p:cNvPr id="1124" name="Shape 1124">
            <a:extLst>
              <a:ext uri="{FF2B5EF4-FFF2-40B4-BE49-F238E27FC236}">
                <a16:creationId xmlns:a16="http://schemas.microsoft.com/office/drawing/2014/main" id="{8F0435E9-6BB6-F842-AE85-99FF45143960}"/>
              </a:ext>
            </a:extLst>
          </p:cNvPr>
          <p:cNvSpPr>
            <a:spLocks noChangeShapeType="1"/>
          </p:cNvSpPr>
          <p:nvPr/>
        </p:nvSpPr>
        <p:spPr bwMode="auto">
          <a:xfrm flipV="1">
            <a:off x="2097088" y="5765800"/>
            <a:ext cx="552450" cy="552450"/>
          </a:xfrm>
          <a:prstGeom prst="line">
            <a:avLst/>
          </a:prstGeom>
          <a:noFill/>
          <a:ln w="28575">
            <a:solidFill>
              <a:srgbClr val="000000"/>
            </a:solidFill>
            <a:round/>
            <a:headEnd/>
            <a:tailEnd type="triangle" w="med" len="med"/>
          </a:ln>
          <a:effectLst>
            <a:outerShdw blurRad="38100" dist="20000" dir="5400000" rotWithShape="0">
              <a:srgbClr val="808080">
                <a:alpha val="37999"/>
              </a:srgbClr>
            </a:outerShdw>
          </a:effectLst>
          <a:extLst>
            <a:ext uri="{909E8E84-426E-40DD-AFC4-6F175D3DCCD1}">
              <a14:hiddenFill xmlns:a14="http://schemas.microsoft.com/office/drawing/2010/main">
                <a:noFill/>
              </a14:hiddenFill>
            </a:ext>
          </a:extLst>
        </p:spPr>
        <p:txBody>
          <a:bodyPr lIns="0" tIns="0" rIns="0" bIns="0"/>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125" name="Shape 1125">
            <a:extLst>
              <a:ext uri="{FF2B5EF4-FFF2-40B4-BE49-F238E27FC236}">
                <a16:creationId xmlns:a16="http://schemas.microsoft.com/office/drawing/2014/main" id="{C41D982C-67E2-3849-A0D1-82D95E670E38}"/>
              </a:ext>
            </a:extLst>
          </p:cNvPr>
          <p:cNvSpPr>
            <a:spLocks noChangeArrowheads="1"/>
          </p:cNvSpPr>
          <p:nvPr/>
        </p:nvSpPr>
        <p:spPr bwMode="auto">
          <a:xfrm>
            <a:off x="4781550" y="4038600"/>
            <a:ext cx="1739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defTabSz="457200">
              <a:defRPr>
                <a:solidFill>
                  <a:schemeClr val="tx1"/>
                </a:solidFill>
                <a:latin typeface="Calibri" panose="020F0502020204030204" pitchFamily="34" charset="0"/>
                <a:ea typeface="ＭＳ Ｐゴシック" panose="020B0600070205080204" pitchFamily="34" charset="-128"/>
              </a:defRPr>
            </a:lvl1pPr>
            <a:lvl2pPr defTabSz="457200">
              <a:defRPr>
                <a:solidFill>
                  <a:schemeClr val="tx1"/>
                </a:solidFill>
                <a:latin typeface="Calibri" panose="020F0502020204030204" pitchFamily="34" charset="0"/>
                <a:ea typeface="ＭＳ Ｐゴシック" panose="020B0600070205080204" pitchFamily="34" charset="-128"/>
              </a:defRPr>
            </a:lvl2pPr>
            <a:lvl3pPr defTabSz="457200">
              <a:defRPr>
                <a:solidFill>
                  <a:schemeClr val="tx1"/>
                </a:solidFill>
                <a:latin typeface="Calibri" panose="020F0502020204030204" pitchFamily="34" charset="0"/>
                <a:ea typeface="ＭＳ Ｐゴシック" panose="020B0600070205080204" pitchFamily="34" charset="-128"/>
              </a:defRPr>
            </a:lvl3pPr>
            <a:lvl4pPr defTabSz="457200">
              <a:defRPr>
                <a:solidFill>
                  <a:schemeClr val="tx1"/>
                </a:solidFill>
                <a:latin typeface="Calibri" panose="020F0502020204030204" pitchFamily="34" charset="0"/>
                <a:ea typeface="ＭＳ Ｐゴシック" panose="020B0600070205080204" pitchFamily="34" charset="-128"/>
              </a:defRPr>
            </a:lvl4pPr>
            <a:lvl5pPr defTabSz="457200">
              <a:defRPr>
                <a:solidFill>
                  <a:schemeClr val="tx1"/>
                </a:solidFill>
                <a:latin typeface="Calibri" panose="020F0502020204030204" pitchFamily="34" charset="0"/>
                <a:ea typeface="ＭＳ Ｐゴシック" panose="020B0600070205080204" pitchFamily="34" charset="-128"/>
              </a:defRPr>
            </a:lvl5pPr>
            <a:lvl6pPr marL="2284413" indent="15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741613" indent="15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198813" indent="15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656013" indent="15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degree of node i</a:t>
            </a:r>
          </a:p>
        </p:txBody>
      </p:sp>
      <p:sp>
        <p:nvSpPr>
          <p:cNvPr id="1126" name="Shape 1126">
            <a:extLst>
              <a:ext uri="{FF2B5EF4-FFF2-40B4-BE49-F238E27FC236}">
                <a16:creationId xmlns:a16="http://schemas.microsoft.com/office/drawing/2014/main" id="{BE1EC68C-5550-8148-A594-193D74C16740}"/>
              </a:ext>
            </a:extLst>
          </p:cNvPr>
          <p:cNvSpPr>
            <a:spLocks noChangeShapeType="1"/>
          </p:cNvSpPr>
          <p:nvPr/>
        </p:nvSpPr>
        <p:spPr bwMode="auto">
          <a:xfrm flipH="1">
            <a:off x="5348288" y="4310063"/>
            <a:ext cx="149225" cy="527050"/>
          </a:xfrm>
          <a:prstGeom prst="line">
            <a:avLst/>
          </a:prstGeom>
          <a:noFill/>
          <a:ln w="28575">
            <a:solidFill>
              <a:srgbClr val="000000"/>
            </a:solidFill>
            <a:round/>
            <a:headEnd/>
            <a:tailEnd type="triangle" w="med" len="med"/>
          </a:ln>
          <a:effectLst>
            <a:outerShdw blurRad="38100" dist="20000" dir="5400000" rotWithShape="0">
              <a:srgbClr val="808080">
                <a:alpha val="37999"/>
              </a:srgbClr>
            </a:outerShdw>
          </a:effectLst>
          <a:extLst>
            <a:ext uri="{909E8E84-426E-40DD-AFC4-6F175D3DCCD1}">
              <a14:hiddenFill xmlns:a14="http://schemas.microsoft.com/office/drawing/2010/main">
                <a:noFill/>
              </a14:hiddenFill>
            </a:ext>
          </a:extLst>
        </p:spPr>
        <p:txBody>
          <a:bodyPr lIns="0" tIns="0" rIns="0" bIns="0"/>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127" name="Shape 1127">
            <a:extLst>
              <a:ext uri="{FF2B5EF4-FFF2-40B4-BE49-F238E27FC236}">
                <a16:creationId xmlns:a16="http://schemas.microsoft.com/office/drawing/2014/main" id="{C52308AA-52BC-4E48-8015-0F96A5404AB5}"/>
              </a:ext>
            </a:extLst>
          </p:cNvPr>
          <p:cNvSpPr>
            <a:spLocks noChangeArrowheads="1"/>
          </p:cNvSpPr>
          <p:nvPr/>
        </p:nvSpPr>
        <p:spPr bwMode="auto">
          <a:xfrm>
            <a:off x="4691063" y="6251575"/>
            <a:ext cx="2328862"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ea typeface="Arial"/>
                <a:cs typeface="Arial"/>
                <a:sym typeface="Arial"/>
              </a:rPr>
              <a:t>expected number of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ea typeface="Arial"/>
                <a:cs typeface="Arial"/>
                <a:sym typeface="Arial"/>
              </a:rPr>
              <a:t>edges between i and j</a:t>
            </a:r>
          </a:p>
        </p:txBody>
      </p:sp>
      <p:sp>
        <p:nvSpPr>
          <p:cNvPr id="1128" name="Shape 1128">
            <a:extLst>
              <a:ext uri="{FF2B5EF4-FFF2-40B4-BE49-F238E27FC236}">
                <a16:creationId xmlns:a16="http://schemas.microsoft.com/office/drawing/2014/main" id="{FBA7C97F-3F9E-804E-8EB0-28A5F13AD89D}"/>
              </a:ext>
            </a:extLst>
          </p:cNvPr>
          <p:cNvSpPr>
            <a:spLocks noChangeShapeType="1"/>
          </p:cNvSpPr>
          <p:nvPr/>
        </p:nvSpPr>
        <p:spPr bwMode="auto">
          <a:xfrm flipV="1">
            <a:off x="5537200" y="5878513"/>
            <a:ext cx="0" cy="412750"/>
          </a:xfrm>
          <a:prstGeom prst="line">
            <a:avLst/>
          </a:prstGeom>
          <a:noFill/>
          <a:ln w="28575">
            <a:solidFill>
              <a:srgbClr val="000000"/>
            </a:solidFill>
            <a:round/>
            <a:headEnd/>
            <a:tailEnd type="triangle" w="med" len="med"/>
          </a:ln>
          <a:effectLst>
            <a:outerShdw blurRad="38100" dist="20000" dir="5400000" rotWithShape="0">
              <a:srgbClr val="808080">
                <a:alpha val="37999"/>
              </a:srgbClr>
            </a:outerShdw>
          </a:effectLst>
          <a:extLst>
            <a:ext uri="{909E8E84-426E-40DD-AFC4-6F175D3DCCD1}">
              <a14:hiddenFill xmlns:a14="http://schemas.microsoft.com/office/drawing/2010/main">
                <a:noFill/>
              </a14:hiddenFill>
            </a:ext>
          </a:extLst>
        </p:spPr>
        <p:txBody>
          <a:bodyPr lIns="0" tIns="0" rIns="0" bIns="0"/>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129" name="Shape 1129">
            <a:extLst>
              <a:ext uri="{FF2B5EF4-FFF2-40B4-BE49-F238E27FC236}">
                <a16:creationId xmlns:a16="http://schemas.microsoft.com/office/drawing/2014/main" id="{6636453F-D413-4D4F-B7E7-74CDED75B21E}"/>
              </a:ext>
            </a:extLst>
          </p:cNvPr>
          <p:cNvSpPr>
            <a:spLocks noChangeArrowheads="1"/>
          </p:cNvSpPr>
          <p:nvPr/>
        </p:nvSpPr>
        <p:spPr bwMode="auto">
          <a:xfrm>
            <a:off x="7205663" y="5032375"/>
            <a:ext cx="162877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ea typeface="Arial"/>
                <a:cs typeface="Arial"/>
                <a:sym typeface="Arial"/>
              </a:rPr>
              <a:t>whether or not</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ea typeface="Arial"/>
                <a:cs typeface="Arial"/>
                <a:sym typeface="Arial"/>
              </a:rPr>
              <a:t>i, j are in the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ea typeface="Arial"/>
                <a:cs typeface="Arial"/>
                <a:sym typeface="Arial"/>
              </a:rPr>
              <a:t>same module</a:t>
            </a:r>
          </a:p>
        </p:txBody>
      </p:sp>
      <p:sp>
        <p:nvSpPr>
          <p:cNvPr id="1130" name="Shape 1130">
            <a:extLst>
              <a:ext uri="{FF2B5EF4-FFF2-40B4-BE49-F238E27FC236}">
                <a16:creationId xmlns:a16="http://schemas.microsoft.com/office/drawing/2014/main" id="{4DCC580E-B913-F64B-B79B-BE0B1CE3E5CA}"/>
              </a:ext>
            </a:extLst>
          </p:cNvPr>
          <p:cNvSpPr>
            <a:spLocks noChangeArrowheads="1"/>
          </p:cNvSpPr>
          <p:nvPr/>
        </p:nvSpPr>
        <p:spPr bwMode="auto">
          <a:xfrm>
            <a:off x="2560638" y="4287838"/>
            <a:ext cx="18192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spAutoFit/>
          </a:bodyPr>
          <a:lstStyle>
            <a:lvl1pPr algn="ct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ysClr val="windowText" lastClr="000000"/>
                </a:solidFill>
                <a:effectLst/>
                <a:uLnTx/>
                <a:uFillTx/>
                <a:latin typeface="Arial"/>
                <a:ea typeface="Arial"/>
                <a:cs typeface="Arial"/>
                <a:sym typeface="Arial"/>
              </a:rPr>
              <a:t>adjacency matrix</a:t>
            </a:r>
          </a:p>
        </p:txBody>
      </p:sp>
      <p:sp>
        <p:nvSpPr>
          <p:cNvPr id="1131" name="Shape 1131">
            <a:extLst>
              <a:ext uri="{FF2B5EF4-FFF2-40B4-BE49-F238E27FC236}">
                <a16:creationId xmlns:a16="http://schemas.microsoft.com/office/drawing/2014/main" id="{005E1FBA-D5C8-FF45-92FE-84C17933BDCF}"/>
              </a:ext>
            </a:extLst>
          </p:cNvPr>
          <p:cNvSpPr>
            <a:spLocks noChangeShapeType="1"/>
          </p:cNvSpPr>
          <p:nvPr/>
        </p:nvSpPr>
        <p:spPr bwMode="auto">
          <a:xfrm>
            <a:off x="3954463" y="4637088"/>
            <a:ext cx="322262" cy="322262"/>
          </a:xfrm>
          <a:prstGeom prst="line">
            <a:avLst/>
          </a:prstGeom>
          <a:noFill/>
          <a:ln w="28575">
            <a:solidFill>
              <a:srgbClr val="000000"/>
            </a:solidFill>
            <a:round/>
            <a:headEnd/>
            <a:tailEnd type="triangle" w="med" len="med"/>
          </a:ln>
          <a:effectLst>
            <a:outerShdw blurRad="38100" dist="20000" dir="5400000" rotWithShape="0">
              <a:srgbClr val="808080">
                <a:alpha val="37999"/>
              </a:srgbClr>
            </a:outerShdw>
          </a:effectLst>
          <a:extLst>
            <a:ext uri="{909E8E84-426E-40DD-AFC4-6F175D3DCCD1}">
              <a14:hiddenFill xmlns:a14="http://schemas.microsoft.com/office/drawing/2010/main">
                <a:noFill/>
              </a14:hiddenFill>
            </a:ext>
          </a:extLst>
        </p:spPr>
        <p:txBody>
          <a:bodyPr lIns="0" tIns="0" rIns="0" bIns="0"/>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59109538"/>
      </p:ext>
    </p:extLst>
  </p:cSld>
  <p:clrMapOvr>
    <a:masterClrMapping/>
  </p:clrMapOvr>
  <p:transition spd="slow" advTm="47378"/>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F11934-78C5-E742-9760-43371FB94DAA}"/>
              </a:ext>
            </a:extLst>
          </p:cNvPr>
          <p:cNvSpPr>
            <a:spLocks noChangeArrowheads="1"/>
          </p:cNvSpPr>
          <p:nvPr/>
        </p:nvSpPr>
        <p:spPr bwMode="auto">
          <a:xfrm>
            <a:off x="5160963" y="4708525"/>
            <a:ext cx="712787" cy="1117600"/>
          </a:xfrm>
          <a:prstGeom prst="rect">
            <a:avLst/>
          </a:prstGeom>
          <a:solidFill>
            <a:srgbClr val="FFFFFF"/>
          </a:solidFill>
          <a:ln w="28575">
            <a:solidFill>
              <a:srgbClr val="6076B4"/>
            </a:solidFill>
            <a:bevel/>
            <a:headEnd/>
            <a:tailEnd/>
          </a:ln>
          <a:effectLst>
            <a:outerShdw blurRad="38100" dist="23000" dir="5400000" rotWithShape="0">
              <a:srgbClr val="808080">
                <a:alpha val="34999"/>
              </a:srgbClr>
            </a:outerShdw>
          </a:effectLst>
        </p:spPr>
        <p:txBody>
          <a:bodyPr lIns="45719" tIns="45719" rIns="45719" bIns="45719" anchor="ctr">
            <a:spAutoFit/>
          </a:bodyPr>
          <a:lstStyle/>
          <a:p>
            <a:pPr marL="0" marR="0" lvl="0" indent="0" algn="l" defTabSz="455613" rtl="0" eaLnBrk="0" fontAlgn="base" latinLnBrk="1"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
        <p:nvSpPr>
          <p:cNvPr id="1117" name="Shape 1117">
            <a:extLst>
              <a:ext uri="{FF2B5EF4-FFF2-40B4-BE49-F238E27FC236}">
                <a16:creationId xmlns:a16="http://schemas.microsoft.com/office/drawing/2014/main" id="{67F84251-3406-9E41-993B-449F0CC5C805}"/>
              </a:ext>
            </a:extLst>
          </p:cNvPr>
          <p:cNvSpPr>
            <a:spLocks noGrp="1"/>
          </p:cNvSpPr>
          <p:nvPr>
            <p:ph type="title"/>
          </p:nvPr>
        </p:nvSpPr>
        <p:spPr>
          <a:xfrm>
            <a:off x="685800" y="414338"/>
            <a:ext cx="7772400" cy="1143000"/>
          </a:xfrm>
        </p:spPr>
        <p:txBody>
          <a:bodyPr/>
          <a:lstStyle/>
          <a:p>
            <a:pPr>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87043" name="pasted-image.pdf">
            <a:extLst>
              <a:ext uri="{FF2B5EF4-FFF2-40B4-BE49-F238E27FC236}">
                <a16:creationId xmlns:a16="http://schemas.microsoft.com/office/drawing/2014/main" id="{6A33A5BF-2B0A-E84D-9D6D-FA32FA343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3363" y="4781550"/>
            <a:ext cx="5561012"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23" name="Shape 1123">
            <a:extLst>
              <a:ext uri="{FF2B5EF4-FFF2-40B4-BE49-F238E27FC236}">
                <a16:creationId xmlns:a16="http://schemas.microsoft.com/office/drawing/2014/main" id="{48BEC1F8-B190-1A4D-A8F5-4AE1EC1E99F3}"/>
              </a:ext>
            </a:extLst>
          </p:cNvPr>
          <p:cNvSpPr>
            <a:spLocks noChangeArrowheads="1"/>
          </p:cNvSpPr>
          <p:nvPr/>
        </p:nvSpPr>
        <p:spPr bwMode="auto">
          <a:xfrm>
            <a:off x="1255713" y="6238875"/>
            <a:ext cx="182086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ysClr val="windowText" lastClr="000000"/>
                </a:solidFill>
                <a:effectLst/>
                <a:uLnTx/>
                <a:uFillTx/>
                <a:latin typeface="Arial"/>
                <a:ea typeface="Arial"/>
                <a:cs typeface="Arial"/>
                <a:sym typeface="Arial"/>
              </a:rPr>
              <a:t>number of edges</a:t>
            </a:r>
          </a:p>
        </p:txBody>
      </p:sp>
      <p:sp>
        <p:nvSpPr>
          <p:cNvPr id="1124" name="Shape 1124">
            <a:extLst>
              <a:ext uri="{FF2B5EF4-FFF2-40B4-BE49-F238E27FC236}">
                <a16:creationId xmlns:a16="http://schemas.microsoft.com/office/drawing/2014/main" id="{154C9E92-0119-A544-AD52-7A8BA1426F5E}"/>
              </a:ext>
            </a:extLst>
          </p:cNvPr>
          <p:cNvSpPr>
            <a:spLocks noChangeShapeType="1"/>
          </p:cNvSpPr>
          <p:nvPr/>
        </p:nvSpPr>
        <p:spPr bwMode="auto">
          <a:xfrm flipV="1">
            <a:off x="2097088" y="5765800"/>
            <a:ext cx="552450" cy="552450"/>
          </a:xfrm>
          <a:prstGeom prst="line">
            <a:avLst/>
          </a:prstGeom>
          <a:noFill/>
          <a:ln w="28575">
            <a:solidFill>
              <a:srgbClr val="000000"/>
            </a:solidFill>
            <a:round/>
            <a:headEnd/>
            <a:tailEnd type="triangle" w="med" len="med"/>
          </a:ln>
          <a:effectLst>
            <a:outerShdw blurRad="38100" dist="20000" dir="5400000" rotWithShape="0">
              <a:srgbClr val="808080">
                <a:alpha val="37999"/>
              </a:srgbClr>
            </a:outerShdw>
          </a:effectLst>
          <a:extLst>
            <a:ext uri="{909E8E84-426E-40DD-AFC4-6F175D3DCCD1}">
              <a14:hiddenFill xmlns:a14="http://schemas.microsoft.com/office/drawing/2010/main">
                <a:noFill/>
              </a14:hiddenFill>
            </a:ext>
          </a:extLst>
        </p:spPr>
        <p:txBody>
          <a:bodyPr lIns="0" tIns="0" rIns="0" bIns="0"/>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127" name="Shape 1127">
            <a:extLst>
              <a:ext uri="{FF2B5EF4-FFF2-40B4-BE49-F238E27FC236}">
                <a16:creationId xmlns:a16="http://schemas.microsoft.com/office/drawing/2014/main" id="{9C41B5ED-81CF-EF4F-938A-0E9E78653BA3}"/>
              </a:ext>
            </a:extLst>
          </p:cNvPr>
          <p:cNvSpPr>
            <a:spLocks noChangeArrowheads="1"/>
          </p:cNvSpPr>
          <p:nvPr/>
        </p:nvSpPr>
        <p:spPr bwMode="auto">
          <a:xfrm>
            <a:off x="4691063" y="6251575"/>
            <a:ext cx="2328862"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ea typeface="Arial"/>
                <a:cs typeface="Arial"/>
                <a:sym typeface="Arial"/>
              </a:rPr>
              <a:t>expected number of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ea typeface="Arial"/>
                <a:cs typeface="Arial"/>
                <a:sym typeface="Arial"/>
              </a:rPr>
              <a:t>edges between i and j</a:t>
            </a:r>
          </a:p>
        </p:txBody>
      </p:sp>
      <p:sp>
        <p:nvSpPr>
          <p:cNvPr id="1128" name="Shape 1128">
            <a:extLst>
              <a:ext uri="{FF2B5EF4-FFF2-40B4-BE49-F238E27FC236}">
                <a16:creationId xmlns:a16="http://schemas.microsoft.com/office/drawing/2014/main" id="{C460A7F0-E840-8740-B4E7-8FC0DCA96E98}"/>
              </a:ext>
            </a:extLst>
          </p:cNvPr>
          <p:cNvSpPr>
            <a:spLocks noChangeShapeType="1"/>
          </p:cNvSpPr>
          <p:nvPr/>
        </p:nvSpPr>
        <p:spPr bwMode="auto">
          <a:xfrm flipV="1">
            <a:off x="5537200" y="5878513"/>
            <a:ext cx="0" cy="412750"/>
          </a:xfrm>
          <a:prstGeom prst="line">
            <a:avLst/>
          </a:prstGeom>
          <a:noFill/>
          <a:ln w="28575">
            <a:solidFill>
              <a:srgbClr val="000000"/>
            </a:solidFill>
            <a:round/>
            <a:headEnd/>
            <a:tailEnd type="triangle" w="med" len="med"/>
          </a:ln>
          <a:effectLst>
            <a:outerShdw blurRad="38100" dist="20000" dir="5400000" rotWithShape="0">
              <a:srgbClr val="808080">
                <a:alpha val="37999"/>
              </a:srgbClr>
            </a:outerShdw>
          </a:effectLst>
          <a:extLst>
            <a:ext uri="{909E8E84-426E-40DD-AFC4-6F175D3DCCD1}">
              <a14:hiddenFill xmlns:a14="http://schemas.microsoft.com/office/drawing/2010/main">
                <a:noFill/>
              </a14:hiddenFill>
            </a:ext>
          </a:extLst>
        </p:spPr>
        <p:txBody>
          <a:bodyPr lIns="0" tIns="0" rIns="0" bIns="0"/>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129" name="Shape 1129">
            <a:extLst>
              <a:ext uri="{FF2B5EF4-FFF2-40B4-BE49-F238E27FC236}">
                <a16:creationId xmlns:a16="http://schemas.microsoft.com/office/drawing/2014/main" id="{2D512E0F-F400-EF43-BBE0-1ACA3F9EF7D6}"/>
              </a:ext>
            </a:extLst>
          </p:cNvPr>
          <p:cNvSpPr>
            <a:spLocks noChangeArrowheads="1"/>
          </p:cNvSpPr>
          <p:nvPr/>
        </p:nvSpPr>
        <p:spPr bwMode="auto">
          <a:xfrm>
            <a:off x="7205663" y="5032375"/>
            <a:ext cx="162877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ea typeface="Arial"/>
                <a:cs typeface="Arial"/>
                <a:sym typeface="Arial"/>
              </a:rPr>
              <a:t>whether or not</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ea typeface="Arial"/>
                <a:cs typeface="Arial"/>
                <a:sym typeface="Arial"/>
              </a:rPr>
              <a:t>i, j are in the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ea typeface="Arial"/>
                <a:cs typeface="Arial"/>
                <a:sym typeface="Arial"/>
              </a:rPr>
              <a:t>same module</a:t>
            </a:r>
          </a:p>
        </p:txBody>
      </p:sp>
      <p:sp>
        <p:nvSpPr>
          <p:cNvPr id="1130" name="Shape 1130">
            <a:extLst>
              <a:ext uri="{FF2B5EF4-FFF2-40B4-BE49-F238E27FC236}">
                <a16:creationId xmlns:a16="http://schemas.microsoft.com/office/drawing/2014/main" id="{A51BB631-892A-EE47-BF16-FAE0620E55BA}"/>
              </a:ext>
            </a:extLst>
          </p:cNvPr>
          <p:cNvSpPr>
            <a:spLocks noChangeArrowheads="1"/>
          </p:cNvSpPr>
          <p:nvPr/>
        </p:nvSpPr>
        <p:spPr bwMode="auto">
          <a:xfrm>
            <a:off x="2560638" y="4287838"/>
            <a:ext cx="18192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spAutoFit/>
          </a:bodyPr>
          <a:lstStyle>
            <a:lvl1pPr algn="ct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ysClr val="windowText" lastClr="000000"/>
                </a:solidFill>
                <a:effectLst/>
                <a:uLnTx/>
                <a:uFillTx/>
                <a:latin typeface="Arial"/>
                <a:ea typeface="Arial"/>
                <a:cs typeface="Arial"/>
                <a:sym typeface="Arial"/>
              </a:rPr>
              <a:t>adjacency matrix</a:t>
            </a:r>
          </a:p>
        </p:txBody>
      </p:sp>
      <p:sp>
        <p:nvSpPr>
          <p:cNvPr id="1131" name="Shape 1131">
            <a:extLst>
              <a:ext uri="{FF2B5EF4-FFF2-40B4-BE49-F238E27FC236}">
                <a16:creationId xmlns:a16="http://schemas.microsoft.com/office/drawing/2014/main" id="{AC2A106E-F942-B444-8F4B-6C3AE48DB586}"/>
              </a:ext>
            </a:extLst>
          </p:cNvPr>
          <p:cNvSpPr>
            <a:spLocks noChangeShapeType="1"/>
          </p:cNvSpPr>
          <p:nvPr/>
        </p:nvSpPr>
        <p:spPr bwMode="auto">
          <a:xfrm>
            <a:off x="3954463" y="4637088"/>
            <a:ext cx="322262" cy="322262"/>
          </a:xfrm>
          <a:prstGeom prst="line">
            <a:avLst/>
          </a:prstGeom>
          <a:noFill/>
          <a:ln w="28575">
            <a:solidFill>
              <a:srgbClr val="000000"/>
            </a:solidFill>
            <a:round/>
            <a:headEnd/>
            <a:tailEnd type="triangle" w="med" len="med"/>
          </a:ln>
          <a:effectLst>
            <a:outerShdw blurRad="38100" dist="20000" dir="5400000" rotWithShape="0">
              <a:srgbClr val="808080">
                <a:alpha val="37999"/>
              </a:srgbClr>
            </a:outerShdw>
          </a:effectLst>
          <a:extLst>
            <a:ext uri="{909E8E84-426E-40DD-AFC4-6F175D3DCCD1}">
              <a14:hiddenFill xmlns:a14="http://schemas.microsoft.com/office/drawing/2010/main">
                <a:noFill/>
              </a14:hiddenFill>
            </a:ext>
          </a:extLst>
        </p:spPr>
        <p:txBody>
          <a:bodyPr lIns="0" tIns="0" rIns="0" bIns="0"/>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8" name="Shape 1147">
            <a:extLst>
              <a:ext uri="{FF2B5EF4-FFF2-40B4-BE49-F238E27FC236}">
                <a16:creationId xmlns:a16="http://schemas.microsoft.com/office/drawing/2014/main" id="{33163FFA-3F81-A842-9FC1-351256ABE96D}"/>
              </a:ext>
            </a:extLst>
          </p:cNvPr>
          <p:cNvSpPr/>
          <p:nvPr/>
        </p:nvSpPr>
        <p:spPr>
          <a:xfrm flipV="1">
            <a:off x="2524125" y="2203450"/>
            <a:ext cx="774700" cy="136525"/>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sp>
        <p:nvSpPr>
          <p:cNvPr id="19" name="Shape 1148">
            <a:extLst>
              <a:ext uri="{FF2B5EF4-FFF2-40B4-BE49-F238E27FC236}">
                <a16:creationId xmlns:a16="http://schemas.microsoft.com/office/drawing/2014/main" id="{01BB94FD-C705-9845-853A-4BB470B336ED}"/>
              </a:ext>
            </a:extLst>
          </p:cNvPr>
          <p:cNvSpPr/>
          <p:nvPr/>
        </p:nvSpPr>
        <p:spPr>
          <a:xfrm>
            <a:off x="3582988" y="2308225"/>
            <a:ext cx="320675" cy="334963"/>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sp>
        <p:nvSpPr>
          <p:cNvPr id="20" name="Shape 1149">
            <a:extLst>
              <a:ext uri="{FF2B5EF4-FFF2-40B4-BE49-F238E27FC236}">
                <a16:creationId xmlns:a16="http://schemas.microsoft.com/office/drawing/2014/main" id="{CA5CDEEF-FE31-8D45-AD49-113683599049}"/>
              </a:ext>
            </a:extLst>
          </p:cNvPr>
          <p:cNvSpPr/>
          <p:nvPr/>
        </p:nvSpPr>
        <p:spPr>
          <a:xfrm>
            <a:off x="2841625" y="1793875"/>
            <a:ext cx="552450" cy="266700"/>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sp>
        <p:nvSpPr>
          <p:cNvPr id="21" name="Shape 1150">
            <a:extLst>
              <a:ext uri="{FF2B5EF4-FFF2-40B4-BE49-F238E27FC236}">
                <a16:creationId xmlns:a16="http://schemas.microsoft.com/office/drawing/2014/main" id="{FD2ED799-40A3-6F46-9E8B-F0F651DA9A86}"/>
              </a:ext>
            </a:extLst>
          </p:cNvPr>
          <p:cNvSpPr/>
          <p:nvPr/>
        </p:nvSpPr>
        <p:spPr>
          <a:xfrm flipH="1" flipV="1">
            <a:off x="2439988" y="2493963"/>
            <a:ext cx="192087" cy="409575"/>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sp>
        <p:nvSpPr>
          <p:cNvPr id="22" name="Shape 1151">
            <a:extLst>
              <a:ext uri="{FF2B5EF4-FFF2-40B4-BE49-F238E27FC236}">
                <a16:creationId xmlns:a16="http://schemas.microsoft.com/office/drawing/2014/main" id="{93C2DB3B-B66D-1D4C-8A7D-2EE1DC666863}"/>
              </a:ext>
            </a:extLst>
          </p:cNvPr>
          <p:cNvSpPr/>
          <p:nvPr/>
        </p:nvSpPr>
        <p:spPr>
          <a:xfrm flipH="1" flipV="1">
            <a:off x="2500313" y="2438400"/>
            <a:ext cx="1354137" cy="309563"/>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sp>
        <p:nvSpPr>
          <p:cNvPr id="23" name="Shape 1152">
            <a:extLst>
              <a:ext uri="{FF2B5EF4-FFF2-40B4-BE49-F238E27FC236}">
                <a16:creationId xmlns:a16="http://schemas.microsoft.com/office/drawing/2014/main" id="{CEE0BDF4-3FD6-D94A-A9CA-BB42E62D9AF4}"/>
              </a:ext>
            </a:extLst>
          </p:cNvPr>
          <p:cNvSpPr/>
          <p:nvPr/>
        </p:nvSpPr>
        <p:spPr>
          <a:xfrm flipV="1">
            <a:off x="2447925" y="1800225"/>
            <a:ext cx="200025" cy="403225"/>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sp>
        <p:nvSpPr>
          <p:cNvPr id="24" name="Shape 1153">
            <a:extLst>
              <a:ext uri="{FF2B5EF4-FFF2-40B4-BE49-F238E27FC236}">
                <a16:creationId xmlns:a16="http://schemas.microsoft.com/office/drawing/2014/main" id="{C81A39AC-1A24-ED4F-8854-79C068646340}"/>
              </a:ext>
            </a:extLst>
          </p:cNvPr>
          <p:cNvSpPr/>
          <p:nvPr/>
        </p:nvSpPr>
        <p:spPr>
          <a:xfrm flipV="1">
            <a:off x="2867025" y="2324100"/>
            <a:ext cx="492125" cy="579438"/>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sp>
        <p:nvSpPr>
          <p:cNvPr id="25" name="Shape 1154">
            <a:extLst>
              <a:ext uri="{FF2B5EF4-FFF2-40B4-BE49-F238E27FC236}">
                <a16:creationId xmlns:a16="http://schemas.microsoft.com/office/drawing/2014/main" id="{32607D17-6664-794C-B03B-A9CACB61C61B}"/>
              </a:ext>
            </a:extLst>
          </p:cNvPr>
          <p:cNvSpPr/>
          <p:nvPr/>
        </p:nvSpPr>
        <p:spPr>
          <a:xfrm flipV="1">
            <a:off x="5087938" y="2203450"/>
            <a:ext cx="774700" cy="136525"/>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sp>
        <p:nvSpPr>
          <p:cNvPr id="26" name="Shape 1155">
            <a:extLst>
              <a:ext uri="{FF2B5EF4-FFF2-40B4-BE49-F238E27FC236}">
                <a16:creationId xmlns:a16="http://schemas.microsoft.com/office/drawing/2014/main" id="{20336F80-B65F-664F-9F22-C4F7BCA6E10B}"/>
              </a:ext>
            </a:extLst>
          </p:cNvPr>
          <p:cNvSpPr/>
          <p:nvPr/>
        </p:nvSpPr>
        <p:spPr>
          <a:xfrm>
            <a:off x="6146800" y="2308225"/>
            <a:ext cx="320675" cy="334963"/>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sp>
        <p:nvSpPr>
          <p:cNvPr id="27" name="Shape 1156">
            <a:extLst>
              <a:ext uri="{FF2B5EF4-FFF2-40B4-BE49-F238E27FC236}">
                <a16:creationId xmlns:a16="http://schemas.microsoft.com/office/drawing/2014/main" id="{9C5DFDBC-FCE0-B140-B3EF-2D89E9BF38CD}"/>
              </a:ext>
            </a:extLst>
          </p:cNvPr>
          <p:cNvSpPr/>
          <p:nvPr/>
        </p:nvSpPr>
        <p:spPr>
          <a:xfrm flipH="1" flipV="1">
            <a:off x="5003800" y="2493963"/>
            <a:ext cx="192088" cy="409575"/>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sp>
        <p:nvSpPr>
          <p:cNvPr id="28" name="Shape 1157">
            <a:extLst>
              <a:ext uri="{FF2B5EF4-FFF2-40B4-BE49-F238E27FC236}">
                <a16:creationId xmlns:a16="http://schemas.microsoft.com/office/drawing/2014/main" id="{7630FF9E-3580-0D4E-A03C-86E9109B0A89}"/>
              </a:ext>
            </a:extLst>
          </p:cNvPr>
          <p:cNvSpPr/>
          <p:nvPr/>
        </p:nvSpPr>
        <p:spPr>
          <a:xfrm flipH="1" flipV="1">
            <a:off x="5064125" y="2438400"/>
            <a:ext cx="1354138" cy="309563"/>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sp>
        <p:nvSpPr>
          <p:cNvPr id="29" name="Shape 1158">
            <a:extLst>
              <a:ext uri="{FF2B5EF4-FFF2-40B4-BE49-F238E27FC236}">
                <a16:creationId xmlns:a16="http://schemas.microsoft.com/office/drawing/2014/main" id="{C666214D-BC98-6D42-ADEB-3F16A9186107}"/>
              </a:ext>
            </a:extLst>
          </p:cNvPr>
          <p:cNvSpPr/>
          <p:nvPr/>
        </p:nvSpPr>
        <p:spPr>
          <a:xfrm flipH="1">
            <a:off x="5481638" y="2854325"/>
            <a:ext cx="985837" cy="158750"/>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sp>
        <p:nvSpPr>
          <p:cNvPr id="30" name="Shape 1159">
            <a:extLst>
              <a:ext uri="{FF2B5EF4-FFF2-40B4-BE49-F238E27FC236}">
                <a16:creationId xmlns:a16="http://schemas.microsoft.com/office/drawing/2014/main" id="{494F1FA6-30DC-B146-8DC2-DD0F39BD5B04}"/>
              </a:ext>
            </a:extLst>
          </p:cNvPr>
          <p:cNvSpPr/>
          <p:nvPr/>
        </p:nvSpPr>
        <p:spPr>
          <a:xfrm flipV="1">
            <a:off x="5430838" y="2324100"/>
            <a:ext cx="492125" cy="579438"/>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sp>
        <p:nvSpPr>
          <p:cNvPr id="31" name="Shape 1160">
            <a:extLst>
              <a:ext uri="{FF2B5EF4-FFF2-40B4-BE49-F238E27FC236}">
                <a16:creationId xmlns:a16="http://schemas.microsoft.com/office/drawing/2014/main" id="{7C9DABC4-5DD6-6441-B30A-1E3BF93D3150}"/>
              </a:ext>
            </a:extLst>
          </p:cNvPr>
          <p:cNvSpPr/>
          <p:nvPr/>
        </p:nvSpPr>
        <p:spPr>
          <a:xfrm flipH="1">
            <a:off x="4187825" y="2451100"/>
            <a:ext cx="628650" cy="296863"/>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pic>
        <p:nvPicPr>
          <p:cNvPr id="87065" name="pasted-image.pdf">
            <a:extLst>
              <a:ext uri="{FF2B5EF4-FFF2-40B4-BE49-F238E27FC236}">
                <a16:creationId xmlns:a16="http://schemas.microsoft.com/office/drawing/2014/main" id="{1BD49449-54ED-5F4A-8868-E4175C05DB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5188" y="2386013"/>
            <a:ext cx="11684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3" name="Shape 1162">
            <a:extLst>
              <a:ext uri="{FF2B5EF4-FFF2-40B4-BE49-F238E27FC236}">
                <a16:creationId xmlns:a16="http://schemas.microsoft.com/office/drawing/2014/main" id="{4E2783F7-7B52-164A-A026-625B4494B199}"/>
              </a:ext>
            </a:extLst>
          </p:cNvPr>
          <p:cNvSpPr>
            <a:spLocks/>
          </p:cNvSpPr>
          <p:nvPr/>
        </p:nvSpPr>
        <p:spPr bwMode="auto">
          <a:xfrm>
            <a:off x="2243138" y="2206625"/>
            <a:ext cx="304800" cy="287338"/>
          </a:xfrm>
          <a:custGeom>
            <a:avLst/>
            <a:gdLst>
              <a:gd name="T0" fmla="*/ 151920 w 19679"/>
              <a:gd name="T1" fmla="*/ 143883 h 19679"/>
              <a:gd name="T2" fmla="*/ 151920 w 19679"/>
              <a:gd name="T3" fmla="*/ 143883 h 19679"/>
              <a:gd name="T4" fmla="*/ 151920 w 19679"/>
              <a:gd name="T5" fmla="*/ 143883 h 19679"/>
              <a:gd name="T6" fmla="*/ 151920 w 19679"/>
              <a:gd name="T7" fmla="*/ 14388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a:noFill/>
          </a:ln>
          <a:effectLst>
            <a:outerShdw blurRad="38100" dist="23000" dir="5400000" rotWithShape="0">
              <a:srgbClr val="000000">
                <a:alpha val="34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 name="Shape 1163">
            <a:extLst>
              <a:ext uri="{FF2B5EF4-FFF2-40B4-BE49-F238E27FC236}">
                <a16:creationId xmlns:a16="http://schemas.microsoft.com/office/drawing/2014/main" id="{449ED0A5-10E9-7E42-AC07-586C4C9E109F}"/>
              </a:ext>
            </a:extLst>
          </p:cNvPr>
          <p:cNvSpPr>
            <a:spLocks/>
          </p:cNvSpPr>
          <p:nvPr/>
        </p:nvSpPr>
        <p:spPr bwMode="auto">
          <a:xfrm>
            <a:off x="3319463" y="2028825"/>
            <a:ext cx="303212" cy="288925"/>
          </a:xfrm>
          <a:custGeom>
            <a:avLst/>
            <a:gdLst>
              <a:gd name="T0" fmla="*/ 151920 w 19679"/>
              <a:gd name="T1" fmla="*/ 143883 h 19679"/>
              <a:gd name="T2" fmla="*/ 151920 w 19679"/>
              <a:gd name="T3" fmla="*/ 143883 h 19679"/>
              <a:gd name="T4" fmla="*/ 151920 w 19679"/>
              <a:gd name="T5" fmla="*/ 143883 h 19679"/>
              <a:gd name="T6" fmla="*/ 151920 w 19679"/>
              <a:gd name="T7" fmla="*/ 14388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a:noFill/>
          </a:ln>
          <a:effectLst>
            <a:outerShdw blurRad="38100" dist="23000" dir="5400000" rotWithShape="0">
              <a:srgbClr val="000000">
                <a:alpha val="34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5" name="Shape 1164">
            <a:extLst>
              <a:ext uri="{FF2B5EF4-FFF2-40B4-BE49-F238E27FC236}">
                <a16:creationId xmlns:a16="http://schemas.microsoft.com/office/drawing/2014/main" id="{05EC068A-3A1F-FB42-8608-74C8ABCDE004}"/>
              </a:ext>
            </a:extLst>
          </p:cNvPr>
          <p:cNvSpPr>
            <a:spLocks/>
          </p:cNvSpPr>
          <p:nvPr/>
        </p:nvSpPr>
        <p:spPr bwMode="auto">
          <a:xfrm>
            <a:off x="5151438" y="2863850"/>
            <a:ext cx="303212" cy="287338"/>
          </a:xfrm>
          <a:custGeom>
            <a:avLst/>
            <a:gdLst>
              <a:gd name="T0" fmla="*/ 151920 w 19679"/>
              <a:gd name="T1" fmla="*/ 143883 h 19679"/>
              <a:gd name="T2" fmla="*/ 151920 w 19679"/>
              <a:gd name="T3" fmla="*/ 143883 h 19679"/>
              <a:gd name="T4" fmla="*/ 151920 w 19679"/>
              <a:gd name="T5" fmla="*/ 143883 h 19679"/>
              <a:gd name="T6" fmla="*/ 151920 w 19679"/>
              <a:gd name="T7" fmla="*/ 14388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a:noFill/>
          </a:ln>
          <a:effectLst>
            <a:outerShdw blurRad="38100" dist="23000" dir="5400000" rotWithShape="0">
              <a:srgbClr val="000000">
                <a:alpha val="34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6" name="Shape 1165">
            <a:extLst>
              <a:ext uri="{FF2B5EF4-FFF2-40B4-BE49-F238E27FC236}">
                <a16:creationId xmlns:a16="http://schemas.microsoft.com/office/drawing/2014/main" id="{6A2970E2-0B98-0D4F-84E0-2656EB5960AD}"/>
              </a:ext>
            </a:extLst>
          </p:cNvPr>
          <p:cNvSpPr>
            <a:spLocks/>
          </p:cNvSpPr>
          <p:nvPr/>
        </p:nvSpPr>
        <p:spPr bwMode="auto">
          <a:xfrm>
            <a:off x="5868988" y="2063750"/>
            <a:ext cx="303212" cy="288925"/>
          </a:xfrm>
          <a:custGeom>
            <a:avLst/>
            <a:gdLst>
              <a:gd name="T0" fmla="*/ 151920 w 19679"/>
              <a:gd name="T1" fmla="*/ 143883 h 19679"/>
              <a:gd name="T2" fmla="*/ 151920 w 19679"/>
              <a:gd name="T3" fmla="*/ 143883 h 19679"/>
              <a:gd name="T4" fmla="*/ 151920 w 19679"/>
              <a:gd name="T5" fmla="*/ 143883 h 19679"/>
              <a:gd name="T6" fmla="*/ 151920 w 19679"/>
              <a:gd name="T7" fmla="*/ 14388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a:noFill/>
          </a:ln>
          <a:effectLst>
            <a:outerShdw blurRad="38100" dist="23000" dir="5400000" rotWithShape="0">
              <a:srgbClr val="000000">
                <a:alpha val="34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7" name="Shape 1166">
            <a:extLst>
              <a:ext uri="{FF2B5EF4-FFF2-40B4-BE49-F238E27FC236}">
                <a16:creationId xmlns:a16="http://schemas.microsoft.com/office/drawing/2014/main" id="{9442AE49-0AF2-9244-9E10-8CD9E741D0A9}"/>
              </a:ext>
            </a:extLst>
          </p:cNvPr>
          <p:cNvSpPr>
            <a:spLocks/>
          </p:cNvSpPr>
          <p:nvPr/>
        </p:nvSpPr>
        <p:spPr bwMode="auto">
          <a:xfrm>
            <a:off x="3871913" y="2601913"/>
            <a:ext cx="303212" cy="287337"/>
          </a:xfrm>
          <a:custGeom>
            <a:avLst/>
            <a:gdLst>
              <a:gd name="T0" fmla="*/ 151920 w 19679"/>
              <a:gd name="T1" fmla="*/ 143883 h 19679"/>
              <a:gd name="T2" fmla="*/ 151920 w 19679"/>
              <a:gd name="T3" fmla="*/ 143883 h 19679"/>
              <a:gd name="T4" fmla="*/ 151920 w 19679"/>
              <a:gd name="T5" fmla="*/ 143883 h 19679"/>
              <a:gd name="T6" fmla="*/ 151920 w 19679"/>
              <a:gd name="T7" fmla="*/ 14388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a:noFill/>
          </a:ln>
          <a:effectLst>
            <a:outerShdw blurRad="38100" dist="23000" dir="5400000" rotWithShape="0">
              <a:srgbClr val="000000">
                <a:alpha val="34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8" name="Shape 1167">
            <a:extLst>
              <a:ext uri="{FF2B5EF4-FFF2-40B4-BE49-F238E27FC236}">
                <a16:creationId xmlns:a16="http://schemas.microsoft.com/office/drawing/2014/main" id="{1C1FD86E-2694-2844-95EB-7C34640842D7}"/>
              </a:ext>
            </a:extLst>
          </p:cNvPr>
          <p:cNvSpPr>
            <a:spLocks/>
          </p:cNvSpPr>
          <p:nvPr/>
        </p:nvSpPr>
        <p:spPr bwMode="auto">
          <a:xfrm>
            <a:off x="6340475" y="2603500"/>
            <a:ext cx="303213" cy="287338"/>
          </a:xfrm>
          <a:custGeom>
            <a:avLst/>
            <a:gdLst>
              <a:gd name="T0" fmla="*/ 151920 w 19679"/>
              <a:gd name="T1" fmla="*/ 143883 h 19679"/>
              <a:gd name="T2" fmla="*/ 151920 w 19679"/>
              <a:gd name="T3" fmla="*/ 143883 h 19679"/>
              <a:gd name="T4" fmla="*/ 151920 w 19679"/>
              <a:gd name="T5" fmla="*/ 143883 h 19679"/>
              <a:gd name="T6" fmla="*/ 151920 w 19679"/>
              <a:gd name="T7" fmla="*/ 14388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a:noFill/>
          </a:ln>
          <a:effectLst>
            <a:outerShdw blurRad="38100" dist="23000" dir="5400000" rotWithShape="0">
              <a:srgbClr val="000000">
                <a:alpha val="34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9" name="Shape 1168">
            <a:extLst>
              <a:ext uri="{FF2B5EF4-FFF2-40B4-BE49-F238E27FC236}">
                <a16:creationId xmlns:a16="http://schemas.microsoft.com/office/drawing/2014/main" id="{7D063CA3-16B5-764B-BC28-92DB06A98503}"/>
              </a:ext>
            </a:extLst>
          </p:cNvPr>
          <p:cNvSpPr>
            <a:spLocks/>
          </p:cNvSpPr>
          <p:nvPr/>
        </p:nvSpPr>
        <p:spPr bwMode="auto">
          <a:xfrm>
            <a:off x="4776788" y="2219325"/>
            <a:ext cx="304800" cy="287338"/>
          </a:xfrm>
          <a:custGeom>
            <a:avLst/>
            <a:gdLst>
              <a:gd name="T0" fmla="*/ 151920 w 19679"/>
              <a:gd name="T1" fmla="*/ 143883 h 19679"/>
              <a:gd name="T2" fmla="*/ 151920 w 19679"/>
              <a:gd name="T3" fmla="*/ 143883 h 19679"/>
              <a:gd name="T4" fmla="*/ 151920 w 19679"/>
              <a:gd name="T5" fmla="*/ 143883 h 19679"/>
              <a:gd name="T6" fmla="*/ 151920 w 19679"/>
              <a:gd name="T7" fmla="*/ 14388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a:noFill/>
          </a:ln>
          <a:effectLst>
            <a:outerShdw blurRad="38100" dist="23000" dir="5400000" rotWithShape="0">
              <a:srgbClr val="000000">
                <a:alpha val="34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40" name="Shape 1169">
            <a:extLst>
              <a:ext uri="{FF2B5EF4-FFF2-40B4-BE49-F238E27FC236}">
                <a16:creationId xmlns:a16="http://schemas.microsoft.com/office/drawing/2014/main" id="{11F3335A-00FE-8B43-AA1C-36C8BD1A43CC}"/>
              </a:ext>
            </a:extLst>
          </p:cNvPr>
          <p:cNvSpPr>
            <a:spLocks/>
          </p:cNvSpPr>
          <p:nvPr/>
        </p:nvSpPr>
        <p:spPr bwMode="auto">
          <a:xfrm>
            <a:off x="2578100" y="1570038"/>
            <a:ext cx="303213" cy="287337"/>
          </a:xfrm>
          <a:custGeom>
            <a:avLst/>
            <a:gdLst>
              <a:gd name="T0" fmla="*/ 151920 w 19679"/>
              <a:gd name="T1" fmla="*/ 143883 h 19679"/>
              <a:gd name="T2" fmla="*/ 151920 w 19679"/>
              <a:gd name="T3" fmla="*/ 143883 h 19679"/>
              <a:gd name="T4" fmla="*/ 151920 w 19679"/>
              <a:gd name="T5" fmla="*/ 143883 h 19679"/>
              <a:gd name="T6" fmla="*/ 151920 w 19679"/>
              <a:gd name="T7" fmla="*/ 14388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a:noFill/>
          </a:ln>
          <a:effectLst>
            <a:outerShdw blurRad="38100" dist="23000" dir="5400000" rotWithShape="0">
              <a:srgbClr val="000000">
                <a:alpha val="34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41" name="Shape 1170">
            <a:extLst>
              <a:ext uri="{FF2B5EF4-FFF2-40B4-BE49-F238E27FC236}">
                <a16:creationId xmlns:a16="http://schemas.microsoft.com/office/drawing/2014/main" id="{909D7998-A5A8-2642-9AE0-285EB560AEF9}"/>
              </a:ext>
            </a:extLst>
          </p:cNvPr>
          <p:cNvSpPr>
            <a:spLocks/>
          </p:cNvSpPr>
          <p:nvPr/>
        </p:nvSpPr>
        <p:spPr bwMode="auto">
          <a:xfrm>
            <a:off x="2603500" y="2833688"/>
            <a:ext cx="303213" cy="288925"/>
          </a:xfrm>
          <a:custGeom>
            <a:avLst/>
            <a:gdLst>
              <a:gd name="T0" fmla="*/ 151920 w 19679"/>
              <a:gd name="T1" fmla="*/ 143883 h 19679"/>
              <a:gd name="T2" fmla="*/ 151920 w 19679"/>
              <a:gd name="T3" fmla="*/ 143883 h 19679"/>
              <a:gd name="T4" fmla="*/ 151920 w 19679"/>
              <a:gd name="T5" fmla="*/ 143883 h 19679"/>
              <a:gd name="T6" fmla="*/ 151920 w 19679"/>
              <a:gd name="T7" fmla="*/ 14388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a:noFill/>
          </a:ln>
          <a:effectLst>
            <a:outerShdw blurRad="38100" dist="23000" dir="5400000" rotWithShape="0">
              <a:srgbClr val="000000">
                <a:alpha val="34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42" name="Shape 1125">
            <a:extLst>
              <a:ext uri="{FF2B5EF4-FFF2-40B4-BE49-F238E27FC236}">
                <a16:creationId xmlns:a16="http://schemas.microsoft.com/office/drawing/2014/main" id="{2B047C94-72B5-B345-8298-C539E0E3B9B7}"/>
              </a:ext>
            </a:extLst>
          </p:cNvPr>
          <p:cNvSpPr>
            <a:spLocks noChangeArrowheads="1"/>
          </p:cNvSpPr>
          <p:nvPr/>
        </p:nvSpPr>
        <p:spPr bwMode="auto">
          <a:xfrm>
            <a:off x="4781550" y="4038600"/>
            <a:ext cx="1739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defTabSz="457200">
              <a:defRPr>
                <a:solidFill>
                  <a:schemeClr val="tx1"/>
                </a:solidFill>
                <a:latin typeface="Calibri" panose="020F0502020204030204" pitchFamily="34" charset="0"/>
                <a:ea typeface="ＭＳ Ｐゴシック" panose="020B0600070205080204" pitchFamily="34" charset="-128"/>
              </a:defRPr>
            </a:lvl1pPr>
            <a:lvl2pPr defTabSz="457200">
              <a:defRPr>
                <a:solidFill>
                  <a:schemeClr val="tx1"/>
                </a:solidFill>
                <a:latin typeface="Calibri" panose="020F0502020204030204" pitchFamily="34" charset="0"/>
                <a:ea typeface="ＭＳ Ｐゴシック" panose="020B0600070205080204" pitchFamily="34" charset="-128"/>
              </a:defRPr>
            </a:lvl2pPr>
            <a:lvl3pPr defTabSz="457200">
              <a:defRPr>
                <a:solidFill>
                  <a:schemeClr val="tx1"/>
                </a:solidFill>
                <a:latin typeface="Calibri" panose="020F0502020204030204" pitchFamily="34" charset="0"/>
                <a:ea typeface="ＭＳ Ｐゴシック" panose="020B0600070205080204" pitchFamily="34" charset="-128"/>
              </a:defRPr>
            </a:lvl3pPr>
            <a:lvl4pPr defTabSz="457200">
              <a:defRPr>
                <a:solidFill>
                  <a:schemeClr val="tx1"/>
                </a:solidFill>
                <a:latin typeface="Calibri" panose="020F0502020204030204" pitchFamily="34" charset="0"/>
                <a:ea typeface="ＭＳ Ｐゴシック" panose="020B0600070205080204" pitchFamily="34" charset="-128"/>
              </a:defRPr>
            </a:lvl4pPr>
            <a:lvl5pPr defTabSz="457200">
              <a:defRPr>
                <a:solidFill>
                  <a:schemeClr val="tx1"/>
                </a:solidFill>
                <a:latin typeface="Calibri" panose="020F0502020204030204" pitchFamily="34" charset="0"/>
                <a:ea typeface="ＭＳ Ｐゴシック" panose="020B0600070205080204" pitchFamily="34" charset="-128"/>
              </a:defRPr>
            </a:lvl5pPr>
            <a:lvl6pPr marL="2284413" indent="15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741613" indent="15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198813" indent="15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656013" indent="15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degree of node i</a:t>
            </a:r>
          </a:p>
        </p:txBody>
      </p:sp>
      <p:sp>
        <p:nvSpPr>
          <p:cNvPr id="43" name="Shape 1126">
            <a:extLst>
              <a:ext uri="{FF2B5EF4-FFF2-40B4-BE49-F238E27FC236}">
                <a16:creationId xmlns:a16="http://schemas.microsoft.com/office/drawing/2014/main" id="{E0E74909-F265-B44A-B67B-EACC59EC064F}"/>
              </a:ext>
            </a:extLst>
          </p:cNvPr>
          <p:cNvSpPr>
            <a:spLocks noChangeShapeType="1"/>
          </p:cNvSpPr>
          <p:nvPr/>
        </p:nvSpPr>
        <p:spPr bwMode="auto">
          <a:xfrm flipH="1">
            <a:off x="5348288" y="4310063"/>
            <a:ext cx="149225" cy="527050"/>
          </a:xfrm>
          <a:prstGeom prst="line">
            <a:avLst/>
          </a:prstGeom>
          <a:noFill/>
          <a:ln w="28575">
            <a:solidFill>
              <a:srgbClr val="000000"/>
            </a:solidFill>
            <a:round/>
            <a:headEnd/>
            <a:tailEnd type="triangle" w="med" len="med"/>
          </a:ln>
          <a:effectLst>
            <a:outerShdw blurRad="38100" dist="20000" dir="5400000" rotWithShape="0">
              <a:srgbClr val="808080">
                <a:alpha val="37999"/>
              </a:srgbClr>
            </a:outerShdw>
          </a:effectLst>
          <a:extLst>
            <a:ext uri="{909E8E84-426E-40DD-AFC4-6F175D3DCCD1}">
              <a14:hiddenFill xmlns:a14="http://schemas.microsoft.com/office/drawing/2010/main">
                <a:noFill/>
              </a14:hiddenFill>
            </a:ext>
          </a:extLst>
        </p:spPr>
        <p:txBody>
          <a:bodyPr lIns="0" tIns="0" rIns="0" bIns="0"/>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103285565"/>
      </p:ext>
    </p:extLst>
  </p:cSld>
  <p:clrMapOvr>
    <a:masterClrMapping/>
  </p:clrMapOvr>
  <p:transition spd="slow" advTm="11273"/>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8258F1-AD05-C545-963E-D968951C4DEB}"/>
              </a:ext>
            </a:extLst>
          </p:cNvPr>
          <p:cNvSpPr>
            <a:spLocks noChangeArrowheads="1"/>
          </p:cNvSpPr>
          <p:nvPr/>
        </p:nvSpPr>
        <p:spPr bwMode="auto">
          <a:xfrm>
            <a:off x="5160963" y="4708525"/>
            <a:ext cx="712787" cy="1117600"/>
          </a:xfrm>
          <a:prstGeom prst="rect">
            <a:avLst/>
          </a:prstGeom>
          <a:solidFill>
            <a:srgbClr val="FFFFFF"/>
          </a:solidFill>
          <a:ln w="28575">
            <a:solidFill>
              <a:srgbClr val="6076B4"/>
            </a:solidFill>
            <a:bevel/>
            <a:headEnd/>
            <a:tailEnd/>
          </a:ln>
          <a:effectLst>
            <a:outerShdw blurRad="38100" dist="23000" dir="5400000" rotWithShape="0">
              <a:srgbClr val="808080">
                <a:alpha val="34999"/>
              </a:srgbClr>
            </a:outerShdw>
          </a:effectLst>
        </p:spPr>
        <p:txBody>
          <a:bodyPr lIns="45719" tIns="45719" rIns="45719" bIns="45719" anchor="ctr">
            <a:spAutoFit/>
          </a:bodyPr>
          <a:lstStyle/>
          <a:p>
            <a:pPr marL="0" marR="0" lvl="0" indent="0" algn="l" defTabSz="455613" rtl="0" eaLnBrk="0" fontAlgn="base" latinLnBrk="1"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
        <p:nvSpPr>
          <p:cNvPr id="1117" name="Shape 1117">
            <a:extLst>
              <a:ext uri="{FF2B5EF4-FFF2-40B4-BE49-F238E27FC236}">
                <a16:creationId xmlns:a16="http://schemas.microsoft.com/office/drawing/2014/main" id="{D54DDB5C-F55A-0D4A-B4A8-6BAC52EB84C4}"/>
              </a:ext>
            </a:extLst>
          </p:cNvPr>
          <p:cNvSpPr>
            <a:spLocks noGrp="1"/>
          </p:cNvSpPr>
          <p:nvPr>
            <p:ph type="title"/>
          </p:nvPr>
        </p:nvSpPr>
        <p:spPr>
          <a:xfrm>
            <a:off x="685800" y="414338"/>
            <a:ext cx="7772400" cy="1143000"/>
          </a:xfrm>
        </p:spPr>
        <p:txBody>
          <a:bodyPr/>
          <a:lstStyle/>
          <a:p>
            <a:pPr>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89091" name="pasted-image.pdf">
            <a:extLst>
              <a:ext uri="{FF2B5EF4-FFF2-40B4-BE49-F238E27FC236}">
                <a16:creationId xmlns:a16="http://schemas.microsoft.com/office/drawing/2014/main" id="{E436B621-D5EF-A14A-81F9-1D388073E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3363" y="4781550"/>
            <a:ext cx="5561012"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23" name="Shape 1123">
            <a:extLst>
              <a:ext uri="{FF2B5EF4-FFF2-40B4-BE49-F238E27FC236}">
                <a16:creationId xmlns:a16="http://schemas.microsoft.com/office/drawing/2014/main" id="{21E781AC-BC88-EF4F-A46F-1DED70C8394C}"/>
              </a:ext>
            </a:extLst>
          </p:cNvPr>
          <p:cNvSpPr>
            <a:spLocks noChangeArrowheads="1"/>
          </p:cNvSpPr>
          <p:nvPr/>
        </p:nvSpPr>
        <p:spPr bwMode="auto">
          <a:xfrm>
            <a:off x="1255713" y="6238875"/>
            <a:ext cx="182086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ysClr val="windowText" lastClr="000000"/>
                </a:solidFill>
                <a:effectLst/>
                <a:uLnTx/>
                <a:uFillTx/>
                <a:latin typeface="Arial"/>
                <a:ea typeface="Arial"/>
                <a:cs typeface="Arial"/>
                <a:sym typeface="Arial"/>
              </a:rPr>
              <a:t>number of edges</a:t>
            </a:r>
          </a:p>
        </p:txBody>
      </p:sp>
      <p:sp>
        <p:nvSpPr>
          <p:cNvPr id="1124" name="Shape 1124">
            <a:extLst>
              <a:ext uri="{FF2B5EF4-FFF2-40B4-BE49-F238E27FC236}">
                <a16:creationId xmlns:a16="http://schemas.microsoft.com/office/drawing/2014/main" id="{84CC5E23-181C-3D42-8614-B0AEC92D1B7C}"/>
              </a:ext>
            </a:extLst>
          </p:cNvPr>
          <p:cNvSpPr>
            <a:spLocks noChangeShapeType="1"/>
          </p:cNvSpPr>
          <p:nvPr/>
        </p:nvSpPr>
        <p:spPr bwMode="auto">
          <a:xfrm flipV="1">
            <a:off x="2097088" y="5765800"/>
            <a:ext cx="552450" cy="552450"/>
          </a:xfrm>
          <a:prstGeom prst="line">
            <a:avLst/>
          </a:prstGeom>
          <a:noFill/>
          <a:ln w="28575">
            <a:solidFill>
              <a:srgbClr val="000000"/>
            </a:solidFill>
            <a:round/>
            <a:headEnd/>
            <a:tailEnd type="triangle" w="med" len="med"/>
          </a:ln>
          <a:effectLst>
            <a:outerShdw blurRad="38100" dist="20000" dir="5400000" rotWithShape="0">
              <a:srgbClr val="808080">
                <a:alpha val="37999"/>
              </a:srgbClr>
            </a:outerShdw>
          </a:effectLst>
          <a:extLst>
            <a:ext uri="{909E8E84-426E-40DD-AFC4-6F175D3DCCD1}">
              <a14:hiddenFill xmlns:a14="http://schemas.microsoft.com/office/drawing/2010/main">
                <a:noFill/>
              </a14:hiddenFill>
            </a:ext>
          </a:extLst>
        </p:spPr>
        <p:txBody>
          <a:bodyPr lIns="0" tIns="0" rIns="0" bIns="0"/>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127" name="Shape 1127">
            <a:extLst>
              <a:ext uri="{FF2B5EF4-FFF2-40B4-BE49-F238E27FC236}">
                <a16:creationId xmlns:a16="http://schemas.microsoft.com/office/drawing/2014/main" id="{7C4C02F8-D25E-ED46-BD06-4CE3C7810618}"/>
              </a:ext>
            </a:extLst>
          </p:cNvPr>
          <p:cNvSpPr>
            <a:spLocks noChangeArrowheads="1"/>
          </p:cNvSpPr>
          <p:nvPr/>
        </p:nvSpPr>
        <p:spPr bwMode="auto">
          <a:xfrm>
            <a:off x="4691063" y="6251575"/>
            <a:ext cx="2328862"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ea typeface="Arial"/>
                <a:cs typeface="Arial"/>
                <a:sym typeface="Arial"/>
              </a:rPr>
              <a:t>expected number of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ea typeface="Arial"/>
                <a:cs typeface="Arial"/>
                <a:sym typeface="Arial"/>
              </a:rPr>
              <a:t>edges between i and j</a:t>
            </a:r>
          </a:p>
        </p:txBody>
      </p:sp>
      <p:sp>
        <p:nvSpPr>
          <p:cNvPr id="1128" name="Shape 1128">
            <a:extLst>
              <a:ext uri="{FF2B5EF4-FFF2-40B4-BE49-F238E27FC236}">
                <a16:creationId xmlns:a16="http://schemas.microsoft.com/office/drawing/2014/main" id="{B58C74EC-00AD-F246-B322-E0C30A6B5FD9}"/>
              </a:ext>
            </a:extLst>
          </p:cNvPr>
          <p:cNvSpPr>
            <a:spLocks noChangeShapeType="1"/>
          </p:cNvSpPr>
          <p:nvPr/>
        </p:nvSpPr>
        <p:spPr bwMode="auto">
          <a:xfrm flipV="1">
            <a:off x="5537200" y="5878513"/>
            <a:ext cx="0" cy="412750"/>
          </a:xfrm>
          <a:prstGeom prst="line">
            <a:avLst/>
          </a:prstGeom>
          <a:noFill/>
          <a:ln w="28575">
            <a:solidFill>
              <a:srgbClr val="000000"/>
            </a:solidFill>
            <a:round/>
            <a:headEnd/>
            <a:tailEnd type="triangle" w="med" len="med"/>
          </a:ln>
          <a:effectLst>
            <a:outerShdw blurRad="38100" dist="20000" dir="5400000" rotWithShape="0">
              <a:srgbClr val="808080">
                <a:alpha val="37999"/>
              </a:srgbClr>
            </a:outerShdw>
          </a:effectLst>
          <a:extLst>
            <a:ext uri="{909E8E84-426E-40DD-AFC4-6F175D3DCCD1}">
              <a14:hiddenFill xmlns:a14="http://schemas.microsoft.com/office/drawing/2010/main">
                <a:noFill/>
              </a14:hiddenFill>
            </a:ext>
          </a:extLst>
        </p:spPr>
        <p:txBody>
          <a:bodyPr lIns="0" tIns="0" rIns="0" bIns="0"/>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129" name="Shape 1129">
            <a:extLst>
              <a:ext uri="{FF2B5EF4-FFF2-40B4-BE49-F238E27FC236}">
                <a16:creationId xmlns:a16="http://schemas.microsoft.com/office/drawing/2014/main" id="{B451C800-A547-D249-9F3A-65E2E651B088}"/>
              </a:ext>
            </a:extLst>
          </p:cNvPr>
          <p:cNvSpPr>
            <a:spLocks noChangeArrowheads="1"/>
          </p:cNvSpPr>
          <p:nvPr/>
        </p:nvSpPr>
        <p:spPr bwMode="auto">
          <a:xfrm>
            <a:off x="7205663" y="5032375"/>
            <a:ext cx="162877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ea typeface="Arial"/>
                <a:cs typeface="Arial"/>
                <a:sym typeface="Arial"/>
              </a:rPr>
              <a:t>whether or not</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ea typeface="Arial"/>
                <a:cs typeface="Arial"/>
                <a:sym typeface="Arial"/>
              </a:rPr>
              <a:t>i, j are in the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ea typeface="Arial"/>
                <a:cs typeface="Arial"/>
                <a:sym typeface="Arial"/>
              </a:rPr>
              <a:t>same module</a:t>
            </a:r>
          </a:p>
        </p:txBody>
      </p:sp>
      <p:sp>
        <p:nvSpPr>
          <p:cNvPr id="1130" name="Shape 1130">
            <a:extLst>
              <a:ext uri="{FF2B5EF4-FFF2-40B4-BE49-F238E27FC236}">
                <a16:creationId xmlns:a16="http://schemas.microsoft.com/office/drawing/2014/main" id="{07F6AEE8-4219-BE44-B2DA-74593DD825F3}"/>
              </a:ext>
            </a:extLst>
          </p:cNvPr>
          <p:cNvSpPr>
            <a:spLocks noChangeArrowheads="1"/>
          </p:cNvSpPr>
          <p:nvPr/>
        </p:nvSpPr>
        <p:spPr bwMode="auto">
          <a:xfrm>
            <a:off x="2560638" y="4287838"/>
            <a:ext cx="18192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spAutoFit/>
          </a:bodyPr>
          <a:lstStyle>
            <a:lvl1pPr algn="ct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ysClr val="windowText" lastClr="000000"/>
                </a:solidFill>
                <a:effectLst/>
                <a:uLnTx/>
                <a:uFillTx/>
                <a:latin typeface="Arial"/>
                <a:ea typeface="Arial"/>
                <a:cs typeface="Arial"/>
                <a:sym typeface="Arial"/>
              </a:rPr>
              <a:t>adjacency matrix</a:t>
            </a:r>
          </a:p>
        </p:txBody>
      </p:sp>
      <p:sp>
        <p:nvSpPr>
          <p:cNvPr id="1131" name="Shape 1131">
            <a:extLst>
              <a:ext uri="{FF2B5EF4-FFF2-40B4-BE49-F238E27FC236}">
                <a16:creationId xmlns:a16="http://schemas.microsoft.com/office/drawing/2014/main" id="{42C3A91A-8886-E347-AEBC-3417973153DF}"/>
              </a:ext>
            </a:extLst>
          </p:cNvPr>
          <p:cNvSpPr>
            <a:spLocks noChangeShapeType="1"/>
          </p:cNvSpPr>
          <p:nvPr/>
        </p:nvSpPr>
        <p:spPr bwMode="auto">
          <a:xfrm>
            <a:off x="3954463" y="4637088"/>
            <a:ext cx="322262" cy="322262"/>
          </a:xfrm>
          <a:prstGeom prst="line">
            <a:avLst/>
          </a:prstGeom>
          <a:noFill/>
          <a:ln w="28575">
            <a:solidFill>
              <a:srgbClr val="000000"/>
            </a:solidFill>
            <a:round/>
            <a:headEnd/>
            <a:tailEnd type="triangle" w="med" len="med"/>
          </a:ln>
          <a:effectLst>
            <a:outerShdw blurRad="38100" dist="20000" dir="5400000" rotWithShape="0">
              <a:srgbClr val="808080">
                <a:alpha val="37999"/>
              </a:srgbClr>
            </a:outerShdw>
          </a:effectLst>
          <a:extLst>
            <a:ext uri="{909E8E84-426E-40DD-AFC4-6F175D3DCCD1}">
              <a14:hiddenFill xmlns:a14="http://schemas.microsoft.com/office/drawing/2010/main">
                <a:noFill/>
              </a14:hiddenFill>
            </a:ext>
          </a:extLst>
        </p:spPr>
        <p:txBody>
          <a:bodyPr lIns="0" tIns="0" rIns="0" bIns="0"/>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42" name="Shape 1176">
            <a:extLst>
              <a:ext uri="{FF2B5EF4-FFF2-40B4-BE49-F238E27FC236}">
                <a16:creationId xmlns:a16="http://schemas.microsoft.com/office/drawing/2014/main" id="{7DB4E52A-B509-1D45-AC9D-32B191FC6EE1}"/>
              </a:ext>
            </a:extLst>
          </p:cNvPr>
          <p:cNvSpPr/>
          <p:nvPr/>
        </p:nvSpPr>
        <p:spPr>
          <a:xfrm flipV="1">
            <a:off x="2524125" y="2203450"/>
            <a:ext cx="774700" cy="136525"/>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sp>
        <p:nvSpPr>
          <p:cNvPr id="43" name="Shape 1177">
            <a:extLst>
              <a:ext uri="{FF2B5EF4-FFF2-40B4-BE49-F238E27FC236}">
                <a16:creationId xmlns:a16="http://schemas.microsoft.com/office/drawing/2014/main" id="{5DCC7780-7378-4E46-B6E6-2F351D850B55}"/>
              </a:ext>
            </a:extLst>
          </p:cNvPr>
          <p:cNvSpPr/>
          <p:nvPr/>
        </p:nvSpPr>
        <p:spPr>
          <a:xfrm>
            <a:off x="3582988" y="2308225"/>
            <a:ext cx="320675" cy="334963"/>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sp>
        <p:nvSpPr>
          <p:cNvPr id="44" name="Shape 1178">
            <a:extLst>
              <a:ext uri="{FF2B5EF4-FFF2-40B4-BE49-F238E27FC236}">
                <a16:creationId xmlns:a16="http://schemas.microsoft.com/office/drawing/2014/main" id="{33086828-5981-3547-BA02-E315E0D104F4}"/>
              </a:ext>
            </a:extLst>
          </p:cNvPr>
          <p:cNvSpPr/>
          <p:nvPr/>
        </p:nvSpPr>
        <p:spPr>
          <a:xfrm>
            <a:off x="2841625" y="1793875"/>
            <a:ext cx="552450" cy="266700"/>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sp>
        <p:nvSpPr>
          <p:cNvPr id="45" name="Shape 1179">
            <a:extLst>
              <a:ext uri="{FF2B5EF4-FFF2-40B4-BE49-F238E27FC236}">
                <a16:creationId xmlns:a16="http://schemas.microsoft.com/office/drawing/2014/main" id="{BB792713-202F-A344-8C61-6357581456B6}"/>
              </a:ext>
            </a:extLst>
          </p:cNvPr>
          <p:cNvSpPr/>
          <p:nvPr/>
        </p:nvSpPr>
        <p:spPr>
          <a:xfrm flipH="1" flipV="1">
            <a:off x="2439988" y="2493963"/>
            <a:ext cx="192087" cy="409575"/>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sp>
        <p:nvSpPr>
          <p:cNvPr id="46" name="Shape 1180">
            <a:extLst>
              <a:ext uri="{FF2B5EF4-FFF2-40B4-BE49-F238E27FC236}">
                <a16:creationId xmlns:a16="http://schemas.microsoft.com/office/drawing/2014/main" id="{08332CF8-0630-9449-AC51-8E5AAC34FD8A}"/>
              </a:ext>
            </a:extLst>
          </p:cNvPr>
          <p:cNvSpPr/>
          <p:nvPr/>
        </p:nvSpPr>
        <p:spPr>
          <a:xfrm flipH="1" flipV="1">
            <a:off x="2500313" y="2438400"/>
            <a:ext cx="1354137" cy="309563"/>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sp>
        <p:nvSpPr>
          <p:cNvPr id="47" name="Shape 1181">
            <a:extLst>
              <a:ext uri="{FF2B5EF4-FFF2-40B4-BE49-F238E27FC236}">
                <a16:creationId xmlns:a16="http://schemas.microsoft.com/office/drawing/2014/main" id="{C866022E-3775-2142-BA23-17403403CDCA}"/>
              </a:ext>
            </a:extLst>
          </p:cNvPr>
          <p:cNvSpPr/>
          <p:nvPr/>
        </p:nvSpPr>
        <p:spPr>
          <a:xfrm flipV="1">
            <a:off x="2447925" y="1800225"/>
            <a:ext cx="200025" cy="403225"/>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sp>
        <p:nvSpPr>
          <p:cNvPr id="48" name="Shape 1182">
            <a:extLst>
              <a:ext uri="{FF2B5EF4-FFF2-40B4-BE49-F238E27FC236}">
                <a16:creationId xmlns:a16="http://schemas.microsoft.com/office/drawing/2014/main" id="{74CF250C-B239-CC44-AB60-66F1F16FF8CE}"/>
              </a:ext>
            </a:extLst>
          </p:cNvPr>
          <p:cNvSpPr/>
          <p:nvPr/>
        </p:nvSpPr>
        <p:spPr>
          <a:xfrm flipV="1">
            <a:off x="2867025" y="2324100"/>
            <a:ext cx="492125" cy="579438"/>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sp>
        <p:nvSpPr>
          <p:cNvPr id="49" name="Shape 1183">
            <a:extLst>
              <a:ext uri="{FF2B5EF4-FFF2-40B4-BE49-F238E27FC236}">
                <a16:creationId xmlns:a16="http://schemas.microsoft.com/office/drawing/2014/main" id="{79D01364-A313-834F-BEB8-227B90D9F993}"/>
              </a:ext>
            </a:extLst>
          </p:cNvPr>
          <p:cNvSpPr/>
          <p:nvPr/>
        </p:nvSpPr>
        <p:spPr>
          <a:xfrm flipV="1">
            <a:off x="5087938" y="2203450"/>
            <a:ext cx="774700" cy="136525"/>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sp>
        <p:nvSpPr>
          <p:cNvPr id="50" name="Shape 1184">
            <a:extLst>
              <a:ext uri="{FF2B5EF4-FFF2-40B4-BE49-F238E27FC236}">
                <a16:creationId xmlns:a16="http://schemas.microsoft.com/office/drawing/2014/main" id="{E65C3E1B-A78B-4B47-B0A4-852997335571}"/>
              </a:ext>
            </a:extLst>
          </p:cNvPr>
          <p:cNvSpPr/>
          <p:nvPr/>
        </p:nvSpPr>
        <p:spPr>
          <a:xfrm>
            <a:off x="6146800" y="2308225"/>
            <a:ext cx="320675" cy="334963"/>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sp>
        <p:nvSpPr>
          <p:cNvPr id="51" name="Shape 1185">
            <a:extLst>
              <a:ext uri="{FF2B5EF4-FFF2-40B4-BE49-F238E27FC236}">
                <a16:creationId xmlns:a16="http://schemas.microsoft.com/office/drawing/2014/main" id="{19567062-450E-4342-908D-13C1034D11A6}"/>
              </a:ext>
            </a:extLst>
          </p:cNvPr>
          <p:cNvSpPr/>
          <p:nvPr/>
        </p:nvSpPr>
        <p:spPr>
          <a:xfrm flipH="1" flipV="1">
            <a:off x="5003800" y="2493963"/>
            <a:ext cx="192088" cy="409575"/>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sp>
        <p:nvSpPr>
          <p:cNvPr id="52" name="Shape 1186">
            <a:extLst>
              <a:ext uri="{FF2B5EF4-FFF2-40B4-BE49-F238E27FC236}">
                <a16:creationId xmlns:a16="http://schemas.microsoft.com/office/drawing/2014/main" id="{3E7A42DC-9147-AA45-8295-1044BB4E2242}"/>
              </a:ext>
            </a:extLst>
          </p:cNvPr>
          <p:cNvSpPr/>
          <p:nvPr/>
        </p:nvSpPr>
        <p:spPr>
          <a:xfrm flipH="1" flipV="1">
            <a:off x="5064125" y="2438400"/>
            <a:ext cx="1354138" cy="309563"/>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sp>
        <p:nvSpPr>
          <p:cNvPr id="53" name="Shape 1187">
            <a:extLst>
              <a:ext uri="{FF2B5EF4-FFF2-40B4-BE49-F238E27FC236}">
                <a16:creationId xmlns:a16="http://schemas.microsoft.com/office/drawing/2014/main" id="{DAE8E076-F549-3B4B-987B-1F8A909E0009}"/>
              </a:ext>
            </a:extLst>
          </p:cNvPr>
          <p:cNvSpPr/>
          <p:nvPr/>
        </p:nvSpPr>
        <p:spPr>
          <a:xfrm flipH="1">
            <a:off x="5481638" y="2854325"/>
            <a:ext cx="985837" cy="158750"/>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sp>
        <p:nvSpPr>
          <p:cNvPr id="54" name="Shape 1188">
            <a:extLst>
              <a:ext uri="{FF2B5EF4-FFF2-40B4-BE49-F238E27FC236}">
                <a16:creationId xmlns:a16="http://schemas.microsoft.com/office/drawing/2014/main" id="{1F111349-E9F9-6041-AE67-E907F68A81A4}"/>
              </a:ext>
            </a:extLst>
          </p:cNvPr>
          <p:cNvSpPr/>
          <p:nvPr/>
        </p:nvSpPr>
        <p:spPr>
          <a:xfrm flipV="1">
            <a:off x="5430838" y="2324100"/>
            <a:ext cx="492125" cy="579438"/>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sp>
        <p:nvSpPr>
          <p:cNvPr id="55" name="Shape 1189">
            <a:extLst>
              <a:ext uri="{FF2B5EF4-FFF2-40B4-BE49-F238E27FC236}">
                <a16:creationId xmlns:a16="http://schemas.microsoft.com/office/drawing/2014/main" id="{E1819B11-0E4E-6644-BA96-9E7E444C74FC}"/>
              </a:ext>
            </a:extLst>
          </p:cNvPr>
          <p:cNvSpPr/>
          <p:nvPr/>
        </p:nvSpPr>
        <p:spPr>
          <a:xfrm flipH="1">
            <a:off x="4187825" y="2451100"/>
            <a:ext cx="628650" cy="296863"/>
          </a:xfrm>
          <a:prstGeom prst="line">
            <a:avLst/>
          </a:prstGeom>
          <a:ln w="25400">
            <a:solidFill>
              <a:srgbClr val="B86A1B"/>
            </a:solidFill>
          </a:ln>
        </p:spPr>
        <p:txBody>
          <a:bodyPr lIns="0" tIns="0" rIns="0" bIns="0"/>
          <a:lstStyle/>
          <a:p>
            <a:pPr marL="0" marR="0" lvl="0" indent="0" algn="l" defTabSz="457200" rtl="0" eaLnBrk="0" fontAlgn="auto" latinLnBrk="0" hangingPunct="0">
              <a:lnSpc>
                <a:spcPct val="100000"/>
              </a:lnSpc>
              <a:spcBef>
                <a:spcPts val="0"/>
              </a:spcBef>
              <a:spcAft>
                <a:spcPts val="0"/>
              </a:spcAft>
              <a:buClrTx/>
              <a:buSzTx/>
              <a:buFontTx/>
              <a:buNone/>
              <a:tabLst/>
              <a:defRPr sz="1200">
                <a:latin typeface="+mj-lt"/>
                <a:ea typeface="+mj-ea"/>
                <a:cs typeface="+mj-cs"/>
                <a:sym typeface="Helvetica"/>
              </a:defRPr>
            </a:pPr>
            <a:endParaRPr kumimoji="0" sz="1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p:txBody>
      </p:sp>
      <p:pic>
        <p:nvPicPr>
          <p:cNvPr id="89113" name="pasted-image.pdf">
            <a:extLst>
              <a:ext uri="{FF2B5EF4-FFF2-40B4-BE49-F238E27FC236}">
                <a16:creationId xmlns:a16="http://schemas.microsoft.com/office/drawing/2014/main" id="{B170D5BD-8BAC-D946-95F5-3131157F4B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175" y="2408238"/>
            <a:ext cx="20193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7" name="Shape 1191">
            <a:extLst>
              <a:ext uri="{FF2B5EF4-FFF2-40B4-BE49-F238E27FC236}">
                <a16:creationId xmlns:a16="http://schemas.microsoft.com/office/drawing/2014/main" id="{35309DB5-3904-4E4B-88CC-741A8528632B}"/>
              </a:ext>
            </a:extLst>
          </p:cNvPr>
          <p:cNvSpPr>
            <a:spLocks noChangeArrowheads="1"/>
          </p:cNvSpPr>
          <p:nvPr/>
        </p:nvSpPr>
        <p:spPr bwMode="auto">
          <a:xfrm>
            <a:off x="165100" y="3244850"/>
            <a:ext cx="1628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defTabSz="457200">
              <a:defRPr>
                <a:solidFill>
                  <a:schemeClr val="tx1"/>
                </a:solidFill>
                <a:latin typeface="Calibri" panose="020F0502020204030204" pitchFamily="34" charset="0"/>
                <a:ea typeface="ＭＳ Ｐゴシック" panose="020B0600070205080204" pitchFamily="34" charset="-128"/>
              </a:defRPr>
            </a:lvl1pPr>
            <a:lvl2pPr defTabSz="457200">
              <a:defRPr>
                <a:solidFill>
                  <a:schemeClr val="tx1"/>
                </a:solidFill>
                <a:latin typeface="Calibri" panose="020F0502020204030204" pitchFamily="34" charset="0"/>
                <a:ea typeface="ＭＳ Ｐゴシック" panose="020B0600070205080204" pitchFamily="34" charset="-128"/>
              </a:defRPr>
            </a:lvl2pPr>
            <a:lvl3pPr defTabSz="457200">
              <a:defRPr>
                <a:solidFill>
                  <a:schemeClr val="tx1"/>
                </a:solidFill>
                <a:latin typeface="Calibri" panose="020F0502020204030204" pitchFamily="34" charset="0"/>
                <a:ea typeface="ＭＳ Ｐゴシック" panose="020B0600070205080204" pitchFamily="34" charset="-128"/>
              </a:defRPr>
            </a:lvl3pPr>
            <a:lvl4pPr defTabSz="457200">
              <a:defRPr>
                <a:solidFill>
                  <a:schemeClr val="tx1"/>
                </a:solidFill>
                <a:latin typeface="Calibri" panose="020F0502020204030204" pitchFamily="34" charset="0"/>
                <a:ea typeface="ＭＳ Ｐゴシック" panose="020B0600070205080204" pitchFamily="34" charset="-128"/>
              </a:defRPr>
            </a:lvl4pPr>
            <a:lvl5pPr defTabSz="457200">
              <a:defRPr>
                <a:solidFill>
                  <a:schemeClr val="tx1"/>
                </a:solidFill>
                <a:latin typeface="Calibri" panose="020F0502020204030204" pitchFamily="34" charset="0"/>
                <a:ea typeface="ＭＳ Ｐゴシック" panose="020B0600070205080204" pitchFamily="34" charset="-128"/>
              </a:defRPr>
            </a:lvl5pPr>
            <a:lvl6pPr marL="2284413" indent="15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741613" indent="15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198813" indent="15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656013" indent="15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Optimization problem</a:t>
            </a:r>
            <a:b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b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for sim. annealing</a:t>
            </a:r>
          </a:p>
        </p:txBody>
      </p:sp>
      <p:sp>
        <p:nvSpPr>
          <p:cNvPr id="58" name="Shape 1202">
            <a:extLst>
              <a:ext uri="{FF2B5EF4-FFF2-40B4-BE49-F238E27FC236}">
                <a16:creationId xmlns:a16="http://schemas.microsoft.com/office/drawing/2014/main" id="{010CAF38-7CED-0642-86D8-224A713CD28D}"/>
              </a:ext>
            </a:extLst>
          </p:cNvPr>
          <p:cNvSpPr>
            <a:spLocks/>
          </p:cNvSpPr>
          <p:nvPr/>
        </p:nvSpPr>
        <p:spPr bwMode="auto">
          <a:xfrm>
            <a:off x="1887538" y="1296988"/>
            <a:ext cx="2559050" cy="2108200"/>
          </a:xfrm>
          <a:custGeom>
            <a:avLst/>
            <a:gdLst>
              <a:gd name="T0" fmla="*/ 1279648 w 19679"/>
              <a:gd name="T1" fmla="*/ 1054100 h 19679"/>
              <a:gd name="T2" fmla="*/ 1279648 w 19679"/>
              <a:gd name="T3" fmla="*/ 1054100 h 19679"/>
              <a:gd name="T4" fmla="*/ 1279648 w 19679"/>
              <a:gd name="T5" fmla="*/ 1054100 h 19679"/>
              <a:gd name="T6" fmla="*/ 1279648 w 19679"/>
              <a:gd name="T7" fmla="*/ 1054100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8575">
            <a:solidFill>
              <a:srgbClr val="6076B4"/>
            </a:solidFill>
            <a:round/>
            <a:headEnd/>
            <a:tailEnd/>
          </a:ln>
          <a:effectLst>
            <a:outerShdw blurRad="381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lIns="0" tIns="0" rIns="0" bIns="0" anchor="ct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59" name="Shape 1203">
            <a:extLst>
              <a:ext uri="{FF2B5EF4-FFF2-40B4-BE49-F238E27FC236}">
                <a16:creationId xmlns:a16="http://schemas.microsoft.com/office/drawing/2014/main" id="{CED43FA4-B989-3E4C-B38E-255F4B41F957}"/>
              </a:ext>
            </a:extLst>
          </p:cNvPr>
          <p:cNvSpPr>
            <a:spLocks/>
          </p:cNvSpPr>
          <p:nvPr/>
        </p:nvSpPr>
        <p:spPr bwMode="auto">
          <a:xfrm>
            <a:off x="4579938" y="1797050"/>
            <a:ext cx="2328862" cy="1597025"/>
          </a:xfrm>
          <a:custGeom>
            <a:avLst/>
            <a:gdLst>
              <a:gd name="T0" fmla="*/ 1164790 w 19679"/>
              <a:gd name="T1" fmla="*/ 798604 h 19679"/>
              <a:gd name="T2" fmla="*/ 1164790 w 19679"/>
              <a:gd name="T3" fmla="*/ 798604 h 19679"/>
              <a:gd name="T4" fmla="*/ 1164790 w 19679"/>
              <a:gd name="T5" fmla="*/ 798604 h 19679"/>
              <a:gd name="T6" fmla="*/ 1164790 w 19679"/>
              <a:gd name="T7" fmla="*/ 79860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8575">
            <a:solidFill>
              <a:srgbClr val="FF2600"/>
            </a:solidFill>
            <a:round/>
            <a:headEnd/>
            <a:tailEnd/>
          </a:ln>
          <a:effectLst>
            <a:outerShdw blurRad="381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lIns="0" tIns="0" rIns="0" bIns="0" anchor="ct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60" name="Shape 1204">
            <a:extLst>
              <a:ext uri="{FF2B5EF4-FFF2-40B4-BE49-F238E27FC236}">
                <a16:creationId xmlns:a16="http://schemas.microsoft.com/office/drawing/2014/main" id="{FE7D9A90-D09F-074F-9E65-E8220E40307C}"/>
              </a:ext>
            </a:extLst>
          </p:cNvPr>
          <p:cNvSpPr>
            <a:spLocks/>
          </p:cNvSpPr>
          <p:nvPr/>
        </p:nvSpPr>
        <p:spPr bwMode="auto">
          <a:xfrm>
            <a:off x="2243138" y="2206625"/>
            <a:ext cx="304800" cy="287338"/>
          </a:xfrm>
          <a:custGeom>
            <a:avLst/>
            <a:gdLst>
              <a:gd name="T0" fmla="*/ 151920 w 19679"/>
              <a:gd name="T1" fmla="*/ 143883 h 19679"/>
              <a:gd name="T2" fmla="*/ 151920 w 19679"/>
              <a:gd name="T3" fmla="*/ 143883 h 19679"/>
              <a:gd name="T4" fmla="*/ 151920 w 19679"/>
              <a:gd name="T5" fmla="*/ 143883 h 19679"/>
              <a:gd name="T6" fmla="*/ 151920 w 19679"/>
              <a:gd name="T7" fmla="*/ 14388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a:noFill/>
          </a:ln>
          <a:effectLst>
            <a:outerShdw blurRad="38100" dist="23000" dir="5400000" rotWithShape="0">
              <a:srgbClr val="000000">
                <a:alpha val="34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61" name="Shape 1205">
            <a:extLst>
              <a:ext uri="{FF2B5EF4-FFF2-40B4-BE49-F238E27FC236}">
                <a16:creationId xmlns:a16="http://schemas.microsoft.com/office/drawing/2014/main" id="{54379DA2-19F5-364A-A64F-0D13ADF43D43}"/>
              </a:ext>
            </a:extLst>
          </p:cNvPr>
          <p:cNvSpPr>
            <a:spLocks/>
          </p:cNvSpPr>
          <p:nvPr/>
        </p:nvSpPr>
        <p:spPr bwMode="auto">
          <a:xfrm>
            <a:off x="3319463" y="2028825"/>
            <a:ext cx="303212" cy="288925"/>
          </a:xfrm>
          <a:custGeom>
            <a:avLst/>
            <a:gdLst>
              <a:gd name="T0" fmla="*/ 151920 w 19679"/>
              <a:gd name="T1" fmla="*/ 143883 h 19679"/>
              <a:gd name="T2" fmla="*/ 151920 w 19679"/>
              <a:gd name="T3" fmla="*/ 143883 h 19679"/>
              <a:gd name="T4" fmla="*/ 151920 w 19679"/>
              <a:gd name="T5" fmla="*/ 143883 h 19679"/>
              <a:gd name="T6" fmla="*/ 151920 w 19679"/>
              <a:gd name="T7" fmla="*/ 14388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a:noFill/>
          </a:ln>
          <a:effectLst>
            <a:outerShdw blurRad="38100" dist="23000" dir="5400000" rotWithShape="0">
              <a:srgbClr val="000000">
                <a:alpha val="34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62" name="Shape 1206">
            <a:extLst>
              <a:ext uri="{FF2B5EF4-FFF2-40B4-BE49-F238E27FC236}">
                <a16:creationId xmlns:a16="http://schemas.microsoft.com/office/drawing/2014/main" id="{E00654AD-8A31-E043-B310-E8CE713AEF43}"/>
              </a:ext>
            </a:extLst>
          </p:cNvPr>
          <p:cNvSpPr>
            <a:spLocks/>
          </p:cNvSpPr>
          <p:nvPr/>
        </p:nvSpPr>
        <p:spPr bwMode="auto">
          <a:xfrm>
            <a:off x="3871913" y="2601913"/>
            <a:ext cx="303212" cy="287337"/>
          </a:xfrm>
          <a:custGeom>
            <a:avLst/>
            <a:gdLst>
              <a:gd name="T0" fmla="*/ 151920 w 19679"/>
              <a:gd name="T1" fmla="*/ 143883 h 19679"/>
              <a:gd name="T2" fmla="*/ 151920 w 19679"/>
              <a:gd name="T3" fmla="*/ 143883 h 19679"/>
              <a:gd name="T4" fmla="*/ 151920 w 19679"/>
              <a:gd name="T5" fmla="*/ 143883 h 19679"/>
              <a:gd name="T6" fmla="*/ 151920 w 19679"/>
              <a:gd name="T7" fmla="*/ 14388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a:noFill/>
          </a:ln>
          <a:effectLst>
            <a:outerShdw blurRad="38100" dist="23000" dir="5400000" rotWithShape="0">
              <a:srgbClr val="000000">
                <a:alpha val="34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63" name="Shape 1207">
            <a:extLst>
              <a:ext uri="{FF2B5EF4-FFF2-40B4-BE49-F238E27FC236}">
                <a16:creationId xmlns:a16="http://schemas.microsoft.com/office/drawing/2014/main" id="{9645F768-2D52-2F49-88FF-03E79218D61A}"/>
              </a:ext>
            </a:extLst>
          </p:cNvPr>
          <p:cNvSpPr>
            <a:spLocks/>
          </p:cNvSpPr>
          <p:nvPr/>
        </p:nvSpPr>
        <p:spPr bwMode="auto">
          <a:xfrm>
            <a:off x="2578100" y="1570038"/>
            <a:ext cx="303213" cy="287337"/>
          </a:xfrm>
          <a:custGeom>
            <a:avLst/>
            <a:gdLst>
              <a:gd name="T0" fmla="*/ 151920 w 19679"/>
              <a:gd name="T1" fmla="*/ 143883 h 19679"/>
              <a:gd name="T2" fmla="*/ 151920 w 19679"/>
              <a:gd name="T3" fmla="*/ 143883 h 19679"/>
              <a:gd name="T4" fmla="*/ 151920 w 19679"/>
              <a:gd name="T5" fmla="*/ 143883 h 19679"/>
              <a:gd name="T6" fmla="*/ 151920 w 19679"/>
              <a:gd name="T7" fmla="*/ 14388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a:noFill/>
          </a:ln>
          <a:effectLst>
            <a:outerShdw blurRad="38100" dist="23000" dir="5400000" rotWithShape="0">
              <a:srgbClr val="000000">
                <a:alpha val="34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64" name="Shape 1208">
            <a:extLst>
              <a:ext uri="{FF2B5EF4-FFF2-40B4-BE49-F238E27FC236}">
                <a16:creationId xmlns:a16="http://schemas.microsoft.com/office/drawing/2014/main" id="{1D905676-9AF4-614C-BF91-B0567B402AB1}"/>
              </a:ext>
            </a:extLst>
          </p:cNvPr>
          <p:cNvSpPr>
            <a:spLocks/>
          </p:cNvSpPr>
          <p:nvPr/>
        </p:nvSpPr>
        <p:spPr bwMode="auto">
          <a:xfrm>
            <a:off x="2603500" y="2833688"/>
            <a:ext cx="303213" cy="288925"/>
          </a:xfrm>
          <a:custGeom>
            <a:avLst/>
            <a:gdLst>
              <a:gd name="T0" fmla="*/ 151920 w 19679"/>
              <a:gd name="T1" fmla="*/ 143883 h 19679"/>
              <a:gd name="T2" fmla="*/ 151920 w 19679"/>
              <a:gd name="T3" fmla="*/ 143883 h 19679"/>
              <a:gd name="T4" fmla="*/ 151920 w 19679"/>
              <a:gd name="T5" fmla="*/ 143883 h 19679"/>
              <a:gd name="T6" fmla="*/ 151920 w 19679"/>
              <a:gd name="T7" fmla="*/ 14388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a:noFill/>
          </a:ln>
          <a:effectLst>
            <a:outerShdw blurRad="38100" dist="23000" dir="5400000" rotWithShape="0">
              <a:srgbClr val="000000">
                <a:alpha val="34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65" name="Shape 1209">
            <a:extLst>
              <a:ext uri="{FF2B5EF4-FFF2-40B4-BE49-F238E27FC236}">
                <a16:creationId xmlns:a16="http://schemas.microsoft.com/office/drawing/2014/main" id="{65972588-0E00-3D49-91AE-4BE3075F0184}"/>
              </a:ext>
            </a:extLst>
          </p:cNvPr>
          <p:cNvSpPr>
            <a:spLocks/>
          </p:cNvSpPr>
          <p:nvPr/>
        </p:nvSpPr>
        <p:spPr bwMode="auto">
          <a:xfrm>
            <a:off x="5151438" y="2863850"/>
            <a:ext cx="303212" cy="287338"/>
          </a:xfrm>
          <a:custGeom>
            <a:avLst/>
            <a:gdLst>
              <a:gd name="T0" fmla="*/ 151920 w 19679"/>
              <a:gd name="T1" fmla="*/ 143883 h 19679"/>
              <a:gd name="T2" fmla="*/ 151920 w 19679"/>
              <a:gd name="T3" fmla="*/ 143883 h 19679"/>
              <a:gd name="T4" fmla="*/ 151920 w 19679"/>
              <a:gd name="T5" fmla="*/ 143883 h 19679"/>
              <a:gd name="T6" fmla="*/ 151920 w 19679"/>
              <a:gd name="T7" fmla="*/ 14388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a:noFill/>
          </a:ln>
          <a:effectLst>
            <a:outerShdw blurRad="38100" dist="23000" dir="5400000" rotWithShape="0">
              <a:srgbClr val="000000">
                <a:alpha val="34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66" name="Shape 1210">
            <a:extLst>
              <a:ext uri="{FF2B5EF4-FFF2-40B4-BE49-F238E27FC236}">
                <a16:creationId xmlns:a16="http://schemas.microsoft.com/office/drawing/2014/main" id="{73FF57CA-9DA6-DA4B-A509-71401647B9F5}"/>
              </a:ext>
            </a:extLst>
          </p:cNvPr>
          <p:cNvSpPr>
            <a:spLocks/>
          </p:cNvSpPr>
          <p:nvPr/>
        </p:nvSpPr>
        <p:spPr bwMode="auto">
          <a:xfrm>
            <a:off x="4776788" y="2219325"/>
            <a:ext cx="304800" cy="287338"/>
          </a:xfrm>
          <a:custGeom>
            <a:avLst/>
            <a:gdLst>
              <a:gd name="T0" fmla="*/ 151920 w 19679"/>
              <a:gd name="T1" fmla="*/ 143883 h 19679"/>
              <a:gd name="T2" fmla="*/ 151920 w 19679"/>
              <a:gd name="T3" fmla="*/ 143883 h 19679"/>
              <a:gd name="T4" fmla="*/ 151920 w 19679"/>
              <a:gd name="T5" fmla="*/ 143883 h 19679"/>
              <a:gd name="T6" fmla="*/ 151920 w 19679"/>
              <a:gd name="T7" fmla="*/ 14388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a:noFill/>
          </a:ln>
          <a:effectLst>
            <a:outerShdw blurRad="38100" dist="23000" dir="5400000" rotWithShape="0">
              <a:srgbClr val="000000">
                <a:alpha val="34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67" name="Shape 1211">
            <a:extLst>
              <a:ext uri="{FF2B5EF4-FFF2-40B4-BE49-F238E27FC236}">
                <a16:creationId xmlns:a16="http://schemas.microsoft.com/office/drawing/2014/main" id="{1304EBF7-8585-1244-960E-534A8D92F883}"/>
              </a:ext>
            </a:extLst>
          </p:cNvPr>
          <p:cNvSpPr>
            <a:spLocks/>
          </p:cNvSpPr>
          <p:nvPr/>
        </p:nvSpPr>
        <p:spPr bwMode="auto">
          <a:xfrm>
            <a:off x="6340475" y="2603500"/>
            <a:ext cx="303213" cy="287338"/>
          </a:xfrm>
          <a:custGeom>
            <a:avLst/>
            <a:gdLst>
              <a:gd name="T0" fmla="*/ 151920 w 19679"/>
              <a:gd name="T1" fmla="*/ 143883 h 19679"/>
              <a:gd name="T2" fmla="*/ 151920 w 19679"/>
              <a:gd name="T3" fmla="*/ 143883 h 19679"/>
              <a:gd name="T4" fmla="*/ 151920 w 19679"/>
              <a:gd name="T5" fmla="*/ 143883 h 19679"/>
              <a:gd name="T6" fmla="*/ 151920 w 19679"/>
              <a:gd name="T7" fmla="*/ 14388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a:noFill/>
          </a:ln>
          <a:effectLst>
            <a:outerShdw blurRad="38100" dist="23000" dir="5400000" rotWithShape="0">
              <a:srgbClr val="000000">
                <a:alpha val="34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68" name="Shape 1212">
            <a:extLst>
              <a:ext uri="{FF2B5EF4-FFF2-40B4-BE49-F238E27FC236}">
                <a16:creationId xmlns:a16="http://schemas.microsoft.com/office/drawing/2014/main" id="{A86685BD-5F6D-9248-8353-CD6663A5DA83}"/>
              </a:ext>
            </a:extLst>
          </p:cNvPr>
          <p:cNvSpPr>
            <a:spLocks/>
          </p:cNvSpPr>
          <p:nvPr/>
        </p:nvSpPr>
        <p:spPr bwMode="auto">
          <a:xfrm>
            <a:off x="5868988" y="2063750"/>
            <a:ext cx="303212" cy="288925"/>
          </a:xfrm>
          <a:custGeom>
            <a:avLst/>
            <a:gdLst>
              <a:gd name="T0" fmla="*/ 151920 w 19679"/>
              <a:gd name="T1" fmla="*/ 143883 h 19679"/>
              <a:gd name="T2" fmla="*/ 151920 w 19679"/>
              <a:gd name="T3" fmla="*/ 143883 h 19679"/>
              <a:gd name="T4" fmla="*/ 151920 w 19679"/>
              <a:gd name="T5" fmla="*/ 143883 h 19679"/>
              <a:gd name="T6" fmla="*/ 151920 w 19679"/>
              <a:gd name="T7" fmla="*/ 14388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a:noFill/>
          </a:ln>
          <a:effectLst>
            <a:outerShdw blurRad="38100" dist="23000" dir="5400000" rotWithShape="0">
              <a:srgbClr val="000000">
                <a:alpha val="34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69" name="Shape 1125">
            <a:extLst>
              <a:ext uri="{FF2B5EF4-FFF2-40B4-BE49-F238E27FC236}">
                <a16:creationId xmlns:a16="http://schemas.microsoft.com/office/drawing/2014/main" id="{4D7D2DBC-2F7A-F146-B40C-895BBE7C3621}"/>
              </a:ext>
            </a:extLst>
          </p:cNvPr>
          <p:cNvSpPr>
            <a:spLocks noChangeArrowheads="1"/>
          </p:cNvSpPr>
          <p:nvPr/>
        </p:nvSpPr>
        <p:spPr bwMode="auto">
          <a:xfrm>
            <a:off x="4781550" y="4038600"/>
            <a:ext cx="1739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defTabSz="457200">
              <a:defRPr>
                <a:solidFill>
                  <a:schemeClr val="tx1"/>
                </a:solidFill>
                <a:latin typeface="Calibri" panose="020F0502020204030204" pitchFamily="34" charset="0"/>
                <a:ea typeface="ＭＳ Ｐゴシック" panose="020B0600070205080204" pitchFamily="34" charset="-128"/>
              </a:defRPr>
            </a:lvl1pPr>
            <a:lvl2pPr defTabSz="457200">
              <a:defRPr>
                <a:solidFill>
                  <a:schemeClr val="tx1"/>
                </a:solidFill>
                <a:latin typeface="Calibri" panose="020F0502020204030204" pitchFamily="34" charset="0"/>
                <a:ea typeface="ＭＳ Ｐゴシック" panose="020B0600070205080204" pitchFamily="34" charset="-128"/>
              </a:defRPr>
            </a:lvl2pPr>
            <a:lvl3pPr defTabSz="457200">
              <a:defRPr>
                <a:solidFill>
                  <a:schemeClr val="tx1"/>
                </a:solidFill>
                <a:latin typeface="Calibri" panose="020F0502020204030204" pitchFamily="34" charset="0"/>
                <a:ea typeface="ＭＳ Ｐゴシック" panose="020B0600070205080204" pitchFamily="34" charset="-128"/>
              </a:defRPr>
            </a:lvl3pPr>
            <a:lvl4pPr defTabSz="457200">
              <a:defRPr>
                <a:solidFill>
                  <a:schemeClr val="tx1"/>
                </a:solidFill>
                <a:latin typeface="Calibri" panose="020F0502020204030204" pitchFamily="34" charset="0"/>
                <a:ea typeface="ＭＳ Ｐゴシック" panose="020B0600070205080204" pitchFamily="34" charset="-128"/>
              </a:defRPr>
            </a:lvl4pPr>
            <a:lvl5pPr defTabSz="457200">
              <a:defRPr>
                <a:solidFill>
                  <a:schemeClr val="tx1"/>
                </a:solidFill>
                <a:latin typeface="Calibri" panose="020F0502020204030204" pitchFamily="34" charset="0"/>
                <a:ea typeface="ＭＳ Ｐゴシック" panose="020B0600070205080204" pitchFamily="34" charset="-128"/>
              </a:defRPr>
            </a:lvl5pPr>
            <a:lvl6pPr marL="2284413" indent="15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741613" indent="15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198813" indent="15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656013" indent="15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degree of node i</a:t>
            </a:r>
          </a:p>
        </p:txBody>
      </p:sp>
      <p:sp>
        <p:nvSpPr>
          <p:cNvPr id="70" name="Shape 1126">
            <a:extLst>
              <a:ext uri="{FF2B5EF4-FFF2-40B4-BE49-F238E27FC236}">
                <a16:creationId xmlns:a16="http://schemas.microsoft.com/office/drawing/2014/main" id="{3CFE8118-1A26-F044-81A1-A1398CBA3C96}"/>
              </a:ext>
            </a:extLst>
          </p:cNvPr>
          <p:cNvSpPr>
            <a:spLocks noChangeShapeType="1"/>
          </p:cNvSpPr>
          <p:nvPr/>
        </p:nvSpPr>
        <p:spPr bwMode="auto">
          <a:xfrm flipH="1">
            <a:off x="5348288" y="4310063"/>
            <a:ext cx="149225" cy="527050"/>
          </a:xfrm>
          <a:prstGeom prst="line">
            <a:avLst/>
          </a:prstGeom>
          <a:noFill/>
          <a:ln w="28575">
            <a:solidFill>
              <a:srgbClr val="000000"/>
            </a:solidFill>
            <a:round/>
            <a:headEnd/>
            <a:tailEnd type="triangle" w="med" len="med"/>
          </a:ln>
          <a:effectLst>
            <a:outerShdw blurRad="38100" dist="20000" dir="5400000" rotWithShape="0">
              <a:srgbClr val="808080">
                <a:alpha val="37999"/>
              </a:srgbClr>
            </a:outerShdw>
          </a:effectLst>
          <a:extLst>
            <a:ext uri="{909E8E84-426E-40DD-AFC4-6F175D3DCCD1}">
              <a14:hiddenFill xmlns:a14="http://schemas.microsoft.com/office/drawing/2010/main">
                <a:noFill/>
              </a14:hiddenFill>
            </a:ext>
          </a:extLst>
        </p:spPr>
        <p:txBody>
          <a:bodyPr lIns="0" tIns="0" rIns="0" bIns="0"/>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977912348"/>
      </p:ext>
    </p:extLst>
  </p:cSld>
  <p:clrMapOvr>
    <a:masterClrMapping/>
  </p:clrMapOvr>
  <p:transition spd="slow" advTm="12544"/>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Title 3"/>
          <p:cNvSpPr>
            <a:spLocks noGrp="1"/>
          </p:cNvSpPr>
          <p:nvPr>
            <p:ph type="title"/>
          </p:nvPr>
        </p:nvSpPr>
        <p:spPr>
          <a:xfrm>
            <a:off x="5022850" y="4306888"/>
            <a:ext cx="3633788" cy="1571625"/>
          </a:xfrm>
        </p:spPr>
        <p:txBody>
          <a:bodyPr/>
          <a:lstStyle/>
          <a:p>
            <a:pPr eaLnBrk="1" hangingPunct="1"/>
            <a:r>
              <a:rPr lang="en-US" altLang="en-US" sz="2800" dirty="0">
                <a:latin typeface="Calibri" charset="0"/>
                <a:ea typeface="ＭＳ Ｐゴシック" charset="-128"/>
              </a:rPr>
              <a:t>Information from </a:t>
            </a:r>
            <a:br>
              <a:rPr lang="en-US" altLang="en-US" sz="2800" dirty="0">
                <a:latin typeface="Calibri" charset="0"/>
                <a:ea typeface="ＭＳ Ｐゴシック" charset="-128"/>
              </a:rPr>
            </a:br>
            <a:r>
              <a:rPr lang="en-US" altLang="en-US" sz="2800" dirty="0">
                <a:latin typeface="Calibri" charset="0"/>
                <a:ea typeface="ＭＳ Ｐゴシック" charset="-128"/>
              </a:rPr>
              <a:t>RNA-</a:t>
            </a:r>
            <a:r>
              <a:rPr lang="en-US" altLang="en-US" sz="2800" dirty="0" err="1">
                <a:latin typeface="Calibri" charset="0"/>
                <a:ea typeface="ＭＳ Ｐゴシック" charset="-128"/>
              </a:rPr>
              <a:t>seq</a:t>
            </a:r>
            <a:r>
              <a:rPr lang="en-US" altLang="en-US" sz="2800" dirty="0">
                <a:latin typeface="Calibri" charset="0"/>
                <a:ea typeface="ＭＳ Ｐゴシック" charset="-128"/>
              </a:rPr>
              <a:t>:</a:t>
            </a:r>
            <a:br>
              <a:rPr lang="en-US" altLang="en-US" sz="2800" dirty="0">
                <a:latin typeface="Calibri" charset="0"/>
                <a:ea typeface="ＭＳ Ｐゴシック" charset="-128"/>
              </a:rPr>
            </a:br>
            <a:r>
              <a:rPr lang="en-US" altLang="en-US" sz="2800" dirty="0">
                <a:latin typeface="Calibri" charset="0"/>
                <a:ea typeface="ＭＳ Ｐゴシック" charset="-128"/>
              </a:rPr>
              <a:t>Avg. signal at exons &amp; TARs (RPKMs)</a:t>
            </a:r>
          </a:p>
        </p:txBody>
      </p:sp>
      <p:sp>
        <p:nvSpPr>
          <p:cNvPr id="442370" name="TextBox 10"/>
          <p:cNvSpPr txBox="1">
            <a:spLocks noChangeArrowheads="1"/>
          </p:cNvSpPr>
          <p:nvPr/>
        </p:nvSpPr>
        <p:spPr bwMode="auto">
          <a:xfrm>
            <a:off x="811213" y="6851650"/>
            <a:ext cx="6856412"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0000"/>
                </a:solidFill>
                <a:latin typeface="Calibri" charset="0"/>
                <a:cs typeface=""/>
              </a:rPr>
              <a:t>Signal tracks for two genes are shown. Figure made using UCSC genome browser.</a:t>
            </a:r>
          </a:p>
        </p:txBody>
      </p:sp>
      <p:sp>
        <p:nvSpPr>
          <p:cNvPr id="442371" name="TextBox 11"/>
          <p:cNvSpPr txBox="1">
            <a:spLocks noChangeArrowheads="1"/>
          </p:cNvSpPr>
          <p:nvPr/>
        </p:nvSpPr>
        <p:spPr bwMode="auto">
          <a:xfrm>
            <a:off x="573088" y="8142288"/>
            <a:ext cx="6856412"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0000"/>
                </a:solidFill>
                <a:latin typeface="Calibri" charset="0"/>
                <a:cs typeface=""/>
              </a:rPr>
              <a:t>Mapped reads show isoform composition in two different stages.</a:t>
            </a:r>
          </a:p>
          <a:p>
            <a:pPr eaLnBrk="1" hangingPunct="1"/>
            <a:r>
              <a:rPr lang="en-US" altLang="en-US" sz="1600">
                <a:solidFill>
                  <a:srgbClr val="000000"/>
                </a:solidFill>
                <a:latin typeface="Calibri" charset="0"/>
                <a:cs typeface=""/>
              </a:rPr>
              <a:t>Du et al (in revision).</a:t>
            </a:r>
          </a:p>
        </p:txBody>
      </p:sp>
      <p:sp>
        <p:nvSpPr>
          <p:cNvPr id="442372" name="Rectangle 1"/>
          <p:cNvSpPr>
            <a:spLocks noChangeArrowheads="1"/>
          </p:cNvSpPr>
          <p:nvPr/>
        </p:nvSpPr>
        <p:spPr bwMode="auto">
          <a:xfrm>
            <a:off x="6858000" y="7189788"/>
            <a:ext cx="2286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000">
                <a:solidFill>
                  <a:srgbClr val="000000"/>
                </a:solidFill>
                <a:cs typeface=""/>
              </a:rPr>
              <a:t>RNA-Seq experiments one would keep: the expression levels (i.e. RPKMs) of ~20,000 genes, ~70,000 transcripts, ~200,000 exons, and ~2 million splices. Also, we would store information on ~15,000 novel Transcriptionally Active Regions (TARs), ~2,000 allele-specific expressed genes, ~50 chimeric transcripts as well as lists of differentially expressed elements between conditions. </a:t>
            </a:r>
          </a:p>
        </p:txBody>
      </p:sp>
      <p:pic>
        <p:nvPicPr>
          <p:cNvPr id="442373" name="Picture 2" descr="F4.large.jpg"/>
          <p:cNvPicPr>
            <a:picLocks noChangeAspect="1"/>
          </p:cNvPicPr>
          <p:nvPr/>
        </p:nvPicPr>
        <p:blipFill>
          <a:blip r:embed="rId2">
            <a:extLst>
              <a:ext uri="{28A0092B-C50C-407E-A947-70E740481C1C}">
                <a14:useLocalDpi xmlns:a14="http://schemas.microsoft.com/office/drawing/2010/main" val="0"/>
              </a:ext>
            </a:extLst>
          </a:blip>
          <a:srcRect t="1900" r="32362" b="59163"/>
          <a:stretch>
            <a:fillRect/>
          </a:stretch>
        </p:blipFill>
        <p:spPr bwMode="auto">
          <a:xfrm>
            <a:off x="820738" y="0"/>
            <a:ext cx="7351712"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a:spLocks noGrp="1"/>
          </p:cNvSpPr>
          <p:nvPr>
            <p:ph idx="1"/>
          </p:nvPr>
        </p:nvSpPr>
        <p:spPr>
          <a:xfrm>
            <a:off x="573088" y="7419975"/>
            <a:ext cx="6870700" cy="481013"/>
          </a:xfrm>
        </p:spPr>
        <p:txBody>
          <a:bodyPr>
            <a:normAutofit/>
          </a:bodyPr>
          <a:lstStyle/>
          <a:p>
            <a:pPr marL="225425" indent="-225425" defTabSz="909638">
              <a:lnSpc>
                <a:spcPct val="80000"/>
              </a:lnSpc>
            </a:pPr>
            <a:r>
              <a:rPr lang="en-US" altLang="en-US" sz="1000">
                <a:ea typeface="ＭＳ Ｐゴシック" charset="-128"/>
              </a:rPr>
              <a:t>Mertz, Kirsten D., Francesca Demichelis, Andrea Sboner, Michelle S. Hirsch, Paola Dal Cin, Kirsten Struckmann, Martina Storz, et al. “Association of cytokeratin 7 and 19 expression with genomic stability and favorable prognosis in clear cell renal cell cancer.” </a:t>
            </a:r>
            <a:r>
              <a:rPr lang="en-US" altLang="en-US" sz="1000" i="1">
                <a:ea typeface="ＭＳ Ｐゴシック" charset="-128"/>
              </a:rPr>
              <a:t>International Journal of Cancer</a:t>
            </a:r>
            <a:r>
              <a:rPr lang="en-US" altLang="en-US" sz="1000">
                <a:ea typeface="ＭＳ Ｐゴシック" charset="-128"/>
              </a:rPr>
              <a:t> 123, no. 3 (2008): 569-576.</a:t>
            </a:r>
          </a:p>
          <a:p>
            <a:pPr marL="225425" indent="-225425" defTabSz="909638">
              <a:lnSpc>
                <a:spcPct val="80000"/>
              </a:lnSpc>
            </a:pPr>
            <a:endParaRPr lang="en-US" altLang="en-US" sz="1000">
              <a:ea typeface="ＭＳ Ｐゴシック" charset="-128"/>
            </a:endParaRPr>
          </a:p>
        </p:txBody>
      </p:sp>
      <p:pic>
        <p:nvPicPr>
          <p:cNvPr id="44237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3286125"/>
            <a:ext cx="4535488"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2376" name="TextBox 10"/>
          <p:cNvSpPr txBox="1">
            <a:spLocks noChangeArrowheads="1"/>
          </p:cNvSpPr>
          <p:nvPr/>
        </p:nvSpPr>
        <p:spPr bwMode="auto">
          <a:xfrm>
            <a:off x="5773738" y="6489700"/>
            <a:ext cx="2168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000">
                <a:solidFill>
                  <a:srgbClr val="7F7F7F"/>
                </a:solidFill>
                <a:cs typeface=""/>
              </a:rPr>
              <a:t>[</a:t>
            </a:r>
            <a:r>
              <a:rPr lang="en-US" altLang="en-US" sz="1000" i="1">
                <a:solidFill>
                  <a:srgbClr val="7F7F7F"/>
                </a:solidFill>
                <a:cs typeface=""/>
              </a:rPr>
              <a:t>PNAS</a:t>
            </a:r>
            <a:r>
              <a:rPr lang="en-US" altLang="en-US" sz="1000">
                <a:solidFill>
                  <a:srgbClr val="7F7F7F"/>
                </a:solidFill>
                <a:cs typeface=""/>
              </a:rPr>
              <a:t> 4:107: 5254 ; </a:t>
            </a:r>
            <a:r>
              <a:rPr lang="en-US" altLang="en-US" sz="1000" i="1">
                <a:solidFill>
                  <a:srgbClr val="7F7F7F"/>
                </a:solidFill>
                <a:cs typeface=""/>
              </a:rPr>
              <a:t>IJC </a:t>
            </a:r>
            <a:r>
              <a:rPr lang="en-US" altLang="en-US" sz="1000">
                <a:solidFill>
                  <a:srgbClr val="7F7F7F"/>
                </a:solidFill>
                <a:cs typeface=""/>
              </a:rPr>
              <a:t>123:569]</a:t>
            </a:r>
          </a:p>
        </p:txBody>
      </p:sp>
    </p:spTree>
    <p:extLst>
      <p:ext uri="{BB962C8B-B14F-4D97-AF65-F5344CB8AC3E}">
        <p14:creationId xmlns:p14="http://schemas.microsoft.com/office/powerpoint/2010/main" val="1855424830"/>
      </p:ext>
    </p:extLst>
  </p:cSld>
  <p:clrMapOvr>
    <a:masterClrMapping/>
  </p:clrMapOvr>
  <p:transition advTm="39756"/>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6BB0D008-9FBF-F94C-9730-980AC15AC25E}"/>
              </a:ext>
            </a:extLst>
          </p:cNvPr>
          <p:cNvSpPr>
            <a:spLocks noGrp="1"/>
          </p:cNvSpPr>
          <p:nvPr>
            <p:ph type="ctrTitle"/>
          </p:nvPr>
        </p:nvSpPr>
        <p:spPr>
          <a:xfrm>
            <a:off x="685800" y="1447800"/>
            <a:ext cx="7772400" cy="1470025"/>
          </a:xfrm>
        </p:spPr>
        <p:txBody>
          <a:bodyPr/>
          <a:lstStyle/>
          <a:p>
            <a:r>
              <a:rPr lang="en-US" altLang="en-US" sz="8800">
                <a:solidFill>
                  <a:srgbClr val="FF7413"/>
                </a:solidFill>
                <a:ea typeface="ＭＳ Ｐゴシック" panose="020B0600070205080204" pitchFamily="34" charset="-128"/>
              </a:rPr>
              <a:t>TAD Finding</a:t>
            </a:r>
          </a:p>
        </p:txBody>
      </p:sp>
      <p:sp>
        <p:nvSpPr>
          <p:cNvPr id="399363" name="Content Placeholder 2">
            <a:extLst>
              <a:ext uri="{FF2B5EF4-FFF2-40B4-BE49-F238E27FC236}">
                <a16:creationId xmlns:a16="http://schemas.microsoft.com/office/drawing/2014/main" id="{59FD87D9-3F87-0D46-9E7A-7910CCAE867D}"/>
              </a:ext>
            </a:extLst>
          </p:cNvPr>
          <p:cNvSpPr>
            <a:spLocks noGrp="1"/>
          </p:cNvSpPr>
          <p:nvPr>
            <p:ph type="subTitle" idx="1"/>
          </p:nvPr>
        </p:nvSpPr>
        <p:spPr>
          <a:xfrm>
            <a:off x="1371600" y="3505200"/>
            <a:ext cx="6400800" cy="1752600"/>
          </a:xfrm>
        </p:spPr>
        <p:txBody>
          <a:bodyPr/>
          <a:lstStyle/>
          <a:p>
            <a:pPr lvl="1">
              <a:buFont typeface="Lucida Grande" charset="0"/>
              <a:buNone/>
              <a:defRPr/>
            </a:pPr>
            <a:endParaRPr lang="en-US" altLang="en-US" sz="1600" dirty="0">
              <a:solidFill>
                <a:schemeClr val="tx1">
                  <a:lumMod val="50000"/>
                  <a:lumOff val="50000"/>
                </a:schemeClr>
              </a:solidFill>
              <a:ea typeface="ＭＳ Ｐゴシック" charset="-128"/>
            </a:endParaRPr>
          </a:p>
          <a:p>
            <a:pPr>
              <a:defRPr/>
            </a:pPr>
            <a:endParaRPr lang="en-US" altLang="en-US" sz="1600" dirty="0">
              <a:solidFill>
                <a:schemeClr val="tx1">
                  <a:lumMod val="50000"/>
                  <a:lumOff val="50000"/>
                </a:schemeClr>
              </a:solidFill>
              <a:ea typeface="ＭＳ Ｐゴシック" charset="-128"/>
            </a:endParaRPr>
          </a:p>
          <a:p>
            <a:pPr>
              <a:defRPr/>
            </a:pPr>
            <a:endParaRPr lang="en-US" altLang="en-US" sz="1600" dirty="0">
              <a:solidFill>
                <a:schemeClr val="tx1">
                  <a:lumMod val="50000"/>
                  <a:lumOff val="50000"/>
                </a:schemeClr>
              </a:solidFill>
              <a:ea typeface="ＭＳ Ｐゴシック" charset="-128"/>
            </a:endParaRPr>
          </a:p>
          <a:p>
            <a:pPr>
              <a:defRPr/>
            </a:pPr>
            <a:endParaRPr lang="en-US" altLang="en-US" sz="1600" dirty="0">
              <a:solidFill>
                <a:schemeClr val="tx1">
                  <a:lumMod val="50000"/>
                  <a:lumOff val="50000"/>
                </a:schemeClr>
              </a:solidFill>
              <a:ea typeface="ＭＳ Ｐゴシック" charset="-128"/>
            </a:endParaRPr>
          </a:p>
          <a:p>
            <a:pPr>
              <a:defRPr/>
            </a:pPr>
            <a:endParaRPr lang="en-US" altLang="en-US" sz="1600" dirty="0">
              <a:solidFill>
                <a:schemeClr val="tx1">
                  <a:lumMod val="50000"/>
                  <a:lumOff val="50000"/>
                </a:schemeClr>
              </a:solidFill>
              <a:ea typeface="ＭＳ Ｐゴシック" charset="-128"/>
            </a:endParaRPr>
          </a:p>
          <a:p>
            <a:pPr>
              <a:defRPr/>
            </a:pPr>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1895131830"/>
      </p:ext>
    </p:extLst>
  </p:cSld>
  <p:clrMapOvr>
    <a:overrideClrMapping bg1="lt1" tx1="dk1" bg2="lt2" tx2="dk2" accent1="accent1" accent2="accent2" accent3="accent3" accent4="accent4" accent5="accent5" accent6="accent6" hlink="hlink" folHlink="folHlink"/>
  </p:clrMapOvr>
  <p:transition advTm="5607"/>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a:extLst>
              <a:ext uri="{FF2B5EF4-FFF2-40B4-BE49-F238E27FC236}">
                <a16:creationId xmlns:a16="http://schemas.microsoft.com/office/drawing/2014/main" id="{3DF7142E-AA52-D145-AF64-DF1A0C7B56A6}"/>
              </a:ext>
            </a:extLst>
          </p:cNvPr>
          <p:cNvSpPr>
            <a:spLocks noChangeArrowheads="1"/>
          </p:cNvSpPr>
          <p:nvPr/>
        </p:nvSpPr>
        <p:spPr bwMode="auto">
          <a:xfrm>
            <a:off x="6029325" y="4051300"/>
            <a:ext cx="2325688" cy="349250"/>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t>                                   </a:t>
            </a:r>
          </a:p>
        </p:txBody>
      </p:sp>
      <p:sp>
        <p:nvSpPr>
          <p:cNvPr id="39938" name="Identifying TADs in multiple resolutions">
            <a:extLst>
              <a:ext uri="{FF2B5EF4-FFF2-40B4-BE49-F238E27FC236}">
                <a16:creationId xmlns:a16="http://schemas.microsoft.com/office/drawing/2014/main" id="{CF7DCEB1-F55F-EC4D-A8C8-B34F7CDB725F}"/>
              </a:ext>
            </a:extLst>
          </p:cNvPr>
          <p:cNvSpPr>
            <a:spLocks noGrp="1" noChangeArrowheads="1"/>
          </p:cNvSpPr>
          <p:nvPr>
            <p:ph type="title"/>
          </p:nvPr>
        </p:nvSpPr>
        <p:spPr/>
        <p:txBody>
          <a:bodyPr/>
          <a:lstStyle/>
          <a:p>
            <a:r>
              <a:rPr lang="en-US" altLang="en-US">
                <a:ea typeface="ＭＳ Ｐゴシック" panose="020B0600070205080204" pitchFamily="34" charset="-128"/>
              </a:rPr>
              <a:t>Identifying TADs in multiple resolutions</a:t>
            </a:r>
          </a:p>
        </p:txBody>
      </p:sp>
      <p:pic>
        <p:nvPicPr>
          <p:cNvPr id="39939" name="pasted-image.png" descr="pasted-image.png">
            <a:extLst>
              <a:ext uri="{FF2B5EF4-FFF2-40B4-BE49-F238E27FC236}">
                <a16:creationId xmlns:a16="http://schemas.microsoft.com/office/drawing/2014/main" id="{66BD8D1C-9A41-3143-B2C2-E72BDF2E99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8" y="1793875"/>
            <a:ext cx="8912225"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9940" name="TextBox 1">
            <a:extLst>
              <a:ext uri="{FF2B5EF4-FFF2-40B4-BE49-F238E27FC236}">
                <a16:creationId xmlns:a16="http://schemas.microsoft.com/office/drawing/2014/main" id="{4583B0E0-6D48-664C-A20F-F62CE75DC029}"/>
              </a:ext>
            </a:extLst>
          </p:cNvPr>
          <p:cNvSpPr txBox="1">
            <a:spLocks noChangeArrowheads="1"/>
          </p:cNvSpPr>
          <p:nvPr/>
        </p:nvSpPr>
        <p:spPr bwMode="auto">
          <a:xfrm>
            <a:off x="0" y="6519863"/>
            <a:ext cx="5267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7F7F7F"/>
                </a:solidFill>
                <a:effectLst/>
                <a:uLnTx/>
                <a:uFillTx/>
                <a:latin typeface="Calibri" panose="020F0502020204030204" pitchFamily="34" charset="0"/>
                <a:ea typeface="ＭＳ Ｐゴシック" panose="020B0600070205080204" pitchFamily="34" charset="-128"/>
                <a:cs typeface="+mn-cs"/>
              </a:rPr>
              <a:t>[Yan et al., </a:t>
            </a:r>
            <a:r>
              <a:rPr kumimoji="0" lang="en-US" altLang="en-US" sz="1600" b="0" i="1" u="none" strike="noStrike" kern="1200" cap="none" spc="0" normalizeH="0" baseline="0" noProof="0">
                <a:ln>
                  <a:noFill/>
                </a:ln>
                <a:solidFill>
                  <a:srgbClr val="7F7F7F"/>
                </a:solidFill>
                <a:effectLst/>
                <a:uLnTx/>
                <a:uFillTx/>
                <a:latin typeface="Calibri" panose="020F0502020204030204" pitchFamily="34" charset="0"/>
                <a:ea typeface="ＭＳ Ｐゴシック" panose="020B0600070205080204" pitchFamily="34" charset="-128"/>
                <a:cs typeface="+mn-cs"/>
              </a:rPr>
              <a:t>PLOS Comp. Bio. </a:t>
            </a:r>
            <a:r>
              <a:rPr kumimoji="0" lang="en-US" altLang="en-US" sz="1600" b="0" i="0" u="none" strike="noStrike" kern="1200" cap="none" spc="0" normalizeH="0" baseline="0" noProof="0">
                <a:ln>
                  <a:noFill/>
                </a:ln>
                <a:solidFill>
                  <a:srgbClr val="7F7F7F"/>
                </a:solidFill>
                <a:effectLst/>
                <a:uLnTx/>
                <a:uFillTx/>
                <a:latin typeface="Calibri" panose="020F0502020204030204" pitchFamily="34" charset="0"/>
                <a:ea typeface="ＭＳ Ｐゴシック" panose="020B0600070205080204" pitchFamily="34" charset="-128"/>
                <a:cs typeface="+mn-cs"/>
              </a:rPr>
              <a:t>(in revision, </a:t>
            </a:r>
            <a:r>
              <a:rPr kumimoji="0" lang="ja-JP" altLang="en-US" sz="1600" b="0" i="0" u="none" strike="noStrike" kern="1200" cap="none" spc="0" normalizeH="0" baseline="0" noProof="0">
                <a:ln>
                  <a:noFill/>
                </a:ln>
                <a:solidFill>
                  <a:srgbClr val="7F7F7F"/>
                </a:solidFill>
                <a:effectLst/>
                <a:uLnTx/>
                <a:uFillTx/>
                <a:latin typeface="Calibri" panose="020F0502020204030204" pitchFamily="34" charset="0"/>
                <a:ea typeface="ＭＳ Ｐゴシック" panose="020B0600070205080204" pitchFamily="34" charset="-128"/>
                <a:cs typeface="+mn-cs"/>
              </a:rPr>
              <a:t>‘</a:t>
            </a:r>
            <a:r>
              <a:rPr kumimoji="0" lang="en-US" altLang="ja-JP" sz="1600" b="0" i="0" u="none" strike="noStrike" kern="1200" cap="none" spc="0" normalizeH="0" baseline="0" noProof="0">
                <a:ln>
                  <a:noFill/>
                </a:ln>
                <a:solidFill>
                  <a:srgbClr val="7F7F7F"/>
                </a:solidFill>
                <a:effectLst/>
                <a:uLnTx/>
                <a:uFillTx/>
                <a:latin typeface="Calibri" panose="020F0502020204030204" pitchFamily="34" charset="0"/>
                <a:ea typeface="ＭＳ Ｐゴシック" panose="020B0600070205080204" pitchFamily="34" charset="-128"/>
                <a:cs typeface="+mn-cs"/>
              </a:rPr>
              <a:t>17); bioRxiv 097345]</a:t>
            </a:r>
            <a:endParaRPr kumimoji="0" lang="en-US" altLang="en-US" sz="1600" b="0" i="0" u="none" strike="noStrike" kern="1200" cap="none" spc="0" normalizeH="0" baseline="0" noProof="0">
              <a:ln>
                <a:noFill/>
              </a:ln>
              <a:solidFill>
                <a:srgbClr val="7F7F7F"/>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7304050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a:extLst>
              <a:ext uri="{FF2B5EF4-FFF2-40B4-BE49-F238E27FC236}">
                <a16:creationId xmlns:a16="http://schemas.microsoft.com/office/drawing/2014/main" id="{80808153-696C-7F4F-9CD1-91BB87730B95}"/>
              </a:ext>
            </a:extLst>
          </p:cNvPr>
          <p:cNvSpPr>
            <a:spLocks noChangeArrowheads="1"/>
          </p:cNvSpPr>
          <p:nvPr/>
        </p:nvSpPr>
        <p:spPr bwMode="auto">
          <a:xfrm>
            <a:off x="6029325" y="4051300"/>
            <a:ext cx="2325688" cy="349250"/>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t>                                   </a:t>
            </a:r>
          </a:p>
        </p:txBody>
      </p:sp>
      <p:sp>
        <p:nvSpPr>
          <p:cNvPr id="41986" name="Identifying TADs in multiple resolutions">
            <a:extLst>
              <a:ext uri="{FF2B5EF4-FFF2-40B4-BE49-F238E27FC236}">
                <a16:creationId xmlns:a16="http://schemas.microsoft.com/office/drawing/2014/main" id="{4E3E8401-F526-2C42-ADC1-98654D7FFA19}"/>
              </a:ext>
            </a:extLst>
          </p:cNvPr>
          <p:cNvSpPr>
            <a:spLocks noGrp="1" noChangeArrowheads="1"/>
          </p:cNvSpPr>
          <p:nvPr>
            <p:ph type="title"/>
          </p:nvPr>
        </p:nvSpPr>
        <p:spPr/>
        <p:txBody>
          <a:bodyPr/>
          <a:lstStyle/>
          <a:p>
            <a:r>
              <a:rPr lang="en-US" altLang="en-US">
                <a:ea typeface="ＭＳ Ｐゴシック" panose="020B0600070205080204" pitchFamily="34" charset="-128"/>
              </a:rPr>
              <a:t>Identifying TADs in multiple resolutions</a:t>
            </a:r>
          </a:p>
        </p:txBody>
      </p:sp>
      <p:pic>
        <p:nvPicPr>
          <p:cNvPr id="41987" name="pasted-image.png" descr="pasted-image.png">
            <a:extLst>
              <a:ext uri="{FF2B5EF4-FFF2-40B4-BE49-F238E27FC236}">
                <a16:creationId xmlns:a16="http://schemas.microsoft.com/office/drawing/2014/main" id="{DDCF4FA4-8E0B-0948-BEEC-E9ABF7AE63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8" y="1793875"/>
            <a:ext cx="8912225"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1988" name="pasted-image.png" descr="pasted-image.png">
            <a:extLst>
              <a:ext uri="{FF2B5EF4-FFF2-40B4-BE49-F238E27FC236}">
                <a16:creationId xmlns:a16="http://schemas.microsoft.com/office/drawing/2014/main" id="{3BCFBB08-BDA0-FC4D-8B3B-519BA752B4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1638" y="1500188"/>
            <a:ext cx="5635625"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1989" name="pasted-image.pdf" descr="pasted-image.pdf">
            <a:extLst>
              <a:ext uri="{FF2B5EF4-FFF2-40B4-BE49-F238E27FC236}">
                <a16:creationId xmlns:a16="http://schemas.microsoft.com/office/drawing/2014/main" id="{38D1F34A-D6EF-874A-818D-9287F7B7601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27288" y="5192713"/>
            <a:ext cx="32337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1990" name="pasted-image.pdf" descr="pasted-image.pdf">
            <a:extLst>
              <a:ext uri="{FF2B5EF4-FFF2-40B4-BE49-F238E27FC236}">
                <a16:creationId xmlns:a16="http://schemas.microsoft.com/office/drawing/2014/main" id="{B3693FCD-A799-DE40-803B-765E7DCE275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33638" y="4660900"/>
            <a:ext cx="309562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1991" name="TextBox 9">
            <a:extLst>
              <a:ext uri="{FF2B5EF4-FFF2-40B4-BE49-F238E27FC236}">
                <a16:creationId xmlns:a16="http://schemas.microsoft.com/office/drawing/2014/main" id="{3B310B15-F96F-C44A-B932-062EEF80ECA3}"/>
              </a:ext>
            </a:extLst>
          </p:cNvPr>
          <p:cNvSpPr txBox="1">
            <a:spLocks noChangeArrowheads="1"/>
          </p:cNvSpPr>
          <p:nvPr/>
        </p:nvSpPr>
        <p:spPr bwMode="auto">
          <a:xfrm>
            <a:off x="0" y="6519863"/>
            <a:ext cx="5267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7F7F7F"/>
                </a:solidFill>
                <a:effectLst/>
                <a:uLnTx/>
                <a:uFillTx/>
                <a:latin typeface="Calibri" panose="020F0502020204030204" pitchFamily="34" charset="0"/>
                <a:ea typeface="ＭＳ Ｐゴシック" panose="020B0600070205080204" pitchFamily="34" charset="-128"/>
                <a:cs typeface="+mn-cs"/>
              </a:rPr>
              <a:t>[Yan et al., </a:t>
            </a:r>
            <a:r>
              <a:rPr kumimoji="0" lang="en-US" altLang="en-US" sz="1600" b="0" i="1" u="none" strike="noStrike" kern="1200" cap="none" spc="0" normalizeH="0" baseline="0" noProof="0">
                <a:ln>
                  <a:noFill/>
                </a:ln>
                <a:solidFill>
                  <a:srgbClr val="7F7F7F"/>
                </a:solidFill>
                <a:effectLst/>
                <a:uLnTx/>
                <a:uFillTx/>
                <a:latin typeface="Calibri" panose="020F0502020204030204" pitchFamily="34" charset="0"/>
                <a:ea typeface="ＭＳ Ｐゴシック" panose="020B0600070205080204" pitchFamily="34" charset="-128"/>
                <a:cs typeface="+mn-cs"/>
              </a:rPr>
              <a:t>PLOS Comp. Bio. </a:t>
            </a:r>
            <a:r>
              <a:rPr kumimoji="0" lang="en-US" altLang="en-US" sz="1600" b="0" i="0" u="none" strike="noStrike" kern="1200" cap="none" spc="0" normalizeH="0" baseline="0" noProof="0">
                <a:ln>
                  <a:noFill/>
                </a:ln>
                <a:solidFill>
                  <a:srgbClr val="7F7F7F"/>
                </a:solidFill>
                <a:effectLst/>
                <a:uLnTx/>
                <a:uFillTx/>
                <a:latin typeface="Calibri" panose="020F0502020204030204" pitchFamily="34" charset="0"/>
                <a:ea typeface="ＭＳ Ｐゴシック" panose="020B0600070205080204" pitchFamily="34" charset="-128"/>
                <a:cs typeface="+mn-cs"/>
              </a:rPr>
              <a:t>(in revision, </a:t>
            </a:r>
            <a:r>
              <a:rPr kumimoji="0" lang="ja-JP" altLang="en-US" sz="1600" b="0" i="0" u="none" strike="noStrike" kern="1200" cap="none" spc="0" normalizeH="0" baseline="0" noProof="0">
                <a:ln>
                  <a:noFill/>
                </a:ln>
                <a:solidFill>
                  <a:srgbClr val="7F7F7F"/>
                </a:solidFill>
                <a:effectLst/>
                <a:uLnTx/>
                <a:uFillTx/>
                <a:latin typeface="Calibri" panose="020F0502020204030204" pitchFamily="34" charset="0"/>
                <a:ea typeface="ＭＳ Ｐゴシック" panose="020B0600070205080204" pitchFamily="34" charset="-128"/>
                <a:cs typeface="+mn-cs"/>
              </a:rPr>
              <a:t>‘</a:t>
            </a:r>
            <a:r>
              <a:rPr kumimoji="0" lang="en-US" altLang="ja-JP" sz="1600" b="0" i="0" u="none" strike="noStrike" kern="1200" cap="none" spc="0" normalizeH="0" baseline="0" noProof="0">
                <a:ln>
                  <a:noFill/>
                </a:ln>
                <a:solidFill>
                  <a:srgbClr val="7F7F7F"/>
                </a:solidFill>
                <a:effectLst/>
                <a:uLnTx/>
                <a:uFillTx/>
                <a:latin typeface="Calibri" panose="020F0502020204030204" pitchFamily="34" charset="0"/>
                <a:ea typeface="ＭＳ Ｐゴシック" panose="020B0600070205080204" pitchFamily="34" charset="-128"/>
                <a:cs typeface="+mn-cs"/>
              </a:rPr>
              <a:t>17); bioRxiv 097345]</a:t>
            </a:r>
            <a:endParaRPr kumimoji="0" lang="en-US" altLang="en-US" sz="1600" b="0" i="0" u="none" strike="noStrike" kern="1200" cap="none" spc="0" normalizeH="0" baseline="0" noProof="0">
              <a:ln>
                <a:noFill/>
              </a:ln>
              <a:solidFill>
                <a:srgbClr val="7F7F7F"/>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5875159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Identifying TADs in multiple resolutions">
            <a:extLst>
              <a:ext uri="{FF2B5EF4-FFF2-40B4-BE49-F238E27FC236}">
                <a16:creationId xmlns:a16="http://schemas.microsoft.com/office/drawing/2014/main" id="{8D5C8DF0-85BB-464A-B299-A5D22F8D9D4C}"/>
              </a:ext>
            </a:extLst>
          </p:cNvPr>
          <p:cNvSpPr>
            <a:spLocks noGrp="1" noChangeArrowheads="1"/>
          </p:cNvSpPr>
          <p:nvPr>
            <p:ph type="title"/>
          </p:nvPr>
        </p:nvSpPr>
        <p:spPr/>
        <p:txBody>
          <a:bodyPr/>
          <a:lstStyle/>
          <a:p>
            <a:r>
              <a:rPr lang="en-US" altLang="en-US">
                <a:ea typeface="ＭＳ Ｐゴシック" panose="020B0600070205080204" pitchFamily="34" charset="-128"/>
              </a:rPr>
              <a:t>Identifying TADs in multiple resolutions</a:t>
            </a:r>
          </a:p>
        </p:txBody>
      </p:sp>
      <p:pic>
        <p:nvPicPr>
          <p:cNvPr id="44034" name="pasted-image.png" descr="pasted-image.png">
            <a:extLst>
              <a:ext uri="{FF2B5EF4-FFF2-40B4-BE49-F238E27FC236}">
                <a16:creationId xmlns:a16="http://schemas.microsoft.com/office/drawing/2014/main" id="{B905CC28-DC41-0D4A-923B-3642E34F10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775" y="1444625"/>
            <a:ext cx="588645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4035" name="Numerically solve for">
            <a:extLst>
              <a:ext uri="{FF2B5EF4-FFF2-40B4-BE49-F238E27FC236}">
                <a16:creationId xmlns:a16="http://schemas.microsoft.com/office/drawing/2014/main" id="{41C5F06F-5D00-4B47-B498-0C98DDC6859A}"/>
              </a:ext>
            </a:extLst>
          </p:cNvPr>
          <p:cNvSpPr>
            <a:spLocks noChangeArrowheads="1"/>
          </p:cNvSpPr>
          <p:nvPr/>
        </p:nvSpPr>
        <p:spPr bwMode="auto">
          <a:xfrm>
            <a:off x="5554663" y="2508250"/>
            <a:ext cx="210343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Numerically solve for  </a:t>
            </a:r>
          </a:p>
        </p:txBody>
      </p:sp>
      <p:pic>
        <p:nvPicPr>
          <p:cNvPr id="44036" name="pasted-image.pdf" descr="pasted-image.pdf">
            <a:extLst>
              <a:ext uri="{FF2B5EF4-FFF2-40B4-BE49-F238E27FC236}">
                <a16:creationId xmlns:a16="http://schemas.microsoft.com/office/drawing/2014/main" id="{44CF492E-9077-2B4D-8C2B-6EE9C3EFED5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6663" y="2508250"/>
            <a:ext cx="2794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4037" name="pasted-image.pdf" descr="pasted-image.pdf">
            <a:extLst>
              <a:ext uri="{FF2B5EF4-FFF2-40B4-BE49-F238E27FC236}">
                <a16:creationId xmlns:a16="http://schemas.microsoft.com/office/drawing/2014/main" id="{7EB1BE59-90BB-0A47-AB25-B3E2664217A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61025" y="3263900"/>
            <a:ext cx="323373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4038" name="in equations">
            <a:extLst>
              <a:ext uri="{FF2B5EF4-FFF2-40B4-BE49-F238E27FC236}">
                <a16:creationId xmlns:a16="http://schemas.microsoft.com/office/drawing/2014/main" id="{BAE90BB1-FE54-2143-87F1-31070C0ADF4C}"/>
              </a:ext>
            </a:extLst>
          </p:cNvPr>
          <p:cNvSpPr>
            <a:spLocks noChangeArrowheads="1"/>
          </p:cNvSpPr>
          <p:nvPr/>
        </p:nvSpPr>
        <p:spPr bwMode="auto">
          <a:xfrm>
            <a:off x="7935913" y="2501900"/>
            <a:ext cx="1255712"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in equations </a:t>
            </a:r>
          </a:p>
        </p:txBody>
      </p:sp>
      <p:pic>
        <p:nvPicPr>
          <p:cNvPr id="44039" name="pasted-image.pdf" descr="pasted-image.pdf">
            <a:extLst>
              <a:ext uri="{FF2B5EF4-FFF2-40B4-BE49-F238E27FC236}">
                <a16:creationId xmlns:a16="http://schemas.microsoft.com/office/drawing/2014/main" id="{E373D673-EE82-EF48-BB8A-9EAB2DA9313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46738" y="1689100"/>
            <a:ext cx="30972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4040" name="TextBox 11">
            <a:extLst>
              <a:ext uri="{FF2B5EF4-FFF2-40B4-BE49-F238E27FC236}">
                <a16:creationId xmlns:a16="http://schemas.microsoft.com/office/drawing/2014/main" id="{85B0D1C7-1E1F-A343-A148-2581A297263C}"/>
              </a:ext>
            </a:extLst>
          </p:cNvPr>
          <p:cNvSpPr txBox="1">
            <a:spLocks noChangeArrowheads="1"/>
          </p:cNvSpPr>
          <p:nvPr/>
        </p:nvSpPr>
        <p:spPr bwMode="auto">
          <a:xfrm>
            <a:off x="3876675" y="73025"/>
            <a:ext cx="5267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7F7F7F"/>
                </a:solidFill>
                <a:effectLst/>
                <a:uLnTx/>
                <a:uFillTx/>
                <a:latin typeface="Calibri" panose="020F0502020204030204" pitchFamily="34" charset="0"/>
                <a:ea typeface="ＭＳ Ｐゴシック" panose="020B0600070205080204" pitchFamily="34" charset="-128"/>
                <a:cs typeface="+mn-cs"/>
              </a:rPr>
              <a:t>[Yan et al., </a:t>
            </a:r>
            <a:r>
              <a:rPr kumimoji="0" lang="en-US" altLang="en-US" sz="1600" b="0" i="1" u="none" strike="noStrike" kern="1200" cap="none" spc="0" normalizeH="0" baseline="0" noProof="0">
                <a:ln>
                  <a:noFill/>
                </a:ln>
                <a:solidFill>
                  <a:srgbClr val="7F7F7F"/>
                </a:solidFill>
                <a:effectLst/>
                <a:uLnTx/>
                <a:uFillTx/>
                <a:latin typeface="Calibri" panose="020F0502020204030204" pitchFamily="34" charset="0"/>
                <a:ea typeface="ＭＳ Ｐゴシック" panose="020B0600070205080204" pitchFamily="34" charset="-128"/>
                <a:cs typeface="+mn-cs"/>
              </a:rPr>
              <a:t>PLOS Comp. Bio. </a:t>
            </a:r>
            <a:r>
              <a:rPr kumimoji="0" lang="en-US" altLang="en-US" sz="1600" b="0" i="0" u="none" strike="noStrike" kern="1200" cap="none" spc="0" normalizeH="0" baseline="0" noProof="0">
                <a:ln>
                  <a:noFill/>
                </a:ln>
                <a:solidFill>
                  <a:srgbClr val="7F7F7F"/>
                </a:solidFill>
                <a:effectLst/>
                <a:uLnTx/>
                <a:uFillTx/>
                <a:latin typeface="Calibri" panose="020F0502020204030204" pitchFamily="34" charset="0"/>
                <a:ea typeface="ＭＳ Ｐゴシック" panose="020B0600070205080204" pitchFamily="34" charset="-128"/>
                <a:cs typeface="+mn-cs"/>
              </a:rPr>
              <a:t>(in revision, </a:t>
            </a:r>
            <a:r>
              <a:rPr kumimoji="0" lang="ja-JP" altLang="en-US" sz="1600" b="0" i="0" u="none" strike="noStrike" kern="1200" cap="none" spc="0" normalizeH="0" baseline="0" noProof="0">
                <a:ln>
                  <a:noFill/>
                </a:ln>
                <a:solidFill>
                  <a:srgbClr val="7F7F7F"/>
                </a:solidFill>
                <a:effectLst/>
                <a:uLnTx/>
                <a:uFillTx/>
                <a:latin typeface="Calibri" panose="020F0502020204030204" pitchFamily="34" charset="0"/>
                <a:ea typeface="ＭＳ Ｐゴシック" panose="020B0600070205080204" pitchFamily="34" charset="-128"/>
                <a:cs typeface="+mn-cs"/>
              </a:rPr>
              <a:t>‘</a:t>
            </a:r>
            <a:r>
              <a:rPr kumimoji="0" lang="en-US" altLang="ja-JP" sz="1600" b="0" i="0" u="none" strike="noStrike" kern="1200" cap="none" spc="0" normalizeH="0" baseline="0" noProof="0">
                <a:ln>
                  <a:noFill/>
                </a:ln>
                <a:solidFill>
                  <a:srgbClr val="7F7F7F"/>
                </a:solidFill>
                <a:effectLst/>
                <a:uLnTx/>
                <a:uFillTx/>
                <a:latin typeface="Calibri" panose="020F0502020204030204" pitchFamily="34" charset="0"/>
                <a:ea typeface="ＭＳ Ｐゴシック" panose="020B0600070205080204" pitchFamily="34" charset="-128"/>
                <a:cs typeface="+mn-cs"/>
              </a:rPr>
              <a:t>17); bioRxiv 097345]</a:t>
            </a:r>
            <a:endParaRPr kumimoji="0" lang="en-US" altLang="en-US" sz="1600" b="0" i="0" u="none" strike="noStrike" kern="1200" cap="none" spc="0" normalizeH="0" baseline="0" noProof="0">
              <a:ln>
                <a:noFill/>
              </a:ln>
              <a:solidFill>
                <a:srgbClr val="7F7F7F"/>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74243103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Differential </a:t>
            </a:r>
            <a:r>
              <a:rPr lang="en-US" sz="2800"/>
              <a:t>expression analysis</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554" y="1462635"/>
            <a:ext cx="4378546" cy="4174214"/>
          </a:xfrm>
          <a:prstGeom prst="rect">
            <a:avLst/>
          </a:prstGeom>
        </p:spPr>
      </p:pic>
      <p:sp>
        <p:nvSpPr>
          <p:cNvPr id="5" name="TextBox 4"/>
          <p:cNvSpPr txBox="1"/>
          <p:nvPr/>
        </p:nvSpPr>
        <p:spPr>
          <a:xfrm>
            <a:off x="5658678" y="5910470"/>
            <a:ext cx="2077813" cy="246221"/>
          </a:xfrm>
          <a:prstGeom prst="rect">
            <a:avLst/>
          </a:prstGeom>
          <a:noFill/>
        </p:spPr>
        <p:txBody>
          <a:bodyPr wrap="none" rtlCol="0">
            <a:spAutoFit/>
          </a:bodyPr>
          <a:lstStyle/>
          <a:p>
            <a:r>
              <a:rPr lang="en-US" sz="1000" i="1" dirty="0">
                <a:solidFill>
                  <a:schemeClr val="bg1">
                    <a:lumMod val="65000"/>
                  </a:schemeClr>
                </a:solidFill>
              </a:rPr>
              <a:t>Genome Biology, 2010 11:R106</a:t>
            </a:r>
          </a:p>
        </p:txBody>
      </p:sp>
    </p:spTree>
    <p:extLst>
      <p:ext uri="{BB962C8B-B14F-4D97-AF65-F5344CB8AC3E}">
        <p14:creationId xmlns:p14="http://schemas.microsoft.com/office/powerpoint/2010/main" val="300486340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8297"/>
            <a:ext cx="7772400" cy="1143000"/>
          </a:xfrm>
        </p:spPr>
        <p:txBody>
          <a:bodyPr/>
          <a:lstStyle/>
          <a:p>
            <a:r>
              <a:rPr lang="en-US" altLang="zh-CN" sz="2400" dirty="0"/>
              <a:t>Differential expression analysis:</a:t>
            </a:r>
            <a:r>
              <a:rPr lang="zh-CN" altLang="en-US" sz="2400" dirty="0"/>
              <a:t> </a:t>
            </a:r>
            <a:r>
              <a:rPr lang="en-US" altLang="zh-CN" sz="2400" dirty="0"/>
              <a:t>Count-based</a:t>
            </a:r>
            <a:endParaRPr lang="en-US" sz="2400" dirty="0"/>
          </a:p>
        </p:txBody>
      </p:sp>
      <p:sp>
        <p:nvSpPr>
          <p:cNvPr id="4" name="Shape 238"/>
          <p:cNvSpPr txBox="1">
            <a:spLocks/>
          </p:cNvSpPr>
          <p:nvPr/>
        </p:nvSpPr>
        <p:spPr>
          <a:xfrm>
            <a:off x="212035" y="1417638"/>
            <a:ext cx="3750365" cy="4468885"/>
          </a:xfrm>
          <a:prstGeom prst="rect">
            <a:avLst/>
          </a:prstGeom>
          <a:ln w="38100">
            <a:solidFill>
              <a:srgbClr val="002060"/>
            </a:solidFill>
          </a:ln>
        </p:spPr>
        <p:txBody>
          <a:bodyPr vert="horz" wrap="square" lIns="91425" tIns="91425" rIns="91425" bIns="91425" rtlCol="0" anchor="t" anchorCtr="0">
            <a:spAutoFit/>
          </a:bodyPr>
          <a:lstStyle/>
          <a:p>
            <a:pPr marL="457200" marR="0" lvl="0" indent="-381000" algn="l" defTabSz="914400" rtl="0" eaLnBrk="1" fontAlgn="auto" latinLnBrk="0" hangingPunct="1">
              <a:lnSpc>
                <a:spcPct val="100000"/>
              </a:lnSpc>
              <a:spcBef>
                <a:spcPct val="20000"/>
              </a:spcBef>
              <a:spcAft>
                <a:spcPts val="0"/>
              </a:spcAft>
              <a:buClr>
                <a:schemeClr val="dk1"/>
              </a:buClr>
              <a:buSzPct val="100000"/>
              <a:buFont typeface="Arial"/>
              <a:buAutoNum type="arabicPeriod"/>
              <a:tabLst/>
              <a:defRPr/>
            </a:pPr>
            <a:r>
              <a:rPr kumimoji="0" lang="en" sz="2400" b="1" i="0" u="none" strike="noStrike" kern="1200" cap="none" spc="0" normalizeH="0" baseline="0" noProof="0" dirty="0" err="1">
                <a:ln>
                  <a:noFill/>
                </a:ln>
                <a:solidFill>
                  <a:schemeClr val="tx1"/>
                </a:solidFill>
                <a:effectLst/>
                <a:uLnTx/>
                <a:uFillTx/>
                <a:latin typeface="+mn-lt"/>
                <a:ea typeface="+mn-ea"/>
                <a:cs typeface="+mn-cs"/>
              </a:rPr>
              <a:t>DESeq</a:t>
            </a:r>
            <a:r>
              <a:rPr kumimoji="0" lang="en" sz="2400" b="1" i="0" u="none" strike="noStrike" kern="1200" cap="none" spc="0" normalizeH="0" baseline="0" noProof="0" dirty="0">
                <a:ln>
                  <a:noFill/>
                </a:ln>
                <a:solidFill>
                  <a:schemeClr val="tx1"/>
                </a:solidFill>
                <a:effectLst/>
                <a:uLnTx/>
                <a:uFillTx/>
                <a:latin typeface="+mn-lt"/>
                <a:ea typeface="+mn-ea"/>
                <a:cs typeface="+mn-cs"/>
              </a:rPr>
              <a:t> </a:t>
            </a:r>
            <a:r>
              <a:rPr kumimoji="0" lang="en" sz="2400" b="0" i="0" u="none" strike="noStrike" kern="1200" cap="none" spc="0" normalizeH="0" baseline="0" noProof="0" dirty="0">
                <a:ln>
                  <a:noFill/>
                </a:ln>
                <a:solidFill>
                  <a:schemeClr val="tx1"/>
                </a:solidFill>
                <a:effectLst/>
                <a:uLnTx/>
                <a:uFillTx/>
                <a:latin typeface="+mn-lt"/>
                <a:ea typeface="+mn-ea"/>
                <a:cs typeface="+mn-cs"/>
              </a:rPr>
              <a:t>-- based on negative binomial distribution</a:t>
            </a:r>
          </a:p>
          <a:p>
            <a:pPr marL="457200" marR="0" lvl="0" indent="-381000" algn="l" defTabSz="914400" rtl="0" eaLnBrk="1" fontAlgn="auto" latinLnBrk="0" hangingPunct="1">
              <a:lnSpc>
                <a:spcPct val="100000"/>
              </a:lnSpc>
              <a:spcBef>
                <a:spcPct val="20000"/>
              </a:spcBef>
              <a:spcAft>
                <a:spcPts val="0"/>
              </a:spcAft>
              <a:buClr>
                <a:schemeClr val="dk1"/>
              </a:buClr>
              <a:buSzPct val="100000"/>
              <a:buFont typeface="Arial"/>
              <a:buAutoNum type="arabicPeriod"/>
              <a:tabLst/>
              <a:defRPr/>
            </a:pPr>
            <a:r>
              <a:rPr kumimoji="0" lang="en" sz="2400" b="1" i="0" u="none" strike="noStrike" kern="1200" cap="none" spc="0" normalizeH="0" baseline="0" noProof="0" dirty="0" err="1">
                <a:ln>
                  <a:noFill/>
                </a:ln>
                <a:solidFill>
                  <a:schemeClr val="tx1"/>
                </a:solidFill>
                <a:effectLst/>
                <a:uLnTx/>
                <a:uFillTx/>
                <a:latin typeface="+mn-lt"/>
                <a:ea typeface="+mn-ea"/>
                <a:cs typeface="+mn-cs"/>
              </a:rPr>
              <a:t>edgeR</a:t>
            </a:r>
            <a:r>
              <a:rPr kumimoji="0" lang="en" sz="2400" b="0" i="0" u="none" strike="noStrike" kern="1200" cap="none" spc="0" normalizeH="0" baseline="0" noProof="0" dirty="0">
                <a:ln>
                  <a:noFill/>
                </a:ln>
                <a:solidFill>
                  <a:schemeClr val="tx1"/>
                </a:solidFill>
                <a:effectLst/>
                <a:uLnTx/>
                <a:uFillTx/>
                <a:latin typeface="+mn-lt"/>
                <a:ea typeface="+mn-ea"/>
                <a:cs typeface="+mn-cs"/>
              </a:rPr>
              <a:t> -- use an </a:t>
            </a:r>
            <a:r>
              <a:rPr kumimoji="0" lang="en" sz="2400" b="0" i="0" u="none" strike="noStrike" kern="1200" cap="none" spc="0" normalizeH="0" baseline="0" noProof="0" dirty="0" err="1">
                <a:ln>
                  <a:noFill/>
                </a:ln>
                <a:solidFill>
                  <a:schemeClr val="tx1"/>
                </a:solidFill>
                <a:effectLst/>
                <a:uLnTx/>
                <a:uFillTx/>
                <a:latin typeface="+mn-lt"/>
                <a:ea typeface="+mn-ea"/>
                <a:cs typeface="+mn-cs"/>
              </a:rPr>
              <a:t>overdispersed</a:t>
            </a:r>
            <a:r>
              <a:rPr kumimoji="0" lang="en" sz="2400" b="0" i="0" u="none" strike="noStrike" kern="1200" cap="none" spc="0" normalizeH="0" baseline="0" noProof="0" dirty="0">
                <a:ln>
                  <a:noFill/>
                </a:ln>
                <a:solidFill>
                  <a:schemeClr val="tx1"/>
                </a:solidFill>
                <a:effectLst/>
                <a:uLnTx/>
                <a:uFillTx/>
                <a:latin typeface="+mn-lt"/>
                <a:ea typeface="+mn-ea"/>
                <a:cs typeface="+mn-cs"/>
              </a:rPr>
              <a:t> Poisson model</a:t>
            </a:r>
          </a:p>
          <a:p>
            <a:pPr marL="457200" marR="0" lvl="0" indent="-381000" algn="l" defTabSz="914400" rtl="0" eaLnBrk="1" fontAlgn="auto" latinLnBrk="0" hangingPunct="1">
              <a:lnSpc>
                <a:spcPct val="100000"/>
              </a:lnSpc>
              <a:spcBef>
                <a:spcPct val="20000"/>
              </a:spcBef>
              <a:spcAft>
                <a:spcPts val="0"/>
              </a:spcAft>
              <a:buClr>
                <a:schemeClr val="dk1"/>
              </a:buClr>
              <a:buSzPct val="100000"/>
              <a:buFont typeface="Arial"/>
              <a:buAutoNum type="arabicPeriod"/>
              <a:tabLst/>
              <a:defRPr/>
            </a:pPr>
            <a:r>
              <a:rPr kumimoji="0" lang="en" sz="2400" b="1" i="0" u="none" strike="noStrike" kern="1200" cap="none" spc="0" normalizeH="0" baseline="0" noProof="0" dirty="0" err="1">
                <a:ln>
                  <a:noFill/>
                </a:ln>
                <a:solidFill>
                  <a:schemeClr val="tx1"/>
                </a:solidFill>
                <a:effectLst/>
                <a:uLnTx/>
                <a:uFillTx/>
                <a:latin typeface="+mn-lt"/>
                <a:ea typeface="+mn-ea"/>
                <a:cs typeface="+mn-cs"/>
              </a:rPr>
              <a:t>baySeq</a:t>
            </a:r>
            <a:r>
              <a:rPr kumimoji="0" lang="en" sz="2400" b="1" i="0" u="none" strike="noStrike" kern="1200" cap="none" spc="0" normalizeH="0" baseline="0" noProof="0" dirty="0">
                <a:ln>
                  <a:noFill/>
                </a:ln>
                <a:solidFill>
                  <a:schemeClr val="tx1"/>
                </a:solidFill>
                <a:effectLst/>
                <a:uLnTx/>
                <a:uFillTx/>
                <a:latin typeface="+mn-lt"/>
                <a:ea typeface="+mn-ea"/>
                <a:cs typeface="+mn-cs"/>
              </a:rPr>
              <a:t> </a:t>
            </a:r>
            <a:r>
              <a:rPr kumimoji="0" lang="en" sz="2400" b="0" i="0" u="none" strike="noStrike" kern="1200" cap="none" spc="0" normalizeH="0" baseline="0" noProof="0" dirty="0">
                <a:ln>
                  <a:noFill/>
                </a:ln>
                <a:solidFill>
                  <a:schemeClr val="tx1"/>
                </a:solidFill>
                <a:effectLst/>
                <a:uLnTx/>
                <a:uFillTx/>
                <a:latin typeface="+mn-lt"/>
                <a:ea typeface="+mn-ea"/>
                <a:cs typeface="+mn-cs"/>
              </a:rPr>
              <a:t>-- use an empirical Bayes approach</a:t>
            </a:r>
          </a:p>
          <a:p>
            <a:pPr marL="457200" marR="0" lvl="0" indent="-381000" algn="l" defTabSz="914400" rtl="0" eaLnBrk="1" fontAlgn="auto" latinLnBrk="0" hangingPunct="1">
              <a:lnSpc>
                <a:spcPct val="100000"/>
              </a:lnSpc>
              <a:spcBef>
                <a:spcPct val="20000"/>
              </a:spcBef>
              <a:spcAft>
                <a:spcPts val="0"/>
              </a:spcAft>
              <a:buClr>
                <a:schemeClr val="dk1"/>
              </a:buClr>
              <a:buSzPct val="100000"/>
              <a:buFont typeface="Arial"/>
              <a:buAutoNum type="arabicPeriod"/>
              <a:tabLst/>
              <a:defRPr/>
            </a:pPr>
            <a:r>
              <a:rPr kumimoji="0" lang="en" sz="2400" b="1" i="0" u="none" strike="noStrike" kern="1200" cap="none" spc="0" normalizeH="0" baseline="0" noProof="0" dirty="0">
                <a:ln>
                  <a:noFill/>
                </a:ln>
                <a:solidFill>
                  <a:schemeClr val="tx1"/>
                </a:solidFill>
                <a:effectLst/>
                <a:uLnTx/>
                <a:uFillTx/>
                <a:latin typeface="+mn-lt"/>
                <a:ea typeface="+mn-ea"/>
                <a:cs typeface="+mn-cs"/>
              </a:rPr>
              <a:t>TSPM</a:t>
            </a:r>
            <a:r>
              <a:rPr kumimoji="0" lang="en" sz="2400" b="0" i="0" u="none" strike="noStrike" kern="1200" cap="none" spc="0" normalizeH="0" baseline="0" noProof="0" dirty="0">
                <a:ln>
                  <a:noFill/>
                </a:ln>
                <a:solidFill>
                  <a:schemeClr val="tx1"/>
                </a:solidFill>
                <a:effectLst/>
                <a:uLnTx/>
                <a:uFillTx/>
                <a:latin typeface="+mn-lt"/>
                <a:ea typeface="+mn-ea"/>
                <a:cs typeface="+mn-cs"/>
              </a:rPr>
              <a:t> -- use a two-stage </a:t>
            </a:r>
            <a:r>
              <a:rPr kumimoji="0" lang="en" sz="2400" b="0" i="0" u="none" strike="noStrike" kern="1200" cap="none" spc="0" normalizeH="0" baseline="0" noProof="0" dirty="0" err="1">
                <a:ln>
                  <a:noFill/>
                </a:ln>
                <a:solidFill>
                  <a:schemeClr val="tx1"/>
                </a:solidFill>
                <a:effectLst/>
                <a:uLnTx/>
                <a:uFillTx/>
                <a:latin typeface="+mn-lt"/>
                <a:ea typeface="+mn-ea"/>
                <a:cs typeface="+mn-cs"/>
              </a:rPr>
              <a:t>po</a:t>
            </a:r>
            <a:r>
              <a:rPr kumimoji="0" lang="en-US" sz="2400" b="0" i="0" u="none" strike="noStrike" kern="1200" cap="none" spc="0" normalizeH="0" baseline="0" noProof="0" dirty="0" err="1">
                <a:ln>
                  <a:noFill/>
                </a:ln>
                <a:solidFill>
                  <a:schemeClr val="tx1"/>
                </a:solidFill>
                <a:effectLst/>
                <a:uLnTx/>
                <a:uFillTx/>
                <a:latin typeface="+mn-lt"/>
                <a:ea typeface="+mn-ea"/>
                <a:cs typeface="+mn-cs"/>
              </a:rPr>
              <a:t>i</a:t>
            </a:r>
            <a:r>
              <a:rPr kumimoji="0" lang="en" sz="2400" b="0" i="0" u="none" strike="noStrike" kern="1200" cap="none" spc="0" normalizeH="0" baseline="0" noProof="0" dirty="0" err="1">
                <a:ln>
                  <a:noFill/>
                </a:ln>
                <a:solidFill>
                  <a:schemeClr val="tx1"/>
                </a:solidFill>
                <a:effectLst/>
                <a:uLnTx/>
                <a:uFillTx/>
                <a:latin typeface="+mn-lt"/>
                <a:ea typeface="+mn-ea"/>
                <a:cs typeface="+mn-cs"/>
              </a:rPr>
              <a:t>sson</a:t>
            </a:r>
            <a:r>
              <a:rPr kumimoji="0" lang="en" sz="2400" b="0" i="0" u="none" strike="noStrike" kern="1200" cap="none" spc="0" normalizeH="0" baseline="0" noProof="0" dirty="0">
                <a:ln>
                  <a:noFill/>
                </a:ln>
                <a:solidFill>
                  <a:schemeClr val="tx1"/>
                </a:solidFill>
                <a:effectLst/>
                <a:uLnTx/>
                <a:uFillTx/>
                <a:latin typeface="+mn-lt"/>
                <a:ea typeface="+mn-ea"/>
                <a:cs typeface="+mn-cs"/>
              </a:rPr>
              <a:t> model</a:t>
            </a:r>
          </a:p>
        </p:txBody>
      </p:sp>
      <p:sp>
        <p:nvSpPr>
          <p:cNvPr id="5" name="Shape 239"/>
          <p:cNvSpPr/>
          <p:nvPr/>
        </p:nvSpPr>
        <p:spPr>
          <a:xfrm>
            <a:off x="4957564" y="1285461"/>
            <a:ext cx="3374568" cy="1132074"/>
          </a:xfrm>
          <a:prstGeom prst="rect">
            <a:avLst/>
          </a:prstGeom>
          <a:blipFill>
            <a:blip r:embed="rId2" cstate="print"/>
            <a:stretch>
              <a:fillRect/>
            </a:stretch>
          </a:blipFill>
        </p:spPr>
        <p:txBody>
          <a:bodyPr/>
          <a:lstStyle/>
          <a:p>
            <a:endParaRPr lang="zh-CN" altLang="en-US"/>
          </a:p>
        </p:txBody>
      </p:sp>
      <p:sp>
        <p:nvSpPr>
          <p:cNvPr id="6" name="Shape 240"/>
          <p:cNvSpPr/>
          <p:nvPr/>
        </p:nvSpPr>
        <p:spPr>
          <a:xfrm>
            <a:off x="4957564" y="2402009"/>
            <a:ext cx="3535527" cy="1267798"/>
          </a:xfrm>
          <a:prstGeom prst="rect">
            <a:avLst/>
          </a:prstGeom>
          <a:blipFill>
            <a:blip r:embed="rId3" cstate="print"/>
            <a:stretch>
              <a:fillRect/>
            </a:stretch>
          </a:blipFill>
        </p:spPr>
        <p:txBody>
          <a:bodyPr/>
          <a:lstStyle/>
          <a:p>
            <a:endParaRPr lang="zh-CN" altLang="en-US"/>
          </a:p>
        </p:txBody>
      </p:sp>
      <p:sp>
        <p:nvSpPr>
          <p:cNvPr id="7" name="Shape 241"/>
          <p:cNvSpPr/>
          <p:nvPr/>
        </p:nvSpPr>
        <p:spPr>
          <a:xfrm>
            <a:off x="5013428" y="4748303"/>
            <a:ext cx="3397360" cy="1235808"/>
          </a:xfrm>
          <a:prstGeom prst="rect">
            <a:avLst/>
          </a:prstGeom>
          <a:blipFill>
            <a:blip r:embed="rId4" cstate="print"/>
            <a:stretch>
              <a:fillRect/>
            </a:stretch>
          </a:blipFill>
        </p:spPr>
        <p:txBody>
          <a:bodyPr/>
          <a:lstStyle/>
          <a:p>
            <a:endParaRPr lang="zh-CN" altLang="en-US"/>
          </a:p>
        </p:txBody>
      </p:sp>
      <p:sp>
        <p:nvSpPr>
          <p:cNvPr id="8" name="Shape 242"/>
          <p:cNvSpPr/>
          <p:nvPr/>
        </p:nvSpPr>
        <p:spPr>
          <a:xfrm>
            <a:off x="5039865" y="3480505"/>
            <a:ext cx="3370923" cy="1247352"/>
          </a:xfrm>
          <a:prstGeom prst="rect">
            <a:avLst/>
          </a:prstGeom>
          <a:blipFill>
            <a:blip r:embed="rId5" cstate="print"/>
            <a:stretch>
              <a:fillRect/>
            </a:stretch>
          </a:blipFill>
        </p:spPr>
        <p:txBody>
          <a:bodyPr/>
          <a:lstStyle/>
          <a:p>
            <a:endParaRPr lang="zh-CN" altLang="en-US"/>
          </a:p>
        </p:txBody>
      </p:sp>
      <p:sp>
        <p:nvSpPr>
          <p:cNvPr id="11" name="Rectangle 10"/>
          <p:cNvSpPr/>
          <p:nvPr/>
        </p:nvSpPr>
        <p:spPr>
          <a:xfrm>
            <a:off x="212035" y="1285461"/>
            <a:ext cx="4012724" cy="50708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011304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08CEFE00-21E1-484F-B837-71D957E8495E}"/>
              </a:ext>
            </a:extLst>
          </p:cNvPr>
          <p:cNvSpPr>
            <a:spLocks noGrp="1"/>
          </p:cNvSpPr>
          <p:nvPr>
            <p:ph type="ctrTitle"/>
          </p:nvPr>
        </p:nvSpPr>
        <p:spPr>
          <a:xfrm>
            <a:off x="685800" y="1447800"/>
            <a:ext cx="7772400" cy="1470025"/>
          </a:xfrm>
        </p:spPr>
        <p:txBody>
          <a:bodyPr/>
          <a:lstStyle/>
          <a:p>
            <a:r>
              <a:rPr lang="en-US" altLang="en-US" sz="8800" dirty="0">
                <a:solidFill>
                  <a:srgbClr val="FF7413"/>
                </a:solidFill>
                <a:ea typeface="ＭＳ Ｐゴシック" panose="020B0600070205080204" pitchFamily="34" charset="-128"/>
              </a:rPr>
              <a:t>chip-seq</a:t>
            </a:r>
          </a:p>
        </p:txBody>
      </p:sp>
      <p:sp>
        <p:nvSpPr>
          <p:cNvPr id="399363" name="Content Placeholder 2">
            <a:extLst>
              <a:ext uri="{FF2B5EF4-FFF2-40B4-BE49-F238E27FC236}">
                <a16:creationId xmlns:a16="http://schemas.microsoft.com/office/drawing/2014/main" id="{5F561DBB-53F3-8F49-837A-5622110BBACC}"/>
              </a:ext>
            </a:extLst>
          </p:cNvPr>
          <p:cNvSpPr>
            <a:spLocks noGrp="1"/>
          </p:cNvSpPr>
          <p:nvPr>
            <p:ph type="subTitle" idx="1"/>
          </p:nvPr>
        </p:nvSpPr>
        <p:spPr>
          <a:xfrm>
            <a:off x="1371600" y="3505200"/>
            <a:ext cx="6400800" cy="1752600"/>
          </a:xfrm>
        </p:spPr>
        <p:txBody>
          <a:bodyPr/>
          <a:lstStyle/>
          <a:p>
            <a:pPr lvl="1">
              <a:buFont typeface="Lucida Grande" charset="0"/>
              <a:buNone/>
              <a:defRPr/>
            </a:pPr>
            <a:endParaRPr lang="en-US" altLang="en-US" sz="1600" dirty="0">
              <a:solidFill>
                <a:schemeClr val="tx1">
                  <a:lumMod val="50000"/>
                  <a:lumOff val="50000"/>
                </a:schemeClr>
              </a:solidFill>
              <a:ea typeface="ＭＳ Ｐゴシック" charset="-128"/>
            </a:endParaRPr>
          </a:p>
          <a:p>
            <a:pPr>
              <a:defRPr/>
            </a:pPr>
            <a:endParaRPr lang="en-US" altLang="en-US" sz="1600" dirty="0">
              <a:solidFill>
                <a:schemeClr val="tx1">
                  <a:lumMod val="50000"/>
                  <a:lumOff val="50000"/>
                </a:schemeClr>
              </a:solidFill>
              <a:ea typeface="ＭＳ Ｐゴシック" charset="-128"/>
            </a:endParaRPr>
          </a:p>
          <a:p>
            <a:pPr>
              <a:defRPr/>
            </a:pPr>
            <a:endParaRPr lang="en-US" altLang="en-US" sz="1600" dirty="0">
              <a:solidFill>
                <a:schemeClr val="tx1">
                  <a:lumMod val="50000"/>
                  <a:lumOff val="50000"/>
                </a:schemeClr>
              </a:solidFill>
              <a:ea typeface="ＭＳ Ｐゴシック" charset="-128"/>
            </a:endParaRPr>
          </a:p>
          <a:p>
            <a:pPr>
              <a:defRPr/>
            </a:pPr>
            <a:endParaRPr lang="en-US" altLang="en-US" sz="1600" dirty="0">
              <a:solidFill>
                <a:schemeClr val="tx1">
                  <a:lumMod val="50000"/>
                  <a:lumOff val="50000"/>
                </a:schemeClr>
              </a:solidFill>
              <a:ea typeface="ＭＳ Ｐゴシック" charset="-128"/>
            </a:endParaRPr>
          </a:p>
          <a:p>
            <a:pPr>
              <a:defRPr/>
            </a:pPr>
            <a:endParaRPr lang="en-US" altLang="en-US" sz="1600" dirty="0">
              <a:solidFill>
                <a:schemeClr val="tx1">
                  <a:lumMod val="50000"/>
                  <a:lumOff val="50000"/>
                </a:schemeClr>
              </a:solidFill>
              <a:ea typeface="ＭＳ Ｐゴシック" charset="-128"/>
            </a:endParaRPr>
          </a:p>
          <a:p>
            <a:pPr>
              <a:defRPr/>
            </a:pPr>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1773414243"/>
      </p:ext>
    </p:extLst>
  </p:cSld>
  <p:clrMapOvr>
    <a:overrideClrMapping bg1="lt1" tx1="dk1" bg2="lt2" tx2="dk2" accent1="accent1" accent2="accent2" accent3="accent3" accent4="accent4" accent5="accent5" accent6="accent6" hlink="hlink" folHlink="folHlink"/>
  </p:clrMapOvr>
  <p:transition advTm="5607"/>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Title 1"/>
          <p:cNvSpPr>
            <a:spLocks noGrp="1"/>
          </p:cNvSpPr>
          <p:nvPr>
            <p:ph type="title"/>
          </p:nvPr>
        </p:nvSpPr>
        <p:spPr>
          <a:xfrm>
            <a:off x="457200" y="150813"/>
            <a:ext cx="8229600" cy="717550"/>
          </a:xfrm>
        </p:spPr>
        <p:txBody>
          <a:bodyPr/>
          <a:lstStyle/>
          <a:p>
            <a:r>
              <a:rPr lang="en-US" altLang="en-US" sz="3600" dirty="0">
                <a:latin typeface="Calibri" charset="0"/>
                <a:ea typeface="ＭＳ Ｐゴシック" charset="-128"/>
              </a:rPr>
              <a:t>Information from Chip-</a:t>
            </a:r>
            <a:r>
              <a:rPr lang="en-US" altLang="en-US" sz="3600" dirty="0" err="1">
                <a:latin typeface="Calibri" charset="0"/>
                <a:ea typeface="ＭＳ Ｐゴシック" charset="-128"/>
              </a:rPr>
              <a:t>seq</a:t>
            </a:r>
            <a:endParaRPr lang="en-US" altLang="en-US" sz="3600" dirty="0">
              <a:latin typeface="Calibri" charset="0"/>
              <a:ea typeface="ＭＳ Ｐゴシック" charset="-128"/>
            </a:endParaRPr>
          </a:p>
        </p:txBody>
      </p:sp>
      <p:pic>
        <p:nvPicPr>
          <p:cNvPr id="441346" name="Picture 3" descr="hgt_genome_2ada_a54b50.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913" y="971550"/>
            <a:ext cx="7367587"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1347" name="TextBox 4"/>
          <p:cNvSpPr txBox="1">
            <a:spLocks noChangeArrowheads="1"/>
          </p:cNvSpPr>
          <p:nvPr/>
        </p:nvSpPr>
        <p:spPr bwMode="auto">
          <a:xfrm>
            <a:off x="214313" y="1524000"/>
            <a:ext cx="1104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800">
                <a:solidFill>
                  <a:srgbClr val="000000"/>
                </a:solidFill>
                <a:latin typeface="Calibri" charset="0"/>
                <a:cs typeface=""/>
              </a:rPr>
              <a:t>TFs with Peaks</a:t>
            </a:r>
          </a:p>
        </p:txBody>
      </p:sp>
      <p:sp>
        <p:nvSpPr>
          <p:cNvPr id="441348" name="TextBox 5"/>
          <p:cNvSpPr txBox="1">
            <a:spLocks noChangeArrowheads="1"/>
          </p:cNvSpPr>
          <p:nvPr/>
        </p:nvSpPr>
        <p:spPr bwMode="auto">
          <a:xfrm>
            <a:off x="319088" y="2295525"/>
            <a:ext cx="1000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000000"/>
                </a:solidFill>
                <a:latin typeface="Calibri" charset="0"/>
                <a:cs typeface=""/>
              </a:rPr>
              <a:t>Control</a:t>
            </a:r>
          </a:p>
        </p:txBody>
      </p:sp>
      <p:sp>
        <p:nvSpPr>
          <p:cNvPr id="441349" name="TextBox 6"/>
          <p:cNvSpPr txBox="1">
            <a:spLocks noChangeArrowheads="1"/>
          </p:cNvSpPr>
          <p:nvPr/>
        </p:nvSpPr>
        <p:spPr bwMode="auto">
          <a:xfrm>
            <a:off x="-41275" y="2733675"/>
            <a:ext cx="1549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800">
                <a:solidFill>
                  <a:srgbClr val="000000"/>
                </a:solidFill>
                <a:latin typeface="Calibri" charset="0"/>
                <a:cs typeface=""/>
              </a:rPr>
              <a:t>His. Marks</a:t>
            </a:r>
          </a:p>
          <a:p>
            <a:pPr algn="ctr" eaLnBrk="1" hangingPunct="1"/>
            <a:r>
              <a:rPr lang="en-US" altLang="en-US" sz="1800">
                <a:solidFill>
                  <a:srgbClr val="000000"/>
                </a:solidFill>
                <a:latin typeface="Calibri" charset="0"/>
                <a:cs typeface=""/>
              </a:rPr>
              <a:t>(broad)</a:t>
            </a:r>
          </a:p>
        </p:txBody>
      </p:sp>
      <p:cxnSp>
        <p:nvCxnSpPr>
          <p:cNvPr id="9" name="Straight Connector 8"/>
          <p:cNvCxnSpPr/>
          <p:nvPr/>
        </p:nvCxnSpPr>
        <p:spPr>
          <a:xfrm flipH="1">
            <a:off x="1550988" y="1476375"/>
            <a:ext cx="6350" cy="88423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557338" y="1476375"/>
            <a:ext cx="2032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550988" y="2349500"/>
            <a:ext cx="2032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216025" y="1878013"/>
            <a:ext cx="334963"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544638" y="2390775"/>
            <a:ext cx="20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550988" y="2390775"/>
            <a:ext cx="6350" cy="2047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544638" y="2595563"/>
            <a:ext cx="20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550988" y="2390775"/>
            <a:ext cx="20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216025" y="2500313"/>
            <a:ext cx="32861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544638" y="2667000"/>
            <a:ext cx="203200"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544638" y="3178175"/>
            <a:ext cx="203200"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1550988" y="2667000"/>
            <a:ext cx="6350" cy="511175"/>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444625" y="2930525"/>
            <a:ext cx="100013"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441363" name="TextBox 33"/>
          <p:cNvSpPr txBox="1">
            <a:spLocks noChangeArrowheads="1"/>
          </p:cNvSpPr>
          <p:nvPr/>
        </p:nvSpPr>
        <p:spPr bwMode="auto">
          <a:xfrm>
            <a:off x="6865938" y="6013450"/>
            <a:ext cx="16700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000">
                <a:solidFill>
                  <a:srgbClr val="A6A6A6"/>
                </a:solidFill>
                <a:cs typeface=""/>
              </a:rPr>
              <a:t>[</a:t>
            </a:r>
            <a:r>
              <a:rPr lang="en-US" altLang="en-US" sz="1000" i="1">
                <a:solidFill>
                  <a:srgbClr val="A6A6A6"/>
                </a:solidFill>
                <a:cs typeface=""/>
              </a:rPr>
              <a:t>Science </a:t>
            </a:r>
            <a:r>
              <a:rPr lang="en-US" altLang="en-US" sz="1000">
                <a:solidFill>
                  <a:srgbClr val="A6A6A6"/>
                </a:solidFill>
                <a:cs typeface=""/>
              </a:rPr>
              <a:t>330: 1775</a:t>
            </a:r>
          </a:p>
          <a:p>
            <a:pPr eaLnBrk="1" hangingPunct="1"/>
            <a:r>
              <a:rPr lang="en-US" altLang="en-US" sz="1000">
                <a:solidFill>
                  <a:srgbClr val="A6A6A6"/>
                </a:solidFill>
                <a:cs typeface=""/>
              </a:rPr>
              <a:t>+ ENCODE Data Sources</a:t>
            </a:r>
          </a:p>
          <a:p>
            <a:pPr eaLnBrk="1" hangingPunct="1"/>
            <a:r>
              <a:rPr lang="en-US" altLang="en-US" sz="1000">
                <a:solidFill>
                  <a:srgbClr val="A6A6A6"/>
                </a:solidFill>
                <a:cs typeface=""/>
              </a:rPr>
              <a:t>TFs &amp; Control: Yale</a:t>
            </a:r>
          </a:p>
          <a:p>
            <a:pPr eaLnBrk="1" hangingPunct="1"/>
            <a:r>
              <a:rPr lang="en-US" altLang="en-US" sz="1000">
                <a:solidFill>
                  <a:srgbClr val="A6A6A6"/>
                </a:solidFill>
                <a:cs typeface=""/>
              </a:rPr>
              <a:t>HMs: UW &amp; Broad ]</a:t>
            </a:r>
          </a:p>
        </p:txBody>
      </p:sp>
    </p:spTree>
    <p:extLst>
      <p:ext uri="{BB962C8B-B14F-4D97-AF65-F5344CB8AC3E}">
        <p14:creationId xmlns:p14="http://schemas.microsoft.com/office/powerpoint/2010/main" val="1328312485"/>
      </p:ext>
    </p:extLst>
  </p:cSld>
  <p:clrMapOvr>
    <a:masterClrMapping/>
  </p:clrMapOvr>
  <p:transition advTm="56163"/>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7213" y="1149350"/>
            <a:ext cx="5970587"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698" name="Title 1"/>
          <p:cNvSpPr>
            <a:spLocks noGrp="1"/>
          </p:cNvSpPr>
          <p:nvPr>
            <p:ph type="title"/>
          </p:nvPr>
        </p:nvSpPr>
        <p:spPr>
          <a:xfrm>
            <a:off x="442913" y="-163513"/>
            <a:ext cx="8229600" cy="1143001"/>
          </a:xfrm>
        </p:spPr>
        <p:txBody>
          <a:bodyPr/>
          <a:lstStyle/>
          <a:p>
            <a:r>
              <a:rPr lang="en-US" altLang="en-US" sz="3200">
                <a:ea typeface="ＭＳ Ｐゴシック" charset="-128"/>
              </a:rPr>
              <a:t>Summarizing the Signal: </a:t>
            </a:r>
            <a:br>
              <a:rPr lang="en-US" altLang="en-US" sz="3200">
                <a:ea typeface="ＭＳ Ｐゴシック" charset="-128"/>
              </a:rPr>
            </a:br>
            <a:r>
              <a:rPr lang="en-US" altLang="en-US" sz="3200">
                <a:ea typeface="ＭＳ Ｐゴシック" charset="-128"/>
              </a:rPr>
              <a:t>"Traditional" ChipSeq Peak Calling</a:t>
            </a:r>
          </a:p>
        </p:txBody>
      </p:sp>
      <p:sp>
        <p:nvSpPr>
          <p:cNvPr id="29699" name="TextBox 4"/>
          <p:cNvSpPr txBox="1">
            <a:spLocks noChangeArrowheads="1"/>
          </p:cNvSpPr>
          <p:nvPr/>
        </p:nvSpPr>
        <p:spPr bwMode="auto">
          <a:xfrm>
            <a:off x="7110413" y="2216150"/>
            <a:ext cx="1119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5613">
              <a:spcBef>
                <a:spcPct val="0"/>
              </a:spcBef>
              <a:buFontTx/>
              <a:buNone/>
            </a:pPr>
            <a:r>
              <a:rPr lang="en-US" altLang="en-US" sz="1800" b="0">
                <a:solidFill>
                  <a:prstClr val="black"/>
                </a:solidFill>
                <a:cs typeface=""/>
              </a:rPr>
              <a:t>Threshold</a:t>
            </a:r>
          </a:p>
        </p:txBody>
      </p:sp>
      <p:sp>
        <p:nvSpPr>
          <p:cNvPr id="29700" name="Content Placeholder 2"/>
          <p:cNvSpPr>
            <a:spLocks noGrp="1"/>
          </p:cNvSpPr>
          <p:nvPr>
            <p:ph idx="1"/>
          </p:nvPr>
        </p:nvSpPr>
        <p:spPr>
          <a:xfrm>
            <a:off x="0" y="1225550"/>
            <a:ext cx="3276600" cy="1828800"/>
          </a:xfrm>
        </p:spPr>
        <p:txBody>
          <a:bodyPr/>
          <a:lstStyle/>
          <a:p>
            <a:r>
              <a:rPr lang="en-US" altLang="en-US" sz="1600">
                <a:ea typeface="ＭＳ Ｐゴシック" charset="-128"/>
              </a:rPr>
              <a:t>Generate &amp; threshold the signal profile to identify candidate target regions</a:t>
            </a:r>
          </a:p>
          <a:p>
            <a:pPr lvl="1"/>
            <a:r>
              <a:rPr lang="en-US" altLang="en-US" sz="1200">
                <a:ea typeface="ＭＳ Ｐゴシック" charset="-128"/>
              </a:rPr>
              <a:t>Simulation (PeakSeq), </a:t>
            </a:r>
          </a:p>
          <a:p>
            <a:pPr lvl="1"/>
            <a:r>
              <a:rPr lang="en-US" altLang="en-US" sz="1200">
                <a:ea typeface="ＭＳ Ｐゴシック" charset="-128"/>
              </a:rPr>
              <a:t>Local window based Poisson (MACS), </a:t>
            </a:r>
          </a:p>
          <a:p>
            <a:pPr lvl="1"/>
            <a:r>
              <a:rPr lang="en-US" altLang="en-US" sz="1200">
                <a:ea typeface="ＭＳ Ｐゴシック" charset="-128"/>
              </a:rPr>
              <a:t>Fold change statistics (SPP)</a:t>
            </a:r>
          </a:p>
          <a:p>
            <a:pPr lvl="1"/>
            <a:endParaRPr lang="en-US" altLang="en-US" sz="1200">
              <a:ea typeface="ＭＳ Ｐゴシック" charset="-128"/>
            </a:endParaRPr>
          </a:p>
        </p:txBody>
      </p:sp>
      <p:sp>
        <p:nvSpPr>
          <p:cNvPr id="29701" name="Content Placeholder 2"/>
          <p:cNvSpPr txBox="1">
            <a:spLocks/>
          </p:cNvSpPr>
          <p:nvPr/>
        </p:nvSpPr>
        <p:spPr bwMode="auto">
          <a:xfrm>
            <a:off x="0" y="3968750"/>
            <a:ext cx="3276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r>
              <a:rPr lang="en-US" altLang="en-US" sz="1600" b="0">
                <a:solidFill>
                  <a:prstClr val="black"/>
                </a:solidFill>
                <a:cs typeface=""/>
              </a:rPr>
              <a:t>Score against the control</a:t>
            </a:r>
          </a:p>
        </p:txBody>
      </p:sp>
      <p:pic>
        <p:nvPicPr>
          <p:cNvPr id="2970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54350"/>
            <a:ext cx="5143500" cy="24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3" name="TextBox 14"/>
          <p:cNvSpPr txBox="1">
            <a:spLocks noChangeArrowheads="1"/>
          </p:cNvSpPr>
          <p:nvPr/>
        </p:nvSpPr>
        <p:spPr bwMode="auto">
          <a:xfrm>
            <a:off x="336550" y="2965450"/>
            <a:ext cx="1746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5613">
              <a:spcBef>
                <a:spcPct val="0"/>
              </a:spcBef>
              <a:buFontTx/>
              <a:buNone/>
            </a:pPr>
            <a:r>
              <a:rPr lang="en-US" altLang="en-US" sz="1800" b="0">
                <a:solidFill>
                  <a:prstClr val="black"/>
                </a:solidFill>
                <a:cs typeface=""/>
              </a:rPr>
              <a:t>Potential Targets</a:t>
            </a:r>
          </a:p>
        </p:txBody>
      </p:sp>
      <p:pic>
        <p:nvPicPr>
          <p:cNvPr id="2970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435350"/>
            <a:ext cx="58674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730750"/>
            <a:ext cx="1571625"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6" name="TextBox 17"/>
          <p:cNvSpPr txBox="1">
            <a:spLocks noChangeArrowheads="1"/>
          </p:cNvSpPr>
          <p:nvPr/>
        </p:nvSpPr>
        <p:spPr bwMode="auto">
          <a:xfrm>
            <a:off x="228600" y="4641850"/>
            <a:ext cx="2930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5613">
              <a:spcBef>
                <a:spcPct val="0"/>
              </a:spcBef>
              <a:buFontTx/>
              <a:buNone/>
            </a:pPr>
            <a:r>
              <a:rPr lang="en-US" altLang="en-US" sz="1800" b="0">
                <a:solidFill>
                  <a:prstClr val="black"/>
                </a:solidFill>
                <a:cs typeface=""/>
              </a:rPr>
              <a:t>Significantly Enriched targets</a:t>
            </a:r>
          </a:p>
        </p:txBody>
      </p:sp>
      <p:cxnSp>
        <p:nvCxnSpPr>
          <p:cNvPr id="8" name="Straight Arrow Connector 7"/>
          <p:cNvCxnSpPr/>
          <p:nvPr/>
        </p:nvCxnSpPr>
        <p:spPr>
          <a:xfrm>
            <a:off x="3116263" y="4837113"/>
            <a:ext cx="1608137" cy="0"/>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057400" y="3154363"/>
            <a:ext cx="1447800" cy="0"/>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709" name="TextBox 25"/>
          <p:cNvSpPr txBox="1">
            <a:spLocks noChangeArrowheads="1"/>
          </p:cNvSpPr>
          <p:nvPr/>
        </p:nvSpPr>
        <p:spPr bwMode="auto">
          <a:xfrm>
            <a:off x="3287713" y="3452813"/>
            <a:ext cx="200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5613">
              <a:spcBef>
                <a:spcPct val="0"/>
              </a:spcBef>
              <a:buFontTx/>
              <a:buNone/>
            </a:pPr>
            <a:r>
              <a:rPr lang="en-US" altLang="en-US" sz="1800" b="0">
                <a:solidFill>
                  <a:prstClr val="black"/>
                </a:solidFill>
                <a:cs typeface=""/>
              </a:rPr>
              <a:t>Normalized Control</a:t>
            </a:r>
          </a:p>
        </p:txBody>
      </p:sp>
      <p:sp>
        <p:nvSpPr>
          <p:cNvPr id="29710" name="TextBox 31"/>
          <p:cNvSpPr txBox="1">
            <a:spLocks noChangeArrowheads="1"/>
          </p:cNvSpPr>
          <p:nvPr/>
        </p:nvSpPr>
        <p:spPr bwMode="auto">
          <a:xfrm>
            <a:off x="3317875" y="996950"/>
            <a:ext cx="606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5613">
              <a:spcBef>
                <a:spcPct val="0"/>
              </a:spcBef>
              <a:buFontTx/>
              <a:buNone/>
            </a:pPr>
            <a:r>
              <a:rPr lang="en-US" altLang="en-US" sz="1800" b="0">
                <a:solidFill>
                  <a:prstClr val="black"/>
                </a:solidFill>
                <a:cs typeface=""/>
              </a:rPr>
              <a:t>ChIP</a:t>
            </a:r>
          </a:p>
        </p:txBody>
      </p:sp>
      <p:sp>
        <p:nvSpPr>
          <p:cNvPr id="3" name="TextBox 2"/>
          <p:cNvSpPr txBox="1"/>
          <p:nvPr/>
        </p:nvSpPr>
        <p:spPr>
          <a:xfrm>
            <a:off x="5705475" y="6488113"/>
            <a:ext cx="3524250" cy="369887"/>
          </a:xfrm>
          <a:prstGeom prst="rect">
            <a:avLst/>
          </a:prstGeom>
          <a:noFill/>
        </p:spPr>
        <p:txBody>
          <a:bodyPr wrap="none">
            <a:spAutoFit/>
          </a:bodyPr>
          <a:lstStyle/>
          <a:p>
            <a:pPr defTabSz="455613">
              <a:defRPr/>
            </a:pPr>
            <a:r>
              <a:rPr lang="en-US" sz="1800" dirty="0">
                <a:solidFill>
                  <a:prstClr val="white">
                    <a:lumMod val="65000"/>
                  </a:prstClr>
                </a:solidFill>
                <a:latin typeface="Calibri" charset="0"/>
              </a:rPr>
              <a:t>[</a:t>
            </a:r>
            <a:r>
              <a:rPr lang="en-US" sz="1800" dirty="0" err="1">
                <a:solidFill>
                  <a:prstClr val="white">
                    <a:lumMod val="65000"/>
                  </a:prstClr>
                </a:solidFill>
                <a:latin typeface="Calibri" charset="0"/>
              </a:rPr>
              <a:t>Rozowsky</a:t>
            </a:r>
            <a:r>
              <a:rPr lang="en-US" sz="1800" dirty="0">
                <a:solidFill>
                  <a:prstClr val="white">
                    <a:lumMod val="65000"/>
                  </a:prstClr>
                </a:solidFill>
                <a:latin typeface="Calibri" charset="0"/>
              </a:rPr>
              <a:t> et al. ('09) </a:t>
            </a:r>
            <a:r>
              <a:rPr lang="en-US" sz="1800" i="1" dirty="0">
                <a:solidFill>
                  <a:prstClr val="white">
                    <a:lumMod val="65000"/>
                  </a:prstClr>
                </a:solidFill>
                <a:latin typeface="Calibri" charset="0"/>
              </a:rPr>
              <a:t>Nat Biotech</a:t>
            </a:r>
            <a:r>
              <a:rPr lang="en-US" sz="1800" dirty="0">
                <a:solidFill>
                  <a:prstClr val="white">
                    <a:lumMod val="65000"/>
                  </a:prstClr>
                </a:solidFill>
                <a:latin typeface="Calibri" charset="0"/>
              </a:rPr>
              <a:t>]</a:t>
            </a:r>
            <a:r>
              <a:rPr lang="en-US" sz="1800" i="1" dirty="0">
                <a:solidFill>
                  <a:prstClr val="white">
                    <a:lumMod val="65000"/>
                  </a:prstClr>
                </a:solidFill>
                <a:latin typeface="Calibri" charset="0"/>
              </a:rPr>
              <a:t> </a:t>
            </a:r>
          </a:p>
        </p:txBody>
      </p:sp>
    </p:spTree>
    <p:extLst>
      <p:ext uri="{BB962C8B-B14F-4D97-AF65-F5344CB8AC3E}">
        <p14:creationId xmlns:p14="http://schemas.microsoft.com/office/powerpoint/2010/main" val="1303122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a:extLst>
              <a:ext uri="{FF2B5EF4-FFF2-40B4-BE49-F238E27FC236}">
                <a16:creationId xmlns:a16="http://schemas.microsoft.com/office/drawing/2014/main" id="{FCD28421-585C-374F-8A1F-1F480329BA05}"/>
              </a:ext>
            </a:extLst>
          </p:cNvPr>
          <p:cNvSpPr>
            <a:spLocks noGrp="1" noChangeArrowheads="1"/>
          </p:cNvSpPr>
          <p:nvPr>
            <p:ph type="title"/>
            <p:custDataLst>
              <p:tags r:id="rId2"/>
            </p:custDataLst>
          </p:nvPr>
        </p:nvSpPr>
        <p:spPr>
          <a:xfrm>
            <a:off x="381000" y="174625"/>
            <a:ext cx="8450263" cy="460375"/>
          </a:xfrm>
        </p:spPr>
        <p:txBody>
          <a:bodyPr/>
          <a:lstStyle/>
          <a:p>
            <a:r>
              <a:rPr lang="en-US" altLang="en-US" sz="2000">
                <a:ea typeface="ＭＳ Ｐゴシック" panose="020B0600070205080204" pitchFamily="34" charset="-128"/>
              </a:rPr>
              <a:t>Data Flow: Chip-seq expts. to co-associating peaks</a:t>
            </a:r>
          </a:p>
        </p:txBody>
      </p:sp>
      <p:sp>
        <p:nvSpPr>
          <p:cNvPr id="135170" name="Content Placeholder 2">
            <a:extLst>
              <a:ext uri="{FF2B5EF4-FFF2-40B4-BE49-F238E27FC236}">
                <a16:creationId xmlns:a16="http://schemas.microsoft.com/office/drawing/2014/main" id="{C65EAA21-6E09-8F48-A324-78C3F0D17E1A}"/>
              </a:ext>
            </a:extLst>
          </p:cNvPr>
          <p:cNvSpPr>
            <a:spLocks noGrp="1" noChangeArrowheads="1"/>
          </p:cNvSpPr>
          <p:nvPr>
            <p:ph idx="1"/>
            <p:custDataLst>
              <p:tags r:id="rId3"/>
            </p:custDataLst>
          </p:nvPr>
        </p:nvSpPr>
        <p:spPr>
          <a:xfrm>
            <a:off x="5943600" y="762000"/>
            <a:ext cx="3200400" cy="5638800"/>
          </a:xfrm>
        </p:spPr>
        <p:txBody>
          <a:bodyPr/>
          <a:lstStyle/>
          <a:p>
            <a:pPr marL="0" indent="0">
              <a:buFontTx/>
              <a:buNone/>
            </a:pPr>
            <a:endParaRPr lang="en-US" altLang="en-US" sz="1200">
              <a:ea typeface="ＭＳ Ｐゴシック" panose="020B0600070205080204" pitchFamily="34" charset="-128"/>
            </a:endParaRPr>
          </a:p>
          <a:p>
            <a:pPr marL="0" indent="0"/>
            <a:r>
              <a:rPr lang="en-US" altLang="en-US" sz="1200">
                <a:ea typeface="ＭＳ Ｐゴシック" panose="020B0600070205080204" pitchFamily="34" charset="-128"/>
              </a:rPr>
              <a:t> Mostly in Tier 1 cell lines </a:t>
            </a:r>
          </a:p>
          <a:p>
            <a:pPr lvl="1"/>
            <a:r>
              <a:rPr lang="en-US" altLang="en-US" sz="1200">
                <a:ea typeface="ＭＳ Ｐゴシック" panose="020B0600070205080204" pitchFamily="34" charset="-128"/>
              </a:rPr>
              <a:t>K562, GM12878, H1h-ESC…</a:t>
            </a:r>
          </a:p>
          <a:p>
            <a:pPr marL="0" indent="0"/>
            <a:r>
              <a:rPr lang="en-US" altLang="en-US" sz="1200">
                <a:ea typeface="ＭＳ Ｐゴシック" panose="020B0600070205080204" pitchFamily="34" charset="-128"/>
              </a:rPr>
              <a:t> Matching RNA-Seq data in all cell-lines</a:t>
            </a:r>
          </a:p>
          <a:p>
            <a:pPr lvl="1"/>
            <a:endParaRPr lang="en-US" altLang="en-US" sz="1200">
              <a:ea typeface="ＭＳ Ｐゴシック" panose="020B0600070205080204" pitchFamily="34" charset="-128"/>
            </a:endParaRPr>
          </a:p>
          <a:p>
            <a:pPr marL="0" indent="0"/>
            <a:r>
              <a:rPr lang="en-US" altLang="en-US" sz="1200">
                <a:ea typeface="ＭＳ Ｐゴシック" panose="020B0600070205080204" pitchFamily="34" charset="-128"/>
              </a:rPr>
              <a:t> SPP &amp; PeakSeq</a:t>
            </a:r>
          </a:p>
          <a:p>
            <a:pPr marL="0" indent="0"/>
            <a:r>
              <a:rPr lang="en-US" altLang="en-US" sz="1200">
                <a:ea typeface="ＭＳ Ｐゴシック" panose="020B0600070205080204" pitchFamily="34" charset="-128"/>
              </a:rPr>
              <a:t> thresholding w. IDR (replicas)</a:t>
            </a:r>
          </a:p>
        </p:txBody>
      </p:sp>
      <p:grpSp>
        <p:nvGrpSpPr>
          <p:cNvPr id="135171" name="Group 73">
            <a:extLst>
              <a:ext uri="{FF2B5EF4-FFF2-40B4-BE49-F238E27FC236}">
                <a16:creationId xmlns:a16="http://schemas.microsoft.com/office/drawing/2014/main" id="{28401232-2898-404B-8CF9-AFA6E384BB5F}"/>
              </a:ext>
            </a:extLst>
          </p:cNvPr>
          <p:cNvGrpSpPr>
            <a:grpSpLocks/>
          </p:cNvGrpSpPr>
          <p:nvPr>
            <p:custDataLst>
              <p:tags r:id="rId4"/>
            </p:custDataLst>
          </p:nvPr>
        </p:nvGrpSpPr>
        <p:grpSpPr bwMode="auto">
          <a:xfrm>
            <a:off x="101600" y="1795463"/>
            <a:ext cx="5613400" cy="566737"/>
            <a:chOff x="254000" y="3191935"/>
            <a:chExt cx="6146800" cy="643466"/>
          </a:xfrm>
        </p:grpSpPr>
        <p:grpSp>
          <p:nvGrpSpPr>
            <p:cNvPr id="135193" name="Group 40">
              <a:extLst>
                <a:ext uri="{FF2B5EF4-FFF2-40B4-BE49-F238E27FC236}">
                  <a16:creationId xmlns:a16="http://schemas.microsoft.com/office/drawing/2014/main" id="{960C9DFE-9782-844D-8353-E1D68ED3B1E8}"/>
                </a:ext>
              </a:extLst>
            </p:cNvPr>
            <p:cNvGrpSpPr>
              <a:grpSpLocks/>
            </p:cNvGrpSpPr>
            <p:nvPr/>
          </p:nvGrpSpPr>
          <p:grpSpPr bwMode="auto">
            <a:xfrm>
              <a:off x="597091" y="3200401"/>
              <a:ext cx="601134" cy="635000"/>
              <a:chOff x="1095586" y="2370667"/>
              <a:chExt cx="2211494" cy="1512146"/>
            </a:xfrm>
          </p:grpSpPr>
          <p:sp>
            <p:nvSpPr>
              <p:cNvPr id="32" name="Arc 31">
                <a:extLst>
                  <a:ext uri="{FF2B5EF4-FFF2-40B4-BE49-F238E27FC236}">
                    <a16:creationId xmlns:a16="http://schemas.microsoft.com/office/drawing/2014/main" id="{98C08DF6-F449-F74D-BBB1-C430D04B0219}"/>
                  </a:ext>
                </a:extLst>
              </p:cNvPr>
              <p:cNvSpPr/>
              <p:nvPr/>
            </p:nvSpPr>
            <p:spPr bwMode="auto">
              <a:xfrm>
                <a:off x="1918220" y="2371967"/>
                <a:ext cx="562774" cy="1510846"/>
              </a:xfrm>
              <a:prstGeom prst="arc">
                <a:avLst>
                  <a:gd name="adj1" fmla="val 10690619"/>
                  <a:gd name="adj2" fmla="val 0"/>
                </a:avLst>
              </a:prstGeom>
              <a:noFill/>
              <a:ln w="25400" cap="flat" cmpd="sng" algn="ctr">
                <a:solidFill>
                  <a:schemeClr val="tx1"/>
                </a:solidFill>
                <a:prstDash val="solid"/>
                <a:round/>
                <a:headEnd type="none" w="sm" len="sm"/>
                <a:tailEnd type="none" w="sm" len="sm"/>
              </a:ln>
              <a:effectLst/>
            </p:spPr>
          </p:sp>
          <p:sp>
            <p:nvSpPr>
              <p:cNvPr id="36" name="Arc 35">
                <a:extLst>
                  <a:ext uri="{FF2B5EF4-FFF2-40B4-BE49-F238E27FC236}">
                    <a16:creationId xmlns:a16="http://schemas.microsoft.com/office/drawing/2014/main" id="{A608E9F8-7A34-0945-ADDB-F6C0C5422842}"/>
                  </a:ext>
                </a:extLst>
              </p:cNvPr>
              <p:cNvSpPr/>
              <p:nvPr/>
            </p:nvSpPr>
            <p:spPr bwMode="auto">
              <a:xfrm>
                <a:off x="1093245" y="2741095"/>
                <a:ext cx="824974" cy="819807"/>
              </a:xfrm>
              <a:prstGeom prst="arc">
                <a:avLst>
                  <a:gd name="adj1" fmla="val 21501537"/>
                  <a:gd name="adj2" fmla="val 5517338"/>
                </a:avLst>
              </a:prstGeom>
              <a:noFill/>
              <a:ln w="25400" cap="flat" cmpd="sng" algn="ctr">
                <a:solidFill>
                  <a:schemeClr val="tx1"/>
                </a:solidFill>
                <a:prstDash val="solid"/>
                <a:round/>
                <a:headEnd type="none" w="sm" len="sm"/>
                <a:tailEnd type="none" w="sm" len="sm"/>
              </a:ln>
              <a:effectLst/>
            </p:spPr>
          </p:sp>
          <p:sp>
            <p:nvSpPr>
              <p:cNvPr id="40" name="Arc 39">
                <a:extLst>
                  <a:ext uri="{FF2B5EF4-FFF2-40B4-BE49-F238E27FC236}">
                    <a16:creationId xmlns:a16="http://schemas.microsoft.com/office/drawing/2014/main" id="{CB903A0A-7F89-5E41-A4B7-7D86C3D07F1A}"/>
                  </a:ext>
                </a:extLst>
              </p:cNvPr>
              <p:cNvSpPr/>
              <p:nvPr/>
            </p:nvSpPr>
            <p:spPr bwMode="auto">
              <a:xfrm>
                <a:off x="2480994" y="2715341"/>
                <a:ext cx="824978" cy="819807"/>
              </a:xfrm>
              <a:prstGeom prst="arc">
                <a:avLst>
                  <a:gd name="adj1" fmla="val 5511482"/>
                  <a:gd name="adj2" fmla="val 10829062"/>
                </a:avLst>
              </a:prstGeom>
              <a:noFill/>
              <a:ln w="25400" cap="flat" cmpd="sng" algn="ctr">
                <a:solidFill>
                  <a:schemeClr val="tx1"/>
                </a:solidFill>
                <a:prstDash val="solid"/>
                <a:round/>
                <a:headEnd type="none" w="sm" len="sm"/>
                <a:tailEnd type="none" w="sm" len="sm"/>
              </a:ln>
              <a:effectLst/>
            </p:spPr>
          </p:sp>
        </p:grpSp>
        <p:cxnSp>
          <p:nvCxnSpPr>
            <p:cNvPr id="135194" name="Straight Connector 42">
              <a:extLst>
                <a:ext uri="{FF2B5EF4-FFF2-40B4-BE49-F238E27FC236}">
                  <a16:creationId xmlns:a16="http://schemas.microsoft.com/office/drawing/2014/main" id="{C8267014-0744-EB4A-96E4-52B5C2EDB2D8}"/>
                </a:ext>
              </a:extLst>
            </p:cNvPr>
            <p:cNvCxnSpPr>
              <a:cxnSpLocks noChangeShapeType="1"/>
            </p:cNvCxnSpPr>
            <p:nvPr/>
          </p:nvCxnSpPr>
          <p:spPr bwMode="auto">
            <a:xfrm>
              <a:off x="1072311" y="3689413"/>
              <a:ext cx="1014916" cy="10521"/>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35195" name="Straight Connector 51">
              <a:extLst>
                <a:ext uri="{FF2B5EF4-FFF2-40B4-BE49-F238E27FC236}">
                  <a16:creationId xmlns:a16="http://schemas.microsoft.com/office/drawing/2014/main" id="{5864AB93-EE3D-6647-A842-63477F0A35A7}"/>
                </a:ext>
              </a:extLst>
            </p:cNvPr>
            <p:cNvCxnSpPr>
              <a:cxnSpLocks noChangeShapeType="1"/>
            </p:cNvCxnSpPr>
            <p:nvPr/>
          </p:nvCxnSpPr>
          <p:spPr bwMode="auto">
            <a:xfrm>
              <a:off x="254000" y="3699303"/>
              <a:ext cx="453158" cy="63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35196" name="Straight Connector 53">
              <a:extLst>
                <a:ext uri="{FF2B5EF4-FFF2-40B4-BE49-F238E27FC236}">
                  <a16:creationId xmlns:a16="http://schemas.microsoft.com/office/drawing/2014/main" id="{269865D3-F27B-074C-A6FF-CD67B0316EA3}"/>
                </a:ext>
              </a:extLst>
            </p:cNvPr>
            <p:cNvCxnSpPr>
              <a:cxnSpLocks noChangeShapeType="1"/>
            </p:cNvCxnSpPr>
            <p:nvPr/>
          </p:nvCxnSpPr>
          <p:spPr bwMode="auto">
            <a:xfrm>
              <a:off x="2455335" y="3690835"/>
              <a:ext cx="241492" cy="63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nvGrpSpPr>
            <p:cNvPr id="135197" name="Group 55">
              <a:extLst>
                <a:ext uri="{FF2B5EF4-FFF2-40B4-BE49-F238E27FC236}">
                  <a16:creationId xmlns:a16="http://schemas.microsoft.com/office/drawing/2014/main" id="{933569E1-D7F4-B841-BB3A-C8773DFA1E82}"/>
                </a:ext>
              </a:extLst>
            </p:cNvPr>
            <p:cNvGrpSpPr>
              <a:grpSpLocks/>
            </p:cNvGrpSpPr>
            <p:nvPr/>
          </p:nvGrpSpPr>
          <p:grpSpPr bwMode="auto">
            <a:xfrm>
              <a:off x="2578291" y="3191935"/>
              <a:ext cx="601134" cy="635000"/>
              <a:chOff x="1095586" y="2370667"/>
              <a:chExt cx="2211494" cy="1512146"/>
            </a:xfrm>
          </p:grpSpPr>
          <p:sp>
            <p:nvSpPr>
              <p:cNvPr id="57" name="Arc 56">
                <a:extLst>
                  <a:ext uri="{FF2B5EF4-FFF2-40B4-BE49-F238E27FC236}">
                    <a16:creationId xmlns:a16="http://schemas.microsoft.com/office/drawing/2014/main" id="{7E02775A-15F3-3140-AFC1-FCDE6013611A}"/>
                  </a:ext>
                </a:extLst>
              </p:cNvPr>
              <p:cNvSpPr/>
              <p:nvPr/>
            </p:nvSpPr>
            <p:spPr bwMode="auto">
              <a:xfrm>
                <a:off x="1920125" y="2370667"/>
                <a:ext cx="562774" cy="1510846"/>
              </a:xfrm>
              <a:prstGeom prst="arc">
                <a:avLst>
                  <a:gd name="adj1" fmla="val 10690619"/>
                  <a:gd name="adj2" fmla="val 0"/>
                </a:avLst>
              </a:prstGeom>
              <a:noFill/>
              <a:ln w="25400" cap="flat" cmpd="sng" algn="ctr">
                <a:solidFill>
                  <a:schemeClr val="tx1"/>
                </a:solidFill>
                <a:prstDash val="solid"/>
                <a:round/>
                <a:headEnd type="none" w="sm" len="sm"/>
                <a:tailEnd type="none" w="sm" len="sm"/>
              </a:ln>
              <a:effectLst/>
            </p:spPr>
          </p:sp>
          <p:sp>
            <p:nvSpPr>
              <p:cNvPr id="58" name="Arc 57">
                <a:extLst>
                  <a:ext uri="{FF2B5EF4-FFF2-40B4-BE49-F238E27FC236}">
                    <a16:creationId xmlns:a16="http://schemas.microsoft.com/office/drawing/2014/main" id="{C492A50A-E26D-F444-AD47-FFBCB43363B7}"/>
                  </a:ext>
                </a:extLst>
              </p:cNvPr>
              <p:cNvSpPr/>
              <p:nvPr/>
            </p:nvSpPr>
            <p:spPr bwMode="auto">
              <a:xfrm>
                <a:off x="1095151" y="2739794"/>
                <a:ext cx="824974" cy="819804"/>
              </a:xfrm>
              <a:prstGeom prst="arc">
                <a:avLst>
                  <a:gd name="adj1" fmla="val 21501537"/>
                  <a:gd name="adj2" fmla="val 5517338"/>
                </a:avLst>
              </a:prstGeom>
              <a:noFill/>
              <a:ln w="25400" cap="flat" cmpd="sng" algn="ctr">
                <a:solidFill>
                  <a:schemeClr val="tx1"/>
                </a:solidFill>
                <a:prstDash val="solid"/>
                <a:round/>
                <a:headEnd type="none" w="sm" len="sm"/>
                <a:tailEnd type="none" w="sm" len="sm"/>
              </a:ln>
              <a:effectLst/>
            </p:spPr>
          </p:sp>
          <p:sp>
            <p:nvSpPr>
              <p:cNvPr id="59" name="Arc 58">
                <a:extLst>
                  <a:ext uri="{FF2B5EF4-FFF2-40B4-BE49-F238E27FC236}">
                    <a16:creationId xmlns:a16="http://schemas.microsoft.com/office/drawing/2014/main" id="{C373592D-C7D6-5649-8C2D-12EFF26E6F49}"/>
                  </a:ext>
                </a:extLst>
              </p:cNvPr>
              <p:cNvSpPr/>
              <p:nvPr/>
            </p:nvSpPr>
            <p:spPr bwMode="auto">
              <a:xfrm>
                <a:off x="2482899" y="2714041"/>
                <a:ext cx="824978" cy="819804"/>
              </a:xfrm>
              <a:prstGeom prst="arc">
                <a:avLst>
                  <a:gd name="adj1" fmla="val 5511482"/>
                  <a:gd name="adj2" fmla="val 10829062"/>
                </a:avLst>
              </a:prstGeom>
              <a:noFill/>
              <a:ln w="25400" cap="flat" cmpd="sng" algn="ctr">
                <a:solidFill>
                  <a:schemeClr val="tx1"/>
                </a:solidFill>
                <a:prstDash val="solid"/>
                <a:round/>
                <a:headEnd type="none" w="sm" len="sm"/>
                <a:tailEnd type="none" w="sm" len="sm"/>
              </a:ln>
              <a:effectLst/>
            </p:spPr>
          </p:sp>
        </p:grpSp>
        <p:grpSp>
          <p:nvGrpSpPr>
            <p:cNvPr id="135198" name="Group 59">
              <a:extLst>
                <a:ext uri="{FF2B5EF4-FFF2-40B4-BE49-F238E27FC236}">
                  <a16:creationId xmlns:a16="http://schemas.microsoft.com/office/drawing/2014/main" id="{228F11D8-1DE4-B741-B793-7F647C40E15C}"/>
                </a:ext>
              </a:extLst>
            </p:cNvPr>
            <p:cNvGrpSpPr>
              <a:grpSpLocks/>
            </p:cNvGrpSpPr>
            <p:nvPr/>
          </p:nvGrpSpPr>
          <p:grpSpPr bwMode="auto">
            <a:xfrm>
              <a:off x="1977158" y="3454400"/>
              <a:ext cx="601134" cy="313267"/>
              <a:chOff x="1095586" y="2370667"/>
              <a:chExt cx="2211494" cy="1512146"/>
            </a:xfrm>
          </p:grpSpPr>
          <p:sp>
            <p:nvSpPr>
              <p:cNvPr id="61" name="Arc 60">
                <a:extLst>
                  <a:ext uri="{FF2B5EF4-FFF2-40B4-BE49-F238E27FC236}">
                    <a16:creationId xmlns:a16="http://schemas.microsoft.com/office/drawing/2014/main" id="{B53A37F4-FBB5-3C43-9F83-84982B0CA671}"/>
                  </a:ext>
                </a:extLst>
              </p:cNvPr>
              <p:cNvSpPr/>
              <p:nvPr/>
            </p:nvSpPr>
            <p:spPr bwMode="auto">
              <a:xfrm>
                <a:off x="1918888" y="2373994"/>
                <a:ext cx="562774" cy="1505158"/>
              </a:xfrm>
              <a:prstGeom prst="arc">
                <a:avLst>
                  <a:gd name="adj1" fmla="val 10690619"/>
                  <a:gd name="adj2" fmla="val 0"/>
                </a:avLst>
              </a:prstGeom>
              <a:noFill/>
              <a:ln w="25400" cap="flat" cmpd="sng" algn="ctr">
                <a:solidFill>
                  <a:schemeClr val="tx1"/>
                </a:solidFill>
                <a:prstDash val="solid"/>
                <a:round/>
                <a:headEnd type="none" w="sm" len="sm"/>
                <a:tailEnd type="none" w="sm" len="sm"/>
              </a:ln>
              <a:effectLst/>
            </p:spPr>
          </p:sp>
          <p:sp>
            <p:nvSpPr>
              <p:cNvPr id="62" name="Arc 61">
                <a:extLst>
                  <a:ext uri="{FF2B5EF4-FFF2-40B4-BE49-F238E27FC236}">
                    <a16:creationId xmlns:a16="http://schemas.microsoft.com/office/drawing/2014/main" id="{0E0E6AC6-6C40-4947-BC7E-38D88AF902D6}"/>
                  </a:ext>
                </a:extLst>
              </p:cNvPr>
              <p:cNvSpPr/>
              <p:nvPr/>
            </p:nvSpPr>
            <p:spPr bwMode="auto">
              <a:xfrm>
                <a:off x="1093914" y="2739409"/>
                <a:ext cx="824974" cy="817833"/>
              </a:xfrm>
              <a:prstGeom prst="arc">
                <a:avLst>
                  <a:gd name="adj1" fmla="val 21501537"/>
                  <a:gd name="adj2" fmla="val 5517338"/>
                </a:avLst>
              </a:prstGeom>
              <a:noFill/>
              <a:ln w="25400" cap="flat" cmpd="sng" algn="ctr">
                <a:solidFill>
                  <a:schemeClr val="tx1"/>
                </a:solidFill>
                <a:prstDash val="solid"/>
                <a:round/>
                <a:headEnd type="none" w="sm" len="sm"/>
                <a:tailEnd type="none" w="sm" len="sm"/>
              </a:ln>
              <a:effectLst/>
            </p:spPr>
          </p:sp>
          <p:sp>
            <p:nvSpPr>
              <p:cNvPr id="63" name="Arc 62">
                <a:extLst>
                  <a:ext uri="{FF2B5EF4-FFF2-40B4-BE49-F238E27FC236}">
                    <a16:creationId xmlns:a16="http://schemas.microsoft.com/office/drawing/2014/main" id="{492BAFE6-2AE5-B744-9210-2973DD6C650F}"/>
                  </a:ext>
                </a:extLst>
              </p:cNvPr>
              <p:cNvSpPr/>
              <p:nvPr/>
            </p:nvSpPr>
            <p:spPr bwMode="auto">
              <a:xfrm>
                <a:off x="2481663" y="2713305"/>
                <a:ext cx="824978" cy="817833"/>
              </a:xfrm>
              <a:prstGeom prst="arc">
                <a:avLst>
                  <a:gd name="adj1" fmla="val 5511482"/>
                  <a:gd name="adj2" fmla="val 10829062"/>
                </a:avLst>
              </a:prstGeom>
              <a:noFill/>
              <a:ln w="25400" cap="flat" cmpd="sng" algn="ctr">
                <a:solidFill>
                  <a:schemeClr val="tx1"/>
                </a:solidFill>
                <a:prstDash val="solid"/>
                <a:round/>
                <a:headEnd type="none" w="sm" len="sm"/>
                <a:tailEnd type="none" w="sm" len="sm"/>
              </a:ln>
              <a:effectLst/>
            </p:spPr>
          </p:sp>
        </p:grpSp>
        <p:cxnSp>
          <p:nvCxnSpPr>
            <p:cNvPr id="135199" name="Straight Connector 64">
              <a:extLst>
                <a:ext uri="{FF2B5EF4-FFF2-40B4-BE49-F238E27FC236}">
                  <a16:creationId xmlns:a16="http://schemas.microsoft.com/office/drawing/2014/main" id="{A20E4EF8-F3CA-5449-A408-E0C3D2E02D6E}"/>
                </a:ext>
              </a:extLst>
            </p:cNvPr>
            <p:cNvCxnSpPr>
              <a:cxnSpLocks noChangeShapeType="1"/>
            </p:cNvCxnSpPr>
            <p:nvPr/>
          </p:nvCxnSpPr>
          <p:spPr bwMode="auto">
            <a:xfrm>
              <a:off x="3056466" y="3682369"/>
              <a:ext cx="1968694" cy="909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nvGrpSpPr>
            <p:cNvPr id="135200" name="Group 67">
              <a:extLst>
                <a:ext uri="{FF2B5EF4-FFF2-40B4-BE49-F238E27FC236}">
                  <a16:creationId xmlns:a16="http://schemas.microsoft.com/office/drawing/2014/main" id="{7718A59B-E4CB-2642-81C1-2D0A1D0E5E39}"/>
                </a:ext>
              </a:extLst>
            </p:cNvPr>
            <p:cNvGrpSpPr>
              <a:grpSpLocks/>
            </p:cNvGrpSpPr>
            <p:nvPr/>
          </p:nvGrpSpPr>
          <p:grpSpPr bwMode="auto">
            <a:xfrm>
              <a:off x="4906625" y="3445933"/>
              <a:ext cx="601134" cy="313267"/>
              <a:chOff x="1095586" y="2370667"/>
              <a:chExt cx="2211494" cy="1512146"/>
            </a:xfrm>
          </p:grpSpPr>
          <p:sp>
            <p:nvSpPr>
              <p:cNvPr id="69" name="Arc 68">
                <a:extLst>
                  <a:ext uri="{FF2B5EF4-FFF2-40B4-BE49-F238E27FC236}">
                    <a16:creationId xmlns:a16="http://schemas.microsoft.com/office/drawing/2014/main" id="{9A813108-F17D-8B4C-89FF-36B57D5A7169}"/>
                  </a:ext>
                </a:extLst>
              </p:cNvPr>
              <p:cNvSpPr/>
              <p:nvPr/>
            </p:nvSpPr>
            <p:spPr bwMode="auto">
              <a:xfrm>
                <a:off x="1917603" y="2371363"/>
                <a:ext cx="562774" cy="1513861"/>
              </a:xfrm>
              <a:prstGeom prst="arc">
                <a:avLst>
                  <a:gd name="adj1" fmla="val 10690619"/>
                  <a:gd name="adj2" fmla="val 0"/>
                </a:avLst>
              </a:prstGeom>
              <a:noFill/>
              <a:ln w="25400" cap="flat" cmpd="sng" algn="ctr">
                <a:solidFill>
                  <a:schemeClr val="tx1"/>
                </a:solidFill>
                <a:prstDash val="solid"/>
                <a:round/>
                <a:headEnd type="none" w="sm" len="sm"/>
                <a:tailEnd type="none" w="sm" len="sm"/>
              </a:ln>
              <a:effectLst/>
            </p:spPr>
          </p:sp>
          <p:sp>
            <p:nvSpPr>
              <p:cNvPr id="70" name="Arc 69">
                <a:extLst>
                  <a:ext uri="{FF2B5EF4-FFF2-40B4-BE49-F238E27FC236}">
                    <a16:creationId xmlns:a16="http://schemas.microsoft.com/office/drawing/2014/main" id="{EBF65C51-3856-9145-BCE9-89194FD28E19}"/>
                  </a:ext>
                </a:extLst>
              </p:cNvPr>
              <p:cNvSpPr/>
              <p:nvPr/>
            </p:nvSpPr>
            <p:spPr bwMode="auto">
              <a:xfrm>
                <a:off x="1092625" y="2736778"/>
                <a:ext cx="824978" cy="826536"/>
              </a:xfrm>
              <a:prstGeom prst="arc">
                <a:avLst>
                  <a:gd name="adj1" fmla="val 21501537"/>
                  <a:gd name="adj2" fmla="val 5517338"/>
                </a:avLst>
              </a:prstGeom>
              <a:noFill/>
              <a:ln w="25400" cap="flat" cmpd="sng" algn="ctr">
                <a:solidFill>
                  <a:schemeClr val="tx1"/>
                </a:solidFill>
                <a:prstDash val="solid"/>
                <a:round/>
                <a:headEnd type="none" w="sm" len="sm"/>
                <a:tailEnd type="none" w="sm" len="sm"/>
              </a:ln>
              <a:effectLst/>
            </p:spPr>
          </p:sp>
          <p:sp>
            <p:nvSpPr>
              <p:cNvPr id="71" name="Arc 70">
                <a:extLst>
                  <a:ext uri="{FF2B5EF4-FFF2-40B4-BE49-F238E27FC236}">
                    <a16:creationId xmlns:a16="http://schemas.microsoft.com/office/drawing/2014/main" id="{484ACB8C-9EBD-1041-BB9C-856A057AC3E2}"/>
                  </a:ext>
                </a:extLst>
              </p:cNvPr>
              <p:cNvSpPr/>
              <p:nvPr/>
            </p:nvSpPr>
            <p:spPr bwMode="auto">
              <a:xfrm>
                <a:off x="2480378" y="2710680"/>
                <a:ext cx="824974" cy="826531"/>
              </a:xfrm>
              <a:prstGeom prst="arc">
                <a:avLst>
                  <a:gd name="adj1" fmla="val 5511482"/>
                  <a:gd name="adj2" fmla="val 10829062"/>
                </a:avLst>
              </a:prstGeom>
              <a:noFill/>
              <a:ln w="25400" cap="flat" cmpd="sng" algn="ctr">
                <a:solidFill>
                  <a:schemeClr val="tx1"/>
                </a:solidFill>
                <a:prstDash val="solid"/>
                <a:round/>
                <a:headEnd type="none" w="sm" len="sm"/>
                <a:tailEnd type="none" w="sm" len="sm"/>
              </a:ln>
              <a:effectLst/>
            </p:spPr>
          </p:sp>
        </p:grpSp>
        <p:cxnSp>
          <p:nvCxnSpPr>
            <p:cNvPr id="135201" name="Straight Connector 71">
              <a:extLst>
                <a:ext uri="{FF2B5EF4-FFF2-40B4-BE49-F238E27FC236}">
                  <a16:creationId xmlns:a16="http://schemas.microsoft.com/office/drawing/2014/main" id="{35DE4BAC-1762-B54E-85C4-2BAD105CAF87}"/>
                </a:ext>
              </a:extLst>
            </p:cNvPr>
            <p:cNvCxnSpPr>
              <a:cxnSpLocks noChangeShapeType="1"/>
            </p:cNvCxnSpPr>
            <p:nvPr/>
          </p:nvCxnSpPr>
          <p:spPr bwMode="auto">
            <a:xfrm>
              <a:off x="5390311" y="3689413"/>
              <a:ext cx="1010489" cy="2054"/>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135172" name="Content Placeholder 2">
            <a:extLst>
              <a:ext uri="{FF2B5EF4-FFF2-40B4-BE49-F238E27FC236}">
                <a16:creationId xmlns:a16="http://schemas.microsoft.com/office/drawing/2014/main" id="{F2ED9C2A-2773-DA4B-B0B4-D8C9447A5B2B}"/>
              </a:ext>
            </a:extLst>
          </p:cNvPr>
          <p:cNvSpPr txBox="1">
            <a:spLocks/>
          </p:cNvSpPr>
          <p:nvPr>
            <p:custDataLst>
              <p:tags r:id="rId5"/>
            </p:custDataLst>
          </p:nvPr>
        </p:nvSpPr>
        <p:spPr bwMode="auto">
          <a:xfrm>
            <a:off x="439738" y="704850"/>
            <a:ext cx="57658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2" rIns="92066" bIns="46032"/>
          <a:lstStyle>
            <a:lvl1pPr defTabSz="911225">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1225"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cs typeface="+mn-cs"/>
              </a:rPr>
              <a:t>119 TFs</a:t>
            </a: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from 458 ChIP-Seq experiments (2 Tb tot.)</a:t>
            </a: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1225" rtl="0" eaLnBrk="0" fontAlgn="base" latinLnBrk="0" hangingPunct="0">
              <a:lnSpc>
                <a:spcPct val="100000"/>
              </a:lnSpc>
              <a:spcBef>
                <a:spcPct val="2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1225" rtl="0" eaLnBrk="0" fontAlgn="base" latinLnBrk="0" hangingPunct="0">
              <a:lnSpc>
                <a:spcPct val="100000"/>
              </a:lnSpc>
              <a:spcBef>
                <a:spcPct val="2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Signal Tracks</a:t>
            </a:r>
          </a:p>
          <a:p>
            <a:pPr marL="0" marR="0" lvl="0" indent="0" algn="l" defTabSz="911225" rtl="0" eaLnBrk="0" fontAlgn="base" latinLnBrk="0" hangingPunct="0">
              <a:lnSpc>
                <a:spcPct val="100000"/>
              </a:lnSpc>
              <a:spcBef>
                <a:spcPct val="2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1225" rtl="0" eaLnBrk="0" fontAlgn="base" latinLnBrk="0" hangingPunct="0">
              <a:lnSpc>
                <a:spcPct val="100000"/>
              </a:lnSpc>
              <a:spcBef>
                <a:spcPct val="2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1225" rtl="0" eaLnBrk="0" fontAlgn="base" latinLnBrk="0" hangingPunct="0">
              <a:lnSpc>
                <a:spcPct val="100000"/>
              </a:lnSpc>
              <a:spcBef>
                <a:spcPct val="2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1225" rtl="0" eaLnBrk="0" fontAlgn="base" latinLnBrk="0" hangingPunct="0">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7M Peaks </a:t>
            </a: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from Uniform Peak Calling</a:t>
            </a:r>
          </a:p>
          <a:p>
            <a:pPr marL="0" marR="0" lvl="0" indent="0" algn="l" defTabSz="911225" rtl="0" eaLnBrk="0" fontAlgn="base" latinLnBrk="0" hangingPunct="0">
              <a:lnSpc>
                <a:spcPct val="100000"/>
              </a:lnSpc>
              <a:spcBef>
                <a:spcPct val="2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1225" rtl="0" eaLnBrk="0" fontAlgn="base" latinLnBrk="0" hangingPunct="0">
              <a:lnSpc>
                <a:spcPct val="100000"/>
              </a:lnSpc>
              <a:spcBef>
                <a:spcPct val="2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cxnSp>
        <p:nvCxnSpPr>
          <p:cNvPr id="135173" name="Straight Arrow Connector 82">
            <a:extLst>
              <a:ext uri="{FF2B5EF4-FFF2-40B4-BE49-F238E27FC236}">
                <a16:creationId xmlns:a16="http://schemas.microsoft.com/office/drawing/2014/main" id="{47437B2B-FE67-384B-917A-DB7C23D99EA8}"/>
              </a:ext>
            </a:extLst>
          </p:cNvPr>
          <p:cNvCxnSpPr>
            <a:cxnSpLocks noChangeShapeType="1"/>
          </p:cNvCxnSpPr>
          <p:nvPr>
            <p:custDataLst>
              <p:tags r:id="rId6"/>
            </p:custDataLst>
          </p:nvPr>
        </p:nvCxnSpPr>
        <p:spPr bwMode="auto">
          <a:xfrm rot="5400000">
            <a:off x="913607" y="1294606"/>
            <a:ext cx="304800" cy="1587"/>
          </a:xfrm>
          <a:prstGeom prst="straightConnector1">
            <a:avLst/>
          </a:prstGeom>
          <a:noFill/>
          <a:ln w="31750">
            <a:solidFill>
              <a:schemeClr val="accent2"/>
            </a:solidFill>
            <a:round/>
            <a:headEnd type="none" w="sm" len="sm"/>
            <a:tailEnd type="arrow" w="med" len="med"/>
          </a:ln>
          <a:extLst>
            <a:ext uri="{909E8E84-426E-40DD-AFC4-6F175D3DCCD1}">
              <a14:hiddenFill xmlns:a14="http://schemas.microsoft.com/office/drawing/2010/main">
                <a:noFill/>
              </a14:hiddenFill>
            </a:ext>
          </a:extLst>
        </p:spPr>
      </p:cxnSp>
      <p:cxnSp>
        <p:nvCxnSpPr>
          <p:cNvPr id="135174" name="Straight Arrow Connector 84">
            <a:extLst>
              <a:ext uri="{FF2B5EF4-FFF2-40B4-BE49-F238E27FC236}">
                <a16:creationId xmlns:a16="http://schemas.microsoft.com/office/drawing/2014/main" id="{85C0887C-39B7-7940-8551-F2B763D8B0F4}"/>
              </a:ext>
            </a:extLst>
          </p:cNvPr>
          <p:cNvCxnSpPr>
            <a:cxnSpLocks noChangeShapeType="1"/>
          </p:cNvCxnSpPr>
          <p:nvPr>
            <p:custDataLst>
              <p:tags r:id="rId7"/>
            </p:custDataLst>
          </p:nvPr>
        </p:nvCxnSpPr>
        <p:spPr bwMode="auto">
          <a:xfrm rot="5400000">
            <a:off x="915194" y="2437606"/>
            <a:ext cx="304800" cy="1588"/>
          </a:xfrm>
          <a:prstGeom prst="straightConnector1">
            <a:avLst/>
          </a:prstGeom>
          <a:noFill/>
          <a:ln w="31750">
            <a:solidFill>
              <a:schemeClr val="accent2"/>
            </a:solidFill>
            <a:round/>
            <a:headEnd type="none" w="sm" len="sm"/>
            <a:tailEnd type="arrow" w="med" len="med"/>
          </a:ln>
          <a:extLst>
            <a:ext uri="{909E8E84-426E-40DD-AFC4-6F175D3DCCD1}">
              <a14:hiddenFill xmlns:a14="http://schemas.microsoft.com/office/drawing/2010/main">
                <a:noFill/>
              </a14:hiddenFill>
            </a:ext>
          </a:extLst>
        </p:spPr>
      </p:cxnSp>
      <p:grpSp>
        <p:nvGrpSpPr>
          <p:cNvPr id="135175" name="Group 95">
            <a:extLst>
              <a:ext uri="{FF2B5EF4-FFF2-40B4-BE49-F238E27FC236}">
                <a16:creationId xmlns:a16="http://schemas.microsoft.com/office/drawing/2014/main" id="{6CF66AF0-4352-9D45-A6D7-F0F268F0EF9F}"/>
              </a:ext>
            </a:extLst>
          </p:cNvPr>
          <p:cNvGrpSpPr>
            <a:grpSpLocks/>
          </p:cNvGrpSpPr>
          <p:nvPr>
            <p:custDataLst>
              <p:tags r:id="rId8"/>
            </p:custDataLst>
          </p:nvPr>
        </p:nvGrpSpPr>
        <p:grpSpPr bwMode="auto">
          <a:xfrm>
            <a:off x="152400" y="2971800"/>
            <a:ext cx="5562600" cy="233363"/>
            <a:chOff x="152400" y="3462868"/>
            <a:chExt cx="5562600" cy="233677"/>
          </a:xfrm>
        </p:grpSpPr>
        <p:cxnSp>
          <p:nvCxnSpPr>
            <p:cNvPr id="135188" name="Straight Connector 86">
              <a:extLst>
                <a:ext uri="{FF2B5EF4-FFF2-40B4-BE49-F238E27FC236}">
                  <a16:creationId xmlns:a16="http://schemas.microsoft.com/office/drawing/2014/main" id="{95ED0CC0-F001-CC4B-A028-5DF4DD58052B}"/>
                </a:ext>
              </a:extLst>
            </p:cNvPr>
            <p:cNvCxnSpPr>
              <a:cxnSpLocks noChangeShapeType="1"/>
            </p:cNvCxnSpPr>
            <p:nvPr/>
          </p:nvCxnSpPr>
          <p:spPr bwMode="auto">
            <a:xfrm>
              <a:off x="152400" y="3579812"/>
              <a:ext cx="5562600"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135189" name="Oval 88">
              <a:extLst>
                <a:ext uri="{FF2B5EF4-FFF2-40B4-BE49-F238E27FC236}">
                  <a16:creationId xmlns:a16="http://schemas.microsoft.com/office/drawing/2014/main" id="{D4D96C66-C449-2D49-B8DF-E3525065F52B}"/>
                </a:ext>
              </a:extLst>
            </p:cNvPr>
            <p:cNvSpPr>
              <a:spLocks noChangeArrowheads="1"/>
            </p:cNvSpPr>
            <p:nvPr/>
          </p:nvSpPr>
          <p:spPr bwMode="auto">
            <a:xfrm>
              <a:off x="609600" y="3462868"/>
              <a:ext cx="225213" cy="225213"/>
            </a:xfrm>
            <a:prstGeom prst="ellipse">
              <a:avLst/>
            </a:prstGeom>
            <a:solidFill>
              <a:srgbClr val="FF0000"/>
            </a:solidFill>
            <a:ln w="12700">
              <a:solidFill>
                <a:srgbClr val="FF0000"/>
              </a:solidFill>
              <a:round/>
              <a:headEnd type="none" w="sm" len="sm"/>
              <a:tailEnd type="none" w="sm" len="sm"/>
            </a:ln>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5190" name="Oval 92">
              <a:extLst>
                <a:ext uri="{FF2B5EF4-FFF2-40B4-BE49-F238E27FC236}">
                  <a16:creationId xmlns:a16="http://schemas.microsoft.com/office/drawing/2014/main" id="{27D38E58-63A6-AB47-B607-761E86195B69}"/>
                </a:ext>
              </a:extLst>
            </p:cNvPr>
            <p:cNvSpPr>
              <a:spLocks noChangeArrowheads="1"/>
            </p:cNvSpPr>
            <p:nvPr/>
          </p:nvSpPr>
          <p:spPr bwMode="auto">
            <a:xfrm>
              <a:off x="2362200" y="3471332"/>
              <a:ext cx="225213" cy="225213"/>
            </a:xfrm>
            <a:prstGeom prst="ellipse">
              <a:avLst/>
            </a:prstGeom>
            <a:solidFill>
              <a:srgbClr val="FF0000"/>
            </a:solidFill>
            <a:ln w="12700">
              <a:solidFill>
                <a:srgbClr val="FF0000"/>
              </a:solidFill>
              <a:round/>
              <a:headEnd type="none" w="sm" len="sm"/>
              <a:tailEnd type="none" w="sm" len="sm"/>
            </a:ln>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5191" name="Oval 93">
              <a:extLst>
                <a:ext uri="{FF2B5EF4-FFF2-40B4-BE49-F238E27FC236}">
                  <a16:creationId xmlns:a16="http://schemas.microsoft.com/office/drawing/2014/main" id="{876A95E2-2AB3-1F49-B59C-9BC69A4E3389}"/>
                </a:ext>
              </a:extLst>
            </p:cNvPr>
            <p:cNvSpPr>
              <a:spLocks noChangeArrowheads="1"/>
            </p:cNvSpPr>
            <p:nvPr/>
          </p:nvSpPr>
          <p:spPr bwMode="auto">
            <a:xfrm>
              <a:off x="1905000" y="3505200"/>
              <a:ext cx="152399" cy="152399"/>
            </a:xfrm>
            <a:prstGeom prst="ellipse">
              <a:avLst/>
            </a:prstGeom>
            <a:solidFill>
              <a:srgbClr val="FF0000"/>
            </a:solidFill>
            <a:ln w="12700">
              <a:solidFill>
                <a:srgbClr val="FF0000"/>
              </a:solidFill>
              <a:round/>
              <a:headEnd type="none" w="sm" len="sm"/>
              <a:tailEnd type="none" w="sm" len="sm"/>
            </a:ln>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5192" name="Oval 94">
              <a:extLst>
                <a:ext uri="{FF2B5EF4-FFF2-40B4-BE49-F238E27FC236}">
                  <a16:creationId xmlns:a16="http://schemas.microsoft.com/office/drawing/2014/main" id="{AF13B053-96E7-CA42-BACE-9C1461930EA1}"/>
                </a:ext>
              </a:extLst>
            </p:cNvPr>
            <p:cNvSpPr>
              <a:spLocks noChangeArrowheads="1"/>
            </p:cNvSpPr>
            <p:nvPr/>
          </p:nvSpPr>
          <p:spPr bwMode="auto">
            <a:xfrm>
              <a:off x="4572000" y="3505200"/>
              <a:ext cx="152399" cy="152399"/>
            </a:xfrm>
            <a:prstGeom prst="ellipse">
              <a:avLst/>
            </a:prstGeom>
            <a:solidFill>
              <a:srgbClr val="FF0000"/>
            </a:solidFill>
            <a:ln w="12700">
              <a:solidFill>
                <a:srgbClr val="FF0000"/>
              </a:solidFill>
              <a:round/>
              <a:headEnd type="none" w="sm" len="sm"/>
              <a:tailEnd type="none" w="sm" len="sm"/>
            </a:ln>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9" name="Group 95">
            <a:extLst>
              <a:ext uri="{FF2B5EF4-FFF2-40B4-BE49-F238E27FC236}">
                <a16:creationId xmlns:a16="http://schemas.microsoft.com/office/drawing/2014/main" id="{5D5F03E8-C72B-8145-8CC8-76928BC2CBA1}"/>
              </a:ext>
            </a:extLst>
          </p:cNvPr>
          <p:cNvGrpSpPr>
            <a:grpSpLocks/>
          </p:cNvGrpSpPr>
          <p:nvPr>
            <p:custDataLst>
              <p:tags r:id="rId9"/>
            </p:custDataLst>
          </p:nvPr>
        </p:nvGrpSpPr>
        <p:grpSpPr bwMode="auto">
          <a:xfrm>
            <a:off x="143933" y="3929143"/>
            <a:ext cx="5562600" cy="233301"/>
            <a:chOff x="143933" y="2742043"/>
            <a:chExt cx="5562600" cy="233677"/>
          </a:xfrm>
          <a:solidFill>
            <a:srgbClr val="FF9933"/>
          </a:solidFill>
        </p:grpSpPr>
        <p:cxnSp>
          <p:nvCxnSpPr>
            <p:cNvPr id="310286" name="Straight Connector 86">
              <a:extLst>
                <a:ext uri="{FF2B5EF4-FFF2-40B4-BE49-F238E27FC236}">
                  <a16:creationId xmlns:a16="http://schemas.microsoft.com/office/drawing/2014/main" id="{36F8E723-312C-5F47-A5BA-DD85457A67E7}"/>
                </a:ext>
              </a:extLst>
            </p:cNvPr>
            <p:cNvCxnSpPr>
              <a:cxnSpLocks noChangeShapeType="1"/>
            </p:cNvCxnSpPr>
            <p:nvPr/>
          </p:nvCxnSpPr>
          <p:spPr bwMode="auto">
            <a:xfrm>
              <a:off x="143933" y="2858988"/>
              <a:ext cx="5562600" cy="1588"/>
            </a:xfrm>
            <a:prstGeom prst="line">
              <a:avLst/>
            </a:prstGeom>
            <a:grpFill/>
            <a:ln w="25400">
              <a:solidFill>
                <a:schemeClr val="tx1"/>
              </a:solidFill>
              <a:round/>
              <a:headEnd type="none" w="sm" len="sm"/>
              <a:tailEnd type="none" w="sm" len="sm"/>
            </a:ln>
          </p:spPr>
        </p:cxnSp>
        <p:sp>
          <p:nvSpPr>
            <p:cNvPr id="310287" name="Oval 88">
              <a:extLst>
                <a:ext uri="{FF2B5EF4-FFF2-40B4-BE49-F238E27FC236}">
                  <a16:creationId xmlns:a16="http://schemas.microsoft.com/office/drawing/2014/main" id="{F69EF1C3-799F-504E-B68B-C9C31DEE6587}"/>
                </a:ext>
              </a:extLst>
            </p:cNvPr>
            <p:cNvSpPr>
              <a:spLocks noChangeArrowheads="1"/>
            </p:cNvSpPr>
            <p:nvPr/>
          </p:nvSpPr>
          <p:spPr bwMode="auto">
            <a:xfrm>
              <a:off x="601133" y="2742043"/>
              <a:ext cx="225213" cy="225213"/>
            </a:xfrm>
            <a:prstGeom prst="ellipse">
              <a:avLst/>
            </a:prstGeom>
            <a:grp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10288" name="Oval 92">
              <a:extLst>
                <a:ext uri="{FF2B5EF4-FFF2-40B4-BE49-F238E27FC236}">
                  <a16:creationId xmlns:a16="http://schemas.microsoft.com/office/drawing/2014/main" id="{65070031-2C74-F04B-98A4-5F33C41F34AD}"/>
                </a:ext>
              </a:extLst>
            </p:cNvPr>
            <p:cNvSpPr>
              <a:spLocks noChangeArrowheads="1"/>
            </p:cNvSpPr>
            <p:nvPr/>
          </p:nvSpPr>
          <p:spPr bwMode="auto">
            <a:xfrm>
              <a:off x="2531540" y="2750507"/>
              <a:ext cx="225213" cy="225213"/>
            </a:xfrm>
            <a:prstGeom prst="ellipse">
              <a:avLst/>
            </a:prstGeom>
            <a:grp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10289" name="Oval 93">
              <a:extLst>
                <a:ext uri="{FF2B5EF4-FFF2-40B4-BE49-F238E27FC236}">
                  <a16:creationId xmlns:a16="http://schemas.microsoft.com/office/drawing/2014/main" id="{52A10D85-CBC0-0D46-8F82-7D57EADA49CE}"/>
                </a:ext>
              </a:extLst>
            </p:cNvPr>
            <p:cNvSpPr>
              <a:spLocks noChangeArrowheads="1"/>
            </p:cNvSpPr>
            <p:nvPr/>
          </p:nvSpPr>
          <p:spPr bwMode="auto">
            <a:xfrm>
              <a:off x="1905000" y="2783833"/>
              <a:ext cx="152400" cy="169815"/>
            </a:xfrm>
            <a:prstGeom prst="ellipse">
              <a:avLst/>
            </a:prstGeom>
            <a:grp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10290" name="Oval 93">
              <a:extLst>
                <a:ext uri="{FF2B5EF4-FFF2-40B4-BE49-F238E27FC236}">
                  <a16:creationId xmlns:a16="http://schemas.microsoft.com/office/drawing/2014/main" id="{CCF4B266-A981-CD46-B139-12DAE7DDE940}"/>
                </a:ext>
              </a:extLst>
            </p:cNvPr>
            <p:cNvSpPr>
              <a:spLocks noChangeArrowheads="1"/>
            </p:cNvSpPr>
            <p:nvPr/>
          </p:nvSpPr>
          <p:spPr bwMode="auto">
            <a:xfrm>
              <a:off x="3572932" y="2750460"/>
              <a:ext cx="211667" cy="211667"/>
            </a:xfrm>
            <a:prstGeom prst="ellipse">
              <a:avLst/>
            </a:prstGeom>
            <a:grp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grpSp>
        <p:nvGrpSpPr>
          <p:cNvPr id="10" name="Group 95">
            <a:extLst>
              <a:ext uri="{FF2B5EF4-FFF2-40B4-BE49-F238E27FC236}">
                <a16:creationId xmlns:a16="http://schemas.microsoft.com/office/drawing/2014/main" id="{6B5C12E6-513B-4748-9DC7-7A6096AF2AD6}"/>
              </a:ext>
            </a:extLst>
          </p:cNvPr>
          <p:cNvGrpSpPr>
            <a:grpSpLocks/>
          </p:cNvGrpSpPr>
          <p:nvPr>
            <p:custDataLst>
              <p:tags r:id="rId10"/>
            </p:custDataLst>
          </p:nvPr>
        </p:nvGrpSpPr>
        <p:grpSpPr bwMode="auto">
          <a:xfrm>
            <a:off x="144463" y="5477424"/>
            <a:ext cx="5562600" cy="228600"/>
            <a:chOff x="152400" y="3445912"/>
            <a:chExt cx="5562600" cy="228561"/>
          </a:xfrm>
          <a:solidFill>
            <a:srgbClr val="008000"/>
          </a:solidFill>
        </p:grpSpPr>
        <p:cxnSp>
          <p:nvCxnSpPr>
            <p:cNvPr id="310283" name="Straight Connector 86">
              <a:extLst>
                <a:ext uri="{FF2B5EF4-FFF2-40B4-BE49-F238E27FC236}">
                  <a16:creationId xmlns:a16="http://schemas.microsoft.com/office/drawing/2014/main" id="{837F91D5-2508-A648-B977-8F946491E56B}"/>
                </a:ext>
              </a:extLst>
            </p:cNvPr>
            <p:cNvCxnSpPr>
              <a:cxnSpLocks noChangeShapeType="1"/>
            </p:cNvCxnSpPr>
            <p:nvPr/>
          </p:nvCxnSpPr>
          <p:spPr bwMode="auto">
            <a:xfrm>
              <a:off x="152400" y="3579812"/>
              <a:ext cx="5562600" cy="1588"/>
            </a:xfrm>
            <a:prstGeom prst="line">
              <a:avLst/>
            </a:prstGeom>
            <a:grpFill/>
            <a:ln w="25400">
              <a:solidFill>
                <a:schemeClr val="tx1"/>
              </a:solidFill>
              <a:round/>
              <a:headEnd type="none" w="sm" len="sm"/>
              <a:tailEnd type="none" w="sm" len="sm"/>
            </a:ln>
          </p:spPr>
        </p:cxnSp>
        <p:sp>
          <p:nvSpPr>
            <p:cNvPr id="310284" name="Oval 88">
              <a:extLst>
                <a:ext uri="{FF2B5EF4-FFF2-40B4-BE49-F238E27FC236}">
                  <a16:creationId xmlns:a16="http://schemas.microsoft.com/office/drawing/2014/main" id="{6932BEF6-14A6-F942-8B2F-A0A9B3CE99BB}"/>
                </a:ext>
              </a:extLst>
            </p:cNvPr>
            <p:cNvSpPr>
              <a:spLocks noChangeArrowheads="1"/>
            </p:cNvSpPr>
            <p:nvPr/>
          </p:nvSpPr>
          <p:spPr bwMode="auto">
            <a:xfrm>
              <a:off x="4030133" y="3445912"/>
              <a:ext cx="225213" cy="225213"/>
            </a:xfrm>
            <a:prstGeom prst="ellipse">
              <a:avLst/>
            </a:prstGeom>
            <a:grp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10285" name="Oval 93">
              <a:extLst>
                <a:ext uri="{FF2B5EF4-FFF2-40B4-BE49-F238E27FC236}">
                  <a16:creationId xmlns:a16="http://schemas.microsoft.com/office/drawing/2014/main" id="{F0BB0E88-DF3B-A542-9A8E-8BB384AA7B42}"/>
                </a:ext>
              </a:extLst>
            </p:cNvPr>
            <p:cNvSpPr>
              <a:spLocks noChangeArrowheads="1"/>
            </p:cNvSpPr>
            <p:nvPr/>
          </p:nvSpPr>
          <p:spPr bwMode="auto">
            <a:xfrm>
              <a:off x="5291665" y="3462807"/>
              <a:ext cx="211667" cy="211666"/>
            </a:xfrm>
            <a:prstGeom prst="ellipse">
              <a:avLst/>
            </a:prstGeom>
            <a:grp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pic>
        <p:nvPicPr>
          <p:cNvPr id="135178" name="Picture 4">
            <a:extLst>
              <a:ext uri="{FF2B5EF4-FFF2-40B4-BE49-F238E27FC236}">
                <a16:creationId xmlns:a16="http://schemas.microsoft.com/office/drawing/2014/main" id="{20D8D30B-9E1C-884B-B4CF-9D5AD782F0F1}"/>
              </a:ext>
            </a:extLst>
          </p:cNvPr>
          <p:cNvPicPr>
            <a:picLocks noChangeAspect="1"/>
          </p:cNvPicPr>
          <p:nvPr>
            <p:custDataLst>
              <p:tags r:id="rId11"/>
            </p:custDataLst>
          </p:nvPr>
        </p:nvPicPr>
        <p:blipFill>
          <a:blip r:embed="rId20">
            <a:extLst>
              <a:ext uri="{28A0092B-C50C-407E-A947-70E740481C1C}">
                <a14:useLocalDpi xmlns:a14="http://schemas.microsoft.com/office/drawing/2010/main" val="0"/>
              </a:ext>
            </a:extLst>
          </a:blip>
          <a:srcRect t="684" r="16978" b="2364"/>
          <a:stretch>
            <a:fillRect/>
          </a:stretch>
        </p:blipFill>
        <p:spPr bwMode="auto">
          <a:xfrm>
            <a:off x="4894263" y="2735263"/>
            <a:ext cx="4249737" cy="4122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5179" name="Rectangle 1">
            <a:extLst>
              <a:ext uri="{FF2B5EF4-FFF2-40B4-BE49-F238E27FC236}">
                <a16:creationId xmlns:a16="http://schemas.microsoft.com/office/drawing/2014/main" id="{F23CAD82-FF4A-AF4E-8772-00CC937E0135}"/>
              </a:ext>
            </a:extLst>
          </p:cNvPr>
          <p:cNvSpPr>
            <a:spLocks noChangeArrowheads="1"/>
          </p:cNvSpPr>
          <p:nvPr>
            <p:custDataLst>
              <p:tags r:id="rId12"/>
            </p:custDataLst>
          </p:nvPr>
        </p:nvSpPr>
        <p:spPr bwMode="auto">
          <a:xfrm>
            <a:off x="4935538" y="2760663"/>
            <a:ext cx="212725" cy="211137"/>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defTabSz="912813">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defTabSz="912813">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defTabSz="9128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912813">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5180" name="TextBox 47">
            <a:extLst>
              <a:ext uri="{FF2B5EF4-FFF2-40B4-BE49-F238E27FC236}">
                <a16:creationId xmlns:a16="http://schemas.microsoft.com/office/drawing/2014/main" id="{BD1F555E-0507-B249-9509-2BD86F8BB47D}"/>
              </a:ext>
            </a:extLst>
          </p:cNvPr>
          <p:cNvSpPr txBox="1">
            <a:spLocks noChangeArrowheads="1"/>
          </p:cNvSpPr>
          <p:nvPr>
            <p:custDataLst>
              <p:tags r:id="rId13"/>
            </p:custDataLst>
          </p:nvPr>
        </p:nvSpPr>
        <p:spPr bwMode="auto">
          <a:xfrm>
            <a:off x="203200" y="3217863"/>
            <a:ext cx="549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TF1</a:t>
            </a:r>
          </a:p>
        </p:txBody>
      </p:sp>
      <p:sp>
        <p:nvSpPr>
          <p:cNvPr id="135181" name="TextBox 48">
            <a:extLst>
              <a:ext uri="{FF2B5EF4-FFF2-40B4-BE49-F238E27FC236}">
                <a16:creationId xmlns:a16="http://schemas.microsoft.com/office/drawing/2014/main" id="{FC653B8D-5D1A-4149-93C1-9F3CE3EC74D9}"/>
              </a:ext>
            </a:extLst>
          </p:cNvPr>
          <p:cNvSpPr txBox="1">
            <a:spLocks noChangeArrowheads="1"/>
          </p:cNvSpPr>
          <p:nvPr>
            <p:custDataLst>
              <p:tags r:id="rId14"/>
            </p:custDataLst>
          </p:nvPr>
        </p:nvSpPr>
        <p:spPr bwMode="auto">
          <a:xfrm>
            <a:off x="103188" y="5697538"/>
            <a:ext cx="7667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9019"/>
                </a:solidFill>
                <a:effectLst/>
                <a:uLnTx/>
                <a:uFillTx/>
                <a:latin typeface="Arial" panose="020B0604020202020204" pitchFamily="34" charset="0"/>
                <a:ea typeface="ＭＳ Ｐゴシック" panose="020B0600070205080204" pitchFamily="34" charset="-128"/>
                <a:cs typeface="+mn-cs"/>
              </a:rPr>
              <a:t>TF119</a:t>
            </a:r>
          </a:p>
        </p:txBody>
      </p:sp>
      <p:sp>
        <p:nvSpPr>
          <p:cNvPr id="135182" name="TextBox 49">
            <a:extLst>
              <a:ext uri="{FF2B5EF4-FFF2-40B4-BE49-F238E27FC236}">
                <a16:creationId xmlns:a16="http://schemas.microsoft.com/office/drawing/2014/main" id="{6938795E-B802-F441-A634-CAB07092D58B}"/>
              </a:ext>
            </a:extLst>
          </p:cNvPr>
          <p:cNvSpPr txBox="1">
            <a:spLocks noChangeArrowheads="1"/>
          </p:cNvSpPr>
          <p:nvPr>
            <p:custDataLst>
              <p:tags r:id="rId15"/>
            </p:custDataLst>
          </p:nvPr>
        </p:nvSpPr>
        <p:spPr bwMode="auto">
          <a:xfrm>
            <a:off x="169863" y="4284663"/>
            <a:ext cx="549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DF9243"/>
                </a:solidFill>
                <a:effectLst/>
                <a:uLnTx/>
                <a:uFillTx/>
                <a:latin typeface="Arial" panose="020B0604020202020204" pitchFamily="34" charset="0"/>
                <a:ea typeface="ＭＳ Ｐゴシック" panose="020B0600070205080204" pitchFamily="34" charset="-128"/>
                <a:cs typeface="+mn-cs"/>
              </a:rPr>
              <a:t>TF2</a:t>
            </a:r>
          </a:p>
        </p:txBody>
      </p:sp>
      <p:grpSp>
        <p:nvGrpSpPr>
          <p:cNvPr id="135183" name="Group 55">
            <a:extLst>
              <a:ext uri="{FF2B5EF4-FFF2-40B4-BE49-F238E27FC236}">
                <a16:creationId xmlns:a16="http://schemas.microsoft.com/office/drawing/2014/main" id="{718A7C22-2802-2247-82DE-C393FE18F4CE}"/>
              </a:ext>
            </a:extLst>
          </p:cNvPr>
          <p:cNvGrpSpPr>
            <a:grpSpLocks/>
          </p:cNvGrpSpPr>
          <p:nvPr>
            <p:custDataLst>
              <p:tags r:id="rId16"/>
            </p:custDataLst>
          </p:nvPr>
        </p:nvGrpSpPr>
        <p:grpSpPr bwMode="auto">
          <a:xfrm>
            <a:off x="415925" y="4805363"/>
            <a:ext cx="47625" cy="390525"/>
            <a:chOff x="1682750" y="4776258"/>
            <a:chExt cx="47838" cy="391794"/>
          </a:xfrm>
        </p:grpSpPr>
        <p:sp>
          <p:nvSpPr>
            <p:cNvPr id="135185" name="Oval 51">
              <a:extLst>
                <a:ext uri="{FF2B5EF4-FFF2-40B4-BE49-F238E27FC236}">
                  <a16:creationId xmlns:a16="http://schemas.microsoft.com/office/drawing/2014/main" id="{3268C929-D6DC-FC40-9EEB-41CD7AE242FF}"/>
                </a:ext>
              </a:extLst>
            </p:cNvPr>
            <p:cNvSpPr>
              <a:spLocks noChangeArrowheads="1"/>
            </p:cNvSpPr>
            <p:nvPr/>
          </p:nvSpPr>
          <p:spPr bwMode="auto">
            <a:xfrm>
              <a:off x="1684868" y="4776258"/>
              <a:ext cx="45720" cy="45720"/>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defTabSz="912813">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defTabSz="9128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912813">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5186" name="Oval 53">
              <a:extLst>
                <a:ext uri="{FF2B5EF4-FFF2-40B4-BE49-F238E27FC236}">
                  <a16:creationId xmlns:a16="http://schemas.microsoft.com/office/drawing/2014/main" id="{BE575135-FB0A-AF42-9788-B582CFCA0BC1}"/>
                </a:ext>
              </a:extLst>
            </p:cNvPr>
            <p:cNvSpPr>
              <a:spLocks noChangeArrowheads="1"/>
            </p:cNvSpPr>
            <p:nvPr/>
          </p:nvSpPr>
          <p:spPr bwMode="auto">
            <a:xfrm>
              <a:off x="1684868" y="4952999"/>
              <a:ext cx="45720" cy="45720"/>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defTabSz="912813">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defTabSz="9128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912813">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5187" name="Oval 54">
              <a:extLst>
                <a:ext uri="{FF2B5EF4-FFF2-40B4-BE49-F238E27FC236}">
                  <a16:creationId xmlns:a16="http://schemas.microsoft.com/office/drawing/2014/main" id="{F103903F-499E-DA40-B5C9-46799EC5505D}"/>
                </a:ext>
              </a:extLst>
            </p:cNvPr>
            <p:cNvSpPr>
              <a:spLocks noChangeArrowheads="1"/>
            </p:cNvSpPr>
            <p:nvPr/>
          </p:nvSpPr>
          <p:spPr bwMode="auto">
            <a:xfrm>
              <a:off x="1682750" y="5122332"/>
              <a:ext cx="45720" cy="45720"/>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defTabSz="912813">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defTabSz="9128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912813">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
        <p:nvSpPr>
          <p:cNvPr id="135184" name="TextBox 54">
            <a:extLst>
              <a:ext uri="{FF2B5EF4-FFF2-40B4-BE49-F238E27FC236}">
                <a16:creationId xmlns:a16="http://schemas.microsoft.com/office/drawing/2014/main" id="{4E8FE706-ED7B-2347-AE89-CC6AF67EB1C1}"/>
              </a:ext>
            </a:extLst>
          </p:cNvPr>
          <p:cNvSpPr txBox="1">
            <a:spLocks noChangeArrowheads="1"/>
          </p:cNvSpPr>
          <p:nvPr>
            <p:custDataLst>
              <p:tags r:id="rId17"/>
            </p:custDataLst>
          </p:nvPr>
        </p:nvSpPr>
        <p:spPr bwMode="auto">
          <a:xfrm>
            <a:off x="0" y="6627813"/>
            <a:ext cx="282733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A6A6A6"/>
                </a:solidFill>
                <a:effectLst/>
                <a:uLnTx/>
                <a:uFillTx/>
                <a:latin typeface="Arial" panose="020B0604020202020204" pitchFamily="34" charset="0"/>
                <a:ea typeface="ＭＳ Ｐゴシック" panose="020B0600070205080204" pitchFamily="34" charset="-128"/>
                <a:cs typeface="+mn-cs"/>
              </a:rPr>
              <a:t>[ Gerstein et al. Nature (in press, '12) ]</a:t>
            </a:r>
          </a:p>
        </p:txBody>
      </p:sp>
    </p:spTree>
    <p:custDataLst>
      <p:tags r:id="rId1"/>
    </p:custDataLst>
    <p:extLst>
      <p:ext uri="{BB962C8B-B14F-4D97-AF65-F5344CB8AC3E}">
        <p14:creationId xmlns:p14="http://schemas.microsoft.com/office/powerpoint/2010/main" val="376796451"/>
      </p:ext>
    </p:extLst>
  </p:cSld>
  <p:clrMapOvr>
    <a:masterClrMapping/>
  </p:clrMapOvr>
  <p:transition advTm="58454"/>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0.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1.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12.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13.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4.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15.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16.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7.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18.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19.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20.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21.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22.xml><?xml version="1.0" encoding="utf-8"?>
<p:tagLst xmlns:a="http://schemas.openxmlformats.org/drawingml/2006/main" xmlns:r="http://schemas.openxmlformats.org/officeDocument/2006/relationships" xmlns:p="http://schemas.openxmlformats.org/presentationml/2006/main">
  <p:tag name="DVSECTIONID" val="jVTdcalPJhLAUiAWXZyEgQ"/>
</p:tagLst>
</file>

<file path=ppt/tags/tag23.xml><?xml version="1.0" encoding="utf-8"?>
<p:tagLst xmlns:a="http://schemas.openxmlformats.org/drawingml/2006/main" xmlns:r="http://schemas.openxmlformats.org/officeDocument/2006/relationships" xmlns:p="http://schemas.openxmlformats.org/presentationml/2006/main">
  <p:tag name="DVSHAPEID" val="UQqGUjix1PWJzxAK85sRX0"/>
</p:tagLst>
</file>

<file path=ppt/tags/tag24.xml><?xml version="1.0" encoding="utf-8"?>
<p:tagLst xmlns:a="http://schemas.openxmlformats.org/drawingml/2006/main" xmlns:r="http://schemas.openxmlformats.org/officeDocument/2006/relationships" xmlns:p="http://schemas.openxmlformats.org/presentationml/2006/main">
  <p:tag name="DVSHAPEID" val="puiuKZrnzFELj2ALtRdx0A"/>
</p:tagLst>
</file>

<file path=ppt/tags/tag25.xml><?xml version="1.0" encoding="utf-8"?>
<p:tagLst xmlns:a="http://schemas.openxmlformats.org/drawingml/2006/main" xmlns:r="http://schemas.openxmlformats.org/officeDocument/2006/relationships" xmlns:p="http://schemas.openxmlformats.org/presentationml/2006/main">
  <p:tag name="DVSHAPEID" val="rb3m7n67UvoUqWoqzj6Dfh"/>
</p:tagLst>
</file>

<file path=ppt/tags/tag26.xml><?xml version="1.0" encoding="utf-8"?>
<p:tagLst xmlns:a="http://schemas.openxmlformats.org/drawingml/2006/main" xmlns:r="http://schemas.openxmlformats.org/officeDocument/2006/relationships" xmlns:p="http://schemas.openxmlformats.org/presentationml/2006/main">
  <p:tag name="DVSHAPEID" val="4NexamBADp0O27qnR3hsK9"/>
</p:tagLst>
</file>

<file path=ppt/tags/tag27.xml><?xml version="1.0" encoding="utf-8"?>
<p:tagLst xmlns:a="http://schemas.openxmlformats.org/drawingml/2006/main" xmlns:r="http://schemas.openxmlformats.org/officeDocument/2006/relationships" xmlns:p="http://schemas.openxmlformats.org/presentationml/2006/main">
  <p:tag name="DVSHAPEID" val="npBEn3iTrmla6f8AdKvjRY"/>
</p:tagLst>
</file>

<file path=ppt/tags/tag28.xml><?xml version="1.0" encoding="utf-8"?>
<p:tagLst xmlns:a="http://schemas.openxmlformats.org/drawingml/2006/main" xmlns:r="http://schemas.openxmlformats.org/officeDocument/2006/relationships" xmlns:p="http://schemas.openxmlformats.org/presentationml/2006/main">
  <p:tag name="DVSHAPEID" val="TCUgZbr2mNxVqOVwYyiJYE"/>
</p:tagLst>
</file>

<file path=ppt/tags/tag29.xml><?xml version="1.0" encoding="utf-8"?>
<p:tagLst xmlns:a="http://schemas.openxmlformats.org/drawingml/2006/main" xmlns:r="http://schemas.openxmlformats.org/officeDocument/2006/relationships" xmlns:p="http://schemas.openxmlformats.org/presentationml/2006/main">
  <p:tag name="DVSHAPEID" val="tR1begPxWqiowZJ736soZy"/>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30.xml><?xml version="1.0" encoding="utf-8"?>
<p:tagLst xmlns:a="http://schemas.openxmlformats.org/drawingml/2006/main" xmlns:r="http://schemas.openxmlformats.org/officeDocument/2006/relationships" xmlns:p="http://schemas.openxmlformats.org/presentationml/2006/main">
  <p:tag name="DVSHAPEID" val="DaOkFHLX17Zf92fOXadPQ6"/>
</p:tagLst>
</file>

<file path=ppt/tags/tag31.xml><?xml version="1.0" encoding="utf-8"?>
<p:tagLst xmlns:a="http://schemas.openxmlformats.org/drawingml/2006/main" xmlns:r="http://schemas.openxmlformats.org/officeDocument/2006/relationships" xmlns:p="http://schemas.openxmlformats.org/presentationml/2006/main">
  <p:tag name="DVSHAPEID" val="D2iVMRubhAEVeQmUB7LYpa"/>
</p:tagLst>
</file>

<file path=ppt/tags/tag32.xml><?xml version="1.0" encoding="utf-8"?>
<p:tagLst xmlns:a="http://schemas.openxmlformats.org/drawingml/2006/main" xmlns:r="http://schemas.openxmlformats.org/officeDocument/2006/relationships" xmlns:p="http://schemas.openxmlformats.org/presentationml/2006/main">
  <p:tag name="DVSHAPEID" val="ohQHRf9ha9HwxL1JVUtPPp"/>
</p:tagLst>
</file>

<file path=ppt/tags/tag33.xml><?xml version="1.0" encoding="utf-8"?>
<p:tagLst xmlns:a="http://schemas.openxmlformats.org/drawingml/2006/main" xmlns:r="http://schemas.openxmlformats.org/officeDocument/2006/relationships" xmlns:p="http://schemas.openxmlformats.org/presentationml/2006/main">
  <p:tag name="DVSHAPEID" val="AdNos2y64SHsE155Ze2Zqv"/>
</p:tagLst>
</file>

<file path=ppt/tags/tag34.xml><?xml version="1.0" encoding="utf-8"?>
<p:tagLst xmlns:a="http://schemas.openxmlformats.org/drawingml/2006/main" xmlns:r="http://schemas.openxmlformats.org/officeDocument/2006/relationships" xmlns:p="http://schemas.openxmlformats.org/presentationml/2006/main">
  <p:tag name="DVSHAPEID" val="eIiASScQuzlZGCTtN6I44O"/>
</p:tagLst>
</file>

<file path=ppt/tags/tag35.xml><?xml version="1.0" encoding="utf-8"?>
<p:tagLst xmlns:a="http://schemas.openxmlformats.org/drawingml/2006/main" xmlns:r="http://schemas.openxmlformats.org/officeDocument/2006/relationships" xmlns:p="http://schemas.openxmlformats.org/presentationml/2006/main">
  <p:tag name="DVSHAPEID" val="P570DQVeNPY4Z55RaGTdn8"/>
</p:tagLst>
</file>

<file path=ppt/tags/tag36.xml><?xml version="1.0" encoding="utf-8"?>
<p:tagLst xmlns:a="http://schemas.openxmlformats.org/drawingml/2006/main" xmlns:r="http://schemas.openxmlformats.org/officeDocument/2006/relationships" xmlns:p="http://schemas.openxmlformats.org/presentationml/2006/main">
  <p:tag name="DVSHAPEID" val="7FksbvrVhlqpTdtRelUgMv"/>
</p:tagLst>
</file>

<file path=ppt/tags/tag37.xml><?xml version="1.0" encoding="utf-8"?>
<p:tagLst xmlns:a="http://schemas.openxmlformats.org/drawingml/2006/main" xmlns:r="http://schemas.openxmlformats.org/officeDocument/2006/relationships" xmlns:p="http://schemas.openxmlformats.org/presentationml/2006/main">
  <p:tag name="DVSHAPEID" val="0CDOnVW2aQrHXsGaEpMRyC"/>
</p:tagLst>
</file>

<file path=ppt/tags/tag38.xml><?xml version="1.0" encoding="utf-8"?>
<p:tagLst xmlns:a="http://schemas.openxmlformats.org/drawingml/2006/main" xmlns:r="http://schemas.openxmlformats.org/officeDocument/2006/relationships" xmlns:p="http://schemas.openxmlformats.org/presentationml/2006/main">
  <p:tag name="DVSHAPEID" val="EAcSoiryj7lCEIPn8wZebz"/>
</p:tagLst>
</file>

<file path=ppt/tags/tag39.xml><?xml version="1.0" encoding="utf-8"?>
<p:tagLst xmlns:a="http://schemas.openxmlformats.org/drawingml/2006/main" xmlns:r="http://schemas.openxmlformats.org/officeDocument/2006/relationships" xmlns:p="http://schemas.openxmlformats.org/presentationml/2006/main">
  <p:tag name="DVSECTIONID" val="lHTW3xh6X7Ttck6ygZtflQ"/>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40.xml><?xml version="1.0" encoding="utf-8"?>
<p:tagLst xmlns:a="http://schemas.openxmlformats.org/drawingml/2006/main" xmlns:r="http://schemas.openxmlformats.org/officeDocument/2006/relationships" xmlns:p="http://schemas.openxmlformats.org/presentationml/2006/main">
  <p:tag name="DVSHAPEID" val="Ybf0b3HvtUWnX2BuwEACxj"/>
</p:tagLst>
</file>

<file path=ppt/tags/tag41.xml><?xml version="1.0" encoding="utf-8"?>
<p:tagLst xmlns:a="http://schemas.openxmlformats.org/drawingml/2006/main" xmlns:r="http://schemas.openxmlformats.org/officeDocument/2006/relationships" xmlns:p="http://schemas.openxmlformats.org/presentationml/2006/main">
  <p:tag name="DVSHAPEID" val="llNYlhhgSkr4C0Cn6oQNDr"/>
</p:tagLst>
</file>

<file path=ppt/tags/tag42.xml><?xml version="1.0" encoding="utf-8"?>
<p:tagLst xmlns:a="http://schemas.openxmlformats.org/drawingml/2006/main" xmlns:r="http://schemas.openxmlformats.org/officeDocument/2006/relationships" xmlns:p="http://schemas.openxmlformats.org/presentationml/2006/main">
  <p:tag name="DVSHAPEID" val="GhKMLDZkEy1EQTddIqdd1C"/>
</p:tagLst>
</file>

<file path=ppt/tags/tag43.xml><?xml version="1.0" encoding="utf-8"?>
<p:tagLst xmlns:a="http://schemas.openxmlformats.org/drawingml/2006/main" xmlns:r="http://schemas.openxmlformats.org/officeDocument/2006/relationships" xmlns:p="http://schemas.openxmlformats.org/presentationml/2006/main">
  <p:tag name="DVSHAPEID" val="WTqBS8xbLKGTFvdyvDgxFS"/>
</p:tagLst>
</file>

<file path=ppt/tags/tag44.xml><?xml version="1.0" encoding="utf-8"?>
<p:tagLst xmlns:a="http://schemas.openxmlformats.org/drawingml/2006/main" xmlns:r="http://schemas.openxmlformats.org/officeDocument/2006/relationships" xmlns:p="http://schemas.openxmlformats.org/presentationml/2006/main">
  <p:tag name="DVSHAPEID" val="3X9JaTFqzqp3lRmaLRNsNh"/>
</p:tagLst>
</file>

<file path=ppt/tags/tag45.xml><?xml version="1.0" encoding="utf-8"?>
<p:tagLst xmlns:a="http://schemas.openxmlformats.org/drawingml/2006/main" xmlns:r="http://schemas.openxmlformats.org/officeDocument/2006/relationships" xmlns:p="http://schemas.openxmlformats.org/presentationml/2006/main">
  <p:tag name="DVSHAPEID" val="XWeHZaUAXtW3Ptr9YDvlag"/>
</p:tagLst>
</file>

<file path=ppt/tags/tag46.xml><?xml version="1.0" encoding="utf-8"?>
<p:tagLst xmlns:a="http://schemas.openxmlformats.org/drawingml/2006/main" xmlns:r="http://schemas.openxmlformats.org/officeDocument/2006/relationships" xmlns:p="http://schemas.openxmlformats.org/presentationml/2006/main">
  <p:tag name="DVSHAPEID" val="tBamclSpKd5LZcusTvvZsV"/>
</p:tagLst>
</file>

<file path=ppt/tags/tag47.xml><?xml version="1.0" encoding="utf-8"?>
<p:tagLst xmlns:a="http://schemas.openxmlformats.org/drawingml/2006/main" xmlns:r="http://schemas.openxmlformats.org/officeDocument/2006/relationships" xmlns:p="http://schemas.openxmlformats.org/presentationml/2006/main">
  <p:tag name="DVSHAPEID" val="7h1SICS9Wr7HsCxCXzHyJJ"/>
</p:tagLst>
</file>

<file path=ppt/tags/tag48.xml><?xml version="1.0" encoding="utf-8"?>
<p:tagLst xmlns:a="http://schemas.openxmlformats.org/drawingml/2006/main" xmlns:r="http://schemas.openxmlformats.org/officeDocument/2006/relationships" xmlns:p="http://schemas.openxmlformats.org/presentationml/2006/main">
  <p:tag name="DVSHAPEID" val="Y4teEwK0PaNyuTljDgxAgD"/>
</p:tagLst>
</file>

<file path=ppt/tags/tag49.xml><?xml version="1.0" encoding="utf-8"?>
<p:tagLst xmlns:a="http://schemas.openxmlformats.org/drawingml/2006/main" xmlns:r="http://schemas.openxmlformats.org/officeDocument/2006/relationships" xmlns:p="http://schemas.openxmlformats.org/presentationml/2006/main">
  <p:tag name="DVSHAPEID" val="EhKSVgxWiUcoiXptXlpWCX"/>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50.xml><?xml version="1.0" encoding="utf-8"?>
<p:tagLst xmlns:a="http://schemas.openxmlformats.org/drawingml/2006/main" xmlns:r="http://schemas.openxmlformats.org/officeDocument/2006/relationships" xmlns:p="http://schemas.openxmlformats.org/presentationml/2006/main">
  <p:tag name="DVSHAPEID" val="UU8DhEWr19slpbuLBtsTRS"/>
</p:tagLst>
</file>

<file path=ppt/tags/tag51.xml><?xml version="1.0" encoding="utf-8"?>
<p:tagLst xmlns:a="http://schemas.openxmlformats.org/drawingml/2006/main" xmlns:r="http://schemas.openxmlformats.org/officeDocument/2006/relationships" xmlns:p="http://schemas.openxmlformats.org/presentationml/2006/main">
  <p:tag name="DVSHAPEID" val="m5AoT9ibak1HnPKhZT0RT2"/>
</p:tagLst>
</file>

<file path=ppt/tags/tag52.xml><?xml version="1.0" encoding="utf-8"?>
<p:tagLst xmlns:a="http://schemas.openxmlformats.org/drawingml/2006/main" xmlns:r="http://schemas.openxmlformats.org/officeDocument/2006/relationships" xmlns:p="http://schemas.openxmlformats.org/presentationml/2006/main">
  <p:tag name="DVSHAPEID" val="WXxeZcJWuJ52y23SLM8PY8"/>
</p:tagLst>
</file>

<file path=ppt/tags/tag53.xml><?xml version="1.0" encoding="utf-8"?>
<p:tagLst xmlns:a="http://schemas.openxmlformats.org/drawingml/2006/main" xmlns:r="http://schemas.openxmlformats.org/officeDocument/2006/relationships" xmlns:p="http://schemas.openxmlformats.org/presentationml/2006/main">
  <p:tag name="DVSHAPEID" val="kIOF0ktyS0Yj9CRFa5reQh"/>
</p:tagLst>
</file>

<file path=ppt/tags/tag54.xml><?xml version="1.0" encoding="utf-8"?>
<p:tagLst xmlns:a="http://schemas.openxmlformats.org/drawingml/2006/main" xmlns:r="http://schemas.openxmlformats.org/officeDocument/2006/relationships" xmlns:p="http://schemas.openxmlformats.org/presentationml/2006/main">
  <p:tag name="DVSHAPEID" val="CkgHd78dI44ODPqjbpsVQ4"/>
</p:tagLst>
</file>

<file path=ppt/tags/tag55.xml><?xml version="1.0" encoding="utf-8"?>
<p:tagLst xmlns:a="http://schemas.openxmlformats.org/drawingml/2006/main" xmlns:r="http://schemas.openxmlformats.org/officeDocument/2006/relationships" xmlns:p="http://schemas.openxmlformats.org/presentationml/2006/main">
  <p:tag name="DVSHAPEID" val="4fTq15C3nJi26toi6mqFiU"/>
</p:tagLst>
</file>

<file path=ppt/tags/tag56.xml><?xml version="1.0" encoding="utf-8"?>
<p:tagLst xmlns:a="http://schemas.openxmlformats.org/drawingml/2006/main" xmlns:r="http://schemas.openxmlformats.org/officeDocument/2006/relationships" xmlns:p="http://schemas.openxmlformats.org/presentationml/2006/main">
  <p:tag name="DVSHAPEID" val="elY1fQT2LUrxg1ON52BEHk"/>
</p:tagLst>
</file>

<file path=ppt/tags/tag57.xml><?xml version="1.0" encoding="utf-8"?>
<p:tagLst xmlns:a="http://schemas.openxmlformats.org/drawingml/2006/main" xmlns:r="http://schemas.openxmlformats.org/officeDocument/2006/relationships" xmlns:p="http://schemas.openxmlformats.org/presentationml/2006/main">
  <p:tag name="DVSHAPEID" val="vBJWVSj6uaL90ysZQL9kYn"/>
</p:tagLst>
</file>

<file path=ppt/tags/tag58.xml><?xml version="1.0" encoding="utf-8"?>
<p:tagLst xmlns:a="http://schemas.openxmlformats.org/drawingml/2006/main" xmlns:r="http://schemas.openxmlformats.org/officeDocument/2006/relationships" xmlns:p="http://schemas.openxmlformats.org/presentationml/2006/main">
  <p:tag name="DVSHAPEID" val="Aydnujgo4DcUPniiV1JFpg"/>
</p:tagLst>
</file>

<file path=ppt/tags/tag59.xml><?xml version="1.0" encoding="utf-8"?>
<p:tagLst xmlns:a="http://schemas.openxmlformats.org/drawingml/2006/main" xmlns:r="http://schemas.openxmlformats.org/officeDocument/2006/relationships" xmlns:p="http://schemas.openxmlformats.org/presentationml/2006/main">
  <p:tag name="DVSHAPEID" val="L60gl5bPvmm81aJxoZP667"/>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60.xml><?xml version="1.0" encoding="utf-8"?>
<p:tagLst xmlns:a="http://schemas.openxmlformats.org/drawingml/2006/main" xmlns:r="http://schemas.openxmlformats.org/officeDocument/2006/relationships" xmlns:p="http://schemas.openxmlformats.org/presentationml/2006/main">
  <p:tag name="DVSHAPEID" val="X5I4HyP8BjXjM6mdYbce8Q"/>
</p:tagLst>
</file>

<file path=ppt/tags/tag61.xml><?xml version="1.0" encoding="utf-8"?>
<p:tagLst xmlns:a="http://schemas.openxmlformats.org/drawingml/2006/main" xmlns:r="http://schemas.openxmlformats.org/officeDocument/2006/relationships" xmlns:p="http://schemas.openxmlformats.org/presentationml/2006/main">
  <p:tag name="DVSHAPEID" val="yGm7zoCJPjaD9VxgnDZnK3"/>
</p:tagLst>
</file>

<file path=ppt/tags/tag62.xml><?xml version="1.0" encoding="utf-8"?>
<p:tagLst xmlns:a="http://schemas.openxmlformats.org/drawingml/2006/main" xmlns:r="http://schemas.openxmlformats.org/officeDocument/2006/relationships" xmlns:p="http://schemas.openxmlformats.org/presentationml/2006/main">
  <p:tag name="DVSHAPEID" val="aHnCba1EUSZ6x2IAYrvRtE"/>
</p:tagLst>
</file>

<file path=ppt/tags/tag63.xml><?xml version="1.0" encoding="utf-8"?>
<p:tagLst xmlns:a="http://schemas.openxmlformats.org/drawingml/2006/main" xmlns:r="http://schemas.openxmlformats.org/officeDocument/2006/relationships" xmlns:p="http://schemas.openxmlformats.org/presentationml/2006/main">
  <p:tag name="DVSHAPEID" val="99XrGHNyeK5vwEJWcrIboh"/>
</p:tagLst>
</file>

<file path=ppt/tags/tag64.xml><?xml version="1.0" encoding="utf-8"?>
<p:tagLst xmlns:a="http://schemas.openxmlformats.org/drawingml/2006/main" xmlns:r="http://schemas.openxmlformats.org/officeDocument/2006/relationships" xmlns:p="http://schemas.openxmlformats.org/presentationml/2006/main">
  <p:tag name="DVSHAPEID" val="E2nvxNEyRTzwxeFJujQlDe"/>
</p:tagLst>
</file>

<file path=ppt/tags/tag7.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8.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9.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follow-up">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BGLab-Basic-w-Lectures">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for-template-i0jhhsb">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129090</TotalTime>
  <Words>1796</Words>
  <Application>Microsoft Macintosh PowerPoint</Application>
  <PresentationFormat>Letter Paper (8.5x11 in)</PresentationFormat>
  <Paragraphs>296</Paragraphs>
  <Slides>33</Slides>
  <Notes>15</Notes>
  <HiddenSlides>0</HiddenSlides>
  <MMClips>0</MMClips>
  <ScaleCrop>false</ScaleCrop>
  <HeadingPairs>
    <vt:vector size="8" baseType="variant">
      <vt:variant>
        <vt:lpstr>Fonts Used</vt:lpstr>
      </vt:variant>
      <vt:variant>
        <vt:i4>7</vt:i4>
      </vt:variant>
      <vt:variant>
        <vt:lpstr>Theme</vt:lpstr>
      </vt:variant>
      <vt:variant>
        <vt:i4>14</vt:i4>
      </vt:variant>
      <vt:variant>
        <vt:lpstr>Embedded OLE Servers</vt:lpstr>
      </vt:variant>
      <vt:variant>
        <vt:i4>1</vt:i4>
      </vt:variant>
      <vt:variant>
        <vt:lpstr>Slide Titles</vt:lpstr>
      </vt:variant>
      <vt:variant>
        <vt:i4>33</vt:i4>
      </vt:variant>
    </vt:vector>
  </HeadingPairs>
  <TitlesOfParts>
    <vt:vector size="55" baseType="lpstr">
      <vt:lpstr>Arial</vt:lpstr>
      <vt:lpstr>Calibri</vt:lpstr>
      <vt:lpstr>Courier</vt:lpstr>
      <vt:lpstr>Courier New</vt:lpstr>
      <vt:lpstr>Helvetica</vt:lpstr>
      <vt:lpstr>Lucida Grande</vt:lpstr>
      <vt:lpstr>Times</vt:lpstr>
      <vt:lpstr>Basic-template-i0jhhsb-20160605</vt:lpstr>
      <vt:lpstr>Outline-Style-20160605</vt:lpstr>
      <vt:lpstr>to-follow-up</vt:lpstr>
      <vt:lpstr>13_Office Theme</vt:lpstr>
      <vt:lpstr>MBGLab-Basic-w-Lectures</vt:lpstr>
      <vt:lpstr>10_template</vt:lpstr>
      <vt:lpstr>11_template</vt:lpstr>
      <vt:lpstr>Office Theme</vt:lpstr>
      <vt:lpstr>for-template-i0jhhsb</vt:lpstr>
      <vt:lpstr>7_Office Theme</vt:lpstr>
      <vt:lpstr>7_template</vt:lpstr>
      <vt:lpstr>8_template</vt:lpstr>
      <vt:lpstr>5_template</vt:lpstr>
      <vt:lpstr>1_Office Theme</vt:lpstr>
      <vt:lpstr>Image</vt:lpstr>
      <vt:lpstr>Biomed. Data Science: Basic Multi-omic Analyses</vt:lpstr>
      <vt:lpstr>Non-coding Annotations: Overview</vt:lpstr>
      <vt:lpstr>Information from  RNA-seq: Avg. signal at exons &amp; TARs (RPKMs)</vt:lpstr>
      <vt:lpstr>Differential expression analysis</vt:lpstr>
      <vt:lpstr>Differential expression analysis: Count-based</vt:lpstr>
      <vt:lpstr>chip-seq</vt:lpstr>
      <vt:lpstr>Information from Chip-seq</vt:lpstr>
      <vt:lpstr>Summarizing the Signal:  "Traditional" ChipSeq Peak Calling</vt:lpstr>
      <vt:lpstr>Data Flow: Chip-seq expts. to co-associating peaks</vt:lpstr>
      <vt:lpstr>Data Flow: peaks to proximal &amp; distal networks</vt:lpstr>
      <vt:lpstr>The irreproducible discovery rate (IDR)</vt:lpstr>
      <vt:lpstr>Multiscale Analysis, Minima/Maxima based Coarse Segmentation</vt:lpstr>
      <vt:lpstr>Multiscale Decomposition</vt:lpstr>
      <vt:lpstr>Multiscale Decomposition</vt:lpstr>
      <vt:lpstr>ASB/ASE &amp; eQTL</vt:lpstr>
      <vt:lpstr>Allele-specific binding and expression</vt:lpstr>
      <vt:lpstr>Inferring Allele Specific Binding/Expression  using Sequence Reads</vt:lpstr>
      <vt:lpstr>Many Technical Issues in Determining ASE/ASB:  Reference Bias  (naïve alignment against reference)</vt:lpstr>
      <vt:lpstr>Expression quantitative trait locus (eQTL) </vt:lpstr>
      <vt:lpstr>PowerPoint Presentation</vt:lpstr>
      <vt:lpstr>Hi-C</vt:lpstr>
      <vt:lpstr>3D organization of genome</vt:lpstr>
      <vt:lpstr>Hi-C contact map</vt:lpstr>
      <vt:lpstr>Hi-C contact map and Genome architecture</vt:lpstr>
      <vt:lpstr>Topologically Associating Domain </vt:lpstr>
      <vt:lpstr>Modularity</vt:lpstr>
      <vt:lpstr>Network modularity</vt:lpstr>
      <vt:lpstr>Network modularity</vt:lpstr>
      <vt:lpstr>Network modularity</vt:lpstr>
      <vt:lpstr>TAD Finding</vt:lpstr>
      <vt:lpstr>Identifying TADs in multiple resolutions</vt:lpstr>
      <vt:lpstr>Identifying TADs in multiple resolutions</vt:lpstr>
      <vt:lpstr>Identifying TADs in multiple resolutions</vt:lpstr>
    </vt:vector>
  </TitlesOfParts>
  <Company>Yale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Gerstein, Mark</cp:lastModifiedBy>
  <cp:revision>2115</cp:revision>
  <cp:lastPrinted>2016-12-19T03:55:19Z</cp:lastPrinted>
  <dcterms:created xsi:type="dcterms:W3CDTF">2010-09-06T09:08:38Z</dcterms:created>
  <dcterms:modified xsi:type="dcterms:W3CDTF">2019-12-29T04:19:59Z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