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1.xml" ContentType="application/vnd.openxmlformats-officedocument.themeOverride+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24" r:id="rId4"/>
    <p:sldMasterId id="2147527626" r:id="rId5"/>
    <p:sldMasterId id="2147527630" r:id="rId6"/>
    <p:sldMasterId id="2147527644" r:id="rId7"/>
    <p:sldMasterId id="2147527659" r:id="rId8"/>
    <p:sldMasterId id="2147527672" r:id="rId9"/>
    <p:sldMasterId id="2147527678" r:id="rId10"/>
    <p:sldMasterId id="2147527683" r:id="rId11"/>
  </p:sldMasterIdLst>
  <p:notesMasterIdLst>
    <p:notesMasterId r:id="rId35"/>
  </p:notesMasterIdLst>
  <p:handoutMasterIdLst>
    <p:handoutMasterId r:id="rId36"/>
  </p:handoutMasterIdLst>
  <p:sldIdLst>
    <p:sldId id="6202" r:id="rId12"/>
    <p:sldId id="6201" r:id="rId13"/>
    <p:sldId id="6197" r:id="rId14"/>
    <p:sldId id="6199" r:id="rId15"/>
    <p:sldId id="6191" r:id="rId16"/>
    <p:sldId id="6206" r:id="rId17"/>
    <p:sldId id="6207" r:id="rId18"/>
    <p:sldId id="6216" r:id="rId19"/>
    <p:sldId id="6209" r:id="rId20"/>
    <p:sldId id="6210" r:id="rId21"/>
    <p:sldId id="6217" r:id="rId22"/>
    <p:sldId id="6198" r:id="rId23"/>
    <p:sldId id="6193" r:id="rId24"/>
    <p:sldId id="6218" r:id="rId25"/>
    <p:sldId id="6194" r:id="rId26"/>
    <p:sldId id="6195" r:id="rId27"/>
    <p:sldId id="6196" r:id="rId28"/>
    <p:sldId id="6203" r:id="rId29"/>
    <p:sldId id="6204" r:id="rId30"/>
    <p:sldId id="6205" r:id="rId31"/>
    <p:sldId id="6213" r:id="rId32"/>
    <p:sldId id="6214" r:id="rId33"/>
    <p:sldId id="6215" r:id="rId3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B07C"/>
    <a:srgbClr val="4BAB50"/>
    <a:srgbClr val="B3752D"/>
    <a:srgbClr val="00B400"/>
    <a:srgbClr val="FFC5AD"/>
    <a:srgbClr val="68360F"/>
    <a:srgbClr val="20FF37"/>
    <a:srgbClr val="257FD7"/>
    <a:srgbClr val="FFEA08"/>
    <a:srgbClr val="FF74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45" autoAdjust="0"/>
    <p:restoredTop sz="50000" autoAdjust="0"/>
  </p:normalViewPr>
  <p:slideViewPr>
    <p:cSldViewPr snapToGrid="0">
      <p:cViewPr varScale="1">
        <p:scale>
          <a:sx n="108" d="100"/>
          <a:sy n="108" d="100"/>
        </p:scale>
        <p:origin x="472"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2" d="100"/>
        <a:sy n="62"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400">
                <a:solidFill>
                  <a:schemeClr val="tx1"/>
                </a:solidFill>
                <a:latin typeface="Calibri" charset="0"/>
                <a:ea typeface="ＭＳ Ｐゴシック" charset="-128"/>
              </a:defRPr>
            </a:lvl1pPr>
            <a:lvl2pPr marL="742950" indent="-285750" defTabSz="941388" eaLnBrk="0" hangingPunct="0">
              <a:defRPr sz="2400">
                <a:solidFill>
                  <a:schemeClr val="tx1"/>
                </a:solidFill>
                <a:latin typeface="Calibri" charset="0"/>
                <a:ea typeface="ＭＳ Ｐゴシック" charset="-128"/>
              </a:defRPr>
            </a:lvl2pPr>
            <a:lvl3pPr marL="1143000" indent="-228600" defTabSz="941388" eaLnBrk="0" hangingPunct="0">
              <a:defRPr sz="2400">
                <a:solidFill>
                  <a:schemeClr val="tx1"/>
                </a:solidFill>
                <a:latin typeface="Calibri" charset="0"/>
                <a:ea typeface="ＭＳ Ｐゴシック" charset="-128"/>
              </a:defRPr>
            </a:lvl3pPr>
            <a:lvl4pPr marL="1600200" indent="-228600" defTabSz="941388" eaLnBrk="0" hangingPunct="0">
              <a:defRPr sz="2400">
                <a:solidFill>
                  <a:schemeClr val="tx1"/>
                </a:solidFill>
                <a:latin typeface="Calibri" charset="0"/>
                <a:ea typeface="ＭＳ Ｐゴシック" charset="-128"/>
              </a:defRPr>
            </a:lvl4pPr>
            <a:lvl5pPr marL="2057400" indent="-228600" defTabSz="941388" eaLnBrk="0" hangingPunct="0">
              <a:defRPr sz="2400">
                <a:solidFill>
                  <a:schemeClr val="tx1"/>
                </a:solidFill>
                <a:latin typeface="Calibri" charset="0"/>
                <a:ea typeface="ＭＳ Ｐゴシック" charset="-128"/>
              </a:defRPr>
            </a:lvl5pPr>
            <a:lvl6pPr marL="2514600" indent="-228600" defTabSz="94138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4138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4138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41388" eaLnBrk="0" fontAlgn="base" hangingPunct="0">
              <a:spcBef>
                <a:spcPct val="0"/>
              </a:spcBef>
              <a:spcAft>
                <a:spcPct val="0"/>
              </a:spcAft>
              <a:defRPr sz="2400">
                <a:solidFill>
                  <a:schemeClr val="tx1"/>
                </a:solidFill>
                <a:latin typeface="Calibri" charset="0"/>
                <a:ea typeface="ＭＳ Ｐゴシック" charset="-128"/>
              </a:defRPr>
            </a:lvl9pPr>
          </a:lstStyle>
          <a:p>
            <a:fld id="{2C2EB48B-C28D-004D-8AC5-8A1D9AC2734F}" type="slidenum">
              <a:rPr lang="en-US" altLang="en-US" sz="1300">
                <a:solidFill>
                  <a:prstClr val="black"/>
                </a:solidFill>
                <a:latin typeface="Arial" charset="0"/>
              </a:rPr>
              <a:pPr/>
              <a:t>1</a:t>
            </a:fld>
            <a:endParaRPr lang="en-US" altLang="en-US" sz="1300">
              <a:solidFill>
                <a:prstClr val="black"/>
              </a:solidFill>
              <a:latin typeface="Arial"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89855" tIns="44928" rIns="89855" bIns="44928"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73932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Shown is the H3K36me3 track over 200kb regions with 3 active genes, indicated by green lines. The signal increases on the 3 genes. Our problem is to identify 3 enriched regions corresponding to these 3 genes. Thresholding usually overfragments these regions. To get around this issue, we apply a a multiscale filtering that smooths the signal with a sliding window using different window lengths, or scale lengths. At the top scale one can see that 3 peaks are identified.</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E49820A4-91FD-9049-AA97-A4B4D7E53851}" type="slidenum">
              <a:rPr lang="en-US" altLang="en-US">
                <a:solidFill>
                  <a:prstClr val="black"/>
                </a:solidFill>
              </a:rPr>
              <a:pPr/>
              <a:t>15</a:t>
            </a:fld>
            <a:endParaRPr lang="en-US" altLang="en-US">
              <a:solidFill>
                <a:prstClr val="black"/>
              </a:solidFill>
            </a:endParaRPr>
          </a:p>
        </p:txBody>
      </p:sp>
    </p:spTree>
    <p:extLst>
      <p:ext uri="{BB962C8B-B14F-4D97-AF65-F5344CB8AC3E}">
        <p14:creationId xmlns:p14="http://schemas.microsoft.com/office/powerpoint/2010/main" val="8164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To address the first issue, we use median based decomposition, which is median filtering the RD signal with increasing window lengths. </a:t>
            </a:r>
          </a:p>
          <a:p>
            <a:endParaRPr lang="en-US" altLang="en-US">
              <a:ea typeface="ＭＳ Ｐゴシック" charset="-128"/>
            </a:endParaRPr>
          </a:p>
          <a:p>
            <a:r>
              <a:rPr lang="en-US" altLang="en-US">
                <a:ea typeface="ＭＳ Ｐゴシック" charset="-128"/>
              </a:rPr>
              <a:t>In order to perform median filtering with a window length, you take the signal and replace signal value at each point with the median of the values within the vicinity of that point.</a:t>
            </a:r>
          </a:p>
          <a:p>
            <a:endParaRPr lang="en-US" altLang="en-US">
              <a:ea typeface="ＭＳ Ｐゴシック" charset="-128"/>
            </a:endParaRPr>
          </a:p>
          <a:p>
            <a:r>
              <a:rPr lang="en-US" altLang="en-US">
                <a:ea typeface="ＭＳ Ｐゴシック" charset="-128"/>
              </a:rPr>
              <a:t>In the figure, the RD signal is shown at the very top. In the bottom heatmap, each row is a filtered signal track in the decomposition.</a:t>
            </a:r>
          </a:p>
          <a:p>
            <a:endParaRPr lang="en-US" altLang="en-US">
              <a:ea typeface="ＭＳ Ｐゴシック" charset="-128"/>
            </a:endParaRPr>
          </a:p>
          <a:p>
            <a:pPr eaLnBrk="1" hangingPunct="1">
              <a:spcBef>
                <a:spcPct val="0"/>
              </a:spcBef>
            </a:pPr>
            <a:r>
              <a:rPr lang="en-US" altLang="en-US">
                <a:ea typeface="ＭＳ Ｐゴシック" charset="-128"/>
              </a:rPr>
              <a:t>White-&gt; low, blue-&gt;high</a:t>
            </a:r>
          </a:p>
          <a:p>
            <a:endParaRPr lang="en-US" altLang="en-US">
              <a:ea typeface="ＭＳ Ｐゴシック" charset="-128"/>
            </a:endParaRPr>
          </a:p>
          <a:p>
            <a:r>
              <a:rPr lang="en-US" altLang="en-US">
                <a:ea typeface="ＭＳ Ｐゴシック" charset="-128"/>
              </a:rPr>
              <a:t>Notice that the peaks in the signal get merged over the increasing scales. </a:t>
            </a:r>
          </a:p>
          <a:p>
            <a:endParaRPr lang="en-US" altLang="en-US">
              <a:ea typeface="ＭＳ Ｐゴシック" charset="-128"/>
            </a:endParaRPr>
          </a:p>
          <a:p>
            <a:r>
              <a:rPr lang="en-US" altLang="en-US">
                <a:ea typeface="ＭＳ Ｐゴシック" charset="-128"/>
              </a:rPr>
              <a:t>Notice the “blocky” behavior of the decomposition where the edges are conserved over several scales before they die off rather quickly at a certain scale.</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0A02534A-9EF8-3D43-A9F3-BC2043DAF4F1}" type="slidenum">
              <a:rPr lang="en-US" altLang="en-US">
                <a:solidFill>
                  <a:srgbClr val="000000"/>
                </a:solidFill>
              </a:rPr>
              <a:pPr/>
              <a:t>16</a:t>
            </a:fld>
            <a:endParaRPr lang="en-US" altLang="en-US">
              <a:solidFill>
                <a:srgbClr val="000000"/>
              </a:solidFill>
            </a:endParaRPr>
          </a:p>
        </p:txBody>
      </p:sp>
    </p:spTree>
    <p:extLst>
      <p:ext uri="{BB962C8B-B14F-4D97-AF65-F5344CB8AC3E}">
        <p14:creationId xmlns:p14="http://schemas.microsoft.com/office/powerpoint/2010/main" val="108612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In comparison with Gaussian decomp, median based decomp conserves the enriched regions upto a certain scale then removes them completely. Unlike</a:t>
            </a:r>
          </a:p>
          <a:p>
            <a:r>
              <a:rPr lang="en-US" altLang="en-US">
                <a:ea typeface="ＭＳ Ｐゴシック" charset="-128"/>
              </a:rPr>
              <a:t>Gaussian, where all the signal features are transferred till the highest scale in the decomposition. This property makes median filtering a better candidate</a:t>
            </a:r>
          </a:p>
          <a:p>
            <a:r>
              <a:rPr lang="en-US" altLang="en-US">
                <a:ea typeface="ＭＳ Ｐゴシック" charset="-128"/>
              </a:rPr>
              <a:t>For analysing the which scales levels are enriched in the signal</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459130B2-4FDA-FE46-9CC9-C87FF2D9FA96}"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62757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marL="0" marR="0" lvl="0" indent="0" algn="r" defTabSz="1023669" rtl="0" eaLnBrk="0" fontAlgn="base" latinLnBrk="0" hangingPunct="0">
              <a:lnSpc>
                <a:spcPct val="100000"/>
              </a:lnSpc>
              <a:spcBef>
                <a:spcPct val="0"/>
              </a:spcBef>
              <a:spcAft>
                <a:spcPct val="0"/>
              </a:spcAft>
              <a:buClrTx/>
              <a:buSzTx/>
              <a:buFontTx/>
              <a:buNone/>
              <a:tabLst/>
              <a:defRPr/>
            </a:pPr>
            <a:fld id="{409459B3-1F3C-7D4D-80EE-087FDDABA9E5}" type="slidenum">
              <a:rPr kumimoji="0" lang="en-US" sz="14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1023669"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079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21</a:t>
            </a:fld>
            <a:endParaRPr lang="en-US" sz="1400">
              <a:solidFill>
                <a:srgbClr val="000000"/>
              </a:solidFill>
              <a:latin typeface="Arial" charset="0"/>
            </a:endParaRPr>
          </a:p>
        </p:txBody>
      </p:sp>
    </p:spTree>
    <p:extLst>
      <p:ext uri="{BB962C8B-B14F-4D97-AF65-F5344CB8AC3E}">
        <p14:creationId xmlns:p14="http://schemas.microsoft.com/office/powerpoint/2010/main" val="142636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dirty="0">
                <a:latin typeface="Arial" charset="0"/>
                <a:ea typeface="ＭＳ Ｐゴシック" charset="0"/>
                <a:cs typeface="ＭＳ Ｐゴシック" charset="0"/>
              </a:rPr>
              <a:t>A diagram to illustrate the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count variation of one gene due to an </a:t>
            </a:r>
            <a:r>
              <a:rPr lang="en-US" i="1" dirty="0">
                <a:latin typeface="Arial" charset="0"/>
                <a:ea typeface="ＭＳ Ｐゴシック" charset="0"/>
                <a:cs typeface="ＭＳ Ｐゴシック" charset="0"/>
              </a:rPr>
              <a:t>cis</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eQTL</a:t>
            </a:r>
            <a:r>
              <a:rPr lang="en-US" dirty="0">
                <a:latin typeface="Arial" charset="0"/>
                <a:ea typeface="ＭＳ Ｐゴシック" charset="0"/>
                <a:cs typeface="ＭＳ Ｐゴシック" charset="0"/>
              </a:rPr>
              <a:t>. (a)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a:t>
            </a:r>
            <a:r>
              <a:rPr lang="en-US" dirty="0" err="1">
                <a:latin typeface="Arial" charset="0"/>
                <a:ea typeface="ＭＳ Ｐゴシック" charset="0"/>
                <a:cs typeface="ＭＳ Ｐゴシック" charset="0"/>
              </a:rPr>
              <a:t>exonic</a:t>
            </a:r>
            <a:r>
              <a:rPr lang="en-US" dirty="0">
                <a:latin typeface="Arial" charset="0"/>
                <a:ea typeface="ＭＳ Ｐゴシック" charset="0"/>
                <a:cs typeface="ＭＳ Ｐゴシック" charset="0"/>
              </a:rPr>
              <a:t> SNP. Therefore we can measure ASE for individuals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and (ii). However, association testing by ASE is only possible if the target SNP is heterozygous, thus only individual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can be used to test for </a:t>
            </a:r>
            <a:r>
              <a:rPr lang="en-US" dirty="0" err="1">
                <a:latin typeface="Arial" charset="0"/>
                <a:ea typeface="ＭＳ Ｐゴシック" charset="0"/>
                <a:cs typeface="ＭＳ Ｐゴシック" charset="0"/>
              </a:rPr>
              <a:t>eQTL</a:t>
            </a:r>
            <a:r>
              <a:rPr lang="en-US" dirty="0">
                <a:latin typeface="Arial" charset="0"/>
                <a:ea typeface="ＭＳ Ｐゴシック" charset="0"/>
                <a:cs typeface="ＭＳ Ｐゴシック" charset="0"/>
              </a:rPr>
              <a:t> by ASE (b) ASE measurements for individual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 </a:t>
            </a:r>
            <a:r>
              <a:rPr lang="en-US" dirty="0" err="1">
                <a:latin typeface="Arial" charset="0"/>
                <a:ea typeface="ＭＳ Ｐゴシック" charset="0"/>
                <a:cs typeface="ＭＳ Ｐゴシック" charset="0"/>
              </a:rPr>
              <a:t>TReC</a:t>
            </a:r>
            <a:r>
              <a:rPr lang="en-US" dirty="0">
                <a:latin typeface="Arial" charset="0"/>
                <a:ea typeface="ＭＳ Ｐゴシック" charset="0"/>
                <a:cs typeface="ＭＳ Ｐゴシック" charset="0"/>
              </a:rPr>
              <a:t>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dirty="0">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dirty="0">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6998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5613">
              <a:defRPr/>
            </a:lvl1pPr>
          </a:lstStyle>
          <a:p>
            <a:pPr>
              <a:defRPr/>
            </a:pPr>
            <a:fld id="{0802429A-BD88-0340-A274-CE53C152188A}" type="datetime1">
              <a:rPr lang="en-US" altLang="x-none"/>
              <a:pPr>
                <a:defRPr/>
              </a:pPr>
              <a:t>2/10/19</a:t>
            </a:fld>
            <a:endParaRPr lang="en-US" altLang="x-none"/>
          </a:p>
        </p:txBody>
      </p:sp>
      <p:sp>
        <p:nvSpPr>
          <p:cNvPr id="5" name="Footer Placeholder 4"/>
          <p:cNvSpPr>
            <a:spLocks noGrp="1"/>
          </p:cNvSpPr>
          <p:nvPr>
            <p:ph type="ftr" sz="quarter" idx="11"/>
          </p:nvPr>
        </p:nvSpPr>
        <p:spPr/>
        <p:txBody>
          <a:bodyPr/>
          <a:lstStyle>
            <a:lvl1pPr defTabSz="455613">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a:defRPr/>
            </a:lvl1pPr>
          </a:lstStyle>
          <a:p>
            <a:pPr>
              <a:defRPr/>
            </a:pPr>
            <a:fld id="{48EFFB62-3027-8C46-B521-D2738629A51A}" type="slidenum">
              <a:rPr lang="en-US" altLang="x-none"/>
              <a:pPr>
                <a:defRPr/>
              </a:pPr>
              <a:t>‹#›</a:t>
            </a:fld>
            <a:endParaRPr lang="en-US" altLang="x-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51020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424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4730BF9D-7B99-3645-990C-DFCFD8672575}" type="datetime1">
              <a:rPr lang="en-US" smtClean="0"/>
              <a:t>2/10/19</a:t>
            </a:fld>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332562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4730BF9D-7B99-3645-990C-DFCFD8672575}" type="datetime1">
              <a:rPr lang="en-US" smtClean="0"/>
              <a:t>2/10/19</a:t>
            </a:fld>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551797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88B1AEF-D11A-2F44-AA2F-A04603A80DFE}" type="datetimeFigureOut">
              <a:rPr lang="en-US" altLang="en-US"/>
              <a:pPr/>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12E161-8D7E-E543-B7E8-B92239F0349D}"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0FEB695-2AD4-2F4D-8115-5ED3E06A8CBB}" type="datetimeFigureOut">
              <a:rPr lang="en-US" altLang="en-US"/>
              <a:pPr/>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76601CB-A658-6447-AAB3-4789EE270E9F}"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D6E31C0-CF6B-9F46-9A4A-01BD90E6EE47}" type="datetimeFigureOut">
              <a:rPr lang="en-US" altLang="en-US"/>
              <a:pPr/>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E922B8-D63B-CA45-A766-74A82C529A3E}"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B62CC69-29D8-2F45-8A92-8BC7FB3C7778}" type="datetimeFigureOut">
              <a:rPr lang="en-US" altLang="en-US"/>
              <a:pPr/>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B6D3F2B-729B-C546-AF2A-47C3659911AA}"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FE2DA46-9E26-EB4D-85F7-A7D96A66C529}" type="datetimeFigureOut">
              <a:rPr lang="en-US" altLang="en-US"/>
              <a:pPr/>
              <a:t>2/10/19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A604E43-A790-1143-A201-26120EB2FE72}"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6D99749-0EAC-064A-958C-FC252C9E0F64}" type="datetimeFigureOut">
              <a:rPr lang="en-US" altLang="en-US"/>
              <a:pPr/>
              <a:t>2/10/19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BFCE5C4-61E1-BC40-B879-0C7EDF9646FE}"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6134232-FF19-8C43-AFED-A7BD1F28AF4A}" type="datetimeFigureOut">
              <a:rPr lang="en-US" altLang="en-US"/>
              <a:pPr/>
              <a:t>2/10/19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EDA0585-33C7-D740-8D0E-B5E2CA1B0CAC}"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2BAD941-C748-7D45-BBED-9873A1BF8851}" type="datetimeFigureOut">
              <a:rPr lang="en-US" altLang="en-US"/>
              <a:pPr/>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B3F71C-7002-224C-A55D-423FEAA7F369}"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9E7C186-2C22-CD46-AFAC-68F9D6E5A175}" type="datetimeFigureOut">
              <a:rPr lang="en-US" altLang="en-US"/>
              <a:pPr/>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68F7CE5-E5AB-ED45-A8FC-F0A45E30614C}" type="slidenum">
              <a:rPr lang="en-US" altLang="en-US"/>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C4987E-418A-8949-BB45-A9866B74A42F}" type="datetimeFigureOut">
              <a:rPr lang="en-US" altLang="en-US"/>
              <a:pPr/>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CE7FA3D-C315-1E4A-83E6-C4261C8CE4D4}"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DD46B48-9ABE-E841-85F5-08F98C6EA264}" type="datetimeFigureOut">
              <a:rPr lang="en-US" altLang="en-US"/>
              <a:pPr/>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18530FF-CA05-7A47-B251-B5E31C27CC09}" type="slidenum">
              <a:rPr lang="en-US" altLang="en-US"/>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rtlCol="0"/>
          <a:lstStyle>
            <a:lvl1pPr defTabSz="914400" fontAlgn="auto">
              <a:spcBef>
                <a:spcPts val="0"/>
              </a:spcBef>
              <a:spcAft>
                <a:spcPts val="0"/>
              </a:spcAft>
              <a:buClrTx/>
              <a:buSzTx/>
              <a:buFontTx/>
              <a:buNone/>
              <a:defRPr b="1">
                <a:solidFill>
                  <a:schemeClr val="tx1">
                    <a:tint val="75000"/>
                  </a:schemeClr>
                </a:solidFill>
                <a:latin typeface="+mn-lt"/>
                <a:ea typeface="+mn-ea"/>
                <a:cs typeface="ＭＳ Ｐゴシック" charset="0"/>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p:txBody>
          <a:bodyPr/>
          <a:lstStyle>
            <a:lvl1pPr defTabSz="914400">
              <a:defRPr b="1"/>
            </a:lvl1pPr>
          </a:lstStyle>
          <a:p>
            <a:fld id="{3BD8956F-2BA3-CC4A-B270-A5C39E96C8FC}" type="slidenum">
              <a:rPr lang="en-GB" altLang="en-US"/>
              <a:pPr/>
              <a:t>‹#›</a:t>
            </a:fld>
            <a:endParaRPr lang="en-GB"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295528411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874681"/>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60445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13241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2/10/19</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1516529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2/10/19</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2492205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7BEE362F-A118-814C-A0E0-1AD07FE4DE59}" type="datetime1">
              <a:rPr lang="en-US" altLang="en-US" smtClean="0"/>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12E161-8D7E-E543-B7E8-B92239F0349D}" type="slidenum">
              <a:rPr lang="en-US" altLang="en-US"/>
              <a:pPr/>
              <a:t>‹#›</a:t>
            </a:fld>
            <a:endParaRPr lang="en-US" altLang="en-US"/>
          </a:p>
        </p:txBody>
      </p:sp>
    </p:spTree>
    <p:extLst>
      <p:ext uri="{BB962C8B-B14F-4D97-AF65-F5344CB8AC3E}">
        <p14:creationId xmlns:p14="http://schemas.microsoft.com/office/powerpoint/2010/main" val="1192852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8925F99-0297-FE45-8067-E5EECDAB52F2}" type="datetime1">
              <a:rPr lang="en-US" altLang="en-US" smtClean="0"/>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76601CB-A658-6447-AAB3-4789EE270E9F}" type="slidenum">
              <a:rPr lang="en-US" altLang="en-US"/>
              <a:pPr/>
              <a:t>‹#›</a:t>
            </a:fld>
            <a:endParaRPr lang="en-US" altLang="en-US"/>
          </a:p>
        </p:txBody>
      </p:sp>
    </p:spTree>
    <p:extLst>
      <p:ext uri="{BB962C8B-B14F-4D97-AF65-F5344CB8AC3E}">
        <p14:creationId xmlns:p14="http://schemas.microsoft.com/office/powerpoint/2010/main" val="409728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F01CB81-B249-7B4D-97D4-CCAE47C1CC6C}" type="datetime1">
              <a:rPr lang="en-US" altLang="en-US" smtClean="0"/>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E922B8-D63B-CA45-A766-74A82C529A3E}" type="slidenum">
              <a:rPr lang="en-US" altLang="en-US"/>
              <a:pPr/>
              <a:t>‹#›</a:t>
            </a:fld>
            <a:endParaRPr lang="en-US" altLang="en-US"/>
          </a:p>
        </p:txBody>
      </p:sp>
    </p:spTree>
    <p:extLst>
      <p:ext uri="{BB962C8B-B14F-4D97-AF65-F5344CB8AC3E}">
        <p14:creationId xmlns:p14="http://schemas.microsoft.com/office/powerpoint/2010/main" val="54353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97A5B81-11FF-2541-A6A0-1EDE49F40A1E}" type="datetime1">
              <a:rPr lang="en-US" altLang="en-US" smtClean="0"/>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B6D3F2B-729B-C546-AF2A-47C3659911AA}" type="slidenum">
              <a:rPr lang="en-US" altLang="en-US"/>
              <a:pPr/>
              <a:t>‹#›</a:t>
            </a:fld>
            <a:endParaRPr lang="en-US" altLang="en-US"/>
          </a:p>
        </p:txBody>
      </p:sp>
    </p:spTree>
    <p:extLst>
      <p:ext uri="{BB962C8B-B14F-4D97-AF65-F5344CB8AC3E}">
        <p14:creationId xmlns:p14="http://schemas.microsoft.com/office/powerpoint/2010/main" val="4218969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1AEB21A-071D-2F4B-A3C0-290E174D3077}" type="datetime1">
              <a:rPr lang="en-US" altLang="en-US" smtClean="0"/>
              <a:t>2/10/19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A604E43-A790-1143-A201-26120EB2FE72}" type="slidenum">
              <a:rPr lang="en-US" altLang="en-US"/>
              <a:pPr/>
              <a:t>‹#›</a:t>
            </a:fld>
            <a:endParaRPr lang="en-US" altLang="en-US"/>
          </a:p>
        </p:txBody>
      </p:sp>
    </p:spTree>
    <p:extLst>
      <p:ext uri="{BB962C8B-B14F-4D97-AF65-F5344CB8AC3E}">
        <p14:creationId xmlns:p14="http://schemas.microsoft.com/office/powerpoint/2010/main" val="19861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475FA3CD-3038-7646-A65D-406CF46F3396}" type="datetime1">
              <a:rPr lang="en-US" altLang="en-US" smtClean="0"/>
              <a:t>2/10/19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BFCE5C4-61E1-BC40-B879-0C7EDF9646FE}" type="slidenum">
              <a:rPr lang="en-US" altLang="en-US"/>
              <a:pPr/>
              <a:t>‹#›</a:t>
            </a:fld>
            <a:endParaRPr lang="en-US" altLang="en-US"/>
          </a:p>
        </p:txBody>
      </p:sp>
    </p:spTree>
    <p:extLst>
      <p:ext uri="{BB962C8B-B14F-4D97-AF65-F5344CB8AC3E}">
        <p14:creationId xmlns:p14="http://schemas.microsoft.com/office/powerpoint/2010/main" val="3620391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4B8D0C8-61FF-2E44-9A2F-C172E7FD42DB}" type="datetime1">
              <a:rPr lang="en-US" altLang="en-US" smtClean="0"/>
              <a:t>2/10/19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EDA0585-33C7-D740-8D0E-B5E2CA1B0CAC}" type="slidenum">
              <a:rPr lang="en-US" altLang="en-US"/>
              <a:pPr/>
              <a:t>‹#›</a:t>
            </a:fld>
            <a:endParaRPr lang="en-US" altLang="en-US"/>
          </a:p>
        </p:txBody>
      </p:sp>
    </p:spTree>
    <p:extLst>
      <p:ext uri="{BB962C8B-B14F-4D97-AF65-F5344CB8AC3E}">
        <p14:creationId xmlns:p14="http://schemas.microsoft.com/office/powerpoint/2010/main" val="3616798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BAB11FA-84AD-4C4B-9CFD-409583AEEB4A}" type="datetime1">
              <a:rPr lang="en-US" altLang="en-US" smtClean="0"/>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B3F71C-7002-224C-A55D-423FEAA7F369}" type="slidenum">
              <a:rPr lang="en-US" altLang="en-US"/>
              <a:pPr/>
              <a:t>‹#›</a:t>
            </a:fld>
            <a:endParaRPr lang="en-US" altLang="en-US"/>
          </a:p>
        </p:txBody>
      </p:sp>
    </p:spTree>
    <p:extLst>
      <p:ext uri="{BB962C8B-B14F-4D97-AF65-F5344CB8AC3E}">
        <p14:creationId xmlns:p14="http://schemas.microsoft.com/office/powerpoint/2010/main" val="3966494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F325093-38BE-2E4F-ADCA-80FF01E5B35F}" type="datetime1">
              <a:rPr lang="en-US" altLang="en-US" smtClean="0"/>
              <a:t>2/10/19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68F7CE5-E5AB-ED45-A8FC-F0A45E30614C}" type="slidenum">
              <a:rPr lang="en-US" altLang="en-US"/>
              <a:pPr/>
              <a:t>‹#›</a:t>
            </a:fld>
            <a:endParaRPr lang="en-US" altLang="en-US"/>
          </a:p>
        </p:txBody>
      </p:sp>
    </p:spTree>
    <p:extLst>
      <p:ext uri="{BB962C8B-B14F-4D97-AF65-F5344CB8AC3E}">
        <p14:creationId xmlns:p14="http://schemas.microsoft.com/office/powerpoint/2010/main" val="3746070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F41318E-E455-5F4A-B51F-74713CD4BB4E}" type="datetime1">
              <a:rPr lang="en-US" altLang="en-US" smtClean="0"/>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CE7FA3D-C315-1E4A-83E6-C4261C8CE4D4}" type="slidenum">
              <a:rPr lang="en-US" altLang="en-US"/>
              <a:pPr/>
              <a:t>‹#›</a:t>
            </a:fld>
            <a:endParaRPr lang="en-US" altLang="en-US"/>
          </a:p>
        </p:txBody>
      </p:sp>
    </p:spTree>
    <p:extLst>
      <p:ext uri="{BB962C8B-B14F-4D97-AF65-F5344CB8AC3E}">
        <p14:creationId xmlns:p14="http://schemas.microsoft.com/office/powerpoint/2010/main" val="3540840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A5995B7-D74A-AE4F-94A0-0C6150AF6290}" type="datetime1">
              <a:rPr lang="en-US" altLang="en-US" smtClean="0"/>
              <a:t>2/10/19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18530FF-CA05-7A47-B251-B5E31C27CC09}" type="slidenum">
              <a:rPr lang="en-US" altLang="en-US"/>
              <a:pPr/>
              <a:t>‹#›</a:t>
            </a:fld>
            <a:endParaRPr lang="en-US" altLang="en-US"/>
          </a:p>
        </p:txBody>
      </p:sp>
    </p:spTree>
    <p:extLst>
      <p:ext uri="{BB962C8B-B14F-4D97-AF65-F5344CB8AC3E}">
        <p14:creationId xmlns:p14="http://schemas.microsoft.com/office/powerpoint/2010/main" val="77818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rtlCol="0"/>
          <a:lstStyle>
            <a:lvl1pPr defTabSz="914400" fontAlgn="auto">
              <a:spcBef>
                <a:spcPts val="0"/>
              </a:spcBef>
              <a:spcAft>
                <a:spcPts val="0"/>
              </a:spcAft>
              <a:buClrTx/>
              <a:buSzTx/>
              <a:buFontTx/>
              <a:buNone/>
              <a:defRPr b="1">
                <a:solidFill>
                  <a:schemeClr val="tx1">
                    <a:tint val="75000"/>
                  </a:schemeClr>
                </a:solidFill>
                <a:latin typeface="+mn-lt"/>
                <a:ea typeface="+mn-ea"/>
                <a:cs typeface="ＭＳ Ｐゴシック" charset="0"/>
              </a:defRPr>
            </a:lvl1pPr>
          </a:lstStyle>
          <a:p>
            <a:pPr>
              <a:defRPr/>
            </a:pPr>
            <a:fld id="{C84E0248-4ADF-CD4D-842E-AD3FEF1AB5ED}" type="datetime1">
              <a:rPr lang="en-US" smtClean="0">
                <a:solidFill>
                  <a:prstClr val="black">
                    <a:tint val="75000"/>
                  </a:prstClr>
                </a:solidFill>
              </a:rPr>
              <a:t>2/10/19</a:t>
            </a:fld>
            <a:endParaRPr lang="en-GB">
              <a:solidFill>
                <a:prstClr val="black">
                  <a:tint val="75000"/>
                </a:prstClr>
              </a:solidFill>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p:txBody>
          <a:bodyPr/>
          <a:lstStyle>
            <a:lvl1pPr defTabSz="914400">
              <a:defRPr b="1"/>
            </a:lvl1pPr>
          </a:lstStyle>
          <a:p>
            <a:fld id="{3BD8956F-2BA3-CC4A-B270-A5C39E96C8FC}" type="slidenum">
              <a:rPr lang="en-GB" altLang="en-US"/>
              <a:pPr/>
              <a:t>‹#›</a:t>
            </a:fld>
            <a:endParaRPr lang="en-GB" altLang="en-US"/>
          </a:p>
        </p:txBody>
      </p:sp>
    </p:spTree>
    <p:extLst>
      <p:ext uri="{BB962C8B-B14F-4D97-AF65-F5344CB8AC3E}">
        <p14:creationId xmlns:p14="http://schemas.microsoft.com/office/powerpoint/2010/main" val="25232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4730BF9D-7B99-3645-990C-DFCFD8672575}" type="datetime1">
              <a:rPr lang="en-US" smtClean="0"/>
              <a:t>2/10/19</a:t>
            </a:fld>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17244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ags" Target="../tags/tag6.xml"/><Relationship Id="rId2" Type="http://schemas.openxmlformats.org/officeDocument/2006/relationships/slideLayout" Target="../slideLayouts/slideLayout6.xml"/><Relationship Id="rId16" Type="http://schemas.openxmlformats.org/officeDocument/2006/relationships/tags" Target="../tags/tag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21.xml"/><Relationship Id="rId7" Type="http://schemas.openxmlformats.org/officeDocument/2006/relationships/tags" Target="../tags/tag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ags" Target="../tags/tag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8.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64.xml"/><Relationship Id="rId7" Type="http://schemas.openxmlformats.org/officeDocument/2006/relationships/tags" Target="../tags/tag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9.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7"/>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8" r:id="rId1"/>
    <p:sldLayoutId id="2147527658" r:id="rId2"/>
    <p:sldLayoutId id="2147527697" r:id="rId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2/10/19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318879"/>
      </p:ext>
    </p:extLst>
  </p:cSld>
  <p:clrMap bg1="lt1" tx1="dk1" bg2="lt2" tx2="dk2" accent1="accent1" accent2="accent2" accent3="accent3" accent4="accent4" accent5="accent5" accent6="accent6" hlink="hlink" folHlink="folHlink"/>
  <p:sldLayoutIdLst>
    <p:sldLayoutId id="2147527679" r:id="rId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241ABF8A-B5C5-7A4F-818B-294BA3FD0D8F}" type="datetime1">
              <a:rPr lang="en-US" altLang="en-US" b="0" smtClean="0">
                <a:latin typeface="Calibri" charset="0"/>
                <a:ea typeface="ＭＳ Ｐゴシック" charset="-128"/>
              </a:rPr>
              <a:t>2/10/19</a:t>
            </a:fld>
            <a:endParaRPr lang="en-US" altLang="en-US" b="0">
              <a:latin typeface="Calibri" charset="0"/>
              <a:ea typeface="ＭＳ Ｐゴシック" charset="-128"/>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BADCC06F-C1EB-A44D-81A8-B30CF56F7930}" type="slidenum">
              <a:rPr lang="en-US" altLang="en-US" b="0" smtClean="0">
                <a:latin typeface="Calibri" charset="0"/>
                <a:ea typeface="ＭＳ Ｐゴシック" charset="-128"/>
                <a:cs typeface=""/>
              </a:rPr>
              <a:pPr defTabSz="457200"/>
              <a:t>‹#›</a:t>
            </a:fld>
            <a:endParaRPr lang="en-US" altLang="en-US" b="0">
              <a:latin typeface="Calibri" charset="0"/>
              <a:ea typeface="ＭＳ Ｐゴシック" charset="-128"/>
              <a:cs typeface=""/>
            </a:endParaRPr>
          </a:p>
        </p:txBody>
      </p:sp>
    </p:spTree>
    <p:extLst>
      <p:ext uri="{BB962C8B-B14F-4D97-AF65-F5344CB8AC3E}">
        <p14:creationId xmlns:p14="http://schemas.microsoft.com/office/powerpoint/2010/main" val="2174441338"/>
      </p:ext>
    </p:extLst>
  </p:cSld>
  <p:clrMap bg1="lt1" tx1="dk1" bg2="lt2" tx2="dk2" accent1="accent1" accent2="accent2" accent3="accent3" accent4="accent4" accent5="accent5" accent6="accent6" hlink="hlink" folHlink="folHlink"/>
  <p:sldLayoutIdLst>
    <p:sldLayoutId id="2147527684" r:id="rId1"/>
    <p:sldLayoutId id="2147527685" r:id="rId2"/>
    <p:sldLayoutId id="2147527686" r:id="rId3"/>
    <p:sldLayoutId id="2147527687" r:id="rId4"/>
    <p:sldLayoutId id="2147527688" r:id="rId5"/>
    <p:sldLayoutId id="2147527689" r:id="rId6"/>
    <p:sldLayoutId id="2147527690" r:id="rId7"/>
    <p:sldLayoutId id="2147527691" r:id="rId8"/>
    <p:sldLayoutId id="2147527692" r:id="rId9"/>
    <p:sldLayoutId id="2147527693" r:id="rId10"/>
    <p:sldLayoutId id="2147527694" r:id="rId11"/>
    <p:sldLayoutId id="2147527695" r:id="rId12"/>
    <p:sldLayoutId id="2147527696"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defRPr>
            </a:lvl1pPr>
          </a:lstStyle>
          <a:p>
            <a:pPr>
              <a:defRPr/>
            </a:pPr>
            <a:fld id="{DBA1DCEF-C04C-4C4C-A9B8-CC4A5118FC80}" type="datetime1">
              <a:rPr lang="en-US" altLang="x-none" b="0">
                <a:latin typeface="Calibri" charset="0"/>
                <a:ea typeface="ＭＳ Ｐゴシック" charset="-128"/>
                <a:cs typeface=""/>
              </a:rPr>
              <a:pPr>
                <a:defRPr/>
              </a:pPr>
              <a:t>2/10/19</a:t>
            </a:fld>
            <a:endParaRPr lang="en-US" altLang="x-none" b="0">
              <a:latin typeface="Calibri" charset="0"/>
              <a:ea typeface="ＭＳ Ｐゴシック" charset="-128"/>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898989"/>
                </a:solidFill>
                <a:ea typeface="ＭＳ Ｐゴシック" charset="0"/>
                <a:cs typeface="ＭＳ Ｐゴシック" charset="0"/>
              </a:defRPr>
            </a:lvl1pPr>
          </a:lstStyle>
          <a:p>
            <a:pPr>
              <a:defRPr/>
            </a:pPr>
            <a:endParaRPr lang="en-US" b="0">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D76604EA-4DD2-3E4F-B6F9-239A6E743F03}" type="slidenum">
              <a:rPr lang="en-US" altLang="x-none" b="0">
                <a:latin typeface="Calibri" charset="0"/>
                <a:ea typeface="ＭＳ Ｐゴシック" charset="-128"/>
                <a:cs typeface=""/>
              </a:rPr>
              <a:pPr>
                <a:defRPr/>
              </a:pPr>
              <a:t>‹#›</a:t>
            </a:fld>
            <a:endParaRPr lang="en-US" altLang="x-none" b="0">
              <a:latin typeface="Calibri" charset="0"/>
              <a:ea typeface="ＭＳ Ｐゴシック" charset="-128"/>
              <a:cs typeface=""/>
            </a:endParaRPr>
          </a:p>
        </p:txBody>
      </p:sp>
    </p:spTree>
    <p:extLst>
      <p:ext uri="{BB962C8B-B14F-4D97-AF65-F5344CB8AC3E}">
        <p14:creationId xmlns:p14="http://schemas.microsoft.com/office/powerpoint/2010/main" val="1776891219"/>
      </p:ext>
    </p:extLst>
  </p:cSld>
  <p:clrMap bg1="lt1" tx1="dk1" bg2="lt2" tx2="dk2" accent1="accent1" accent2="accent2" accent3="accent3" accent4="accent4" accent5="accent5" accent6="accent6" hlink="hlink" folHlink="folHlink"/>
  <p:sldLayoutIdLst>
    <p:sldLayoutId id="2147527625"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lvl1pPr defTabSz="911225">
              <a:defRPr sz="2400">
                <a:solidFill>
                  <a:schemeClr val="tx1"/>
                </a:solidFill>
                <a:latin typeface="Calibri" charset="0"/>
                <a:ea typeface="ＭＳ Ｐゴシック" charset="-128"/>
              </a:defRPr>
            </a:lvl1pPr>
            <a:lvl2pPr marL="742950" indent="-285750" defTabSz="911225">
              <a:defRPr sz="2400">
                <a:solidFill>
                  <a:schemeClr val="tx1"/>
                </a:solidFill>
                <a:latin typeface="Calibri" charset="0"/>
                <a:ea typeface="ＭＳ Ｐゴシック" charset="-128"/>
              </a:defRPr>
            </a:lvl2pPr>
            <a:lvl3pPr marL="1143000" indent="-228600" defTabSz="911225">
              <a:defRPr sz="2400">
                <a:solidFill>
                  <a:schemeClr val="tx1"/>
                </a:solidFill>
                <a:latin typeface="Calibri" charset="0"/>
                <a:ea typeface="ＭＳ Ｐゴシック" charset="-128"/>
              </a:defRPr>
            </a:lvl3pPr>
            <a:lvl4pPr marL="1600200" indent="-228600" defTabSz="911225">
              <a:defRPr sz="2400">
                <a:solidFill>
                  <a:schemeClr val="tx1"/>
                </a:solidFill>
                <a:latin typeface="Calibri" charset="0"/>
                <a:ea typeface="ＭＳ Ｐゴシック" charset="-128"/>
              </a:defRPr>
            </a:lvl4pPr>
            <a:lvl5pPr marL="2057400" indent="-228600" defTabSz="911225">
              <a:defRPr sz="2400">
                <a:solidFill>
                  <a:schemeClr val="tx1"/>
                </a:solidFill>
                <a:latin typeface="Calibri"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128"/>
              </a:defRPr>
            </a:lvl9pPr>
          </a:lstStyle>
          <a:p>
            <a:pPr eaLnBrk="0" hangingPunct="0">
              <a:defRPr/>
            </a:pPr>
            <a:fld id="{D4E243F5-B56F-A846-965C-42C3977B3BEF}" type="slidenum">
              <a:rPr lang="en-US" altLang="x-none" sz="1600" i="1" smtClean="0">
                <a:solidFill>
                  <a:srgbClr val="000000"/>
                </a:solidFill>
                <a:effectLst>
                  <a:outerShdw blurRad="38100" dist="38100" dir="2700000" algn="tl">
                    <a:srgbClr val="C0C0C0"/>
                  </a:outerShdw>
                </a:effectLst>
                <a:latin typeface="Courier New" charset="0"/>
                <a:cs typeface=""/>
              </a:rPr>
              <a:pPr eaLnBrk="0" hangingPunct="0">
                <a:defRPr/>
              </a:pPr>
              <a:t>‹#›</a:t>
            </a:fld>
            <a:r>
              <a:rPr lang="en-US" altLang="x-none" sz="1800">
                <a:solidFill>
                  <a:srgbClr val="808080"/>
                </a:solidFill>
                <a:latin typeface="Arial" charset="0"/>
                <a:cs typeface=""/>
              </a:rPr>
              <a:t> - </a:t>
            </a:r>
            <a:r>
              <a:rPr lang="en-US" altLang="x-none" sz="1000">
                <a:solidFill>
                  <a:srgbClr val="969696"/>
                </a:solidFill>
                <a:latin typeface="Arial" charset="0"/>
                <a:cs typeface=""/>
              </a:rPr>
              <a:t>Lectures.GersteinLab.org</a:t>
            </a:r>
            <a:endParaRPr lang="en-US" altLang="x-none" sz="300" b="0">
              <a:solidFill>
                <a:srgbClr val="000000"/>
              </a:solidFill>
              <a:latin typeface="Arial" charset="0"/>
              <a:cs typeface=""/>
            </a:endParaRPr>
          </a:p>
        </p:txBody>
      </p:sp>
    </p:spTree>
    <p:extLst>
      <p:ext uri="{BB962C8B-B14F-4D97-AF65-F5344CB8AC3E}">
        <p14:creationId xmlns:p14="http://schemas.microsoft.com/office/powerpoint/2010/main" val="17112478"/>
      </p:ext>
    </p:extLst>
  </p:cSld>
  <p:clrMap bg1="lt1" tx1="dk1" bg2="lt2" tx2="dk2" accent1="accent1" accent2="accent2" accent3="accent3" accent4="accent4" accent5="accent5" accent6="accent6" hlink="hlink" folHlink="folHlink"/>
  <p:sldLayoutIdLst>
    <p:sldLayoutId id="2147527627" r:id="rId1"/>
    <p:sldLayoutId id="2147527628" r:id="rId2"/>
    <p:sldLayoutId id="2147527629" r:id="rId3"/>
    <p:sldLayoutId id="2147527681" r:id="rId4"/>
    <p:sldLayoutId id="2147527682" r:id="rId5"/>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3177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403D730C-D905-B344-ABFC-A09CCF3A8EE6}" type="slidenum">
              <a:rPr lang="en-US" altLang="en-US" sz="1600" i="1" smtClean="0">
                <a:solidFill>
                  <a:srgbClr val="000000"/>
                </a:solidFill>
                <a:effectLst>
                  <a:outerShdw blurRad="38100" dist="38100" dir="2700000" algn="tl">
                    <a:srgbClr val="C0C0C0"/>
                  </a:outerShdw>
                </a:effectLst>
                <a:latin typeface="Courier New" charset="0"/>
                <a:cs typeface=""/>
              </a:rPr>
              <a:pPr/>
              <a:t>‹#›</a:t>
            </a:fld>
            <a:r>
              <a:rPr lang="en-US" altLang="en-US" sz="18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143288805"/>
      </p:ext>
    </p:extLst>
  </p:cSld>
  <p:clrMap bg1="lt1" tx1="dk1" bg2="lt2" tx2="dk2" accent1="accent1" accent2="accent2" accent3="accent3" accent4="accent4" accent5="accent5" accent6="accent6" hlink="hlink" folHlink="folHlink"/>
  <p:sldLayoutIdLst>
    <p:sldLayoutId id="2147527631" r:id="rId1"/>
    <p:sldLayoutId id="2147527632" r:id="rId2"/>
    <p:sldLayoutId id="2147527633" r:id="rId3"/>
    <p:sldLayoutId id="2147527634" r:id="rId4"/>
    <p:sldLayoutId id="2147527635" r:id="rId5"/>
    <p:sldLayoutId id="2147527636" r:id="rId6"/>
    <p:sldLayoutId id="2147527637" r:id="rId7"/>
    <p:sldLayoutId id="2147527638" r:id="rId8"/>
    <p:sldLayoutId id="2147527639" r:id="rId9"/>
    <p:sldLayoutId id="2147527640" r:id="rId10"/>
    <p:sldLayoutId id="2147527641" r:id="rId11"/>
    <p:sldLayoutId id="2147527642" r:id="rId12"/>
    <p:sldLayoutId id="2147527643" r:id="rId1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3177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816374AE-9236-EC42-8C09-A3054A847D79}" type="slidenum">
              <a:rPr lang="en-US" altLang="en-US" sz="1600" i="1" smtClean="0">
                <a:solidFill>
                  <a:srgbClr val="000000"/>
                </a:solidFill>
                <a:effectLst>
                  <a:outerShdw blurRad="38100" dist="38100" dir="2700000" algn="tl">
                    <a:srgbClr val="C0C0C0"/>
                  </a:outerShdw>
                </a:effectLst>
                <a:latin typeface="Courier New" charset="0"/>
                <a:cs typeface=""/>
              </a:rPr>
              <a:pPr/>
              <a:t>‹#›</a:t>
            </a:fld>
            <a:r>
              <a:rPr lang="en-US" altLang="en-US" sz="18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43637378"/>
      </p:ext>
    </p:extLst>
  </p:cSld>
  <p:clrMap bg1="lt1" tx1="dk1" bg2="lt2" tx2="dk2" accent1="accent1" accent2="accent2" accent3="accent3" accent4="accent4" accent5="accent5" accent6="accent6" hlink="hlink" folHlink="folHlink"/>
  <p:sldLayoutIdLst>
    <p:sldLayoutId id="2147527645" r:id="rId1"/>
    <p:sldLayoutId id="2147527646" r:id="rId2"/>
    <p:sldLayoutId id="2147527647" r:id="rId3"/>
    <p:sldLayoutId id="2147527648" r:id="rId4"/>
    <p:sldLayoutId id="2147527649" r:id="rId5"/>
    <p:sldLayoutId id="2147527650" r:id="rId6"/>
    <p:sldLayoutId id="2147527651" r:id="rId7"/>
    <p:sldLayoutId id="2147527652" r:id="rId8"/>
    <p:sldLayoutId id="2147527653" r:id="rId9"/>
    <p:sldLayoutId id="2147527654" r:id="rId10"/>
    <p:sldLayoutId id="2147527655" r:id="rId11"/>
    <p:sldLayoutId id="2147527656" r:id="rId12"/>
    <p:sldLayoutId id="2147527657" r:id="rId1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B629161-E4ED-DD4D-A7C7-7EA864E5BFD3}" type="datetimeFigureOut">
              <a:rPr lang="en-US" altLang="en-US" b="0" smtClean="0">
                <a:latin typeface="Calibri" charset="0"/>
                <a:ea typeface="ＭＳ Ｐゴシック" charset="-128"/>
                <a:cs typeface=""/>
              </a:rPr>
              <a:pPr defTabSz="457200"/>
              <a:t>2/10/19</a:t>
            </a:fld>
            <a:endParaRPr lang="en-US" altLang="en-US" b="0">
              <a:latin typeface="Calibri" charset="0"/>
              <a:ea typeface="ＭＳ Ｐゴシック" charset="-128"/>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BADCC06F-C1EB-A44D-81A8-B30CF56F7930}" type="slidenum">
              <a:rPr lang="en-US" altLang="en-US" b="0" smtClean="0">
                <a:latin typeface="Calibri" charset="0"/>
                <a:ea typeface="ＭＳ Ｐゴシック" charset="-128"/>
                <a:cs typeface=""/>
              </a:rPr>
              <a:pPr defTabSz="457200"/>
              <a:t>‹#›</a:t>
            </a:fld>
            <a:endParaRPr lang="en-US" altLang="en-US" b="0">
              <a:latin typeface="Calibri" charset="0"/>
              <a:ea typeface="ＭＳ Ｐゴシック" charset="-128"/>
              <a:cs typeface=""/>
            </a:endParaRPr>
          </a:p>
        </p:txBody>
      </p:sp>
    </p:spTree>
    <p:extLst>
      <p:ext uri="{BB962C8B-B14F-4D97-AF65-F5344CB8AC3E}">
        <p14:creationId xmlns:p14="http://schemas.microsoft.com/office/powerpoint/2010/main" val="23043320"/>
      </p:ext>
    </p:extLst>
  </p:cSld>
  <p:clrMap bg1="lt1" tx1="dk1" bg2="lt2" tx2="dk2" accent1="accent1" accent2="accent2" accent3="accent3" accent4="accent4" accent5="accent5" accent6="accent6" hlink="hlink" folHlink="folHlink"/>
  <p:sldLayoutIdLst>
    <p:sldLayoutId id="2147527660" r:id="rId1"/>
    <p:sldLayoutId id="2147527661" r:id="rId2"/>
    <p:sldLayoutId id="2147527662" r:id="rId3"/>
    <p:sldLayoutId id="2147527663" r:id="rId4"/>
    <p:sldLayoutId id="2147527664" r:id="rId5"/>
    <p:sldLayoutId id="2147527665" r:id="rId6"/>
    <p:sldLayoutId id="2147527666" r:id="rId7"/>
    <p:sldLayoutId id="2147527667" r:id="rId8"/>
    <p:sldLayoutId id="2147527668" r:id="rId9"/>
    <p:sldLayoutId id="2147527669" r:id="rId10"/>
    <p:sldLayoutId id="2147527670" r:id="rId11"/>
    <p:sldLayoutId id="214752767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367712203"/>
      </p:ext>
    </p:extLst>
  </p:cSld>
  <p:clrMap bg1="lt1" tx1="dk1" bg2="lt2" tx2="dk2" accent1="accent1" accent2="accent2" accent3="accent3" accent4="accent4" accent5="accent5" accent6="accent6" hlink="hlink" folHlink="folHlink"/>
  <p:sldLayoutIdLst>
    <p:sldLayoutId id="2147527673" r:id="rId1"/>
    <p:sldLayoutId id="2147527674" r:id="rId2"/>
    <p:sldLayoutId id="2147527675" r:id="rId3"/>
    <p:sldLayoutId id="2147527676" r:id="rId4"/>
    <p:sldLayoutId id="2147527677" r:id="rId5"/>
  </p:sldLayoutIdLst>
  <p:transition/>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oleObject" Target="../embeddings/oleObject5.bin"/><Relationship Id="rId17" Type="http://schemas.openxmlformats.org/officeDocument/2006/relationships/image" Target="../media/image7.png"/><Relationship Id="rId2" Type="http://schemas.openxmlformats.org/officeDocument/2006/relationships/slideLayout" Target="../slideLayouts/slideLayout50.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png"/><Relationship Id="rId1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6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6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317521"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a:normAutofit/>
          </a:bodyPr>
          <a:lstStyle/>
          <a:p>
            <a:pPr eaLnBrk="1" hangingPunct="1"/>
            <a:r>
              <a:rPr lang="en-US" altLang="en-US" sz="1400" dirty="0">
                <a:solidFill>
                  <a:srgbClr val="898989"/>
                </a:solidFill>
                <a:latin typeface="Arial" charset="0"/>
                <a:ea typeface="ＭＳ Ｐゴシック" charset="-128"/>
              </a:rPr>
              <a:t>Mark Gerstein, Yale University</a:t>
            </a:r>
            <a:br>
              <a:rPr lang="en-US" altLang="en-US" sz="1400" dirty="0">
                <a:solidFill>
                  <a:srgbClr val="898989"/>
                </a:solidFill>
                <a:latin typeface="Arial" charset="0"/>
                <a:ea typeface="ＭＳ Ｐゴシック" charset="-128"/>
              </a:rPr>
            </a:br>
            <a:r>
              <a:rPr lang="en-US" altLang="en-US" sz="1800" dirty="0" err="1">
                <a:solidFill>
                  <a:srgbClr val="898989"/>
                </a:solidFill>
                <a:latin typeface="Arial" charset="0"/>
                <a:ea typeface="ＭＳ Ｐゴシック" charset="-128"/>
              </a:rPr>
              <a:t>gersteinlab.org</a:t>
            </a:r>
            <a:r>
              <a:rPr lang="en-US" altLang="en-US" sz="1800" dirty="0">
                <a:solidFill>
                  <a:srgbClr val="898989"/>
                </a:solidFill>
                <a:latin typeface="Arial" charset="0"/>
                <a:ea typeface="ＭＳ Ｐゴシック" charset="-128"/>
              </a:rPr>
              <a:t>/courses/452</a:t>
            </a:r>
          </a:p>
          <a:p>
            <a:pPr eaLnBrk="1" hangingPunct="1"/>
            <a:r>
              <a:rPr lang="en-US" altLang="en-US" sz="1400" dirty="0">
                <a:solidFill>
                  <a:srgbClr val="898989"/>
                </a:solidFill>
                <a:latin typeface="Arial" charset="0"/>
                <a:ea typeface="ＭＳ Ｐゴシック" charset="-128"/>
              </a:rPr>
              <a:t>(last edit in spring ’19, pack #7)</a:t>
            </a:r>
          </a:p>
        </p:txBody>
      </p:sp>
      <p:sp>
        <p:nvSpPr>
          <p:cNvPr id="28675"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eaLnBrk="1" hangingPunct="1"/>
            <a:endParaRPr lang="en-US" altLang="en-US" sz="1800" b="0">
              <a:solidFill>
                <a:prstClr val="black"/>
              </a:solidFill>
              <a:cs typeface=""/>
            </a:endParaRPr>
          </a:p>
        </p:txBody>
      </p:sp>
      <p:graphicFrame>
        <p:nvGraphicFramePr>
          <p:cNvPr id="28676"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317522"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7"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317523"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8"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317524"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9"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317525"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80"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317526"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81"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317527"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a:solidFill>
                  <a:srgbClr val="000000"/>
                </a:solidFill>
                <a:latin typeface="Arial" charset="0"/>
              </a:rPr>
              <a:t>Biomed. Data Science:</a:t>
            </a:r>
            <a:br>
              <a:rPr lang="en-US" sz="4800" dirty="0">
                <a:solidFill>
                  <a:srgbClr val="000000"/>
                </a:solidFill>
                <a:latin typeface="Arial" charset="0"/>
              </a:rPr>
            </a:br>
            <a:r>
              <a:rPr lang="en-US" sz="4800" dirty="0">
                <a:solidFill>
                  <a:srgbClr val="000000"/>
                </a:solidFill>
                <a:latin typeface="Arial" charset="0"/>
              </a:rPr>
              <a:t>Basic RNA-</a:t>
            </a:r>
            <a:r>
              <a:rPr lang="en-US" sz="4800" dirty="0" err="1">
                <a:solidFill>
                  <a:srgbClr val="000000"/>
                </a:solidFill>
                <a:latin typeface="Arial" charset="0"/>
              </a:rPr>
              <a:t>seq</a:t>
            </a:r>
            <a:r>
              <a:rPr lang="en-US" sz="4800" dirty="0">
                <a:solidFill>
                  <a:srgbClr val="000000"/>
                </a:solidFill>
                <a:latin typeface="Arial" charset="0"/>
              </a:rPr>
              <a:t> &amp; Chip-</a:t>
            </a:r>
            <a:r>
              <a:rPr lang="en-US" sz="4800" dirty="0" err="1">
                <a:solidFill>
                  <a:srgbClr val="000000"/>
                </a:solidFill>
                <a:latin typeface="Arial" charset="0"/>
              </a:rPr>
              <a:t>seq</a:t>
            </a:r>
            <a:endParaRPr lang="en-US" dirty="0">
              <a:solidFill>
                <a:srgbClr val="000000"/>
              </a:solidFill>
              <a:latin typeface="Arial" charset="0"/>
            </a:endParaRPr>
          </a:p>
        </p:txBody>
      </p:sp>
    </p:spTree>
    <p:extLst>
      <p:ext uri="{BB962C8B-B14F-4D97-AF65-F5344CB8AC3E}">
        <p14:creationId xmlns:p14="http://schemas.microsoft.com/office/powerpoint/2010/main" val="742022780"/>
      </p:ext>
    </p:extLst>
  </p:cSld>
  <p:clrMapOvr>
    <a:masterClrMapping/>
  </p:clrMapOvr>
  <p:transition spd="slow"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8297"/>
            <a:ext cx="7772400" cy="1143000"/>
          </a:xfrm>
        </p:spPr>
        <p:txBody>
          <a:bodyPr/>
          <a:lstStyle/>
          <a:p>
            <a:r>
              <a:rPr lang="en-US" altLang="zh-CN" sz="2400" dirty="0"/>
              <a:t>Differential expression analysis:</a:t>
            </a:r>
            <a:r>
              <a:rPr lang="zh-CN" altLang="en-US" sz="2400" dirty="0"/>
              <a:t> </a:t>
            </a:r>
            <a:r>
              <a:rPr lang="en-US" altLang="zh-CN" sz="2400" dirty="0"/>
              <a:t>Count-based</a:t>
            </a:r>
            <a:endParaRPr lang="en-US" sz="2400" dirty="0"/>
          </a:p>
        </p:txBody>
      </p:sp>
      <p:sp>
        <p:nvSpPr>
          <p:cNvPr id="4" name="Shape 238"/>
          <p:cNvSpPr txBox="1">
            <a:spLocks/>
          </p:cNvSpPr>
          <p:nvPr/>
        </p:nvSpPr>
        <p:spPr>
          <a:xfrm>
            <a:off x="212035" y="1417638"/>
            <a:ext cx="3750365" cy="4468885"/>
          </a:xfrm>
          <a:prstGeom prst="rect">
            <a:avLst/>
          </a:prstGeom>
          <a:ln w="38100">
            <a:solidFill>
              <a:srgbClr val="002060"/>
            </a:solidFill>
          </a:ln>
        </p:spPr>
        <p:txBody>
          <a:bodyPr vert="horz" wrap="square" lIns="91425" tIns="91425" rIns="91425" bIns="91425" rtlCol="0" anchor="t" anchorCtr="0">
            <a:spAutoFit/>
          </a:bodyPr>
          <a:lstStyle/>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DESeq</a:t>
            </a:r>
            <a:r>
              <a:rPr kumimoji="0" lang="en" sz="2400" b="1" i="0" u="none" strike="noStrike" kern="1200" cap="none" spc="0" normalizeH="0" baseline="0" noProof="0" dirty="0">
                <a:ln>
                  <a:noFill/>
                </a:ln>
                <a:solidFill>
                  <a:schemeClr val="tx1"/>
                </a:solidFill>
                <a:effectLst/>
                <a:uLnTx/>
                <a:uFillTx/>
                <a:latin typeface="+mn-lt"/>
                <a:ea typeface="+mn-ea"/>
                <a:cs typeface="+mn-cs"/>
              </a:rPr>
              <a:t> </a:t>
            </a:r>
            <a:r>
              <a:rPr kumimoji="0" lang="en" sz="2400" b="0" i="0" u="none" strike="noStrike" kern="1200" cap="none" spc="0" normalizeH="0" baseline="0" noProof="0" dirty="0">
                <a:ln>
                  <a:noFill/>
                </a:ln>
                <a:solidFill>
                  <a:schemeClr val="tx1"/>
                </a:solidFill>
                <a:effectLst/>
                <a:uLnTx/>
                <a:uFillTx/>
                <a:latin typeface="+mn-lt"/>
                <a:ea typeface="+mn-ea"/>
                <a:cs typeface="+mn-cs"/>
              </a:rPr>
              <a:t>-- based on negative binomial distribution</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edgeR</a:t>
            </a:r>
            <a:r>
              <a:rPr kumimoji="0" lang="en" sz="2400" b="0" i="0" u="none" strike="noStrike" kern="1200" cap="none" spc="0" normalizeH="0" baseline="0" noProof="0" dirty="0">
                <a:ln>
                  <a:noFill/>
                </a:ln>
                <a:solidFill>
                  <a:schemeClr val="tx1"/>
                </a:solidFill>
                <a:effectLst/>
                <a:uLnTx/>
                <a:uFillTx/>
                <a:latin typeface="+mn-lt"/>
                <a:ea typeface="+mn-ea"/>
                <a:cs typeface="+mn-cs"/>
              </a:rPr>
              <a:t> -- use an </a:t>
            </a:r>
            <a:r>
              <a:rPr kumimoji="0" lang="en" sz="2400" b="0" i="0" u="none" strike="noStrike" kern="1200" cap="none" spc="0" normalizeH="0" baseline="0" noProof="0" dirty="0" err="1">
                <a:ln>
                  <a:noFill/>
                </a:ln>
                <a:solidFill>
                  <a:schemeClr val="tx1"/>
                </a:solidFill>
                <a:effectLst/>
                <a:uLnTx/>
                <a:uFillTx/>
                <a:latin typeface="+mn-lt"/>
                <a:ea typeface="+mn-ea"/>
                <a:cs typeface="+mn-cs"/>
              </a:rPr>
              <a:t>overdispersed</a:t>
            </a:r>
            <a:r>
              <a:rPr kumimoji="0" lang="en" sz="2400" b="0" i="0" u="none" strike="noStrike" kern="1200" cap="none" spc="0" normalizeH="0" baseline="0" noProof="0" dirty="0">
                <a:ln>
                  <a:noFill/>
                </a:ln>
                <a:solidFill>
                  <a:schemeClr val="tx1"/>
                </a:solidFill>
                <a:effectLst/>
                <a:uLnTx/>
                <a:uFillTx/>
                <a:latin typeface="+mn-lt"/>
                <a:ea typeface="+mn-ea"/>
                <a:cs typeface="+mn-cs"/>
              </a:rPr>
              <a:t> Poisson model</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baySeq</a:t>
            </a:r>
            <a:r>
              <a:rPr kumimoji="0" lang="en" sz="2400" b="1" i="0" u="none" strike="noStrike" kern="1200" cap="none" spc="0" normalizeH="0" baseline="0" noProof="0" dirty="0">
                <a:ln>
                  <a:noFill/>
                </a:ln>
                <a:solidFill>
                  <a:schemeClr val="tx1"/>
                </a:solidFill>
                <a:effectLst/>
                <a:uLnTx/>
                <a:uFillTx/>
                <a:latin typeface="+mn-lt"/>
                <a:ea typeface="+mn-ea"/>
                <a:cs typeface="+mn-cs"/>
              </a:rPr>
              <a:t> </a:t>
            </a:r>
            <a:r>
              <a:rPr kumimoji="0" lang="en" sz="2400" b="0" i="0" u="none" strike="noStrike" kern="1200" cap="none" spc="0" normalizeH="0" baseline="0" noProof="0" dirty="0">
                <a:ln>
                  <a:noFill/>
                </a:ln>
                <a:solidFill>
                  <a:schemeClr val="tx1"/>
                </a:solidFill>
                <a:effectLst/>
                <a:uLnTx/>
                <a:uFillTx/>
                <a:latin typeface="+mn-lt"/>
                <a:ea typeface="+mn-ea"/>
                <a:cs typeface="+mn-cs"/>
              </a:rPr>
              <a:t>-- use an empirical Bayes approach</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a:ln>
                  <a:noFill/>
                </a:ln>
                <a:solidFill>
                  <a:schemeClr val="tx1"/>
                </a:solidFill>
                <a:effectLst/>
                <a:uLnTx/>
                <a:uFillTx/>
                <a:latin typeface="+mn-lt"/>
                <a:ea typeface="+mn-ea"/>
                <a:cs typeface="+mn-cs"/>
              </a:rPr>
              <a:t>TSPM</a:t>
            </a:r>
            <a:r>
              <a:rPr kumimoji="0" lang="en" sz="2400" b="0" i="0" u="none" strike="noStrike" kern="1200" cap="none" spc="0" normalizeH="0" baseline="0" noProof="0" dirty="0">
                <a:ln>
                  <a:noFill/>
                </a:ln>
                <a:solidFill>
                  <a:schemeClr val="tx1"/>
                </a:solidFill>
                <a:effectLst/>
                <a:uLnTx/>
                <a:uFillTx/>
                <a:latin typeface="+mn-lt"/>
                <a:ea typeface="+mn-ea"/>
                <a:cs typeface="+mn-cs"/>
              </a:rPr>
              <a:t> -- use a two-stage </a:t>
            </a:r>
            <a:r>
              <a:rPr kumimoji="0" lang="en" sz="2400" b="0" i="0" u="none" strike="noStrike" kern="1200" cap="none" spc="0" normalizeH="0" baseline="0" noProof="0" dirty="0" err="1">
                <a:ln>
                  <a:noFill/>
                </a:ln>
                <a:solidFill>
                  <a:schemeClr val="tx1"/>
                </a:solidFill>
                <a:effectLst/>
                <a:uLnTx/>
                <a:uFillTx/>
                <a:latin typeface="+mn-lt"/>
                <a:ea typeface="+mn-ea"/>
                <a:cs typeface="+mn-cs"/>
              </a:rPr>
              <a:t>po</a:t>
            </a:r>
            <a:r>
              <a:rPr kumimoji="0" lang="en-US" sz="2400" b="0" i="0" u="none" strike="noStrike" kern="1200" cap="none" spc="0" normalizeH="0" baseline="0" noProof="0" dirty="0" err="1">
                <a:ln>
                  <a:noFill/>
                </a:ln>
                <a:solidFill>
                  <a:schemeClr val="tx1"/>
                </a:solidFill>
                <a:effectLst/>
                <a:uLnTx/>
                <a:uFillTx/>
                <a:latin typeface="+mn-lt"/>
                <a:ea typeface="+mn-ea"/>
                <a:cs typeface="+mn-cs"/>
              </a:rPr>
              <a:t>i</a:t>
            </a:r>
            <a:r>
              <a:rPr kumimoji="0" lang="en" sz="2400" b="0" i="0" u="none" strike="noStrike" kern="1200" cap="none" spc="0" normalizeH="0" baseline="0" noProof="0" dirty="0" err="1">
                <a:ln>
                  <a:noFill/>
                </a:ln>
                <a:solidFill>
                  <a:schemeClr val="tx1"/>
                </a:solidFill>
                <a:effectLst/>
                <a:uLnTx/>
                <a:uFillTx/>
                <a:latin typeface="+mn-lt"/>
                <a:ea typeface="+mn-ea"/>
                <a:cs typeface="+mn-cs"/>
              </a:rPr>
              <a:t>sson</a:t>
            </a:r>
            <a:r>
              <a:rPr kumimoji="0" lang="en" sz="2400" b="0" i="0" u="none" strike="noStrike" kern="1200" cap="none" spc="0" normalizeH="0" baseline="0" noProof="0" dirty="0">
                <a:ln>
                  <a:noFill/>
                </a:ln>
                <a:solidFill>
                  <a:schemeClr val="tx1"/>
                </a:solidFill>
                <a:effectLst/>
                <a:uLnTx/>
                <a:uFillTx/>
                <a:latin typeface="+mn-lt"/>
                <a:ea typeface="+mn-ea"/>
                <a:cs typeface="+mn-cs"/>
              </a:rPr>
              <a:t> model</a:t>
            </a:r>
          </a:p>
        </p:txBody>
      </p:sp>
      <p:sp>
        <p:nvSpPr>
          <p:cNvPr id="5" name="Shape 239"/>
          <p:cNvSpPr/>
          <p:nvPr/>
        </p:nvSpPr>
        <p:spPr>
          <a:xfrm>
            <a:off x="4957564" y="1285461"/>
            <a:ext cx="3374568" cy="1132074"/>
          </a:xfrm>
          <a:prstGeom prst="rect">
            <a:avLst/>
          </a:prstGeom>
          <a:blipFill>
            <a:blip r:embed="rId2" cstate="print"/>
            <a:stretch>
              <a:fillRect/>
            </a:stretch>
          </a:blipFill>
        </p:spPr>
        <p:txBody>
          <a:bodyPr/>
          <a:lstStyle/>
          <a:p>
            <a:endParaRPr lang="zh-CN" altLang="en-US"/>
          </a:p>
        </p:txBody>
      </p:sp>
      <p:sp>
        <p:nvSpPr>
          <p:cNvPr id="6" name="Shape 240"/>
          <p:cNvSpPr/>
          <p:nvPr/>
        </p:nvSpPr>
        <p:spPr>
          <a:xfrm>
            <a:off x="4957564" y="2402009"/>
            <a:ext cx="3535527" cy="1267798"/>
          </a:xfrm>
          <a:prstGeom prst="rect">
            <a:avLst/>
          </a:prstGeom>
          <a:blipFill>
            <a:blip r:embed="rId3" cstate="print"/>
            <a:stretch>
              <a:fillRect/>
            </a:stretch>
          </a:blipFill>
        </p:spPr>
        <p:txBody>
          <a:bodyPr/>
          <a:lstStyle/>
          <a:p>
            <a:endParaRPr lang="zh-CN" altLang="en-US"/>
          </a:p>
        </p:txBody>
      </p:sp>
      <p:sp>
        <p:nvSpPr>
          <p:cNvPr id="7" name="Shape 241"/>
          <p:cNvSpPr/>
          <p:nvPr/>
        </p:nvSpPr>
        <p:spPr>
          <a:xfrm>
            <a:off x="5013428" y="4748303"/>
            <a:ext cx="3397360" cy="1235808"/>
          </a:xfrm>
          <a:prstGeom prst="rect">
            <a:avLst/>
          </a:prstGeom>
          <a:blipFill>
            <a:blip r:embed="rId4" cstate="print"/>
            <a:stretch>
              <a:fillRect/>
            </a:stretch>
          </a:blipFill>
        </p:spPr>
        <p:txBody>
          <a:bodyPr/>
          <a:lstStyle/>
          <a:p>
            <a:endParaRPr lang="zh-CN" altLang="en-US"/>
          </a:p>
        </p:txBody>
      </p:sp>
      <p:sp>
        <p:nvSpPr>
          <p:cNvPr id="8" name="Shape 242"/>
          <p:cNvSpPr/>
          <p:nvPr/>
        </p:nvSpPr>
        <p:spPr>
          <a:xfrm>
            <a:off x="5039865" y="3480505"/>
            <a:ext cx="3370923" cy="1247352"/>
          </a:xfrm>
          <a:prstGeom prst="rect">
            <a:avLst/>
          </a:prstGeom>
          <a:blipFill>
            <a:blip r:embed="rId5" cstate="print"/>
            <a:stretch>
              <a:fillRect/>
            </a:stretch>
          </a:blipFill>
        </p:spPr>
        <p:txBody>
          <a:bodyPr/>
          <a:lstStyle/>
          <a:p>
            <a:endParaRPr lang="zh-CN" altLang="en-US"/>
          </a:p>
        </p:txBody>
      </p:sp>
      <p:sp>
        <p:nvSpPr>
          <p:cNvPr id="11" name="Rectangle 10"/>
          <p:cNvSpPr/>
          <p:nvPr/>
        </p:nvSpPr>
        <p:spPr>
          <a:xfrm>
            <a:off x="212035" y="1285461"/>
            <a:ext cx="4012724" cy="50708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542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Differential expression analysis: RPKM/FPKM-based</a:t>
            </a:r>
          </a:p>
        </p:txBody>
      </p:sp>
      <p:sp>
        <p:nvSpPr>
          <p:cNvPr id="4" name="Shape 230"/>
          <p:cNvSpPr txBox="1"/>
          <p:nvPr/>
        </p:nvSpPr>
        <p:spPr>
          <a:xfrm>
            <a:off x="5675449" y="6233077"/>
            <a:ext cx="3657600" cy="369302"/>
          </a:xfrm>
          <a:prstGeom prst="rect">
            <a:avLst/>
          </a:prstGeom>
          <a:noFill/>
        </p:spPr>
        <p:txBody>
          <a:bodyPr lIns="91425" tIns="91425" rIns="91425" bIns="91425"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1" u="none" strike="noStrike" kern="1200" cap="none" spc="0" normalizeH="0" baseline="0" noProof="0" dirty="0">
                <a:ln>
                  <a:noFill/>
                </a:ln>
                <a:solidFill>
                  <a:prstClr val="white">
                    <a:lumMod val="65000"/>
                  </a:prstClr>
                </a:solidFill>
                <a:effectLst/>
                <a:uLnTx/>
                <a:uFillTx/>
                <a:latin typeface="Arial" charset="0"/>
                <a:ea typeface="ＭＳ Ｐゴシック" charset="0"/>
              </a:rPr>
              <a:t>Nature Protocols 7, 562-578 (2012)</a:t>
            </a:r>
          </a:p>
        </p:txBody>
      </p:sp>
      <p:sp>
        <p:nvSpPr>
          <p:cNvPr id="8" name="Rectangle 7"/>
          <p:cNvSpPr/>
          <p:nvPr/>
        </p:nvSpPr>
        <p:spPr>
          <a:xfrm>
            <a:off x="3491948" y="1048306"/>
            <a:ext cx="25908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charset="0"/>
                <a:ea typeface="ＭＳ Ｐゴシック" charset="0"/>
              </a:rPr>
              <a:t>Cufflinks &amp; </a:t>
            </a:r>
            <a:r>
              <a:rPr kumimoji="0" lang="en-US" altLang="zh-CN" sz="1800" b="1" i="0" u="none" strike="noStrike" kern="1200" cap="none" spc="0" normalizeH="0" baseline="0" noProof="0" dirty="0" err="1">
                <a:ln>
                  <a:noFill/>
                </a:ln>
                <a:solidFill>
                  <a:prstClr val="black"/>
                </a:solidFill>
                <a:effectLst/>
                <a:uLnTx/>
                <a:uFillTx/>
                <a:latin typeface="Arial" charset="0"/>
                <a:ea typeface="ＭＳ Ｐゴシック" charset="0"/>
              </a:rPr>
              <a:t>Cuffdiff</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9" name="Picture 2"/>
          <p:cNvPicPr>
            <a:picLocks noChangeAspect="1" noChangeArrowheads="1"/>
          </p:cNvPicPr>
          <p:nvPr/>
        </p:nvPicPr>
        <p:blipFill>
          <a:blip r:embed="rId2" cstate="print"/>
          <a:srcRect b="11867"/>
          <a:stretch>
            <a:fillRect/>
          </a:stretch>
        </p:blipFill>
        <p:spPr bwMode="auto">
          <a:xfrm>
            <a:off x="5505917" y="2418353"/>
            <a:ext cx="2286361" cy="375308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632587A4-1D0F-C641-B2BC-3D4C33BC2EF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6601CB-A658-6447-AAB3-4789EE270E9F}" type="slidenum">
              <a:rPr kumimoji="0" lang="en-US" altLang="en-US" sz="1200" b="1" i="0" u="none" strike="noStrike" kern="1200" cap="none" spc="0" normalizeH="0" baseline="0" noProof="0" smtClean="0">
                <a:ln>
                  <a:noFill/>
                </a:ln>
                <a:solidFill>
                  <a:srgbClr val="898989"/>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dirty="0">
              <a:ln>
                <a:noFill/>
              </a:ln>
              <a:solidFill>
                <a:srgbClr val="898989"/>
              </a:solidFill>
              <a:effectLst/>
              <a:uLnTx/>
              <a:uFillTx/>
              <a:latin typeface="Arial" charset="0"/>
              <a:ea typeface="ＭＳ Ｐゴシック"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414"/>
          <a:stretch/>
        </p:blipFill>
        <p:spPr>
          <a:xfrm>
            <a:off x="527048" y="1532586"/>
            <a:ext cx="3658586" cy="4922521"/>
          </a:xfrm>
          <a:prstGeom prst="rect">
            <a:avLst/>
          </a:prstGeom>
        </p:spPr>
      </p:pic>
      <p:pic>
        <p:nvPicPr>
          <p:cNvPr id="11" name="Picture 10"/>
          <p:cNvPicPr>
            <a:picLocks noChangeAspect="1" noChangeArrowheads="1"/>
          </p:cNvPicPr>
          <p:nvPr/>
        </p:nvPicPr>
        <p:blipFill>
          <a:blip r:embed="rId4" cstate="print"/>
          <a:srcRect/>
          <a:stretch>
            <a:fillRect/>
          </a:stretch>
        </p:blipFill>
        <p:spPr bwMode="auto">
          <a:xfrm>
            <a:off x="5600552" y="1895061"/>
            <a:ext cx="2070586" cy="549796"/>
          </a:xfrm>
          <a:prstGeom prst="rect">
            <a:avLst/>
          </a:prstGeom>
          <a:noFill/>
          <a:ln w="9525">
            <a:noFill/>
            <a:miter lim="800000"/>
            <a:headEnd/>
            <a:tailEnd/>
          </a:ln>
        </p:spPr>
      </p:pic>
    </p:spTree>
    <p:extLst>
      <p:ext uri="{BB962C8B-B14F-4D97-AF65-F5344CB8AC3E}">
        <p14:creationId xmlns:p14="http://schemas.microsoft.com/office/powerpoint/2010/main" val="34192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457200" y="150813"/>
            <a:ext cx="8229600" cy="717550"/>
          </a:xfrm>
        </p:spPr>
        <p:txBody>
          <a:bodyPr/>
          <a:lstStyle/>
          <a:p>
            <a:r>
              <a:rPr lang="en-US" altLang="en-US" sz="3600" dirty="0">
                <a:latin typeface="Calibri" charset="0"/>
                <a:ea typeface="ＭＳ Ｐゴシック" charset="-128"/>
              </a:rPr>
              <a:t>Information from Chip-</a:t>
            </a:r>
            <a:r>
              <a:rPr lang="en-US" altLang="en-US" sz="3600" dirty="0" err="1">
                <a:latin typeface="Calibri" charset="0"/>
                <a:ea typeface="ＭＳ Ｐゴシック" charset="-128"/>
              </a:rPr>
              <a:t>seq</a:t>
            </a:r>
            <a:endParaRPr lang="en-US" altLang="en-US" sz="3600" dirty="0">
              <a:latin typeface="Calibri" charset="0"/>
              <a:ea typeface="ＭＳ Ｐゴシック" charset="-128"/>
            </a:endParaRPr>
          </a:p>
        </p:txBody>
      </p:sp>
      <p:pic>
        <p:nvPicPr>
          <p:cNvPr id="441346" name="Picture 3" descr="hgt_genome_2ada_a54b50.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971550"/>
            <a:ext cx="73675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TextBox 4"/>
          <p:cNvSpPr txBox="1">
            <a:spLocks noChangeArrowheads="1"/>
          </p:cNvSpPr>
          <p:nvPr/>
        </p:nvSpPr>
        <p:spPr bwMode="auto">
          <a:xfrm>
            <a:off x="214313" y="1524000"/>
            <a:ext cx="110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solidFill>
                  <a:srgbClr val="000000"/>
                </a:solidFill>
                <a:latin typeface="Calibri" charset="0"/>
                <a:cs typeface=""/>
              </a:rPr>
              <a:t>TFs with Peaks</a:t>
            </a:r>
          </a:p>
        </p:txBody>
      </p:sp>
      <p:sp>
        <p:nvSpPr>
          <p:cNvPr id="441348" name="TextBox 5"/>
          <p:cNvSpPr txBox="1">
            <a:spLocks noChangeArrowheads="1"/>
          </p:cNvSpPr>
          <p:nvPr/>
        </p:nvSpPr>
        <p:spPr bwMode="auto">
          <a:xfrm>
            <a:off x="319088" y="2295525"/>
            <a:ext cx="100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
              </a:rPr>
              <a:t>Control</a:t>
            </a:r>
          </a:p>
        </p:txBody>
      </p:sp>
      <p:sp>
        <p:nvSpPr>
          <p:cNvPr id="441349" name="TextBox 6"/>
          <p:cNvSpPr txBox="1">
            <a:spLocks noChangeArrowheads="1"/>
          </p:cNvSpPr>
          <p:nvPr/>
        </p:nvSpPr>
        <p:spPr bwMode="auto">
          <a:xfrm>
            <a:off x="-41275" y="2733675"/>
            <a:ext cx="154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solidFill>
                  <a:srgbClr val="000000"/>
                </a:solidFill>
                <a:latin typeface="Calibri" charset="0"/>
                <a:cs typeface=""/>
              </a:rPr>
              <a:t>His. Marks</a:t>
            </a:r>
          </a:p>
          <a:p>
            <a:pPr algn="ctr" eaLnBrk="1" hangingPunct="1"/>
            <a:r>
              <a:rPr lang="en-US" altLang="en-US" sz="1800">
                <a:solidFill>
                  <a:srgbClr val="000000"/>
                </a:solidFill>
                <a:latin typeface="Calibri" charset="0"/>
                <a:cs typeface=""/>
              </a:rPr>
              <a:t>(broad)</a:t>
            </a:r>
          </a:p>
        </p:txBody>
      </p:sp>
      <p:cxnSp>
        <p:nvCxnSpPr>
          <p:cNvPr id="9" name="Straight Connector 8"/>
          <p:cNvCxnSpPr/>
          <p:nvPr/>
        </p:nvCxnSpPr>
        <p:spPr>
          <a:xfrm flipH="1">
            <a:off x="1550988" y="1476375"/>
            <a:ext cx="6350" cy="88423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557338" y="1476375"/>
            <a:ext cx="2032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50988" y="2349500"/>
            <a:ext cx="2032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16025" y="1878013"/>
            <a:ext cx="33496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544638" y="2390775"/>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550988" y="2390775"/>
            <a:ext cx="6350" cy="2047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44638" y="2595563"/>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550988" y="2390775"/>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16025" y="2500313"/>
            <a:ext cx="32861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44638" y="2667000"/>
            <a:ext cx="20320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544638" y="3178175"/>
            <a:ext cx="20320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550988" y="2667000"/>
            <a:ext cx="6350" cy="51117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444625" y="2930525"/>
            <a:ext cx="10001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41363" name="TextBox 33"/>
          <p:cNvSpPr txBox="1">
            <a:spLocks noChangeArrowheads="1"/>
          </p:cNvSpPr>
          <p:nvPr/>
        </p:nvSpPr>
        <p:spPr bwMode="auto">
          <a:xfrm>
            <a:off x="6865938" y="6013450"/>
            <a:ext cx="16700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a:solidFill>
                  <a:srgbClr val="A6A6A6"/>
                </a:solidFill>
                <a:cs typeface=""/>
              </a:rPr>
              <a:t>[</a:t>
            </a:r>
            <a:r>
              <a:rPr lang="en-US" altLang="en-US" sz="1000" i="1">
                <a:solidFill>
                  <a:srgbClr val="A6A6A6"/>
                </a:solidFill>
                <a:cs typeface=""/>
              </a:rPr>
              <a:t>Science </a:t>
            </a:r>
            <a:r>
              <a:rPr lang="en-US" altLang="en-US" sz="1000">
                <a:solidFill>
                  <a:srgbClr val="A6A6A6"/>
                </a:solidFill>
                <a:cs typeface=""/>
              </a:rPr>
              <a:t>330: 1775</a:t>
            </a:r>
          </a:p>
          <a:p>
            <a:pPr eaLnBrk="1" hangingPunct="1"/>
            <a:r>
              <a:rPr lang="en-US" altLang="en-US" sz="1000">
                <a:solidFill>
                  <a:srgbClr val="A6A6A6"/>
                </a:solidFill>
                <a:cs typeface=""/>
              </a:rPr>
              <a:t>+ ENCODE Data Sources</a:t>
            </a:r>
          </a:p>
          <a:p>
            <a:pPr eaLnBrk="1" hangingPunct="1"/>
            <a:r>
              <a:rPr lang="en-US" altLang="en-US" sz="1000">
                <a:solidFill>
                  <a:srgbClr val="A6A6A6"/>
                </a:solidFill>
                <a:cs typeface=""/>
              </a:rPr>
              <a:t>TFs &amp; Control: Yale</a:t>
            </a:r>
          </a:p>
          <a:p>
            <a:pPr eaLnBrk="1" hangingPunct="1"/>
            <a:r>
              <a:rPr lang="en-US" altLang="en-US" sz="1000">
                <a:solidFill>
                  <a:srgbClr val="A6A6A6"/>
                </a:solidFill>
                <a:cs typeface=""/>
              </a:rPr>
              <a:t>HMs: UW &amp; Broad ]</a:t>
            </a:r>
          </a:p>
        </p:txBody>
      </p:sp>
    </p:spTree>
    <p:extLst>
      <p:ext uri="{BB962C8B-B14F-4D97-AF65-F5344CB8AC3E}">
        <p14:creationId xmlns:p14="http://schemas.microsoft.com/office/powerpoint/2010/main" val="1328312485"/>
      </p:ext>
    </p:extLst>
  </p:cSld>
  <p:clrMapOvr>
    <a:masterClrMapping/>
  </p:clrMapOvr>
  <p:transition advTm="56163"/>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1149350"/>
            <a:ext cx="59705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itle 1"/>
          <p:cNvSpPr>
            <a:spLocks noGrp="1"/>
          </p:cNvSpPr>
          <p:nvPr>
            <p:ph type="title"/>
          </p:nvPr>
        </p:nvSpPr>
        <p:spPr>
          <a:xfrm>
            <a:off x="442913" y="-163513"/>
            <a:ext cx="8229600" cy="1143001"/>
          </a:xfrm>
        </p:spPr>
        <p:txBody>
          <a:bodyPr/>
          <a:lstStyle/>
          <a:p>
            <a:r>
              <a:rPr lang="en-US" altLang="en-US" sz="3200">
                <a:ea typeface="ＭＳ Ｐゴシック" charset="-128"/>
              </a:rPr>
              <a:t>Summarizing the Signal: </a:t>
            </a:r>
            <a:br>
              <a:rPr lang="en-US" altLang="en-US" sz="3200">
                <a:ea typeface="ＭＳ Ｐゴシック" charset="-128"/>
              </a:rPr>
            </a:br>
            <a:r>
              <a:rPr lang="en-US" altLang="en-US" sz="3200">
                <a:ea typeface="ＭＳ Ｐゴシック" charset="-128"/>
              </a:rPr>
              <a:t>"Traditional" ChipSeq Peak Calling</a:t>
            </a:r>
          </a:p>
        </p:txBody>
      </p:sp>
      <p:sp>
        <p:nvSpPr>
          <p:cNvPr id="29699" name="TextBox 4"/>
          <p:cNvSpPr txBox="1">
            <a:spLocks noChangeArrowheads="1"/>
          </p:cNvSpPr>
          <p:nvPr/>
        </p:nvSpPr>
        <p:spPr bwMode="auto">
          <a:xfrm>
            <a:off x="7110413" y="2216150"/>
            <a:ext cx="1119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Threshold</a:t>
            </a:r>
          </a:p>
        </p:txBody>
      </p:sp>
      <p:sp>
        <p:nvSpPr>
          <p:cNvPr id="29700" name="Content Placeholder 2"/>
          <p:cNvSpPr>
            <a:spLocks noGrp="1"/>
          </p:cNvSpPr>
          <p:nvPr>
            <p:ph idx="1"/>
          </p:nvPr>
        </p:nvSpPr>
        <p:spPr>
          <a:xfrm>
            <a:off x="0" y="1225550"/>
            <a:ext cx="3276600" cy="1828800"/>
          </a:xfrm>
        </p:spPr>
        <p:txBody>
          <a:bodyPr/>
          <a:lstStyle/>
          <a:p>
            <a:r>
              <a:rPr lang="en-US" altLang="en-US" sz="1600">
                <a:ea typeface="ＭＳ Ｐゴシック" charset="-128"/>
              </a:rPr>
              <a:t>Generate &amp; threshold the signal profile to identify candidate target regions</a:t>
            </a:r>
          </a:p>
          <a:p>
            <a:pPr lvl="1"/>
            <a:r>
              <a:rPr lang="en-US" altLang="en-US" sz="1200">
                <a:ea typeface="ＭＳ Ｐゴシック" charset="-128"/>
              </a:rPr>
              <a:t>Simulation (PeakSeq), </a:t>
            </a:r>
          </a:p>
          <a:p>
            <a:pPr lvl="1"/>
            <a:r>
              <a:rPr lang="en-US" altLang="en-US" sz="1200">
                <a:ea typeface="ＭＳ Ｐゴシック" charset="-128"/>
              </a:rPr>
              <a:t>Local window based Poisson (MACS), </a:t>
            </a:r>
          </a:p>
          <a:p>
            <a:pPr lvl="1"/>
            <a:r>
              <a:rPr lang="en-US" altLang="en-US" sz="1200">
                <a:ea typeface="ＭＳ Ｐゴシック" charset="-128"/>
              </a:rPr>
              <a:t>Fold change statistics (SPP)</a:t>
            </a:r>
          </a:p>
          <a:p>
            <a:pPr lvl="1"/>
            <a:endParaRPr lang="en-US" altLang="en-US" sz="1200">
              <a:ea typeface="ＭＳ Ｐゴシック" charset="-128"/>
            </a:endParaRPr>
          </a:p>
        </p:txBody>
      </p:sp>
      <p:sp>
        <p:nvSpPr>
          <p:cNvPr id="29701" name="Content Placeholder 2"/>
          <p:cNvSpPr txBox="1">
            <a:spLocks/>
          </p:cNvSpPr>
          <p:nvPr/>
        </p:nvSpPr>
        <p:spPr bwMode="auto">
          <a:xfrm>
            <a:off x="0" y="396875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r>
              <a:rPr lang="en-US" altLang="en-US" sz="1600" b="0">
                <a:solidFill>
                  <a:prstClr val="black"/>
                </a:solidFill>
                <a:cs typeface=""/>
              </a:rPr>
              <a:t>Score against the control</a:t>
            </a:r>
          </a:p>
        </p:txBody>
      </p:sp>
      <p:pic>
        <p:nvPicPr>
          <p:cNvPr id="29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4350"/>
            <a:ext cx="51435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3" name="TextBox 14"/>
          <p:cNvSpPr txBox="1">
            <a:spLocks noChangeArrowheads="1"/>
          </p:cNvSpPr>
          <p:nvPr/>
        </p:nvSpPr>
        <p:spPr bwMode="auto">
          <a:xfrm>
            <a:off x="336550" y="2965450"/>
            <a:ext cx="174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Potential Targets</a:t>
            </a:r>
          </a:p>
        </p:txBody>
      </p:sp>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35350"/>
            <a:ext cx="5867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730750"/>
            <a:ext cx="15716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6" name="TextBox 17"/>
          <p:cNvSpPr txBox="1">
            <a:spLocks noChangeArrowheads="1"/>
          </p:cNvSpPr>
          <p:nvPr/>
        </p:nvSpPr>
        <p:spPr bwMode="auto">
          <a:xfrm>
            <a:off x="228600" y="46418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Significantly Enriched targets</a:t>
            </a:r>
          </a:p>
        </p:txBody>
      </p:sp>
      <p:cxnSp>
        <p:nvCxnSpPr>
          <p:cNvPr id="8" name="Straight Arrow Connector 7"/>
          <p:cNvCxnSpPr/>
          <p:nvPr/>
        </p:nvCxnSpPr>
        <p:spPr>
          <a:xfrm>
            <a:off x="3116263" y="4837113"/>
            <a:ext cx="1608137"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57400" y="3154363"/>
            <a:ext cx="144780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709" name="TextBox 25"/>
          <p:cNvSpPr txBox="1">
            <a:spLocks noChangeArrowheads="1"/>
          </p:cNvSpPr>
          <p:nvPr/>
        </p:nvSpPr>
        <p:spPr bwMode="auto">
          <a:xfrm>
            <a:off x="3287713" y="34528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Normalized Control</a:t>
            </a:r>
          </a:p>
        </p:txBody>
      </p:sp>
      <p:sp>
        <p:nvSpPr>
          <p:cNvPr id="29710" name="TextBox 31"/>
          <p:cNvSpPr txBox="1">
            <a:spLocks noChangeArrowheads="1"/>
          </p:cNvSpPr>
          <p:nvPr/>
        </p:nvSpPr>
        <p:spPr bwMode="auto">
          <a:xfrm>
            <a:off x="3317875" y="996950"/>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ChIP</a:t>
            </a:r>
          </a:p>
        </p:txBody>
      </p:sp>
      <p:sp>
        <p:nvSpPr>
          <p:cNvPr id="3" name="TextBox 2"/>
          <p:cNvSpPr txBox="1"/>
          <p:nvPr/>
        </p:nvSpPr>
        <p:spPr>
          <a:xfrm>
            <a:off x="5705475" y="6488113"/>
            <a:ext cx="3524250" cy="369887"/>
          </a:xfrm>
          <a:prstGeom prst="rect">
            <a:avLst/>
          </a:prstGeom>
          <a:noFill/>
        </p:spPr>
        <p:txBody>
          <a:bodyPr wrap="none">
            <a:spAutoFit/>
          </a:bodyPr>
          <a:lstStyle/>
          <a:p>
            <a:pPr defTabSz="455613">
              <a:defRPr/>
            </a:pPr>
            <a:r>
              <a:rPr lang="en-US" sz="1800" dirty="0">
                <a:solidFill>
                  <a:prstClr val="white">
                    <a:lumMod val="65000"/>
                  </a:prstClr>
                </a:solidFill>
                <a:latin typeface="Calibri" charset="0"/>
              </a:rPr>
              <a:t>[</a:t>
            </a:r>
            <a:r>
              <a:rPr lang="en-US" sz="1800" dirty="0" err="1">
                <a:solidFill>
                  <a:prstClr val="white">
                    <a:lumMod val="65000"/>
                  </a:prstClr>
                </a:solidFill>
                <a:latin typeface="Calibri" charset="0"/>
              </a:rPr>
              <a:t>Rozowsky</a:t>
            </a:r>
            <a:r>
              <a:rPr lang="en-US" sz="1800" dirty="0">
                <a:solidFill>
                  <a:prstClr val="white">
                    <a:lumMod val="65000"/>
                  </a:prstClr>
                </a:solidFill>
                <a:latin typeface="Calibri" charset="0"/>
              </a:rPr>
              <a:t> et al. ('09) </a:t>
            </a:r>
            <a:r>
              <a:rPr lang="en-US" sz="1800" i="1" dirty="0">
                <a:solidFill>
                  <a:prstClr val="white">
                    <a:lumMod val="65000"/>
                  </a:prstClr>
                </a:solidFill>
                <a:latin typeface="Calibri" charset="0"/>
              </a:rPr>
              <a:t>Nat Biotech</a:t>
            </a:r>
            <a:r>
              <a:rPr lang="en-US" sz="1800" dirty="0">
                <a:solidFill>
                  <a:prstClr val="white">
                    <a:lumMod val="65000"/>
                  </a:prstClr>
                </a:solidFill>
                <a:latin typeface="Calibri" charset="0"/>
              </a:rPr>
              <a:t>]</a:t>
            </a:r>
            <a:r>
              <a:rPr lang="en-US" sz="1800" i="1" dirty="0">
                <a:solidFill>
                  <a:prstClr val="white">
                    <a:lumMod val="65000"/>
                  </a:prstClr>
                </a:solidFill>
                <a:latin typeface="Calibri" charset="0"/>
              </a:rPr>
              <a:t> </a:t>
            </a:r>
          </a:p>
        </p:txBody>
      </p:sp>
    </p:spTree>
    <p:extLst>
      <p:ext uri="{BB962C8B-B14F-4D97-AF65-F5344CB8AC3E}">
        <p14:creationId xmlns:p14="http://schemas.microsoft.com/office/powerpoint/2010/main" val="130312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irreproducible discovery rate (IDR)</a:t>
            </a:r>
          </a:p>
        </p:txBody>
      </p:sp>
      <p:sp>
        <p:nvSpPr>
          <p:cNvPr id="4" name="TextBox 6"/>
          <p:cNvSpPr txBox="1">
            <a:spLocks noGrp="1" noChangeArrowheads="1"/>
          </p:cNvSpPr>
          <p:nvPr>
            <p:ph idx="1"/>
          </p:nvPr>
        </p:nvSpPr>
        <p:spPr bwMode="auto">
          <a:xfrm>
            <a:off x="457200" y="16002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t>Unified approach to measure the reproducibility of findings identified from replicate high-throughput experiments.</a:t>
            </a:r>
          </a:p>
          <a:p>
            <a:r>
              <a:rPr lang="en-US" altLang="en-US" sz="2000" u="sng" dirty="0"/>
              <a:t>Idea </a:t>
            </a:r>
            <a:r>
              <a:rPr lang="en-US" altLang="en-US" sz="2000" dirty="0"/>
              <a:t>: call peaks with low cutoff and classify peaks as reproducible or not (bivariate rank distributions) based on overlap of ranked peaks (consistency) </a:t>
            </a:r>
          </a:p>
          <a:p>
            <a:endParaRPr lang="en-US" altLang="en-US" sz="2000" dirty="0"/>
          </a:p>
        </p:txBody>
      </p:sp>
      <p:sp>
        <p:nvSpPr>
          <p:cNvPr id="3" name="Slide Number Placeholder 2">
            <a:extLst>
              <a:ext uri="{FF2B5EF4-FFF2-40B4-BE49-F238E27FC236}">
                <a16:creationId xmlns:a16="http://schemas.microsoft.com/office/drawing/2014/main" id="{D73E0CAA-B793-8C4F-8AD7-ECA830B60EE6}"/>
              </a:ext>
            </a:extLst>
          </p:cNvPr>
          <p:cNvSpPr>
            <a:spLocks noGrp="1"/>
          </p:cNvSpPr>
          <p:nvPr>
            <p:ph type="sldNum" sz="quarter" idx="12"/>
          </p:nvPr>
        </p:nvSpPr>
        <p:spPr/>
        <p:txBody>
          <a:bodyPr/>
          <a:lstStyle/>
          <a:p>
            <a:endParaRPr lang="en-US" altLang="en-US" dirty="0"/>
          </a:p>
        </p:txBody>
      </p:sp>
      <p:pic>
        <p:nvPicPr>
          <p:cNvPr id="5" name="Picture 4" descr="idr.tiff"/>
          <p:cNvPicPr>
            <a:picLocks noChangeAspect="1"/>
          </p:cNvPicPr>
          <p:nvPr/>
        </p:nvPicPr>
        <p:blipFill rotWithShape="1">
          <a:blip r:embed="rId2">
            <a:extLst>
              <a:ext uri="{28A0092B-C50C-407E-A947-70E740481C1C}">
                <a14:useLocalDpi xmlns:a14="http://schemas.microsoft.com/office/drawing/2010/main" val="0"/>
              </a:ext>
            </a:extLst>
          </a:blip>
          <a:srcRect l="34074" t="12412" b="47574"/>
          <a:stretch/>
        </p:blipFill>
        <p:spPr bwMode="auto">
          <a:xfrm>
            <a:off x="1571223" y="3844865"/>
            <a:ext cx="5087155" cy="253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69780" y="6564858"/>
            <a:ext cx="2954655" cy="276999"/>
          </a:xfrm>
          <a:prstGeom prst="rect">
            <a:avLst/>
          </a:prstGeom>
          <a:noFill/>
        </p:spPr>
        <p:txBody>
          <a:bodyPr wrap="none" rtlCol="0">
            <a:spAutoFit/>
          </a:bodyPr>
          <a:lstStyle/>
          <a:p>
            <a:r>
              <a:rPr lang="en-US" i="1" dirty="0">
                <a:solidFill>
                  <a:schemeClr val="bg1">
                    <a:lumMod val="75000"/>
                  </a:schemeClr>
                </a:solidFill>
              </a:rPr>
              <a:t>Genome Research 2012, 22:1813-1831</a:t>
            </a:r>
          </a:p>
        </p:txBody>
      </p:sp>
    </p:spTree>
    <p:extLst>
      <p:ext uri="{BB962C8B-B14F-4D97-AF65-F5344CB8AC3E}">
        <p14:creationId xmlns:p14="http://schemas.microsoft.com/office/powerpoint/2010/main" val="42145262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152400"/>
            <a:ext cx="8229600" cy="1143000"/>
          </a:xfrm>
        </p:spPr>
        <p:txBody>
          <a:bodyPr/>
          <a:lstStyle/>
          <a:p>
            <a:r>
              <a:rPr lang="en-US" altLang="en-US" sz="3200">
                <a:ea typeface="ＭＳ Ｐゴシック" charset="-128"/>
              </a:rPr>
              <a:t>Multiscale Analysis, Minima/Maxima based Coarse Segmentation</a:t>
            </a:r>
          </a:p>
        </p:txBody>
      </p:sp>
      <p:sp>
        <p:nvSpPr>
          <p:cNvPr id="30722" name="Content Placeholder 2"/>
          <p:cNvSpPr>
            <a:spLocks noGrp="1"/>
          </p:cNvSpPr>
          <p:nvPr>
            <p:ph idx="1"/>
          </p:nvPr>
        </p:nvSpPr>
        <p:spPr>
          <a:xfrm>
            <a:off x="457200" y="998538"/>
            <a:ext cx="8305800" cy="5791200"/>
          </a:xfrm>
        </p:spPr>
        <p:txBody>
          <a:bodyPr/>
          <a:lstStyle/>
          <a:p>
            <a:r>
              <a:rPr lang="en-US" altLang="en-US">
                <a:ea typeface="ＭＳ Ｐゴシック" charset="-128"/>
              </a:rPr>
              <a:t>Multiscale analysis is a natural way to analyze the ChIP-Seq data</a:t>
            </a:r>
          </a:p>
        </p:txBody>
      </p:sp>
      <p:sp>
        <p:nvSpPr>
          <p:cNvPr id="30723" name="Slide Number Placeholder 3"/>
          <p:cNvSpPr>
            <a:spLocks noGrp="1"/>
          </p:cNvSpPr>
          <p:nvPr>
            <p:ph type="sldNum" sz="quarter" idx="12"/>
          </p:nvPr>
        </p:nvSpPr>
        <p:spPr bwMode="auto">
          <a:xfrm>
            <a:off x="6553200" y="65690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97180E14-273D-3841-9E8B-CD4265D8CE59}" type="slidenum">
              <a:rPr lang="en-US" altLang="en-US" sz="1200">
                <a:solidFill>
                  <a:srgbClr val="898989"/>
                </a:solidFill>
              </a:rPr>
              <a:pPr>
                <a:spcBef>
                  <a:spcPct val="0"/>
                </a:spcBef>
                <a:buFontTx/>
                <a:buNone/>
              </a:pPr>
              <a:t>15</a:t>
            </a:fld>
            <a:endParaRPr lang="en-US" altLang="en-US" sz="1200">
              <a:solidFill>
                <a:srgbClr val="898989"/>
              </a:solidFill>
            </a:endParaRP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22338"/>
            <a:ext cx="9164638"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4" descr="C:\Users\Ozgun\Desktop\Box\My Box Files\Presentations\Jan.8.2014_GM_MUSIC\ms_decomp_4_lev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27325"/>
            <a:ext cx="52498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762000" y="2270125"/>
            <a:ext cx="1066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781800" y="2270125"/>
            <a:ext cx="685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0728" name="TextBox 9"/>
          <p:cNvSpPr txBox="1">
            <a:spLocks noChangeArrowheads="1"/>
          </p:cNvSpPr>
          <p:nvPr/>
        </p:nvSpPr>
        <p:spPr bwMode="auto">
          <a:xfrm>
            <a:off x="6975475" y="30321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1kb</a:t>
            </a:r>
          </a:p>
        </p:txBody>
      </p:sp>
      <p:sp>
        <p:nvSpPr>
          <p:cNvPr id="30729" name="TextBox 10"/>
          <p:cNvSpPr txBox="1">
            <a:spLocks noChangeArrowheads="1"/>
          </p:cNvSpPr>
          <p:nvPr/>
        </p:nvSpPr>
        <p:spPr bwMode="auto">
          <a:xfrm>
            <a:off x="6975475" y="40989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4kb</a:t>
            </a:r>
          </a:p>
        </p:txBody>
      </p:sp>
      <p:sp>
        <p:nvSpPr>
          <p:cNvPr id="30730" name="TextBox 11"/>
          <p:cNvSpPr txBox="1">
            <a:spLocks noChangeArrowheads="1"/>
          </p:cNvSpPr>
          <p:nvPr/>
        </p:nvSpPr>
        <p:spPr bwMode="auto">
          <a:xfrm>
            <a:off x="6934200" y="50895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16kb</a:t>
            </a:r>
          </a:p>
        </p:txBody>
      </p:sp>
      <p:sp>
        <p:nvSpPr>
          <p:cNvPr id="30731" name="TextBox 12"/>
          <p:cNvSpPr txBox="1">
            <a:spLocks noChangeArrowheads="1"/>
          </p:cNvSpPr>
          <p:nvPr/>
        </p:nvSpPr>
        <p:spPr bwMode="auto">
          <a:xfrm>
            <a:off x="6975475" y="61563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64kb</a:t>
            </a:r>
          </a:p>
        </p:txBody>
      </p:sp>
      <p:cxnSp>
        <p:nvCxnSpPr>
          <p:cNvPr id="14" name="Straight Connector 13"/>
          <p:cNvCxnSpPr/>
          <p:nvPr/>
        </p:nvCxnSpPr>
        <p:spPr>
          <a:xfrm>
            <a:off x="6781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0734" name="TextBox 15"/>
          <p:cNvSpPr txBox="1">
            <a:spLocks noChangeArrowheads="1"/>
          </p:cNvSpPr>
          <p:nvPr/>
        </p:nvSpPr>
        <p:spPr bwMode="auto">
          <a:xfrm>
            <a:off x="7021513" y="2651125"/>
            <a:ext cx="1665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Window Length</a:t>
            </a:r>
          </a:p>
        </p:txBody>
      </p:sp>
      <p:cxnSp>
        <p:nvCxnSpPr>
          <p:cNvPr id="17" name="Straight Arrow Connector 16"/>
          <p:cNvCxnSpPr>
            <a:stCxn id="30736" idx="3"/>
          </p:cNvCxnSpPr>
          <p:nvPr/>
        </p:nvCxnSpPr>
        <p:spPr>
          <a:xfrm>
            <a:off x="1371600" y="5667375"/>
            <a:ext cx="1676400" cy="4889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36" name="TextBox 17"/>
          <p:cNvSpPr txBox="1">
            <a:spLocks noChangeArrowheads="1"/>
          </p:cNvSpPr>
          <p:nvPr/>
        </p:nvSpPr>
        <p:spPr bwMode="auto">
          <a:xfrm>
            <a:off x="433388" y="5481638"/>
            <a:ext cx="93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Maxima</a:t>
            </a:r>
          </a:p>
        </p:txBody>
      </p:sp>
      <p:sp>
        <p:nvSpPr>
          <p:cNvPr id="30737" name="TextBox 18"/>
          <p:cNvSpPr txBox="1">
            <a:spLocks noChangeArrowheads="1"/>
          </p:cNvSpPr>
          <p:nvPr/>
        </p:nvSpPr>
        <p:spPr bwMode="auto">
          <a:xfrm>
            <a:off x="509588" y="6319838"/>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Minima</a:t>
            </a:r>
          </a:p>
        </p:txBody>
      </p:sp>
      <p:cxnSp>
        <p:nvCxnSpPr>
          <p:cNvPr id="20" name="Straight Arrow Connector 19"/>
          <p:cNvCxnSpPr>
            <a:stCxn id="30737" idx="3"/>
          </p:cNvCxnSpPr>
          <p:nvPr/>
        </p:nvCxnSpPr>
        <p:spPr>
          <a:xfrm flipV="1">
            <a:off x="1414463" y="6308725"/>
            <a:ext cx="2014537" cy="1968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30742" name="TextBox 24"/>
          <p:cNvSpPr txBox="1">
            <a:spLocks noChangeArrowheads="1"/>
          </p:cNvSpPr>
          <p:nvPr/>
        </p:nvSpPr>
        <p:spPr bwMode="auto">
          <a:xfrm rot="-5400000">
            <a:off x="-1893888" y="4583113"/>
            <a:ext cx="4054475"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200" b="0" i="1">
                <a:solidFill>
                  <a:prstClr val="black"/>
                </a:solidFill>
                <a:cs typeface=""/>
              </a:rPr>
              <a:t>Harmanci et al, Genome Biology 2014, MUSIC.gersteinlab.org</a:t>
            </a:r>
          </a:p>
        </p:txBody>
      </p:sp>
    </p:spTree>
    <p:extLst>
      <p:ext uri="{BB962C8B-B14F-4D97-AF65-F5344CB8AC3E}">
        <p14:creationId xmlns:p14="http://schemas.microsoft.com/office/powerpoint/2010/main" val="154248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163513"/>
            <a:ext cx="8229600" cy="1143001"/>
          </a:xfrm>
        </p:spPr>
        <p:txBody>
          <a:bodyPr/>
          <a:lstStyle/>
          <a:p>
            <a:pPr eaLnBrk="1" hangingPunct="1"/>
            <a:r>
              <a:rPr lang="en-US" altLang="en-US">
                <a:latin typeface="Calibri" charset="0"/>
                <a:ea typeface="ＭＳ Ｐゴシック" charset="-128"/>
              </a:rPr>
              <a:t>Multiscale Decomposition</a:t>
            </a:r>
          </a:p>
        </p:txBody>
      </p:sp>
      <p:pic>
        <p:nvPicPr>
          <p:cNvPr id="32770"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fontAlgn="auto">
              <a:spcBef>
                <a:spcPts val="0"/>
              </a:spcBef>
              <a:spcAft>
                <a:spcPts val="0"/>
              </a:spcAft>
              <a:defRPr/>
            </a:pPr>
            <a:r>
              <a:rPr lang="en-US" sz="1800" b="0" dirty="0">
                <a:solidFill>
                  <a:srgbClr val="FF0000"/>
                </a:solidFill>
                <a:latin typeface="Calibri"/>
                <a:ea typeface=""/>
                <a:cs typeface=""/>
              </a:rPr>
              <a:t>Increasing Scale</a:t>
            </a:r>
          </a:p>
        </p:txBody>
      </p:sp>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
                <a:cs typeface=""/>
              </a:rPr>
              <a:t>20kb</a:t>
            </a:r>
          </a:p>
        </p:txBody>
      </p:sp>
      <p:sp>
        <p:nvSpPr>
          <p:cNvPr id="29" name="TextBox 28"/>
          <p:cNvSpPr txBox="1"/>
          <p:nvPr/>
        </p:nvSpPr>
        <p:spPr>
          <a:xfrm rot="19815646">
            <a:off x="-122238" y="1422400"/>
            <a:ext cx="650876" cy="338138"/>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kb</a:t>
            </a:r>
          </a:p>
        </p:txBody>
      </p:sp>
      <p:sp>
        <p:nvSpPr>
          <p:cNvPr id="32777"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defTabSz="455613"/>
            <a:r>
              <a:rPr lang="en-US" altLang="en-US" sz="1600">
                <a:solidFill>
                  <a:srgbClr val="A6A6A6"/>
                </a:solidFill>
                <a:cs typeface=""/>
              </a:rPr>
              <a:t>[Harmanci</a:t>
            </a:r>
            <a:r>
              <a:rPr lang="en-US" altLang="en-US" sz="1600" i="1">
                <a:solidFill>
                  <a:srgbClr val="A6A6A6"/>
                </a:solidFill>
                <a:cs typeface=""/>
              </a:rPr>
              <a:t> et al, Genome Biol. </a:t>
            </a:r>
            <a:r>
              <a:rPr lang="en-US" altLang="en-US" sz="1600">
                <a:solidFill>
                  <a:srgbClr val="A6A6A6"/>
                </a:solidFill>
                <a:cs typeface=""/>
              </a:rPr>
              <a:t>('14)]</a:t>
            </a:r>
            <a:endParaRPr lang="en-US" altLang="en-US" sz="1600" i="1">
              <a:solidFill>
                <a:srgbClr val="A6A6A6"/>
              </a:solidFill>
              <a:cs typeface=""/>
            </a:endParaRPr>
          </a:p>
        </p:txBody>
      </p:sp>
    </p:spTree>
    <p:extLst>
      <p:ext uri="{BB962C8B-B14F-4D97-AF65-F5344CB8AC3E}">
        <p14:creationId xmlns:p14="http://schemas.microsoft.com/office/powerpoint/2010/main" val="19940926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163513"/>
            <a:ext cx="8229600" cy="1143001"/>
          </a:xfrm>
        </p:spPr>
        <p:txBody>
          <a:bodyPr/>
          <a:lstStyle/>
          <a:p>
            <a:pPr eaLnBrk="1" hangingPunct="1"/>
            <a:r>
              <a:rPr lang="en-US" altLang="en-US">
                <a:latin typeface="Calibri" charset="0"/>
                <a:ea typeface="ＭＳ Ｐゴシック" charset="-128"/>
              </a:rPr>
              <a:t>Multiscale Decomposition</a:t>
            </a:r>
          </a:p>
        </p:txBody>
      </p:sp>
      <p:pic>
        <p:nvPicPr>
          <p:cNvPr id="34818"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fontAlgn="auto">
              <a:spcBef>
                <a:spcPts val="0"/>
              </a:spcBef>
              <a:spcAft>
                <a:spcPts val="0"/>
              </a:spcAft>
              <a:defRPr/>
            </a:pPr>
            <a:r>
              <a:rPr lang="en-US" sz="1800" b="0" dirty="0">
                <a:solidFill>
                  <a:srgbClr val="FF0000"/>
                </a:solidFill>
                <a:latin typeface="Calibri"/>
                <a:ea typeface=""/>
                <a:cs typeface=""/>
              </a:rPr>
              <a:t>Increasing Scale</a:t>
            </a:r>
          </a:p>
        </p:txBody>
      </p:sp>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
                <a:cs typeface=""/>
              </a:rPr>
              <a:t>20kb</a:t>
            </a:r>
          </a:p>
        </p:txBody>
      </p:sp>
      <p:sp>
        <p:nvSpPr>
          <p:cNvPr id="18" name="Rectangle 17"/>
          <p:cNvSpPr/>
          <p:nvPr/>
        </p:nvSpPr>
        <p:spPr>
          <a:xfrm>
            <a:off x="6934200" y="1371600"/>
            <a:ext cx="228600" cy="2286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19" name="Rectangle 18"/>
          <p:cNvSpPr/>
          <p:nvPr/>
        </p:nvSpPr>
        <p:spPr>
          <a:xfrm>
            <a:off x="7847013" y="1371600"/>
            <a:ext cx="123825" cy="160972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0" name="Rectangle 19"/>
          <p:cNvSpPr/>
          <p:nvPr/>
        </p:nvSpPr>
        <p:spPr>
          <a:xfrm>
            <a:off x="4657725" y="1371600"/>
            <a:ext cx="1643063" cy="365283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1" name="Rectangle 20"/>
          <p:cNvSpPr/>
          <p:nvPr/>
        </p:nvSpPr>
        <p:spPr>
          <a:xfrm>
            <a:off x="8523288" y="1371600"/>
            <a:ext cx="460375" cy="27479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2" name="Rectangle 21"/>
          <p:cNvSpPr/>
          <p:nvPr/>
        </p:nvSpPr>
        <p:spPr>
          <a:xfrm>
            <a:off x="5006975" y="1371600"/>
            <a:ext cx="398463"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3" name="Rectangle 22"/>
          <p:cNvSpPr/>
          <p:nvPr/>
        </p:nvSpPr>
        <p:spPr>
          <a:xfrm>
            <a:off x="5480050" y="1371600"/>
            <a:ext cx="820738"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14" name="TextBox 13"/>
          <p:cNvSpPr txBox="1"/>
          <p:nvPr/>
        </p:nvSpPr>
        <p:spPr>
          <a:xfrm>
            <a:off x="7546975" y="779463"/>
            <a:ext cx="738188" cy="64611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Very</a:t>
            </a:r>
          </a:p>
          <a:p>
            <a:pPr algn="ctr" fontAlgn="auto">
              <a:spcBef>
                <a:spcPts val="0"/>
              </a:spcBef>
              <a:spcAft>
                <a:spcPts val="0"/>
              </a:spcAft>
              <a:defRPr/>
            </a:pPr>
            <a:r>
              <a:rPr lang="en-US" b="0" dirty="0">
                <a:solidFill>
                  <a:srgbClr val="FF0000"/>
                </a:solidFill>
                <a:latin typeface="Calibri"/>
                <a:ea typeface=""/>
                <a:cs typeface=""/>
              </a:rPr>
              <a:t>Punctate</a:t>
            </a:r>
          </a:p>
          <a:p>
            <a:pPr algn="ctr" fontAlgn="auto">
              <a:spcBef>
                <a:spcPts val="0"/>
              </a:spcBef>
              <a:spcAft>
                <a:spcPts val="0"/>
              </a:spcAft>
              <a:defRPr/>
            </a:pPr>
            <a:r>
              <a:rPr lang="en-US" b="0" dirty="0">
                <a:solidFill>
                  <a:srgbClr val="FF0000"/>
                </a:solidFill>
                <a:latin typeface="Calibri"/>
                <a:ea typeface=""/>
                <a:cs typeface=""/>
              </a:rPr>
              <a:t>ER</a:t>
            </a:r>
          </a:p>
        </p:txBody>
      </p:sp>
      <p:sp>
        <p:nvSpPr>
          <p:cNvPr id="25" name="TextBox 24"/>
          <p:cNvSpPr txBox="1"/>
          <p:nvPr/>
        </p:nvSpPr>
        <p:spPr>
          <a:xfrm>
            <a:off x="8475663" y="931863"/>
            <a:ext cx="554037" cy="46196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Broad</a:t>
            </a:r>
          </a:p>
          <a:p>
            <a:pPr algn="ctr" fontAlgn="auto">
              <a:spcBef>
                <a:spcPts val="0"/>
              </a:spcBef>
              <a:spcAft>
                <a:spcPts val="0"/>
              </a:spcAft>
              <a:defRPr/>
            </a:pPr>
            <a:r>
              <a:rPr lang="en-US" b="0" dirty="0">
                <a:solidFill>
                  <a:srgbClr val="FF0000"/>
                </a:solidFill>
                <a:latin typeface="Calibri"/>
                <a:ea typeface=""/>
                <a:cs typeface=""/>
              </a:rPr>
              <a:t>ER</a:t>
            </a:r>
          </a:p>
        </p:txBody>
      </p:sp>
      <p:sp>
        <p:nvSpPr>
          <p:cNvPr id="26" name="TextBox 25"/>
          <p:cNvSpPr txBox="1"/>
          <p:nvPr/>
        </p:nvSpPr>
        <p:spPr>
          <a:xfrm>
            <a:off x="5508625" y="928688"/>
            <a:ext cx="684213" cy="460375"/>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Broader</a:t>
            </a:r>
          </a:p>
          <a:p>
            <a:pPr algn="ctr" fontAlgn="auto">
              <a:spcBef>
                <a:spcPts val="0"/>
              </a:spcBef>
              <a:spcAft>
                <a:spcPts val="0"/>
              </a:spcAft>
              <a:defRPr/>
            </a:pPr>
            <a:r>
              <a:rPr lang="en-US" b="0" dirty="0">
                <a:solidFill>
                  <a:srgbClr val="FF0000"/>
                </a:solidFill>
                <a:latin typeface="Calibri"/>
                <a:ea typeface=""/>
                <a:cs typeface=""/>
              </a:rPr>
              <a:t>ER</a:t>
            </a:r>
          </a:p>
        </p:txBody>
      </p:sp>
      <p:sp>
        <p:nvSpPr>
          <p:cNvPr id="27" name="TextBox 26"/>
          <p:cNvSpPr txBox="1"/>
          <p:nvPr/>
        </p:nvSpPr>
        <p:spPr>
          <a:xfrm>
            <a:off x="5075238" y="5011738"/>
            <a:ext cx="868362" cy="46196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Very Broad</a:t>
            </a:r>
          </a:p>
          <a:p>
            <a:pPr algn="ctr" fontAlgn="auto">
              <a:spcBef>
                <a:spcPts val="0"/>
              </a:spcBef>
              <a:spcAft>
                <a:spcPts val="0"/>
              </a:spcAft>
              <a:defRPr/>
            </a:pPr>
            <a:r>
              <a:rPr lang="en-US" b="0" dirty="0">
                <a:solidFill>
                  <a:srgbClr val="FF0000"/>
                </a:solidFill>
                <a:latin typeface="Calibri"/>
                <a:ea typeface=""/>
                <a:cs typeface=""/>
              </a:rPr>
              <a:t>ER</a:t>
            </a:r>
          </a:p>
        </p:txBody>
      </p:sp>
      <p:sp>
        <p:nvSpPr>
          <p:cNvPr id="28" name="TextBox 27"/>
          <p:cNvSpPr txBox="1"/>
          <p:nvPr/>
        </p:nvSpPr>
        <p:spPr>
          <a:xfrm>
            <a:off x="6669088" y="952500"/>
            <a:ext cx="738187" cy="461963"/>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Punctate</a:t>
            </a:r>
          </a:p>
          <a:p>
            <a:pPr algn="ctr" fontAlgn="auto">
              <a:spcBef>
                <a:spcPts val="0"/>
              </a:spcBef>
              <a:spcAft>
                <a:spcPts val="0"/>
              </a:spcAft>
              <a:defRPr/>
            </a:pPr>
            <a:r>
              <a:rPr lang="en-US" b="0" dirty="0">
                <a:solidFill>
                  <a:srgbClr val="FF0000"/>
                </a:solidFill>
                <a:latin typeface="Calibri"/>
                <a:ea typeface=""/>
                <a:cs typeface=""/>
              </a:rPr>
              <a:t>ER</a:t>
            </a:r>
          </a:p>
        </p:txBody>
      </p:sp>
      <p:sp>
        <p:nvSpPr>
          <p:cNvPr id="29" name="TextBox 28"/>
          <p:cNvSpPr txBox="1"/>
          <p:nvPr/>
        </p:nvSpPr>
        <p:spPr>
          <a:xfrm rot="19815646">
            <a:off x="-122238" y="1422400"/>
            <a:ext cx="650876" cy="338138"/>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kb</a:t>
            </a:r>
          </a:p>
        </p:txBody>
      </p:sp>
      <p:sp>
        <p:nvSpPr>
          <p:cNvPr id="34836"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defTabSz="455613"/>
            <a:r>
              <a:rPr lang="en-US" altLang="en-US" sz="1600">
                <a:solidFill>
                  <a:srgbClr val="A6A6A6"/>
                </a:solidFill>
                <a:cs typeface=""/>
              </a:rPr>
              <a:t>[Harmanci</a:t>
            </a:r>
            <a:r>
              <a:rPr lang="en-US" altLang="en-US" sz="1600" i="1">
                <a:solidFill>
                  <a:srgbClr val="A6A6A6"/>
                </a:solidFill>
                <a:cs typeface=""/>
              </a:rPr>
              <a:t> et al, Genome Biol. </a:t>
            </a:r>
            <a:r>
              <a:rPr lang="en-US" altLang="en-US" sz="1600">
                <a:solidFill>
                  <a:srgbClr val="A6A6A6"/>
                </a:solidFill>
                <a:cs typeface=""/>
              </a:rPr>
              <a:t>('14)]</a:t>
            </a:r>
            <a:endParaRPr lang="en-US" altLang="en-US" sz="1600" i="1">
              <a:solidFill>
                <a:srgbClr val="A6A6A6"/>
              </a:solidFill>
              <a:cs typeface=""/>
            </a:endParaRPr>
          </a:p>
        </p:txBody>
      </p:sp>
    </p:spTree>
    <p:extLst>
      <p:ext uri="{BB962C8B-B14F-4D97-AF65-F5344CB8AC3E}">
        <p14:creationId xmlns:p14="http://schemas.microsoft.com/office/powerpoint/2010/main" val="9722633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a:latin typeface="Arial" panose="020B0604020202020204" pitchFamily="34" charset="0"/>
                <a:cs typeface="Arial" panose="020B0604020202020204" pitchFamily="34" charset="0"/>
              </a:rPr>
              <a:t>Allele-specific binding and expression</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variants</a:t>
            </a:r>
          </a:p>
        </p:txBody>
      </p:sp>
    </p:spTree>
    <p:extLst>
      <p:ext uri="{BB962C8B-B14F-4D97-AF65-F5344CB8AC3E}">
        <p14:creationId xmlns:p14="http://schemas.microsoft.com/office/powerpoint/2010/main" val="40631378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Sequence 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…AA</a:t>
            </a:r>
            <a:r>
              <a:rPr kumimoji="0" lang="en-US" sz="1800" b="0" i="0" u="none" strike="noStrike" kern="1200" cap="none" spc="0" normalizeH="0" baseline="0" noProof="0">
                <a:ln>
                  <a:noFill/>
                </a:ln>
                <a:solidFill>
                  <a:srgbClr val="FF0000"/>
                </a:solidFill>
                <a:effectLst/>
                <a:uLnTx/>
                <a:uFillTx/>
                <a:latin typeface="Courier" charset="0"/>
                <a:ea typeface="ＭＳ Ｐゴシック" charset="0"/>
              </a:rPr>
              <a:t>T</a:t>
            </a: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…AA</a:t>
            </a:r>
            <a:r>
              <a:rPr kumimoji="0" lang="en-US" sz="1800" b="0" i="0" u="none" strike="noStrike" kern="1200" cap="none" spc="0" normalizeH="0" baseline="0" noProof="0">
                <a:ln>
                  <a:noFill/>
                </a:ln>
                <a:solidFill>
                  <a:srgbClr val="0000FF"/>
                </a:solidFill>
                <a:effectLst/>
                <a:uLnTx/>
                <a:uFillTx/>
                <a:latin typeface="Courier" charset="0"/>
                <a:ea typeface="ＭＳ Ｐゴシック" charset="0"/>
              </a:rPr>
              <a:t>C</a:t>
            </a: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rPr>
              <a:t>Haplotypes with a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charset="0"/>
                <a:ea typeface="ＭＳ Ｐゴシック" charset="0"/>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     Does not format to std. theme </a:t>
            </a:r>
          </a:p>
        </p:txBody>
      </p:sp>
    </p:spTree>
    <p:extLst>
      <p:ext uri="{BB962C8B-B14F-4D97-AF65-F5344CB8AC3E}">
        <p14:creationId xmlns:p14="http://schemas.microsoft.com/office/powerpoint/2010/main" val="372707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576262"/>
          </a:xfrm>
        </p:spPr>
        <p:txBody>
          <a:bodyPr/>
          <a:lstStyle/>
          <a:p>
            <a:pPr>
              <a:spcBef>
                <a:spcPct val="0"/>
              </a:spcBef>
            </a:pPr>
            <a:r>
              <a:rPr lang="en-US" altLang="en-US">
                <a:ea typeface="ＭＳ Ｐゴシック" charset="-128"/>
              </a:rPr>
              <a:t>Non-coding Annotations: Overview</a:t>
            </a:r>
          </a:p>
        </p:txBody>
      </p:sp>
      <p:sp>
        <p:nvSpPr>
          <p:cNvPr id="24578" name="Text Placeholder 2"/>
          <p:cNvSpPr>
            <a:spLocks noGrp="1"/>
          </p:cNvSpPr>
          <p:nvPr>
            <p:ph type="body" idx="1"/>
          </p:nvPr>
        </p:nvSpPr>
        <p:spPr>
          <a:xfrm>
            <a:off x="450850" y="976313"/>
            <a:ext cx="8229600" cy="4967287"/>
          </a:xfrm>
        </p:spPr>
        <p:txBody>
          <a:bodyPr/>
          <a:lstStyle/>
          <a:p>
            <a:pPr marL="0" indent="0">
              <a:spcBef>
                <a:spcPct val="0"/>
              </a:spcBef>
              <a:buClr>
                <a:srgbClr val="000000"/>
              </a:buClr>
              <a:buSzPct val="25000"/>
              <a:buFontTx/>
              <a:buNone/>
            </a:pPr>
            <a:r>
              <a:rPr lang="en-US" altLang="en-US" sz="1600">
                <a:solidFill>
                  <a:srgbClr val="000000"/>
                </a:solidFill>
                <a:ea typeface="ＭＳ Ｐゴシック" charset="-128"/>
                <a:sym typeface="Arial" charset="0"/>
              </a:rPr>
              <a:t>Features are often present on multiple ”scale” (eg elements and connected networks)</a:t>
            </a: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r>
              <a:rPr lang="en-US" altLang="en-US" sz="1600">
                <a:solidFill>
                  <a:srgbClr val="000000"/>
                </a:solidFill>
                <a:ea typeface="ＭＳ Ｐゴシック" charset="-128"/>
                <a:sym typeface="Arial" charset="0"/>
              </a:rPr>
              <a:t>Sequence features, incl. </a:t>
            </a:r>
            <a:r>
              <a:rPr lang="en-US" altLang="en-US" sz="1600" b="1" u="sng">
                <a:solidFill>
                  <a:srgbClr val="000000"/>
                </a:solidFill>
                <a:ea typeface="ＭＳ Ｐゴシック" charset="-128"/>
                <a:sym typeface="Arial" charset="0"/>
              </a:rPr>
              <a:t>Conservation</a:t>
            </a: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pPr>
            <a:endParaRPr lang="en-US" altLang="en-US" sz="1600">
              <a:ea typeface="ＭＳ Ｐゴシック" charset="-128"/>
            </a:endParaRPr>
          </a:p>
        </p:txBody>
      </p:sp>
      <p:grpSp>
        <p:nvGrpSpPr>
          <p:cNvPr id="24579" name="Shape 57"/>
          <p:cNvGrpSpPr>
            <a:grpSpLocks/>
          </p:cNvGrpSpPr>
          <p:nvPr/>
        </p:nvGrpSpPr>
        <p:grpSpPr bwMode="auto">
          <a:xfrm>
            <a:off x="4146550" y="3130550"/>
            <a:ext cx="4600575" cy="3757613"/>
            <a:chOff x="4061355" y="98425"/>
            <a:chExt cx="5037137" cy="3245907"/>
          </a:xfrm>
        </p:grpSpPr>
        <p:pic>
          <p:nvPicPr>
            <p:cNvPr id="24582"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buClr>
                  <a:srgbClr val="000000"/>
                </a:buClr>
              </a:pPr>
              <a:endParaRPr lang="en-US" altLang="en-US" sz="1400">
                <a:solidFill>
                  <a:srgbClr val="000000"/>
                </a:solidFill>
                <a:latin typeface="Arial" charset="0"/>
                <a:sym typeface="Arial" charset="0"/>
              </a:endParaRPr>
            </a:p>
          </p:txBody>
        </p:sp>
      </p:grpSp>
      <p:pic>
        <p:nvPicPr>
          <p:cNvPr id="24580"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hape 63"/>
          <p:cNvSpPr txBox="1">
            <a:spLocks noChangeArrowheads="1"/>
          </p:cNvSpPr>
          <p:nvPr/>
        </p:nvSpPr>
        <p:spPr bwMode="auto">
          <a:xfrm>
            <a:off x="4654550" y="2198688"/>
            <a:ext cx="36972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buClr>
                <a:srgbClr val="000000"/>
              </a:buClr>
              <a:buSzPct val="25000"/>
            </a:pPr>
            <a:r>
              <a:rPr lang="en-US" altLang="en-US" sz="1400" b="1" u="sng">
                <a:solidFill>
                  <a:srgbClr val="000000"/>
                </a:solidFill>
                <a:latin typeface="Arial" charset="0"/>
                <a:sym typeface="Arial" charset="0"/>
              </a:rPr>
              <a:t>Functional Genomics</a:t>
            </a:r>
          </a:p>
          <a:p>
            <a:pPr eaLnBrk="1" hangingPunct="1">
              <a:buClr>
                <a:srgbClr val="000000"/>
              </a:buClr>
              <a:buSzPct val="25000"/>
            </a:pPr>
            <a:r>
              <a:rPr lang="en-US" altLang="en-US" sz="1400">
                <a:solidFill>
                  <a:srgbClr val="000000"/>
                </a:solidFill>
                <a:latin typeface="Arial" charset="0"/>
                <a:sym typeface="Arial" charset="0"/>
              </a:rPr>
              <a:t>Chip-seq (Epigenome &amp; seq. specific TF) and ncRNA &amp; un-annotated transcription</a:t>
            </a:r>
          </a:p>
          <a:p>
            <a:pPr eaLnBrk="1" hangingPunct="1">
              <a:buClr>
                <a:srgbClr val="000000"/>
              </a:buClr>
            </a:pPr>
            <a:endParaRPr lang="en-US" altLang="en-US" sz="1400">
              <a:solidFill>
                <a:srgbClr val="000000"/>
              </a:solidFill>
              <a:latin typeface="Arial" charset="0"/>
              <a:sym typeface="Arial" charset="0"/>
            </a:endParaRPr>
          </a:p>
        </p:txBody>
      </p:sp>
      <p:sp>
        <p:nvSpPr>
          <p:cNvPr id="9" name="TextBox 4"/>
          <p:cNvSpPr txBox="1">
            <a:spLocks noChangeArrowheads="1"/>
          </p:cNvSpPr>
          <p:nvPr/>
        </p:nvSpPr>
        <p:spPr bwMode="auto">
          <a:xfrm>
            <a:off x="6236841" y="6525513"/>
            <a:ext cx="281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808080"/>
                </a:solidFill>
                <a:latin typeface="Helvetica" charset="0"/>
              </a:rPr>
              <a:t>[</a:t>
            </a:r>
            <a:r>
              <a:rPr lang="en-US" altLang="en-US" i="1">
                <a:solidFill>
                  <a:srgbClr val="808080"/>
                </a:solidFill>
                <a:latin typeface="Helvetica" charset="0"/>
              </a:rPr>
              <a:t>Nat. </a:t>
            </a:r>
            <a:r>
              <a:rPr lang="en-US" altLang="en-US" i="1" dirty="0">
                <a:solidFill>
                  <a:srgbClr val="808080"/>
                </a:solidFill>
                <a:latin typeface="Helvetica" charset="0"/>
              </a:rPr>
              <a:t>Rev. Genet.</a:t>
            </a:r>
            <a:r>
              <a:rPr lang="en-US" altLang="en-US" dirty="0">
                <a:solidFill>
                  <a:srgbClr val="808080"/>
                </a:solidFill>
                <a:latin typeface="Helvetica" charset="0"/>
              </a:rPr>
              <a:t> (2010) 11: 559]</a:t>
            </a:r>
          </a:p>
        </p:txBody>
      </p:sp>
    </p:spTree>
    <p:extLst>
      <p:ext uri="{BB962C8B-B14F-4D97-AF65-F5344CB8AC3E}">
        <p14:creationId xmlns:p14="http://schemas.microsoft.com/office/powerpoint/2010/main" val="878346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charset="0"/>
                <a:ea typeface="ＭＳ Ｐゴシック"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08080"/>
                </a:solidFill>
                <a:effectLst/>
                <a:uLnTx/>
                <a:uFillTx/>
                <a:latin typeface="Arial" charset="0"/>
                <a:ea typeface="ＭＳ Ｐゴシック" charset="0"/>
              </a:rPr>
              <a:t>[Rozowsky et al., MSB (</a:t>
            </a:r>
            <a:r>
              <a:rPr kumimoji="0" lang="ja-JP" altLang="en-US" sz="1200" b="1" i="0" u="none" strike="noStrike" kern="1200" cap="none" spc="0" normalizeH="0" baseline="0" noProof="0">
                <a:ln>
                  <a:noFill/>
                </a:ln>
                <a:solidFill>
                  <a:srgbClr val="808080"/>
                </a:solidFill>
                <a:effectLst/>
                <a:uLnTx/>
                <a:uFillTx/>
                <a:latin typeface="Arial" charset="0"/>
                <a:ea typeface="ＭＳ Ｐゴシック" charset="0"/>
              </a:rPr>
              <a:t>‘</a:t>
            </a:r>
            <a:r>
              <a:rPr kumimoji="0" lang="en-US" altLang="ja-JP" sz="1200" b="1" i="0" u="none" strike="noStrike" kern="1200" cap="none" spc="0" normalizeH="0" baseline="0" noProof="0">
                <a:ln>
                  <a:noFill/>
                </a:ln>
                <a:solidFill>
                  <a:srgbClr val="808080"/>
                </a:solidFill>
                <a:effectLst/>
                <a:uLnTx/>
                <a:uFillTx/>
                <a:latin typeface="Arial" charset="0"/>
                <a:ea typeface="ＭＳ Ｐゴシック" charset="0"/>
              </a:rPr>
              <a:t>11)]</a:t>
            </a:r>
            <a:endParaRPr kumimoji="0" lang="en-US" sz="1200" b="1" i="0" u="none" strike="noStrike" kern="1200" cap="none" spc="0" normalizeH="0" baseline="0" noProof="0">
              <a:ln>
                <a:noFill/>
              </a:ln>
              <a:solidFill>
                <a:srgbClr val="808080"/>
              </a:solidFill>
              <a:effectLst/>
              <a:uLnTx/>
              <a:uFillTx/>
              <a:latin typeface="Arial" charset="0"/>
              <a:ea typeface="ＭＳ Ｐゴシック"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Arial" charset="0"/>
                <a:ea typeface="ＭＳ Ｐゴシック" charset="0"/>
              </a:rPr>
              <a:t>Binomial Null 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Arial" charset="0"/>
                <a:ea typeface="ＭＳ Ｐゴシック"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0000"/>
                </a:solidFill>
                <a:effectLst/>
                <a:uLnTx/>
                <a:uFillTx/>
                <a:latin typeface="Courier" charset="0"/>
                <a:ea typeface="ＭＳ Ｐゴシック" charset="0"/>
                <a:cs typeface="Courier" charset="0"/>
              </a:rPr>
              <a:t>ASE/ASB Example:</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0000FF"/>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GCACGTCGAGAG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GCACGTCGGGAGTT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0000"/>
                </a:solidFill>
                <a:effectLst/>
                <a:uLnTx/>
                <a:uFillTx/>
                <a:latin typeface="Courier" charset="0"/>
                <a:ea typeface="ＭＳ Ｐゴシック" charset="0"/>
                <a:cs typeface="Courier" charset="0"/>
              </a:rPr>
              <a:t>Null Example:</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ACTTTGATAGCGTCAA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CTTTGATAGCGTCAA</a:t>
            </a:r>
            <a:r>
              <a:rPr kumimoji="0" lang="en-US" sz="900" b="1" i="0" u="none" strike="noStrike" kern="1200" cap="none" spc="0" normalizeH="0" baseline="0" noProof="0">
                <a:ln>
                  <a:noFill/>
                </a:ln>
                <a:solidFill>
                  <a:srgbClr val="0033CC"/>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TTGACAGCGTCAA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ATAGCGTCAA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TAGCGTCAA</a:t>
            </a:r>
            <a:r>
              <a:rPr kumimoji="0" lang="en-US" sz="900" b="1" i="0" u="none" strike="noStrike" kern="1200" cap="none" spc="0" normalizeH="0" baseline="0" noProof="0">
                <a:ln>
                  <a:noFill/>
                </a:ln>
                <a:solidFill>
                  <a:srgbClr val="0033CC"/>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CGTCAA</a:t>
            </a:r>
            <a:r>
              <a:rPr kumimoji="0" lang="en-US" sz="900" b="1" i="0" u="none" strike="noStrike" kern="1200" cap="none" spc="0" normalizeH="0" baseline="0" noProof="0">
                <a:ln>
                  <a:noFill/>
                </a:ln>
                <a:solidFill>
                  <a:srgbClr val="0000FF"/>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11519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15579479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A041-AB37-8845-B124-70B4AEDF35B9}"/>
              </a:ext>
            </a:extLst>
          </p:cNvPr>
          <p:cNvSpPr>
            <a:spLocks noGrp="1"/>
          </p:cNvSpPr>
          <p:nvPr>
            <p:ph type="title"/>
          </p:nvPr>
        </p:nvSpPr>
        <p:spPr/>
        <p:txBody>
          <a:bodyPr/>
          <a:lstStyle/>
          <a:p>
            <a:r>
              <a:rPr lang="en-US" sz="3200" dirty="0"/>
              <a:t>Expression quantitative trait locus (</a:t>
            </a:r>
            <a:r>
              <a:rPr lang="en-US" sz="3200" dirty="0" err="1"/>
              <a:t>eQTL</a:t>
            </a:r>
            <a:r>
              <a:rPr lang="en-US" sz="3200" dirty="0"/>
              <a:t>) </a:t>
            </a:r>
          </a:p>
        </p:txBody>
      </p:sp>
      <p:pic>
        <p:nvPicPr>
          <p:cNvPr id="5" name="Content Placeholder 4" descr="A screenshot of a cell phone&#10;&#10;Description automatically generated">
            <a:extLst>
              <a:ext uri="{FF2B5EF4-FFF2-40B4-BE49-F238E27FC236}">
                <a16:creationId xmlns:a16="http://schemas.microsoft.com/office/drawing/2014/main" id="{A3116FAE-1EB2-7049-A674-35678AC15F36}"/>
              </a:ext>
            </a:extLst>
          </p:cNvPr>
          <p:cNvPicPr>
            <a:picLocks noGrp="1" noChangeAspect="1"/>
          </p:cNvPicPr>
          <p:nvPr>
            <p:ph idx="1"/>
          </p:nvPr>
        </p:nvPicPr>
        <p:blipFill>
          <a:blip r:embed="rId2"/>
          <a:stretch>
            <a:fillRect/>
          </a:stretch>
        </p:blipFill>
        <p:spPr>
          <a:xfrm>
            <a:off x="2041633" y="1263721"/>
            <a:ext cx="5060734" cy="5101383"/>
          </a:xfrm>
        </p:spPr>
      </p:pic>
      <p:sp>
        <p:nvSpPr>
          <p:cNvPr id="6" name="Rectangle 5">
            <a:extLst>
              <a:ext uri="{FF2B5EF4-FFF2-40B4-BE49-F238E27FC236}">
                <a16:creationId xmlns:a16="http://schemas.microsoft.com/office/drawing/2014/main" id="{1AC1FAAB-F0D6-1843-B8CD-C80FC9A1647D}"/>
              </a:ext>
            </a:extLst>
          </p:cNvPr>
          <p:cNvSpPr/>
          <p:nvPr/>
        </p:nvSpPr>
        <p:spPr>
          <a:xfrm>
            <a:off x="2665927" y="6538912"/>
            <a:ext cx="5755623" cy="253916"/>
          </a:xfrm>
          <a:prstGeom prst="rect">
            <a:avLst/>
          </a:prstGeom>
        </p:spPr>
        <p:txBody>
          <a:bodyPr wrap="square">
            <a:spAutoFit/>
          </a:bodyPr>
          <a:lstStyle/>
          <a:p>
            <a:r>
              <a:rPr lang="en-US" sz="1000" i="1" dirty="0" err="1">
                <a:solidFill>
                  <a:schemeClr val="bg1">
                    <a:lumMod val="65000"/>
                  </a:schemeClr>
                </a:solidFill>
                <a:latin typeface="Arial" panose="020B0604020202020204" pitchFamily="34" charset="0"/>
              </a:rPr>
              <a:t>Biochimica</a:t>
            </a:r>
            <a:r>
              <a:rPr lang="en-US" sz="1000" i="1" dirty="0">
                <a:solidFill>
                  <a:schemeClr val="bg1">
                    <a:lumMod val="65000"/>
                  </a:schemeClr>
                </a:solidFill>
                <a:latin typeface="Arial" panose="020B0604020202020204" pitchFamily="34" charset="0"/>
              </a:rPr>
              <a:t> et </a:t>
            </a:r>
            <a:r>
              <a:rPr lang="en-US" sz="1000" i="1" dirty="0" err="1">
                <a:solidFill>
                  <a:schemeClr val="bg1">
                    <a:lumMod val="65000"/>
                  </a:schemeClr>
                </a:solidFill>
                <a:latin typeface="Arial" panose="020B0604020202020204" pitchFamily="34" charset="0"/>
              </a:rPr>
              <a:t>Biophysica</a:t>
            </a:r>
            <a:r>
              <a:rPr lang="en-US" sz="1000" i="1" dirty="0">
                <a:solidFill>
                  <a:schemeClr val="bg1">
                    <a:lumMod val="65000"/>
                  </a:schemeClr>
                </a:solidFill>
                <a:latin typeface="Arial" panose="020B0604020202020204" pitchFamily="34" charset="0"/>
              </a:rPr>
              <a:t> Acta (BBA)-Molecular Basis of Disease</a:t>
            </a:r>
            <a:r>
              <a:rPr lang="en-US" sz="1000" dirty="0">
                <a:solidFill>
                  <a:schemeClr val="bg1">
                    <a:lumMod val="65000"/>
                  </a:schemeClr>
                </a:solidFill>
                <a:latin typeface="Arial" panose="020B0604020202020204" pitchFamily="34" charset="0"/>
              </a:rPr>
              <a:t> 2014, 10:1896-1902</a:t>
            </a:r>
            <a:endParaRPr lang="en-US" sz="1000" dirty="0">
              <a:solidFill>
                <a:schemeClr val="bg1">
                  <a:lumMod val="65000"/>
                </a:schemeClr>
              </a:solidFill>
            </a:endParaRPr>
          </a:p>
        </p:txBody>
      </p:sp>
    </p:spTree>
    <p:extLst>
      <p:ext uri="{BB962C8B-B14F-4D97-AF65-F5344CB8AC3E}">
        <p14:creationId xmlns:p14="http://schemas.microsoft.com/office/powerpoint/2010/main" val="36027056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levels</a:t>
            </a: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outcomes</a:t>
            </a: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866885882"/>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a:xfrm>
            <a:off x="457200" y="238125"/>
            <a:ext cx="8229600" cy="717550"/>
          </a:xfrm>
        </p:spPr>
        <p:txBody>
          <a:bodyPr/>
          <a:lstStyle/>
          <a:p>
            <a:r>
              <a:rPr lang="en-US" altLang="en-US" sz="3200">
                <a:ea typeface="ＭＳ Ｐゴシック" charset="-128"/>
              </a:rPr>
              <a:t>Low-Level Data for RNA-seq &amp; Chip-seq</a:t>
            </a:r>
          </a:p>
        </p:txBody>
      </p:sp>
      <p:sp>
        <p:nvSpPr>
          <p:cNvPr id="440322" name="Content Placeholder 2"/>
          <p:cNvSpPr>
            <a:spLocks noGrp="1"/>
          </p:cNvSpPr>
          <p:nvPr>
            <p:ph idx="1"/>
          </p:nvPr>
        </p:nvSpPr>
        <p:spPr>
          <a:xfrm>
            <a:off x="150813" y="3059113"/>
            <a:ext cx="6264275" cy="2849562"/>
          </a:xfrm>
        </p:spPr>
        <p:txBody>
          <a:bodyPr/>
          <a:lstStyle/>
          <a:p>
            <a:pPr marL="0" indent="0">
              <a:spcBef>
                <a:spcPct val="0"/>
              </a:spcBef>
              <a:buFontTx/>
              <a:buNone/>
            </a:pPr>
            <a:r>
              <a:rPr lang="en-US" altLang="en-US">
                <a:latin typeface="Calibri" charset="0"/>
                <a:ea typeface="ＭＳ Ｐゴシック" charset="-128"/>
              </a:rPr>
              <a:t>Reads (fasta)</a:t>
            </a:r>
          </a:p>
          <a:p>
            <a:pPr marL="0" indent="0">
              <a:spcBef>
                <a:spcPct val="0"/>
              </a:spcBef>
              <a:buFontTx/>
              <a:buNone/>
            </a:pPr>
            <a:r>
              <a:rPr lang="en-US" altLang="en-US">
                <a:latin typeface="Calibri" charset="0"/>
                <a:ea typeface="ＭＳ Ｐゴシック" charset="-128"/>
              </a:rPr>
              <a:t>+ quality scores (fastq)</a:t>
            </a:r>
          </a:p>
          <a:p>
            <a:pPr marL="0" indent="0">
              <a:spcBef>
                <a:spcPct val="0"/>
              </a:spcBef>
              <a:buFontTx/>
              <a:buNone/>
            </a:pPr>
            <a:r>
              <a:rPr lang="en-US" altLang="en-US">
                <a:latin typeface="Calibri" charset="0"/>
                <a:ea typeface="ＭＳ Ｐゴシック" charset="-128"/>
              </a:rPr>
              <a:t>+ mapping (BAM)</a:t>
            </a:r>
          </a:p>
          <a:p>
            <a:pPr marL="0" indent="0">
              <a:buFontTx/>
              <a:buNone/>
            </a:pPr>
            <a:endParaRPr lang="en-US" altLang="en-US" sz="800">
              <a:latin typeface="Calibri" charset="0"/>
              <a:ea typeface="ＭＳ Ｐゴシック" charset="-128"/>
            </a:endParaRPr>
          </a:p>
          <a:p>
            <a:pPr marL="0" indent="0">
              <a:buFontTx/>
              <a:buNone/>
            </a:pPr>
            <a:r>
              <a:rPr lang="en-US" altLang="en-US">
                <a:latin typeface="Calibri" charset="0"/>
                <a:ea typeface="ＭＳ Ｐゴシック" charset="-128"/>
              </a:rPr>
              <a:t>Reads =&gt; Signal (Intermediate file)</a:t>
            </a:r>
          </a:p>
          <a:p>
            <a:pPr marL="0" indent="0">
              <a:buFontTx/>
              <a:buNone/>
            </a:pPr>
            <a:endParaRPr lang="en-US" altLang="en-US" sz="1100">
              <a:latin typeface="Calibri" charset="0"/>
              <a:ea typeface="ＭＳ Ｐゴシック" charset="-128"/>
            </a:endParaRPr>
          </a:p>
          <a:p>
            <a:pPr marL="0" indent="0">
              <a:buFontTx/>
              <a:buNone/>
            </a:pPr>
            <a:r>
              <a:rPr lang="en-US" altLang="en-US">
                <a:latin typeface="Calibri" charset="0"/>
                <a:ea typeface="ＭＳ Ｐゴシック" charset="-128"/>
              </a:rPr>
              <a:t>Accumulating @ &gt;1 Pbp/yr (currently), </a:t>
            </a:r>
            <a:br>
              <a:rPr lang="en-US" altLang="en-US">
                <a:latin typeface="Calibri" charset="0"/>
                <a:ea typeface="ＭＳ Ｐゴシック" charset="-128"/>
              </a:rPr>
            </a:br>
            <a:r>
              <a:rPr lang="en-US" altLang="en-US">
                <a:latin typeface="Calibri" charset="0"/>
                <a:ea typeface="ＭＳ Ｐゴシック" charset="-128"/>
              </a:rPr>
              <a:t>~20% of tot. HiSeq output</a:t>
            </a:r>
          </a:p>
          <a:p>
            <a:pPr marL="0" indent="0">
              <a:buFontTx/>
              <a:buNone/>
            </a:pPr>
            <a:endParaRPr lang="en-US" altLang="en-US" sz="800">
              <a:latin typeface="Calibri" charset="0"/>
              <a:ea typeface="ＭＳ Ｐゴシック" charset="-128"/>
            </a:endParaRPr>
          </a:p>
          <a:p>
            <a:pPr marL="0" indent="0">
              <a:buFontTx/>
              <a:buNone/>
            </a:pPr>
            <a:endParaRPr lang="en-US" altLang="en-US">
              <a:latin typeface="Calibri" charset="0"/>
              <a:ea typeface="ＭＳ Ｐゴシック" charset="-128"/>
            </a:endParaRPr>
          </a:p>
        </p:txBody>
      </p:sp>
      <p:pic>
        <p:nvPicPr>
          <p:cNvPr id="440323"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330950" y="1063625"/>
            <a:ext cx="2754313" cy="54387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7652" name="Picture 6" descr="Screenshot-3.jpg"/>
          <p:cNvPicPr>
            <a:picLocks noChangeAspect="1"/>
          </p:cNvPicPr>
          <p:nvPr/>
        </p:nvPicPr>
        <p:blipFill rotWithShape="1">
          <a:blip r:embed="rId3">
            <a:extLst>
              <a:ext uri="{28A0092B-C50C-407E-A947-70E740481C1C}">
                <a14:useLocalDpi xmlns:a14="http://schemas.microsoft.com/office/drawing/2010/main" val="0"/>
              </a:ext>
            </a:extLst>
          </a:blip>
          <a:srcRect l="1670" t="5186" r="9604"/>
          <a:stretch/>
        </p:blipFill>
        <p:spPr bwMode="auto">
          <a:xfrm>
            <a:off x="238125" y="1063625"/>
            <a:ext cx="4670425" cy="1882775"/>
          </a:xfrm>
          <a:prstGeom prst="rect">
            <a:avLst/>
          </a:prstGeom>
          <a:noFill/>
          <a:ln w="9525">
            <a:solidFill>
              <a:schemeClr val="tx2">
                <a:lumMod val="75000"/>
              </a:schemeClr>
            </a:solidFill>
            <a:miter lim="800000"/>
            <a:headEnd/>
            <a:tailEnd/>
          </a:ln>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a:xfrm>
            <a:off x="5213350" y="1995488"/>
            <a:ext cx="72548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0326" name="TextBox 8"/>
          <p:cNvSpPr txBox="1">
            <a:spLocks noChangeArrowheads="1"/>
          </p:cNvSpPr>
          <p:nvPr/>
        </p:nvSpPr>
        <p:spPr bwMode="auto">
          <a:xfrm>
            <a:off x="6878638" y="6618288"/>
            <a:ext cx="15922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a:solidFill>
                  <a:srgbClr val="7F7F7F"/>
                </a:solidFill>
                <a:cs typeface=""/>
              </a:rPr>
              <a:t>[</a:t>
            </a:r>
            <a:r>
              <a:rPr lang="en-US" altLang="en-US" sz="1000" i="1">
                <a:solidFill>
                  <a:srgbClr val="7F7F7F"/>
                </a:solidFill>
                <a:cs typeface=""/>
              </a:rPr>
              <a:t>PLOS CB</a:t>
            </a:r>
            <a:r>
              <a:rPr lang="en-US" altLang="en-US" sz="1000">
                <a:solidFill>
                  <a:srgbClr val="7F7F7F"/>
                </a:solidFill>
                <a:cs typeface=""/>
              </a:rPr>
              <a:t>  4:e1000158]</a:t>
            </a:r>
          </a:p>
        </p:txBody>
      </p:sp>
    </p:spTree>
    <p:extLst>
      <p:ext uri="{BB962C8B-B14F-4D97-AF65-F5344CB8AC3E}">
        <p14:creationId xmlns:p14="http://schemas.microsoft.com/office/powerpoint/2010/main" val="1718755926"/>
      </p:ext>
    </p:extLst>
  </p:cSld>
  <p:clrMapOvr>
    <a:masterClrMapping/>
  </p:clrMapOvr>
  <p:transition advTm="4723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itle 3"/>
          <p:cNvSpPr>
            <a:spLocks noGrp="1"/>
          </p:cNvSpPr>
          <p:nvPr>
            <p:ph type="title"/>
          </p:nvPr>
        </p:nvSpPr>
        <p:spPr>
          <a:xfrm>
            <a:off x="5022850" y="4306888"/>
            <a:ext cx="3633788" cy="1571625"/>
          </a:xfrm>
        </p:spPr>
        <p:txBody>
          <a:bodyPr/>
          <a:lstStyle/>
          <a:p>
            <a:pPr eaLnBrk="1" hangingPunct="1"/>
            <a:r>
              <a:rPr lang="en-US" altLang="en-US" sz="2800" dirty="0">
                <a:latin typeface="Calibri" charset="0"/>
                <a:ea typeface="ＭＳ Ｐゴシック" charset="-128"/>
              </a:rPr>
              <a:t>Information from </a:t>
            </a:r>
            <a:br>
              <a:rPr lang="en-US" altLang="en-US" sz="2800" dirty="0">
                <a:latin typeface="Calibri" charset="0"/>
                <a:ea typeface="ＭＳ Ｐゴシック" charset="-128"/>
              </a:rPr>
            </a:br>
            <a:r>
              <a:rPr lang="en-US" altLang="en-US" sz="2800" dirty="0">
                <a:latin typeface="Calibri" charset="0"/>
                <a:ea typeface="ＭＳ Ｐゴシック" charset="-128"/>
              </a:rPr>
              <a:t>RNA-</a:t>
            </a:r>
            <a:r>
              <a:rPr lang="en-US" altLang="en-US" sz="2800" dirty="0" err="1">
                <a:latin typeface="Calibri" charset="0"/>
                <a:ea typeface="ＭＳ Ｐゴシック" charset="-128"/>
              </a:rPr>
              <a:t>seq</a:t>
            </a:r>
            <a:r>
              <a:rPr lang="en-US" altLang="en-US" sz="2800" dirty="0">
                <a:latin typeface="Calibri" charset="0"/>
                <a:ea typeface="ＭＳ Ｐゴシック" charset="-128"/>
              </a:rPr>
              <a:t>:</a:t>
            </a:r>
            <a:br>
              <a:rPr lang="en-US" altLang="en-US" sz="2800" dirty="0">
                <a:latin typeface="Calibri" charset="0"/>
                <a:ea typeface="ＭＳ Ｐゴシック" charset="-128"/>
              </a:rPr>
            </a:br>
            <a:r>
              <a:rPr lang="en-US" altLang="en-US" sz="2800" dirty="0">
                <a:latin typeface="Calibri" charset="0"/>
                <a:ea typeface="ＭＳ Ｐゴシック" charset="-128"/>
              </a:rPr>
              <a:t>Avg. signal at exons &amp; TARs (RPKMs)</a:t>
            </a:r>
          </a:p>
        </p:txBody>
      </p:sp>
      <p:sp>
        <p:nvSpPr>
          <p:cNvPr id="442370" name="TextBox 10"/>
          <p:cNvSpPr txBox="1">
            <a:spLocks noChangeArrowheads="1"/>
          </p:cNvSpPr>
          <p:nvPr/>
        </p:nvSpPr>
        <p:spPr bwMode="auto">
          <a:xfrm>
            <a:off x="811213" y="6851650"/>
            <a:ext cx="68564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alibri" charset="0"/>
                <a:cs typeface=""/>
              </a:rPr>
              <a:t>Signal tracks for two genes are shown. Figure made using UCSC genome browser.</a:t>
            </a:r>
          </a:p>
        </p:txBody>
      </p:sp>
      <p:sp>
        <p:nvSpPr>
          <p:cNvPr id="442371" name="TextBox 11"/>
          <p:cNvSpPr txBox="1">
            <a:spLocks noChangeArrowheads="1"/>
          </p:cNvSpPr>
          <p:nvPr/>
        </p:nvSpPr>
        <p:spPr bwMode="auto">
          <a:xfrm>
            <a:off x="573088" y="8142288"/>
            <a:ext cx="685641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alibri" charset="0"/>
                <a:cs typeface=""/>
              </a:rPr>
              <a:t>Mapped reads show isoform composition in two different stages.</a:t>
            </a:r>
          </a:p>
          <a:p>
            <a:pPr eaLnBrk="1" hangingPunct="1"/>
            <a:r>
              <a:rPr lang="en-US" altLang="en-US" sz="1600">
                <a:solidFill>
                  <a:srgbClr val="000000"/>
                </a:solidFill>
                <a:latin typeface="Calibri" charset="0"/>
                <a:cs typeface=""/>
              </a:rPr>
              <a:t>Du et al (in revision).</a:t>
            </a:r>
          </a:p>
        </p:txBody>
      </p:sp>
      <p:sp>
        <p:nvSpPr>
          <p:cNvPr id="442372" name="Rectangle 1"/>
          <p:cNvSpPr>
            <a:spLocks noChangeArrowheads="1"/>
          </p:cNvSpPr>
          <p:nvPr/>
        </p:nvSpPr>
        <p:spPr bwMode="auto">
          <a:xfrm>
            <a:off x="6858000" y="7189788"/>
            <a:ext cx="2286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a:solidFill>
                  <a:srgbClr val="000000"/>
                </a:solidFill>
                <a:cs typeface=""/>
              </a:rPr>
              <a:t>RNA-Seq experiments one would keep: the expression levels (i.e. RPKMs) of ~20,000 genes, ~70,000 transcripts, ~200,000 exons, and ~2 million splices. Also, we would store information on ~15,000 novel Transcriptionally Active Regions (TARs), ~2,000 allele-specific expressed genes, ~50 chimeric transcripts as well as lists of differentially expressed elements between conditions. </a:t>
            </a:r>
          </a:p>
        </p:txBody>
      </p:sp>
      <p:pic>
        <p:nvPicPr>
          <p:cNvPr id="442373" name="Picture 2" descr="F4.large.jpg"/>
          <p:cNvPicPr>
            <a:picLocks noChangeAspect="1"/>
          </p:cNvPicPr>
          <p:nvPr/>
        </p:nvPicPr>
        <p:blipFill>
          <a:blip r:embed="rId2">
            <a:extLst>
              <a:ext uri="{28A0092B-C50C-407E-A947-70E740481C1C}">
                <a14:useLocalDpi xmlns:a14="http://schemas.microsoft.com/office/drawing/2010/main" val="0"/>
              </a:ext>
            </a:extLst>
          </a:blip>
          <a:srcRect t="1900" r="32362" b="59163"/>
          <a:stretch>
            <a:fillRect/>
          </a:stretch>
        </p:blipFill>
        <p:spPr bwMode="auto">
          <a:xfrm>
            <a:off x="820738" y="0"/>
            <a:ext cx="735171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573088" y="7419975"/>
            <a:ext cx="6870700" cy="481013"/>
          </a:xfrm>
        </p:spPr>
        <p:txBody>
          <a:bodyPr>
            <a:normAutofit/>
          </a:bodyPr>
          <a:lstStyle/>
          <a:p>
            <a:pPr marL="225425" indent="-225425" defTabSz="909638">
              <a:lnSpc>
                <a:spcPct val="80000"/>
              </a:lnSpc>
            </a:pPr>
            <a:r>
              <a:rPr lang="en-US" altLang="en-US" sz="1000">
                <a:ea typeface="ＭＳ Ｐゴシック" charset="-128"/>
              </a:rPr>
              <a:t>Mertz, Kirsten D., Francesca Demichelis, Andrea Sboner, Michelle S. Hirsch, Paola Dal Cin, Kirsten Struckmann, Martina Storz, et al. “Association of cytokeratin 7 and 19 expression with genomic stability and favorable prognosis in clear cell renal cell cancer.” </a:t>
            </a:r>
            <a:r>
              <a:rPr lang="en-US" altLang="en-US" sz="1000" i="1">
                <a:ea typeface="ＭＳ Ｐゴシック" charset="-128"/>
              </a:rPr>
              <a:t>International Journal of Cancer</a:t>
            </a:r>
            <a:r>
              <a:rPr lang="en-US" altLang="en-US" sz="1000">
                <a:ea typeface="ＭＳ Ｐゴシック" charset="-128"/>
              </a:rPr>
              <a:t> 123, no. 3 (2008): 569-576.</a:t>
            </a:r>
          </a:p>
          <a:p>
            <a:pPr marL="225425" indent="-225425" defTabSz="909638">
              <a:lnSpc>
                <a:spcPct val="80000"/>
              </a:lnSpc>
            </a:pPr>
            <a:endParaRPr lang="en-US" altLang="en-US" sz="1000">
              <a:ea typeface="ＭＳ Ｐゴシック" charset="-128"/>
            </a:endParaRPr>
          </a:p>
        </p:txBody>
      </p:sp>
      <p:pic>
        <p:nvPicPr>
          <p:cNvPr id="4423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3286125"/>
            <a:ext cx="45354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6" name="TextBox 10"/>
          <p:cNvSpPr txBox="1">
            <a:spLocks noChangeArrowheads="1"/>
          </p:cNvSpPr>
          <p:nvPr/>
        </p:nvSpPr>
        <p:spPr bwMode="auto">
          <a:xfrm>
            <a:off x="5773738" y="6489700"/>
            <a:ext cx="2168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7F7F7F"/>
                </a:solidFill>
                <a:cs typeface=""/>
              </a:rPr>
              <a:t>[</a:t>
            </a:r>
            <a:r>
              <a:rPr lang="en-US" altLang="en-US" sz="1000" i="1">
                <a:solidFill>
                  <a:srgbClr val="7F7F7F"/>
                </a:solidFill>
                <a:cs typeface=""/>
              </a:rPr>
              <a:t>PNAS</a:t>
            </a:r>
            <a:r>
              <a:rPr lang="en-US" altLang="en-US" sz="1000">
                <a:solidFill>
                  <a:srgbClr val="7F7F7F"/>
                </a:solidFill>
                <a:cs typeface=""/>
              </a:rPr>
              <a:t> 4:107: 5254 ; </a:t>
            </a:r>
            <a:r>
              <a:rPr lang="en-US" altLang="en-US" sz="1000" i="1">
                <a:solidFill>
                  <a:srgbClr val="7F7F7F"/>
                </a:solidFill>
                <a:cs typeface=""/>
              </a:rPr>
              <a:t>IJC </a:t>
            </a:r>
            <a:r>
              <a:rPr lang="en-US" altLang="en-US" sz="1000">
                <a:solidFill>
                  <a:srgbClr val="7F7F7F"/>
                </a:solidFill>
                <a:cs typeface=""/>
              </a:rPr>
              <a:t>123:569]</a:t>
            </a:r>
          </a:p>
        </p:txBody>
      </p:sp>
    </p:spTree>
    <p:extLst>
      <p:ext uri="{BB962C8B-B14F-4D97-AF65-F5344CB8AC3E}">
        <p14:creationId xmlns:p14="http://schemas.microsoft.com/office/powerpoint/2010/main" val="1855424830"/>
      </p:ext>
    </p:extLst>
  </p:cSld>
  <p:clrMapOvr>
    <a:masterClrMapping/>
  </p:clrMapOvr>
  <p:transition advTm="39756"/>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a:t>Activity Patterns</a:t>
            </a:r>
          </a:p>
        </p:txBody>
      </p:sp>
      <p:sp>
        <p:nvSpPr>
          <p:cNvPr id="30" name="Content Placeholder 29"/>
          <p:cNvSpPr>
            <a:spLocks noGrp="1"/>
          </p:cNvSpPr>
          <p:nvPr>
            <p:ph idx="1"/>
          </p:nvPr>
        </p:nvSpPr>
        <p:spPr>
          <a:xfrm>
            <a:off x="4268906" y="5890026"/>
            <a:ext cx="4114798" cy="657808"/>
          </a:xfrm>
        </p:spPr>
        <p:txBody>
          <a:bodyPr/>
          <a:lstStyle/>
          <a:p>
            <a:r>
              <a:rPr lang="en-US" sz="1600" dirty="0"/>
              <a:t>RNA Seq. gives rise to activity patterns of genes &amp; regions in the 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400" dirty="0"/>
              <a:t>Transcript quantification</a:t>
            </a:r>
            <a:endParaRPr lang="en-US" sz="2400" dirty="0"/>
          </a:p>
        </p:txBody>
      </p:sp>
      <p:sp>
        <p:nvSpPr>
          <p:cNvPr id="3" name="Content Placeholder 2"/>
          <p:cNvSpPr>
            <a:spLocks noGrp="1"/>
          </p:cNvSpPr>
          <p:nvPr>
            <p:ph idx="1"/>
          </p:nvPr>
        </p:nvSpPr>
        <p:spPr/>
        <p:txBody>
          <a:bodyPr/>
          <a:lstStyle/>
          <a:p>
            <a:r>
              <a:rPr lang="en-US" altLang="zh-CN" sz="2000" dirty="0"/>
              <a:t>Read counts (RC) </a:t>
            </a:r>
          </a:p>
          <a:p>
            <a:pPr lvl="1"/>
            <a:r>
              <a:rPr lang="en-US" altLang="zh-CN" sz="2000" dirty="0"/>
              <a:t>Summarized mapped reads to  gene, exon</a:t>
            </a:r>
            <a:r>
              <a:rPr lang="zh-CN" altLang="en-US" sz="2000" dirty="0"/>
              <a:t> </a:t>
            </a:r>
            <a:r>
              <a:rPr lang="en-US" altLang="zh-CN" sz="2000" dirty="0"/>
              <a:t>or</a:t>
            </a:r>
            <a:r>
              <a:rPr lang="zh-CN" altLang="en-US" sz="2000" dirty="0"/>
              <a:t> </a:t>
            </a:r>
            <a:r>
              <a:rPr lang="en-US" altLang="zh-CN" sz="2000" dirty="0"/>
              <a:t>isoform level</a:t>
            </a:r>
          </a:p>
          <a:p>
            <a:pPr lvl="1"/>
            <a:endParaRPr lang="en-US" altLang="zh-CN"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613" y="3079775"/>
            <a:ext cx="5015725" cy="3014452"/>
          </a:xfrm>
          <a:prstGeom prst="rect">
            <a:avLst/>
          </a:prstGeom>
        </p:spPr>
      </p:pic>
      <p:sp>
        <p:nvSpPr>
          <p:cNvPr id="7" name="TextBox 6"/>
          <p:cNvSpPr txBox="1"/>
          <p:nvPr/>
        </p:nvSpPr>
        <p:spPr>
          <a:xfrm>
            <a:off x="4618321" y="6099218"/>
            <a:ext cx="3001679" cy="246221"/>
          </a:xfrm>
          <a:prstGeom prst="rect">
            <a:avLst/>
          </a:prstGeom>
          <a:noFill/>
        </p:spPr>
        <p:txBody>
          <a:bodyPr wrap="square" rtlCol="0">
            <a:spAutoFit/>
          </a:bodyPr>
          <a:lstStyle/>
          <a:p>
            <a:r>
              <a:rPr lang="en-US" sz="1000" i="1" dirty="0">
                <a:solidFill>
                  <a:schemeClr val="bg1">
                    <a:lumMod val="65000"/>
                  </a:schemeClr>
                </a:solidFill>
              </a:rPr>
              <a:t>F1000Research, 2017, 6:1558</a:t>
            </a:r>
          </a:p>
        </p:txBody>
      </p:sp>
    </p:spTree>
    <p:extLst>
      <p:ext uri="{BB962C8B-B14F-4D97-AF65-F5344CB8AC3E}">
        <p14:creationId xmlns:p14="http://schemas.microsoft.com/office/powerpoint/2010/main" val="32894455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400" dirty="0"/>
              <a:t>Transcript quantification</a:t>
            </a:r>
            <a:endParaRPr lang="en-US" sz="2400" dirty="0"/>
          </a:p>
        </p:txBody>
      </p:sp>
      <p:sp>
        <p:nvSpPr>
          <p:cNvPr id="3" name="Content Placeholder 2"/>
          <p:cNvSpPr>
            <a:spLocks noGrp="1"/>
          </p:cNvSpPr>
          <p:nvPr>
            <p:ph idx="1"/>
          </p:nvPr>
        </p:nvSpPr>
        <p:spPr/>
        <p:txBody>
          <a:bodyPr/>
          <a:lstStyle/>
          <a:p>
            <a:pPr marL="0" indent="0">
              <a:buNone/>
            </a:pPr>
            <a:r>
              <a:rPr lang="en-US" dirty="0"/>
              <a:t>The RC is roughly proportional to </a:t>
            </a:r>
          </a:p>
          <a:p>
            <a:pPr lvl="1"/>
            <a:r>
              <a:rPr lang="en-US" dirty="0"/>
              <a:t> the effective length (exon) of the gene </a:t>
            </a:r>
          </a:p>
          <a:p>
            <a:pPr lvl="1"/>
            <a:r>
              <a:rPr lang="en-US" dirty="0"/>
              <a:t> the total number of reads in the library</a:t>
            </a:r>
          </a:p>
          <a:p>
            <a:pPr marL="457200" lvl="1" indent="0">
              <a:buNone/>
            </a:pPr>
            <a:endParaRPr lang="en-US" dirty="0"/>
          </a:p>
          <a:p>
            <a:pPr marL="457200" lvl="1" indent="0">
              <a:buNone/>
            </a:pPr>
            <a:r>
              <a:rPr lang="en-US" dirty="0"/>
              <a:t>Question: </a:t>
            </a:r>
          </a:p>
          <a:p>
            <a:pPr marL="457200" lvl="1" indent="0">
              <a:buNone/>
            </a:pPr>
            <a:r>
              <a:rPr lang="en-US" dirty="0"/>
              <a:t>Gene A:   RC=100</a:t>
            </a:r>
          </a:p>
          <a:p>
            <a:pPr marL="457200" lvl="1" indent="0">
              <a:buNone/>
            </a:pPr>
            <a:r>
              <a:rPr lang="en-US" dirty="0"/>
              <a:t>Gene B:   RC=300</a:t>
            </a:r>
          </a:p>
          <a:p>
            <a:pPr marL="457200" lvl="1" indent="0">
              <a:buNone/>
            </a:pPr>
            <a:r>
              <a:rPr lang="en-US" dirty="0"/>
              <a:t>Expression of Gene A &lt; Expression of Gene B?</a:t>
            </a:r>
          </a:p>
          <a:p>
            <a:endParaRPr lang="en-US" dirty="0"/>
          </a:p>
        </p:txBody>
      </p:sp>
    </p:spTree>
    <p:extLst>
      <p:ext uri="{BB962C8B-B14F-4D97-AF65-F5344CB8AC3E}">
        <p14:creationId xmlns:p14="http://schemas.microsoft.com/office/powerpoint/2010/main" val="39843997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400" dirty="0"/>
              <a:t>Transcript quantification</a:t>
            </a:r>
            <a:endParaRPr lang="en-US" sz="2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altLang="zh-CN" sz="2000" dirty="0"/>
                  <a:t>FPKM /RPKM</a:t>
                </a:r>
                <a:r>
                  <a:rPr lang="en-US" altLang="zh-CN" sz="2000" dirty="0">
                    <a:sym typeface="Wingdings"/>
                  </a:rPr>
                  <a:t>: (Reads/Fragments Per </a:t>
                </a:r>
                <a:r>
                  <a:rPr lang="en-US" altLang="zh-CN" sz="2000" dirty="0" err="1">
                    <a:sym typeface="Wingdings"/>
                  </a:rPr>
                  <a:t>Kilobase</a:t>
                </a:r>
                <a:r>
                  <a:rPr lang="en-US" altLang="zh-CN" sz="2000" dirty="0">
                    <a:sym typeface="Wingdings"/>
                  </a:rPr>
                  <a:t> Million)</a:t>
                </a:r>
                <a:endParaRPr lang="en-US" altLang="zh-CN" sz="2000" dirty="0"/>
              </a:p>
              <a:p>
                <a:endParaRPr lang="en-US" dirty="0"/>
              </a:p>
              <a:p>
                <a:endParaRPr lang="en-US" dirty="0"/>
              </a:p>
              <a:p>
                <a:endParaRPr lang="en-US" dirty="0"/>
              </a:p>
              <a:p>
                <a:pPr marL="0" indent="0">
                  <a:buNone/>
                </a:pPr>
                <a:r>
                  <a:rPr lang="en-US" sz="2000" dirty="0"/>
                  <a:t>         :  Counts of the mapped fragments (reads for RPKM) for gene (exon or isoform) </a:t>
                </a:r>
                <a14:m>
                  <m:oMath xmlns:m="http://schemas.openxmlformats.org/officeDocument/2006/math">
                    <m:r>
                      <a:rPr lang="en-US" sz="2000" b="0" i="1" smtClean="0">
                        <a:latin typeface="Cambria Math" charset="0"/>
                      </a:rPr>
                      <m:t>𝑖</m:t>
                    </m:r>
                  </m:oMath>
                </a14:m>
                <a:r>
                  <a:rPr lang="en-US" sz="2000" dirty="0"/>
                  <a:t>.</a:t>
                </a:r>
              </a:p>
              <a:p>
                <a:pPr marL="0" indent="0">
                  <a:buNone/>
                </a:pPr>
                <a:r>
                  <a:rPr lang="en-US" dirty="0"/>
                  <a:t>     </a:t>
                </a:r>
                <a:r>
                  <a:rPr lang="en-US" sz="2000" dirty="0"/>
                  <a:t>: The effective length for gene (exon or isoform) </a:t>
                </a:r>
                <a14:m>
                  <m:oMath xmlns:m="http://schemas.openxmlformats.org/officeDocument/2006/math">
                    <m:r>
                      <a:rPr lang="en-US" sz="2000" b="0" i="1" smtClean="0">
                        <a:latin typeface="Cambria Math" charset="0"/>
                      </a:rPr>
                      <m:t>𝑖</m:t>
                    </m:r>
                  </m:oMath>
                </a14:m>
                <a:r>
                  <a:rPr lang="en-US" sz="2000" dirty="0"/>
                  <a:t>.</a:t>
                </a:r>
              </a:p>
              <a:p>
                <a:pPr marL="0" indent="0">
                  <a:buNone/>
                </a:pPr>
                <a:r>
                  <a:rPr lang="en-US" sz="2000" dirty="0"/>
                  <a:t>        : Total mapped fragments (reads for RPKM).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41" t="-80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0EACAC7-8C23-1B49-B75D-FEE05AAAD07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6601CB-A658-6447-AAB3-4789EE270E9F}" type="slidenum">
              <a:rPr kumimoji="0" lang="en-US" altLang="en-US" sz="1200" b="1" i="0" u="none" strike="noStrike" kern="1200" cap="none" spc="0" normalizeH="0" baseline="0" noProof="0" smtClean="0">
                <a:ln>
                  <a:noFill/>
                </a:ln>
                <a:solidFill>
                  <a:srgbClr val="898989"/>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898989"/>
              </a:solidFill>
              <a:effectLst/>
              <a:uLnTx/>
              <a:uFillTx/>
              <a:latin typeface="Arial" charset="0"/>
              <a:ea typeface="ＭＳ Ｐゴシック"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1849"/>
          <a:stretch/>
        </p:blipFill>
        <p:spPr>
          <a:xfrm>
            <a:off x="1493077" y="2325204"/>
            <a:ext cx="3582506" cy="1041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95" y="3680619"/>
            <a:ext cx="292100" cy="4191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689" t="8710" r="18917" b="15782"/>
          <a:stretch/>
        </p:blipFill>
        <p:spPr>
          <a:xfrm>
            <a:off x="622852" y="4531627"/>
            <a:ext cx="305626" cy="4092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3327400"/>
            <a:ext cx="292100" cy="2032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 t="-1" r="-2" b="-22710"/>
          <a:stretch/>
        </p:blipFill>
        <p:spPr>
          <a:xfrm>
            <a:off x="722243" y="5123402"/>
            <a:ext cx="292100" cy="24934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3" r="-38465" b="2562"/>
          <a:stretch/>
        </p:blipFill>
        <p:spPr>
          <a:xfrm>
            <a:off x="4483100" y="3289300"/>
            <a:ext cx="228600" cy="259866"/>
          </a:xfrm>
          <a:prstGeom prst="rect">
            <a:avLst/>
          </a:prstGeom>
        </p:spPr>
      </p:pic>
    </p:spTree>
    <p:extLst>
      <p:ext uri="{BB962C8B-B14F-4D97-AF65-F5344CB8AC3E}">
        <p14:creationId xmlns:p14="http://schemas.microsoft.com/office/powerpoint/2010/main" val="230147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Differential </a:t>
            </a:r>
            <a:r>
              <a:rPr lang="en-US" sz="2800"/>
              <a:t>expression analysis</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54" y="1462635"/>
            <a:ext cx="4378546" cy="4174214"/>
          </a:xfrm>
          <a:prstGeom prst="rect">
            <a:avLst/>
          </a:prstGeom>
        </p:spPr>
      </p:pic>
      <p:sp>
        <p:nvSpPr>
          <p:cNvPr id="5" name="TextBox 4"/>
          <p:cNvSpPr txBox="1"/>
          <p:nvPr/>
        </p:nvSpPr>
        <p:spPr>
          <a:xfrm>
            <a:off x="5658678" y="5910470"/>
            <a:ext cx="2077813" cy="246221"/>
          </a:xfrm>
          <a:prstGeom prst="rect">
            <a:avLst/>
          </a:prstGeom>
          <a:noFill/>
        </p:spPr>
        <p:txBody>
          <a:bodyPr wrap="none" rtlCol="0">
            <a:spAutoFit/>
          </a:bodyPr>
          <a:lstStyle/>
          <a:p>
            <a:r>
              <a:rPr lang="en-US" sz="1000" i="1" dirty="0">
                <a:solidFill>
                  <a:schemeClr val="bg1">
                    <a:lumMod val="65000"/>
                  </a:schemeClr>
                </a:solidFill>
              </a:rPr>
              <a:t>Genome Biology, 2010 11:R106</a:t>
            </a:r>
          </a:p>
        </p:txBody>
      </p:sp>
    </p:spTree>
    <p:extLst>
      <p:ext uri="{BB962C8B-B14F-4D97-AF65-F5344CB8AC3E}">
        <p14:creationId xmlns:p14="http://schemas.microsoft.com/office/powerpoint/2010/main" val="35974490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8.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9.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129047</TotalTime>
  <Words>1429</Words>
  <Application>Microsoft Macintosh PowerPoint</Application>
  <PresentationFormat>Letter Paper (8.5x11 in)</PresentationFormat>
  <Paragraphs>215</Paragraphs>
  <Slides>23</Slides>
  <Notes>7</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23</vt:i4>
      </vt:variant>
    </vt:vector>
  </HeadingPairs>
  <TitlesOfParts>
    <vt:vector size="46" baseType="lpstr">
      <vt:lpstr>ＭＳ Ｐゴシック</vt:lpstr>
      <vt:lpstr>宋体</vt:lpstr>
      <vt:lpstr>Arial</vt:lpstr>
      <vt:lpstr>Calibri</vt:lpstr>
      <vt:lpstr>Cambria Math</vt:lpstr>
      <vt:lpstr>Courier</vt:lpstr>
      <vt:lpstr>Courier New</vt:lpstr>
      <vt:lpstr>Helvetica</vt:lpstr>
      <vt:lpstr>Lucida Grande</vt:lpstr>
      <vt:lpstr>Times</vt:lpstr>
      <vt:lpstr>Wingdings</vt:lpstr>
      <vt:lpstr>Basic-template-i0jhhsb-20160605</vt:lpstr>
      <vt:lpstr>Outline-Style-20160605</vt:lpstr>
      <vt:lpstr>to-follow-up</vt:lpstr>
      <vt:lpstr>13_Office Theme</vt:lpstr>
      <vt:lpstr>MBGLab-Basic-w-Lectures</vt:lpstr>
      <vt:lpstr>10_template</vt:lpstr>
      <vt:lpstr>11_template</vt:lpstr>
      <vt:lpstr>Office Theme</vt:lpstr>
      <vt:lpstr>for-template-i0jhhsb</vt:lpstr>
      <vt:lpstr>7_Office Theme</vt:lpstr>
      <vt:lpstr>1_Office Theme</vt:lpstr>
      <vt:lpstr>Image</vt:lpstr>
      <vt:lpstr>Biomed. Data Science: Basic RNA-seq &amp; Chip-seq</vt:lpstr>
      <vt:lpstr>Non-coding Annotations: Overview</vt:lpstr>
      <vt:lpstr>Low-Level Data for RNA-seq &amp; Chip-seq</vt:lpstr>
      <vt:lpstr>Information from  RNA-seq: Avg. signal at exons &amp; TARs (RPKMs)</vt:lpstr>
      <vt:lpstr>Activity Patterns</vt:lpstr>
      <vt:lpstr>Transcript quantification</vt:lpstr>
      <vt:lpstr>Transcript quantification</vt:lpstr>
      <vt:lpstr>Transcript quantification</vt:lpstr>
      <vt:lpstr>Differential expression analysis</vt:lpstr>
      <vt:lpstr>Differential expression analysis: Count-based</vt:lpstr>
      <vt:lpstr>Differential expression analysis: RPKM/FPKM-based</vt:lpstr>
      <vt:lpstr>Information from Chip-seq</vt:lpstr>
      <vt:lpstr>Summarizing the Signal:  "Traditional" ChipSeq Peak Calling</vt:lpstr>
      <vt:lpstr>The irreproducible discovery rate (IDR)</vt:lpstr>
      <vt:lpstr>Multiscale Analysis, Minima/Maxima based Coarse Segmentation</vt:lpstr>
      <vt:lpstr>Multiscale Decomposition</vt:lpstr>
      <vt:lpstr>Multiscale Decomposition</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Expression quantitative trait locus (eQTL) </vt:lpstr>
      <vt:lpstr>PowerPoint Presentation</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2106</cp:revision>
  <cp:lastPrinted>2016-12-19T03:55:19Z</cp:lastPrinted>
  <dcterms:created xsi:type="dcterms:W3CDTF">2010-09-06T09:08:38Z</dcterms:created>
  <dcterms:modified xsi:type="dcterms:W3CDTF">2019-02-11T00:34:04Z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