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gif" ContentType="image/gif"/>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Lst>
  <p:notesMasterIdLst>
    <p:notesMasterId r:id="rId78"/>
  </p:notesMasterIdLst>
  <p:handoutMasterIdLst>
    <p:handoutMasterId r:id="rId79"/>
  </p:handoutMasterIdLst>
  <p:sldIdLst>
    <p:sldId id="6147" r:id="rId5"/>
    <p:sldId id="6188" r:id="rId6"/>
    <p:sldId id="6190" r:id="rId7"/>
    <p:sldId id="6191" r:id="rId8"/>
    <p:sldId id="6192" r:id="rId9"/>
    <p:sldId id="6193" r:id="rId10"/>
    <p:sldId id="6239" r:id="rId11"/>
    <p:sldId id="6406" r:id="rId12"/>
    <p:sldId id="6348" r:id="rId13"/>
    <p:sldId id="6389" r:id="rId14"/>
    <p:sldId id="6419" r:id="rId15"/>
    <p:sldId id="6392" r:id="rId16"/>
    <p:sldId id="6393" r:id="rId17"/>
    <p:sldId id="6394" r:id="rId18"/>
    <p:sldId id="6395" r:id="rId19"/>
    <p:sldId id="6396" r:id="rId20"/>
    <p:sldId id="6397" r:id="rId21"/>
    <p:sldId id="6398" r:id="rId22"/>
    <p:sldId id="6399" r:id="rId23"/>
    <p:sldId id="6400" r:id="rId24"/>
    <p:sldId id="6401" r:id="rId25"/>
    <p:sldId id="6402" r:id="rId26"/>
    <p:sldId id="6403" r:id="rId27"/>
    <p:sldId id="6413" r:id="rId28"/>
    <p:sldId id="6228" r:id="rId29"/>
    <p:sldId id="6090" r:id="rId30"/>
    <p:sldId id="6091" r:id="rId31"/>
    <p:sldId id="6092" r:id="rId32"/>
    <p:sldId id="6093" r:id="rId33"/>
    <p:sldId id="6094" r:id="rId34"/>
    <p:sldId id="6095" r:id="rId35"/>
    <p:sldId id="6229" r:id="rId36"/>
    <p:sldId id="6248" r:id="rId37"/>
    <p:sldId id="6414" r:id="rId38"/>
    <p:sldId id="6114" r:id="rId39"/>
    <p:sldId id="6112" r:id="rId40"/>
    <p:sldId id="6113" r:id="rId41"/>
    <p:sldId id="6230" r:id="rId42"/>
    <p:sldId id="6181" r:id="rId43"/>
    <p:sldId id="6101" r:id="rId44"/>
    <p:sldId id="6102" r:id="rId45"/>
    <p:sldId id="6103" r:id="rId46"/>
    <p:sldId id="6118" r:id="rId47"/>
    <p:sldId id="6120" r:id="rId48"/>
    <p:sldId id="6122" r:id="rId49"/>
    <p:sldId id="6123" r:id="rId50"/>
    <p:sldId id="6415" r:id="rId51"/>
    <p:sldId id="6321" r:id="rId52"/>
    <p:sldId id="6322" r:id="rId53"/>
    <p:sldId id="6323" r:id="rId54"/>
    <p:sldId id="6324" r:id="rId55"/>
    <p:sldId id="6325" r:id="rId56"/>
    <p:sldId id="6326" r:id="rId57"/>
    <p:sldId id="6327" r:id="rId58"/>
    <p:sldId id="6416" r:id="rId59"/>
    <p:sldId id="6157" r:id="rId60"/>
    <p:sldId id="6158" r:id="rId61"/>
    <p:sldId id="6159" r:id="rId62"/>
    <p:sldId id="6160" r:id="rId63"/>
    <p:sldId id="6161" r:id="rId64"/>
    <p:sldId id="6162" r:id="rId65"/>
    <p:sldId id="6163" r:id="rId66"/>
    <p:sldId id="6164" r:id="rId67"/>
    <p:sldId id="6165" r:id="rId68"/>
    <p:sldId id="6166" r:id="rId69"/>
    <p:sldId id="6167" r:id="rId70"/>
    <p:sldId id="6168" r:id="rId71"/>
    <p:sldId id="6417" r:id="rId72"/>
    <p:sldId id="6418" r:id="rId73"/>
    <p:sldId id="6387" r:id="rId74"/>
    <p:sldId id="6149" r:id="rId75"/>
    <p:sldId id="6082" r:id="rId76"/>
    <p:sldId id="6083" r:id="rId7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E97"/>
    <a:srgbClr val="FF7413"/>
    <a:srgbClr val="FFC5AD"/>
    <a:srgbClr val="B3752D"/>
    <a:srgbClr val="4BAB50"/>
    <a:srgbClr val="45B07C"/>
    <a:srgbClr val="00B400"/>
    <a:srgbClr val="68360F"/>
    <a:srgbClr val="20FF37"/>
    <a:srgbClr val="257F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50000" autoAdjust="0"/>
  </p:normalViewPr>
  <p:slideViewPr>
    <p:cSldViewPr snapToGrid="0">
      <p:cViewPr>
        <p:scale>
          <a:sx n="93" d="100"/>
          <a:sy n="93" d="100"/>
        </p:scale>
        <p:origin x="1264" y="53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9" d="100"/>
        <a:sy n="39"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16742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7418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38320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36</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40</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41</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42</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92852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33457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455485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86955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31746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58650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61</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88369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1365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16622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13</a:t>
            </a:fld>
            <a:endParaRPr lang="en-US"/>
          </a:p>
        </p:txBody>
      </p:sp>
    </p:spTree>
    <p:extLst>
      <p:ext uri="{BB962C8B-B14F-4D97-AF65-F5344CB8AC3E}">
        <p14:creationId xmlns:p14="http://schemas.microsoft.com/office/powerpoint/2010/main" val="169414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14</a:t>
            </a:fld>
            <a:endParaRPr lang="en-US"/>
          </a:p>
        </p:txBody>
      </p:sp>
    </p:spTree>
    <p:extLst>
      <p:ext uri="{BB962C8B-B14F-4D97-AF65-F5344CB8AC3E}">
        <p14:creationId xmlns:p14="http://schemas.microsoft.com/office/powerpoint/2010/main" val="11861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15</a:t>
            </a:fld>
            <a:endParaRPr lang="en-US"/>
          </a:p>
        </p:txBody>
      </p:sp>
    </p:spTree>
    <p:extLst>
      <p:ext uri="{BB962C8B-B14F-4D97-AF65-F5344CB8AC3E}">
        <p14:creationId xmlns:p14="http://schemas.microsoft.com/office/powerpoint/2010/main" val="1743053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a:t>
            </a:r>
            <a:r>
              <a:rPr lang="en-US" sz="1200" b="0" i="0" u="none" strike="noStrike" kern="1200" dirty="0" err="1">
                <a:solidFill>
                  <a:schemeClr val="tx1"/>
                </a:solidFill>
                <a:effectLst/>
                <a:latin typeface="+mn-lt"/>
                <a:ea typeface="+mn-ea"/>
                <a:cs typeface="+mn-cs"/>
              </a:rPr>
              <a:t>fQTLs</a:t>
            </a:r>
            <a:r>
              <a:rPr lang="en-US" sz="1200" b="0" i="0" u="none" strike="noStrike" kern="1200" dirty="0">
                <a:solidFill>
                  <a:schemeClr val="tx1"/>
                </a:solidFill>
                <a:effectLst/>
                <a:latin typeface="+mn-lt"/>
                <a:ea typeface="+mn-ea"/>
                <a:cs typeface="+mn-cs"/>
              </a:rPr>
              <a:t>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fld id="{73C43B9B-87D0-4380-A962-F69BD125AC41}" type="slidenum">
              <a:rPr lang="en-US" smtClean="0"/>
              <a:t>16</a:t>
            </a:fld>
            <a:endParaRPr lang="en-US"/>
          </a:p>
        </p:txBody>
      </p:sp>
    </p:spTree>
    <p:extLst>
      <p:ext uri="{BB962C8B-B14F-4D97-AF65-F5344CB8AC3E}">
        <p14:creationId xmlns:p14="http://schemas.microsoft.com/office/powerpoint/2010/main" val="198178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18</a:t>
            </a:fld>
            <a:endParaRPr lang="en-US"/>
          </a:p>
        </p:txBody>
      </p:sp>
    </p:spTree>
    <p:extLst>
      <p:ext uri="{BB962C8B-B14F-4D97-AF65-F5344CB8AC3E}">
        <p14:creationId xmlns:p14="http://schemas.microsoft.com/office/powerpoint/2010/main" val="163838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10/25/18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10/25/18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10/25/18</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jpeg"/><Relationship Id="rId1" Type="http://schemas.openxmlformats.org/officeDocument/2006/relationships/slideLayout" Target="../slideLayouts/slideLayout5.xml"/><Relationship Id="rId2" Type="http://schemas.openxmlformats.org/officeDocument/2006/relationships/image" Target="../media/image29.jpeg"/><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png"/><Relationship Id="rId9" Type="http://schemas.openxmlformats.org/officeDocument/2006/relationships/image" Target="../media/image36.jpeg"/><Relationship Id="rId10"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 Id="rId3"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 Id="rId3" Type="http://schemas.openxmlformats.org/officeDocument/2006/relationships/image" Target="../media/image4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tif"/><Relationship Id="rId3" Type="http://schemas.openxmlformats.org/officeDocument/2006/relationships/image" Target="../media/image66.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 Id="rId3"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6.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slideLayout" Target="../slideLayouts/slideLayout2.xml"/><Relationship Id="rId10" Type="http://schemas.openxmlformats.org/officeDocument/2006/relationships/image" Target="../media/image74.png"/></Relationships>
</file>

<file path=ppt/slides/_rels/slide57.xml.rels><?xml version="1.0" encoding="UTF-8" standalone="yes"?>
<Relationships xmlns="http://schemas.openxmlformats.org/package/2006/relationships"><Relationship Id="rId11" Type="http://schemas.openxmlformats.org/officeDocument/2006/relationships/tags" Target="../tags/tag25.xml"/><Relationship Id="rId12" Type="http://schemas.openxmlformats.org/officeDocument/2006/relationships/tags" Target="../tags/tag26.xml"/><Relationship Id="rId13" Type="http://schemas.openxmlformats.org/officeDocument/2006/relationships/slideLayout" Target="../slideLayouts/slideLayout2.xml"/><Relationship Id="rId14" Type="http://schemas.openxmlformats.org/officeDocument/2006/relationships/image" Target="../media/image77.jpeg"/><Relationship Id="rId15" Type="http://schemas.openxmlformats.org/officeDocument/2006/relationships/image" Target="../media/image78.jpeg"/><Relationship Id="rId16" Type="http://schemas.openxmlformats.org/officeDocument/2006/relationships/image" Target="../media/image79.png"/><Relationship Id="rId17" Type="http://schemas.openxmlformats.org/officeDocument/2006/relationships/image" Target="../media/image74.png"/><Relationship Id="rId18" Type="http://schemas.openxmlformats.org/officeDocument/2006/relationships/image" Target="../media/image75.png"/><Relationship Id="rId19" Type="http://schemas.openxmlformats.org/officeDocument/2006/relationships/image" Target="../media/image76.pn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tags" Target="../tags/tag21.xml"/><Relationship Id="rId8" Type="http://schemas.openxmlformats.org/officeDocument/2006/relationships/tags" Target="../tags/tag22.xml"/><Relationship Id="rId9" Type="http://schemas.openxmlformats.org/officeDocument/2006/relationships/tags" Target="../tags/tag23.xml"/><Relationship Id="rId10" Type="http://schemas.openxmlformats.org/officeDocument/2006/relationships/tags" Target="../tags/tag24.xml"/></Relationships>
</file>

<file path=ppt/slides/_rels/slide58.xml.rels><?xml version="1.0" encoding="UTF-8" standalone="yes"?>
<Relationships xmlns="http://schemas.openxmlformats.org/package/2006/relationships"><Relationship Id="rId9" Type="http://schemas.openxmlformats.org/officeDocument/2006/relationships/tags" Target="../tags/tag35.xml"/><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80.jpeg"/><Relationship Id="rId23" Type="http://schemas.openxmlformats.org/officeDocument/2006/relationships/image" Target="../media/image81.jpeg"/><Relationship Id="rId10" Type="http://schemas.openxmlformats.org/officeDocument/2006/relationships/tags" Target="../tags/tag36.xml"/><Relationship Id="rId11" Type="http://schemas.openxmlformats.org/officeDocument/2006/relationships/tags" Target="../tags/tag37.xml"/><Relationship Id="rId12" Type="http://schemas.openxmlformats.org/officeDocument/2006/relationships/tags" Target="../tags/tag38.xml"/><Relationship Id="rId13" Type="http://schemas.openxmlformats.org/officeDocument/2006/relationships/tags" Target="../tags/tag39.xml"/><Relationship Id="rId14" Type="http://schemas.openxmlformats.org/officeDocument/2006/relationships/tags" Target="../tags/tag40.xml"/><Relationship Id="rId15" Type="http://schemas.openxmlformats.org/officeDocument/2006/relationships/slideLayout" Target="../slideLayouts/slideLayout2.xml"/><Relationship Id="rId16" Type="http://schemas.openxmlformats.org/officeDocument/2006/relationships/image" Target="../media/image77.jpeg"/><Relationship Id="rId17" Type="http://schemas.openxmlformats.org/officeDocument/2006/relationships/image" Target="../media/image78.jpeg"/><Relationship Id="rId18" Type="http://schemas.openxmlformats.org/officeDocument/2006/relationships/image" Target="../media/image79.png"/><Relationship Id="rId19" Type="http://schemas.openxmlformats.org/officeDocument/2006/relationships/image" Target="../media/image74.png"/><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s>
</file>

<file path=ppt/slides/_rels/slide59.xml.rels><?xml version="1.0" encoding="UTF-8" standalone="yes"?>
<Relationships xmlns="http://schemas.openxmlformats.org/package/2006/relationships"><Relationship Id="rId9" Type="http://schemas.openxmlformats.org/officeDocument/2006/relationships/tags" Target="../tags/tag49.xml"/><Relationship Id="rId20" Type="http://schemas.openxmlformats.org/officeDocument/2006/relationships/image" Target="../media/image82.jpeg"/><Relationship Id="rId21" Type="http://schemas.openxmlformats.org/officeDocument/2006/relationships/image" Target="../media/image79.png"/><Relationship Id="rId22" Type="http://schemas.openxmlformats.org/officeDocument/2006/relationships/image" Target="../media/image74.png"/><Relationship Id="rId23" Type="http://schemas.openxmlformats.org/officeDocument/2006/relationships/image" Target="../media/image75.png"/><Relationship Id="rId24" Type="http://schemas.openxmlformats.org/officeDocument/2006/relationships/image" Target="../media/image76.png"/><Relationship Id="rId25" Type="http://schemas.openxmlformats.org/officeDocument/2006/relationships/image" Target="../media/image83.jpeg"/><Relationship Id="rId26" Type="http://schemas.openxmlformats.org/officeDocument/2006/relationships/image" Target="../media/image80.jpeg"/><Relationship Id="rId27" Type="http://schemas.openxmlformats.org/officeDocument/2006/relationships/image" Target="../media/image81.jpeg"/><Relationship Id="rId10" Type="http://schemas.openxmlformats.org/officeDocument/2006/relationships/tags" Target="../tags/tag50.xml"/><Relationship Id="rId11" Type="http://schemas.openxmlformats.org/officeDocument/2006/relationships/tags" Target="../tags/tag51.xml"/><Relationship Id="rId12" Type="http://schemas.openxmlformats.org/officeDocument/2006/relationships/tags" Target="../tags/tag52.xml"/><Relationship Id="rId13" Type="http://schemas.openxmlformats.org/officeDocument/2006/relationships/tags" Target="../tags/tag53.xml"/><Relationship Id="rId14" Type="http://schemas.openxmlformats.org/officeDocument/2006/relationships/tags" Target="../tags/tag54.xml"/><Relationship Id="rId15" Type="http://schemas.openxmlformats.org/officeDocument/2006/relationships/tags" Target="../tags/tag55.xml"/><Relationship Id="rId16" Type="http://schemas.openxmlformats.org/officeDocument/2006/relationships/tags" Target="../tags/tag56.xml"/><Relationship Id="rId17" Type="http://schemas.openxmlformats.org/officeDocument/2006/relationships/slideLayout" Target="../slideLayouts/slideLayout2.xml"/><Relationship Id="rId18" Type="http://schemas.openxmlformats.org/officeDocument/2006/relationships/image" Target="../media/image77.jpeg"/><Relationship Id="rId19" Type="http://schemas.openxmlformats.org/officeDocument/2006/relationships/image" Target="../media/image78.jpe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tags" Target="../tags/tag45.xml"/><Relationship Id="rId6" Type="http://schemas.openxmlformats.org/officeDocument/2006/relationships/tags" Target="../tags/tag46.xml"/><Relationship Id="rId7" Type="http://schemas.openxmlformats.org/officeDocument/2006/relationships/tags" Target="../tags/tag47.xml"/><Relationship Id="rId8" Type="http://schemas.openxmlformats.org/officeDocument/2006/relationships/tags" Target="../tags/tag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9" Type="http://schemas.openxmlformats.org/officeDocument/2006/relationships/tags" Target="../tags/tag65.xml"/><Relationship Id="rId20" Type="http://schemas.openxmlformats.org/officeDocument/2006/relationships/image" Target="../media/image77.jpeg"/><Relationship Id="rId21" Type="http://schemas.openxmlformats.org/officeDocument/2006/relationships/image" Target="../media/image78.jpeg"/><Relationship Id="rId22" Type="http://schemas.openxmlformats.org/officeDocument/2006/relationships/image" Target="../media/image80.jpeg"/><Relationship Id="rId23" Type="http://schemas.openxmlformats.org/officeDocument/2006/relationships/image" Target="../media/image82.jpeg"/><Relationship Id="rId24" Type="http://schemas.openxmlformats.org/officeDocument/2006/relationships/image" Target="../media/image84.png"/><Relationship Id="rId25" Type="http://schemas.openxmlformats.org/officeDocument/2006/relationships/image" Target="../media/image85.jpeg"/><Relationship Id="rId26" Type="http://schemas.openxmlformats.org/officeDocument/2006/relationships/image" Target="../media/image79.png"/><Relationship Id="rId27" Type="http://schemas.openxmlformats.org/officeDocument/2006/relationships/image" Target="../media/image74.png"/><Relationship Id="rId28" Type="http://schemas.openxmlformats.org/officeDocument/2006/relationships/image" Target="../media/image75.png"/><Relationship Id="rId29" Type="http://schemas.openxmlformats.org/officeDocument/2006/relationships/image" Target="../media/image76.png"/><Relationship Id="rId30" Type="http://schemas.openxmlformats.org/officeDocument/2006/relationships/image" Target="../media/image83.jpeg"/><Relationship Id="rId31" Type="http://schemas.openxmlformats.org/officeDocument/2006/relationships/image" Target="../media/image81.jpeg"/><Relationship Id="rId10" Type="http://schemas.openxmlformats.org/officeDocument/2006/relationships/tags" Target="../tags/tag66.xml"/><Relationship Id="rId11" Type="http://schemas.openxmlformats.org/officeDocument/2006/relationships/tags" Target="../tags/tag67.xml"/><Relationship Id="rId12" Type="http://schemas.openxmlformats.org/officeDocument/2006/relationships/tags" Target="../tags/tag68.xml"/><Relationship Id="rId13" Type="http://schemas.openxmlformats.org/officeDocument/2006/relationships/tags" Target="../tags/tag69.xml"/><Relationship Id="rId14" Type="http://schemas.openxmlformats.org/officeDocument/2006/relationships/tags" Target="../tags/tag70.xml"/><Relationship Id="rId15" Type="http://schemas.openxmlformats.org/officeDocument/2006/relationships/tags" Target="../tags/tag71.xml"/><Relationship Id="rId16" Type="http://schemas.openxmlformats.org/officeDocument/2006/relationships/tags" Target="../tags/tag72.xml"/><Relationship Id="rId17" Type="http://schemas.openxmlformats.org/officeDocument/2006/relationships/tags" Target="../tags/tag73.xml"/><Relationship Id="rId18" Type="http://schemas.openxmlformats.org/officeDocument/2006/relationships/tags" Target="../tags/tag74.xml"/><Relationship Id="rId19" Type="http://schemas.openxmlformats.org/officeDocument/2006/relationships/slideLayout" Target="../slideLayouts/slideLayout2.xml"/><Relationship Id="rId1" Type="http://schemas.openxmlformats.org/officeDocument/2006/relationships/tags" Target="../tags/tag57.xml"/><Relationship Id="rId2" Type="http://schemas.openxmlformats.org/officeDocument/2006/relationships/tags" Target="../tags/tag58.xml"/><Relationship Id="rId3" Type="http://schemas.openxmlformats.org/officeDocument/2006/relationships/tags" Target="../tags/tag59.xml"/><Relationship Id="rId4" Type="http://schemas.openxmlformats.org/officeDocument/2006/relationships/tags" Target="../tags/tag60.xml"/><Relationship Id="rId5" Type="http://schemas.openxmlformats.org/officeDocument/2006/relationships/tags" Target="../tags/tag61.xml"/><Relationship Id="rId6" Type="http://schemas.openxmlformats.org/officeDocument/2006/relationships/tags" Target="../tags/tag62.xml"/><Relationship Id="rId7" Type="http://schemas.openxmlformats.org/officeDocument/2006/relationships/tags" Target="../tags/tag63.xml"/><Relationship Id="rId8" Type="http://schemas.openxmlformats.org/officeDocument/2006/relationships/tags" Target="../tags/tag6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6.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png"/><Relationship Id="rId3"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png"/><Relationship Id="rId3" Type="http://schemas.openxmlformats.org/officeDocument/2006/relationships/image" Target="../media/image8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png"/><Relationship Id="rId3" Type="http://schemas.openxmlformats.org/officeDocument/2006/relationships/image" Target="../media/image88.png"/></Relationships>
</file>

<file path=ppt/slides/_rels/slide66.xml.rels><?xml version="1.0" encoding="UTF-8" standalone="yes"?>
<Relationships xmlns="http://schemas.openxmlformats.org/package/2006/relationships"><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image" Target="../media/image87.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s>
</file>

<file path=ppt/slides/_rels/slide67.xml.rels><?xml version="1.0" encoding="UTF-8" standalone="yes"?>
<Relationships xmlns="http://schemas.openxmlformats.org/package/2006/relationships"><Relationship Id="rId11" Type="http://schemas.openxmlformats.org/officeDocument/2006/relationships/image" Target="../media/image99.png"/><Relationship Id="rId12" Type="http://schemas.openxmlformats.org/officeDocument/2006/relationships/image" Target="../media/image88.png"/><Relationship Id="rId13" Type="http://schemas.openxmlformats.org/officeDocument/2006/relationships/image" Target="../media/image100.emf"/><Relationship Id="rId1" Type="http://schemas.openxmlformats.org/officeDocument/2006/relationships/slideLayout" Target="../slideLayouts/slideLayout3.xml"/><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9" Type="http://schemas.openxmlformats.org/officeDocument/2006/relationships/image" Target="../media/image97.png"/><Relationship Id="rId10" Type="http://schemas.openxmlformats.org/officeDocument/2006/relationships/image" Target="../media/image9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5309343" y="755015"/>
            <a:ext cx="3028947" cy="2332744"/>
          </a:xfrm>
        </p:spPr>
        <p:txBody>
          <a:bodyPr/>
          <a:lstStyle/>
          <a:p>
            <a:r>
              <a:rPr lang="en-US" altLang="en-US" sz="1600" b="0" dirty="0">
                <a:solidFill>
                  <a:schemeClr val="tx1"/>
                </a:solidFill>
              </a:rPr>
              <a:t>Personal Genomics </a:t>
            </a:r>
            <a:r>
              <a:rPr lang="en-US" altLang="en-US" sz="1600" b="0" dirty="0" smtClean="0">
                <a:solidFill>
                  <a:schemeClr val="tx1"/>
                </a:solidFill>
              </a:rPr>
              <a:t/>
            </a:r>
            <a:br>
              <a:rPr lang="en-US" altLang="en-US" sz="1600" b="0" dirty="0" smtClean="0">
                <a:solidFill>
                  <a:schemeClr val="tx1"/>
                </a:solidFill>
              </a:rPr>
            </a:br>
            <a:r>
              <a:rPr lang="en-US" altLang="en-US" sz="1600" b="0" dirty="0" smtClean="0">
                <a:solidFill>
                  <a:schemeClr val="tx1"/>
                </a:solidFill>
              </a:rPr>
              <a:t>&amp; </a:t>
            </a:r>
            <a:r>
              <a:rPr lang="en-US" altLang="en-US" sz="1600" b="0" dirty="0">
                <a:solidFill>
                  <a:schemeClr val="tx1"/>
                </a:solidFill>
              </a:rPr>
              <a:t>Data Science</a:t>
            </a:r>
            <a:r>
              <a:rPr lang="en-US" altLang="en-US" sz="1800" b="0" dirty="0">
                <a:solidFill>
                  <a:schemeClr val="tx1"/>
                </a:solidFill>
              </a:rPr>
              <a:t>:</a:t>
            </a:r>
            <a:r>
              <a:rPr lang="en-US" altLang="en-US" sz="2800" dirty="0">
                <a:solidFill>
                  <a:schemeClr val="tx1"/>
                </a:solidFill>
              </a:rPr>
              <a:t> </a:t>
            </a:r>
            <a:r>
              <a:rPr lang="en-US" altLang="en-US" sz="2800" dirty="0" smtClean="0">
                <a:solidFill>
                  <a:schemeClr val="tx1"/>
                </a:solidFill>
              </a:rPr>
              <a:t/>
            </a:r>
            <a:br>
              <a:rPr lang="en-US" altLang="en-US" sz="280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2000" dirty="0">
                <a:solidFill>
                  <a:schemeClr val="tx1"/>
                </a:solidFill>
              </a:rPr>
              <a:t>U</a:t>
            </a:r>
            <a:r>
              <a:rPr lang="en-US" altLang="en-US" sz="2000" dirty="0" smtClean="0">
                <a:solidFill>
                  <a:schemeClr val="tx1"/>
                </a:solidFill>
              </a:rPr>
              <a:t>sing </a:t>
            </a:r>
            <a:r>
              <a:rPr lang="en-US" altLang="en-US" sz="2000" dirty="0">
                <a:solidFill>
                  <a:schemeClr val="tx1"/>
                </a:solidFill>
              </a:rPr>
              <a:t>population-scale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functional </a:t>
            </a:r>
            <a:r>
              <a:rPr lang="en-US" altLang="en-US" sz="2000" dirty="0">
                <a:solidFill>
                  <a:schemeClr val="tx1"/>
                </a:solidFill>
              </a:rPr>
              <a:t>genomics </a:t>
            </a:r>
            <a:br>
              <a:rPr lang="en-US" altLang="en-US" sz="2000" dirty="0">
                <a:solidFill>
                  <a:schemeClr val="tx1"/>
                </a:solidFill>
              </a:rPr>
            </a:br>
            <a:r>
              <a:rPr lang="en-US" altLang="en-US" sz="2000" dirty="0">
                <a:solidFill>
                  <a:schemeClr val="tx1"/>
                </a:solidFill>
              </a:rPr>
              <a:t>to understand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mental </a:t>
            </a:r>
            <a:r>
              <a:rPr lang="en-US" altLang="en-US" sz="2000" dirty="0">
                <a:solidFill>
                  <a:schemeClr val="tx1"/>
                </a:solidFill>
              </a:rPr>
              <a:t>disease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&amp; interpreting </a:t>
            </a:r>
            <a:br>
              <a:rPr lang="en-US" altLang="en-US" sz="2000" dirty="0" smtClean="0">
                <a:solidFill>
                  <a:schemeClr val="tx1"/>
                </a:solidFill>
              </a:rPr>
            </a:br>
            <a:r>
              <a:rPr lang="en-US" altLang="en-US" sz="2000" dirty="0" smtClean="0">
                <a:solidFill>
                  <a:schemeClr val="tx1"/>
                </a:solidFill>
              </a:rPr>
              <a:t>the </a:t>
            </a:r>
            <a:r>
              <a:rPr lang="en-US" altLang="en-US" sz="2000" dirty="0">
                <a:solidFill>
                  <a:schemeClr val="tx1"/>
                </a:solidFill>
              </a:rPr>
              <a:t>data exhaust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from </a:t>
            </a:r>
            <a:r>
              <a:rPr lang="en-US" altLang="en-US" sz="2000" dirty="0">
                <a:solidFill>
                  <a:schemeClr val="tx1"/>
                </a:solidFill>
              </a:rPr>
              <a:t>this activity</a:t>
            </a:r>
            <a:endParaRPr lang="en-US" altLang="en-US" sz="3200" dirty="0">
              <a:solidFill>
                <a:schemeClr val="accent6"/>
              </a:solidFill>
              <a:ea typeface="ＭＳ Ｐゴシック" charset="-128"/>
            </a:endParaRPr>
          </a:p>
        </p:txBody>
      </p:sp>
      <p:sp>
        <p:nvSpPr>
          <p:cNvPr id="9219" name="Subtitle 4"/>
          <p:cNvSpPr>
            <a:spLocks noGrp="1"/>
          </p:cNvSpPr>
          <p:nvPr>
            <p:ph type="subTitle" idx="1"/>
          </p:nvPr>
        </p:nvSpPr>
        <p:spPr>
          <a:xfrm>
            <a:off x="4789090" y="4122518"/>
            <a:ext cx="4069453"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a:t>
            </a:r>
            <a:br>
              <a:rPr lang="en-US" altLang="en-US" sz="1400" b="0" dirty="0" smtClean="0">
                <a:solidFill>
                  <a:schemeClr val="tx1">
                    <a:lumMod val="65000"/>
                    <a:lumOff val="35000"/>
                  </a:schemeClr>
                </a:solidFill>
                <a:ea typeface="ＭＳ Ｐゴシック" charset="-128"/>
              </a:rPr>
            </a:br>
            <a:r>
              <a:rPr lang="en-US" altLang="en-US" sz="1400" b="0" dirty="0" smtClean="0">
                <a:solidFill>
                  <a:schemeClr val="tx1">
                    <a:lumMod val="65000"/>
                    <a:lumOff val="35000"/>
                  </a:schemeClr>
                </a:solidFill>
                <a:ea typeface="ＭＳ Ｐゴシック" charset="-128"/>
              </a:rPr>
              <a:t>Yale</a:t>
            </a:r>
            <a:endParaRPr lang="en-US" altLang="en-US" sz="1400" b="0" dirty="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a:solidFill>
                <a:schemeClr val="tx1">
                  <a:lumMod val="65000"/>
                  <a:lumOff val="35000"/>
                </a:schemeClr>
              </a:solidFill>
              <a:ea typeface="ＭＳ Ｐゴシック" charset="-128"/>
            </a:endParaRPr>
          </a:p>
          <a:p>
            <a:r>
              <a:rPr lang="en-US" altLang="en-US" sz="1400" b="0" dirty="0" smtClean="0">
                <a:solidFill>
                  <a:schemeClr val="tx1">
                    <a:lumMod val="65000"/>
                    <a:lumOff val="35000"/>
                  </a:schemeClr>
                </a:solidFill>
                <a:ea typeface="ＭＳ Ｐゴシック" charset="-128"/>
              </a:rPr>
              <a:t>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600" dirty="0" err="1" smtClean="0">
                <a:ea typeface="ＭＳ Ｐゴシック" charset="-128"/>
              </a:rPr>
              <a:t>Lectures.GersteinLab.org</a:t>
            </a:r>
            <a:r>
              <a:rPr lang="en-US" altLang="en-US" sz="1600" dirty="0" smtClean="0">
                <a:solidFill>
                  <a:schemeClr val="accent1">
                    <a:lumMod val="50000"/>
                  </a:schemeClr>
                </a:solidFill>
                <a:ea typeface="ＭＳ Ｐゴシック" charset="-128"/>
              </a:rPr>
              <a:t>  </a:t>
            </a:r>
            <a:r>
              <a:rPr lang="en-US" altLang="en-US" sz="1400" dirty="0" smtClean="0">
                <a:solidFill>
                  <a:schemeClr val="accent1">
                    <a:lumMod val="50000"/>
                  </a:schemeClr>
                </a:solidFill>
                <a:ea typeface="ＭＳ Ｐゴシック" charset="-128"/>
              </a:rPr>
              <a:t/>
            </a:r>
            <a:br>
              <a:rPr lang="en-US" altLang="en-US" sz="1400" dirty="0" smtClean="0">
                <a:solidFill>
                  <a:schemeClr val="accent1">
                    <a:lumMod val="50000"/>
                  </a:schemeClr>
                </a:solidFill>
                <a:ea typeface="ＭＳ Ｐゴシック" charset="-128"/>
              </a:rPr>
            </a:br>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600" dirty="0">
                <a:ea typeface="ＭＳ Ｐゴシック" charset="-128"/>
              </a:rPr>
              <a:t>@</a:t>
            </a:r>
            <a:r>
              <a:rPr lang="en-US" altLang="en-US" sz="1600" dirty="0" err="1">
                <a:ea typeface="ＭＳ Ｐゴシック" charset="-128"/>
              </a:rPr>
              <a:t>markgerstein</a:t>
            </a:r>
            <a:r>
              <a:rPr lang="en-US" altLang="en-US" sz="1400" b="0" dirty="0" smtClean="0">
                <a:solidFill>
                  <a:schemeClr val="tx1">
                    <a:lumMod val="65000"/>
                    <a:lumOff val="35000"/>
                  </a:schemeClr>
                </a:solidFill>
                <a:ea typeface="ＭＳ Ｐゴシック" charset="-128"/>
              </a:rPr>
              <a:t>). </a:t>
            </a:r>
          </a:p>
          <a:p>
            <a:r>
              <a:rPr lang="en-US" altLang="en-US" sz="1400" b="0" dirty="0" smtClean="0">
                <a:solidFill>
                  <a:schemeClr val="tx1">
                    <a:lumMod val="65000"/>
                    <a:lumOff val="35000"/>
                  </a:schemeClr>
                </a:solidFill>
                <a:ea typeface="ＭＳ Ｐゴシック" charset="-128"/>
              </a:rPr>
              <a:t>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95" y="427505"/>
            <a:ext cx="3993673" cy="6005523"/>
          </a:xfrm>
          <a:prstGeom prst="rect">
            <a:avLst/>
          </a:prstGeom>
          <a:ln w="28575">
            <a:solidFill>
              <a:schemeClr val="tx1"/>
            </a:solidFill>
          </a:ln>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smtClean="0"/>
              <a:t>A core issue </a:t>
            </a:r>
            <a:r>
              <a:rPr lang="en-US" dirty="0"/>
              <a:t>addressed by </a:t>
            </a:r>
            <a:r>
              <a:rPr lang="en-US" dirty="0" err="1" smtClean="0"/>
              <a:t>PsychENCODE</a:t>
            </a:r>
            <a:r>
              <a:rPr lang="en-US" dirty="0" smtClean="0"/>
              <a:t>: </a:t>
            </a:r>
            <a:br>
              <a:rPr lang="en-US" dirty="0" smtClean="0"/>
            </a:br>
            <a:r>
              <a:rPr lang="en-US" dirty="0" smtClean="0"/>
              <a:t>Using functional </a:t>
            </a:r>
            <a:r>
              <a:rPr lang="en-US" dirty="0"/>
              <a:t>genomics </a:t>
            </a:r>
            <a:r>
              <a:rPr lang="en-US" dirty="0" smtClean="0"/>
              <a:t>to reveal </a:t>
            </a:r>
            <a:r>
              <a:rPr lang="en-US" dirty="0"/>
              <a:t>molecular mechanisms between genotype and phenotype in brain disorders</a:t>
            </a:r>
          </a:p>
        </p:txBody>
      </p:sp>
      <p:grpSp>
        <p:nvGrpSpPr>
          <p:cNvPr id="189" name="Group 188">
            <a:extLst>
              <a:ext uri="{FF2B5EF4-FFF2-40B4-BE49-F238E27FC236}">
                <a16:creationId xmlns:a16="http://schemas.microsoft.com/office/drawing/2014/main" xmlns=""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a16="http://schemas.microsoft.com/office/drawing/2014/main" xmlns=""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a16="http://schemas.microsoft.com/office/drawing/2014/main" xmlns=""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sp>
            <p:nvSpPr>
              <p:cNvPr id="28" name="Triangle 27">
                <a:extLst>
                  <a:ext uri="{FF2B5EF4-FFF2-40B4-BE49-F238E27FC236}">
                    <a16:creationId xmlns:a16="http://schemas.microsoft.com/office/drawing/2014/main" xmlns=""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29" name="Rectangle 28">
                <a:extLst>
                  <a:ext uri="{FF2B5EF4-FFF2-40B4-BE49-F238E27FC236}">
                    <a16:creationId xmlns:a16="http://schemas.microsoft.com/office/drawing/2014/main" xmlns=""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sp>
            <p:nvSpPr>
              <p:cNvPr id="30" name="Triangle 29">
                <a:extLst>
                  <a:ext uri="{FF2B5EF4-FFF2-40B4-BE49-F238E27FC236}">
                    <a16:creationId xmlns:a16="http://schemas.microsoft.com/office/drawing/2014/main" xmlns=""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1" name="Rectangle 30">
                <a:extLst>
                  <a:ext uri="{FF2B5EF4-FFF2-40B4-BE49-F238E27FC236}">
                    <a16:creationId xmlns:a16="http://schemas.microsoft.com/office/drawing/2014/main" xmlns=""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cxnSp>
            <p:nvCxnSpPr>
              <p:cNvPr id="32" name="Straight Connector 31">
                <a:extLst>
                  <a:ext uri="{FF2B5EF4-FFF2-40B4-BE49-F238E27FC236}">
                    <a16:creationId xmlns:a16="http://schemas.microsoft.com/office/drawing/2014/main" xmlns=""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xmlns=""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5" name="Oval 34">
                <a:extLst>
                  <a:ext uri="{FF2B5EF4-FFF2-40B4-BE49-F238E27FC236}">
                    <a16:creationId xmlns:a16="http://schemas.microsoft.com/office/drawing/2014/main" xmlns=""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6" name="Oval 35">
                <a:extLst>
                  <a:ext uri="{FF2B5EF4-FFF2-40B4-BE49-F238E27FC236}">
                    <a16:creationId xmlns:a16="http://schemas.microsoft.com/office/drawing/2014/main" xmlns=""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7" name="Oval 36">
                <a:extLst>
                  <a:ext uri="{FF2B5EF4-FFF2-40B4-BE49-F238E27FC236}">
                    <a16:creationId xmlns:a16="http://schemas.microsoft.com/office/drawing/2014/main" xmlns=""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8" name="TextBox 37">
                <a:extLst>
                  <a:ext uri="{FF2B5EF4-FFF2-40B4-BE49-F238E27FC236}">
                    <a16:creationId xmlns:a16="http://schemas.microsoft.com/office/drawing/2014/main" xmlns=""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latin typeface="Courier" charset="0"/>
                    <a:ea typeface="Courier" charset="0"/>
                    <a:cs typeface="Courier" charset="0"/>
                  </a:rPr>
                  <a:t>Genotype</a:t>
                </a:r>
              </a:p>
            </p:txBody>
          </p:sp>
          <p:sp>
            <p:nvSpPr>
              <p:cNvPr id="39" name="Oval 38">
                <a:extLst>
                  <a:ext uri="{FF2B5EF4-FFF2-40B4-BE49-F238E27FC236}">
                    <a16:creationId xmlns:a16="http://schemas.microsoft.com/office/drawing/2014/main" xmlns=""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0" name="Oval 39">
                <a:extLst>
                  <a:ext uri="{FF2B5EF4-FFF2-40B4-BE49-F238E27FC236}">
                    <a16:creationId xmlns:a16="http://schemas.microsoft.com/office/drawing/2014/main" xmlns=""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1" name="Oval 40">
                <a:extLst>
                  <a:ext uri="{FF2B5EF4-FFF2-40B4-BE49-F238E27FC236}">
                    <a16:creationId xmlns:a16="http://schemas.microsoft.com/office/drawing/2014/main" xmlns=""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2" name="Rectangle 41">
                <a:extLst>
                  <a:ext uri="{FF2B5EF4-FFF2-40B4-BE49-F238E27FC236}">
                    <a16:creationId xmlns:a16="http://schemas.microsoft.com/office/drawing/2014/main" xmlns=""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chemeClr val="bg1">
                        <a:lumMod val="65000"/>
                      </a:schemeClr>
                    </a:solidFill>
                  </a:rPr>
                  <a:t>AGE</a:t>
                </a:r>
              </a:p>
            </p:txBody>
          </p:sp>
          <p:sp>
            <p:nvSpPr>
              <p:cNvPr id="43" name="Rectangle 42">
                <a:extLst>
                  <a:ext uri="{FF2B5EF4-FFF2-40B4-BE49-F238E27FC236}">
                    <a16:creationId xmlns:a16="http://schemas.microsoft.com/office/drawing/2014/main" xmlns=""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chemeClr val="bg1">
                        <a:lumMod val="65000"/>
                      </a:schemeClr>
                    </a:solidFill>
                  </a:rPr>
                  <a:t>BPD</a:t>
                </a:r>
              </a:p>
            </p:txBody>
          </p:sp>
          <p:sp>
            <p:nvSpPr>
              <p:cNvPr id="44" name="Oval 43">
                <a:extLst>
                  <a:ext uri="{FF2B5EF4-FFF2-40B4-BE49-F238E27FC236}">
                    <a16:creationId xmlns:a16="http://schemas.microsoft.com/office/drawing/2014/main" xmlns=""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5" name="Oval 44">
                <a:extLst>
                  <a:ext uri="{FF2B5EF4-FFF2-40B4-BE49-F238E27FC236}">
                    <a16:creationId xmlns:a16="http://schemas.microsoft.com/office/drawing/2014/main" xmlns=""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6" name="Oval 45">
                <a:extLst>
                  <a:ext uri="{FF2B5EF4-FFF2-40B4-BE49-F238E27FC236}">
                    <a16:creationId xmlns:a16="http://schemas.microsoft.com/office/drawing/2014/main" xmlns=""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7" name="Oval 46">
                <a:extLst>
                  <a:ext uri="{FF2B5EF4-FFF2-40B4-BE49-F238E27FC236}">
                    <a16:creationId xmlns:a16="http://schemas.microsoft.com/office/drawing/2014/main" xmlns=""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8" name="Oval 47">
                <a:extLst>
                  <a:ext uri="{FF2B5EF4-FFF2-40B4-BE49-F238E27FC236}">
                    <a16:creationId xmlns:a16="http://schemas.microsoft.com/office/drawing/2014/main" xmlns=""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9" name="Oval 48">
                <a:extLst>
                  <a:ext uri="{FF2B5EF4-FFF2-40B4-BE49-F238E27FC236}">
                    <a16:creationId xmlns:a16="http://schemas.microsoft.com/office/drawing/2014/main" xmlns=""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0" name="Oval 49">
                <a:extLst>
                  <a:ext uri="{FF2B5EF4-FFF2-40B4-BE49-F238E27FC236}">
                    <a16:creationId xmlns:a16="http://schemas.microsoft.com/office/drawing/2014/main" xmlns=""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1" name="Oval 50">
                <a:extLst>
                  <a:ext uri="{FF2B5EF4-FFF2-40B4-BE49-F238E27FC236}">
                    <a16:creationId xmlns:a16="http://schemas.microsoft.com/office/drawing/2014/main" xmlns=""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2" name="Oval 51">
                <a:extLst>
                  <a:ext uri="{FF2B5EF4-FFF2-40B4-BE49-F238E27FC236}">
                    <a16:creationId xmlns:a16="http://schemas.microsoft.com/office/drawing/2014/main" xmlns=""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3" name="Rectangle 52">
                <a:extLst>
                  <a:ext uri="{FF2B5EF4-FFF2-40B4-BE49-F238E27FC236}">
                    <a16:creationId xmlns:a16="http://schemas.microsoft.com/office/drawing/2014/main" xmlns=""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chemeClr val="bg1">
                        <a:lumMod val="65000"/>
                      </a:schemeClr>
                    </a:solidFill>
                  </a:rPr>
                  <a:t>SCZ</a:t>
                </a:r>
              </a:p>
            </p:txBody>
          </p:sp>
          <p:sp>
            <p:nvSpPr>
              <p:cNvPr id="54" name="TextBox 53">
                <a:extLst>
                  <a:ext uri="{FF2B5EF4-FFF2-40B4-BE49-F238E27FC236}">
                    <a16:creationId xmlns:a16="http://schemas.microsoft.com/office/drawing/2014/main" xmlns=""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latin typeface="Courier" charset="0"/>
                    <a:ea typeface="Courier" charset="0"/>
                    <a:cs typeface="Courier" charset="0"/>
                  </a:rPr>
                  <a:t>Phenotype</a:t>
                </a:r>
              </a:p>
            </p:txBody>
          </p:sp>
          <p:sp>
            <p:nvSpPr>
              <p:cNvPr id="55" name="Rectangle 54">
                <a:extLst>
                  <a:ext uri="{FF2B5EF4-FFF2-40B4-BE49-F238E27FC236}">
                    <a16:creationId xmlns:a16="http://schemas.microsoft.com/office/drawing/2014/main" xmlns=""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6" name="Oval 55">
                <a:extLst>
                  <a:ext uri="{FF2B5EF4-FFF2-40B4-BE49-F238E27FC236}">
                    <a16:creationId xmlns:a16="http://schemas.microsoft.com/office/drawing/2014/main" xmlns=""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7" name="Oval 56">
                <a:extLst>
                  <a:ext uri="{FF2B5EF4-FFF2-40B4-BE49-F238E27FC236}">
                    <a16:creationId xmlns:a16="http://schemas.microsoft.com/office/drawing/2014/main" xmlns=""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8" name="Oval 57">
                <a:extLst>
                  <a:ext uri="{FF2B5EF4-FFF2-40B4-BE49-F238E27FC236}">
                    <a16:creationId xmlns:a16="http://schemas.microsoft.com/office/drawing/2014/main" xmlns=""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9" name="TextBox 58">
                <a:extLst>
                  <a:ext uri="{FF2B5EF4-FFF2-40B4-BE49-F238E27FC236}">
                    <a16:creationId xmlns:a16="http://schemas.microsoft.com/office/drawing/2014/main" xmlns=""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latin typeface="Courier" charset="0"/>
                    <a:ea typeface="Courier" charset="0"/>
                    <a:cs typeface="Courier" charset="0"/>
                  </a:rPr>
                  <a:t>Genes</a:t>
                </a:r>
              </a:p>
            </p:txBody>
          </p:sp>
          <p:sp>
            <p:nvSpPr>
              <p:cNvPr id="60" name="Rectangle 59">
                <a:extLst>
                  <a:ext uri="{FF2B5EF4-FFF2-40B4-BE49-F238E27FC236}">
                    <a16:creationId xmlns:a16="http://schemas.microsoft.com/office/drawing/2014/main" xmlns=""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1" name="Oval 60">
                <a:extLst>
                  <a:ext uri="{FF2B5EF4-FFF2-40B4-BE49-F238E27FC236}">
                    <a16:creationId xmlns:a16="http://schemas.microsoft.com/office/drawing/2014/main" xmlns=""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2" name="Oval 61">
                <a:extLst>
                  <a:ext uri="{FF2B5EF4-FFF2-40B4-BE49-F238E27FC236}">
                    <a16:creationId xmlns:a16="http://schemas.microsoft.com/office/drawing/2014/main" xmlns=""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3" name="Oval 62">
                <a:extLst>
                  <a:ext uri="{FF2B5EF4-FFF2-40B4-BE49-F238E27FC236}">
                    <a16:creationId xmlns:a16="http://schemas.microsoft.com/office/drawing/2014/main" xmlns=""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4" name="Oval 63">
                <a:extLst>
                  <a:ext uri="{FF2B5EF4-FFF2-40B4-BE49-F238E27FC236}">
                    <a16:creationId xmlns:a16="http://schemas.microsoft.com/office/drawing/2014/main" xmlns=""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5" name="Oval 64">
                <a:extLst>
                  <a:ext uri="{FF2B5EF4-FFF2-40B4-BE49-F238E27FC236}">
                    <a16:creationId xmlns:a16="http://schemas.microsoft.com/office/drawing/2014/main" xmlns=""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6" name="Oval 65">
                <a:extLst>
                  <a:ext uri="{FF2B5EF4-FFF2-40B4-BE49-F238E27FC236}">
                    <a16:creationId xmlns:a16="http://schemas.microsoft.com/office/drawing/2014/main" xmlns=""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7" name="Rectangle 66">
                <a:extLst>
                  <a:ext uri="{FF2B5EF4-FFF2-40B4-BE49-F238E27FC236}">
                    <a16:creationId xmlns:a16="http://schemas.microsoft.com/office/drawing/2014/main" xmlns=""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8" name="Oval 67">
                <a:extLst>
                  <a:ext uri="{FF2B5EF4-FFF2-40B4-BE49-F238E27FC236}">
                    <a16:creationId xmlns:a16="http://schemas.microsoft.com/office/drawing/2014/main" xmlns=""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9" name="TextBox 68">
                <a:extLst>
                  <a:ext uri="{FF2B5EF4-FFF2-40B4-BE49-F238E27FC236}">
                    <a16:creationId xmlns:a16="http://schemas.microsoft.com/office/drawing/2014/main" xmlns=""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latin typeface="Courier" charset="0"/>
                    <a:ea typeface="Courier" charset="0"/>
                    <a:cs typeface="Courier" charset="0"/>
                  </a:rPr>
                  <a:t>Modules</a:t>
                </a:r>
              </a:p>
            </p:txBody>
          </p:sp>
          <p:sp>
            <p:nvSpPr>
              <p:cNvPr id="70" name="TextBox 69">
                <a:extLst>
                  <a:ext uri="{FF2B5EF4-FFF2-40B4-BE49-F238E27FC236}">
                    <a16:creationId xmlns:a16="http://schemas.microsoft.com/office/drawing/2014/main" xmlns=""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latin typeface="Courier" charset="0"/>
                    <a:ea typeface="Courier" charset="0"/>
                    <a:cs typeface="Courier" charset="0"/>
                  </a:rPr>
                  <a:t>pathways, circuits</a:t>
                </a:r>
              </a:p>
            </p:txBody>
          </p:sp>
          <p:sp>
            <p:nvSpPr>
              <p:cNvPr id="71" name="Right Brace 70">
                <a:extLst>
                  <a:ext uri="{FF2B5EF4-FFF2-40B4-BE49-F238E27FC236}">
                    <a16:creationId xmlns:a16="http://schemas.microsoft.com/office/drawing/2014/main" xmlns=""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cxnSp>
            <p:nvCxnSpPr>
              <p:cNvPr id="105" name="Straight Connector 104">
                <a:extLst>
                  <a:ext uri="{FF2B5EF4-FFF2-40B4-BE49-F238E27FC236}">
                    <a16:creationId xmlns:a16="http://schemas.microsoft.com/office/drawing/2014/main" xmlns=""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xmlns=""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4" name="TextBox 113">
                <a:extLst>
                  <a:ext uri="{FF2B5EF4-FFF2-40B4-BE49-F238E27FC236}">
                    <a16:creationId xmlns:a16="http://schemas.microsoft.com/office/drawing/2014/main" xmlns=""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latin typeface="Courier" charset="0"/>
                    <a:ea typeface="Courier" charset="0"/>
                    <a:cs typeface="Courier" charset="0"/>
                  </a:rPr>
                  <a:t>Cell types</a:t>
                </a:r>
              </a:p>
            </p:txBody>
          </p:sp>
          <p:sp>
            <p:nvSpPr>
              <p:cNvPr id="115" name="Rectangle 114">
                <a:extLst>
                  <a:ext uri="{FF2B5EF4-FFF2-40B4-BE49-F238E27FC236}">
                    <a16:creationId xmlns:a16="http://schemas.microsoft.com/office/drawing/2014/main" xmlns="" id="{D2E2595A-2C21-E647-B7F3-16ACC93C81E1}"/>
                  </a:ext>
                </a:extLst>
              </p:cNvPr>
              <p:cNvSpPr/>
              <p:nvPr/>
            </p:nvSpPr>
            <p:spPr>
              <a:xfrm>
                <a:off x="6911392" y="1391238"/>
                <a:ext cx="278281" cy="177057"/>
              </a:xfrm>
              <a:prstGeom prst="rect">
                <a:avLst/>
              </a:prstGeom>
            </p:spPr>
            <p:txBody>
              <a:bodyPr wrap="none">
                <a:spAutoFit/>
              </a:bodyPr>
              <a:lstStyle/>
              <a:p>
                <a:r>
                  <a:rPr lang="mr-IN" sz="263">
                    <a:solidFill>
                      <a:schemeClr val="bg1">
                        <a:lumMod val="65000"/>
                      </a:schemeClr>
                    </a:solidFill>
                  </a:rPr>
                  <a:t>…</a:t>
                </a:r>
                <a:endParaRPr lang="en-US" sz="263" dirty="0">
                  <a:solidFill>
                    <a:schemeClr val="bg1">
                      <a:lumMod val="65000"/>
                    </a:schemeClr>
                  </a:solidFill>
                </a:endParaRPr>
              </a:p>
            </p:txBody>
          </p:sp>
          <p:sp>
            <p:nvSpPr>
              <p:cNvPr id="116" name="Rectangle 115">
                <a:extLst>
                  <a:ext uri="{FF2B5EF4-FFF2-40B4-BE49-F238E27FC236}">
                    <a16:creationId xmlns:a16="http://schemas.microsoft.com/office/drawing/2014/main" xmlns=""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7" name="Rectangle 116">
                <a:extLst>
                  <a:ext uri="{FF2B5EF4-FFF2-40B4-BE49-F238E27FC236}">
                    <a16:creationId xmlns:a16="http://schemas.microsoft.com/office/drawing/2014/main" xmlns=""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8" name="Rectangle 117">
                <a:extLst>
                  <a:ext uri="{FF2B5EF4-FFF2-40B4-BE49-F238E27FC236}">
                    <a16:creationId xmlns:a16="http://schemas.microsoft.com/office/drawing/2014/main" xmlns=""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grpSp>
            <p:nvGrpSpPr>
              <p:cNvPr id="166" name="Group 165">
                <a:extLst>
                  <a:ext uri="{FF2B5EF4-FFF2-40B4-BE49-F238E27FC236}">
                    <a16:creationId xmlns:a16="http://schemas.microsoft.com/office/drawing/2014/main" xmlns=""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a16="http://schemas.microsoft.com/office/drawing/2014/main" xmlns=""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xmlns=""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xmlns=""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xmlns=""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a16="http://schemas.microsoft.com/office/drawing/2014/main" xmlns=""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xmlns=""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xmlns=""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xmlns=""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a16="http://schemas.microsoft.com/office/drawing/2014/main" xmlns=""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xmlns=""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xmlns=""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a16="http://schemas.microsoft.com/office/drawing/2014/main" xmlns=""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xmlns=""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xmlns=""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a16="http://schemas.microsoft.com/office/drawing/2014/main" xmlns=""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xmlns=""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xmlns=""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a16="http://schemas.microsoft.com/office/drawing/2014/main" xmlns=""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latin typeface="Courier" charset="0"/>
                  <a:ea typeface="Courier" charset="0"/>
                  <a:cs typeface="Courier" charset="0"/>
                </a:rPr>
                <a:t>Regulatory elements</a:t>
              </a:r>
            </a:p>
          </p:txBody>
        </p:sp>
      </p:grpSp>
      <p:sp>
        <p:nvSpPr>
          <p:cNvPr id="7" name="Rectangle 6">
            <a:extLst>
              <a:ext uri="{FF2B5EF4-FFF2-40B4-BE49-F238E27FC236}">
                <a16:creationId xmlns:a16="http://schemas.microsoft.com/office/drawing/2014/main" xmlns=""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chemeClr val="bg1">
                    <a:lumMod val="50000"/>
                  </a:schemeClr>
                </a:solidFill>
                <a:latin typeface="Arial" panose="020B0604020202020204" pitchFamily="34" charset="0"/>
                <a:cs typeface="Arial" panose="020B0604020202020204" pitchFamily="34" charset="0"/>
              </a:rPr>
              <a:t>*https://</a:t>
            </a:r>
            <a:r>
              <a:rPr lang="en-US" sz="1050" b="0" dirty="0" err="1">
                <a:solidFill>
                  <a:schemeClr val="bg1">
                    <a:lumMod val="50000"/>
                  </a:schemeClr>
                </a:solidFill>
                <a:latin typeface="Arial" panose="020B0604020202020204" pitchFamily="34" charset="0"/>
                <a:cs typeface="Arial" panose="020B0604020202020204" pitchFamily="34" charset="0"/>
              </a:rPr>
              <a:t>www.snpedia.com</a:t>
            </a:r>
            <a:r>
              <a:rPr lang="en-US" sz="1050" b="0" dirty="0">
                <a:solidFill>
                  <a:schemeClr val="bg1">
                    <a:lumMod val="50000"/>
                  </a:schemeClr>
                </a:solidFill>
                <a:latin typeface="Arial" panose="020B0604020202020204" pitchFamily="34" charset="0"/>
                <a:cs typeface="Arial" panose="020B0604020202020204" pitchFamily="34" charset="0"/>
              </a:rPr>
              <a:t>/</a:t>
            </a:r>
            <a:r>
              <a:rPr lang="en-US" sz="1050" b="0" dirty="0" err="1">
                <a:solidFill>
                  <a:schemeClr val="bg1">
                    <a:lumMod val="50000"/>
                  </a:schemeClr>
                </a:solidFill>
                <a:latin typeface="Arial" panose="020B0604020202020204" pitchFamily="34" charset="0"/>
                <a:cs typeface="Arial" panose="020B0604020202020204" pitchFamily="34" charset="0"/>
              </a:rPr>
              <a:t>index.php</a:t>
            </a:r>
            <a:r>
              <a:rPr lang="en-US" sz="1050" b="0" dirty="0">
                <a:solidFill>
                  <a:schemeClr val="bg1">
                    <a:lumMod val="50000"/>
                  </a:scheme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a16="http://schemas.microsoft.com/office/drawing/2014/main" xmlns="" id="{82647C28-D6DF-E947-AF45-DACC5B82B3EA}"/>
              </a:ext>
            </a:extLst>
          </p:cNvPr>
          <p:cNvGraphicFramePr>
            <a:graphicFrameLocks noGrp="1"/>
          </p:cNvGraphicFramePr>
          <p:nvPr>
            <p:extLst>
              <p:ext uri="{D42A27DB-BD31-4B8C-83A1-F6EECF244321}">
                <p14:modId xmlns:p14="http://schemas.microsoft.com/office/powerpoint/2010/main" val="129977649"/>
              </p:ext>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a16="http://schemas.microsoft.com/office/drawing/2014/main" xmlns="" val="269870991"/>
                    </a:ext>
                  </a:extLst>
                </a:gridCol>
                <a:gridCol w="1020508">
                  <a:extLst>
                    <a:ext uri="{9D8B030D-6E8A-4147-A177-3AD203B41FA5}">
                      <a16:colId xmlns:a16="http://schemas.microsoft.com/office/drawing/2014/main" xmlns="" val="3913081957"/>
                    </a:ext>
                  </a:extLst>
                </a:gridCol>
                <a:gridCol w="1965749">
                  <a:extLst>
                    <a:ext uri="{9D8B030D-6E8A-4147-A177-3AD203B41FA5}">
                      <a16:colId xmlns:a16="http://schemas.microsoft.com/office/drawing/2014/main" xmlns=""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a16="http://schemas.microsoft.com/office/drawing/2014/main" xmlns=""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smtClean="0"/>
                        <a:t>-</a:t>
                      </a:r>
                      <a:endParaRPr lang="en-US" sz="1000" b="1" dirty="0"/>
                    </a:p>
                  </a:txBody>
                  <a:tcPr marL="68580" marR="68580" marT="34290" marB="34290">
                    <a:solidFill>
                      <a:srgbClr val="FF9E97"/>
                    </a:solidFill>
                  </a:tcPr>
                </a:tc>
                <a:extLst>
                  <a:ext uri="{0D108BD9-81ED-4DB2-BD59-A6C34878D82A}">
                    <a16:rowId xmlns:a16="http://schemas.microsoft.com/office/drawing/2014/main" xmlns=""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smtClean="0"/>
                        <a:t>-</a:t>
                      </a:r>
                    </a:p>
                  </a:txBody>
                  <a:tcPr marL="68580" marR="68580" marT="34290" marB="34290">
                    <a:solidFill>
                      <a:srgbClr val="FF9E97"/>
                    </a:solidFill>
                  </a:tcPr>
                </a:tc>
                <a:extLst>
                  <a:ext uri="{0D108BD9-81ED-4DB2-BD59-A6C34878D82A}">
                    <a16:rowId xmlns:a16="http://schemas.microsoft.com/office/drawing/2014/main" xmlns=""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a16="http://schemas.microsoft.com/office/drawing/2014/main" xmlns=""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a16="http://schemas.microsoft.com/office/drawing/2014/main" xmlns=""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a16="http://schemas.microsoft.com/office/drawing/2014/main" xmlns=""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a16="http://schemas.microsoft.com/office/drawing/2014/main" xmlns=""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a16="http://schemas.microsoft.com/office/drawing/2014/main" xmlns=""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a16="http://schemas.microsoft.com/office/drawing/2014/main" xmlns="" val="847223116"/>
                  </a:ext>
                </a:extLst>
              </a:tr>
            </a:tbl>
          </a:graphicData>
        </a:graphic>
      </p:graphicFrame>
      <p:cxnSp>
        <p:nvCxnSpPr>
          <p:cNvPr id="6" name="Straight Arrow Connector 5">
            <a:extLst>
              <a:ext uri="{FF2B5EF4-FFF2-40B4-BE49-F238E27FC236}">
                <a16:creationId xmlns:a16="http://schemas.microsoft.com/office/drawing/2014/main" xmlns=""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246769"/>
          </a:xfrm>
          <a:prstGeom prst="rect">
            <a:avLst/>
          </a:prstGeom>
        </p:spPr>
        <p:txBody>
          <a:bodyPr wrap="square">
            <a:spAutoFit/>
          </a:bodyPr>
          <a:lstStyle/>
          <a:p>
            <a:r>
              <a:rPr lang="en-US" sz="1400" b="0" dirty="0"/>
              <a:t>Many psychiatric conditions are highly heritable</a:t>
            </a:r>
          </a:p>
          <a:p>
            <a:pPr lvl="1"/>
            <a:r>
              <a:rPr lang="en-US" sz="1400" b="0" dirty="0"/>
              <a:t>Schizophrenia: up to 80</a:t>
            </a:r>
            <a:r>
              <a:rPr lang="en-US" sz="1400" b="0" dirty="0" smtClean="0"/>
              <a:t>%</a:t>
            </a:r>
            <a:endParaRPr lang="en-US" sz="1400" b="0" dirty="0"/>
          </a:p>
          <a:p>
            <a:pPr marL="412750" indent="-398463"/>
            <a:r>
              <a:rPr lang="en-US" sz="1400" b="0" dirty="0"/>
              <a:t>But we don’t understand basic molecular mechanisms underpinning this association </a:t>
            </a:r>
            <a:br>
              <a:rPr lang="en-US" sz="1400" b="0" dirty="0"/>
            </a:br>
            <a:r>
              <a:rPr lang="en-US" sz="1400" b="0" dirty="0" smtClean="0"/>
              <a:t>(</a:t>
            </a:r>
            <a:r>
              <a:rPr lang="en-US" sz="1400" b="0" dirty="0"/>
              <a:t>in contrast to many other diseases such as cancer &amp; heart disease</a:t>
            </a:r>
            <a:r>
              <a:rPr lang="en-US" sz="1400" b="0" dirty="0" smtClean="0"/>
              <a:t>)</a:t>
            </a:r>
            <a:endParaRPr lang="en-US" sz="1400" b="0" dirty="0"/>
          </a:p>
          <a:p>
            <a:r>
              <a:rPr lang="en-US" sz="1400" b="0" dirty="0"/>
              <a:t>Moreover, current models substantially underestimate heritability using genetic data</a:t>
            </a:r>
          </a:p>
          <a:p>
            <a:pPr lvl="1"/>
            <a:r>
              <a:rPr lang="en-US" sz="1400" b="0" dirty="0"/>
              <a:t>Schizophrenia : ~25%</a:t>
            </a:r>
          </a:p>
          <a:p>
            <a:r>
              <a:rPr lang="en-US" sz="1400" b="0" dirty="0" smtClean="0"/>
              <a:t>Thus</a:t>
            </a:r>
            <a:r>
              <a:rPr lang="en-US" sz="1400" b="0" dirty="0"/>
              <a:t>, interested in developing predictive models of psychiatric traits which:</a:t>
            </a:r>
          </a:p>
          <a:p>
            <a:pPr lvl="1"/>
            <a:r>
              <a:rPr lang="en-US" sz="1400" b="0" dirty="0"/>
              <a:t>Use observations at intermediate (molecular levels) levels to inform latent structure</a:t>
            </a:r>
          </a:p>
          <a:p>
            <a:pPr lvl="1"/>
            <a:r>
              <a:rPr lang="en-US" sz="1400" b="0" dirty="0"/>
              <a:t>Use the predictive features of these “molecular endo phenotypes” to begin to suggest actors involved in mechanism</a:t>
            </a:r>
          </a:p>
        </p:txBody>
      </p:sp>
    </p:spTree>
    <p:extLst>
      <p:ext uri="{BB962C8B-B14F-4D97-AF65-F5344CB8AC3E}">
        <p14:creationId xmlns:p14="http://schemas.microsoft.com/office/powerpoint/2010/main" val="42979140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smtClean="0"/>
              <a:t>Collecting functional </a:t>
            </a:r>
            <a:r>
              <a:rPr lang="en-US" sz="1800" dirty="0"/>
              <a:t>genomic datasets </a:t>
            </a:r>
            <a:r>
              <a:rPr lang="en-US" sz="1800" dirty="0" smtClean="0"/>
              <a:t/>
            </a:r>
            <a:br>
              <a:rPr lang="en-US" sz="1800" dirty="0" smtClean="0"/>
            </a:br>
            <a:r>
              <a:rPr lang="en-US" sz="1800" dirty="0" smtClean="0"/>
              <a:t>for </a:t>
            </a:r>
            <a:r>
              <a:rPr lang="en-US" sz="1800" dirty="0"/>
              <a:t>the </a:t>
            </a:r>
            <a:r>
              <a:rPr lang="en-US" sz="1800" dirty="0" smtClean="0"/>
              <a:t/>
            </a:r>
            <a:br>
              <a:rPr lang="en-US" sz="1800" dirty="0" smtClean="0"/>
            </a:br>
            <a:r>
              <a:rPr lang="en-US" sz="1800" dirty="0" smtClean="0"/>
              <a:t>adult brain </a:t>
            </a:r>
            <a:br>
              <a:rPr lang="en-US" sz="1800" dirty="0" smtClean="0"/>
            </a:br>
            <a:r>
              <a:rPr lang="en-US" sz="1800" dirty="0" smtClean="0"/>
              <a:t/>
            </a:r>
            <a:br>
              <a:rPr lang="en-US" sz="1800" dirty="0" smtClean="0"/>
            </a:br>
            <a:r>
              <a:rPr lang="en-US" sz="1400" dirty="0" smtClean="0"/>
              <a:t>from </a:t>
            </a:r>
            <a:r>
              <a:rPr lang="en-US" sz="1400" dirty="0" err="1" smtClean="0"/>
              <a:t>PsychENCODE</a:t>
            </a:r>
            <a:r>
              <a:rPr lang="en-US" sz="1400" dirty="0" smtClean="0"/>
              <a:t>, </a:t>
            </a:r>
            <a:br>
              <a:rPr lang="en-US" sz="1400" dirty="0" smtClean="0"/>
            </a:br>
            <a:r>
              <a:rPr lang="en-US" sz="1400" dirty="0" smtClean="0"/>
              <a:t>other large </a:t>
            </a:r>
            <a:r>
              <a:rPr lang="en-US" sz="1400" dirty="0"/>
              <a:t>consortia </a:t>
            </a:r>
            <a:r>
              <a:rPr lang="en-US" sz="1400" dirty="0" smtClean="0"/>
              <a:t>&amp; single </a:t>
            </a:r>
            <a:r>
              <a:rPr lang="en-US" sz="1400" dirty="0"/>
              <a:t>cell studies</a:t>
            </a:r>
            <a:endParaRPr lang="en-US" sz="1800" dirty="0"/>
          </a:p>
        </p:txBody>
      </p:sp>
      <p:sp>
        <p:nvSpPr>
          <p:cNvPr id="3" name="TextBox 2"/>
          <p:cNvSpPr txBox="1"/>
          <p:nvPr/>
        </p:nvSpPr>
        <p:spPr>
          <a:xfrm>
            <a:off x="7463524" y="381592"/>
            <a:ext cx="1649811" cy="830997"/>
          </a:xfrm>
          <a:prstGeom prst="rect">
            <a:avLst/>
          </a:prstGeom>
          <a:noFill/>
        </p:spPr>
        <p:txBody>
          <a:bodyPr wrap="none" rtlCol="0">
            <a:spAutoFit/>
          </a:bodyPr>
          <a:lstStyle/>
          <a:p>
            <a:r>
              <a:rPr lang="en-US" dirty="0" smtClean="0"/>
              <a:t>1866</a:t>
            </a:r>
          </a:p>
          <a:p>
            <a:r>
              <a:rPr lang="en-US" dirty="0" smtClean="0"/>
              <a:t>Individuals</a:t>
            </a:r>
          </a:p>
          <a:p>
            <a:r>
              <a:rPr lang="en-US" dirty="0" smtClean="0"/>
              <a:t>~3.7K bulk RNA-</a:t>
            </a:r>
            <a:r>
              <a:rPr lang="en-US" dirty="0" err="1" smtClean="0"/>
              <a:t>seq</a:t>
            </a:r>
            <a:endParaRPr lang="en-US" dirty="0" smtClean="0"/>
          </a:p>
          <a:p>
            <a:r>
              <a:rPr lang="en-US" dirty="0" smtClean="0"/>
              <a:t>~32K single-cells  </a:t>
            </a:r>
            <a:endParaRPr lang="en-US" dirty="0"/>
          </a:p>
        </p:txBody>
      </p:sp>
    </p:spTree>
    <p:extLst>
      <p:ext uri="{BB962C8B-B14F-4D97-AF65-F5344CB8AC3E}">
        <p14:creationId xmlns:p14="http://schemas.microsoft.com/office/powerpoint/2010/main" val="5441275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E7B54E-E059-9F45-8D2B-AC035960BE6D}"/>
              </a:ext>
            </a:extLst>
          </p:cNvPr>
          <p:cNvSpPr>
            <a:spLocks noGrp="1"/>
          </p:cNvSpPr>
          <p:nvPr>
            <p:ph type="title"/>
          </p:nvPr>
        </p:nvSpPr>
        <p:spPr>
          <a:xfrm>
            <a:off x="67458" y="1131095"/>
            <a:ext cx="3768311" cy="2662542"/>
          </a:xfrm>
        </p:spPr>
        <p:txBody>
          <a:bodyPr>
            <a:normAutofit fontScale="90000"/>
          </a:bodyPr>
          <a:lstStyle/>
          <a:p>
            <a:r>
              <a:rPr lang="en-US" sz="2200" kern="0" dirty="0" smtClean="0"/>
              <a:t>Single-cell </a:t>
            </a:r>
            <a:br>
              <a:rPr lang="en-US" sz="2200" kern="0" dirty="0" smtClean="0"/>
            </a:br>
            <a:r>
              <a:rPr lang="en-US" sz="2200" kern="0" dirty="0" smtClean="0"/>
              <a:t>deconvolution </a:t>
            </a:r>
            <a:r>
              <a:rPr lang="en-US" sz="2200" kern="0" dirty="0"/>
              <a:t/>
            </a:r>
            <a:br>
              <a:rPr lang="en-US" sz="2200" kern="0" dirty="0"/>
            </a:br>
            <a:r>
              <a:rPr lang="en-US" sz="2200" kern="0" dirty="0"/>
              <a:t>Step 1: </a:t>
            </a:r>
            <a:r>
              <a:rPr lang="en-US" sz="2700" kern="0" dirty="0" smtClean="0"/>
              <a:t/>
            </a:r>
            <a:br>
              <a:rPr lang="en-US" sz="2700" kern="0" dirty="0" smtClean="0"/>
            </a:br>
            <a:r>
              <a:rPr lang="en-US" sz="2700" kern="0" dirty="0" smtClean="0"/>
              <a:t/>
            </a:r>
            <a:br>
              <a:rPr lang="en-US" sz="2700" kern="0" dirty="0" smtClean="0"/>
            </a:br>
            <a:r>
              <a:rPr lang="en-US" sz="2700" kern="0" dirty="0" smtClean="0"/>
              <a:t>Unsupervised </a:t>
            </a:r>
            <a:br>
              <a:rPr lang="en-US" sz="2700" kern="0" dirty="0" smtClean="0"/>
            </a:br>
            <a:r>
              <a:rPr lang="en-US" sz="2700" kern="0" dirty="0" smtClean="0"/>
              <a:t>learning </a:t>
            </a:r>
            <a:r>
              <a:rPr lang="en-US" sz="2700" kern="0" dirty="0"/>
              <a:t>to </a:t>
            </a:r>
            <a:r>
              <a:rPr lang="en-US" sz="2700" kern="0" dirty="0" smtClean="0"/>
              <a:t>determine relevant cell </a:t>
            </a:r>
            <a:r>
              <a:rPr lang="en-US" sz="2700" kern="0" dirty="0"/>
              <a:t>types</a:t>
            </a:r>
            <a:endParaRPr lang="en-US" sz="2700" dirty="0"/>
          </a:p>
        </p:txBody>
      </p:sp>
      <p:sp>
        <p:nvSpPr>
          <p:cNvPr id="4" name="TextBox 3">
            <a:extLst>
              <a:ext uri="{FF2B5EF4-FFF2-40B4-BE49-F238E27FC236}">
                <a16:creationId xmlns:a16="http://schemas.microsoft.com/office/drawing/2014/main" xmlns="" id="{E71DE4FB-D9A9-6648-BF26-BBF2339E8734}"/>
              </a:ext>
            </a:extLst>
          </p:cNvPr>
          <p:cNvSpPr txBox="1"/>
          <p:nvPr/>
        </p:nvSpPr>
        <p:spPr>
          <a:xfrm rot="16200000">
            <a:off x="3230755" y="1917339"/>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xmlns="" id="{49FD6018-26B7-EB49-A7E6-3E0ACA52AB9C}"/>
              </a:ext>
            </a:extLst>
          </p:cNvPr>
          <p:cNvSpPr txBox="1"/>
          <p:nvPr/>
        </p:nvSpPr>
        <p:spPr>
          <a:xfrm>
            <a:off x="3907963" y="1131094"/>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6" name="TextBox 5">
            <a:extLst>
              <a:ext uri="{FF2B5EF4-FFF2-40B4-BE49-F238E27FC236}">
                <a16:creationId xmlns:a16="http://schemas.microsoft.com/office/drawing/2014/main" xmlns="" id="{52554F0B-36C5-9F47-BAF5-F4DB669E5026}"/>
              </a:ext>
            </a:extLst>
          </p:cNvPr>
          <p:cNvSpPr txBox="1"/>
          <p:nvPr/>
        </p:nvSpPr>
        <p:spPr>
          <a:xfrm>
            <a:off x="3959248" y="1682618"/>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7" name="TextBox 6">
            <a:extLst>
              <a:ext uri="{FF2B5EF4-FFF2-40B4-BE49-F238E27FC236}">
                <a16:creationId xmlns:a16="http://schemas.microsoft.com/office/drawing/2014/main" xmlns="" id="{2212E91D-40C6-FA4B-B0CC-74DB2915F0C1}"/>
              </a:ext>
            </a:extLst>
          </p:cNvPr>
          <p:cNvSpPr txBox="1"/>
          <p:nvPr/>
        </p:nvSpPr>
        <p:spPr>
          <a:xfrm>
            <a:off x="8004008" y="1742762"/>
            <a:ext cx="932024"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(H)</a:t>
            </a:r>
            <a:endParaRPr lang="en-US" sz="1033" b="1" dirty="0">
              <a:latin typeface="Helvetica" charset="0"/>
              <a:ea typeface="Helvetica" charset="0"/>
              <a:cs typeface="Helvetica" charset="0"/>
            </a:endParaRPr>
          </a:p>
        </p:txBody>
      </p:sp>
      <p:sp>
        <p:nvSpPr>
          <p:cNvPr id="8" name="TextBox 7">
            <a:extLst>
              <a:ext uri="{FF2B5EF4-FFF2-40B4-BE49-F238E27FC236}">
                <a16:creationId xmlns:a16="http://schemas.microsoft.com/office/drawing/2014/main" xmlns="" id="{CA1F03E6-1B2E-A542-BE79-77FDDF922CC0}"/>
              </a:ext>
            </a:extLst>
          </p:cNvPr>
          <p:cNvSpPr txBox="1"/>
          <p:nvPr/>
        </p:nvSpPr>
        <p:spPr>
          <a:xfrm>
            <a:off x="6386917" y="1783138"/>
            <a:ext cx="881555" cy="569195"/>
          </a:xfrm>
          <a:prstGeom prst="rect">
            <a:avLst/>
          </a:prstGeom>
          <a:noFill/>
        </p:spPr>
        <p:txBody>
          <a:bodyPr wrap="square" rtlCol="0">
            <a:spAutoFit/>
          </a:bodyPr>
          <a:lstStyle/>
          <a:p>
            <a:pPr algn="ctr"/>
            <a:r>
              <a:rPr lang="en-US" altLang="zh-CN" sz="1033" b="1" dirty="0">
                <a:latin typeface="Helvetica" charset="0"/>
                <a:ea typeface="Helvetica" charset="0"/>
                <a:cs typeface="Helvetica" charset="0"/>
              </a:rPr>
              <a:t>NMF</a:t>
            </a:r>
          </a:p>
          <a:p>
            <a:pPr algn="ctr"/>
            <a:r>
              <a:rPr lang="en-US" altLang="zh-CN" sz="1033" b="1" dirty="0">
                <a:latin typeface="Helvetica" charset="0"/>
                <a:ea typeface="Helvetica" charset="0"/>
                <a:cs typeface="Helvetica" charset="0"/>
              </a:rPr>
              <a:t>comp</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(V)</a:t>
            </a:r>
            <a:endParaRPr lang="en-US" sz="1033" b="1" dirty="0">
              <a:latin typeface="Helvetica" charset="0"/>
              <a:ea typeface="Helvetica" charset="0"/>
              <a:cs typeface="Helvetica" charset="0"/>
            </a:endParaRPr>
          </a:p>
        </p:txBody>
      </p:sp>
      <p:sp>
        <p:nvSpPr>
          <p:cNvPr id="9" name="TextBox 8">
            <a:extLst>
              <a:ext uri="{FF2B5EF4-FFF2-40B4-BE49-F238E27FC236}">
                <a16:creationId xmlns:a16="http://schemas.microsoft.com/office/drawing/2014/main" xmlns="" id="{D7F81EA6-58FA-4247-8221-66038CC7343F}"/>
              </a:ext>
            </a:extLst>
          </p:cNvPr>
          <p:cNvSpPr txBox="1"/>
          <p:nvPr/>
        </p:nvSpPr>
        <p:spPr>
          <a:xfrm>
            <a:off x="6201502" y="1135567"/>
            <a:ext cx="139493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endParaRPr lang="en-US" sz="1033" b="1" dirty="0">
              <a:latin typeface="Helvetica" charset="0"/>
              <a:ea typeface="Helvetica" charset="0"/>
              <a:cs typeface="Helvetica" charset="0"/>
            </a:endParaRPr>
          </a:p>
        </p:txBody>
      </p:sp>
      <p:sp>
        <p:nvSpPr>
          <p:cNvPr id="10" name="TextBox 9">
            <a:extLst>
              <a:ext uri="{FF2B5EF4-FFF2-40B4-BE49-F238E27FC236}">
                <a16:creationId xmlns:a16="http://schemas.microsoft.com/office/drawing/2014/main" xmlns="" id="{DE19CF91-9ABE-B04C-89A9-1904F8C2B338}"/>
              </a:ext>
            </a:extLst>
          </p:cNvPr>
          <p:cNvSpPr txBox="1"/>
          <p:nvPr/>
        </p:nvSpPr>
        <p:spPr>
          <a:xfrm>
            <a:off x="7919003" y="1341660"/>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11" name="TextBox 10">
            <a:extLst>
              <a:ext uri="{FF2B5EF4-FFF2-40B4-BE49-F238E27FC236}">
                <a16:creationId xmlns:a16="http://schemas.microsoft.com/office/drawing/2014/main" xmlns="" id="{7A1DDE55-6852-2340-9163-01E33560CE2A}"/>
              </a:ext>
            </a:extLst>
          </p:cNvPr>
          <p:cNvSpPr txBox="1"/>
          <p:nvPr/>
        </p:nvSpPr>
        <p:spPr>
          <a:xfrm rot="16200000">
            <a:off x="7249328" y="1810866"/>
            <a:ext cx="1394934" cy="410241"/>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25</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top</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components</a:t>
            </a:r>
          </a:p>
          <a:p>
            <a:pPr algn="ctr"/>
            <a:endParaRPr lang="en-US" sz="1033" b="1" dirty="0">
              <a:latin typeface="Helvetica" charset="0"/>
              <a:ea typeface="Helvetica" charset="0"/>
              <a:cs typeface="Helvetica" charset="0"/>
            </a:endParaRPr>
          </a:p>
        </p:txBody>
      </p:sp>
      <p:sp>
        <p:nvSpPr>
          <p:cNvPr id="12" name="TextBox 11">
            <a:extLst>
              <a:ext uri="{FF2B5EF4-FFF2-40B4-BE49-F238E27FC236}">
                <a16:creationId xmlns:a16="http://schemas.microsoft.com/office/drawing/2014/main" xmlns="" id="{056C1A6E-D56A-DA4F-A466-1001C1BCFA28}"/>
              </a:ext>
            </a:extLst>
          </p:cNvPr>
          <p:cNvSpPr txBox="1"/>
          <p:nvPr/>
        </p:nvSpPr>
        <p:spPr>
          <a:xfrm>
            <a:off x="4956272" y="1464033"/>
            <a:ext cx="1181734" cy="569195"/>
          </a:xfrm>
          <a:prstGeom prst="rect">
            <a:avLst/>
          </a:prstGeom>
          <a:noFill/>
        </p:spPr>
        <p:txBody>
          <a:bodyPr wrap="none" rtlCol="0">
            <a:spAutoFit/>
          </a:bodyPr>
          <a:lstStyle/>
          <a:p>
            <a:pPr algn="ctr"/>
            <a:r>
              <a:rPr lang="en-US" altLang="zh-CN" sz="1033" b="1" dirty="0">
                <a:latin typeface="Helvetica" charset="0"/>
                <a:ea typeface="Helvetica" charset="0"/>
                <a:cs typeface="Helvetica" charset="0"/>
              </a:rPr>
              <a:t>Unsupervised</a:t>
            </a:r>
          </a:p>
          <a:p>
            <a:r>
              <a:rPr lang="en-US" altLang="zh-CN" sz="1033" b="1" dirty="0">
                <a:latin typeface="Helvetica" charset="0"/>
                <a:ea typeface="Helvetica" charset="0"/>
                <a:cs typeface="Helvetica" charset="0"/>
              </a:rPr>
              <a:t>decomposition</a:t>
            </a:r>
            <a:r>
              <a:rPr lang="zh-CN" altLang="en-US" sz="1033" b="1" dirty="0">
                <a:latin typeface="Helvetica" charset="0"/>
                <a:ea typeface="Helvetica" charset="0"/>
                <a:cs typeface="Helvetica" charset="0"/>
              </a:rPr>
              <a:t> </a:t>
            </a:r>
            <a:endParaRPr lang="en-US" altLang="zh-CN" sz="1033" b="1" dirty="0">
              <a:latin typeface="Helvetica" charset="0"/>
              <a:ea typeface="Helvetica" charset="0"/>
              <a:cs typeface="Helvetica" charset="0"/>
            </a:endParaRPr>
          </a:p>
          <a:p>
            <a:pPr algn="ctr"/>
            <a:r>
              <a:rPr lang="en-US" altLang="zh-CN" sz="1033" b="1" dirty="0">
                <a:latin typeface="Helvetica" charset="0"/>
                <a:ea typeface="Helvetica" charset="0"/>
                <a:cs typeface="Helvetica" charset="0"/>
              </a:rPr>
              <a:t>(NMF)</a:t>
            </a:r>
            <a:endParaRPr lang="en-US" sz="1033" b="1" dirty="0">
              <a:latin typeface="Helvetica" charset="0"/>
              <a:ea typeface="Helvetica" charset="0"/>
              <a:cs typeface="Helvetica" charset="0"/>
            </a:endParaRPr>
          </a:p>
        </p:txBody>
      </p:sp>
      <p:sp>
        <p:nvSpPr>
          <p:cNvPr id="13" name="TextBox 12">
            <a:extLst>
              <a:ext uri="{FF2B5EF4-FFF2-40B4-BE49-F238E27FC236}">
                <a16:creationId xmlns:a16="http://schemas.microsoft.com/office/drawing/2014/main" xmlns="" id="{66A8AEC7-624C-9043-BCF2-C6B2751B8C4E}"/>
              </a:ext>
            </a:extLst>
          </p:cNvPr>
          <p:cNvSpPr txBox="1"/>
          <p:nvPr/>
        </p:nvSpPr>
        <p:spPr>
          <a:xfrm>
            <a:off x="5490937" y="1947292"/>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a:extLst>
              <a:ext uri="{FF2B5EF4-FFF2-40B4-BE49-F238E27FC236}">
                <a16:creationId xmlns:a16="http://schemas.microsoft.com/office/drawing/2014/main" xmlns="" id="{FDF50954-D4CA-5846-954E-1DC5CA21DC8B}"/>
              </a:ext>
            </a:extLst>
          </p:cNvPr>
          <p:cNvSpPr txBox="1"/>
          <p:nvPr/>
        </p:nvSpPr>
        <p:spPr>
          <a:xfrm rot="16200000">
            <a:off x="5853805" y="1905777"/>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15" name="Rectangle 14">
            <a:extLst>
              <a:ext uri="{FF2B5EF4-FFF2-40B4-BE49-F238E27FC236}">
                <a16:creationId xmlns:a16="http://schemas.microsoft.com/office/drawing/2014/main" xmlns="" id="{B2C20A19-1416-094F-A4AA-7B5575E7BE81}"/>
              </a:ext>
            </a:extLst>
          </p:cNvPr>
          <p:cNvSpPr/>
          <p:nvPr/>
        </p:nvSpPr>
        <p:spPr>
          <a:xfrm rot="16200000">
            <a:off x="3784403" y="1533078"/>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6" name="Rectangle 15">
            <a:extLst>
              <a:ext uri="{FF2B5EF4-FFF2-40B4-BE49-F238E27FC236}">
                <a16:creationId xmlns:a16="http://schemas.microsoft.com/office/drawing/2014/main" xmlns="" id="{A481A947-AD07-824F-B794-8F898A58CBB4}"/>
              </a:ext>
            </a:extLst>
          </p:cNvPr>
          <p:cNvSpPr/>
          <p:nvPr/>
        </p:nvSpPr>
        <p:spPr>
          <a:xfrm rot="16200000">
            <a:off x="8018846" y="1507354"/>
            <a:ext cx="905244"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b="1">
              <a:latin typeface="Helvetica" charset="0"/>
              <a:ea typeface="Helvetica" charset="0"/>
              <a:cs typeface="Helvetica" charset="0"/>
            </a:endParaRPr>
          </a:p>
        </p:txBody>
      </p:sp>
      <p:sp>
        <p:nvSpPr>
          <p:cNvPr id="17" name="Rectangle 16">
            <a:extLst>
              <a:ext uri="{FF2B5EF4-FFF2-40B4-BE49-F238E27FC236}">
                <a16:creationId xmlns:a16="http://schemas.microsoft.com/office/drawing/2014/main" xmlns="" id="{DDE4F7D3-EBFD-EA4C-AA1D-4A6832F91BCF}"/>
              </a:ext>
            </a:extLst>
          </p:cNvPr>
          <p:cNvSpPr/>
          <p:nvPr/>
        </p:nvSpPr>
        <p:spPr>
          <a:xfrm rot="16200000">
            <a:off x="6137671" y="1554513"/>
            <a:ext cx="1377545" cy="944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18" name="TextBox 17">
            <a:extLst>
              <a:ext uri="{FF2B5EF4-FFF2-40B4-BE49-F238E27FC236}">
                <a16:creationId xmlns:a16="http://schemas.microsoft.com/office/drawing/2014/main" xmlns="" id="{C749A9BD-BC31-AA46-9D0C-FCE8D27314CE}"/>
              </a:ext>
            </a:extLst>
          </p:cNvPr>
          <p:cNvSpPr txBox="1"/>
          <p:nvPr/>
        </p:nvSpPr>
        <p:spPr>
          <a:xfrm>
            <a:off x="7537908" y="1947292"/>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pic>
        <p:nvPicPr>
          <p:cNvPr id="19" name="Picture 18">
            <a:extLst>
              <a:ext uri="{FF2B5EF4-FFF2-40B4-BE49-F238E27FC236}">
                <a16:creationId xmlns:a16="http://schemas.microsoft.com/office/drawing/2014/main" xmlns="" id="{6418A52A-FF21-4F4F-8D75-F7D5D8141B9F}"/>
              </a:ext>
            </a:extLst>
          </p:cNvPr>
          <p:cNvPicPr>
            <a:picLocks noChangeAspect="1"/>
          </p:cNvPicPr>
          <p:nvPr/>
        </p:nvPicPr>
        <p:blipFill>
          <a:blip r:embed="rId2"/>
          <a:stretch>
            <a:fillRect/>
          </a:stretch>
        </p:blipFill>
        <p:spPr>
          <a:xfrm>
            <a:off x="4196160" y="3110555"/>
            <a:ext cx="3679236" cy="2720987"/>
          </a:xfrm>
          <a:prstGeom prst="rect">
            <a:avLst/>
          </a:prstGeom>
        </p:spPr>
      </p:pic>
      <p:pic>
        <p:nvPicPr>
          <p:cNvPr id="20" name="Picture 19">
            <a:extLst>
              <a:ext uri="{FF2B5EF4-FFF2-40B4-BE49-F238E27FC236}">
                <a16:creationId xmlns:a16="http://schemas.microsoft.com/office/drawing/2014/main" xmlns="" id="{82A4FA77-D2DF-3D47-85FB-F479542ABAF2}"/>
              </a:ext>
            </a:extLst>
          </p:cNvPr>
          <p:cNvPicPr>
            <a:picLocks noChangeAspect="1"/>
          </p:cNvPicPr>
          <p:nvPr/>
        </p:nvPicPr>
        <p:blipFill>
          <a:blip r:embed="rId3"/>
          <a:stretch>
            <a:fillRect/>
          </a:stretch>
        </p:blipFill>
        <p:spPr>
          <a:xfrm>
            <a:off x="8140358" y="3253442"/>
            <a:ext cx="572111" cy="1968955"/>
          </a:xfrm>
          <a:prstGeom prst="rect">
            <a:avLst/>
          </a:prstGeom>
        </p:spPr>
      </p:pic>
      <p:sp>
        <p:nvSpPr>
          <p:cNvPr id="22" name="TextBox 21">
            <a:extLst>
              <a:ext uri="{FF2B5EF4-FFF2-40B4-BE49-F238E27FC236}">
                <a16:creationId xmlns:a16="http://schemas.microsoft.com/office/drawing/2014/main" xmlns="" id="{DE1540C9-6A84-0643-9DF5-C0B0EB2552F0}"/>
              </a:ext>
            </a:extLst>
          </p:cNvPr>
          <p:cNvSpPr txBox="1"/>
          <p:nvPr/>
        </p:nvSpPr>
        <p:spPr>
          <a:xfrm>
            <a:off x="741037" y="4257281"/>
            <a:ext cx="2994542" cy="1631216"/>
          </a:xfrm>
          <a:prstGeom prst="rect">
            <a:avLst/>
          </a:prstGeom>
          <a:noFill/>
        </p:spPr>
        <p:txBody>
          <a:bodyPr wrap="square" rtlCol="0">
            <a:spAutoFit/>
          </a:bodyPr>
          <a:lstStyle/>
          <a:p>
            <a:r>
              <a:rPr lang="en-US" sz="1400" b="0" dirty="0">
                <a:latin typeface="Arial" panose="020B0604020202020204" pitchFamily="34" charset="0"/>
                <a:cs typeface="Arial" panose="020B0604020202020204" pitchFamily="34" charset="0"/>
              </a:rPr>
              <a:t>Single cell </a:t>
            </a:r>
            <a:r>
              <a:rPr lang="en-US" sz="1400" b="0" dirty="0" smtClean="0">
                <a:latin typeface="Arial" panose="020B0604020202020204" pitchFamily="34" charset="0"/>
                <a:cs typeface="Arial" panose="020B0604020202020204" pitchFamily="34" charset="0"/>
              </a:rPr>
              <a:t>signatures, from:</a:t>
            </a:r>
            <a:br>
              <a:rPr lang="en-US" sz="1400" b="0" dirty="0" smtClean="0">
                <a:latin typeface="Arial" panose="020B0604020202020204" pitchFamily="34" charset="0"/>
                <a:cs typeface="Arial" panose="020B0604020202020204" pitchFamily="34" charset="0"/>
              </a:rPr>
            </a:b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a:t>
            </a:r>
            <a:r>
              <a:rPr lang="en-US" sz="1400" b="0" dirty="0" smtClean="0">
                <a:latin typeface="Arial" panose="020B0604020202020204" pitchFamily="34" charset="0"/>
                <a:cs typeface="Arial" panose="020B0604020202020204" pitchFamily="34" charset="0"/>
              </a:rPr>
              <a:t>14K </a:t>
            </a:r>
            <a:r>
              <a:rPr lang="en-US" sz="1400" b="0" dirty="0">
                <a:latin typeface="Arial" panose="020B0604020202020204" pitchFamily="34" charset="0"/>
                <a:cs typeface="Arial" panose="020B0604020202020204" pitchFamily="34" charset="0"/>
              </a:rPr>
              <a:t>cells </a:t>
            </a:r>
            <a:r>
              <a:rPr lang="en-US" sz="1400" b="0" dirty="0" smtClean="0">
                <a:latin typeface="Arial" panose="020B0604020202020204" pitchFamily="34" charset="0"/>
                <a:cs typeface="Arial" panose="020B0604020202020204" pitchFamily="34" charset="0"/>
              </a:rPr>
              <a:t/>
            </a:r>
            <a:br>
              <a:rPr lang="en-US" sz="1400" b="0" dirty="0" smtClean="0">
                <a:latin typeface="Arial" panose="020B0604020202020204" pitchFamily="34" charset="0"/>
                <a:cs typeface="Arial" panose="020B0604020202020204" pitchFamily="34" charset="0"/>
              </a:rPr>
            </a:br>
            <a:r>
              <a:rPr lang="en-US" sz="1100" b="0" dirty="0" smtClean="0">
                <a:latin typeface="Arial" panose="020B0604020202020204" pitchFamily="34" charset="0"/>
                <a:cs typeface="Arial" panose="020B0604020202020204" pitchFamily="34" charset="0"/>
              </a:rPr>
              <a:t>(</a:t>
            </a:r>
            <a:r>
              <a:rPr lang="en-US" sz="1100" b="0" dirty="0">
                <a:latin typeface="Arial" panose="020B0604020202020204" pitchFamily="34" charset="0"/>
                <a:cs typeface="Arial" panose="020B0604020202020204" pitchFamily="34" charset="0"/>
              </a:rPr>
              <a:t>Lake et al</a:t>
            </a:r>
            <a:r>
              <a:rPr lang="en-US" sz="1100" b="0" dirty="0" smtClean="0">
                <a:latin typeface="Arial" panose="020B0604020202020204" pitchFamily="34" charset="0"/>
                <a:cs typeface="Arial" panose="020B0604020202020204" pitchFamily="34" charset="0"/>
              </a:rPr>
              <a:t>.,‘16 &amp; ‘18)</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~400 cells </a:t>
            </a:r>
            <a:r>
              <a:rPr lang="en-US" sz="1400" b="0" dirty="0" smtClean="0">
                <a:latin typeface="Arial" panose="020B0604020202020204" pitchFamily="34" charset="0"/>
                <a:cs typeface="Arial" panose="020B0604020202020204" pitchFamily="34" charset="0"/>
              </a:rPr>
              <a:t/>
            </a:r>
            <a:br>
              <a:rPr lang="en-US" sz="1400" b="0" dirty="0" smtClean="0">
                <a:latin typeface="Arial" panose="020B0604020202020204" pitchFamily="34" charset="0"/>
                <a:cs typeface="Arial" panose="020B0604020202020204" pitchFamily="34" charset="0"/>
              </a:rPr>
            </a:br>
            <a:r>
              <a:rPr lang="en-US" sz="1100" b="0" dirty="0" smtClean="0">
                <a:latin typeface="Arial" panose="020B0604020202020204" pitchFamily="34" charset="0"/>
                <a:cs typeface="Arial" panose="020B0604020202020204" pitchFamily="34" charset="0"/>
              </a:rPr>
              <a:t>(</a:t>
            </a:r>
            <a:r>
              <a:rPr lang="en-US" sz="1100" b="0" dirty="0" err="1">
                <a:latin typeface="Arial" panose="020B0604020202020204" pitchFamily="34" charset="0"/>
                <a:cs typeface="Arial" panose="020B0604020202020204" pitchFamily="34" charset="0"/>
              </a:rPr>
              <a:t>Darmanis</a:t>
            </a:r>
            <a:r>
              <a:rPr lang="en-US" sz="1100" b="0" dirty="0">
                <a:latin typeface="Arial" panose="020B0604020202020204" pitchFamily="34" charset="0"/>
                <a:cs typeface="Arial" panose="020B0604020202020204" pitchFamily="34" charset="0"/>
              </a:rPr>
              <a:t>  et al., PNAS, </a:t>
            </a:r>
            <a:r>
              <a:rPr lang="en-US" sz="1100" b="0" dirty="0" smtClean="0">
                <a:latin typeface="Arial" panose="020B0604020202020204" pitchFamily="34" charset="0"/>
                <a:cs typeface="Arial" panose="020B0604020202020204" pitchFamily="34" charset="0"/>
              </a:rPr>
              <a:t>‘15</a:t>
            </a:r>
            <a:r>
              <a:rPr lang="en-US" sz="1100" b="0" dirty="0">
                <a:latin typeface="Arial" panose="020B0604020202020204" pitchFamily="34" charset="0"/>
                <a:cs typeface="Arial" panose="020B0604020202020204" pitchFamily="34" charset="0"/>
              </a:rPr>
              <a:t>)</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a:t>
            </a:r>
            <a:r>
              <a:rPr lang="en-US" sz="1400" b="0" dirty="0" smtClean="0">
                <a:latin typeface="Arial" panose="020B0604020202020204" pitchFamily="34" charset="0"/>
                <a:cs typeface="Arial" panose="020B0604020202020204" pitchFamily="34" charset="0"/>
              </a:rPr>
              <a:t>18K </a:t>
            </a:r>
            <a:r>
              <a:rPr lang="en-US" sz="1400" b="0" dirty="0">
                <a:latin typeface="Arial" panose="020B0604020202020204" pitchFamily="34" charset="0"/>
                <a:cs typeface="Arial" panose="020B0604020202020204" pitchFamily="34" charset="0"/>
              </a:rPr>
              <a:t>cells </a:t>
            </a:r>
            <a:r>
              <a:rPr lang="en-US" sz="1400" b="0" dirty="0" smtClean="0">
                <a:latin typeface="Arial" panose="020B0604020202020204" pitchFamily="34" charset="0"/>
                <a:cs typeface="Arial" panose="020B0604020202020204" pitchFamily="34" charset="0"/>
              </a:rPr>
              <a:t>(</a:t>
            </a:r>
            <a:r>
              <a:rPr lang="en-US" sz="1400" b="0" dirty="0" err="1" smtClean="0">
                <a:latin typeface="Arial" panose="020B0604020202020204" pitchFamily="34" charset="0"/>
                <a:cs typeface="Arial" panose="020B0604020202020204" pitchFamily="34" charset="0"/>
              </a:rPr>
              <a:t>PsychENCODE</a:t>
            </a:r>
            <a:r>
              <a:rPr lang="en-US" sz="1400" b="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800" b="0" dirty="0"/>
          </a:p>
        </p:txBody>
      </p:sp>
      <p:sp>
        <p:nvSpPr>
          <p:cNvPr id="27" name="Rectangle 26">
            <a:extLst>
              <a:ext uri="{FF2B5EF4-FFF2-40B4-BE49-F238E27FC236}">
                <a16:creationId xmlns:a16="http://schemas.microsoft.com/office/drawing/2014/main" xmlns="" id="{FD23B620-0207-7446-9E30-36EADE8A435D}"/>
              </a:ext>
            </a:extLst>
          </p:cNvPr>
          <p:cNvSpPr/>
          <p:nvPr/>
        </p:nvSpPr>
        <p:spPr>
          <a:xfrm>
            <a:off x="741037" y="4257281"/>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a:extLst>
              <a:ext uri="{FF2B5EF4-FFF2-40B4-BE49-F238E27FC236}">
                <a16:creationId xmlns:a16="http://schemas.microsoft.com/office/drawing/2014/main" xmlns="" id="{0E7258EA-792B-E948-A1EF-4C6D8EFDE1A0}"/>
              </a:ext>
            </a:extLst>
          </p:cNvPr>
          <p:cNvCxnSpPr>
            <a:cxnSpLocks/>
            <a:endCxn id="27" idx="3"/>
          </p:cNvCxnSpPr>
          <p:nvPr/>
        </p:nvCxnSpPr>
        <p:spPr>
          <a:xfrm flipH="1" flipV="1">
            <a:off x="3735579" y="5077819"/>
            <a:ext cx="460583" cy="144579"/>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746FFDC9-9174-A045-8FDF-D9D3E83E26F1}"/>
              </a:ext>
            </a:extLst>
          </p:cNvPr>
          <p:cNvCxnSpPr>
            <a:cxnSpLocks/>
            <a:endCxn id="17" idx="1"/>
          </p:cNvCxnSpPr>
          <p:nvPr/>
        </p:nvCxnSpPr>
        <p:spPr>
          <a:xfrm flipH="1" flipV="1">
            <a:off x="6826445" y="2715587"/>
            <a:ext cx="780091" cy="390496"/>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138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a16="http://schemas.microsoft.com/office/drawing/2014/main" xmlns=""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a16="http://schemas.microsoft.com/office/drawing/2014/main" xmlns=""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a16="http://schemas.microsoft.com/office/drawing/2014/main" xmlns=""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smtClean="0">
                <a:solidFill>
                  <a:srgbClr val="002060"/>
                </a:solidFill>
              </a:rPr>
              <a:t>Single-cell </a:t>
            </a:r>
            <a:r>
              <a:rPr lang="en-US" sz="2000" dirty="0">
                <a:solidFill>
                  <a:srgbClr val="002060"/>
                </a:solidFill>
              </a:rPr>
              <a:t>deconvolution </a:t>
            </a:r>
            <a:br>
              <a:rPr lang="en-US" sz="2000" dirty="0">
                <a:solidFill>
                  <a:srgbClr val="002060"/>
                </a:solidFill>
              </a:rPr>
            </a:br>
            <a:r>
              <a:rPr lang="en-US" sz="2000" dirty="0">
                <a:solidFill>
                  <a:srgbClr val="002060"/>
                </a:solidFill>
              </a:rPr>
              <a:t>Step 2:</a:t>
            </a:r>
            <a:r>
              <a:rPr lang="en-US" sz="2400" dirty="0">
                <a:solidFill>
                  <a:srgbClr val="002060"/>
                </a:solidFill>
              </a:rPr>
              <a:t> </a:t>
            </a:r>
            <a:endParaRPr lang="en-US" sz="2400" dirty="0" smtClean="0">
              <a:solidFill>
                <a:srgbClr val="002060"/>
              </a:solidFill>
            </a:endParaRPr>
          </a:p>
          <a:p>
            <a:pPr algn="l">
              <a:lnSpc>
                <a:spcPct val="120000"/>
              </a:lnSpc>
            </a:pPr>
            <a:endParaRPr lang="en-US" sz="2400" dirty="0">
              <a:solidFill>
                <a:srgbClr val="002060"/>
              </a:solidFill>
            </a:endParaRPr>
          </a:p>
          <a:p>
            <a:pPr algn="l">
              <a:lnSpc>
                <a:spcPct val="120000"/>
              </a:lnSpc>
            </a:pPr>
            <a:r>
              <a:rPr lang="en-US" sz="2400" dirty="0">
                <a:solidFill>
                  <a:srgbClr val="002060"/>
                </a:solidFill>
              </a:rPr>
              <a:t>S</a:t>
            </a:r>
            <a:r>
              <a:rPr lang="en-US" sz="2400" dirty="0" smtClean="0">
                <a:solidFill>
                  <a:srgbClr val="002060"/>
                </a:solidFill>
              </a:rPr>
              <a:t>upervised </a:t>
            </a:r>
            <a:r>
              <a:rPr lang="en-US" sz="2400" dirty="0">
                <a:solidFill>
                  <a:srgbClr val="002060"/>
                </a:solidFill>
              </a:rPr>
              <a:t>learning to estimate cell fractions</a:t>
            </a:r>
          </a:p>
        </p:txBody>
      </p:sp>
      <p:sp>
        <p:nvSpPr>
          <p:cNvPr id="51" name="TextBox 50">
            <a:extLst>
              <a:ext uri="{FF2B5EF4-FFF2-40B4-BE49-F238E27FC236}">
                <a16:creationId xmlns:a16="http://schemas.microsoft.com/office/drawing/2014/main" xmlns=""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a16="http://schemas.microsoft.com/office/drawing/2014/main" xmlns=""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Tree>
    <p:extLst>
      <p:ext uri="{BB962C8B-B14F-4D97-AF65-F5344CB8AC3E}">
        <p14:creationId xmlns:p14="http://schemas.microsoft.com/office/powerpoint/2010/main" val="14033057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48EE6B-968E-B54F-9CC7-CCE25D44ED47}"/>
              </a:ext>
            </a:extLst>
          </p:cNvPr>
          <p:cNvSpPr>
            <a:spLocks noGrp="1"/>
          </p:cNvSpPr>
          <p:nvPr>
            <p:ph type="title"/>
          </p:nvPr>
        </p:nvSpPr>
        <p:spPr>
          <a:xfrm>
            <a:off x="419100" y="1142162"/>
            <a:ext cx="8305800" cy="994172"/>
          </a:xfrm>
        </p:spPr>
        <p:txBody>
          <a:bodyPr>
            <a:normAutofit/>
          </a:bodyPr>
          <a:lstStyle/>
          <a:p>
            <a:r>
              <a:rPr lang="en-US" sz="2800" dirty="0" smtClean="0"/>
              <a:t>Different neuronal &amp; glial </a:t>
            </a:r>
            <a:r>
              <a:rPr lang="en-US" sz="2800" dirty="0"/>
              <a:t>cell </a:t>
            </a:r>
            <a:r>
              <a:rPr lang="en-US" sz="2800" dirty="0" smtClean="0"/>
              <a:t/>
            </a:r>
            <a:br>
              <a:rPr lang="en-US" sz="2800" dirty="0" smtClean="0"/>
            </a:br>
            <a:r>
              <a:rPr lang="en-US" sz="2800" dirty="0" smtClean="0"/>
              <a:t>fractions </a:t>
            </a:r>
            <a:r>
              <a:rPr lang="en-US" sz="2800" dirty="0"/>
              <a:t>across disorders</a:t>
            </a:r>
          </a:p>
        </p:txBody>
      </p:sp>
      <p:pic>
        <p:nvPicPr>
          <p:cNvPr id="8" name="Content Placeholder 7">
            <a:extLst>
              <a:ext uri="{FF2B5EF4-FFF2-40B4-BE49-F238E27FC236}">
                <a16:creationId xmlns:a16="http://schemas.microsoft.com/office/drawing/2014/main" xmlns=""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a16="http://schemas.microsoft.com/office/drawing/2014/main" xmlns=""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t>Excitatory to Inhibitory imbalance at neuronal subtype level for ASD*</a:t>
            </a:r>
          </a:p>
        </p:txBody>
      </p:sp>
      <p:sp>
        <p:nvSpPr>
          <p:cNvPr id="12" name="Rectangle 11">
            <a:extLst>
              <a:ext uri="{FF2B5EF4-FFF2-40B4-BE49-F238E27FC236}">
                <a16:creationId xmlns:a16="http://schemas.microsoft.com/office/drawing/2014/main" xmlns="" id="{718BE72F-4DD8-B649-9AD2-9F4539296F1E}"/>
              </a:ext>
            </a:extLst>
          </p:cNvPr>
          <p:cNvSpPr/>
          <p:nvPr/>
        </p:nvSpPr>
        <p:spPr>
          <a:xfrm>
            <a:off x="215309" y="5761434"/>
            <a:ext cx="5772150" cy="207749"/>
          </a:xfrm>
          <a:prstGeom prst="rect">
            <a:avLst/>
          </a:prstGeom>
        </p:spPr>
        <p:txBody>
          <a:bodyPr wrap="square">
            <a:spAutoFit/>
          </a:bodyPr>
          <a:lstStyle/>
          <a:p>
            <a:pPr lvl="0">
              <a:defRPr/>
            </a:pPr>
            <a:r>
              <a:rPr lang="en-US" sz="750" dirty="0"/>
              <a:t>* Rubenstein et al., Model of autism: increased ratio of excitation/inhibition in key neural systems, Genes Brain </a:t>
            </a:r>
            <a:r>
              <a:rPr lang="en-US" sz="750" dirty="0" err="1"/>
              <a:t>Behav</a:t>
            </a:r>
            <a:r>
              <a:rPr lang="en-US" sz="750" dirty="0"/>
              <a:t>. 2003</a:t>
            </a:r>
          </a:p>
        </p:txBody>
      </p:sp>
      <p:sp>
        <p:nvSpPr>
          <p:cNvPr id="3" name="TextBox 2">
            <a:extLst>
              <a:ext uri="{FF2B5EF4-FFF2-40B4-BE49-F238E27FC236}">
                <a16:creationId xmlns:a16="http://schemas.microsoft.com/office/drawing/2014/main" xmlns=""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Ex5</a:t>
            </a:r>
          </a:p>
        </p:txBody>
      </p:sp>
      <p:sp>
        <p:nvSpPr>
          <p:cNvPr id="5" name="TextBox 4">
            <a:extLst>
              <a:ext uri="{FF2B5EF4-FFF2-40B4-BE49-F238E27FC236}">
                <a16:creationId xmlns:a16="http://schemas.microsoft.com/office/drawing/2014/main" xmlns=""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In6</a:t>
            </a:r>
          </a:p>
        </p:txBody>
      </p:sp>
      <p:sp>
        <p:nvSpPr>
          <p:cNvPr id="6" name="TextBox 5">
            <a:extLst>
              <a:ext uri="{FF2B5EF4-FFF2-40B4-BE49-F238E27FC236}">
                <a16:creationId xmlns:a16="http://schemas.microsoft.com/office/drawing/2014/main" xmlns=""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smtClean="0">
                <a:latin typeface="Arial" panose="020B0604020202020204" pitchFamily="34" charset="0"/>
                <a:cs typeface="Arial" panose="020B0604020202020204" pitchFamily="34" charset="0"/>
              </a:rPr>
              <a:t>Oligo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33540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2030A-61EB-8D47-A08D-E2FF51459814}"/>
              </a:ext>
            </a:extLst>
          </p:cNvPr>
          <p:cNvSpPr>
            <a:spLocks noGrp="1"/>
          </p:cNvSpPr>
          <p:nvPr>
            <p:ph type="title"/>
          </p:nvPr>
        </p:nvSpPr>
        <p:spPr>
          <a:xfrm>
            <a:off x="679067" y="395493"/>
            <a:ext cx="7886700" cy="994172"/>
          </a:xfrm>
        </p:spPr>
        <p:txBody>
          <a:bodyPr>
            <a:normAutofit/>
          </a:bodyPr>
          <a:lstStyle/>
          <a:p>
            <a:r>
              <a:rPr lang="en-US" dirty="0"/>
              <a:t>Larger Brain </a:t>
            </a:r>
            <a:r>
              <a:rPr lang="en-US" dirty="0" err="1"/>
              <a:t>eQTL</a:t>
            </a:r>
            <a:r>
              <a:rPr lang="en-US" dirty="0"/>
              <a:t> sets than previous studies</a:t>
            </a:r>
          </a:p>
        </p:txBody>
      </p:sp>
      <p:pic>
        <p:nvPicPr>
          <p:cNvPr id="13" name="Content Placeholder 12">
            <a:extLst>
              <a:ext uri="{FF2B5EF4-FFF2-40B4-BE49-F238E27FC236}">
                <a16:creationId xmlns:a16="http://schemas.microsoft.com/office/drawing/2014/main" xmlns="" id="{A7436703-573B-2B45-8291-94BDEEA64C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59" r="50240"/>
          <a:stretch/>
        </p:blipFill>
        <p:spPr>
          <a:xfrm>
            <a:off x="1278150" y="2017042"/>
            <a:ext cx="3821632" cy="3607471"/>
          </a:xfrm>
        </p:spPr>
      </p:pic>
      <p:sp>
        <p:nvSpPr>
          <p:cNvPr id="16" name="Content Placeholder 2">
            <a:extLst>
              <a:ext uri="{FF2B5EF4-FFF2-40B4-BE49-F238E27FC236}">
                <a16:creationId xmlns:a16="http://schemas.microsoft.com/office/drawing/2014/main" xmlns="" id="{2269FC45-AC7F-D84A-BD43-A7BBE2315629}"/>
              </a:ext>
            </a:extLst>
          </p:cNvPr>
          <p:cNvSpPr txBox="1">
            <a:spLocks/>
          </p:cNvSpPr>
          <p:nvPr/>
        </p:nvSpPr>
        <p:spPr bwMode="auto">
          <a:xfrm>
            <a:off x="3241608" y="255173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350" kern="0" dirty="0">
                <a:solidFill>
                  <a:schemeClr val="tx1"/>
                </a:solidFill>
              </a:rPr>
              <a:t>2,542,908 </a:t>
            </a:r>
            <a:r>
              <a:rPr lang="en-US" sz="1350" kern="0" dirty="0" err="1">
                <a:solidFill>
                  <a:schemeClr val="tx1"/>
                </a:solidFill>
              </a:rPr>
              <a:t>eQTLs</a:t>
            </a:r>
            <a:r>
              <a:rPr lang="en-US" sz="1350" kern="0" dirty="0">
                <a:solidFill>
                  <a:schemeClr val="tx1"/>
                </a:solidFill>
              </a:rPr>
              <a:t> (FDR&lt; 0.05)</a:t>
            </a:r>
            <a:endParaRPr lang="en-US" sz="1500" kern="0" dirty="0"/>
          </a:p>
        </p:txBody>
      </p:sp>
      <p:pic>
        <p:nvPicPr>
          <p:cNvPr id="6" name="Content Placeholder 4">
            <a:extLst>
              <a:ext uri="{FF2B5EF4-FFF2-40B4-BE49-F238E27FC236}">
                <a16:creationId xmlns:a16="http://schemas.microsoft.com/office/drawing/2014/main" xmlns="" id="{082D3282-60DC-354C-9D04-5E421D45E765}"/>
              </a:ext>
            </a:extLst>
          </p:cNvPr>
          <p:cNvPicPr>
            <a:picLocks noChangeAspect="1"/>
          </p:cNvPicPr>
          <p:nvPr/>
        </p:nvPicPr>
        <p:blipFill rotWithShape="1">
          <a:blip r:embed="rId4">
            <a:extLst>
              <a:ext uri="{28A0092B-C50C-407E-A947-70E740481C1C}">
                <a14:useLocalDpi xmlns:a14="http://schemas.microsoft.com/office/drawing/2010/main" val="0"/>
              </a:ext>
            </a:extLst>
          </a:blip>
          <a:srcRect t="5237" r="40814"/>
          <a:stretch/>
        </p:blipFill>
        <p:spPr>
          <a:xfrm>
            <a:off x="5704167" y="2217226"/>
            <a:ext cx="2258088" cy="3147866"/>
          </a:xfrm>
          <a:prstGeom prst="rect">
            <a:avLst/>
          </a:prstGeom>
        </p:spPr>
      </p:pic>
      <p:sp>
        <p:nvSpPr>
          <p:cNvPr id="4" name="TextBox 3">
            <a:extLst>
              <a:ext uri="{FF2B5EF4-FFF2-40B4-BE49-F238E27FC236}">
                <a16:creationId xmlns:a16="http://schemas.microsoft.com/office/drawing/2014/main" xmlns="" id="{53CC9042-86C8-7544-A5A7-321522769753}"/>
              </a:ext>
            </a:extLst>
          </p:cNvPr>
          <p:cNvSpPr txBox="1"/>
          <p:nvPr/>
        </p:nvSpPr>
        <p:spPr>
          <a:xfrm>
            <a:off x="5704168" y="1996909"/>
            <a:ext cx="1472839" cy="300082"/>
          </a:xfrm>
          <a:prstGeom prst="rect">
            <a:avLst/>
          </a:prstGeom>
          <a:noFill/>
        </p:spPr>
        <p:txBody>
          <a:bodyPr wrap="none" rtlCol="0">
            <a:spAutoFit/>
          </a:bodyPr>
          <a:lstStyle/>
          <a:p>
            <a:r>
              <a:rPr lang="en-US" sz="1350" dirty="0"/>
              <a:t>GWAS enrichment</a:t>
            </a:r>
          </a:p>
        </p:txBody>
      </p:sp>
    </p:spTree>
    <p:extLst>
      <p:ext uri="{BB962C8B-B14F-4D97-AF65-F5344CB8AC3E}">
        <p14:creationId xmlns:p14="http://schemas.microsoft.com/office/powerpoint/2010/main" val="68995104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a16="http://schemas.microsoft.com/office/drawing/2014/main" xmlns="" id="{6C2881AA-B278-8D4A-B048-CD6FB777D0B6}"/>
              </a:ext>
            </a:extLst>
          </p:cNvPr>
          <p:cNvSpPr>
            <a:spLocks noGrp="1"/>
          </p:cNvSpPr>
          <p:nvPr>
            <p:ph type="title"/>
          </p:nvPr>
        </p:nvSpPr>
        <p:spPr>
          <a:xfrm>
            <a:off x="4144786" y="290774"/>
            <a:ext cx="4607471" cy="1585804"/>
          </a:xfrm>
        </p:spPr>
        <p:txBody>
          <a:bodyPr/>
          <a:lstStyle/>
          <a:p>
            <a:r>
              <a:rPr lang="en-US" dirty="0"/>
              <a:t>multi-QTLs </a:t>
            </a:r>
            <a:r>
              <a:rPr lang="en-US" dirty="0" smtClean="0"/>
              <a:t>from overlapping different types of QTLs: </a:t>
            </a:r>
            <a:br>
              <a:rPr lang="en-US" dirty="0" smtClean="0"/>
            </a:br>
            <a:r>
              <a:rPr lang="en-US" dirty="0" err="1" smtClean="0"/>
              <a:t>cQTL</a:t>
            </a:r>
            <a:r>
              <a:rPr lang="en-US" dirty="0" smtClean="0"/>
              <a:t>, </a:t>
            </a:r>
            <a:r>
              <a:rPr lang="en-US" dirty="0" err="1" smtClean="0"/>
              <a:t>fQTL</a:t>
            </a:r>
            <a:r>
              <a:rPr lang="en-US" dirty="0" smtClean="0"/>
              <a:t>, </a:t>
            </a:r>
            <a:r>
              <a:rPr lang="en-US" dirty="0" err="1" smtClean="0"/>
              <a:t>eQTL</a:t>
            </a:r>
            <a:r>
              <a:rPr lang="en-US" dirty="0" smtClean="0"/>
              <a:t> &amp; </a:t>
            </a:r>
            <a:r>
              <a:rPr lang="en-US" dirty="0" err="1" smtClean="0"/>
              <a:t>isoQTL</a:t>
            </a:r>
            <a:endParaRPr lang="en-US" dirty="0"/>
          </a:p>
        </p:txBody>
      </p:sp>
      <p:sp>
        <p:nvSpPr>
          <p:cNvPr id="10" name="TextBox 9">
            <a:extLst>
              <a:ext uri="{FF2B5EF4-FFF2-40B4-BE49-F238E27FC236}">
                <a16:creationId xmlns:a16="http://schemas.microsoft.com/office/drawing/2014/main" xmlns="" id="{8929E89D-18E8-7440-AFBA-2C998E346959}"/>
              </a:ext>
            </a:extLst>
          </p:cNvPr>
          <p:cNvSpPr txBox="1"/>
          <p:nvPr/>
        </p:nvSpPr>
        <p:spPr>
          <a:xfrm>
            <a:off x="7215809" y="3244665"/>
            <a:ext cx="1536448" cy="461665"/>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eQTLs</a:t>
            </a:r>
            <a:r>
              <a:rPr lang="en-US" sz="1200" dirty="0">
                <a:latin typeface="Arial" panose="020B0604020202020204" pitchFamily="34" charset="0"/>
                <a:cs typeface="Arial" panose="020B0604020202020204" pitchFamily="34" charset="0"/>
              </a:rPr>
              <a:t> for mTOR mediated by </a:t>
            </a:r>
            <a:r>
              <a:rPr lang="en-US" sz="1200" dirty="0" err="1">
                <a:latin typeface="Arial" panose="020B0604020202020204" pitchFamily="34" charset="0"/>
                <a:cs typeface="Arial" panose="020B0604020202020204" pitchFamily="34" charset="0"/>
              </a:rPr>
              <a:t>cQTLs</a:t>
            </a:r>
            <a:endParaRPr lang="en-US"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AE6FA72-0041-5A4C-A265-9B5ECF6C525E}"/>
              </a:ext>
            </a:extLst>
          </p:cNvPr>
          <p:cNvSpPr txBox="1"/>
          <p:nvPr/>
        </p:nvSpPr>
        <p:spPr>
          <a:xfrm>
            <a:off x="3082161" y="5301836"/>
            <a:ext cx="2284970" cy="830997"/>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1391 SNPs (multi-QTLs) </a:t>
            </a: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in </a:t>
            </a:r>
            <a:r>
              <a:rPr lang="en-US" sz="1200" dirty="0">
                <a:latin typeface="Arial" panose="020B0604020202020204" pitchFamily="34" charset="0"/>
                <a:cs typeface="Arial" panose="020B0604020202020204" pitchFamily="34" charset="0"/>
              </a:rPr>
              <a:t>at least three types </a:t>
            </a: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among </a:t>
            </a:r>
            <a:r>
              <a:rPr lang="en-US" sz="1200" dirty="0" err="1">
                <a:latin typeface="Arial" panose="020B0604020202020204" pitchFamily="34" charset="0"/>
                <a:cs typeface="Arial" panose="020B0604020202020204" pitchFamily="34" charset="0"/>
              </a:rPr>
              <a:t>eQTLs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isoQTLs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cQTLs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fQTLs</a:t>
            </a:r>
            <a:endParaRPr lang="en-US"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0F63AD0A-731B-1F4A-831A-AFC2AA3125A8}"/>
              </a:ext>
            </a:extLst>
          </p:cNvPr>
          <p:cNvSpPr txBox="1"/>
          <p:nvPr/>
        </p:nvSpPr>
        <p:spPr>
          <a:xfrm>
            <a:off x="779342" y="5376076"/>
            <a:ext cx="1575042" cy="461665"/>
          </a:xfrm>
          <a:prstGeom prst="rect">
            <a:avLst/>
          </a:prstGeom>
          <a:noFill/>
        </p:spPr>
        <p:txBody>
          <a:bodyPr wrap="square" rtlCol="0">
            <a:spAutoFit/>
          </a:bodyPr>
          <a:lstStyle/>
          <a:p>
            <a:pPr algn="r"/>
            <a:r>
              <a:rPr lang="en-US" sz="1200" dirty="0" err="1">
                <a:latin typeface="Arial" panose="020B0604020202020204" pitchFamily="34" charset="0"/>
                <a:cs typeface="Arial" panose="020B0604020202020204" pitchFamily="34" charset="0"/>
              </a:rPr>
              <a:t>eQTLs</a:t>
            </a:r>
            <a:r>
              <a:rPr lang="en-US" sz="1200" dirty="0">
                <a:latin typeface="Arial" panose="020B0604020202020204" pitchFamily="34" charset="0"/>
                <a:cs typeface="Arial" panose="020B0604020202020204" pitchFamily="34" charset="0"/>
              </a:rPr>
              <a:t> and </a:t>
            </a:r>
            <a:r>
              <a:rPr lang="en-US" sz="1200" dirty="0" err="1">
                <a:latin typeface="Arial" panose="020B0604020202020204" pitchFamily="34" charset="0"/>
                <a:cs typeface="Arial" panose="020B0604020202020204" pitchFamily="34" charset="0"/>
              </a:rPr>
              <a:t>cQTLs</a:t>
            </a:r>
            <a:r>
              <a:rPr lang="en-US" sz="1200" dirty="0">
                <a:latin typeface="Arial" panose="020B0604020202020204" pitchFamily="34" charset="0"/>
                <a:cs typeface="Arial" panose="020B0604020202020204" pitchFamily="34" charset="0"/>
              </a:rPr>
              <a:t> significantly overlap</a:t>
            </a:r>
          </a:p>
        </p:txBody>
      </p:sp>
      <p:sp>
        <p:nvSpPr>
          <p:cNvPr id="13" name="Left Brace 12">
            <a:extLst>
              <a:ext uri="{FF2B5EF4-FFF2-40B4-BE49-F238E27FC236}">
                <a16:creationId xmlns:a16="http://schemas.microsoft.com/office/drawing/2014/main" xmlns=""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5" name="Straight Arrow Connector 14">
            <a:extLst>
              <a:ext uri="{FF2B5EF4-FFF2-40B4-BE49-F238E27FC236}">
                <a16:creationId xmlns:a16="http://schemas.microsoft.com/office/drawing/2014/main" xmlns=""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7DB19E58-AF7D-8041-9377-C930B9C1A078}"/>
              </a:ext>
            </a:extLst>
          </p:cNvPr>
          <p:cNvSpPr txBox="1"/>
          <p:nvPr/>
        </p:nvSpPr>
        <p:spPr>
          <a:xfrm>
            <a:off x="0" y="4206736"/>
            <a:ext cx="521297"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eQTL</a:t>
            </a:r>
            <a:endParaRPr lang="en-US" sz="105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023988B5-5393-2B46-AC43-003FCAF00593}"/>
              </a:ext>
            </a:extLst>
          </p:cNvPr>
          <p:cNvSpPr txBox="1"/>
          <p:nvPr/>
        </p:nvSpPr>
        <p:spPr>
          <a:xfrm>
            <a:off x="-48692" y="4437569"/>
            <a:ext cx="619080"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isoQTL</a:t>
            </a:r>
            <a:endParaRPr lang="en-US" sz="105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1A0FBDFE-7C9A-7D49-8E95-296AA0915D3A}"/>
              </a:ext>
            </a:extLst>
          </p:cNvPr>
          <p:cNvSpPr txBox="1"/>
          <p:nvPr/>
        </p:nvSpPr>
        <p:spPr>
          <a:xfrm>
            <a:off x="0" y="4654467"/>
            <a:ext cx="513282"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cQTL</a:t>
            </a:r>
            <a:endParaRPr lang="en-US" sz="105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8673A17F-C34F-F446-8F84-A9AD1D0CC6BF}"/>
              </a:ext>
            </a:extLst>
          </p:cNvPr>
          <p:cNvSpPr txBox="1"/>
          <p:nvPr/>
        </p:nvSpPr>
        <p:spPr>
          <a:xfrm>
            <a:off x="15028" y="4874069"/>
            <a:ext cx="482824" cy="253916"/>
          </a:xfrm>
          <a:prstGeom prst="rect">
            <a:avLst/>
          </a:prstGeom>
          <a:noFill/>
        </p:spPr>
        <p:txBody>
          <a:bodyPr wrap="none" rtlCol="0">
            <a:spAutoFit/>
          </a:bodyPr>
          <a:lstStyle/>
          <a:p>
            <a:r>
              <a:rPr lang="en-US" sz="1050" dirty="0" err="1">
                <a:latin typeface="Arial" panose="020B0604020202020204" pitchFamily="34" charset="0"/>
                <a:cs typeface="Arial" panose="020B0604020202020204" pitchFamily="34" charset="0"/>
              </a:rPr>
              <a:t>fQTL</a:t>
            </a:r>
            <a:endParaRPr lang="en-US" sz="105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2">
            <a:extLst>
              <a:ext uri="{FF2B5EF4-FFF2-40B4-BE49-F238E27FC236}">
                <a16:creationId xmlns:a16="http://schemas.microsoft.com/office/drawing/2014/main" xmlns=""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Tree>
    <p:extLst>
      <p:ext uri="{BB962C8B-B14F-4D97-AF65-F5344CB8AC3E}">
        <p14:creationId xmlns:p14="http://schemas.microsoft.com/office/powerpoint/2010/main" val="167714075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4" name="Picture 3">
            <a:extLst>
              <a:ext uri="{FF2B5EF4-FFF2-40B4-BE49-F238E27FC236}">
                <a16:creationId xmlns:a16="http://schemas.microsoft.com/office/drawing/2014/main" xmlns="" id="{72B9C202-C7CB-DB48-BC1A-F16673BCAC89}"/>
              </a:ext>
            </a:extLst>
          </p:cNvPr>
          <p:cNvPicPr>
            <a:picLocks noChangeAspect="1"/>
          </p:cNvPicPr>
          <p:nvPr/>
        </p:nvPicPr>
        <p:blipFill>
          <a:blip r:embed="rId2"/>
          <a:stretch>
            <a:fillRect/>
          </a:stretch>
        </p:blipFill>
        <p:spPr>
          <a:xfrm>
            <a:off x="281010" y="1416493"/>
            <a:ext cx="3399958" cy="4208020"/>
          </a:xfrm>
          <a:prstGeom prst="rect">
            <a:avLst/>
          </a:prstGeom>
        </p:spPr>
      </p:pic>
      <p:sp>
        <p:nvSpPr>
          <p:cNvPr id="2" name="Title 1">
            <a:extLst>
              <a:ext uri="{FF2B5EF4-FFF2-40B4-BE49-F238E27FC236}">
                <a16:creationId xmlns:a16="http://schemas.microsoft.com/office/drawing/2014/main" xmlns="" id="{9A53F22F-5F91-964F-A58E-A6397D36C2E3}"/>
              </a:ext>
            </a:extLst>
          </p:cNvPr>
          <p:cNvSpPr>
            <a:spLocks noGrp="1"/>
          </p:cNvSpPr>
          <p:nvPr>
            <p:ph type="title"/>
          </p:nvPr>
        </p:nvSpPr>
        <p:spPr>
          <a:xfrm>
            <a:off x="3627853" y="248835"/>
            <a:ext cx="5516147" cy="1329686"/>
          </a:xfrm>
        </p:spPr>
        <p:txBody>
          <a:bodyPr>
            <a:normAutofit fontScale="90000"/>
          </a:bodyPr>
          <a:lstStyle/>
          <a:p>
            <a:r>
              <a:rPr lang="en-US" sz="3000" dirty="0"/>
              <a:t>Gene regulatory network </a:t>
            </a:r>
            <a:r>
              <a:rPr lang="en-US" sz="3000" dirty="0" smtClean="0"/>
              <a:t>inference from Hi-C, QTLs &amp; Activity Correlations</a:t>
            </a:r>
            <a:endParaRPr lang="en-US" sz="3000" dirty="0"/>
          </a:p>
        </p:txBody>
      </p:sp>
      <p:sp>
        <p:nvSpPr>
          <p:cNvPr id="96" name="TextBox 95">
            <a:extLst>
              <a:ext uri="{FF2B5EF4-FFF2-40B4-BE49-F238E27FC236}">
                <a16:creationId xmlns:a16="http://schemas.microsoft.com/office/drawing/2014/main" xmlns="" id="{17A427E5-380D-7143-85BC-4FDA43CD6E88}"/>
              </a:ext>
            </a:extLst>
          </p:cNvPr>
          <p:cNvSpPr txBox="1"/>
          <p:nvPr/>
        </p:nvSpPr>
        <p:spPr>
          <a:xfrm>
            <a:off x="4626421" y="1917179"/>
            <a:ext cx="3590240" cy="461665"/>
          </a:xfrm>
          <a:prstGeom prst="rect">
            <a:avLst/>
          </a:prstGeom>
          <a:noFill/>
        </p:spPr>
        <p:txBody>
          <a:bodyPr wrap="square" rtlCol="0">
            <a:spAutoFit/>
          </a:bodyPr>
          <a:lstStyle/>
          <a:p>
            <a:r>
              <a:rPr lang="en-US" b="0" dirty="0">
                <a:latin typeface="Arial" panose="020B0604020202020204" pitchFamily="34"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a16="http://schemas.microsoft.com/office/drawing/2014/main" xmlns="" id="{C5356654-79BB-6347-B5EB-A268BE057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245" y="2551401"/>
            <a:ext cx="5141804" cy="1155727"/>
          </a:xfrm>
          <a:prstGeom prst="rect">
            <a:avLst/>
          </a:prstGeom>
        </p:spPr>
      </p:pic>
      <p:pic>
        <p:nvPicPr>
          <p:cNvPr id="10" name="Content Placeholder 9">
            <a:extLst>
              <a:ext uri="{FF2B5EF4-FFF2-40B4-BE49-F238E27FC236}">
                <a16:creationId xmlns:a16="http://schemas.microsoft.com/office/drawing/2014/main" xmlns="" id="{689E4CFD-90FE-E340-8922-BA5027B23A47}"/>
              </a:ext>
            </a:extLst>
          </p:cNvPr>
          <p:cNvPicPr>
            <a:picLocks noChangeAspect="1"/>
          </p:cNvPicPr>
          <p:nvPr/>
        </p:nvPicPr>
        <p:blipFill rotWithShape="1">
          <a:blip r:embed="rId4"/>
          <a:srcRect l="26105" t="55402" r="49912" b="396"/>
          <a:stretch/>
        </p:blipFill>
        <p:spPr>
          <a:xfrm>
            <a:off x="3751574" y="3688258"/>
            <a:ext cx="1708128" cy="1821350"/>
          </a:xfrm>
          <a:prstGeom prst="rect">
            <a:avLst/>
          </a:prstGeom>
        </p:spPr>
      </p:pic>
      <p:pic>
        <p:nvPicPr>
          <p:cNvPr id="11" name="Content Placeholder 9">
            <a:extLst>
              <a:ext uri="{FF2B5EF4-FFF2-40B4-BE49-F238E27FC236}">
                <a16:creationId xmlns:a16="http://schemas.microsoft.com/office/drawing/2014/main" xmlns="" id="{00146ADB-7535-F744-9604-02500A77CB1B}"/>
              </a:ext>
            </a:extLst>
          </p:cNvPr>
          <p:cNvPicPr>
            <a:picLocks noChangeAspect="1"/>
          </p:cNvPicPr>
          <p:nvPr/>
        </p:nvPicPr>
        <p:blipFill rotWithShape="1">
          <a:blip r:embed="rId4"/>
          <a:srcRect l="50118" t="55402" r="1154" b="396"/>
          <a:stretch/>
        </p:blipFill>
        <p:spPr>
          <a:xfrm>
            <a:off x="5459702" y="3687677"/>
            <a:ext cx="3470564" cy="1821350"/>
          </a:xfrm>
          <a:prstGeom prst="rect">
            <a:avLst/>
          </a:prstGeom>
        </p:spPr>
      </p:pic>
      <p:sp>
        <p:nvSpPr>
          <p:cNvPr id="12" name="TextBox 11">
            <a:extLst>
              <a:ext uri="{FF2B5EF4-FFF2-40B4-BE49-F238E27FC236}">
                <a16:creationId xmlns:a16="http://schemas.microsoft.com/office/drawing/2014/main" xmlns="" id="{52F84AEE-B1F3-6546-AB39-6C2C931FCFF7}"/>
              </a:ext>
            </a:extLst>
          </p:cNvPr>
          <p:cNvSpPr txBox="1"/>
          <p:nvPr/>
        </p:nvSpPr>
        <p:spPr>
          <a:xfrm>
            <a:off x="4821291" y="5421297"/>
            <a:ext cx="3733066" cy="276999"/>
          </a:xfrm>
          <a:prstGeom prst="rect">
            <a:avLst/>
          </a:prstGeom>
          <a:noFill/>
        </p:spPr>
        <p:txBody>
          <a:bodyPr wrap="square" rtlCol="0">
            <a:spAutoFit/>
          </a:bodyPr>
          <a:lstStyle/>
          <a:p>
            <a:r>
              <a:rPr lang="en-US" sz="1200" b="0" smtClean="0">
                <a:latin typeface="Arial" panose="020B0604020202020204" pitchFamily="34" charset="0"/>
                <a:cs typeface="Arial" panose="020B0604020202020204" pitchFamily="34" charset="0"/>
              </a:rPr>
              <a:t>subnetworks </a:t>
            </a:r>
            <a:r>
              <a:rPr lang="en-US" sz="1200" b="0" dirty="0">
                <a:latin typeface="Arial" panose="020B0604020202020204" pitchFamily="34" charset="0"/>
                <a:cs typeface="Arial" panose="020B0604020202020204" pitchFamily="34" charset="0"/>
              </a:rPr>
              <a:t>targeting single cell marker genes</a:t>
            </a:r>
          </a:p>
        </p:txBody>
      </p:sp>
      <p:sp>
        <p:nvSpPr>
          <p:cNvPr id="105" name="Rounded Rectangle 104">
            <a:extLst>
              <a:ext uri="{FF2B5EF4-FFF2-40B4-BE49-F238E27FC236}">
                <a16:creationId xmlns:a16="http://schemas.microsoft.com/office/drawing/2014/main" xmlns="" id="{A580C9FC-0F41-0A4F-AC94-A3DAC2ECB74D}"/>
              </a:ext>
            </a:extLst>
          </p:cNvPr>
          <p:cNvSpPr/>
          <p:nvPr/>
        </p:nvSpPr>
        <p:spPr>
          <a:xfrm>
            <a:off x="3751574" y="1802824"/>
            <a:ext cx="5199475" cy="38622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Arrow 14">
            <a:extLst>
              <a:ext uri="{FF2B5EF4-FFF2-40B4-BE49-F238E27FC236}">
                <a16:creationId xmlns:a16="http://schemas.microsoft.com/office/drawing/2014/main" xmlns="" id="{831B8C14-55FA-C54F-B501-C989AD6C7C40}"/>
              </a:ext>
            </a:extLst>
          </p:cNvPr>
          <p:cNvSpPr/>
          <p:nvPr/>
        </p:nvSpPr>
        <p:spPr>
          <a:xfrm>
            <a:off x="3607068" y="2551401"/>
            <a:ext cx="115670" cy="1995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ight Arrow 109">
            <a:extLst>
              <a:ext uri="{FF2B5EF4-FFF2-40B4-BE49-F238E27FC236}">
                <a16:creationId xmlns:a16="http://schemas.microsoft.com/office/drawing/2014/main" xmlns="" id="{A0A8A6E6-9EB1-364F-9A90-17BDA08F2CE7}"/>
              </a:ext>
            </a:extLst>
          </p:cNvPr>
          <p:cNvSpPr/>
          <p:nvPr/>
        </p:nvSpPr>
        <p:spPr>
          <a:xfrm>
            <a:off x="3604089" y="4419251"/>
            <a:ext cx="115670" cy="1995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Right Arrow 159">
            <a:extLst>
              <a:ext uri="{FF2B5EF4-FFF2-40B4-BE49-F238E27FC236}">
                <a16:creationId xmlns:a16="http://schemas.microsoft.com/office/drawing/2014/main" xmlns="" id="{6A6328F8-761F-F044-978A-65005169F318}"/>
              </a:ext>
            </a:extLst>
          </p:cNvPr>
          <p:cNvSpPr/>
          <p:nvPr/>
        </p:nvSpPr>
        <p:spPr>
          <a:xfrm>
            <a:off x="3610966" y="5086349"/>
            <a:ext cx="115670" cy="1995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92646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xmlns=""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a16="http://schemas.microsoft.com/office/drawing/2014/main" xmlns=""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r>
              <a:rPr lang="en-US" smtClean="0"/>
              <a:t/>
            </a:r>
            <a:br>
              <a:rPr lang="en-US" smtClean="0"/>
            </a:br>
            <a:r>
              <a:rPr lang="en-US" smtClean="0"/>
              <a:t>to </a:t>
            </a:r>
            <a:r>
              <a:rPr lang="en-US" dirty="0" smtClean="0"/>
              <a:t>disease </a:t>
            </a:r>
            <a:r>
              <a:rPr lang="en-US" dirty="0"/>
              <a:t>genes </a:t>
            </a:r>
            <a:r>
              <a:rPr lang="en-US"/>
              <a:t>using </a:t>
            </a:r>
            <a:r>
              <a:rPr lang="en-US" smtClean="0"/>
              <a:t/>
            </a:r>
            <a:br>
              <a:rPr lang="en-US" smtClean="0"/>
            </a:br>
            <a:r>
              <a:rPr lang="en-US" smtClean="0"/>
              <a:t>the </a:t>
            </a:r>
            <a:r>
              <a:rPr lang="en-US" dirty="0" smtClean="0"/>
              <a:t>regulatory </a:t>
            </a:r>
            <a:r>
              <a:rPr lang="en-US" dirty="0"/>
              <a:t>network</a:t>
            </a:r>
          </a:p>
        </p:txBody>
      </p:sp>
      <p:pic>
        <p:nvPicPr>
          <p:cNvPr id="9" name="Content Placeholder 8">
            <a:extLst>
              <a:ext uri="{FF2B5EF4-FFF2-40B4-BE49-F238E27FC236}">
                <a16:creationId xmlns:a16="http://schemas.microsoft.com/office/drawing/2014/main" xmlns=""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a16="http://schemas.microsoft.com/office/drawing/2014/main" xmlns=""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xmlns=""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xmlns="" id="{3C814A65-0F62-B34C-9DCD-0A2DEC9A7E08}"/>
              </a:ext>
            </a:extLst>
          </p:cNvPr>
          <p:cNvSpPr txBox="1"/>
          <p:nvPr/>
        </p:nvSpPr>
        <p:spPr>
          <a:xfrm>
            <a:off x="959425" y="415636"/>
            <a:ext cx="7031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142</a:t>
            </a:r>
          </a:p>
        </p:txBody>
      </p:sp>
      <p:sp>
        <p:nvSpPr>
          <p:cNvPr id="4" name="TextBox 3">
            <a:extLst>
              <a:ext uri="{FF2B5EF4-FFF2-40B4-BE49-F238E27FC236}">
                <a16:creationId xmlns:a16="http://schemas.microsoft.com/office/drawing/2014/main" xmlns="" id="{4FDC8436-4625-E04F-8120-92595D9E40F2}"/>
              </a:ext>
            </a:extLst>
          </p:cNvPr>
          <p:cNvSpPr txBox="1"/>
          <p:nvPr/>
        </p:nvSpPr>
        <p:spPr>
          <a:xfrm>
            <a:off x="3486150" y="4953520"/>
            <a:ext cx="1825989" cy="954107"/>
          </a:xfrm>
          <a:prstGeom prst="rect">
            <a:avLst/>
          </a:prstGeom>
          <a:noFill/>
        </p:spPr>
        <p:txBody>
          <a:bodyPr wrap="square" rtlCol="0">
            <a:spAutoFit/>
          </a:bodyPr>
          <a:lstStyle/>
          <a:p>
            <a:pPr algn="ctr"/>
            <a:r>
              <a:rPr lang="en-US" sz="2400" b="1" dirty="0"/>
              <a:t>321 </a:t>
            </a:r>
            <a:r>
              <a:rPr lang="en-US" sz="1600" b="1" dirty="0" smtClean="0"/>
              <a:t/>
            </a:r>
            <a:br>
              <a:rPr lang="en-US" sz="1600" b="1" dirty="0" smtClean="0"/>
            </a:br>
            <a:r>
              <a:rPr lang="en-US" sz="1600" b="1" dirty="0" smtClean="0"/>
              <a:t>high-confident </a:t>
            </a:r>
            <a:r>
              <a:rPr lang="en-US" sz="1600" b="1" dirty="0"/>
              <a:t>SCZ genes</a:t>
            </a:r>
          </a:p>
        </p:txBody>
      </p:sp>
      <p:cxnSp>
        <p:nvCxnSpPr>
          <p:cNvPr id="6" name="Straight Connector 5">
            <a:extLst>
              <a:ext uri="{FF2B5EF4-FFF2-40B4-BE49-F238E27FC236}">
                <a16:creationId xmlns:a16="http://schemas.microsoft.com/office/drawing/2014/main" xmlns=""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r>
              <a:rPr lang="en-US" sz="1050" dirty="0">
                <a:solidFill>
                  <a:srgbClr val="4CAEA6"/>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70207612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r>
              <a:rPr lang="en-US" sz="2800" smtClean="0"/>
              <a:t/>
            </a:r>
            <a:br>
              <a:rPr lang="en-US" sz="2800" smtClean="0"/>
            </a:br>
            <a:r>
              <a:rPr lang="en-US" sz="2800" smtClean="0"/>
              <a:t>(</a:t>
            </a:r>
            <a:r>
              <a:rPr lang="en-US" sz="2800" dirty="0"/>
              <a:t>DSPN) </a:t>
            </a:r>
          </a:p>
        </p:txBody>
      </p:sp>
      <p:sp>
        <p:nvSpPr>
          <p:cNvPr id="32" name="Content Placeholder 2">
            <a:extLst>
              <a:ext uri="{FF2B5EF4-FFF2-40B4-BE49-F238E27FC236}">
                <a16:creationId xmlns:a16="http://schemas.microsoft.com/office/drawing/2014/main" xmlns=""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smtClean="0">
              <a:solidFill>
                <a:srgbClr val="0070C0"/>
              </a:solidFill>
            </a:endParaRPr>
          </a:p>
          <a:p>
            <a:pPr marL="0" indent="0">
              <a:buNone/>
            </a:pPr>
            <a:r>
              <a:rPr lang="en-US" sz="1575" b="1" dirty="0" smtClean="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smtClean="0">
              <a:solidFill>
                <a:srgbClr val="B3752D"/>
              </a:solidFill>
            </a:endParaRPr>
          </a:p>
          <a:p>
            <a:pPr marL="0" indent="0">
              <a:buNone/>
            </a:pPr>
            <a:r>
              <a:rPr lang="en-US" sz="1575" b="1" dirty="0" smtClean="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r>
              <a:rPr lang="en-US" sz="1575" dirty="0" smtClean="0"/>
              <a:t/>
            </a:r>
            <a:br>
              <a:rPr lang="en-US" sz="1575" dirty="0" smtClean="0"/>
            </a:br>
            <a:r>
              <a:rPr lang="en-US" sz="1575" dirty="0" smtClean="0"/>
              <a:t>(</a:t>
            </a:r>
            <a:r>
              <a:rPr lang="en-US" sz="1575" dirty="0"/>
              <a:t>e.g., regulatory network)</a:t>
            </a:r>
          </a:p>
        </p:txBody>
      </p:sp>
      <p:pic>
        <p:nvPicPr>
          <p:cNvPr id="289" name="Picture 288">
            <a:extLst>
              <a:ext uri="{FF2B5EF4-FFF2-40B4-BE49-F238E27FC236}">
                <a16:creationId xmlns:a16="http://schemas.microsoft.com/office/drawing/2014/main" xmlns=""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a16="http://schemas.microsoft.com/office/drawing/2014/main" xmlns=""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xmlns=""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charset="0"/>
                        </a:rPr>
                        <m:t>𝑝</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m:t>
                          </m:r>
                          <m:r>
                            <a:rPr lang="en-US" sz="1500">
                              <a:latin typeface="Cambria Math" charset="0"/>
                            </a:rPr>
                            <m:t>𝐡</m:t>
                          </m:r>
                          <m:r>
                            <a:rPr lang="en-US" sz="1500">
                              <a:latin typeface="Cambria Math" charset="0"/>
                            </a:rPr>
                            <m:t>|</m:t>
                          </m:r>
                          <m:r>
                            <a:rPr lang="en-US" sz="1500">
                              <a:latin typeface="Cambria Math" charset="0"/>
                            </a:rPr>
                            <m:t>𝐳</m:t>
                          </m:r>
                        </m:e>
                      </m:d>
                      <m:r>
                        <a:rPr lang="en-US" sz="1500" i="1">
                          <a:latin typeface="Cambria Math" charset="0"/>
                        </a:rPr>
                        <m:t>∝</m:t>
                      </m:r>
                      <m:func>
                        <m:funcPr>
                          <m:ctrlPr>
                            <a:rPr lang="en-US" sz="1500" i="1">
                              <a:latin typeface="Cambria Math" charset="0"/>
                            </a:rPr>
                          </m:ctrlPr>
                        </m:funcPr>
                        <m:fName>
                          <m:r>
                            <m:rPr>
                              <m:sty m:val="p"/>
                            </m:rPr>
                            <a:rPr lang="en-US" sz="1500">
                              <a:latin typeface="Cambria Math" charset="0"/>
                            </a:rPr>
                            <m:t>exp</m:t>
                          </m:r>
                        </m:fName>
                        <m:e>
                          <m:d>
                            <m:dPr>
                              <m:ctrlPr>
                                <a:rPr lang="en-US" sz="1500" i="1">
                                  <a:latin typeface="Cambria Math" charset="0"/>
                                </a:rPr>
                              </m:ctrlPr>
                            </m:dPr>
                            <m:e>
                              <m:r>
                                <a:rPr lang="en-US" sz="1500">
                                  <a:latin typeface="Cambria Math" charset="0"/>
                                </a:rPr>
                                <m:t>−</m:t>
                              </m:r>
                              <m:r>
                                <a:rPr lang="en-US" sz="1500" i="1">
                                  <a:latin typeface="Cambria Math" charset="0"/>
                                </a:rPr>
                                <m:t>𝐸</m:t>
                              </m:r>
                              <m:d>
                                <m:dPr>
                                  <m:ctrlPr>
                                    <a:rPr lang="en-US" sz="1500" i="1">
                                      <a:latin typeface="Cambria Math"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 </m:t>
                                  </m:r>
                                  <m:r>
                                    <a:rPr lang="en-US" sz="1500">
                                      <a:latin typeface="Cambria Math" charset="0"/>
                                    </a:rPr>
                                    <m:t>𝐡</m:t>
                                  </m:r>
                                  <m:r>
                                    <a:rPr lang="en-US" sz="1500">
                                      <a:latin typeface="Cambria Math" charset="0"/>
                                    </a:rPr>
                                    <m:t>|</m:t>
                                  </m:r>
                                  <m:r>
                                    <a:rPr lang="en-US" sz="1500">
                                      <a:latin typeface="Cambria Math" charset="0"/>
                                    </a:rPr>
                                    <m:t>𝐳</m:t>
                                  </m:r>
                                </m:e>
                              </m:d>
                            </m:e>
                          </m:d>
                        </m:e>
                      </m:func>
                    </m:oMath>
                  </m:oMathPara>
                </a14:m>
                <a:endParaRPr lang="en-US" sz="1500" dirty="0"/>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xmlns=""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latin typeface="Cambria Math" charset="0"/>
                            </a:rPr>
                          </m:ctrlPr>
                        </m:dPr>
                        <m:e>
                          <m:r>
                            <a:rPr lang="en-US" sz="1800" i="1">
                              <a:solidFill>
                                <a:srgbClr val="92D050"/>
                              </a:solidFill>
                              <a:latin typeface="Cambria Math" charset="0"/>
                            </a:rPr>
                            <m:t>𝐱</m:t>
                          </m:r>
                          <m:r>
                            <a:rPr lang="en-US" sz="1800">
                              <a:latin typeface="Cambria Math" charset="0"/>
                            </a:rPr>
                            <m:t>,</m:t>
                          </m:r>
                          <m:r>
                            <a:rPr lang="en-US" sz="1800" b="1">
                              <a:solidFill>
                                <a:srgbClr val="0070C0"/>
                              </a:solidFill>
                              <a:latin typeface="Cambria Math" panose="02040503050406030204" pitchFamily="18" charset="0"/>
                            </a:rPr>
                            <m:t>𝐲</m:t>
                          </m:r>
                          <m:r>
                            <a:rPr lang="en-US" sz="1800">
                              <a:latin typeface="Cambria Math" panose="02040503050406030204" pitchFamily="18" charset="0"/>
                            </a:rPr>
                            <m:t>, </m:t>
                          </m:r>
                          <m:r>
                            <a:rPr lang="en-US" sz="1800">
                              <a:solidFill>
                                <a:schemeClr val="accent1">
                                  <a:lumMod val="50000"/>
                                </a:schemeClr>
                              </a:solidFill>
                              <a:latin typeface="Cambria Math" charset="0"/>
                            </a:rPr>
                            <m:t>𝐡</m:t>
                          </m:r>
                          <m:r>
                            <a:rPr lang="en-US" sz="1800">
                              <a:latin typeface="Cambria Math" charset="0"/>
                            </a:rPr>
                            <m:t>|</m:t>
                          </m:r>
                          <m:r>
                            <a:rPr lang="en-US" sz="1800" i="1">
                              <a:solidFill>
                                <a:srgbClr val="B3752D"/>
                              </a:solidFill>
                              <a:latin typeface="Cambria Math" charset="0"/>
                            </a:rPr>
                            <m:t>𝐳</m:t>
                          </m:r>
                        </m:e>
                      </m:d>
                      <m:r>
                        <a:rPr lang="en-US" sz="1800" i="1">
                          <a:latin typeface="Cambria Math" charset="0"/>
                        </a:rPr>
                        <m:t>=</m:t>
                      </m:r>
                      <m:sSup>
                        <m:sSupPr>
                          <m:ctrlPr>
                            <a:rPr lang="en-US" sz="1800" i="1">
                              <a:latin typeface="Cambria Math" charset="0"/>
                            </a:rPr>
                          </m:ctrlPr>
                        </m:sSupPr>
                        <m:e>
                          <m:r>
                            <a:rPr lang="en-US" sz="1800" i="1">
                              <a:latin typeface="Cambria Math" charset="0"/>
                            </a:rPr>
                            <m:t>−</m:t>
                          </m:r>
                          <m:r>
                            <a:rPr lang="en-US" sz="1800" i="1">
                              <a:solidFill>
                                <a:srgbClr val="B3752D"/>
                              </a:solidFill>
                              <a:latin typeface="Cambria Math" charset="0"/>
                            </a:rPr>
                            <m:t>𝐳</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i="1">
                              <a:latin typeface="Cambria Math" charset="0"/>
                            </a:rPr>
                            <m:t>𝟏</m:t>
                          </m:r>
                        </m:sub>
                      </m:sSub>
                      <m:r>
                        <a:rPr lang="en-US" sz="1800" i="1">
                          <a:solidFill>
                            <a:srgbClr val="92D050"/>
                          </a:solidFill>
                          <a:latin typeface="Cambria Math" charset="0"/>
                        </a:rPr>
                        <m:t>𝐱</m:t>
                      </m:r>
                      <m:sSup>
                        <m:sSupPr>
                          <m:ctrlPr>
                            <a:rPr lang="en-US" sz="1800" i="1">
                              <a:latin typeface="Cambria Math" charset="0"/>
                            </a:rPr>
                          </m:ctrlPr>
                        </m:sSupPr>
                        <m:e>
                          <m:r>
                            <a:rPr lang="en-US" sz="1800" i="1">
                              <a:latin typeface="Cambria Math" charset="0"/>
                            </a:rPr>
                            <m:t>−</m:t>
                          </m:r>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𝟐</m:t>
                          </m:r>
                        </m:sub>
                      </m:sSub>
                      <m:r>
                        <a:rPr lang="en-US" sz="1800" i="1">
                          <a:solidFill>
                            <a:srgbClr val="92D050"/>
                          </a:solidFill>
                          <a:latin typeface="Cambria Math" charset="0"/>
                        </a:rPr>
                        <m:t>𝐱</m:t>
                      </m:r>
                      <m:r>
                        <a:rPr lang="en-US" sz="1800" i="1">
                          <a:latin typeface="Cambria Math" charset="0"/>
                        </a:rPr>
                        <m:t>−</m:t>
                      </m:r>
                      <m:sSup>
                        <m:sSupPr>
                          <m:ctrlPr>
                            <a:rPr lang="en-US" sz="1800" i="1">
                              <a:latin typeface="Cambria Math" charset="0"/>
                            </a:rPr>
                          </m:ctrlPr>
                        </m:sSupPr>
                        <m:e>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𝟑</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charset="0"/>
                            </a:rPr>
                            <m:t>𝟒</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charset="0"/>
                            </a:rPr>
                          </m:ctrlPr>
                        </m:sSubPr>
                        <m:e>
                          <m:r>
                            <a:rPr lang="en-US" sz="1800" i="1">
                              <a:latin typeface="Cambria Math" charset="0"/>
                            </a:rPr>
                            <m:t>𝐖</m:t>
                          </m:r>
                        </m:e>
                        <m:sub>
                          <m:r>
                            <a:rPr lang="en-US" sz="1800" b="1" i="1">
                              <a:latin typeface="Cambria Math" panose="02040503050406030204" pitchFamily="18" charset="0"/>
                            </a:rPr>
                            <m:t>𝟓</m:t>
                          </m:r>
                        </m:sub>
                      </m:sSub>
                      <m:r>
                        <a:rPr lang="en-US" sz="1800" b="1">
                          <a:solidFill>
                            <a:srgbClr val="0070C0"/>
                          </a:solidFill>
                          <a:latin typeface="Cambria Math" panose="02040503050406030204" pitchFamily="18" charset="0"/>
                        </a:rPr>
                        <m:t>𝐲</m:t>
                      </m:r>
                      <m:r>
                        <a:rPr lang="en-US" sz="1800" b="1" i="1">
                          <a:solidFill>
                            <a:schemeClr val="accent1">
                              <a:lumMod val="50000"/>
                            </a:schemeClr>
                          </a:solidFill>
                          <a:latin typeface="Cambria Math" panose="02040503050406030204" pitchFamily="18" charset="0"/>
                        </a:rPr>
                        <m:t>−</m:t>
                      </m:r>
                      <m:r>
                        <a:rPr lang="en-US" sz="1800" b="1" i="1">
                          <a:latin typeface="Cambria Math" charset="0"/>
                        </a:rPr>
                        <m:t>𝑩𝒊𝒂𝒔</m:t>
                      </m:r>
                    </m:oMath>
                  </m:oMathPara>
                </a14:m>
                <a:endParaRPr lang="en-US" sz="1800" dirty="0"/>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xmlns=""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Gene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regulatory </a:t>
            </a:r>
            <a:r>
              <a:rPr lang="en-US" sz="2000" dirty="0">
                <a:latin typeface="Arial" panose="020B0604020202020204" pitchFamily="34" charset="0"/>
                <a:cs typeface="Arial" panose="020B0604020202020204" pitchFamily="34" charset="0"/>
              </a:rPr>
              <a:t>network </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builds </a:t>
            </a:r>
          </a:p>
          <a:p>
            <a:r>
              <a:rPr lang="en-US" sz="2000" dirty="0" smtClean="0">
                <a:latin typeface="Arial" panose="020B0604020202020204" pitchFamily="34" charset="0"/>
                <a:cs typeface="Arial" panose="020B0604020202020204" pitchFamily="34" charset="0"/>
              </a:rPr>
              <a:t>skeleton</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t>Energy model:</a:t>
            </a:r>
          </a:p>
        </p:txBody>
      </p:sp>
    </p:spTree>
    <p:extLst>
      <p:ext uri="{BB962C8B-B14F-4D97-AF65-F5344CB8AC3E}">
        <p14:creationId xmlns:p14="http://schemas.microsoft.com/office/powerpoint/2010/main" val="5582222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smtClean="0">
                <a:solidFill>
                  <a:srgbClr val="0070C0"/>
                </a:solidFill>
                <a:latin typeface="Helvetica" charset="0"/>
                <a:ea typeface="Helvetica" charset="0"/>
                <a:cs typeface="Helvetica" charset="0"/>
              </a:rPr>
              <a:t>Transcriptome </a:t>
            </a:r>
            <a:r>
              <a:rPr lang="en-US" sz="1800" dirty="0" smtClean="0">
                <a:solidFill>
                  <a:srgbClr val="0070C0"/>
                </a:solidFill>
                <a:latin typeface="Helvetica" charset="0"/>
                <a:ea typeface="Helvetica" charset="0"/>
                <a:cs typeface="Helvetica" charset="0"/>
              </a:rPr>
              <a:t>= Gene Activity of All Genes in the Genome, </a:t>
            </a:r>
            <a:br>
              <a:rPr lang="en-US" sz="1800" dirty="0" smtClean="0">
                <a:solidFill>
                  <a:srgbClr val="0070C0"/>
                </a:solidFill>
                <a:latin typeface="Helvetica" charset="0"/>
                <a:ea typeface="Helvetica" charset="0"/>
                <a:cs typeface="Helvetica" charset="0"/>
              </a:rPr>
            </a:br>
            <a:r>
              <a:rPr lang="en-US" sz="1800" dirty="0" smtClean="0">
                <a:solidFill>
                  <a:srgbClr val="0070C0"/>
                </a:solidFill>
                <a:latin typeface="Helvetica" charset="0"/>
                <a:ea typeface="Helvetica" charset="0"/>
                <a:cs typeface="Helvetica" charset="0"/>
              </a:rPr>
              <a:t>usually quantified by RNA-</a:t>
            </a:r>
            <a:r>
              <a:rPr lang="en-US" sz="1800" dirty="0" err="1" smtClean="0">
                <a:solidFill>
                  <a:srgbClr val="0070C0"/>
                </a:solidFill>
                <a:latin typeface="Helvetica" charset="0"/>
                <a:ea typeface="Helvetica" charset="0"/>
                <a:cs typeface="Helvetica" charset="0"/>
              </a:rPr>
              <a:t>seq</a:t>
            </a:r>
            <a:endParaRPr lang="en-US" sz="1800" dirty="0">
              <a:solidFill>
                <a:srgbClr val="0070C0"/>
              </a:solidFill>
              <a:latin typeface="Helvetica" charset="0"/>
              <a:ea typeface="Helvetica" charset="0"/>
              <a:cs typeface="Helvetica" charset="0"/>
            </a:endParaRP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b="1">
                <a:solidFill>
                  <a:schemeClr val="accent2"/>
                </a:solidFill>
              </a:rPr>
              <a:t>X </a:t>
            </a:r>
            <a:r>
              <a:rPr lang="en-US" sz="1350" b="1" dirty="0">
                <a:solidFill>
                  <a:schemeClr val="accent2"/>
                </a:solidFill>
              </a:rPr>
              <a:t>6.0</a:t>
            </a:r>
          </a:p>
        </p:txBody>
      </p:sp>
    </p:spTree>
    <p:extLst>
      <p:ext uri="{BB962C8B-B14F-4D97-AF65-F5344CB8AC3E}">
        <p14:creationId xmlns:p14="http://schemas.microsoft.com/office/powerpoint/2010/main" val="183292011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8" name="TextBox 7">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b="1" dirty="0">
                <a:solidFill>
                  <a:srgbClr val="4CAEA6"/>
                </a:solidFill>
              </a:rPr>
              <a:t>X 2.5</a:t>
            </a:r>
            <a:endParaRPr lang="en-US" sz="1350" b="1" dirty="0">
              <a:solidFill>
                <a:schemeClr val="accent2"/>
              </a:solidFill>
            </a:endParaRPr>
          </a:p>
        </p:txBody>
      </p:sp>
    </p:spTree>
    <p:extLst>
      <p:ext uri="{BB962C8B-B14F-4D97-AF65-F5344CB8AC3E}">
        <p14:creationId xmlns:p14="http://schemas.microsoft.com/office/powerpoint/2010/main" val="23537255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8" name="TextBox 7">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b="1" dirty="0">
                <a:solidFill>
                  <a:srgbClr val="7030A0"/>
                </a:solidFill>
              </a:rPr>
              <a:t>X 3.1</a:t>
            </a:r>
          </a:p>
        </p:txBody>
      </p:sp>
    </p:spTree>
    <p:extLst>
      <p:ext uri="{BB962C8B-B14F-4D97-AF65-F5344CB8AC3E}">
        <p14:creationId xmlns:p14="http://schemas.microsoft.com/office/powerpoint/2010/main" val="2416541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632467"/>
            <a:ext cx="7886700" cy="994172"/>
          </a:xfrm>
        </p:spPr>
        <p:txBody>
          <a:bodyPr>
            <a:normAutofit/>
          </a:bodyPr>
          <a:lstStyle/>
          <a:p>
            <a:r>
              <a:rPr lang="en-US" dirty="0"/>
              <a:t>DSPN discovers molecular </a:t>
            </a:r>
            <a:r>
              <a:rPr lang="en-US"/>
              <a:t>pathways </a:t>
            </a:r>
            <a:r>
              <a:rPr lang="en-US" smtClean="0"/>
              <a:t/>
            </a:r>
            <a:br>
              <a:rPr lang="en-US" smtClean="0"/>
            </a:br>
            <a:r>
              <a:rPr lang="en-US" smtClean="0"/>
              <a:t>from </a:t>
            </a:r>
            <a:r>
              <a:rPr lang="en-US" dirty="0"/>
              <a:t>genotype to phenotype</a:t>
            </a:r>
          </a:p>
        </p:txBody>
      </p:sp>
      <p:pic>
        <p:nvPicPr>
          <p:cNvPr id="8" name="Picture 7">
            <a:extLst>
              <a:ext uri="{FF2B5EF4-FFF2-40B4-BE49-F238E27FC236}">
                <a16:creationId xmlns:a16="http://schemas.microsoft.com/office/drawing/2014/main" xmlns=""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pic>
        <p:nvPicPr>
          <p:cNvPr id="11" name="Picture 10">
            <a:extLst>
              <a:ext uri="{FF2B5EF4-FFF2-40B4-BE49-F238E27FC236}">
                <a16:creationId xmlns:a16="http://schemas.microsoft.com/office/drawing/2014/main" xmlns="" id="{FB18DF91-DE41-7345-8812-DB60B9DE8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253" y="2229691"/>
            <a:ext cx="5434938" cy="3182891"/>
          </a:xfrm>
          <a:prstGeom prst="rect">
            <a:avLst/>
          </a:prstGeom>
        </p:spPr>
      </p:pic>
      <p:sp>
        <p:nvSpPr>
          <p:cNvPr id="6" name="Rectangle 5">
            <a:extLst>
              <a:ext uri="{FF2B5EF4-FFF2-40B4-BE49-F238E27FC236}">
                <a16:creationId xmlns:a16="http://schemas.microsoft.com/office/drawing/2014/main" xmlns="" id="{F9CE81A9-7F7E-FA44-8E53-FA851DAD3963}"/>
              </a:ext>
            </a:extLst>
          </p:cNvPr>
          <p:cNvSpPr/>
          <p:nvPr/>
        </p:nvSpPr>
        <p:spPr>
          <a:xfrm>
            <a:off x="336666" y="2627861"/>
            <a:ext cx="524937"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xmlns="" id="{9C61E1EC-C6E7-F442-996E-55E328C7AA98}"/>
              </a:ext>
            </a:extLst>
          </p:cNvPr>
          <p:cNvSpPr/>
          <p:nvPr/>
        </p:nvSpPr>
        <p:spPr>
          <a:xfrm>
            <a:off x="6462105" y="2321634"/>
            <a:ext cx="227169" cy="34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xmlns="" id="{48E9BE90-6842-C44B-A9B2-DB0E211B7C13}"/>
              </a:ext>
            </a:extLst>
          </p:cNvPr>
          <p:cNvSpPr/>
          <p:nvPr/>
        </p:nvSpPr>
        <p:spPr>
          <a:xfrm>
            <a:off x="3705162" y="2288686"/>
            <a:ext cx="478679" cy="33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8906710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Personal Genomics &amp; Data Science: Using population-scale functional genomics </a:t>
            </a:r>
            <a:br>
              <a:rPr lang="en-US" sz="1600" dirty="0">
                <a:solidFill>
                  <a:schemeClr val="tx1">
                    <a:lumMod val="75000"/>
                    <a:lumOff val="25000"/>
                  </a:schemeClr>
                </a:solidFill>
                <a:ea typeface="ＭＳ Ｐゴシック" charset="0"/>
                <a:cs typeface="ＭＳ Ｐゴシック" charset="0"/>
              </a:rPr>
            </a:br>
            <a:r>
              <a:rPr lang="en-US" sz="1600" dirty="0">
                <a:solidFill>
                  <a:schemeClr val="tx1">
                    <a:lumMod val="75000"/>
                    <a:lumOff val="25000"/>
                  </a:schemeClr>
                </a:solidFill>
                <a:ea typeface="ＭＳ Ｐゴシック" charset="0"/>
                <a:cs typeface="ＭＳ Ｐゴシック" charset="0"/>
              </a:rPr>
              <a:t>to understand mental disease &amp; interpreting the data exhaust from this activity </a:t>
            </a: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0000"/>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0000"/>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0000"/>
                </a:solidFill>
                <a:ea typeface="ＭＳ Ｐゴシック" charset="-128"/>
              </a:rPr>
              <a:t>Regulatory </a:t>
            </a:r>
            <a:r>
              <a:rPr lang="en-US" altLang="en-US" sz="1600" dirty="0">
                <a:solidFill>
                  <a:srgbClr val="FF0000"/>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a:t>
            </a:r>
            <a:r>
              <a:rPr lang="en-US" altLang="en-US" sz="1600" dirty="0" smtClean="0">
                <a:solidFill>
                  <a:srgbClr val="FF0000"/>
                </a:solidFill>
                <a:ea typeface="ＭＳ Ｐゴシック" charset="-128"/>
              </a:rPr>
              <a:t>deep-learning model</a:t>
            </a:r>
            <a:r>
              <a:rPr lang="en-US" altLang="en-US" sz="1600" dirty="0" smtClean="0">
                <a:solidFill>
                  <a:schemeClr val="tx1">
                    <a:lumMod val="75000"/>
                    <a:lumOff val="25000"/>
                  </a:schemeClr>
                </a:solidFill>
                <a:ea typeface="ＭＳ Ｐゴシック" charset="-128"/>
              </a:rPr>
              <a:t> (</a:t>
            </a:r>
            <a:r>
              <a:rPr lang="en-US" altLang="en-US" sz="1600" dirty="0">
                <a:solidFill>
                  <a:schemeClr val="tx1">
                    <a:lumMod val="75000"/>
                    <a:lumOff val="25000"/>
                  </a:schemeClr>
                </a:solidFill>
                <a:ea typeface="ＭＳ Ｐゴシック" charset="-128"/>
              </a:rPr>
              <a:t>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0000"/>
                </a:solidFill>
                <a:ea typeface="ＭＳ Ｐゴシック" charset="-128"/>
                <a:cs typeface="ＭＳ Ｐゴシック" charset="-128"/>
              </a:rPr>
              <a:t>Genomic Privacy</a:t>
            </a:r>
            <a:r>
              <a:rPr lang="en-US" altLang="en-US" sz="1800" b="1" dirty="0" smtClean="0">
                <a:solidFill>
                  <a:srgbClr val="FFFF00"/>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err="1" smtClean="0">
                <a:solidFill>
                  <a:srgbClr val="FF0000"/>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0000"/>
                </a:solidFill>
                <a:ea typeface="ＭＳ Ｐゴシック" charset="-128"/>
                <a:cs typeface="ＭＳ Ｐゴシック" charset="-128"/>
              </a:rPr>
              <a:t>Signal </a:t>
            </a:r>
            <a:r>
              <a:rPr lang="en-US" altLang="en-US" sz="1600" dirty="0" smtClean="0">
                <a:solidFill>
                  <a:srgbClr val="FF0000"/>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0000"/>
                </a:solidFill>
                <a:ea typeface="ＭＳ Ｐゴシック" charset="-128"/>
                <a:cs typeface="ＭＳ Ｐゴシック" charset="-128"/>
              </a:rPr>
              <a:t>Publication Patterns</a:t>
            </a:r>
            <a:r>
              <a:rPr lang="en-US" altLang="en-US" sz="2000" dirty="0" smtClean="0">
                <a:solidFill>
                  <a:srgbClr val="FF0000"/>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628562280"/>
      </p:ext>
    </p:extLst>
  </p:cSld>
  <p:clrMapOvr>
    <a:masterClrMapping/>
  </p:clrMapOvr>
  <p:transition advTm="238108"/>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solidFill>
                  <a:schemeClr val="accent1">
                    <a:lumMod val="50000"/>
                  </a:schemeClr>
                </a:solidFill>
              </a:rPr>
              <a:t>General </a:t>
            </a:r>
            <a:r>
              <a:rPr lang="en-US" sz="2000" b="1" dirty="0">
                <a:solidFill>
                  <a:schemeClr val="accent1">
                    <a:lumMod val="50000"/>
                  </a:schemeClr>
                </a:solidFill>
              </a:rPr>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a:t>
            </a:r>
            <a:r>
              <a:rPr lang="en-US" sz="1800" dirty="0" smtClean="0"/>
              <a:t>stage, Evolutionary relationships, Cell-type, Disease</a:t>
            </a:r>
            <a:endParaRPr lang="en-US" sz="1800" dirty="0"/>
          </a:p>
          <a:p>
            <a:endParaRPr lang="en-US" sz="2000" b="1" dirty="0" smtClean="0"/>
          </a:p>
          <a:p>
            <a:r>
              <a:rPr lang="en-US" sz="2000" b="1" dirty="0" smtClean="0"/>
              <a:t>Above are </a:t>
            </a:r>
            <a:r>
              <a:rPr lang="en-US" sz="2000" b="1" dirty="0"/>
              <a:t>not tied to an </a:t>
            </a:r>
            <a:r>
              <a:rPr lang="en-US" sz="2000" b="1" dirty="0" smtClean="0"/>
              <a:t>individual’s genotype. </a:t>
            </a:r>
            <a:r>
              <a:rPr lang="en-US" sz="2000" b="1" dirty="0" smtClean="0">
                <a:solidFill>
                  <a:srgbClr val="C00000"/>
                </a:solidFill>
              </a:rPr>
              <a:t>However</a:t>
            </a:r>
            <a:r>
              <a:rPr lang="en-US" sz="2000" b="1" dirty="0">
                <a:solidFill>
                  <a:srgbClr val="C00000"/>
                </a:solidFill>
              </a:rPr>
              <a:t>, data </a:t>
            </a:r>
            <a:r>
              <a:rPr lang="en-US" sz="2000" b="1" dirty="0" smtClean="0">
                <a:solidFill>
                  <a:srgbClr val="C00000"/>
                </a:solidFill>
              </a:rPr>
              <a:t>is derived </a:t>
            </a:r>
            <a:r>
              <a:rPr lang="en-US" sz="2000" b="1" dirty="0">
                <a:solidFill>
                  <a:srgbClr val="C00000"/>
                </a:solidFill>
              </a:rPr>
              <a:t>from </a:t>
            </a:r>
            <a:r>
              <a:rPr lang="en-US" sz="2000" b="1" dirty="0" smtClean="0">
                <a:solidFill>
                  <a:srgbClr val="C00000"/>
                </a:solidFill>
              </a:rPr>
              <a:t>individuals &amp; tagged </a:t>
            </a:r>
            <a:r>
              <a:rPr lang="en-US" sz="2000" b="1" dirty="0">
                <a:solidFill>
                  <a:srgbClr val="C00000"/>
                </a:solidFill>
              </a:rPr>
              <a:t>with </a:t>
            </a:r>
            <a:r>
              <a:rPr lang="en-US" sz="2000" b="1" dirty="0" smtClean="0">
                <a:solidFill>
                  <a:srgbClr val="C00000"/>
                </a:solidFill>
              </a:rPr>
              <a:t>their genotypes</a:t>
            </a:r>
            <a:endParaRPr lang="en-US" sz="2000" b="1" dirty="0">
              <a:solidFill>
                <a:srgbClr val="C00000"/>
              </a:solidFill>
            </a:endParaRPr>
          </a:p>
          <a:p>
            <a:endParaRPr lang="en-US" sz="1800" dirty="0" smtClean="0"/>
          </a:p>
          <a:p>
            <a:endParaRPr lang="en-US" sz="1800" dirty="0"/>
          </a:p>
          <a:p>
            <a:r>
              <a:rPr lang="en-US" sz="1800" dirty="0" smtClean="0"/>
              <a:t>(Note, a few calculations aim </a:t>
            </a:r>
            <a:r>
              <a:rPr lang="en-US" sz="1800" dirty="0"/>
              <a:t>to use </a:t>
            </a:r>
            <a:r>
              <a:rPr lang="en-US" sz="1800" dirty="0" smtClean="0"/>
              <a:t>explicitly genotype to </a:t>
            </a:r>
            <a:r>
              <a:rPr lang="en-US" sz="1800" dirty="0"/>
              <a:t>derive general relations related to sequence variation &amp; gene </a:t>
            </a:r>
            <a:r>
              <a:rPr lang="en-US" sz="1800" dirty="0" smtClean="0"/>
              <a:t>expression - </a:t>
            </a:r>
            <a:r>
              <a:rPr lang="en-US" sz="1800" dirty="0" err="1" smtClean="0"/>
              <a:t>eg</a:t>
            </a:r>
            <a:r>
              <a:rPr lang="en-US" sz="1800" dirty="0" smtClean="0"/>
              <a:t> allelic activity)</a:t>
            </a:r>
            <a:endParaRPr lang="en-US" sz="18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a:t>
            </a:r>
            <a:r>
              <a:rPr lang="en-US" sz="2800" dirty="0" smtClean="0">
                <a:latin typeface="Arial" charset="0"/>
                <a:ea typeface="ＭＳ Ｐゴシック" charset="0"/>
                <a:cs typeface="ＭＳ Ｐゴシック" charset="0"/>
              </a:rPr>
              <a:t>internet</a:t>
            </a:r>
            <a:endParaRPr lang="en-US" sz="2800" dirty="0">
              <a:latin typeface="Arial" charset="0"/>
              <a:ea typeface="ＭＳ Ｐゴシック" charset="0"/>
              <a:cs typeface="ＭＳ Ｐゴシック" charset="0"/>
            </a:endParaRP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advTm="30354"/>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spd="slow" advTm="114984"/>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advTm="42517"/>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a:t>
            </a:r>
            <a:br>
              <a:rPr lang="en-US" sz="2000" dirty="0"/>
            </a:br>
            <a:r>
              <a:rPr lang="en-US" sz="2000" dirty="0" smtClean="0"/>
              <a:t>Can </a:t>
            </a:r>
            <a:r>
              <a:rPr lang="en-US" sz="2000" dirty="0"/>
              <a:t>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t>
            </a:r>
            <a:r>
              <a:rPr lang="en-US" sz="2000" dirty="0" smtClean="0"/>
              <a:t>Analysis</a:t>
            </a:r>
            <a:endParaRPr lang="en-US" sz="2000" dirty="0"/>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advTm="3119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ransition advTm="4990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advTm="62012"/>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3" name="Rectangle 2"/>
          <p:cNvSpPr/>
          <p:nvPr/>
        </p:nvSpPr>
        <p:spPr>
          <a:xfrm>
            <a:off x="7730359" y="1779271"/>
            <a:ext cx="1518745" cy="1037501"/>
          </a:xfrm>
          <a:prstGeom prst="rect">
            <a:avLst/>
          </a:prstGeom>
        </p:spPr>
        <p:txBody>
          <a:bodyPr wrap="square">
            <a:spAutoFit/>
          </a:bodyPr>
          <a:lstStyle/>
          <a:p>
            <a:r>
              <a:rPr lang="en-US" b="0"/>
              <a:t>NA12878 as case study - 1000 genomes variants are used as gold standard</a:t>
            </a:r>
          </a:p>
        </p:txBody>
      </p:sp>
      <p:sp>
        <p:nvSpPr>
          <p:cNvPr id="4" name="Title 3"/>
          <p:cNvSpPr>
            <a:spLocks noGrp="1"/>
          </p:cNvSpPr>
          <p:nvPr>
            <p:ph type="title"/>
          </p:nvPr>
        </p:nvSpPr>
        <p:spPr>
          <a:xfrm>
            <a:off x="685800" y="399394"/>
            <a:ext cx="7772400" cy="1143000"/>
          </a:xfrm>
        </p:spPr>
        <p:txBody>
          <a:bodyPr/>
          <a:lstStyle/>
          <a:p>
            <a:r>
              <a:rPr lang="en-US" sz="1800" dirty="0"/>
              <a:t>Functional genomics data comes with a great deal </a:t>
            </a:r>
            <a:r>
              <a:rPr lang="en-US" sz="1800"/>
              <a:t>of </a:t>
            </a:r>
            <a:r>
              <a:rPr lang="en-US" sz="1800" smtClean="0"/>
              <a:t>sequencing; </a:t>
            </a:r>
            <a:br>
              <a:rPr lang="en-US" sz="1800" smtClean="0"/>
            </a:br>
            <a:r>
              <a:rPr lang="en-US" sz="1800" smtClean="0"/>
              <a:t>We </a:t>
            </a:r>
            <a:r>
              <a:rPr lang="en-US" sz="1800" dirty="0"/>
              <a:t>can quantify amount of leakage at every step of the data summarization </a:t>
            </a:r>
            <a:r>
              <a:rPr lang="en-US" sz="1800"/>
              <a:t>process</a:t>
            </a:r>
            <a:r>
              <a:rPr lang="en-US" sz="1800" smtClean="0"/>
              <a:t>. </a:t>
            </a:r>
            <a:r>
              <a:rPr lang="en-US" sz="1800" dirty="0"/>
              <a:t/>
            </a:r>
            <a:br>
              <a:rPr lang="en-US" sz="1800" dirty="0"/>
            </a:br>
            <a:endParaRPr lang="en-US" sz="1800" dirty="0"/>
          </a:p>
        </p:txBody>
      </p:sp>
    </p:spTree>
    <p:extLst>
      <p:ext uri="{BB962C8B-B14F-4D97-AF65-F5344CB8AC3E}">
        <p14:creationId xmlns:p14="http://schemas.microsoft.com/office/powerpoint/2010/main" val="402286680"/>
      </p:ext>
    </p:extLst>
  </p:cSld>
  <p:clrMapOvr>
    <a:masterClrMapping/>
  </p:clrMapOvr>
  <p:transition advTm="38204"/>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v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189"/>
            <a:ext cx="5016566" cy="5696857"/>
          </a:xfrm>
          <a:prstGeom prst="rect">
            <a:avLst/>
          </a:prstGeom>
        </p:spPr>
      </p:pic>
      <p:sp>
        <p:nvSpPr>
          <p:cNvPr id="5" name="Rectangle 4"/>
          <p:cNvSpPr/>
          <p:nvPr/>
        </p:nvSpPr>
        <p:spPr>
          <a:xfrm>
            <a:off x="0" y="181429"/>
            <a:ext cx="3822095" cy="830997"/>
          </a:xfrm>
          <a:prstGeom prst="rect">
            <a:avLst/>
          </a:prstGeom>
        </p:spPr>
        <p:txBody>
          <a:bodyPr wrap="square">
            <a:spAutoFit/>
          </a:bodyPr>
          <a:lstStyle/>
          <a:p>
            <a:pPr marL="285750" indent="-285750">
              <a:buFont typeface="Arial"/>
              <a:buChar char="•"/>
            </a:pPr>
            <a:r>
              <a:rPr lang="en-US" dirty="0"/>
              <a:t>How much information, for example, do RNA-</a:t>
            </a:r>
            <a:r>
              <a:rPr lang="en-US" dirty="0" err="1"/>
              <a:t>Seq</a:t>
            </a:r>
            <a:r>
              <a:rPr lang="en-US" dirty="0"/>
              <a:t> reads (or </a:t>
            </a:r>
            <a:r>
              <a:rPr lang="en-US" dirty="0" err="1"/>
              <a:t>ChIP-Seq</a:t>
            </a:r>
            <a:r>
              <a:rPr lang="en-US" dirty="0"/>
              <a:t>) reads contain? Does that information enough to identify individuals?</a:t>
            </a:r>
          </a:p>
        </p:txBody>
      </p:sp>
      <p:sp>
        <p:nvSpPr>
          <p:cNvPr id="7" name="Rectangle 6"/>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8" name="Rectangle 7"/>
          <p:cNvSpPr/>
          <p:nvPr/>
        </p:nvSpPr>
        <p:spPr>
          <a:xfrm>
            <a:off x="5200953" y="1090135"/>
            <a:ext cx="3773714" cy="2123658"/>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9" name="Picture 8" descr="figureForMG_numberSNV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508" y="3255104"/>
            <a:ext cx="3591763" cy="2743200"/>
          </a:xfrm>
          <a:prstGeom prst="rect">
            <a:avLst/>
          </a:prstGeom>
        </p:spPr>
      </p:pic>
    </p:spTree>
    <p:extLst>
      <p:ext uri="{BB962C8B-B14F-4D97-AF65-F5344CB8AC3E}">
        <p14:creationId xmlns:p14="http://schemas.microsoft.com/office/powerpoint/2010/main" val="132298506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Personal Genomics &amp; Data Science: Using population-scale functional genomics </a:t>
            </a:r>
            <a:br>
              <a:rPr lang="en-US" sz="1600" dirty="0">
                <a:solidFill>
                  <a:schemeClr val="tx1">
                    <a:lumMod val="75000"/>
                    <a:lumOff val="25000"/>
                  </a:schemeClr>
                </a:solidFill>
                <a:ea typeface="ＭＳ Ｐゴシック" charset="0"/>
                <a:cs typeface="ＭＳ Ｐゴシック" charset="0"/>
              </a:rPr>
            </a:br>
            <a:r>
              <a:rPr lang="en-US" sz="1600" dirty="0">
                <a:solidFill>
                  <a:schemeClr val="tx1">
                    <a:lumMod val="75000"/>
                    <a:lumOff val="25000"/>
                  </a:schemeClr>
                </a:solidFill>
                <a:ea typeface="ＭＳ Ｐゴシック" charset="0"/>
                <a:cs typeface="ＭＳ Ｐゴシック" charset="0"/>
              </a:rPr>
              <a:t>to understand mental disease &amp; interpreting the data exhaust from this activity </a:t>
            </a: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0000"/>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0000"/>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0000"/>
                </a:solidFill>
                <a:ea typeface="ＭＳ Ｐゴシック" charset="-128"/>
              </a:rPr>
              <a:t>Regulatory </a:t>
            </a:r>
            <a:r>
              <a:rPr lang="en-US" altLang="en-US" sz="1600" dirty="0">
                <a:solidFill>
                  <a:srgbClr val="FF0000"/>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a:t>
            </a:r>
            <a:r>
              <a:rPr lang="en-US" altLang="en-US" sz="1600" dirty="0" smtClean="0">
                <a:solidFill>
                  <a:srgbClr val="FF0000"/>
                </a:solidFill>
                <a:ea typeface="ＭＳ Ｐゴシック" charset="-128"/>
              </a:rPr>
              <a:t>deep-learning model</a:t>
            </a:r>
            <a:r>
              <a:rPr lang="en-US" altLang="en-US" sz="1600" dirty="0" smtClean="0">
                <a:solidFill>
                  <a:schemeClr val="tx1">
                    <a:lumMod val="75000"/>
                    <a:lumOff val="25000"/>
                  </a:schemeClr>
                </a:solidFill>
                <a:ea typeface="ＭＳ Ｐゴシック" charset="-128"/>
              </a:rPr>
              <a:t> (</a:t>
            </a:r>
            <a:r>
              <a:rPr lang="en-US" altLang="en-US" sz="1600" dirty="0">
                <a:solidFill>
                  <a:schemeClr val="tx1">
                    <a:lumMod val="75000"/>
                    <a:lumOff val="25000"/>
                  </a:schemeClr>
                </a:solidFill>
                <a:ea typeface="ＭＳ Ｐゴシック" charset="-128"/>
              </a:rPr>
              <a:t>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0000"/>
                </a:solidFill>
                <a:ea typeface="ＭＳ Ｐゴシック" charset="-128"/>
                <a:cs typeface="ＭＳ Ｐゴシック" charset="-128"/>
              </a:rPr>
              <a:t>Genomic Privacy</a:t>
            </a:r>
            <a:r>
              <a:rPr lang="en-US" altLang="en-US" sz="1800" b="1" dirty="0" smtClean="0">
                <a:solidFill>
                  <a:srgbClr val="FFFF00"/>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err="1" smtClean="0">
                <a:solidFill>
                  <a:srgbClr val="FF0000"/>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0000"/>
                </a:solidFill>
                <a:ea typeface="ＭＳ Ｐゴシック" charset="-128"/>
                <a:cs typeface="ＭＳ Ｐゴシック" charset="-128"/>
              </a:rPr>
              <a:t>Signal </a:t>
            </a:r>
            <a:r>
              <a:rPr lang="en-US" altLang="en-US" sz="1600" dirty="0" smtClean="0">
                <a:solidFill>
                  <a:srgbClr val="FF0000"/>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0000"/>
                </a:solidFill>
                <a:ea typeface="ＭＳ Ｐゴシック" charset="-128"/>
                <a:cs typeface="ＭＳ Ｐゴシック" charset="-128"/>
              </a:rPr>
              <a:t>Publication Patterns</a:t>
            </a:r>
            <a:r>
              <a:rPr lang="en-US" altLang="en-US" sz="2000" dirty="0" smtClean="0">
                <a:solidFill>
                  <a:srgbClr val="FF0000"/>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12696852"/>
      </p:ext>
    </p:extLst>
  </p:cSld>
  <p:clrMapOvr>
    <a:masterClrMapping/>
  </p:clrMapOvr>
  <p:transition advTm="238108"/>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smtClean="0"/>
              <a:t>Representative Functional Genomics,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Functional genomics data (</a:t>
            </a:r>
            <a:r>
              <a:rPr lang="en-US" dirty="0" err="1" smtClean="0"/>
              <a:t>ChIP-Seq</a:t>
            </a:r>
            <a:r>
              <a:rPr lang="en-US" dirty="0" smtClean="0"/>
              <a:t>, RNA-</a:t>
            </a:r>
            <a:r>
              <a:rPr lang="en-US" dirty="0" err="1" smtClean="0"/>
              <a:t>Seq</a:t>
            </a:r>
            <a:r>
              <a:rPr lang="en-US" dirty="0" smtClean="0"/>
              <a:t>, Hi-C) available from ENCODE</a:t>
            </a:r>
          </a:p>
          <a:p>
            <a:r>
              <a:rPr lang="en-US" dirty="0" smtClean="0"/>
              <a:t>Approximately 3,000 </a:t>
            </a:r>
            <a:r>
              <a:rPr lang="en-US" dirty="0" err="1" smtClean="0"/>
              <a:t>cis-eQTL</a:t>
            </a:r>
            <a:r>
              <a:rPr lang="en-US" dirty="0" smtClean="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Naive measure of information (no LD, distant correlations, pop. </a:t>
            </a:r>
            <a:r>
              <a:rPr lang="en-US" sz="1500" dirty="0" err="1" smtClean="0"/>
              <a:t>struc</a:t>
            </a:r>
            <a:r>
              <a:rPr lang="en-US" sz="1500" dirty="0" smtClean="0"/>
              <a:t>., &amp;c)</a:t>
            </a:r>
          </a:p>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589002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55984"/>
    </mc:Choice>
    <mc:Fallback xmlns="">
      <p:transition spd="slow" advTm="55984"/>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51675"/>
    </mc:Choice>
    <mc:Fallback xmlns="">
      <p:transition spd="slow" advTm="51675"/>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Personal Genomics &amp; Data Science: Using population-scale functional genomics </a:t>
            </a:r>
            <a:br>
              <a:rPr lang="en-US" sz="1600" dirty="0">
                <a:solidFill>
                  <a:schemeClr val="tx1">
                    <a:lumMod val="75000"/>
                    <a:lumOff val="25000"/>
                  </a:schemeClr>
                </a:solidFill>
                <a:ea typeface="ＭＳ Ｐゴシック" charset="0"/>
                <a:cs typeface="ＭＳ Ｐゴシック" charset="0"/>
              </a:rPr>
            </a:br>
            <a:r>
              <a:rPr lang="en-US" sz="1600" dirty="0">
                <a:solidFill>
                  <a:schemeClr val="tx1">
                    <a:lumMod val="75000"/>
                    <a:lumOff val="25000"/>
                  </a:schemeClr>
                </a:solidFill>
                <a:ea typeface="ＭＳ Ｐゴシック" charset="0"/>
                <a:cs typeface="ＭＳ Ｐゴシック" charset="0"/>
              </a:rPr>
              <a:t>to understand mental disease &amp; interpreting the data exhaust from this activity </a:t>
            </a: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0000"/>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0000"/>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0000"/>
                </a:solidFill>
                <a:ea typeface="ＭＳ Ｐゴシック" charset="-128"/>
              </a:rPr>
              <a:t>Regulatory </a:t>
            </a:r>
            <a:r>
              <a:rPr lang="en-US" altLang="en-US" sz="1600" dirty="0">
                <a:solidFill>
                  <a:srgbClr val="FF0000"/>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a:t>
            </a:r>
            <a:r>
              <a:rPr lang="en-US" altLang="en-US" sz="1600" dirty="0" smtClean="0">
                <a:solidFill>
                  <a:srgbClr val="FF0000"/>
                </a:solidFill>
                <a:ea typeface="ＭＳ Ｐゴシック" charset="-128"/>
              </a:rPr>
              <a:t>deep-learning model</a:t>
            </a:r>
            <a:r>
              <a:rPr lang="en-US" altLang="en-US" sz="1600" dirty="0" smtClean="0">
                <a:solidFill>
                  <a:schemeClr val="tx1">
                    <a:lumMod val="75000"/>
                    <a:lumOff val="25000"/>
                  </a:schemeClr>
                </a:solidFill>
                <a:ea typeface="ＭＳ Ｐゴシック" charset="-128"/>
              </a:rPr>
              <a:t> (</a:t>
            </a:r>
            <a:r>
              <a:rPr lang="en-US" altLang="en-US" sz="1600" dirty="0">
                <a:solidFill>
                  <a:schemeClr val="tx1">
                    <a:lumMod val="75000"/>
                    <a:lumOff val="25000"/>
                  </a:schemeClr>
                </a:solidFill>
                <a:ea typeface="ＭＳ Ｐゴシック" charset="-128"/>
              </a:rPr>
              <a:t>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0000"/>
                </a:solidFill>
                <a:ea typeface="ＭＳ Ｐゴシック" charset="-128"/>
                <a:cs typeface="ＭＳ Ｐゴシック" charset="-128"/>
              </a:rPr>
              <a:t>Genomic Privacy</a:t>
            </a:r>
            <a:r>
              <a:rPr lang="en-US" altLang="en-US" sz="1800" b="1" dirty="0" smtClean="0">
                <a:solidFill>
                  <a:srgbClr val="FFFF00"/>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err="1" smtClean="0">
                <a:solidFill>
                  <a:srgbClr val="FF0000"/>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0000"/>
                </a:solidFill>
                <a:ea typeface="ＭＳ Ｐゴシック" charset="-128"/>
                <a:cs typeface="ＭＳ Ｐゴシック" charset="-128"/>
              </a:rPr>
              <a:t>Signal </a:t>
            </a:r>
            <a:r>
              <a:rPr lang="en-US" altLang="en-US" sz="1600" dirty="0" smtClean="0">
                <a:solidFill>
                  <a:srgbClr val="FF0000"/>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0000"/>
                </a:solidFill>
                <a:ea typeface="ＭＳ Ｐゴシック" charset="-128"/>
                <a:cs typeface="ＭＳ Ｐゴシック" charset="-128"/>
              </a:rPr>
              <a:t>Publication Patterns</a:t>
            </a:r>
            <a:r>
              <a:rPr lang="en-US" altLang="en-US" sz="2000" dirty="0" smtClean="0">
                <a:solidFill>
                  <a:srgbClr val="FF0000"/>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827488365"/>
      </p:ext>
    </p:extLst>
  </p:cSld>
  <p:clrMapOvr>
    <a:masterClrMapping/>
  </p:clrMapOvr>
  <p:transition advTm="238108"/>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32598157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9084800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376"/>
            <a:ext cx="7772400" cy="1143000"/>
          </a:xfrm>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a:xfrm>
            <a:off x="515112" y="1456767"/>
            <a:ext cx="8092440" cy="4638675"/>
          </a:xfrm>
        </p:spPr>
        <p:txBody>
          <a:bodyPr/>
          <a:lstStyle/>
          <a:p>
            <a:r>
              <a:rPr lang="en-US" sz="2000" dirty="0"/>
              <a:t>Gene activity as a function </a:t>
            </a:r>
            <a:r>
              <a:rPr lang="en-US" sz="2000" dirty="0" smtClean="0"/>
              <a:t>of:</a:t>
            </a:r>
          </a:p>
          <a:p>
            <a:pPr lvl="1"/>
            <a:r>
              <a:rPr lang="en-US" sz="2000" b="1" dirty="0" smtClean="0">
                <a:solidFill>
                  <a:srgbClr val="00B400"/>
                </a:solidFill>
              </a:rPr>
              <a:t>Development</a:t>
            </a:r>
            <a:r>
              <a:rPr lang="en-US" sz="2000" dirty="0"/>
              <a:t>al</a:t>
            </a:r>
            <a:r>
              <a:rPr lang="en-US" sz="2000" dirty="0" smtClean="0"/>
              <a:t> </a:t>
            </a:r>
            <a:r>
              <a:rPr lang="en-US" sz="2000" dirty="0"/>
              <a:t>stage: basic patterns </a:t>
            </a:r>
            <a:r>
              <a:rPr lang="en-US" sz="2000" dirty="0" smtClean="0"/>
              <a:t>of </a:t>
            </a:r>
            <a:r>
              <a:rPr lang="en-US" sz="2000" dirty="0"/>
              <a:t>co-active genes across </a:t>
            </a:r>
            <a:r>
              <a:rPr lang="en-US" sz="2000" dirty="0" smtClean="0"/>
              <a:t>development</a:t>
            </a:r>
          </a:p>
          <a:p>
            <a:pPr lvl="1"/>
            <a:r>
              <a:rPr lang="en-US" sz="2000" b="1" dirty="0" smtClean="0">
                <a:solidFill>
                  <a:srgbClr val="00B400"/>
                </a:solidFill>
              </a:rPr>
              <a:t>Cell-type </a:t>
            </a:r>
            <a:r>
              <a:rPr lang="en-US" sz="2000" dirty="0"/>
              <a:t>&amp; </a:t>
            </a:r>
            <a:r>
              <a:rPr lang="en-US" sz="2000" dirty="0" smtClean="0"/>
              <a:t>Tissue: </a:t>
            </a:r>
            <a:r>
              <a:rPr lang="en-US" sz="2000" dirty="0"/>
              <a:t>relationship </a:t>
            </a:r>
            <a:r>
              <a:rPr lang="en-US" sz="2000" dirty="0" smtClean="0"/>
              <a:t>to specialized functions</a:t>
            </a:r>
          </a:p>
          <a:p>
            <a:pPr lvl="1"/>
            <a:r>
              <a:rPr lang="en-US" sz="2000" b="1" dirty="0">
                <a:solidFill>
                  <a:srgbClr val="00B400"/>
                </a:solidFill>
              </a:rPr>
              <a:t>Evolution</a:t>
            </a:r>
            <a:r>
              <a:rPr lang="en-US" sz="2000" dirty="0" smtClean="0"/>
              <a:t>ary relationships: behavior preserved across a wide range of organisms; patterns in model organisms in relation to those in humans </a:t>
            </a:r>
          </a:p>
          <a:p>
            <a:pPr lvl="1"/>
            <a:r>
              <a:rPr lang="en-US" sz="2000" b="1" dirty="0">
                <a:solidFill>
                  <a:srgbClr val="00B400"/>
                </a:solidFill>
              </a:rPr>
              <a:t>Individual</a:t>
            </a:r>
            <a:r>
              <a:rPr lang="en-US" sz="2000" dirty="0" smtClean="0"/>
              <a:t>, across the human population </a:t>
            </a:r>
          </a:p>
          <a:p>
            <a:pPr lvl="1"/>
            <a:r>
              <a:rPr lang="en-US" sz="2000" b="1" dirty="0">
                <a:solidFill>
                  <a:srgbClr val="00B400"/>
                </a:solidFill>
              </a:rPr>
              <a:t>Disease</a:t>
            </a:r>
            <a:r>
              <a:rPr lang="en-US" sz="2000" dirty="0" smtClean="0"/>
              <a:t> </a:t>
            </a:r>
            <a:r>
              <a:rPr lang="en-US" sz="2000" dirty="0"/>
              <a:t>phenotypes: disruption of patterns in </a:t>
            </a:r>
            <a:r>
              <a:rPr lang="en-US" sz="2000" dirty="0" smtClean="0"/>
              <a:t>disease</a:t>
            </a:r>
          </a:p>
          <a:p>
            <a:pPr lvl="2"/>
            <a:endParaRPr lang="en-US" sz="1600" dirty="0" smtClean="0"/>
          </a:p>
          <a:p>
            <a:r>
              <a:rPr lang="en-US" dirty="0" smtClean="0"/>
              <a:t>Some overarching Qs: </a:t>
            </a:r>
            <a:r>
              <a:rPr lang="en-US" b="1" dirty="0" smtClean="0">
                <a:solidFill>
                  <a:srgbClr val="C00000"/>
                </a:solidFill>
              </a:rPr>
              <a:t/>
            </a:r>
            <a:br>
              <a:rPr lang="en-US" b="1" dirty="0" smtClean="0">
                <a:solidFill>
                  <a:srgbClr val="C00000"/>
                </a:solidFill>
              </a:rPr>
            </a:br>
            <a:r>
              <a:rPr lang="en-US" b="1" dirty="0" smtClean="0">
                <a:solidFill>
                  <a:srgbClr val="C00000"/>
                </a:solidFill>
              </a:rPr>
              <a:t>Are </a:t>
            </a:r>
            <a:r>
              <a:rPr lang="en-US" b="1" dirty="0">
                <a:solidFill>
                  <a:srgbClr val="C00000"/>
                </a:solidFill>
              </a:rPr>
              <a:t>there </a:t>
            </a:r>
            <a:r>
              <a:rPr lang="en-US" b="1" dirty="0" smtClean="0">
                <a:solidFill>
                  <a:srgbClr val="C00000"/>
                </a:solidFill>
              </a:rPr>
              <a:t>core patterns </a:t>
            </a:r>
            <a:r>
              <a:rPr lang="en-US" b="1" dirty="0">
                <a:solidFill>
                  <a:srgbClr val="C00000"/>
                </a:solidFill>
              </a:rPr>
              <a:t>of </a:t>
            </a:r>
            <a:r>
              <a:rPr lang="en-US" b="1" dirty="0" smtClean="0">
                <a:solidFill>
                  <a:srgbClr val="C00000"/>
                </a:solidFill>
              </a:rPr>
              <a:t>gene activity ?</a:t>
            </a:r>
            <a:br>
              <a:rPr lang="en-US" b="1" dirty="0" smtClean="0">
                <a:solidFill>
                  <a:srgbClr val="C00000"/>
                </a:solidFill>
              </a:rPr>
            </a:br>
            <a:r>
              <a:rPr lang="en-US" b="1" dirty="0" smtClean="0">
                <a:solidFill>
                  <a:srgbClr val="C00000"/>
                </a:solidFill>
              </a:rPr>
              <a:t>How do they vary across individual ? </a:t>
            </a:r>
            <a:br>
              <a:rPr lang="en-US" b="1" dirty="0" smtClean="0">
                <a:solidFill>
                  <a:srgbClr val="C00000"/>
                </a:solidFill>
              </a:rPr>
            </a:br>
            <a:r>
              <a:rPr lang="en-US" b="1" dirty="0" smtClean="0">
                <a:solidFill>
                  <a:srgbClr val="C00000"/>
                </a:solidFill>
              </a:rPr>
              <a:t>Are </a:t>
            </a:r>
            <a:r>
              <a:rPr lang="en-US" b="1" dirty="0">
                <a:solidFill>
                  <a:srgbClr val="C00000"/>
                </a:solidFill>
              </a:rPr>
              <a:t>they disrupted by disease? </a:t>
            </a:r>
            <a:r>
              <a:rPr lang="en-US" b="1" dirty="0" smtClean="0">
                <a:solidFill>
                  <a:srgbClr val="C00000"/>
                </a:solidFill>
              </a:rPr>
              <a:t/>
            </a:r>
            <a:br>
              <a:rPr lang="en-US" b="1" dirty="0" smtClean="0">
                <a:solidFill>
                  <a:srgbClr val="C00000"/>
                </a:solidFill>
              </a:rPr>
            </a:br>
            <a:endParaRPr lang="en-US" b="1" dirty="0" smtClean="0">
              <a:solidFill>
                <a:srgbClr val="C00000"/>
              </a:solidFill>
            </a:endParaRPr>
          </a:p>
          <a:p>
            <a:pPr lvl="1"/>
            <a:endParaRPr lang="en-US" sz="2000" dirty="0"/>
          </a:p>
        </p:txBody>
      </p:sp>
    </p:spTree>
    <p:extLst>
      <p:ext uri="{BB962C8B-B14F-4D97-AF65-F5344CB8AC3E}">
        <p14:creationId xmlns:p14="http://schemas.microsoft.com/office/powerpoint/2010/main" val="1101788454"/>
      </p:ext>
    </p:extLst>
  </p:cSld>
  <p:clrMapOvr>
    <a:masterClrMapping/>
  </p:clrMapOvr>
  <p:transition advTm="5545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00796135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36612186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5453221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007760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0270805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Personal Genomics &amp; Data Science: Using population-scale functional genomics </a:t>
            </a:r>
            <a:br>
              <a:rPr lang="en-US" sz="1600" dirty="0">
                <a:solidFill>
                  <a:schemeClr val="tx1">
                    <a:lumMod val="75000"/>
                    <a:lumOff val="25000"/>
                  </a:schemeClr>
                </a:solidFill>
                <a:ea typeface="ＭＳ Ｐゴシック" charset="0"/>
                <a:cs typeface="ＭＳ Ｐゴシック" charset="0"/>
              </a:rPr>
            </a:br>
            <a:r>
              <a:rPr lang="en-US" sz="1600" dirty="0">
                <a:solidFill>
                  <a:schemeClr val="tx1">
                    <a:lumMod val="75000"/>
                    <a:lumOff val="25000"/>
                  </a:schemeClr>
                </a:solidFill>
                <a:ea typeface="ＭＳ Ｐゴシック" charset="0"/>
                <a:cs typeface="ＭＳ Ｐゴシック" charset="0"/>
              </a:rPr>
              <a:t>to understand mental disease &amp; interpreting the data exhaust from this activity </a:t>
            </a: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0000"/>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0000"/>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0000"/>
                </a:solidFill>
                <a:ea typeface="ＭＳ Ｐゴシック" charset="-128"/>
              </a:rPr>
              <a:t>Regulatory </a:t>
            </a:r>
            <a:r>
              <a:rPr lang="en-US" altLang="en-US" sz="1600" dirty="0">
                <a:solidFill>
                  <a:srgbClr val="FF0000"/>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a:t>
            </a:r>
            <a:r>
              <a:rPr lang="en-US" altLang="en-US" sz="1600" dirty="0" smtClean="0">
                <a:solidFill>
                  <a:srgbClr val="FF0000"/>
                </a:solidFill>
                <a:ea typeface="ＭＳ Ｐゴシック" charset="-128"/>
              </a:rPr>
              <a:t>deep-learning model</a:t>
            </a:r>
            <a:r>
              <a:rPr lang="en-US" altLang="en-US" sz="1600" dirty="0" smtClean="0">
                <a:solidFill>
                  <a:schemeClr val="tx1">
                    <a:lumMod val="75000"/>
                    <a:lumOff val="25000"/>
                  </a:schemeClr>
                </a:solidFill>
                <a:ea typeface="ＭＳ Ｐゴシック" charset="-128"/>
              </a:rPr>
              <a:t> (</a:t>
            </a:r>
            <a:r>
              <a:rPr lang="en-US" altLang="en-US" sz="1600" dirty="0">
                <a:solidFill>
                  <a:schemeClr val="tx1">
                    <a:lumMod val="75000"/>
                    <a:lumOff val="25000"/>
                  </a:schemeClr>
                </a:solidFill>
                <a:ea typeface="ＭＳ Ｐゴシック" charset="-128"/>
              </a:rPr>
              <a:t>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0000"/>
                </a:solidFill>
                <a:ea typeface="ＭＳ Ｐゴシック" charset="-128"/>
                <a:cs typeface="ＭＳ Ｐゴシック" charset="-128"/>
              </a:rPr>
              <a:t>Genomic Privacy</a:t>
            </a:r>
            <a:r>
              <a:rPr lang="en-US" altLang="en-US" sz="1800" b="1" dirty="0" smtClean="0">
                <a:solidFill>
                  <a:srgbClr val="FFFF00"/>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err="1" smtClean="0">
                <a:solidFill>
                  <a:srgbClr val="FF0000"/>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0000"/>
                </a:solidFill>
                <a:ea typeface="ＭＳ Ｐゴシック" charset="-128"/>
                <a:cs typeface="ＭＳ Ｐゴシック" charset="-128"/>
              </a:rPr>
              <a:t>Signal </a:t>
            </a:r>
            <a:r>
              <a:rPr lang="en-US" altLang="en-US" sz="1600" dirty="0" smtClean="0">
                <a:solidFill>
                  <a:srgbClr val="FF0000"/>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0000"/>
                </a:solidFill>
                <a:ea typeface="ＭＳ Ｐゴシック" charset="-128"/>
                <a:cs typeface="ＭＳ Ｐゴシック" charset="-128"/>
              </a:rPr>
              <a:t>Publication Patterns</a:t>
            </a:r>
            <a:r>
              <a:rPr lang="en-US" altLang="en-US" sz="2000" dirty="0" smtClean="0">
                <a:solidFill>
                  <a:srgbClr val="FF0000"/>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392570681"/>
      </p:ext>
    </p:extLst>
  </p:cSld>
  <p:clrMapOvr>
    <a:masterClrMapping/>
  </p:clrMapOvr>
  <p:transition advTm="238108"/>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advTm="31936"/>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advTm="4871"/>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advTm="2645"/>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advTm="295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transcriptome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C00000"/>
                </a:solidFill>
                <a:latin typeface="Helvetica" charset="0"/>
                <a:ea typeface="Helvetica" charset="0"/>
                <a:cs typeface="Helvetica" charset="0"/>
              </a:rPr>
              <a:t>Data </a:t>
            </a:r>
            <a:r>
              <a:rPr lang="en-US" sz="3600" dirty="0">
                <a:solidFill>
                  <a:srgbClr val="C00000"/>
                </a:solidFill>
                <a:latin typeface="Helvetica" charset="0"/>
                <a:ea typeface="Helvetica" charset="0"/>
                <a:cs typeface="Helvetica" charset="0"/>
              </a:rPr>
              <a:t>Exhaust</a:t>
            </a:r>
            <a:r>
              <a:rPr lang="en-US" sz="2100" dirty="0">
                <a:solidFill>
                  <a:srgbClr val="C0000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t>
            </a:r>
            <a:r>
              <a:rPr lang="en-US" dirty="0" smtClean="0"/>
              <a:t>analysis</a:t>
            </a:r>
          </a:p>
          <a:p>
            <a:r>
              <a:rPr lang="en-US" dirty="0" smtClean="0"/>
              <a:t>Creative use of Data is key to Data Science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advTm="54139"/>
    </mc:Choice>
    <mc:Fallback xmlns="">
      <p:transition spd="slow" advTm="54139"/>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advTm="7027"/>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advTm="71087"/>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advTm="3451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2" y="6123518"/>
            <a:ext cx="41346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dirty="0" smtClean="0">
                <a:solidFill>
                  <a:srgbClr val="FF0000"/>
                </a:solidFill>
              </a:rPr>
              <a:t>non-</a:t>
            </a:r>
            <a:r>
              <a:rPr lang="en-US" sz="2000" b="1" dirty="0" smtClean="0">
                <a:ln>
                  <a:solidFill>
                    <a:schemeClr val="tx1"/>
                  </a:solidFill>
                </a:ln>
                <a:solidFill>
                  <a:srgbClr val="FF00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dirty="0">
                <a:solidFill>
                  <a:srgbClr val="000000"/>
                </a:solidFill>
              </a:rPr>
              <a:t># neighbors:  </a:t>
            </a:r>
            <a:r>
              <a:rPr lang="en-US" altLang="en-US" sz="2000" dirty="0">
                <a:ln>
                  <a:solidFill>
                    <a:schemeClr val="tx1"/>
                  </a:solidFill>
                </a:ln>
                <a:solidFill>
                  <a:srgbClr val="FFFF00"/>
                </a:solidFill>
                <a:ea typeface="ＭＳ Ｐゴシック" charset="0"/>
              </a:rPr>
              <a:t>ENCODE</a:t>
            </a:r>
            <a:r>
              <a:rPr lang="en-US" altLang="en-US" sz="2000" dirty="0" smtClean="0">
                <a:solidFill>
                  <a:srgbClr val="000000"/>
                </a:solidFill>
              </a:rPr>
              <a:t>  </a:t>
            </a:r>
            <a:r>
              <a:rPr lang="en-US" altLang="en-US" sz="2000" dirty="0">
                <a:solidFill>
                  <a:srgbClr val="000000"/>
                </a:solidFill>
              </a:rPr>
              <a:t>==&gt; </a:t>
            </a:r>
          </a:p>
        </p:txBody>
      </p:sp>
    </p:spTree>
    <p:extLst>
      <p:ext uri="{BB962C8B-B14F-4D97-AF65-F5344CB8AC3E}">
        <p14:creationId xmlns:p14="http://schemas.microsoft.com/office/powerpoint/2010/main" val="1905466514"/>
      </p:ext>
    </p:extLst>
  </p:cSld>
  <p:clrMapOvr>
    <a:masterClrMapping/>
  </p:clrMapOvr>
  <p:transition advTm="4483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advTm="6908"/>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advTm="778"/>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2007</a:t>
            </a:r>
          </a:p>
        </p:txBody>
      </p:sp>
      <p:sp>
        <p:nvSpPr>
          <p:cNvPr id="12304"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2305"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dirty="0">
                <a:solidFill>
                  <a:srgbClr val="000000"/>
                </a:solidFill>
              </a:rPr>
              <a:t>2009</a:t>
            </a:r>
            <a:endParaRPr lang="en-US" altLang="en-US" sz="1800" dirty="0">
              <a:solidFill>
                <a:srgbClr val="000000"/>
              </a:solidFill>
            </a:endParaRP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advTm="1129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2008</a:t>
            </a:r>
          </a:p>
        </p:txBody>
      </p:sp>
      <p:sp>
        <p:nvSpPr>
          <p:cNvPr id="13328" name="TextBox 20"/>
          <p:cNvSpPr txBox="1">
            <a:spLocks noChangeArrowheads="1"/>
          </p:cNvSpPr>
          <p:nvPr/>
        </p:nvSpPr>
        <p:spPr bwMode="auto">
          <a:xfrm>
            <a:off x="3570288" y="111125"/>
            <a:ext cx="6413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6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advTm="44045"/>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Personal Genomics &amp; Data Science: Using population-scale functional genomics </a:t>
            </a:r>
            <a:br>
              <a:rPr lang="en-US" sz="1600" dirty="0">
                <a:solidFill>
                  <a:schemeClr val="tx1">
                    <a:lumMod val="75000"/>
                    <a:lumOff val="25000"/>
                  </a:schemeClr>
                </a:solidFill>
                <a:ea typeface="ＭＳ Ｐゴシック" charset="0"/>
                <a:cs typeface="ＭＳ Ｐゴシック" charset="0"/>
              </a:rPr>
            </a:br>
            <a:r>
              <a:rPr lang="en-US" sz="1600" dirty="0">
                <a:solidFill>
                  <a:schemeClr val="tx1">
                    <a:lumMod val="75000"/>
                    <a:lumOff val="25000"/>
                  </a:schemeClr>
                </a:solidFill>
                <a:ea typeface="ＭＳ Ｐゴシック" charset="0"/>
                <a:cs typeface="ＭＳ Ｐゴシック" charset="0"/>
              </a:rPr>
              <a:t>to understand mental disease &amp; interpreting the data exhaust from this activity </a:t>
            </a: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0000"/>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0000"/>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0000"/>
                </a:solidFill>
                <a:ea typeface="ＭＳ Ｐゴシック" charset="-128"/>
              </a:rPr>
              <a:t>Regulatory </a:t>
            </a:r>
            <a:r>
              <a:rPr lang="en-US" altLang="en-US" sz="1600" dirty="0">
                <a:solidFill>
                  <a:srgbClr val="FF0000"/>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a:t>
            </a:r>
            <a:r>
              <a:rPr lang="en-US" altLang="en-US" sz="1600" dirty="0" smtClean="0">
                <a:solidFill>
                  <a:srgbClr val="FF0000"/>
                </a:solidFill>
                <a:ea typeface="ＭＳ Ｐゴシック" charset="-128"/>
              </a:rPr>
              <a:t>deep-learning model</a:t>
            </a:r>
            <a:r>
              <a:rPr lang="en-US" altLang="en-US" sz="1600" dirty="0" smtClean="0">
                <a:solidFill>
                  <a:schemeClr val="tx1">
                    <a:lumMod val="75000"/>
                    <a:lumOff val="25000"/>
                  </a:schemeClr>
                </a:solidFill>
                <a:ea typeface="ＭＳ Ｐゴシック" charset="-128"/>
              </a:rPr>
              <a:t> (</a:t>
            </a:r>
            <a:r>
              <a:rPr lang="en-US" altLang="en-US" sz="1600" dirty="0">
                <a:solidFill>
                  <a:schemeClr val="tx1">
                    <a:lumMod val="75000"/>
                    <a:lumOff val="25000"/>
                  </a:schemeClr>
                </a:solidFill>
                <a:ea typeface="ＭＳ Ｐゴシック" charset="-128"/>
              </a:rPr>
              <a:t>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0000"/>
                </a:solidFill>
                <a:ea typeface="ＭＳ Ｐゴシック" charset="-128"/>
                <a:cs typeface="ＭＳ Ｐゴシック" charset="-128"/>
              </a:rPr>
              <a:t>Genomic Privacy</a:t>
            </a:r>
            <a:r>
              <a:rPr lang="en-US" altLang="en-US" sz="1800" b="1" dirty="0" smtClean="0">
                <a:solidFill>
                  <a:srgbClr val="FFFF00"/>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err="1" smtClean="0">
                <a:solidFill>
                  <a:srgbClr val="FF0000"/>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0000"/>
                </a:solidFill>
                <a:ea typeface="ＭＳ Ｐゴシック" charset="-128"/>
                <a:cs typeface="ＭＳ Ｐゴシック" charset="-128"/>
              </a:rPr>
              <a:t>Signal </a:t>
            </a:r>
            <a:r>
              <a:rPr lang="en-US" altLang="en-US" sz="1600" dirty="0" smtClean="0">
                <a:solidFill>
                  <a:srgbClr val="FF0000"/>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0000"/>
                </a:solidFill>
                <a:ea typeface="ＭＳ Ｐゴシック" charset="-128"/>
                <a:cs typeface="ＭＳ Ｐゴシック" charset="-128"/>
              </a:rPr>
              <a:t>Publication Patterns</a:t>
            </a:r>
            <a:r>
              <a:rPr lang="en-US" altLang="en-US" sz="2000" dirty="0" smtClean="0">
                <a:solidFill>
                  <a:srgbClr val="FF0000"/>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206935467"/>
      </p:ext>
    </p:extLst>
  </p:cSld>
  <p:clrMapOvr>
    <a:masterClrMapping/>
  </p:clrMapOvr>
  <p:transition advTm="238108"/>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bg1">
                    <a:lumMod val="50000"/>
                  </a:schemeClr>
                </a:solidFill>
                <a:ea typeface="ＭＳ Ｐゴシック" charset="0"/>
                <a:cs typeface="ＭＳ Ｐゴシック" charset="0"/>
              </a:rPr>
              <a:t>Personal Genomics &amp; Data Science: </a:t>
            </a:r>
            <a:r>
              <a:rPr lang="en-US" sz="1600" dirty="0" smtClean="0">
                <a:solidFill>
                  <a:schemeClr val="bg1">
                    <a:lumMod val="50000"/>
                  </a:schemeClr>
                </a:solidFill>
                <a:ea typeface="ＭＳ Ｐゴシック" charset="0"/>
                <a:cs typeface="ＭＳ Ｐゴシック" charset="0"/>
              </a:rPr>
              <a:t>Using </a:t>
            </a:r>
            <a:r>
              <a:rPr lang="en-US" sz="1600" dirty="0">
                <a:solidFill>
                  <a:schemeClr val="bg1">
                    <a:lumMod val="50000"/>
                  </a:schemeClr>
                </a:solidFill>
                <a:ea typeface="ＭＳ Ｐゴシック" charset="0"/>
                <a:cs typeface="ＭＳ Ｐゴシック" charset="0"/>
              </a:rPr>
              <a:t>population-scale functional genomics </a:t>
            </a:r>
            <a:br>
              <a:rPr lang="en-US" sz="1600" dirty="0">
                <a:solidFill>
                  <a:schemeClr val="bg1">
                    <a:lumMod val="50000"/>
                  </a:schemeClr>
                </a:solidFill>
                <a:ea typeface="ＭＳ Ｐゴシック" charset="0"/>
                <a:cs typeface="ＭＳ Ｐゴシック" charset="0"/>
              </a:rPr>
            </a:br>
            <a:r>
              <a:rPr lang="en-US" sz="1600" dirty="0">
                <a:solidFill>
                  <a:schemeClr val="bg1">
                    <a:lumMod val="50000"/>
                  </a:schemeClr>
                </a:solidFill>
                <a:ea typeface="ＭＳ Ｐゴシック" charset="0"/>
                <a:cs typeface="ＭＳ Ｐゴシック" charset="0"/>
              </a:rPr>
              <a:t>to understand mental disease &amp; interpreting the data exhaust from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ea typeface="ＭＳ Ｐゴシック" charset="-128"/>
                <a:cs typeface="ＭＳ Ｐゴシック" charset="-128"/>
              </a:rPr>
              <a:t>[</a:t>
            </a:r>
            <a:r>
              <a:rPr lang="en-US" altLang="en-US" sz="1600" i="1" dirty="0" smtClean="0">
                <a:ea typeface="ＭＳ Ｐゴシック" charset="-128"/>
                <a:cs typeface="ＭＳ Ｐゴシック" charset="-128"/>
              </a:rPr>
              <a:t>Core] </a:t>
            </a:r>
            <a:r>
              <a:rPr lang="en-US" altLang="en-US" sz="2000" b="1" dirty="0" err="1">
                <a:ea typeface="ＭＳ Ｐゴシック" charset="-128"/>
                <a:cs typeface="ＭＳ Ｐゴシック" charset="-128"/>
              </a:rPr>
              <a:t>PsychENCODE</a:t>
            </a:r>
            <a:r>
              <a:rPr lang="en-US" altLang="en-US" sz="2000" b="1" dirty="0">
                <a:ea typeface="ＭＳ Ｐゴシック" charset="-128"/>
                <a:cs typeface="ＭＳ Ｐゴシック" charset="-128"/>
              </a:rPr>
              <a:t>: </a:t>
            </a:r>
            <a:r>
              <a:rPr lang="en-US" altLang="en-US" sz="2000" b="1" dirty="0" smtClean="0">
                <a:ea typeface="ＭＳ Ｐゴシック" charset="-128"/>
                <a:cs typeface="ＭＳ Ｐゴシック" charset="-128"/>
              </a:rPr>
              <a:t/>
            </a:r>
            <a:br>
              <a:rPr lang="en-US" altLang="en-US" sz="2000" b="1" dirty="0" smtClean="0">
                <a:ea typeface="ＭＳ Ｐゴシック" charset="-128"/>
                <a:cs typeface="ＭＳ Ｐゴシック" charset="-128"/>
              </a:rPr>
            </a:br>
            <a:r>
              <a:rPr lang="en-US" altLang="en-US" sz="1800" dirty="0" smtClean="0">
                <a:ea typeface="ＭＳ Ｐゴシック" charset="-128"/>
                <a:cs typeface="ＭＳ Ｐゴシック" charset="-128"/>
              </a:rPr>
              <a:t>Population-level </a:t>
            </a:r>
            <a:r>
              <a:rPr lang="en-US" altLang="en-US" sz="1800" dirty="0">
                <a:ea typeface="ＭＳ Ｐゴシック" charset="-128"/>
                <a:cs typeface="ＭＳ Ｐゴシック" charset="-128"/>
              </a:rPr>
              <a:t>analysis of functional genomics data related to mental disease</a:t>
            </a:r>
          </a:p>
          <a:p>
            <a:pPr lvl="1"/>
            <a:r>
              <a:rPr lang="en-US" altLang="en-US" sz="1600" dirty="0">
                <a:ea typeface="ＭＳ Ｐゴシック" charset="-128"/>
              </a:rPr>
              <a:t>Consortium intro &amp; construction of an adult brain </a:t>
            </a:r>
            <a:r>
              <a:rPr lang="en-US" altLang="en-US" sz="1600" dirty="0" smtClean="0">
                <a:ea typeface="ＭＳ Ｐゴシック" charset="-128"/>
              </a:rPr>
              <a:t>resource </a:t>
            </a:r>
            <a:r>
              <a:rPr lang="en-US" altLang="en-US" sz="1600" dirty="0">
                <a:ea typeface="ＭＳ Ｐゴシック" charset="-128"/>
              </a:rPr>
              <a:t>w/ 1866 individuals </a:t>
            </a:r>
          </a:p>
          <a:p>
            <a:pPr lvl="1"/>
            <a:r>
              <a:rPr lang="en-US" altLang="en-US" sz="1600" dirty="0">
                <a:ea typeface="ＭＳ Ｐゴシック" charset="-128"/>
              </a:rPr>
              <a:t>Explanation of </a:t>
            </a:r>
            <a:r>
              <a:rPr lang="en-US" altLang="en-US" sz="1600" dirty="0" smtClean="0">
                <a:ea typeface="ＭＳ Ｐゴシック" charset="-128"/>
              </a:rPr>
              <a:t>across-population </a:t>
            </a:r>
            <a:r>
              <a:rPr lang="en-US" altLang="en-US" sz="1600" dirty="0">
                <a:ea typeface="ＭＳ Ｐゴシック" charset="-128"/>
              </a:rPr>
              <a:t>variation via changing proportions of cell types </a:t>
            </a:r>
            <a:r>
              <a:rPr lang="en-US" altLang="en-US" sz="1600" dirty="0" smtClean="0">
                <a:ea typeface="ＭＳ Ｐゴシック" charset="-128"/>
              </a:rPr>
              <a:t>(using single-cell deconvolution</a:t>
            </a:r>
            <a:r>
              <a:rPr lang="en-US" altLang="en-US" sz="1600" dirty="0">
                <a:ea typeface="ＭＳ Ｐゴシック" charset="-128"/>
              </a:rPr>
              <a:t>)</a:t>
            </a:r>
          </a:p>
          <a:p>
            <a:pPr lvl="1"/>
            <a:r>
              <a:rPr lang="en-US" altLang="en-US" sz="1600" dirty="0">
                <a:ea typeface="ＭＳ Ｐゴシック" charset="-128"/>
              </a:rPr>
              <a:t>Generation of a large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a:t>
            </a:r>
            <a:endParaRPr lang="en-US" altLang="en-US" sz="1600" dirty="0">
              <a:ea typeface="ＭＳ Ｐゴシック" charset="-128"/>
            </a:endParaRPr>
          </a:p>
          <a:p>
            <a:pPr lvl="1"/>
            <a:r>
              <a:rPr lang="en-US" altLang="en-US" sz="1600" dirty="0" smtClean="0">
                <a:ea typeface="ＭＳ Ｐゴシック" charset="-128"/>
              </a:rPr>
              <a:t>Regulatory </a:t>
            </a:r>
            <a:r>
              <a:rPr lang="en-US" altLang="en-US" sz="1600" dirty="0">
                <a:ea typeface="ＭＳ Ｐゴシック" charset="-128"/>
              </a:rPr>
              <a:t>network </a:t>
            </a:r>
            <a:r>
              <a:rPr lang="en-US" altLang="en-US" sz="1600" dirty="0" smtClean="0">
                <a:ea typeface="ＭＳ Ｐゴシック" charset="-128"/>
              </a:rPr>
              <a:t>construction using QTLs</a:t>
            </a:r>
            <a:r>
              <a:rPr lang="en-US" altLang="en-US" sz="1600" dirty="0">
                <a:ea typeface="ＭＳ Ｐゴシック" charset="-128"/>
              </a:rPr>
              <a:t>, </a:t>
            </a:r>
            <a:r>
              <a:rPr lang="en-US" altLang="en-US" sz="1600" dirty="0" smtClean="0">
                <a:ea typeface="ＭＳ Ｐゴシック" charset="-128"/>
              </a:rPr>
              <a:t>Hi-C </a:t>
            </a:r>
            <a:r>
              <a:rPr lang="en-US" altLang="en-US" sz="1600" dirty="0">
                <a:ea typeface="ＭＳ Ｐゴシック" charset="-128"/>
              </a:rPr>
              <a:t>&amp; activity </a:t>
            </a:r>
            <a:r>
              <a:rPr lang="en-US" altLang="en-US" sz="1600" dirty="0" smtClean="0">
                <a:ea typeface="ＭＳ Ｐゴシック" charset="-128"/>
              </a:rPr>
              <a:t>relationships. Using this to link GWAS SNPs to genes.</a:t>
            </a:r>
            <a:endParaRPr lang="en-US" altLang="en-US" sz="1600" dirty="0">
              <a:ea typeface="ＭＳ Ｐゴシック" charset="-128"/>
            </a:endParaRPr>
          </a:p>
          <a:p>
            <a:pPr lvl="1"/>
            <a:r>
              <a:rPr lang="en-US" altLang="en-US" sz="1600" dirty="0" smtClean="0">
                <a:ea typeface="ＭＳ Ｐゴシック" charset="-128"/>
              </a:rPr>
              <a:t>Embedding the reg</a:t>
            </a:r>
            <a:r>
              <a:rPr lang="en-US" altLang="en-US" sz="1600" dirty="0">
                <a:ea typeface="ＭＳ Ｐゴシック" charset="-128"/>
              </a:rPr>
              <a:t>. network in a deep-learning model (DSPN) to predict </a:t>
            </a:r>
            <a:r>
              <a:rPr lang="en-US" altLang="en-US" sz="1600" dirty="0" smtClean="0">
                <a:ea typeface="ＭＳ Ｐゴシック" charset="-128"/>
              </a:rPr>
              <a:t>psychiatric disease phenotype </a:t>
            </a:r>
            <a:r>
              <a:rPr lang="en-US" altLang="en-US" sz="1600" dirty="0">
                <a:ea typeface="ＭＳ Ｐゴシック" charset="-128"/>
              </a:rPr>
              <a:t>from genotype &amp; </a:t>
            </a:r>
            <a:r>
              <a:rPr lang="en-US" altLang="en-US" sz="1600" dirty="0" smtClean="0">
                <a:ea typeface="ＭＳ Ｐゴシック" charset="-128"/>
              </a:rPr>
              <a:t>transcriptome </a:t>
            </a:r>
            <a:endParaRPr lang="en-US" altLang="en-US" sz="1600" dirty="0">
              <a:ea typeface="ＭＳ Ｐゴシック" charset="-128"/>
            </a:endParaRPr>
          </a:p>
          <a:p>
            <a:endParaRPr lang="en-US" altLang="en-US" sz="1600" i="1" dirty="0" smtClean="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ea typeface="ＭＳ Ｐゴシック" charset="-128"/>
                <a:cs typeface="ＭＳ Ｐゴシック" charset="-128"/>
              </a:rPr>
              <a:t>[Exhaust] </a:t>
            </a:r>
            <a:r>
              <a:rPr lang="en-US" altLang="en-US" sz="1800" b="1" dirty="0" smtClean="0">
                <a:ea typeface="ＭＳ Ｐゴシック" charset="-128"/>
                <a:cs typeface="ＭＳ Ｐゴシック" charset="-128"/>
              </a:rPr>
              <a:t>Genomic Privacy </a:t>
            </a:r>
            <a:r>
              <a:rPr lang="en-US" altLang="en-US" sz="1800" dirty="0" smtClean="0">
                <a:ea typeface="ＭＳ Ｐゴシック" charset="-128"/>
                <a:cs typeface="ＭＳ Ｐゴシック" charset="-128"/>
              </a:rPr>
              <a:t>&amp; RNA-</a:t>
            </a:r>
            <a:r>
              <a:rPr lang="en-US" altLang="en-US" sz="1800" dirty="0" err="1" smtClean="0">
                <a:ea typeface="ＭＳ Ｐゴシック" charset="-128"/>
                <a:cs typeface="ＭＳ Ｐゴシック" charset="-128"/>
              </a:rPr>
              <a:t>seq</a:t>
            </a:r>
            <a:r>
              <a:rPr lang="en-US" altLang="en-US" sz="1800" b="1" dirty="0" smtClean="0">
                <a:ea typeface="ＭＳ Ｐゴシック" charset="-128"/>
                <a:cs typeface="ＭＳ Ｐゴシック" charset="-128"/>
              </a:rPr>
              <a:t> </a:t>
            </a:r>
          </a:p>
          <a:p>
            <a:pPr lvl="1"/>
            <a:r>
              <a:rPr lang="en-US" altLang="en-US" sz="1600" dirty="0">
                <a:ea typeface="ＭＳ Ｐゴシック" charset="-128"/>
                <a:cs typeface="ＭＳ Ｐゴシック" charset="-128"/>
              </a:rPr>
              <a:t>Introduction </a:t>
            </a:r>
            <a:r>
              <a:rPr lang="en-US" altLang="en-US" sz="1600" dirty="0" smtClean="0">
                <a:ea typeface="ＭＳ Ｐゴシック" charset="-128"/>
                <a:cs typeface="ＭＳ Ｐゴシック" charset="-128"/>
              </a:rPr>
              <a:t>to </a:t>
            </a:r>
            <a:r>
              <a:rPr lang="en-US" altLang="en-US" sz="1600" dirty="0">
                <a:ea typeface="ＭＳ Ｐゴシック" charset="-128"/>
                <a:cs typeface="ＭＳ Ｐゴシック" charset="-128"/>
              </a:rPr>
              <a:t>Genomic Privacy </a:t>
            </a:r>
            <a:endParaRPr lang="en-US" altLang="en-US" sz="2000" b="1" dirty="0">
              <a:ea typeface="ＭＳ Ｐゴシック" charset="-128"/>
              <a:cs typeface="ＭＳ Ｐゴシック" charset="-128"/>
            </a:endParaRPr>
          </a:p>
          <a:p>
            <a:pPr lvl="2"/>
            <a:r>
              <a:rPr lang="en-US" altLang="en-US" sz="1600" dirty="0">
                <a:ea typeface="ＭＳ Ｐゴシック" charset="-128"/>
                <a:cs typeface="ＭＳ Ｐゴシック" charset="-128"/>
              </a:rPr>
              <a:t>The dilemma: The genome as fundamental, inherited info that’s very private </a:t>
            </a:r>
            <a:r>
              <a:rPr lang="en-US" altLang="en-US" sz="1600" dirty="0" smtClean="0">
                <a:ea typeface="ＭＳ Ｐゴシック" charset="-128"/>
                <a:cs typeface="ＭＳ Ｐゴシック" charset="-128"/>
              </a:rPr>
              <a:t>v. </a:t>
            </a:r>
            <a:r>
              <a:rPr lang="en-US" altLang="en-US" sz="1600" dirty="0">
                <a:ea typeface="ＭＳ Ｐゴシック" charset="-128"/>
                <a:cs typeface="ＭＳ Ｐゴシック" charset="-128"/>
              </a:rPr>
              <a:t>need for large-scale mining for med. research</a:t>
            </a:r>
          </a:p>
          <a:p>
            <a:pPr lvl="2"/>
            <a:r>
              <a:rPr lang="en-US" altLang="en-US" sz="1600" dirty="0">
                <a:ea typeface="ＭＳ Ｐゴシック" charset="-128"/>
                <a:cs typeface="ＭＳ Ｐゴシック" charset="-128"/>
              </a:rPr>
              <a:t>2-sided nature of RNA-</a:t>
            </a:r>
            <a:r>
              <a:rPr lang="en-US" altLang="en-US" sz="1600" dirty="0" err="1">
                <a:ea typeface="ＭＳ Ｐゴシック" charset="-128"/>
                <a:cs typeface="ＭＳ Ｐゴシック" charset="-128"/>
              </a:rPr>
              <a:t>seq</a:t>
            </a:r>
            <a:r>
              <a:rPr lang="en-US" altLang="en-US" sz="1600" dirty="0">
                <a:ea typeface="ＭＳ Ｐゴシック" charset="-128"/>
                <a:cs typeface="ＭＳ Ｐゴシック" charset="-128"/>
              </a:rPr>
              <a:t> presents particularly tricky privacy issues</a:t>
            </a:r>
          </a:p>
          <a:p>
            <a:pPr lvl="1"/>
            <a:r>
              <a:rPr lang="en-US" altLang="en-US" sz="1600" dirty="0" err="1" smtClean="0">
                <a:ea typeface="ＭＳ Ｐゴシック" charset="-128"/>
              </a:rPr>
              <a:t>eQTLs</a:t>
            </a:r>
            <a:r>
              <a:rPr lang="en-US" altLang="en-US" sz="1600" dirty="0" smtClean="0">
                <a:ea typeface="ＭＳ Ｐゴシック" charset="-128"/>
              </a:rPr>
              <a:t>: 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a:t>
            </a:r>
            <a:r>
              <a:rPr lang="en-US" altLang="en-US" sz="1600" dirty="0" smtClean="0">
                <a:ea typeface="ＭＳ Ｐゴシック" charset="-128"/>
              </a:rPr>
              <a:t>w/ </a:t>
            </a:r>
            <a:r>
              <a:rPr lang="en-US" altLang="en-US" sz="1600" dirty="0">
                <a:ea typeface="ＭＳ Ｐゴシック" charset="-128"/>
              </a:rPr>
              <a:t>ICI &amp; </a:t>
            </a:r>
            <a:r>
              <a:rPr lang="en-US" altLang="en-US" sz="1600" dirty="0" smtClean="0">
                <a:ea typeface="ＭＳ Ｐゴシック" charset="-128"/>
              </a:rPr>
              <a:t>predictability. Instantiating </a:t>
            </a:r>
            <a:r>
              <a:rPr lang="en-US" altLang="en-US" sz="1600" dirty="0">
                <a:ea typeface="ＭＳ Ｐゴシック" charset="-128"/>
              </a:rPr>
              <a:t>a practical linking attack </a:t>
            </a:r>
            <a:r>
              <a:rPr lang="en-US" altLang="en-US" sz="1600" dirty="0" smtClean="0">
                <a:ea typeface="ＭＳ Ｐゴシック" charset="-128"/>
              </a:rPr>
              <a:t>w/ </a:t>
            </a:r>
            <a:r>
              <a:rPr lang="en-US" altLang="en-US" sz="1600" dirty="0">
                <a:ea typeface="ＭＳ Ｐゴシック" charset="-128"/>
              </a:rPr>
              <a:t>noisy quasi-identifiers</a:t>
            </a:r>
            <a:endParaRPr lang="en-US" altLang="en-US" sz="1600" dirty="0" smtClean="0">
              <a:ea typeface="ＭＳ Ｐゴシック" charset="-128"/>
            </a:endParaRPr>
          </a:p>
          <a:p>
            <a:pPr lvl="1"/>
            <a:r>
              <a:rPr lang="en-US" altLang="en-US" sz="1600" dirty="0">
                <a:ea typeface="ＭＳ Ｐゴシック" charset="-128"/>
                <a:cs typeface="ＭＳ Ｐゴシック" charset="-128"/>
              </a:rPr>
              <a:t>Signal </a:t>
            </a:r>
            <a:r>
              <a:rPr lang="en-US" altLang="en-US" sz="1600" dirty="0" smtClean="0">
                <a:ea typeface="ＭＳ Ｐゴシック" charset="-128"/>
                <a:cs typeface="ＭＳ Ｐゴシック" charset="-128"/>
              </a:rPr>
              <a:t>Profiles: Manifest appreciable </a:t>
            </a:r>
            <a:r>
              <a:rPr lang="en-US" altLang="en-US" sz="1600" dirty="0">
                <a:ea typeface="ＭＳ Ｐゴシック" charset="-128"/>
                <a:cs typeface="ＭＳ Ｐゴシック" charset="-128"/>
              </a:rPr>
              <a:t>leakage from large &amp; small </a:t>
            </a:r>
            <a:r>
              <a:rPr lang="en-US" altLang="en-US" sz="1600" dirty="0" smtClean="0">
                <a:ea typeface="ＭＳ Ｐゴシック" charset="-128"/>
                <a:cs typeface="ＭＳ Ｐゴシック" charset="-128"/>
              </a:rPr>
              <a:t>deletions. Linking </a:t>
            </a:r>
            <a:r>
              <a:rPr lang="en-US" altLang="en-US" sz="1600" dirty="0">
                <a:ea typeface="ＭＳ Ｐゴシック" charset="-128"/>
                <a:cs typeface="ＭＳ Ｐゴシック" charset="-128"/>
              </a:rPr>
              <a:t>attacks </a:t>
            </a:r>
            <a:r>
              <a:rPr lang="en-US" altLang="en-US" sz="1600" dirty="0" smtClean="0">
                <a:ea typeface="ＭＳ Ｐゴシック" charset="-128"/>
                <a:cs typeface="ＭＳ Ｐゴシック" charset="-128"/>
              </a:rPr>
              <a:t>possible </a:t>
            </a:r>
            <a:r>
              <a:rPr lang="en-US" altLang="en-US" sz="1600" dirty="0">
                <a:ea typeface="ＭＳ Ｐゴシック" charset="-128"/>
                <a:cs typeface="ＭＳ Ｐゴシック" charset="-128"/>
              </a:rPr>
              <a:t>but additional complication of SV discovery in addition to </a:t>
            </a:r>
            <a:r>
              <a:rPr lang="en-US" altLang="en-US" sz="1600" dirty="0" smtClean="0">
                <a:ea typeface="ＭＳ Ｐゴシック" charset="-128"/>
                <a:cs typeface="ＭＳ Ｐゴシック" charset="-128"/>
              </a:rPr>
              <a:t>genotyping</a:t>
            </a:r>
            <a:endParaRPr lang="en-US" altLang="en-US" sz="1600" dirty="0">
              <a:ea typeface="ＭＳ Ｐゴシック" charset="-128"/>
            </a:endParaRPr>
          </a:p>
          <a:p>
            <a:r>
              <a:rPr lang="en-US" altLang="en-US" sz="1600" i="1" dirty="0" smtClean="0">
                <a:ea typeface="ＭＳ Ｐゴシック" charset="-128"/>
                <a:cs typeface="ＭＳ Ｐゴシック" charset="-128"/>
              </a:rPr>
              <a:t>[Exhaust]</a:t>
            </a:r>
            <a:r>
              <a:rPr lang="en-US" altLang="en-US" sz="2000" b="1" dirty="0" smtClean="0">
                <a:ea typeface="ＭＳ Ｐゴシック" charset="-128"/>
                <a:cs typeface="ＭＳ Ｐゴシック" charset="-128"/>
              </a:rPr>
              <a:t> Publication Patterns</a:t>
            </a:r>
            <a:r>
              <a:rPr lang="en-US" altLang="en-US" sz="2000" dirty="0" smtClean="0">
                <a:ea typeface="ＭＳ Ｐゴシック" charset="-128"/>
                <a:cs typeface="ＭＳ Ｐゴシック" charset="-128"/>
              </a:rPr>
              <a:t> </a:t>
            </a:r>
            <a:br>
              <a:rPr lang="en-US" altLang="en-US" sz="2000" dirty="0" smtClean="0">
                <a:ea typeface="ＭＳ Ｐゴシック" charset="-128"/>
                <a:cs typeface="ＭＳ Ｐゴシック" charset="-128"/>
              </a:rPr>
            </a:br>
            <a:r>
              <a:rPr lang="en-US" altLang="en-US" sz="2000" dirty="0" smtClean="0">
                <a:ea typeface="ＭＳ Ｐゴシック" charset="-128"/>
                <a:cs typeface="ＭＳ Ｐゴシック" charset="-128"/>
              </a:rPr>
              <a:t>from 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a:t>
            </a:r>
            <a:r>
              <a:rPr lang="en-US" altLang="en-US" sz="1600" dirty="0" smtClean="0">
                <a:ea typeface="ＭＳ Ｐゴシック" charset="-128"/>
              </a:rPr>
              <a:t>stats relate </a:t>
            </a:r>
            <a:r>
              <a:rPr lang="en-US" altLang="en-US" sz="1600" dirty="0">
                <a:ea typeface="ＭＳ Ｐゴシック" charset="-128"/>
              </a:rPr>
              <a:t>to publication rollouts &amp; show gradual adoption by </a:t>
            </a:r>
            <a:r>
              <a:rPr lang="en-US" altLang="en-US" sz="1600" dirty="0" smtClean="0">
                <a:ea typeface="ＭＳ Ｐゴシック" charset="-128"/>
              </a:rPr>
              <a:t>community</a:t>
            </a:r>
            <a:endParaRPr lang="en-US" altLang="en-US" sz="1600" dirty="0">
              <a:ea typeface="ＭＳ Ｐゴシック" charset="-128"/>
            </a:endParaRPr>
          </a:p>
          <a:p>
            <a:pPr lvl="1"/>
            <a:r>
              <a:rPr lang="en-US" altLang="en-US" sz="16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p:txBody>
      </p:sp>
    </p:spTree>
    <p:extLst>
      <p:ext uri="{BB962C8B-B14F-4D97-AF65-F5344CB8AC3E}">
        <p14:creationId xmlns:p14="http://schemas.microsoft.com/office/powerpoint/2010/main" val="464102711"/>
      </p:ext>
    </p:extLst>
  </p:cSld>
  <p:clrMapOvr>
    <a:masterClrMapping/>
  </p:clrMapOvr>
  <p:transition advTm="238108"/>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bg1">
                    <a:lumMod val="50000"/>
                  </a:schemeClr>
                </a:solidFill>
                <a:ea typeface="ＭＳ Ｐゴシック" charset="0"/>
                <a:cs typeface="ＭＳ Ｐゴシック" charset="0"/>
              </a:rPr>
              <a:t>Personal Genomics &amp; Data Science: </a:t>
            </a:r>
            <a:r>
              <a:rPr lang="en-US" sz="1600" dirty="0" smtClean="0">
                <a:solidFill>
                  <a:schemeClr val="bg1">
                    <a:lumMod val="50000"/>
                  </a:schemeClr>
                </a:solidFill>
                <a:ea typeface="ＭＳ Ｐゴシック" charset="0"/>
                <a:cs typeface="ＭＳ Ｐゴシック" charset="0"/>
              </a:rPr>
              <a:t>Using </a:t>
            </a:r>
            <a:r>
              <a:rPr lang="en-US" sz="1600" dirty="0">
                <a:solidFill>
                  <a:schemeClr val="bg1">
                    <a:lumMod val="50000"/>
                  </a:schemeClr>
                </a:solidFill>
                <a:ea typeface="ＭＳ Ｐゴシック" charset="0"/>
                <a:cs typeface="ＭＳ Ｐゴシック" charset="0"/>
              </a:rPr>
              <a:t>population-scale functional genomics </a:t>
            </a:r>
            <a:br>
              <a:rPr lang="en-US" sz="1600" dirty="0">
                <a:solidFill>
                  <a:schemeClr val="bg1">
                    <a:lumMod val="50000"/>
                  </a:schemeClr>
                </a:solidFill>
                <a:ea typeface="ＭＳ Ｐゴシック" charset="0"/>
                <a:cs typeface="ＭＳ Ｐゴシック" charset="0"/>
              </a:rPr>
            </a:br>
            <a:r>
              <a:rPr lang="en-US" sz="1600" dirty="0">
                <a:solidFill>
                  <a:schemeClr val="bg1">
                    <a:lumMod val="50000"/>
                  </a:schemeClr>
                </a:solidFill>
                <a:ea typeface="ＭＳ Ｐゴシック" charset="0"/>
                <a:cs typeface="ＭＳ Ｐゴシック" charset="0"/>
              </a:rPr>
              <a:t>to understand mental disease &amp; interpreting the data exhaust from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ea typeface="ＭＳ Ｐゴシック" charset="-128"/>
                <a:cs typeface="ＭＳ Ｐゴシック" charset="-128"/>
              </a:rPr>
              <a:t>[</a:t>
            </a:r>
            <a:r>
              <a:rPr lang="en-US" altLang="en-US" sz="1600" i="1" dirty="0" smtClean="0">
                <a:ea typeface="ＭＳ Ｐゴシック" charset="-128"/>
                <a:cs typeface="ＭＳ Ｐゴシック" charset="-128"/>
              </a:rPr>
              <a:t>Core] </a:t>
            </a:r>
            <a:r>
              <a:rPr lang="en-US" altLang="en-US" sz="2000" b="1" dirty="0" err="1">
                <a:ea typeface="ＭＳ Ｐゴシック" charset="-128"/>
                <a:cs typeface="ＭＳ Ｐゴシック" charset="-128"/>
              </a:rPr>
              <a:t>PsychENCODE</a:t>
            </a:r>
            <a:r>
              <a:rPr lang="en-US" altLang="en-US" sz="2000" b="1" dirty="0">
                <a:ea typeface="ＭＳ Ｐゴシック" charset="-128"/>
                <a:cs typeface="ＭＳ Ｐゴシック" charset="-128"/>
              </a:rPr>
              <a:t>: </a:t>
            </a:r>
            <a:r>
              <a:rPr lang="en-US" altLang="en-US" sz="2000" b="1" dirty="0" smtClean="0">
                <a:ea typeface="ＭＳ Ｐゴシック" charset="-128"/>
                <a:cs typeface="ＭＳ Ｐゴシック" charset="-128"/>
              </a:rPr>
              <a:t/>
            </a:r>
            <a:br>
              <a:rPr lang="en-US" altLang="en-US" sz="2000" b="1" dirty="0" smtClean="0">
                <a:ea typeface="ＭＳ Ｐゴシック" charset="-128"/>
                <a:cs typeface="ＭＳ Ｐゴシック" charset="-128"/>
              </a:rPr>
            </a:br>
            <a:r>
              <a:rPr lang="en-US" altLang="en-US" sz="1800" dirty="0" smtClean="0">
                <a:ea typeface="ＭＳ Ｐゴシック" charset="-128"/>
                <a:cs typeface="ＭＳ Ｐゴシック" charset="-128"/>
              </a:rPr>
              <a:t>Population-level </a:t>
            </a:r>
            <a:r>
              <a:rPr lang="en-US" altLang="en-US" sz="1800" dirty="0">
                <a:ea typeface="ＭＳ Ｐゴシック" charset="-128"/>
                <a:cs typeface="ＭＳ Ｐゴシック" charset="-128"/>
              </a:rPr>
              <a:t>analysis of functional genomics data related to mental disease</a:t>
            </a:r>
          </a:p>
          <a:p>
            <a:pPr lvl="1"/>
            <a:r>
              <a:rPr lang="en-US" altLang="en-US" sz="1600" dirty="0">
                <a:ea typeface="ＭＳ Ｐゴシック" charset="-128"/>
              </a:rPr>
              <a:t>Consortium intro &amp; construction of an adult brain </a:t>
            </a:r>
            <a:r>
              <a:rPr lang="en-US" altLang="en-US" sz="1600" dirty="0" smtClean="0">
                <a:ea typeface="ＭＳ Ｐゴシック" charset="-128"/>
              </a:rPr>
              <a:t>resource </a:t>
            </a:r>
            <a:r>
              <a:rPr lang="en-US" altLang="en-US" sz="1600" dirty="0">
                <a:ea typeface="ＭＳ Ｐゴシック" charset="-128"/>
              </a:rPr>
              <a:t>w/ 1866 individuals </a:t>
            </a:r>
          </a:p>
          <a:p>
            <a:pPr lvl="1"/>
            <a:r>
              <a:rPr lang="en-US" altLang="en-US" sz="1600" dirty="0">
                <a:ea typeface="ＭＳ Ｐゴシック" charset="-128"/>
              </a:rPr>
              <a:t>Explanation of </a:t>
            </a:r>
            <a:r>
              <a:rPr lang="en-US" altLang="en-US" sz="1600" dirty="0" smtClean="0">
                <a:ea typeface="ＭＳ Ｐゴシック" charset="-128"/>
              </a:rPr>
              <a:t>across-population </a:t>
            </a:r>
            <a:r>
              <a:rPr lang="en-US" altLang="en-US" sz="1600" dirty="0">
                <a:ea typeface="ＭＳ Ｐゴシック" charset="-128"/>
              </a:rPr>
              <a:t>variation via changing proportions of cell types </a:t>
            </a:r>
            <a:r>
              <a:rPr lang="en-US" altLang="en-US" sz="1600" dirty="0" smtClean="0">
                <a:ea typeface="ＭＳ Ｐゴシック" charset="-128"/>
              </a:rPr>
              <a:t>(using single-cell deconvolution</a:t>
            </a:r>
            <a:r>
              <a:rPr lang="en-US" altLang="en-US" sz="1600" dirty="0">
                <a:ea typeface="ＭＳ Ｐゴシック" charset="-128"/>
              </a:rPr>
              <a:t>)</a:t>
            </a:r>
          </a:p>
          <a:p>
            <a:pPr lvl="1"/>
            <a:r>
              <a:rPr lang="en-US" altLang="en-US" sz="1600" dirty="0">
                <a:ea typeface="ＭＳ Ｐゴシック" charset="-128"/>
              </a:rPr>
              <a:t>Generation of a large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a:t>
            </a:r>
            <a:endParaRPr lang="en-US" altLang="en-US" sz="1600" dirty="0">
              <a:ea typeface="ＭＳ Ｐゴシック" charset="-128"/>
            </a:endParaRPr>
          </a:p>
          <a:p>
            <a:pPr lvl="1"/>
            <a:r>
              <a:rPr lang="en-US" altLang="en-US" sz="1600" dirty="0" smtClean="0">
                <a:ea typeface="ＭＳ Ｐゴシック" charset="-128"/>
              </a:rPr>
              <a:t>Regulatory </a:t>
            </a:r>
            <a:r>
              <a:rPr lang="en-US" altLang="en-US" sz="1600" dirty="0">
                <a:ea typeface="ＭＳ Ｐゴシック" charset="-128"/>
              </a:rPr>
              <a:t>network </a:t>
            </a:r>
            <a:r>
              <a:rPr lang="en-US" altLang="en-US" sz="1600" dirty="0" smtClean="0">
                <a:ea typeface="ＭＳ Ｐゴシック" charset="-128"/>
              </a:rPr>
              <a:t>construction using QTLs</a:t>
            </a:r>
            <a:r>
              <a:rPr lang="en-US" altLang="en-US" sz="1600" dirty="0">
                <a:ea typeface="ＭＳ Ｐゴシック" charset="-128"/>
              </a:rPr>
              <a:t>, </a:t>
            </a:r>
            <a:r>
              <a:rPr lang="en-US" altLang="en-US" sz="1600" dirty="0" smtClean="0">
                <a:ea typeface="ＭＳ Ｐゴシック" charset="-128"/>
              </a:rPr>
              <a:t>Hi-C </a:t>
            </a:r>
            <a:r>
              <a:rPr lang="en-US" altLang="en-US" sz="1600" dirty="0">
                <a:ea typeface="ＭＳ Ｐゴシック" charset="-128"/>
              </a:rPr>
              <a:t>&amp; activity </a:t>
            </a:r>
            <a:r>
              <a:rPr lang="en-US" altLang="en-US" sz="1600" dirty="0" smtClean="0">
                <a:ea typeface="ＭＳ Ｐゴシック" charset="-128"/>
              </a:rPr>
              <a:t>relationships. Using this to link GWAS SNPs to genes.</a:t>
            </a:r>
            <a:endParaRPr lang="en-US" altLang="en-US" sz="1600" dirty="0">
              <a:ea typeface="ＭＳ Ｐゴシック" charset="-128"/>
            </a:endParaRPr>
          </a:p>
          <a:p>
            <a:pPr lvl="1"/>
            <a:r>
              <a:rPr lang="en-US" altLang="en-US" sz="1600" dirty="0" smtClean="0">
                <a:ea typeface="ＭＳ Ｐゴシック" charset="-128"/>
              </a:rPr>
              <a:t>Embedding the reg</a:t>
            </a:r>
            <a:r>
              <a:rPr lang="en-US" altLang="en-US" sz="1600" dirty="0">
                <a:ea typeface="ＭＳ Ｐゴシック" charset="-128"/>
              </a:rPr>
              <a:t>. network in a deep-learning model (DSPN) to predict </a:t>
            </a:r>
            <a:r>
              <a:rPr lang="en-US" altLang="en-US" sz="1600" dirty="0" smtClean="0">
                <a:ea typeface="ＭＳ Ｐゴシック" charset="-128"/>
              </a:rPr>
              <a:t>psychiatric disease phenotype </a:t>
            </a:r>
            <a:r>
              <a:rPr lang="en-US" altLang="en-US" sz="1600" dirty="0">
                <a:ea typeface="ＭＳ Ｐゴシック" charset="-128"/>
              </a:rPr>
              <a:t>from genotype &amp; </a:t>
            </a:r>
            <a:r>
              <a:rPr lang="en-US" altLang="en-US" sz="1600" dirty="0" smtClean="0">
                <a:ea typeface="ＭＳ Ｐゴシック" charset="-128"/>
              </a:rPr>
              <a:t>transcriptome </a:t>
            </a:r>
            <a:endParaRPr lang="en-US" altLang="en-US" sz="1600" dirty="0">
              <a:ea typeface="ＭＳ Ｐゴシック" charset="-128"/>
            </a:endParaRPr>
          </a:p>
          <a:p>
            <a:endParaRPr lang="en-US" altLang="en-US" sz="1600" i="1" dirty="0" smtClean="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ea typeface="ＭＳ Ｐゴシック" charset="-128"/>
                <a:cs typeface="ＭＳ Ｐゴシック" charset="-128"/>
              </a:rPr>
              <a:t>[Exhaust] </a:t>
            </a:r>
            <a:r>
              <a:rPr lang="en-US" altLang="en-US" sz="1800" b="1" dirty="0" smtClean="0">
                <a:ea typeface="ＭＳ Ｐゴシック" charset="-128"/>
                <a:cs typeface="ＭＳ Ｐゴシック" charset="-128"/>
              </a:rPr>
              <a:t>Genomic Privacy </a:t>
            </a:r>
            <a:r>
              <a:rPr lang="en-US" altLang="en-US" sz="1800" dirty="0" smtClean="0">
                <a:ea typeface="ＭＳ Ｐゴシック" charset="-128"/>
                <a:cs typeface="ＭＳ Ｐゴシック" charset="-128"/>
              </a:rPr>
              <a:t>&amp; RNA-</a:t>
            </a:r>
            <a:r>
              <a:rPr lang="en-US" altLang="en-US" sz="1800" dirty="0" err="1" smtClean="0">
                <a:ea typeface="ＭＳ Ｐゴシック" charset="-128"/>
                <a:cs typeface="ＭＳ Ｐゴシック" charset="-128"/>
              </a:rPr>
              <a:t>seq</a:t>
            </a:r>
            <a:r>
              <a:rPr lang="en-US" altLang="en-US" sz="1800" b="1" dirty="0" smtClean="0">
                <a:ea typeface="ＭＳ Ｐゴシック" charset="-128"/>
                <a:cs typeface="ＭＳ Ｐゴシック" charset="-128"/>
              </a:rPr>
              <a:t> </a:t>
            </a:r>
          </a:p>
          <a:p>
            <a:pPr lvl="1"/>
            <a:r>
              <a:rPr lang="en-US" altLang="en-US" sz="1600" dirty="0">
                <a:ea typeface="ＭＳ Ｐゴシック" charset="-128"/>
                <a:cs typeface="ＭＳ Ｐゴシック" charset="-128"/>
              </a:rPr>
              <a:t>Introduction </a:t>
            </a:r>
            <a:r>
              <a:rPr lang="en-US" altLang="en-US" sz="1600" dirty="0" smtClean="0">
                <a:ea typeface="ＭＳ Ｐゴシック" charset="-128"/>
                <a:cs typeface="ＭＳ Ｐゴシック" charset="-128"/>
              </a:rPr>
              <a:t>to </a:t>
            </a:r>
            <a:r>
              <a:rPr lang="en-US" altLang="en-US" sz="1600" dirty="0">
                <a:ea typeface="ＭＳ Ｐゴシック" charset="-128"/>
                <a:cs typeface="ＭＳ Ｐゴシック" charset="-128"/>
              </a:rPr>
              <a:t>Genomic Privacy </a:t>
            </a:r>
            <a:endParaRPr lang="en-US" altLang="en-US" sz="2000" b="1" dirty="0">
              <a:ea typeface="ＭＳ Ｐゴシック" charset="-128"/>
              <a:cs typeface="ＭＳ Ｐゴシック" charset="-128"/>
            </a:endParaRPr>
          </a:p>
          <a:p>
            <a:pPr lvl="2"/>
            <a:r>
              <a:rPr lang="en-US" altLang="en-US" sz="1600" dirty="0">
                <a:ea typeface="ＭＳ Ｐゴシック" charset="-128"/>
                <a:cs typeface="ＭＳ Ｐゴシック" charset="-128"/>
              </a:rPr>
              <a:t>The dilemma: The genome as fundamental, inherited info that’s very private </a:t>
            </a:r>
            <a:r>
              <a:rPr lang="en-US" altLang="en-US" sz="1600" dirty="0" smtClean="0">
                <a:ea typeface="ＭＳ Ｐゴシック" charset="-128"/>
                <a:cs typeface="ＭＳ Ｐゴシック" charset="-128"/>
              </a:rPr>
              <a:t>v. </a:t>
            </a:r>
            <a:r>
              <a:rPr lang="en-US" altLang="en-US" sz="1600" dirty="0">
                <a:ea typeface="ＭＳ Ｐゴシック" charset="-128"/>
                <a:cs typeface="ＭＳ Ｐゴシック" charset="-128"/>
              </a:rPr>
              <a:t>need for large-scale mining for med. research</a:t>
            </a:r>
          </a:p>
          <a:p>
            <a:pPr lvl="2"/>
            <a:r>
              <a:rPr lang="en-US" altLang="en-US" sz="1600" dirty="0">
                <a:ea typeface="ＭＳ Ｐゴシック" charset="-128"/>
                <a:cs typeface="ＭＳ Ｐゴシック" charset="-128"/>
              </a:rPr>
              <a:t>2-sided nature of RNA-</a:t>
            </a:r>
            <a:r>
              <a:rPr lang="en-US" altLang="en-US" sz="1600" dirty="0" err="1">
                <a:ea typeface="ＭＳ Ｐゴシック" charset="-128"/>
                <a:cs typeface="ＭＳ Ｐゴシック" charset="-128"/>
              </a:rPr>
              <a:t>seq</a:t>
            </a:r>
            <a:r>
              <a:rPr lang="en-US" altLang="en-US" sz="1600" dirty="0">
                <a:ea typeface="ＭＳ Ｐゴシック" charset="-128"/>
                <a:cs typeface="ＭＳ Ｐゴシック" charset="-128"/>
              </a:rPr>
              <a:t> presents particularly tricky privacy issues</a:t>
            </a:r>
          </a:p>
          <a:p>
            <a:pPr lvl="1"/>
            <a:r>
              <a:rPr lang="en-US" altLang="en-US" sz="1600" dirty="0" err="1" smtClean="0">
                <a:ea typeface="ＭＳ Ｐゴシック" charset="-128"/>
              </a:rPr>
              <a:t>eQTLs</a:t>
            </a:r>
            <a:r>
              <a:rPr lang="en-US" altLang="en-US" sz="1600" dirty="0" smtClean="0">
                <a:ea typeface="ＭＳ Ｐゴシック" charset="-128"/>
              </a:rPr>
              <a:t>: Quantifying </a:t>
            </a:r>
            <a:r>
              <a:rPr lang="en-US" altLang="en-US" sz="1600" dirty="0">
                <a:ea typeface="ＭＳ Ｐゴシック" charset="-128"/>
              </a:rPr>
              <a:t>&amp; removing </a:t>
            </a:r>
            <a:r>
              <a:rPr lang="en-US" altLang="en-US" sz="1600" dirty="0" smtClean="0">
                <a:ea typeface="ＭＳ Ｐゴシック" charset="-128"/>
              </a:rPr>
              <a:t>further variant </a:t>
            </a:r>
            <a:r>
              <a:rPr lang="en-US" altLang="en-US" sz="1600" dirty="0">
                <a:ea typeface="ＭＳ Ｐゴシック" charset="-128"/>
              </a:rPr>
              <a:t>info from expression levels </a:t>
            </a:r>
            <a:r>
              <a:rPr lang="en-US" altLang="en-US" sz="1600" dirty="0" smtClean="0">
                <a:ea typeface="ＭＳ Ｐゴシック" charset="-128"/>
              </a:rPr>
              <a:t>w/ </a:t>
            </a:r>
            <a:r>
              <a:rPr lang="en-US" altLang="en-US" sz="1600" dirty="0">
                <a:ea typeface="ＭＳ Ｐゴシック" charset="-128"/>
              </a:rPr>
              <a:t>ICI &amp; </a:t>
            </a:r>
            <a:r>
              <a:rPr lang="en-US" altLang="en-US" sz="1600" dirty="0" smtClean="0">
                <a:ea typeface="ＭＳ Ｐゴシック" charset="-128"/>
              </a:rPr>
              <a:t>predictability. Instantiating </a:t>
            </a:r>
            <a:r>
              <a:rPr lang="en-US" altLang="en-US" sz="1600" dirty="0">
                <a:ea typeface="ＭＳ Ｐゴシック" charset="-128"/>
              </a:rPr>
              <a:t>a practical linking attack </a:t>
            </a:r>
            <a:r>
              <a:rPr lang="en-US" altLang="en-US" sz="1600" dirty="0" smtClean="0">
                <a:ea typeface="ＭＳ Ｐゴシック" charset="-128"/>
              </a:rPr>
              <a:t>w/ </a:t>
            </a:r>
            <a:r>
              <a:rPr lang="en-US" altLang="en-US" sz="1600" dirty="0">
                <a:ea typeface="ＭＳ Ｐゴシック" charset="-128"/>
              </a:rPr>
              <a:t>noisy quasi-identifiers</a:t>
            </a:r>
            <a:endParaRPr lang="en-US" altLang="en-US" sz="1600" dirty="0" smtClean="0">
              <a:ea typeface="ＭＳ Ｐゴシック" charset="-128"/>
            </a:endParaRPr>
          </a:p>
          <a:p>
            <a:pPr lvl="1"/>
            <a:r>
              <a:rPr lang="en-US" altLang="en-US" sz="1600" dirty="0">
                <a:ea typeface="ＭＳ Ｐゴシック" charset="-128"/>
                <a:cs typeface="ＭＳ Ｐゴシック" charset="-128"/>
              </a:rPr>
              <a:t>Signal </a:t>
            </a:r>
            <a:r>
              <a:rPr lang="en-US" altLang="en-US" sz="1600" dirty="0" smtClean="0">
                <a:ea typeface="ＭＳ Ｐゴシック" charset="-128"/>
                <a:cs typeface="ＭＳ Ｐゴシック" charset="-128"/>
              </a:rPr>
              <a:t>Profiles: Manifest appreciable </a:t>
            </a:r>
            <a:r>
              <a:rPr lang="en-US" altLang="en-US" sz="1600" dirty="0">
                <a:ea typeface="ＭＳ Ｐゴシック" charset="-128"/>
                <a:cs typeface="ＭＳ Ｐゴシック" charset="-128"/>
              </a:rPr>
              <a:t>leakage from large &amp; small </a:t>
            </a:r>
            <a:r>
              <a:rPr lang="en-US" altLang="en-US" sz="1600" dirty="0" smtClean="0">
                <a:ea typeface="ＭＳ Ｐゴシック" charset="-128"/>
                <a:cs typeface="ＭＳ Ｐゴシック" charset="-128"/>
              </a:rPr>
              <a:t>deletions. Linking </a:t>
            </a:r>
            <a:r>
              <a:rPr lang="en-US" altLang="en-US" sz="1600" dirty="0">
                <a:ea typeface="ＭＳ Ｐゴシック" charset="-128"/>
                <a:cs typeface="ＭＳ Ｐゴシック" charset="-128"/>
              </a:rPr>
              <a:t>attacks </a:t>
            </a:r>
            <a:r>
              <a:rPr lang="en-US" altLang="en-US" sz="1600" dirty="0" smtClean="0">
                <a:ea typeface="ＭＳ Ｐゴシック" charset="-128"/>
                <a:cs typeface="ＭＳ Ｐゴシック" charset="-128"/>
              </a:rPr>
              <a:t>possible </a:t>
            </a:r>
            <a:r>
              <a:rPr lang="en-US" altLang="en-US" sz="1600" dirty="0">
                <a:ea typeface="ＭＳ Ｐゴシック" charset="-128"/>
                <a:cs typeface="ＭＳ Ｐゴシック" charset="-128"/>
              </a:rPr>
              <a:t>but additional complication of SV discovery in addition to </a:t>
            </a:r>
            <a:r>
              <a:rPr lang="en-US" altLang="en-US" sz="1600" dirty="0" smtClean="0">
                <a:ea typeface="ＭＳ Ｐゴシック" charset="-128"/>
                <a:cs typeface="ＭＳ Ｐゴシック" charset="-128"/>
              </a:rPr>
              <a:t>genotyping</a:t>
            </a:r>
            <a:endParaRPr lang="en-US" altLang="en-US" sz="1600" dirty="0">
              <a:ea typeface="ＭＳ Ｐゴシック" charset="-128"/>
            </a:endParaRPr>
          </a:p>
          <a:p>
            <a:r>
              <a:rPr lang="en-US" altLang="en-US" sz="1600" i="1" dirty="0" smtClean="0">
                <a:ea typeface="ＭＳ Ｐゴシック" charset="-128"/>
                <a:cs typeface="ＭＳ Ｐゴシック" charset="-128"/>
              </a:rPr>
              <a:t>[Exhaust]</a:t>
            </a:r>
            <a:r>
              <a:rPr lang="en-US" altLang="en-US" sz="2000" b="1" dirty="0" smtClean="0">
                <a:ea typeface="ＭＳ Ｐゴシック" charset="-128"/>
                <a:cs typeface="ＭＳ Ｐゴシック" charset="-128"/>
              </a:rPr>
              <a:t> Publication Patterns</a:t>
            </a:r>
            <a:r>
              <a:rPr lang="en-US" altLang="en-US" sz="2000" dirty="0" smtClean="0">
                <a:ea typeface="ＭＳ Ｐゴシック" charset="-128"/>
                <a:cs typeface="ＭＳ Ｐゴシック" charset="-128"/>
              </a:rPr>
              <a:t> </a:t>
            </a:r>
            <a:br>
              <a:rPr lang="en-US" altLang="en-US" sz="2000" dirty="0" smtClean="0">
                <a:ea typeface="ＭＳ Ｐゴシック" charset="-128"/>
                <a:cs typeface="ＭＳ Ｐゴシック" charset="-128"/>
              </a:rPr>
            </a:br>
            <a:r>
              <a:rPr lang="en-US" altLang="en-US" sz="2000" dirty="0" smtClean="0">
                <a:ea typeface="ＭＳ Ｐゴシック" charset="-128"/>
                <a:cs typeface="ＭＳ Ｐゴシック" charset="-128"/>
              </a:rPr>
              <a:t>from data </a:t>
            </a:r>
            <a:r>
              <a:rPr lang="en-US" altLang="en-US" sz="2000" dirty="0">
                <a:ea typeface="ＭＳ Ｐゴシック" charset="-128"/>
                <a:cs typeface="ＭＳ Ｐゴシック" charset="-128"/>
              </a:rPr>
              <a:t>producing consortia</a:t>
            </a:r>
          </a:p>
          <a:p>
            <a:pPr lvl="1"/>
            <a:r>
              <a:rPr lang="en-US" altLang="en-US" sz="1600" dirty="0">
                <a:ea typeface="ＭＳ Ｐゴシック" charset="-128"/>
              </a:rPr>
              <a:t>Co-authorship network </a:t>
            </a:r>
            <a:r>
              <a:rPr lang="en-US" altLang="en-US" sz="1600" dirty="0" smtClean="0">
                <a:ea typeface="ＭＳ Ｐゴシック" charset="-128"/>
              </a:rPr>
              <a:t>stats relate </a:t>
            </a:r>
            <a:r>
              <a:rPr lang="en-US" altLang="en-US" sz="1600" dirty="0">
                <a:ea typeface="ＭＳ Ｐゴシック" charset="-128"/>
              </a:rPr>
              <a:t>to publication rollouts &amp; show gradual adoption by </a:t>
            </a:r>
            <a:r>
              <a:rPr lang="en-US" altLang="en-US" sz="1600" dirty="0" smtClean="0">
                <a:ea typeface="ＭＳ Ｐゴシック" charset="-128"/>
              </a:rPr>
              <a:t>community</a:t>
            </a:r>
            <a:endParaRPr lang="en-US" altLang="en-US" sz="1600" dirty="0">
              <a:ea typeface="ＭＳ Ｐゴシック" charset="-128"/>
            </a:endParaRPr>
          </a:p>
          <a:p>
            <a:pPr lvl="1"/>
            <a:r>
              <a:rPr lang="en-US" altLang="en-US" sz="1600" dirty="0">
                <a:ea typeface="ＭＳ Ｐゴシック" charset="-128"/>
              </a:rPr>
              <a:t>Key role of brokers in data dissemination</a:t>
            </a:r>
          </a:p>
          <a:p>
            <a:pPr lvl="1"/>
            <a:endParaRPr lang="en-US" altLang="en-US" sz="1400" dirty="0">
              <a:ea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a:p>
            <a:endParaRPr lang="en-US" altLang="en-US" sz="1400" dirty="0">
              <a:ea typeface="ＭＳ Ｐゴシック" charset="-128"/>
              <a:cs typeface="ＭＳ Ｐゴシック" charset="-128"/>
            </a:endParaRPr>
          </a:p>
        </p:txBody>
      </p:sp>
    </p:spTree>
    <p:extLst>
      <p:ext uri="{BB962C8B-B14F-4D97-AF65-F5344CB8AC3E}">
        <p14:creationId xmlns:p14="http://schemas.microsoft.com/office/powerpoint/2010/main" val="1959096568"/>
      </p:ext>
    </p:extLst>
  </p:cSld>
  <p:clrMapOvr>
    <a:masterClrMapping/>
  </p:clrMapOvr>
  <p:transition advTm="23810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 xmlns:a16="http://schemas.microsoft.com/office/drawing/2014/main" id="{9DCD283D-D0AB-774B-88F2-E70DA7603B71}"/>
              </a:ext>
            </a:extLst>
          </p:cNvPr>
          <p:cNvSpPr>
            <a:spLocks noGrp="1"/>
          </p:cNvSpPr>
          <p:nvPr>
            <p:ph idx="1"/>
          </p:nvPr>
        </p:nvSpPr>
        <p:spPr>
          <a:xfrm>
            <a:off x="141751" y="2089124"/>
            <a:ext cx="1799756" cy="1307697"/>
          </a:xfrm>
        </p:spPr>
        <p:txBody>
          <a:bodyPr>
            <a:normAutofit/>
          </a:bodyPr>
          <a:lstStyle/>
          <a:p>
            <a:r>
              <a:rPr lang="en-US" sz="1050" dirty="0">
                <a:latin typeface="Arial" panose="020B0604020202020204" pitchFamily="34" charset="0"/>
                <a:cs typeface="Arial" panose="020B0604020202020204" pitchFamily="34" charset="0"/>
              </a:rPr>
              <a:t>Geetha Senthil</a:t>
            </a:r>
          </a:p>
          <a:p>
            <a:r>
              <a:rPr lang="en-US" sz="1050" dirty="0">
                <a:latin typeface="Arial" panose="020B0604020202020204" pitchFamily="34" charset="0"/>
                <a:cs typeface="Arial" panose="020B0604020202020204" pitchFamily="34" charset="0"/>
              </a:rPr>
              <a:t>Lora Bingaman</a:t>
            </a:r>
          </a:p>
          <a:p>
            <a:r>
              <a:rPr lang="en-US" sz="1050" dirty="0">
                <a:latin typeface="Arial" panose="020B0604020202020204" pitchFamily="34" charset="0"/>
                <a:cs typeface="Arial" panose="020B0604020202020204" pitchFamily="34" charset="0"/>
              </a:rPr>
              <a:t>David </a:t>
            </a:r>
            <a:r>
              <a:rPr lang="en-US" sz="1050" dirty="0" err="1">
                <a:latin typeface="Arial" panose="020B0604020202020204" pitchFamily="34" charset="0"/>
                <a:cs typeface="Arial" panose="020B0604020202020204" pitchFamily="34" charset="0"/>
              </a:rPr>
              <a:t>Panchision</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Alexander Arguello</a:t>
            </a:r>
          </a:p>
          <a:p>
            <a:r>
              <a:rPr lang="en-US" sz="105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 xmlns:a16="http://schemas.microsoft.com/office/drawing/2014/main"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 xmlns:a16="http://schemas.microsoft.com/office/drawing/2014/main" id="{D5AA4C73-5A64-394A-A095-94674A6EED03}"/>
              </a:ext>
            </a:extLst>
          </p:cNvPr>
          <p:cNvSpPr/>
          <p:nvPr/>
        </p:nvSpPr>
        <p:spPr>
          <a:xfrm>
            <a:off x="0" y="3476831"/>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t>Allison E Ashley-Koch, Duke University; Gregory E Crawford, Duke University; Melanie E Garrett, Duke University; </a:t>
            </a:r>
            <a:r>
              <a:rPr lang="en-US" sz="600" dirty="0" err="1"/>
              <a:t>Lingyun</a:t>
            </a:r>
            <a:r>
              <a:rPr lang="en-US" sz="600" dirty="0"/>
              <a:t> Song, Duke University; </a:t>
            </a:r>
            <a:r>
              <a:rPr lang="en-US" sz="600" dirty="0" err="1"/>
              <a:t>Alexias</a:t>
            </a:r>
            <a:r>
              <a:rPr lang="en-US" sz="600" dirty="0"/>
              <a:t> Safi, Duke University; Graham D Johnson, Duke University; Gregory A Wray, Duke University; Timothy E Reddy, Duke University; Fernando S Goes, Johns Hopkins University; Peter </a:t>
            </a:r>
            <a:r>
              <a:rPr lang="en-US" sz="600" dirty="0" err="1"/>
              <a:t>Zandi</a:t>
            </a:r>
            <a:r>
              <a:rPr lang="en-US" sz="600" dirty="0"/>
              <a:t>, Johns Hopkins University; Julien </a:t>
            </a:r>
            <a:r>
              <a:rPr lang="en-US" sz="600" dirty="0" err="1"/>
              <a:t>Bryois</a:t>
            </a:r>
            <a:r>
              <a:rPr lang="en-US" sz="600" dirty="0"/>
              <a:t>, Karolinska </a:t>
            </a:r>
            <a:r>
              <a:rPr lang="en-US" sz="600" dirty="0" err="1"/>
              <a:t>Institutet</a:t>
            </a:r>
            <a:r>
              <a:rPr lang="en-US" sz="600" dirty="0"/>
              <a:t>; Andrew E Jaffe, Lieber Institute for Brain Development; Amanda J Price, Lieber Institute for Brain Development; Nikolay A Ivanov, Lieber Institute for Brain Development; Leonardo </a:t>
            </a:r>
            <a:r>
              <a:rPr lang="en-US" sz="600" dirty="0" err="1"/>
              <a:t>Collado</a:t>
            </a:r>
            <a:r>
              <a:rPr lang="en-US" sz="600" dirty="0"/>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t>Joo</a:t>
            </a:r>
            <a:r>
              <a:rPr lang="en-US" sz="600" dirty="0"/>
              <a:t> </a:t>
            </a:r>
            <a:r>
              <a:rPr lang="en-US" sz="600" dirty="0" err="1"/>
              <a:t>Heon</a:t>
            </a:r>
            <a:r>
              <a:rPr lang="en-US" sz="600" dirty="0"/>
              <a:t> Shin, Lieber Institute for Brain Development; </a:t>
            </a:r>
            <a:r>
              <a:rPr lang="en-US" sz="600" dirty="0" err="1"/>
              <a:t>Schahram</a:t>
            </a:r>
            <a:r>
              <a:rPr lang="en-US" sz="600" dirty="0"/>
              <a:t> </a:t>
            </a:r>
            <a:r>
              <a:rPr lang="en-US" sz="600" dirty="0" err="1"/>
              <a:t>Akbarian</a:t>
            </a:r>
            <a:r>
              <a:rPr lang="en-US" sz="600" dirty="0"/>
              <a:t>, Icahn School of Medicine at Mount Sinai; Kiran </a:t>
            </a:r>
            <a:r>
              <a:rPr lang="en-US" sz="600" dirty="0" err="1"/>
              <a:t>Girdhar</a:t>
            </a:r>
            <a:r>
              <a:rPr lang="en-US" sz="600" dirty="0"/>
              <a:t>, Icahn School of Medicine at Mount Sinai; Yan Jiang, Icahn School of Medicine at Mount Sinai; </a:t>
            </a:r>
            <a:r>
              <a:rPr lang="en-US" sz="600" dirty="0" err="1"/>
              <a:t>Marija</a:t>
            </a:r>
            <a:r>
              <a:rPr lang="en-US" sz="600" dirty="0"/>
              <a:t> </a:t>
            </a:r>
            <a:r>
              <a:rPr lang="en-US" sz="600" dirty="0" err="1"/>
              <a:t>Kundakovic</a:t>
            </a:r>
            <a:r>
              <a:rPr lang="en-US" sz="600" dirty="0"/>
              <a:t>, Icahn School of Medicine at Mount Sinai; Leanne Brown, Icahn School of Medicine at Mount Sinai; Bibi S </a:t>
            </a:r>
            <a:r>
              <a:rPr lang="en-US" sz="600" dirty="0" err="1"/>
              <a:t>Kassim</a:t>
            </a:r>
            <a:r>
              <a:rPr lang="en-US" sz="600" dirty="0"/>
              <a:t>, Icahn School of Medicine at Mount Sinai; Royce B Park, Icahn School of Medicine at Mount Sinai; Jennifer R Wiseman, Icahn School of Medicine at Mount Sinai; Elizabeth </a:t>
            </a:r>
            <a:r>
              <a:rPr lang="en-US" sz="600" dirty="0" err="1"/>
              <a:t>Zharovsky</a:t>
            </a:r>
            <a:r>
              <a:rPr lang="en-US" sz="600" dirty="0"/>
              <a:t>, Icahn School of Medicine at Mount Sinai; Rivka </a:t>
            </a:r>
            <a:r>
              <a:rPr lang="en-US" sz="600" dirty="0" err="1"/>
              <a:t>Jacobov</a:t>
            </a:r>
            <a:r>
              <a:rPr lang="en-US" sz="600" dirty="0"/>
              <a:t>, Icahn School of Medicine at Mount Sinai; Olivia </a:t>
            </a:r>
            <a:r>
              <a:rPr lang="en-US" sz="600" dirty="0" err="1"/>
              <a:t>Devillers</a:t>
            </a:r>
            <a:r>
              <a:rPr lang="en-US" sz="600" dirty="0"/>
              <a:t>, Icahn School of Medicine at Mount Sinai; Elie </a:t>
            </a:r>
            <a:r>
              <a:rPr lang="en-US" sz="600" dirty="0" err="1"/>
              <a:t>Flatow</a:t>
            </a:r>
            <a:r>
              <a:rPr lang="en-US" sz="600" dirty="0"/>
              <a:t>, Icahn School of Medicine at Mount Sinai; Gabriel E Hoffman, Icahn School of Medicine at Mount Sinai; Barbara K </a:t>
            </a:r>
            <a:r>
              <a:rPr lang="en-US" sz="600" dirty="0" err="1"/>
              <a:t>Lipska</a:t>
            </a:r>
            <a:r>
              <a:rPr lang="en-US" sz="600" dirty="0"/>
              <a:t>, Human Brain Collection Core, National Institutes of Health, Bethesda, MD; David A Lewis, University of Pittsburgh; </a:t>
            </a:r>
            <a:r>
              <a:rPr lang="en-US" sz="600" dirty="0" err="1"/>
              <a:t>Vahram</a:t>
            </a:r>
            <a:r>
              <a:rPr lang="en-US" sz="600" dirty="0"/>
              <a:t> </a:t>
            </a:r>
            <a:r>
              <a:rPr lang="en-US" sz="600" dirty="0" err="1"/>
              <a:t>Haroutunian</a:t>
            </a:r>
            <a:r>
              <a:rPr lang="en-US" sz="600" dirty="0"/>
              <a:t>, Icahn School of Medicine at Mount Sinai and James J Peters VA Medical Center; Chang-</a:t>
            </a:r>
            <a:r>
              <a:rPr lang="en-US" sz="600" dirty="0" err="1"/>
              <a:t>Gyu</a:t>
            </a:r>
            <a:r>
              <a:rPr lang="en-US" sz="600" dirty="0"/>
              <a:t> Hahn, University of Pennsylvania; Alexander W Charney, Mount Sinai; Stella </a:t>
            </a:r>
            <a:r>
              <a:rPr lang="en-US" sz="600" dirty="0" err="1"/>
              <a:t>Dracheva</a:t>
            </a:r>
            <a:r>
              <a:rPr lang="en-US" sz="600" dirty="0"/>
              <a:t>, Mount Sinai; Alexey </a:t>
            </a:r>
            <a:r>
              <a:rPr lang="en-US" sz="600" dirty="0" err="1"/>
              <a:t>Kozlenkov</a:t>
            </a:r>
            <a:r>
              <a:rPr lang="en-US" sz="600" dirty="0"/>
              <a:t>, Mount Sinai; Judson Belmont, Icahn School of Medicine at Mount Sinai; Diane </a:t>
            </a:r>
            <a:r>
              <a:rPr lang="en-US" sz="600" dirty="0" err="1"/>
              <a:t>DelValle</a:t>
            </a:r>
            <a:r>
              <a:rPr lang="en-US" sz="600" dirty="0"/>
              <a:t>, Icahn School of Medicine at Mount Sinai; Nancy </a:t>
            </a:r>
            <a:r>
              <a:rPr lang="en-US" sz="600" dirty="0" err="1"/>
              <a:t>Francoeur</a:t>
            </a:r>
            <a:r>
              <a:rPr lang="en-US" sz="600" dirty="0"/>
              <a:t>, Icahn School of Medicine at Mount Sinai; </a:t>
            </a:r>
            <a:r>
              <a:rPr lang="en-US" sz="600" dirty="0" err="1"/>
              <a:t>Evi</a:t>
            </a:r>
            <a:r>
              <a:rPr lang="en-US" sz="600" dirty="0"/>
              <a:t> </a:t>
            </a:r>
            <a:r>
              <a:rPr lang="en-US" sz="600" dirty="0" err="1"/>
              <a:t>Hadjimichael</a:t>
            </a:r>
            <a:r>
              <a:rPr lang="en-US" sz="600" dirty="0"/>
              <a:t>, Icahn School of Medicine at Mount Sinai; Dalila Pinto, Icahn School of Medicine at Mount Sinai; Harm van </a:t>
            </a:r>
            <a:r>
              <a:rPr lang="en-US" sz="600" dirty="0" err="1"/>
              <a:t>Bakel</a:t>
            </a:r>
            <a:r>
              <a:rPr lang="en-US" sz="600" dirty="0"/>
              <a:t>, Icahn School of Medicine at Mount Sinai; </a:t>
            </a:r>
            <a:r>
              <a:rPr lang="en-US" sz="600" dirty="0" err="1"/>
              <a:t>Panos</a:t>
            </a:r>
            <a:r>
              <a:rPr lang="en-US" sz="600" dirty="0"/>
              <a:t> Roussos, Mount Sinai; John F </a:t>
            </a:r>
            <a:r>
              <a:rPr lang="en-US" sz="600" dirty="0" err="1"/>
              <a:t>Fullard</a:t>
            </a:r>
            <a:r>
              <a:rPr lang="en-US" sz="600" dirty="0"/>
              <a:t>, Mount Sinai; Jaroslav </a:t>
            </a:r>
            <a:r>
              <a:rPr lang="en-US" sz="600" dirty="0" err="1"/>
              <a:t>Bendl</a:t>
            </a:r>
            <a:r>
              <a:rPr lang="en-US" sz="600" dirty="0"/>
              <a:t>, Mount Sinai; Mads E </a:t>
            </a:r>
            <a:r>
              <a:rPr lang="en-US" sz="600" dirty="0" err="1"/>
              <a:t>Hauberg</a:t>
            </a:r>
            <a:r>
              <a:rPr lang="en-US" sz="600" dirty="0"/>
              <a:t>, Mount Sinai; Lara M </a:t>
            </a:r>
            <a:r>
              <a:rPr lang="en-US" sz="600" dirty="0" err="1"/>
              <a:t>Mangravite</a:t>
            </a:r>
            <a:r>
              <a:rPr lang="en-US" sz="600" dirty="0"/>
              <a:t>, Sage Bionetworks; Mette A Peters, Sage Bionetworks; </a:t>
            </a:r>
            <a:r>
              <a:rPr lang="en-US" sz="600" dirty="0" err="1"/>
              <a:t>Yooree</a:t>
            </a:r>
            <a:r>
              <a:rPr lang="en-US" sz="600" dirty="0"/>
              <a:t> </a:t>
            </a:r>
            <a:r>
              <a:rPr lang="en-US" sz="600" dirty="0" err="1"/>
              <a:t>Chae</a:t>
            </a:r>
            <a:r>
              <a:rPr lang="en-US" sz="600" dirty="0"/>
              <a:t>, Sage Bionetworks; </a:t>
            </a:r>
            <a:r>
              <a:rPr lang="en-US" sz="600" dirty="0" err="1"/>
              <a:t>Junmin</a:t>
            </a:r>
            <a:r>
              <a:rPr lang="en-US" sz="600" dirty="0"/>
              <a:t> Peng, St. Jude Children's Hospital; </a:t>
            </a:r>
            <a:r>
              <a:rPr lang="en-US" sz="600" dirty="0" err="1"/>
              <a:t>Mingming</a:t>
            </a:r>
            <a:r>
              <a:rPr lang="en-US" sz="600" dirty="0"/>
              <a:t> </a:t>
            </a:r>
            <a:r>
              <a:rPr lang="en-US" sz="600" dirty="0" err="1"/>
              <a:t>Niu</a:t>
            </a:r>
            <a:r>
              <a:rPr lang="en-US" sz="600" dirty="0"/>
              <a:t>, St. Jude Children's Hospital; </a:t>
            </a:r>
            <a:r>
              <a:rPr lang="en-US" sz="600" dirty="0" err="1"/>
              <a:t>Xusheng</a:t>
            </a:r>
            <a:r>
              <a:rPr lang="en-US" sz="600" dirty="0"/>
              <a:t> Wang, St. Jude Children's Hospital; Maree J Webster, Stanley Medical Research Institute; Thomas G Beach, Banner Sun Health Research Institute; Chao Chen, Central South University; Yi Jiang, Central South University; </a:t>
            </a:r>
            <a:r>
              <a:rPr lang="en-US" sz="600" dirty="0" err="1"/>
              <a:t>Rujia</a:t>
            </a:r>
            <a:r>
              <a:rPr lang="en-US" sz="600" dirty="0"/>
              <a:t> Dai, Central South University; Annie W Shieh, SUNY Upstate Medical University; </a:t>
            </a:r>
            <a:r>
              <a:rPr lang="en-US" sz="600" dirty="0" err="1"/>
              <a:t>Chunyu</a:t>
            </a:r>
            <a:r>
              <a:rPr lang="en-US" sz="600" dirty="0"/>
              <a:t> Liu, SUNY Upstate Medical University; Kay S. </a:t>
            </a:r>
            <a:r>
              <a:rPr lang="en-US" sz="600" dirty="0" err="1"/>
              <a:t>Grennan</a:t>
            </a:r>
            <a:r>
              <a:rPr lang="en-US" sz="600" dirty="0"/>
              <a:t>, SUNY Upstate Medical University; Yan Xia, SUNY Upstate Medical University/Central South University; </a:t>
            </a:r>
            <a:r>
              <a:rPr lang="en-US" sz="600" dirty="0" err="1"/>
              <a:t>Ramu</a:t>
            </a:r>
            <a:r>
              <a:rPr lang="en-US" sz="600" dirty="0"/>
              <a:t> </a:t>
            </a:r>
            <a:r>
              <a:rPr lang="en-US" sz="600" dirty="0" err="1"/>
              <a:t>Vadukapuram</a:t>
            </a:r>
            <a:r>
              <a:rPr lang="en-US" sz="600" dirty="0"/>
              <a:t>, SUNY Upstate Medical University; </a:t>
            </a:r>
            <a:r>
              <a:rPr lang="en-US" sz="600" dirty="0" err="1"/>
              <a:t>Yongjun</a:t>
            </a:r>
            <a:r>
              <a:rPr lang="en-US" sz="600" dirty="0"/>
              <a:t> Wang, Central South University; Dominic Fitzgerald, The University of Chicago; </a:t>
            </a:r>
            <a:r>
              <a:rPr lang="en-US" sz="600" dirty="0" err="1"/>
              <a:t>Lijun</a:t>
            </a:r>
            <a:r>
              <a:rPr lang="en-US" sz="600" dirty="0"/>
              <a:t> Cheng, The University of Chicago; Miguel Brown, The University of Chicago; Mimi Brown, The University of Chicago; Tonya Brunetti, The University of Chicago; Thomas Goodman, The University of Chicago; </a:t>
            </a:r>
            <a:r>
              <a:rPr lang="en-US" sz="600" dirty="0" err="1"/>
              <a:t>Majd</a:t>
            </a:r>
            <a:r>
              <a:rPr lang="en-US" sz="600" dirty="0"/>
              <a:t> </a:t>
            </a:r>
            <a:r>
              <a:rPr lang="en-US" sz="600" dirty="0" err="1"/>
              <a:t>Alsayed</a:t>
            </a:r>
            <a:r>
              <a:rPr lang="en-US" sz="600" dirty="0"/>
              <a:t>, The University of Chicago; Michael J </a:t>
            </a:r>
            <a:r>
              <a:rPr lang="en-US" sz="600" dirty="0" err="1"/>
              <a:t>Gandal</a:t>
            </a:r>
            <a:r>
              <a:rPr lang="en-US" sz="600" dirty="0"/>
              <a:t>, University of California, Los Angeles; Daniel H </a:t>
            </a:r>
            <a:r>
              <a:rPr lang="en-US" sz="600" dirty="0" err="1"/>
              <a:t>Geschwind</a:t>
            </a:r>
            <a:r>
              <a:rPr lang="en-US" sz="600" dirty="0"/>
              <a:t>, University of California, Los Angeles; </a:t>
            </a:r>
            <a:r>
              <a:rPr lang="en-US" sz="600" dirty="0" err="1"/>
              <a:t>Hyejung</a:t>
            </a:r>
            <a:r>
              <a:rPr lang="en-US" sz="600" dirty="0"/>
              <a:t> Won, University of California, Los Angeles; Damon </a:t>
            </a:r>
            <a:r>
              <a:rPr lang="en-US" sz="600" dirty="0" err="1"/>
              <a:t>Polioudakis</a:t>
            </a:r>
            <a:r>
              <a:rPr lang="en-US" sz="600" dirty="0"/>
              <a:t>, University of California, Los Angeles; Brie </a:t>
            </a:r>
            <a:r>
              <a:rPr lang="en-US" sz="600" dirty="0" err="1"/>
              <a:t>Wamsley</a:t>
            </a:r>
            <a:r>
              <a:rPr lang="en-US" sz="600" dirty="0"/>
              <a:t>, University of California, Los Angeles; </a:t>
            </a:r>
            <a:r>
              <a:rPr lang="en-US" sz="600" dirty="0" err="1"/>
              <a:t>Jiani</a:t>
            </a:r>
            <a:r>
              <a:rPr lang="en-US" sz="600" dirty="0"/>
              <a:t> Yin, University of California, Los Angeles; Tarik </a:t>
            </a:r>
            <a:r>
              <a:rPr lang="en-US" sz="600" dirty="0" err="1"/>
              <a:t>Hadzic</a:t>
            </a:r>
            <a:r>
              <a:rPr lang="en-US" sz="600" dirty="0"/>
              <a:t>, University of California, Los Angeles; Luis De La Torre </a:t>
            </a:r>
            <a:r>
              <a:rPr lang="en-US" sz="600" dirty="0" err="1"/>
              <a:t>Ubieta</a:t>
            </a:r>
            <a:r>
              <a:rPr lang="en-US" sz="600" dirty="0"/>
              <a:t>, UCLA; </a:t>
            </a:r>
            <a:r>
              <a:rPr lang="en-US" sz="600" dirty="0" err="1"/>
              <a:t>Vivek</a:t>
            </a:r>
            <a:r>
              <a:rPr lang="en-US" sz="600" dirty="0"/>
              <a:t> Swarup, University of California, Los Angeles; Stephan J Sanders, University of California, San Francisco; Matthew W State, University of California, San Francisco; Donna M </a:t>
            </a:r>
            <a:r>
              <a:rPr lang="en-US" sz="600" dirty="0" err="1"/>
              <a:t>Werling</a:t>
            </a:r>
            <a:r>
              <a:rPr lang="en-US" sz="600" dirty="0"/>
              <a:t>, University of California, San Francisco; Joon-Yong An, University of California, San Francisco; Brooke Sheppard, University of California, San Francisco; A Jeremy </a:t>
            </a:r>
            <a:r>
              <a:rPr lang="en-US" sz="600" dirty="0" err="1"/>
              <a:t>Willsey</a:t>
            </a:r>
            <a:r>
              <a:rPr lang="en-US" sz="600" dirty="0"/>
              <a:t>, University of California, San Francisco; Kevin P White, The University of Chicago; Mohana Ray, The University of Chicago; Gina </a:t>
            </a:r>
            <a:r>
              <a:rPr lang="en-US" sz="600" dirty="0" err="1"/>
              <a:t>Giase</a:t>
            </a:r>
            <a:r>
              <a:rPr lang="en-US" sz="600" dirty="0"/>
              <a:t>, SUNY Upstate Medical University; Amira </a:t>
            </a:r>
            <a:r>
              <a:rPr lang="en-US" sz="600" dirty="0" err="1"/>
              <a:t>Kefi</a:t>
            </a:r>
            <a:r>
              <a:rPr lang="en-US" sz="600" dirty="0"/>
              <a:t>, University of Illinois at Chicago; Eugenio </a:t>
            </a:r>
            <a:r>
              <a:rPr lang="en-US" sz="600" dirty="0" err="1"/>
              <a:t>Mattei</a:t>
            </a:r>
            <a:r>
              <a:rPr lang="en-US" sz="600" dirty="0"/>
              <a:t>, University of Massachusetts Medical School; Michael </a:t>
            </a:r>
            <a:r>
              <a:rPr lang="en-US" sz="600" dirty="0" err="1"/>
              <a:t>Purcaro</a:t>
            </a:r>
            <a:r>
              <a:rPr lang="en-US" sz="600" dirty="0"/>
              <a:t>, University of Massachusetts Medical School; </a:t>
            </a:r>
            <a:r>
              <a:rPr lang="en-US" sz="600" dirty="0" err="1"/>
              <a:t>Zhiping</a:t>
            </a:r>
            <a:r>
              <a:rPr lang="en-US" sz="600" dirty="0"/>
              <a:t> Weng, University of Massachusetts Medical School; Jill Moore, University of Massachusetts Medical School; Henry Pratt, University of Massachusetts Medical School; Jack Huey, University of Massachusetts Medical School; Tyler </a:t>
            </a:r>
            <a:r>
              <a:rPr lang="en-US" sz="600" dirty="0" err="1"/>
              <a:t>Borrman</a:t>
            </a:r>
            <a:r>
              <a:rPr lang="en-US" sz="600" dirty="0"/>
              <a:t>, University of Massachusetts Medical School; Patrick F Sullivan, University of North Carolina - Chapel Hill; Paola </a:t>
            </a:r>
            <a:r>
              <a:rPr lang="en-US" sz="600" dirty="0" err="1"/>
              <a:t>Giusti</a:t>
            </a:r>
            <a:r>
              <a:rPr lang="en-US" sz="600" dirty="0"/>
              <a:t>-Rodriguez, University of North Carolina - Chapel Hill; </a:t>
            </a:r>
            <a:r>
              <a:rPr lang="en-US" sz="600" dirty="0" err="1"/>
              <a:t>Yunjung</a:t>
            </a:r>
            <a:r>
              <a:rPr lang="en-US" sz="600" dirty="0"/>
              <a:t> Kim, University of North Carolina - Chapel Hill; Patrick Sullivan, University of North Carolina - Chapel Hill; </a:t>
            </a:r>
            <a:r>
              <a:rPr lang="en-US" sz="600" dirty="0" err="1"/>
              <a:t>Jin</a:t>
            </a:r>
            <a:r>
              <a:rPr lang="en-US" sz="600" dirty="0"/>
              <a:t> </a:t>
            </a:r>
            <a:r>
              <a:rPr lang="en-US" sz="600" dirty="0" err="1"/>
              <a:t>Szatkiewicz</a:t>
            </a:r>
            <a:r>
              <a:rPr lang="en-US" sz="600" dirty="0"/>
              <a:t>, University of North Carolina - Chapel Hill; </a:t>
            </a:r>
            <a:r>
              <a:rPr lang="en-US" sz="600" dirty="0" err="1"/>
              <a:t>Suhn</a:t>
            </a:r>
            <a:r>
              <a:rPr lang="en-US" sz="600" dirty="0"/>
              <a:t> Kyong </a:t>
            </a:r>
            <a:r>
              <a:rPr lang="en-US" sz="600" dirty="0" err="1"/>
              <a:t>Rhie</a:t>
            </a:r>
            <a:r>
              <a:rPr lang="en-US" sz="600" dirty="0"/>
              <a:t>, University of Southern California; </a:t>
            </a:r>
            <a:r>
              <a:rPr lang="en-US" sz="600" dirty="0" err="1"/>
              <a:t>Christoper</a:t>
            </a:r>
            <a:r>
              <a:rPr lang="en-US" sz="600" dirty="0"/>
              <a:t> </a:t>
            </a:r>
            <a:r>
              <a:rPr lang="en-US" sz="600" dirty="0" err="1"/>
              <a:t>Armoskus</a:t>
            </a:r>
            <a:r>
              <a:rPr lang="en-US" sz="600" dirty="0"/>
              <a:t>, University of Southern California; Adrian Camarena, University of Southern California; Peggy J </a:t>
            </a:r>
            <a:r>
              <a:rPr lang="en-US" sz="600" dirty="0" err="1"/>
              <a:t>Farnham</a:t>
            </a:r>
            <a:r>
              <a:rPr lang="en-US" sz="600" dirty="0"/>
              <a:t>, University of Southern California; Valeria N </a:t>
            </a:r>
            <a:r>
              <a:rPr lang="en-US" sz="600" dirty="0" err="1"/>
              <a:t>Spitsyna</a:t>
            </a:r>
            <a:r>
              <a:rPr lang="en-US" sz="600" dirty="0"/>
              <a:t>, University of Southern California; Heather Witt, University of Southern California; Shannon Schreiner, University of Southern California; Oleg V </a:t>
            </a:r>
            <a:r>
              <a:rPr lang="en-US" sz="600" dirty="0" err="1"/>
              <a:t>Evgrafov</a:t>
            </a:r>
            <a:r>
              <a:rPr lang="en-US" sz="600" dirty="0"/>
              <a:t>, SUNY Downstate Medical Center; James A Knowles, SUNY Downstate Medical Center; Mark Gerstein, Yale University; </a:t>
            </a:r>
            <a:r>
              <a:rPr lang="en-US" sz="600" dirty="0" err="1"/>
              <a:t>Shuang</a:t>
            </a:r>
            <a:r>
              <a:rPr lang="en-US" sz="600" dirty="0"/>
              <a:t> Liu, Yale University; Daifeng Wang, Stony Brook University; Fabio C. P. Navarro, Yale University; Jonathan </a:t>
            </a:r>
            <a:r>
              <a:rPr lang="en-US" sz="600" dirty="0" err="1"/>
              <a:t>Warrell</a:t>
            </a:r>
            <a:r>
              <a:rPr lang="en-US" sz="600" dirty="0"/>
              <a:t>, Yale University; Declan Clarke, Yale University; Prashant S. Emani, Yale University; </a:t>
            </a:r>
            <a:r>
              <a:rPr lang="en-US" sz="600" dirty="0" err="1"/>
              <a:t>Mengting</a:t>
            </a:r>
            <a:r>
              <a:rPr lang="en-US" sz="600" dirty="0"/>
              <a:t> Gu, Yale University; Xu Shi, Yale University; Min Xu, Yale University; Yucheng T. Yang, Yale University; Robert R. Kitchen, Yale University; Gamze </a:t>
            </a:r>
            <a:r>
              <a:rPr lang="en-US" sz="600" dirty="0" err="1"/>
              <a:t>Gürsoy</a:t>
            </a:r>
            <a:r>
              <a:rPr lang="en-US" sz="600" dirty="0"/>
              <a:t>, Yale University; Jing Zhang, Yale University; Becky C Carlyle, Yale University; Angus C </a:t>
            </a:r>
            <a:r>
              <a:rPr lang="en-US" sz="600" dirty="0" err="1"/>
              <a:t>Nairn</a:t>
            </a:r>
            <a:r>
              <a:rPr lang="en-US" sz="600" dirty="0"/>
              <a:t>, Yale University; </a:t>
            </a:r>
            <a:r>
              <a:rPr lang="en-US" sz="600" dirty="0" err="1"/>
              <a:t>Mingfeng</a:t>
            </a:r>
            <a:r>
              <a:rPr lang="en-US" sz="600" dirty="0"/>
              <a:t> Li, Yale University; Sirisha </a:t>
            </a:r>
            <a:r>
              <a:rPr lang="en-US" sz="600" dirty="0" err="1"/>
              <a:t>Pochareddy</a:t>
            </a:r>
            <a:r>
              <a:rPr lang="en-US" sz="600" dirty="0"/>
              <a:t>, Yale University; </a:t>
            </a:r>
            <a:r>
              <a:rPr lang="en-US" sz="600" dirty="0" err="1"/>
              <a:t>Nenad</a:t>
            </a:r>
            <a:r>
              <a:rPr lang="en-US" sz="600" dirty="0"/>
              <a:t> </a:t>
            </a:r>
            <a:r>
              <a:rPr lang="en-US" sz="600" dirty="0" err="1"/>
              <a:t>Sestan</a:t>
            </a:r>
            <a:r>
              <a:rPr lang="en-US" sz="600" dirty="0"/>
              <a:t>, Yale University; Mario </a:t>
            </a:r>
            <a:r>
              <a:rPr lang="en-US" sz="600" dirty="0" err="1"/>
              <a:t>Skarica</a:t>
            </a:r>
            <a:r>
              <a:rPr lang="en-US" sz="600" dirty="0"/>
              <a:t>, Yale University; Zhen Li, Yale University; Andre M.M. Sousa, Yale University; Gabriel </a:t>
            </a:r>
            <a:r>
              <a:rPr lang="en-US" sz="600" dirty="0" err="1"/>
              <a:t>Santpere</a:t>
            </a:r>
            <a:r>
              <a:rPr lang="en-US" sz="600" dirty="0"/>
              <a:t>, Yale University; </a:t>
            </a:r>
            <a:r>
              <a:rPr lang="en-US" sz="600" dirty="0" err="1"/>
              <a:t>Jinmyung</a:t>
            </a:r>
            <a:r>
              <a:rPr lang="en-US" sz="600" dirty="0"/>
              <a:t> Choi, Yale University; Ying Zhu, Yale University; </a:t>
            </a:r>
            <a:r>
              <a:rPr lang="en-US" sz="600" dirty="0" err="1"/>
              <a:t>Tianliuyun</a:t>
            </a:r>
            <a:r>
              <a:rPr lang="en-US" sz="600" dirty="0"/>
              <a:t> Gao, Yale University; Daniel J Miller, Yale University; Adriana </a:t>
            </a:r>
            <a:r>
              <a:rPr lang="en-US" sz="600" dirty="0" err="1"/>
              <a:t>Cherskov</a:t>
            </a:r>
            <a:r>
              <a:rPr lang="en-US" sz="600" dirty="0"/>
              <a:t>, Yale University; Mo Yang, Yale University; Anahita </a:t>
            </a:r>
            <a:r>
              <a:rPr lang="en-US" sz="600" dirty="0" err="1"/>
              <a:t>Amiri</a:t>
            </a:r>
            <a:r>
              <a:rPr lang="en-US" sz="600" dirty="0"/>
              <a:t>, Yale University; </a:t>
            </a:r>
            <a:r>
              <a:rPr lang="en-US" sz="600" dirty="0" err="1"/>
              <a:t>Gianfilippo</a:t>
            </a:r>
            <a:r>
              <a:rPr lang="en-US" sz="600" dirty="0"/>
              <a:t> Coppola, Yale University; Jessica </a:t>
            </a:r>
            <a:r>
              <a:rPr lang="en-US" sz="600" dirty="0" err="1"/>
              <a:t>Mariani</a:t>
            </a:r>
            <a:r>
              <a:rPr lang="en-US" sz="600" dirty="0"/>
              <a:t>, Yale University; Soraya Scuderi, Yale University; Anna </a:t>
            </a:r>
            <a:r>
              <a:rPr lang="en-US" sz="600" dirty="0" err="1"/>
              <a:t>Szekely</a:t>
            </a:r>
            <a:r>
              <a:rPr lang="en-US" sz="600" dirty="0"/>
              <a:t>, Yale University; Flora M </a:t>
            </a:r>
            <a:r>
              <a:rPr lang="en-US" sz="600" dirty="0" err="1"/>
              <a:t>Vaccarino</a:t>
            </a:r>
            <a:r>
              <a:rPr lang="en-US" sz="600" dirty="0"/>
              <a:t>, Yale University; </a:t>
            </a:r>
            <a:r>
              <a:rPr lang="en-US" sz="600" dirty="0" err="1"/>
              <a:t>Feinan</a:t>
            </a:r>
            <a:r>
              <a:rPr lang="en-US" sz="600" dirty="0"/>
              <a:t> Wu, Yale University; Sherman Weissman, Yale University; </a:t>
            </a:r>
            <a:r>
              <a:rPr lang="en-US" sz="600" dirty="0" err="1"/>
              <a:t>Tanmoy</a:t>
            </a:r>
            <a:r>
              <a:rPr lang="en-US" sz="600" dirty="0"/>
              <a:t> </a:t>
            </a:r>
            <a:r>
              <a:rPr lang="en-US" sz="600" dirty="0" err="1"/>
              <a:t>Roychowdhury</a:t>
            </a:r>
            <a:r>
              <a:rPr lang="en-US" sz="600" dirty="0"/>
              <a:t>, Mayo Clinic Rochester; </a:t>
            </a:r>
            <a:r>
              <a:rPr lang="en-US" sz="600" dirty="0" err="1"/>
              <a:t>Alexej</a:t>
            </a:r>
            <a:r>
              <a:rPr lang="en-US" sz="600" dirty="0"/>
              <a:t> </a:t>
            </a:r>
            <a:r>
              <a:rPr lang="en-US" sz="600" dirty="0" err="1"/>
              <a:t>Abyzov</a:t>
            </a:r>
            <a:r>
              <a:rPr lang="en-US" sz="600" dirty="0"/>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 xmlns:a16="http://schemas.microsoft.com/office/drawing/2014/main" id="{61DC0667-85A2-AB46-9AA5-B641EAFFB362}"/>
              </a:ext>
            </a:extLst>
          </p:cNvPr>
          <p:cNvSpPr/>
          <p:nvPr/>
        </p:nvSpPr>
        <p:spPr>
          <a:xfrm>
            <a:off x="2635396" y="132595"/>
            <a:ext cx="6508605" cy="2961580"/>
          </a:xfrm>
          <a:prstGeom prst="rect">
            <a:avLst/>
          </a:prstGeom>
        </p:spPr>
        <p:txBody>
          <a:bodyPr wrap="square">
            <a:spAutoFit/>
          </a:bodyPr>
          <a:lstStyle/>
          <a:p>
            <a:pPr fontAlgn="base">
              <a:lnSpc>
                <a:spcPct val="115000"/>
              </a:lnSpc>
              <a:spcBef>
                <a:spcPct val="0"/>
              </a:spcBef>
              <a:spcAft>
                <a:spcPct val="0"/>
              </a:spcAft>
            </a:pPr>
            <a:r>
              <a:rPr lang="en-US" sz="1500" b="1" dirty="0">
                <a:solidFill>
                  <a:srgbClr val="000000"/>
                </a:solidFill>
                <a:latin typeface="Arial" panose="020B0604020202020204" pitchFamily="34" charset="0"/>
                <a:ea typeface="Arial" panose="020B0604020202020204" pitchFamily="34" charset="0"/>
              </a:rPr>
              <a:t>“Adult Capstone” Team </a:t>
            </a:r>
            <a:r>
              <a:rPr lang="mr-IN" sz="1500" b="1" dirty="0">
                <a:solidFill>
                  <a:srgbClr val="000000"/>
                </a:solidFill>
                <a:latin typeface="Arial" panose="020B0604020202020204" pitchFamily="34" charset="0"/>
                <a:ea typeface="Arial" panose="020B0604020202020204" pitchFamily="34" charset="0"/>
              </a:rPr>
              <a:t>–</a:t>
            </a:r>
            <a:r>
              <a:rPr lang="en-US" sz="1500" b="1" dirty="0">
                <a:solidFill>
                  <a:srgbClr val="000000"/>
                </a:solidFill>
                <a:latin typeface="Arial" panose="020B0604020202020204" pitchFamily="34" charset="0"/>
                <a:ea typeface="Arial" panose="020B0604020202020204" pitchFamily="34" charset="0"/>
              </a:rPr>
              <a:t> 1 of 3 </a:t>
            </a:r>
            <a:r>
              <a:rPr lang="en-US" sz="1500" b="1" dirty="0" smtClean="0">
                <a:solidFill>
                  <a:srgbClr val="000000"/>
                </a:solidFill>
                <a:latin typeface="Arial" panose="020B0604020202020204" pitchFamily="34" charset="0"/>
                <a:ea typeface="Arial" panose="020B0604020202020204" pitchFamily="34" charset="0"/>
              </a:rPr>
              <a:t>capstones</a:t>
            </a:r>
          </a:p>
          <a:p>
            <a:pPr fontAlgn="base">
              <a:lnSpc>
                <a:spcPct val="115000"/>
              </a:lnSpc>
              <a:spcBef>
                <a:spcPct val="0"/>
              </a:spcBef>
              <a:spcAft>
                <a:spcPct val="0"/>
              </a:spcAft>
            </a:pPr>
            <a:endParaRPr lang="en-US" sz="800" b="1" dirty="0">
              <a:solidFill>
                <a:srgbClr val="000000"/>
              </a:solidFill>
              <a:latin typeface="Arial" panose="020B0604020202020204" pitchFamily="34" charset="0"/>
              <a:ea typeface="Arial" panose="020B0604020202020204" pitchFamily="34" charset="0"/>
            </a:endParaRPr>
          </a:p>
          <a:p>
            <a:r>
              <a:rPr lang="en-US" sz="1600" b="1" dirty="0">
                <a:solidFill>
                  <a:srgbClr val="C00000"/>
                </a:solidFill>
                <a:latin typeface="Arial" charset="0"/>
                <a:ea typeface="ＭＳ Ｐゴシック" charset="0"/>
              </a:rPr>
              <a:t>Daifeng Wang, </a:t>
            </a:r>
            <a:r>
              <a:rPr lang="en-US" sz="1600" b="1" dirty="0" err="1">
                <a:solidFill>
                  <a:srgbClr val="C00000"/>
                </a:solidFill>
                <a:latin typeface="Arial" charset="0"/>
                <a:ea typeface="ＭＳ Ｐゴシック" charset="0"/>
              </a:rPr>
              <a:t>Shuang</a:t>
            </a:r>
            <a:r>
              <a:rPr lang="en-US" sz="1600" b="1" dirty="0">
                <a:solidFill>
                  <a:srgbClr val="C00000"/>
                </a:solidFill>
                <a:latin typeface="Arial" charset="0"/>
                <a:ea typeface="ＭＳ Ｐゴシック" charset="0"/>
              </a:rPr>
              <a:t> Liu, Jonathan </a:t>
            </a:r>
            <a:r>
              <a:rPr lang="en-US" sz="1600" b="1" dirty="0" err="1">
                <a:solidFill>
                  <a:srgbClr val="C00000"/>
                </a:solidFill>
                <a:latin typeface="Arial" charset="0"/>
                <a:ea typeface="ＭＳ Ｐゴシック" charset="0"/>
              </a:rPr>
              <a:t>Warrell</a:t>
            </a:r>
            <a:r>
              <a:rPr lang="en-US" sz="1600" b="1" dirty="0">
                <a:solidFill>
                  <a:srgbClr val="C00000"/>
                </a:solidFill>
                <a:latin typeface="Arial" charset="0"/>
                <a:ea typeface="ＭＳ Ｐゴシック" charset="0"/>
              </a:rPr>
              <a:t>, </a:t>
            </a:r>
            <a:r>
              <a:rPr lang="en-US" sz="1600" b="1" dirty="0" err="1">
                <a:solidFill>
                  <a:srgbClr val="C00000"/>
                </a:solidFill>
                <a:latin typeface="Arial" charset="0"/>
                <a:ea typeface="ＭＳ Ｐゴシック" charset="0"/>
              </a:rPr>
              <a:t>Hyejung</a:t>
            </a:r>
            <a:r>
              <a:rPr lang="en-US" sz="1600" b="1" dirty="0">
                <a:solidFill>
                  <a:srgbClr val="C00000"/>
                </a:solidFill>
                <a:latin typeface="Arial" charset="0"/>
                <a:ea typeface="ＭＳ Ｐゴシック" charset="0"/>
              </a:rPr>
              <a:t> Won, Xu Shi, Fabio Navarro, Declan Clarke, </a:t>
            </a:r>
            <a:r>
              <a:rPr lang="en-US" sz="1600" b="1" dirty="0" err="1">
                <a:solidFill>
                  <a:srgbClr val="C00000"/>
                </a:solidFill>
                <a:latin typeface="Arial" charset="0"/>
                <a:ea typeface="ＭＳ Ｐゴシック" charset="0"/>
              </a:rPr>
              <a:t>Mengting</a:t>
            </a:r>
            <a:r>
              <a:rPr lang="en-US" sz="1600" b="1" dirty="0">
                <a:solidFill>
                  <a:srgbClr val="C00000"/>
                </a:solidFill>
                <a:latin typeface="Arial" charset="0"/>
                <a:ea typeface="ＭＳ Ｐゴシック" charset="0"/>
              </a:rPr>
              <a:t> Gu, Prashant </a:t>
            </a:r>
            <a:r>
              <a:rPr lang="en-US" sz="1600" b="1" dirty="0" err="1" smtClean="0">
                <a:solidFill>
                  <a:srgbClr val="C00000"/>
                </a:solidFill>
                <a:latin typeface="Arial" charset="0"/>
                <a:ea typeface="ＭＳ Ｐゴシック" charset="0"/>
              </a:rPr>
              <a:t>Emani</a:t>
            </a:r>
            <a:r>
              <a:rPr lang="en-US" sz="1200" b="1" dirty="0" smtClean="0">
                <a:solidFill>
                  <a:srgbClr val="000000"/>
                </a:solidFill>
                <a:latin typeface="Arial" charset="0"/>
                <a:ea typeface="ＭＳ Ｐゴシック" charset="0"/>
              </a:rPr>
              <a:t>,</a:t>
            </a:r>
          </a:p>
          <a:p>
            <a:endParaRPr lang="en-US" sz="800" dirty="0">
              <a:solidFill>
                <a:srgbClr val="000000"/>
              </a:solidFill>
            </a:endParaRPr>
          </a:p>
          <a:p>
            <a:r>
              <a:rPr lang="en-US" sz="1200" dirty="0" err="1" smtClean="0">
                <a:solidFill>
                  <a:srgbClr val="000000"/>
                </a:solidFill>
                <a:latin typeface="Arial" charset="0"/>
                <a:ea typeface="ＭＳ Ｐゴシック" charset="0"/>
              </a:rPr>
              <a:t>Yucheng</a:t>
            </a:r>
            <a:r>
              <a:rPr lang="en-US" sz="1200" dirty="0" smtClean="0">
                <a:solidFill>
                  <a:srgbClr val="000000"/>
                </a:solidFill>
                <a:latin typeface="Arial" charset="0"/>
                <a:ea typeface="ＭＳ Ｐゴシック" charset="0"/>
              </a:rPr>
              <a:t> </a:t>
            </a:r>
            <a:r>
              <a:rPr lang="en-US" sz="1200" dirty="0">
                <a:solidFill>
                  <a:srgbClr val="000000"/>
                </a:solidFill>
                <a:latin typeface="Arial" charset="0"/>
                <a:ea typeface="ＭＳ Ｐゴシック" charset="0"/>
              </a:rPr>
              <a:t>T. Yang, Min Xu, Michael </a:t>
            </a:r>
            <a:r>
              <a:rPr lang="en-US" sz="1200" dirty="0" err="1">
                <a:solidFill>
                  <a:srgbClr val="000000"/>
                </a:solidFill>
                <a:latin typeface="Arial" charset="0"/>
                <a:ea typeface="ＭＳ Ｐゴシック" charset="0"/>
              </a:rPr>
              <a:t>Gandal</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Shaoke</a:t>
            </a:r>
            <a:r>
              <a:rPr lang="en-US" sz="1200" dirty="0">
                <a:solidFill>
                  <a:srgbClr val="000000"/>
                </a:solidFill>
                <a:latin typeface="Arial" charset="0"/>
                <a:ea typeface="ＭＳ Ｐゴシック" charset="0"/>
              </a:rPr>
              <a:t> Lou, Jing Zhang, Jonathan J. Park, </a:t>
            </a:r>
            <a:r>
              <a:rPr lang="en-US" sz="1200" dirty="0" err="1">
                <a:solidFill>
                  <a:srgbClr val="000000"/>
                </a:solidFill>
                <a:latin typeface="Arial" charset="0"/>
                <a:ea typeface="ＭＳ Ｐゴシック" charset="0"/>
              </a:rPr>
              <a:t>Chengfei</a:t>
            </a:r>
            <a:r>
              <a:rPr lang="en-US" sz="1200" dirty="0">
                <a:solidFill>
                  <a:srgbClr val="000000"/>
                </a:solidFill>
                <a:latin typeface="Arial" charset="0"/>
                <a:ea typeface="ＭＳ Ｐゴシック" charset="0"/>
              </a:rPr>
              <a:t> Yan, </a:t>
            </a:r>
            <a:r>
              <a:rPr lang="en-US" sz="1200" dirty="0" err="1">
                <a:solidFill>
                  <a:srgbClr val="000000"/>
                </a:solidFill>
                <a:latin typeface="Arial" charset="0"/>
                <a:ea typeface="ＭＳ Ｐゴシック" charset="0"/>
              </a:rPr>
              <a:t>Suhn</a:t>
            </a:r>
            <a:r>
              <a:rPr lang="en-US" sz="1200" dirty="0">
                <a:solidFill>
                  <a:srgbClr val="000000"/>
                </a:solidFill>
                <a:latin typeface="Arial" charset="0"/>
                <a:ea typeface="ＭＳ Ｐゴシック" charset="0"/>
              </a:rPr>
              <a:t> Kyong </a:t>
            </a:r>
            <a:r>
              <a:rPr lang="en-US" sz="1200" dirty="0" err="1">
                <a:solidFill>
                  <a:srgbClr val="000000"/>
                </a:solidFill>
                <a:latin typeface="Arial" charset="0"/>
                <a:ea typeface="ＭＳ Ｐゴシック" charset="0"/>
              </a:rPr>
              <a:t>Rhie</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Kasidet</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Manakongtreecheep</a:t>
            </a:r>
            <a:r>
              <a:rPr lang="en-US" sz="1200" dirty="0">
                <a:solidFill>
                  <a:srgbClr val="000000"/>
                </a:solidFill>
                <a:latin typeface="Arial" charset="0"/>
                <a:ea typeface="ＭＳ Ｐゴシック" charset="0"/>
              </a:rPr>
              <a:t>, Holly Zhou, Aparna Nathan, Mette Peters, Eugenio </a:t>
            </a:r>
            <a:r>
              <a:rPr lang="en-US" sz="1200" dirty="0" err="1">
                <a:solidFill>
                  <a:srgbClr val="000000"/>
                </a:solidFill>
                <a:latin typeface="Arial" charset="0"/>
                <a:ea typeface="ＭＳ Ｐゴシック" charset="0"/>
              </a:rPr>
              <a:t>Mattei</a:t>
            </a:r>
            <a:r>
              <a:rPr lang="en-US" sz="1200" dirty="0">
                <a:solidFill>
                  <a:srgbClr val="000000"/>
                </a:solidFill>
                <a:latin typeface="Arial" charset="0"/>
                <a:ea typeface="ＭＳ Ｐゴシック" charset="0"/>
              </a:rPr>
              <a:t>, Dominic Fitzgerald, Tonya Brunetti, Jill Moore, Yan Jiang, Kiran </a:t>
            </a:r>
            <a:r>
              <a:rPr lang="en-US" sz="1200" dirty="0" err="1">
                <a:solidFill>
                  <a:srgbClr val="000000"/>
                </a:solidFill>
                <a:latin typeface="Arial" charset="0"/>
                <a:ea typeface="ＭＳ Ｐゴシック" charset="0"/>
              </a:rPr>
              <a:t>Girdhar</a:t>
            </a:r>
            <a:r>
              <a:rPr lang="en-US" sz="1200" dirty="0">
                <a:solidFill>
                  <a:srgbClr val="000000"/>
                </a:solidFill>
                <a:latin typeface="Arial" charset="0"/>
                <a:ea typeface="ＭＳ Ｐゴシック" charset="0"/>
              </a:rPr>
              <a:t>, Gabriel Hoffman, </a:t>
            </a:r>
            <a:r>
              <a:rPr lang="en-US" dirty="0" err="1"/>
              <a:t>Selim</a:t>
            </a:r>
            <a:r>
              <a:rPr lang="en-US" dirty="0"/>
              <a:t> </a:t>
            </a:r>
            <a:r>
              <a:rPr lang="en-US" dirty="0" err="1"/>
              <a:t>Kalayci</a:t>
            </a:r>
            <a:r>
              <a:rPr lang="en-US" dirty="0"/>
              <a:t>, </a:t>
            </a:r>
            <a:r>
              <a:rPr lang="en-US" dirty="0" err="1"/>
              <a:t>Zeynep</a:t>
            </a:r>
            <a:r>
              <a:rPr lang="en-US" dirty="0"/>
              <a:t> </a:t>
            </a:r>
            <a:r>
              <a:rPr lang="en-US" dirty="0" err="1"/>
              <a:t>Hulya</a:t>
            </a:r>
            <a:r>
              <a:rPr lang="en-US" dirty="0"/>
              <a:t> </a:t>
            </a:r>
            <a:r>
              <a:rPr lang="en-US" dirty="0" err="1" smtClean="0"/>
              <a:t>Gumus</a:t>
            </a:r>
            <a:r>
              <a:rPr lang="en-US" sz="1200" dirty="0">
                <a:solidFill>
                  <a:srgbClr val="000000"/>
                </a:solidFill>
                <a:latin typeface="Arial" charset="0"/>
                <a:ea typeface="ＭＳ Ｐゴシック" charset="0"/>
              </a:rPr>
              <a:t/>
            </a:r>
            <a:br>
              <a:rPr lang="en-US" sz="1200" dirty="0">
                <a:solidFill>
                  <a:srgbClr val="000000"/>
                </a:solidFill>
                <a:latin typeface="Arial" charset="0"/>
                <a:ea typeface="ＭＳ Ｐゴシック" charset="0"/>
              </a:rPr>
            </a:br>
            <a:r>
              <a:rPr lang="en-US" sz="1600" b="1" dirty="0" err="1">
                <a:solidFill>
                  <a:srgbClr val="4BAB50"/>
                </a:solidFill>
                <a:latin typeface="Arial" charset="0"/>
                <a:ea typeface="ＭＳ Ｐゴシック" charset="0"/>
              </a:rPr>
              <a:t>PsychENCODE</a:t>
            </a:r>
            <a:r>
              <a:rPr lang="en-US" sz="1600" b="1" dirty="0">
                <a:solidFill>
                  <a:srgbClr val="4BAB50"/>
                </a:solidFill>
                <a:latin typeface="Arial" charset="0"/>
                <a:ea typeface="ＭＳ Ｐゴシック" charset="0"/>
              </a:rPr>
              <a:t> Consortium</a:t>
            </a:r>
            <a:r>
              <a:rPr lang="en-US" sz="1200" dirty="0">
                <a:solidFill>
                  <a:srgbClr val="000000"/>
                </a:solidFill>
                <a:latin typeface="Arial" charset="0"/>
                <a:ea typeface="ＭＳ Ｐゴシック" charset="0"/>
              </a:rPr>
              <a:t>,</a:t>
            </a:r>
            <a:br>
              <a:rPr lang="en-US" sz="1200" dirty="0">
                <a:solidFill>
                  <a:srgbClr val="000000"/>
                </a:solidFill>
                <a:latin typeface="Arial" charset="0"/>
                <a:ea typeface="ＭＳ Ｐゴシック" charset="0"/>
              </a:rPr>
            </a:br>
            <a:r>
              <a:rPr lang="en-US" sz="1200" dirty="0" err="1">
                <a:solidFill>
                  <a:srgbClr val="000000"/>
                </a:solidFill>
                <a:latin typeface="Arial" charset="0"/>
                <a:ea typeface="ＭＳ Ｐゴシック" charset="0"/>
              </a:rPr>
              <a:t>Panos</a:t>
            </a:r>
            <a:r>
              <a:rPr lang="en-US" sz="1200" dirty="0">
                <a:solidFill>
                  <a:srgbClr val="000000"/>
                </a:solidFill>
                <a:latin typeface="Arial" charset="0"/>
                <a:ea typeface="ＭＳ Ｐゴシック" charset="0"/>
              </a:rPr>
              <a:t> Roussos, </a:t>
            </a:r>
            <a:r>
              <a:rPr lang="en-US" sz="1200" dirty="0" err="1">
                <a:solidFill>
                  <a:srgbClr val="000000"/>
                </a:solidFill>
                <a:latin typeface="Arial" charset="0"/>
                <a:ea typeface="ＭＳ Ｐゴシック" charset="0"/>
              </a:rPr>
              <a:t>Schahram</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Akbarian</a:t>
            </a:r>
            <a:r>
              <a:rPr lang="en-US" sz="1200" dirty="0">
                <a:solidFill>
                  <a:srgbClr val="000000"/>
                </a:solidFill>
                <a:latin typeface="Arial" charset="0"/>
                <a:ea typeface="ＭＳ Ｐゴシック" charset="0"/>
              </a:rPr>
              <a:t>, Andrew E. Jaffe, </a:t>
            </a:r>
            <a:r>
              <a:rPr lang="en-US" sz="1200" dirty="0" smtClean="0">
                <a:solidFill>
                  <a:srgbClr val="000000"/>
                </a:solidFill>
                <a:latin typeface="Arial" charset="0"/>
                <a:ea typeface="ＭＳ Ｐゴシック" charset="0"/>
              </a:rPr>
              <a:t/>
            </a:r>
            <a:br>
              <a:rPr lang="en-US" sz="1200" dirty="0" smtClean="0">
                <a:solidFill>
                  <a:srgbClr val="000000"/>
                </a:solidFill>
                <a:latin typeface="Arial" charset="0"/>
                <a:ea typeface="ＭＳ Ｐゴシック" charset="0"/>
              </a:rPr>
            </a:br>
            <a:r>
              <a:rPr lang="en-US" sz="1200" dirty="0" smtClean="0">
                <a:solidFill>
                  <a:srgbClr val="000000"/>
                </a:solidFill>
                <a:latin typeface="Arial" charset="0"/>
                <a:ea typeface="ＭＳ Ｐゴシック" charset="0"/>
              </a:rPr>
              <a:t>Kevin </a:t>
            </a:r>
            <a:r>
              <a:rPr lang="en-US" sz="1200" dirty="0">
                <a:solidFill>
                  <a:srgbClr val="000000"/>
                </a:solidFill>
                <a:latin typeface="Arial" charset="0"/>
                <a:ea typeface="ＭＳ Ｐゴシック" charset="0"/>
              </a:rPr>
              <a:t>White, </a:t>
            </a:r>
            <a:r>
              <a:rPr lang="en-US" sz="1200" dirty="0" err="1">
                <a:solidFill>
                  <a:srgbClr val="000000"/>
                </a:solidFill>
                <a:latin typeface="Arial" charset="0"/>
                <a:ea typeface="ＭＳ Ｐゴシック" charset="0"/>
              </a:rPr>
              <a:t>Zhiping</a:t>
            </a:r>
            <a:r>
              <a:rPr lang="en-US" sz="1200" dirty="0">
                <a:solidFill>
                  <a:srgbClr val="000000"/>
                </a:solidFill>
                <a:latin typeface="Arial" charset="0"/>
                <a:ea typeface="ＭＳ Ｐゴシック" charset="0"/>
              </a:rPr>
              <a:t> Weng, </a:t>
            </a:r>
            <a:r>
              <a:rPr lang="en-US" sz="1200" dirty="0" err="1">
                <a:solidFill>
                  <a:srgbClr val="000000"/>
                </a:solidFill>
                <a:latin typeface="Arial" charset="0"/>
                <a:ea typeface="ＭＳ Ｐゴシック" charset="0"/>
              </a:rPr>
              <a:t>Nenad</a:t>
            </a:r>
            <a:r>
              <a:rPr lang="en-US" sz="1200" dirty="0">
                <a:solidFill>
                  <a:srgbClr val="000000"/>
                </a:solidFill>
                <a:latin typeface="Arial" charset="0"/>
                <a:ea typeface="ＭＳ Ｐゴシック" charset="0"/>
              </a:rPr>
              <a:t> </a:t>
            </a:r>
            <a:r>
              <a:rPr lang="en-US" sz="1200" dirty="0" err="1">
                <a:solidFill>
                  <a:srgbClr val="000000"/>
                </a:solidFill>
                <a:latin typeface="Arial" charset="0"/>
                <a:ea typeface="ＭＳ Ｐゴシック" charset="0"/>
              </a:rPr>
              <a:t>Sestan</a:t>
            </a:r>
            <a:r>
              <a:rPr lang="en-US" sz="1200" b="1" dirty="0">
                <a:solidFill>
                  <a:srgbClr val="000000"/>
                </a:solidFill>
                <a:latin typeface="Arial" charset="0"/>
                <a:ea typeface="ＭＳ Ｐゴシック" charset="0"/>
              </a:rPr>
              <a:t>, </a:t>
            </a:r>
            <a:r>
              <a:rPr lang="en-US" sz="1200" b="1" dirty="0" smtClean="0">
                <a:solidFill>
                  <a:srgbClr val="000000"/>
                </a:solidFill>
                <a:latin typeface="Arial" charset="0"/>
                <a:ea typeface="ＭＳ Ｐゴシック" charset="0"/>
              </a:rPr>
              <a:t/>
            </a:r>
            <a:br>
              <a:rPr lang="en-US" sz="1200" b="1" dirty="0" smtClean="0">
                <a:solidFill>
                  <a:srgbClr val="000000"/>
                </a:solidFill>
                <a:latin typeface="Arial" charset="0"/>
                <a:ea typeface="ＭＳ Ｐゴシック" charset="0"/>
              </a:rPr>
            </a:br>
            <a:r>
              <a:rPr lang="en-US" sz="1050" b="1" dirty="0">
                <a:solidFill>
                  <a:srgbClr val="000000"/>
                </a:solidFill>
                <a:latin typeface="Arial" charset="0"/>
                <a:ea typeface="ＭＳ Ｐゴシック" charset="0"/>
              </a:rPr>
              <a:t/>
            </a:r>
            <a:br>
              <a:rPr lang="en-US" sz="1050" b="1" dirty="0">
                <a:solidFill>
                  <a:srgbClr val="000000"/>
                </a:solidFill>
                <a:latin typeface="Arial" charset="0"/>
                <a:ea typeface="ＭＳ Ｐゴシック" charset="0"/>
              </a:rPr>
            </a:br>
            <a:r>
              <a:rPr lang="en-US" sz="1600" b="1" dirty="0">
                <a:solidFill>
                  <a:srgbClr val="C00000"/>
                </a:solidFill>
                <a:latin typeface="Arial" charset="0"/>
                <a:ea typeface="ＭＳ Ｐゴシック" charset="0"/>
              </a:rPr>
              <a:t>Daniel H. </a:t>
            </a:r>
            <a:r>
              <a:rPr lang="en-US" sz="1600" b="1" dirty="0" err="1">
                <a:solidFill>
                  <a:srgbClr val="C00000"/>
                </a:solidFill>
                <a:latin typeface="Arial" charset="0"/>
                <a:ea typeface="ＭＳ Ｐゴシック" charset="0"/>
              </a:rPr>
              <a:t>Geschwind</a:t>
            </a:r>
            <a:r>
              <a:rPr lang="en-US" sz="1600" b="1" dirty="0">
                <a:solidFill>
                  <a:srgbClr val="C00000"/>
                </a:solidFill>
                <a:latin typeface="Arial" charset="0"/>
                <a:ea typeface="ＭＳ Ｐゴシック" charset="0"/>
              </a:rPr>
              <a:t>, James A. Knowles</a:t>
            </a:r>
            <a:endParaRPr lang="en-US" sz="1050" b="1" dirty="0">
              <a:solidFill>
                <a:srgbClr val="C00000"/>
              </a:solidFill>
              <a:latin typeface="Arial" charset="0"/>
              <a:ea typeface="ＭＳ Ｐゴシック" charset="0"/>
            </a:endParaRPr>
          </a:p>
        </p:txBody>
      </p:sp>
      <p:sp>
        <p:nvSpPr>
          <p:cNvPr id="8" name="Rectangle 7">
            <a:extLst>
              <a:ext uri="{FF2B5EF4-FFF2-40B4-BE49-F238E27FC236}">
                <a16:creationId xmlns="" xmlns:a16="http://schemas.microsoft.com/office/drawing/2014/main" id="{9FDFC7A3-04E5-7346-9BE8-C5B910A5CBDA}"/>
              </a:ext>
            </a:extLst>
          </p:cNvPr>
          <p:cNvSpPr/>
          <p:nvPr/>
        </p:nvSpPr>
        <p:spPr>
          <a:xfrm>
            <a:off x="2658599" y="2832565"/>
            <a:ext cx="3162706" cy="553998"/>
          </a:xfrm>
          <a:prstGeom prst="rect">
            <a:avLst/>
          </a:prstGeom>
        </p:spPr>
        <p:txBody>
          <a:bodyPr wrap="square">
            <a:spAutoFit/>
          </a:bodyPr>
          <a:lstStyle/>
          <a:p>
            <a:endParaRPr lang="en-US" sz="1200" dirty="0" smtClean="0"/>
          </a:p>
          <a:p>
            <a:r>
              <a:rPr lang="en-US" sz="1200" dirty="0" smtClean="0"/>
              <a:t>Dedicated </a:t>
            </a:r>
            <a:r>
              <a:rPr lang="en-US" sz="1200" dirty="0"/>
              <a:t>to </a:t>
            </a:r>
            <a:r>
              <a:rPr lang="en-US" sz="1800" b="1" dirty="0">
                <a:solidFill>
                  <a:schemeClr val="accent6">
                    <a:lumMod val="50000"/>
                  </a:schemeClr>
                </a:solidFill>
              </a:rPr>
              <a:t>Pamela </a:t>
            </a:r>
            <a:r>
              <a:rPr lang="en-US" sz="1800" b="1" dirty="0" err="1">
                <a:solidFill>
                  <a:schemeClr val="accent6">
                    <a:lumMod val="50000"/>
                  </a:schemeClr>
                </a:solidFill>
              </a:rPr>
              <a:t>Sklar</a:t>
            </a:r>
            <a:endParaRPr lang="en-US" sz="1400" b="1" dirty="0">
              <a:solidFill>
                <a:schemeClr val="accent6">
                  <a:lumMod val="50000"/>
                </a:schemeClr>
              </a:solidFill>
            </a:endParaRPr>
          </a:p>
        </p:txBody>
      </p:sp>
    </p:spTree>
    <p:extLst>
      <p:ext uri="{BB962C8B-B14F-4D97-AF65-F5344CB8AC3E}">
        <p14:creationId xmlns:p14="http://schemas.microsoft.com/office/powerpoint/2010/main" val="28431620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5" name="Group 4"/>
          <p:cNvGrpSpPr/>
          <p:nvPr/>
        </p:nvGrpSpPr>
        <p:grpSpPr>
          <a:xfrm>
            <a:off x="1239519" y="130516"/>
            <a:ext cx="6948334" cy="4106294"/>
            <a:chOff x="1294882" y="130516"/>
            <a:chExt cx="6948334" cy="4106294"/>
          </a:xfrm>
        </p:grpSpPr>
        <p:sp>
          <p:nvSpPr>
            <p:cNvPr id="558081" name="Title 1"/>
            <p:cNvSpPr txBox="1">
              <a:spLocks/>
            </p:cNvSpPr>
            <p:nvPr/>
          </p:nvSpPr>
          <p:spPr bwMode="auto">
            <a:xfrm rot="5400000" flipV="1">
              <a:off x="-465877" y="1891276"/>
              <a:ext cx="4106293" cy="584775"/>
            </a:xfrm>
            <a:prstGeom prst="rect">
              <a:avLst/>
            </a:prstGeom>
            <a:solidFill>
              <a:schemeClr val="bg1"/>
            </a:solidFill>
            <a:ln w="38100">
              <a:solidFill>
                <a:schemeClr val="bg1">
                  <a:lumMod val="75000"/>
                </a:schemeClr>
              </a:solidFill>
            </a:ln>
            <a:extLst>
              <a:ext uri="{FAA26D3D-D897-4be2-8F04-BA451C77F1D7}">
                <ma14:placeholderFlag xmlns:ma14="http://schemas.microsoft.com/office/mac/drawingml/2011/main" val="1"/>
              </a:ext>
            </a:extLst>
          </p:spPr>
          <p:txBody>
            <a:bodyPr wrap="square" rtlCol="0">
              <a:spAutoFit/>
            </a:bodyPr>
            <a:lstStyle>
              <a:defPPr>
                <a:defRPr lang="en-US"/>
              </a:defPPr>
              <a:lvl1pPr algn="ctr">
                <a:defRPr sz="1600">
                  <a:solidFill>
                    <a:schemeClr val="bg1"/>
                  </a:solidFill>
                </a:defRPr>
              </a:lvl1pPr>
            </a:lstStyle>
            <a:p>
              <a:r>
                <a:rPr lang="en-US" sz="3200" dirty="0">
                  <a:solidFill>
                    <a:schemeClr val="bg1">
                      <a:lumMod val="75000"/>
                    </a:schemeClr>
                  </a:solidFill>
                </a:rPr>
                <a:t>Acknowledgements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340" y="130516"/>
              <a:ext cx="6174876" cy="4106293"/>
            </a:xfrm>
            <a:prstGeom prst="rect">
              <a:avLst/>
            </a:prstGeom>
            <a:ln w="38100">
              <a:solidFill>
                <a:schemeClr val="tx1"/>
              </a:solidFill>
            </a:ln>
          </p:spPr>
        </p:pic>
      </p:grpSp>
      <p:grpSp>
        <p:nvGrpSpPr>
          <p:cNvPr id="3" name="Group 2"/>
          <p:cNvGrpSpPr/>
          <p:nvPr/>
        </p:nvGrpSpPr>
        <p:grpSpPr>
          <a:xfrm>
            <a:off x="344454" y="4453334"/>
            <a:ext cx="8738465" cy="2721728"/>
            <a:chOff x="663113" y="4453334"/>
            <a:chExt cx="8738465" cy="2721728"/>
          </a:xfrm>
        </p:grpSpPr>
        <p:sp>
          <p:nvSpPr>
            <p:cNvPr id="558082" name="Content Placeholder 2"/>
            <p:cNvSpPr txBox="1">
              <a:spLocks/>
            </p:cNvSpPr>
            <p:nvPr/>
          </p:nvSpPr>
          <p:spPr bwMode="auto">
            <a:xfrm>
              <a:off x="663113" y="4453334"/>
              <a:ext cx="3927423" cy="272172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r>
                <a:rPr lang="en-US" sz="1400" b="0" dirty="0" err="1" smtClean="0"/>
                <a:t>papers.gersteinlab.org</a:t>
              </a:r>
              <a:r>
                <a:rPr lang="en-US" sz="1400" b="0" dirty="0" smtClean="0"/>
                <a:t>/subject/</a:t>
              </a:r>
              <a:r>
                <a:rPr lang="en-US" sz="1800" dirty="0" smtClean="0"/>
                <a:t>privacy</a:t>
              </a:r>
              <a:r>
                <a:rPr lang="en-US" sz="1400" b="0" dirty="0" smtClean="0"/>
                <a:t> </a:t>
              </a:r>
              <a:br>
                <a:rPr lang="en-US" sz="1400" b="0" dirty="0" smtClean="0"/>
              </a:br>
              <a:endParaRPr lang="en-US" sz="100" dirty="0" smtClean="0">
                <a:solidFill>
                  <a:schemeClr val="accent5">
                    <a:lumMod val="50000"/>
                  </a:schemeClr>
                </a:solidFill>
              </a:endParaRPr>
            </a:p>
            <a:p>
              <a:pPr algn="r">
                <a:spcBef>
                  <a:spcPct val="20000"/>
                </a:spcBef>
              </a:pPr>
              <a:r>
                <a:rPr lang="en-US" sz="2400" dirty="0" err="1" smtClean="0"/>
                <a:t>PrivaSig</a:t>
              </a:r>
              <a:r>
                <a:rPr lang="en-US" sz="1400" b="0" dirty="0" err="1" smtClean="0"/>
                <a:t>.gersteinlab.org</a:t>
              </a:r>
              <a:r>
                <a:rPr lang="en-US" sz="2400" b="0" dirty="0" smtClean="0"/>
                <a:t> </a:t>
              </a:r>
              <a:r>
                <a:rPr lang="en-US" sz="2400" dirty="0" smtClean="0">
                  <a:solidFill>
                    <a:srgbClr val="C00000"/>
                  </a:solidFill>
                </a:rPr>
                <a:t/>
              </a:r>
              <a:br>
                <a:rPr lang="en-US" sz="2400" dirty="0" smtClean="0">
                  <a:solidFill>
                    <a:srgbClr val="C00000"/>
                  </a:solidFill>
                </a:rPr>
              </a:br>
              <a:r>
                <a:rPr lang="en-US" sz="2400" dirty="0" err="1" smtClean="0"/>
                <a:t>PrivaSeq</a:t>
              </a:r>
              <a:r>
                <a:rPr lang="en-US" sz="1400" b="0" dirty="0" err="1" smtClean="0"/>
                <a:t>.gersteinlab.org</a:t>
              </a:r>
              <a:r>
                <a:rPr lang="en-US" sz="1400" b="0" dirty="0" smtClean="0"/>
                <a:t> </a:t>
              </a:r>
            </a:p>
            <a:p>
              <a:pPr algn="r">
                <a:spcBef>
                  <a:spcPct val="20000"/>
                </a:spcBef>
              </a:pPr>
              <a:r>
                <a:rPr lang="en-US" sz="1400" b="0" dirty="0" smtClean="0"/>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D </a:t>
              </a:r>
              <a:r>
                <a:rPr lang="en-US" sz="2400" dirty="0" err="1" smtClean="0">
                  <a:solidFill>
                    <a:schemeClr val="accent5">
                      <a:lumMod val="50000"/>
                    </a:schemeClr>
                  </a:solidFill>
                </a:rPr>
                <a:t>Greenbaum</a:t>
              </a:r>
              <a:r>
                <a:rPr lang="en-US" sz="2400" dirty="0" smtClean="0">
                  <a:solidFill>
                    <a:schemeClr val="accent5">
                      <a:lumMod val="50000"/>
                    </a:schemeClr>
                  </a:solidFill>
                </a:rPr>
                <a:t>, </a:t>
              </a:r>
              <a:r>
                <a:rPr lang="en-US" sz="1400" b="0" dirty="0" smtClean="0"/>
                <a:t>G </a:t>
              </a:r>
              <a:r>
                <a:rPr lang="en-US" sz="2400" dirty="0" err="1">
                  <a:solidFill>
                    <a:schemeClr val="accent5">
                      <a:lumMod val="50000"/>
                    </a:schemeClr>
                  </a:solidFill>
                </a:rPr>
                <a:t>Gürsoy</a:t>
              </a:r>
              <a:r>
                <a:rPr lang="en-US" sz="1400" b="0" dirty="0"/>
                <a:t>, </a:t>
              </a:r>
              <a:r>
                <a:rPr lang="en-US" sz="1400" b="0" dirty="0" smtClean="0"/>
                <a:t>F </a:t>
              </a:r>
              <a:r>
                <a:rPr lang="en-US" sz="1400" b="0" dirty="0" smtClean="0">
                  <a:solidFill>
                    <a:srgbClr val="000000"/>
                  </a:solidFill>
                </a:rPr>
                <a:t>Navarro, M Green</a:t>
              </a:r>
            </a:p>
          </p:txBody>
        </p:sp>
        <p:sp>
          <p:nvSpPr>
            <p:cNvPr id="4" name="Rectangle 3"/>
            <p:cNvSpPr/>
            <p:nvPr/>
          </p:nvSpPr>
          <p:spPr>
            <a:xfrm>
              <a:off x="4829578" y="4453334"/>
              <a:ext cx="4572000" cy="769441"/>
            </a:xfrm>
            <a:prstGeom prst="rect">
              <a:avLst/>
            </a:prstGeom>
            <a:ln>
              <a:noFill/>
            </a:ln>
          </p:spPr>
          <p:txBody>
            <a:bodyPr>
              <a:spAutoFit/>
            </a:bodyPr>
            <a:lstStyle/>
            <a:p>
              <a:pPr>
                <a:spcBef>
                  <a:spcPct val="20000"/>
                </a:spcBef>
              </a:pPr>
              <a:r>
                <a:rPr lang="en-US" altLang="en-US" sz="1600" b="0" dirty="0"/>
                <a:t>Publication patterns [“encode authors”] </a:t>
              </a:r>
              <a:br>
                <a:rPr lang="en-US" altLang="en-US" sz="1600" b="0" dirty="0"/>
              </a:br>
              <a:r>
                <a:rPr lang="en-US" altLang="en-US" sz="1600" b="0" dirty="0"/>
                <a:t>D </a:t>
              </a:r>
              <a:r>
                <a:rPr lang="en-US" altLang="en-US" sz="2800" dirty="0">
                  <a:solidFill>
                    <a:srgbClr val="FF0000"/>
                  </a:solidFill>
                </a:rPr>
                <a:t>Wang</a:t>
              </a:r>
              <a:r>
                <a:rPr lang="en-US" altLang="en-US" sz="1600" b="0" dirty="0"/>
                <a:t>, KK Yan,  J </a:t>
              </a:r>
              <a:r>
                <a:rPr lang="en-US" altLang="en-US" sz="1600" b="0" dirty="0" err="1"/>
                <a:t>Rozowsky</a:t>
              </a:r>
              <a:r>
                <a:rPr lang="en-US" altLang="en-US" sz="1600" b="0" dirty="0"/>
                <a:t>, E Pan</a:t>
              </a:r>
              <a:endParaRPr lang="en-US" sz="1600" b="0" dirty="0"/>
            </a:p>
          </p:txBody>
        </p:sp>
        <p:sp>
          <p:nvSpPr>
            <p:cNvPr id="8" name="TextBox 7"/>
            <p:cNvSpPr txBox="1"/>
            <p:nvPr/>
          </p:nvSpPr>
          <p:spPr>
            <a:xfrm>
              <a:off x="4829578" y="5842818"/>
              <a:ext cx="4164640" cy="769441"/>
            </a:xfrm>
            <a:prstGeom prst="rect">
              <a:avLst/>
            </a:prstGeom>
            <a:solidFill>
              <a:schemeClr val="bg1"/>
            </a:solidFill>
            <a:ln>
              <a:noFill/>
            </a:ln>
          </p:spPr>
          <p:txBody>
            <a:bodyPr wrap="square" rtlCol="0">
              <a:spAutoFit/>
            </a:bodyPr>
            <a:lstStyle/>
            <a:p>
              <a:r>
                <a:rPr lang="en-US" sz="1600" dirty="0" smtClean="0">
                  <a:solidFill>
                    <a:schemeClr val="bg1">
                      <a:lumMod val="75000"/>
                    </a:schemeClr>
                  </a:solidFill>
                </a:rPr>
                <a:t>Hiring Postdocs. See </a:t>
              </a:r>
              <a:r>
                <a:rPr lang="en-US" sz="2800" dirty="0" err="1" smtClean="0">
                  <a:solidFill>
                    <a:schemeClr val="bg1">
                      <a:lumMod val="65000"/>
                    </a:schemeClr>
                  </a:solidFill>
                </a:rPr>
                <a:t>JOBS.gersteinlab.org</a:t>
              </a:r>
              <a:r>
                <a:rPr lang="en-US" sz="2800" dirty="0" smtClean="0">
                  <a:solidFill>
                    <a:schemeClr val="bg1">
                      <a:lumMod val="65000"/>
                    </a:schemeClr>
                  </a:solidFill>
                </a:rPr>
                <a:t> </a:t>
              </a:r>
              <a:r>
                <a:rPr lang="en-US" sz="1600" dirty="0" smtClean="0">
                  <a:solidFill>
                    <a:schemeClr val="bg1">
                      <a:lumMod val="65000"/>
                    </a:schemeClr>
                  </a:solidFill>
                </a:rPr>
                <a:t>!</a:t>
              </a:r>
              <a:endParaRPr lang="en-US" sz="1600" dirty="0">
                <a:solidFill>
                  <a:schemeClr val="bg1">
                    <a:lumMod val="65000"/>
                  </a:schemeClr>
                </a:solidFill>
              </a:endParaRPr>
            </a:p>
          </p:txBody>
        </p:sp>
      </p:grpSp>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Personal Genomics &amp; Data Science: Using population-scale functional genomics </a:t>
            </a:r>
            <a:br>
              <a:rPr lang="en-US" sz="1600" dirty="0">
                <a:solidFill>
                  <a:schemeClr val="tx1">
                    <a:lumMod val="75000"/>
                    <a:lumOff val="25000"/>
                  </a:schemeClr>
                </a:solidFill>
                <a:ea typeface="ＭＳ Ｐゴシック" charset="0"/>
                <a:cs typeface="ＭＳ Ｐゴシック" charset="0"/>
              </a:rPr>
            </a:br>
            <a:r>
              <a:rPr lang="en-US" sz="1600" dirty="0">
                <a:solidFill>
                  <a:schemeClr val="tx1">
                    <a:lumMod val="75000"/>
                    <a:lumOff val="25000"/>
                  </a:schemeClr>
                </a:solidFill>
                <a:ea typeface="ＭＳ Ｐゴシック" charset="0"/>
                <a:cs typeface="ＭＳ Ｐゴシック" charset="0"/>
              </a:rPr>
              <a:t>to understand mental disease &amp; interpreting the data exhaust from this activity </a:t>
            </a:r>
          </a:p>
        </p:txBody>
      </p:sp>
      <p:sp>
        <p:nvSpPr>
          <p:cNvPr id="54274" name="Content Placeholder 2"/>
          <p:cNvSpPr>
            <a:spLocks noGrp="1"/>
          </p:cNvSpPr>
          <p:nvPr>
            <p:ph sz="half" idx="1"/>
          </p:nvPr>
        </p:nvSpPr>
        <p:spPr>
          <a:xfrm>
            <a:off x="143828" y="725488"/>
            <a:ext cx="3708082" cy="6116638"/>
          </a:xfrm>
        </p:spPr>
        <p:txBody>
          <a:bodyPr/>
          <a:lstStyle/>
          <a:p>
            <a:r>
              <a:rPr lang="en-US" altLang="en-US" sz="1600" i="1" dirty="0">
                <a:solidFill>
                  <a:schemeClr val="tx1">
                    <a:lumMod val="75000"/>
                    <a:lumOff val="25000"/>
                  </a:schemeClr>
                </a:solidFill>
                <a:ea typeface="ＭＳ Ｐゴシック" charset="-128"/>
                <a:cs typeface="ＭＳ Ｐゴシック" charset="-128"/>
              </a:rPr>
              <a:t>[</a:t>
            </a:r>
            <a:r>
              <a:rPr lang="en-US" altLang="en-US" sz="1600" i="1" dirty="0" smtClean="0">
                <a:solidFill>
                  <a:schemeClr val="tx1">
                    <a:lumMod val="75000"/>
                    <a:lumOff val="25000"/>
                  </a:schemeClr>
                </a:solidFill>
                <a:ea typeface="ＭＳ Ｐゴシック" charset="-128"/>
                <a:cs typeface="ＭＳ Ｐゴシック" charset="-128"/>
              </a:rPr>
              <a:t>Core] </a:t>
            </a:r>
            <a:r>
              <a:rPr lang="en-US" altLang="en-US" sz="2000" b="1" dirty="0" err="1">
                <a:solidFill>
                  <a:srgbClr val="FF0000"/>
                </a:solidFill>
                <a:ea typeface="ＭＳ Ｐゴシック" charset="-128"/>
                <a:cs typeface="ＭＳ Ｐゴシック" charset="-128"/>
              </a:rPr>
              <a:t>PsychENCODE</a:t>
            </a:r>
            <a:r>
              <a:rPr lang="en-US" altLang="en-US" sz="2000" b="1" dirty="0">
                <a:solidFill>
                  <a:schemeClr val="tx1">
                    <a:lumMod val="75000"/>
                    <a:lumOff val="25000"/>
                  </a:schemeClr>
                </a:solidFill>
                <a:ea typeface="ＭＳ Ｐゴシック" charset="-128"/>
                <a:cs typeface="ＭＳ Ｐゴシック" charset="-128"/>
              </a:rPr>
              <a:t>: </a:t>
            </a:r>
            <a:r>
              <a:rPr lang="en-US" altLang="en-US" sz="2000" b="1" dirty="0" smtClean="0">
                <a:solidFill>
                  <a:schemeClr val="tx1">
                    <a:lumMod val="75000"/>
                    <a:lumOff val="25000"/>
                  </a:schemeClr>
                </a:solidFill>
                <a:ea typeface="ＭＳ Ｐゴシック" charset="-128"/>
                <a:cs typeface="ＭＳ Ｐゴシック" charset="-128"/>
              </a:rPr>
              <a:t/>
            </a:r>
            <a:br>
              <a:rPr lang="en-US" altLang="en-US" sz="2000" b="1" dirty="0" smtClean="0">
                <a:solidFill>
                  <a:schemeClr val="tx1">
                    <a:lumMod val="75000"/>
                    <a:lumOff val="25000"/>
                  </a:schemeClr>
                </a:solidFill>
                <a:ea typeface="ＭＳ Ｐゴシック" charset="-128"/>
                <a:cs typeface="ＭＳ Ｐゴシック" charset="-128"/>
              </a:rPr>
            </a:br>
            <a:r>
              <a:rPr lang="en-US" altLang="en-US" sz="1800" dirty="0" smtClean="0">
                <a:solidFill>
                  <a:schemeClr val="tx1">
                    <a:lumMod val="75000"/>
                    <a:lumOff val="25000"/>
                  </a:schemeClr>
                </a:solidFill>
                <a:ea typeface="ＭＳ Ｐゴシック" charset="-128"/>
                <a:cs typeface="ＭＳ Ｐゴシック" charset="-128"/>
              </a:rPr>
              <a:t>Population-level </a:t>
            </a:r>
            <a:r>
              <a:rPr lang="en-US" altLang="en-US" sz="1800" dirty="0">
                <a:solidFill>
                  <a:schemeClr val="tx1">
                    <a:lumMod val="75000"/>
                    <a:lumOff val="25000"/>
                  </a:schemeClr>
                </a:solidFill>
                <a:ea typeface="ＭＳ Ｐゴシック" charset="-128"/>
                <a:cs typeface="ＭＳ Ｐゴシック" charset="-128"/>
              </a:rPr>
              <a:t>analysis of functional genomics data related to mental disease</a:t>
            </a:r>
          </a:p>
          <a:p>
            <a:pPr lvl="1"/>
            <a:r>
              <a:rPr lang="en-US" altLang="en-US" sz="1600" dirty="0">
                <a:solidFill>
                  <a:schemeClr val="tx1">
                    <a:lumMod val="75000"/>
                    <a:lumOff val="25000"/>
                  </a:schemeClr>
                </a:solidFill>
                <a:ea typeface="ＭＳ Ｐゴシック" charset="-128"/>
              </a:rPr>
              <a:t>Consortium intro &amp; construction of an adult brain </a:t>
            </a:r>
            <a:r>
              <a:rPr lang="en-US" altLang="en-US" sz="1600" dirty="0" smtClean="0">
                <a:solidFill>
                  <a:schemeClr val="tx1">
                    <a:lumMod val="75000"/>
                    <a:lumOff val="25000"/>
                  </a:schemeClr>
                </a:solidFill>
                <a:ea typeface="ＭＳ Ｐゴシック" charset="-128"/>
              </a:rPr>
              <a:t>resource </a:t>
            </a:r>
            <a:r>
              <a:rPr lang="en-US" altLang="en-US" sz="1600" dirty="0">
                <a:solidFill>
                  <a:schemeClr val="tx1">
                    <a:lumMod val="75000"/>
                    <a:lumOff val="25000"/>
                  </a:schemeClr>
                </a:solidFill>
                <a:ea typeface="ＭＳ Ｐゴシック" charset="-128"/>
              </a:rPr>
              <a:t>w/ 1866 individuals </a:t>
            </a:r>
          </a:p>
          <a:p>
            <a:pPr lvl="1"/>
            <a:r>
              <a:rPr lang="en-US" altLang="en-US" sz="1600" dirty="0">
                <a:solidFill>
                  <a:schemeClr val="tx1">
                    <a:lumMod val="75000"/>
                    <a:lumOff val="25000"/>
                  </a:schemeClr>
                </a:solidFill>
                <a:ea typeface="ＭＳ Ｐゴシック" charset="-128"/>
              </a:rPr>
              <a:t>Explanation of </a:t>
            </a:r>
            <a:r>
              <a:rPr lang="en-US" altLang="en-US" sz="1600" dirty="0" smtClean="0">
                <a:solidFill>
                  <a:schemeClr val="tx1">
                    <a:lumMod val="75000"/>
                    <a:lumOff val="25000"/>
                  </a:schemeClr>
                </a:solidFill>
                <a:ea typeface="ＭＳ Ｐゴシック" charset="-128"/>
              </a:rPr>
              <a:t>across-population </a:t>
            </a:r>
            <a:r>
              <a:rPr lang="en-US" altLang="en-US" sz="1600" dirty="0">
                <a:solidFill>
                  <a:schemeClr val="tx1">
                    <a:lumMod val="75000"/>
                    <a:lumOff val="25000"/>
                  </a:schemeClr>
                </a:solidFill>
                <a:ea typeface="ＭＳ Ｐゴシック" charset="-128"/>
              </a:rPr>
              <a:t>variation via changing proportions of cell types </a:t>
            </a:r>
            <a:r>
              <a:rPr lang="en-US" altLang="en-US" sz="1600" dirty="0" smtClean="0">
                <a:solidFill>
                  <a:schemeClr val="tx1">
                    <a:lumMod val="75000"/>
                    <a:lumOff val="25000"/>
                  </a:schemeClr>
                </a:solidFill>
                <a:ea typeface="ＭＳ Ｐゴシック" charset="-128"/>
              </a:rPr>
              <a:t>(using single-cell </a:t>
            </a:r>
            <a:r>
              <a:rPr lang="en-US" altLang="en-US" sz="1600" dirty="0" smtClean="0">
                <a:solidFill>
                  <a:srgbClr val="FF0000"/>
                </a:solidFill>
                <a:ea typeface="ＭＳ Ｐゴシック" charset="-128"/>
              </a:rPr>
              <a:t>deconvolution</a:t>
            </a:r>
            <a:r>
              <a:rPr lang="en-US" altLang="en-US" sz="1600" dirty="0">
                <a:solidFill>
                  <a:schemeClr val="tx1">
                    <a:lumMod val="75000"/>
                    <a:lumOff val="25000"/>
                  </a:schemeClr>
                </a:solidFill>
                <a:ea typeface="ＭＳ Ｐゴシック" charset="-128"/>
              </a:rPr>
              <a:t>)</a:t>
            </a:r>
          </a:p>
          <a:p>
            <a:pPr lvl="1"/>
            <a:r>
              <a:rPr lang="en-US" altLang="en-US" sz="1600" dirty="0">
                <a:solidFill>
                  <a:schemeClr val="tx1">
                    <a:lumMod val="75000"/>
                    <a:lumOff val="25000"/>
                  </a:schemeClr>
                </a:solidFill>
                <a:ea typeface="ＭＳ Ｐゴシック" charset="-128"/>
              </a:rPr>
              <a:t>Generation of a large QTL </a:t>
            </a:r>
            <a:r>
              <a:rPr lang="en-US" altLang="en-US" sz="1600" dirty="0" smtClean="0">
                <a:solidFill>
                  <a:schemeClr val="tx1">
                    <a:lumMod val="75000"/>
                    <a:lumOff val="25000"/>
                  </a:schemeClr>
                </a:solidFill>
                <a:ea typeface="ＭＳ Ｐゴシック" charset="-128"/>
              </a:rPr>
              <a:t>resource (~2.5M </a:t>
            </a:r>
            <a:r>
              <a:rPr lang="en-US" altLang="en-US" sz="1600" dirty="0" err="1" smtClean="0">
                <a:solidFill>
                  <a:schemeClr val="tx1">
                    <a:lumMod val="75000"/>
                    <a:lumOff val="25000"/>
                  </a:schemeClr>
                </a:solidFill>
                <a:ea typeface="ＭＳ Ｐゴシック" charset="-128"/>
              </a:rPr>
              <a:t>eQTLs</a:t>
            </a:r>
            <a:r>
              <a:rPr lang="en-US" altLang="en-US" sz="1600" dirty="0" smtClean="0">
                <a:solidFill>
                  <a:schemeClr val="tx1">
                    <a:lumMod val="75000"/>
                    <a:lumOff val="25000"/>
                  </a:schemeClr>
                </a:solidFill>
                <a:ea typeface="ＭＳ Ｐゴシック" charset="-128"/>
              </a:rPr>
              <a:t>)</a:t>
            </a:r>
            <a:endParaRPr lang="en-US" altLang="en-US" sz="1600" dirty="0">
              <a:solidFill>
                <a:schemeClr val="tx1">
                  <a:lumMod val="75000"/>
                  <a:lumOff val="25000"/>
                </a:schemeClr>
              </a:solidFill>
              <a:ea typeface="ＭＳ Ｐゴシック" charset="-128"/>
            </a:endParaRPr>
          </a:p>
          <a:p>
            <a:pPr lvl="1"/>
            <a:r>
              <a:rPr lang="en-US" altLang="en-US" sz="1600" dirty="0" smtClean="0">
                <a:solidFill>
                  <a:srgbClr val="FF0000"/>
                </a:solidFill>
                <a:ea typeface="ＭＳ Ｐゴシック" charset="-128"/>
              </a:rPr>
              <a:t>Regulatory </a:t>
            </a:r>
            <a:r>
              <a:rPr lang="en-US" altLang="en-US" sz="1600" dirty="0">
                <a:solidFill>
                  <a:srgbClr val="FF0000"/>
                </a:solidFill>
                <a:ea typeface="ＭＳ Ｐゴシック" charset="-128"/>
              </a:rPr>
              <a:t>network</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construction using QTLs</a:t>
            </a:r>
            <a:r>
              <a:rPr lang="en-US" altLang="en-US" sz="1600" dirty="0">
                <a:solidFill>
                  <a:schemeClr val="tx1">
                    <a:lumMod val="75000"/>
                    <a:lumOff val="25000"/>
                  </a:schemeClr>
                </a:solidFill>
                <a:ea typeface="ＭＳ Ｐゴシック" charset="-128"/>
              </a:rPr>
              <a:t>, </a:t>
            </a:r>
            <a:r>
              <a:rPr lang="en-US" altLang="en-US" sz="1600" dirty="0" smtClean="0">
                <a:solidFill>
                  <a:schemeClr val="tx1">
                    <a:lumMod val="75000"/>
                    <a:lumOff val="25000"/>
                  </a:schemeClr>
                </a:solidFill>
                <a:ea typeface="ＭＳ Ｐゴシック" charset="-128"/>
              </a:rPr>
              <a:t>Hi-C </a:t>
            </a:r>
            <a:r>
              <a:rPr lang="en-US" altLang="en-US" sz="1600" dirty="0">
                <a:solidFill>
                  <a:schemeClr val="tx1">
                    <a:lumMod val="75000"/>
                    <a:lumOff val="25000"/>
                  </a:schemeClr>
                </a:solidFill>
                <a:ea typeface="ＭＳ Ｐゴシック" charset="-128"/>
              </a:rPr>
              <a:t>&amp; activity </a:t>
            </a:r>
            <a:r>
              <a:rPr lang="en-US" altLang="en-US" sz="1600" dirty="0" smtClean="0">
                <a:solidFill>
                  <a:schemeClr val="tx1">
                    <a:lumMod val="75000"/>
                    <a:lumOff val="25000"/>
                  </a:schemeClr>
                </a:solidFill>
                <a:ea typeface="ＭＳ Ｐゴシック" charset="-128"/>
              </a:rPr>
              <a:t>relationships. Using this to link GWAS SNPs to genes.</a:t>
            </a:r>
            <a:endParaRPr lang="en-US" altLang="en-US" sz="1600" dirty="0">
              <a:solidFill>
                <a:schemeClr val="tx1">
                  <a:lumMod val="75000"/>
                  <a:lumOff val="25000"/>
                </a:schemeClr>
              </a:solidFill>
              <a:ea typeface="ＭＳ Ｐゴシック" charset="-128"/>
            </a:endParaRPr>
          </a:p>
          <a:p>
            <a:pPr lvl="1"/>
            <a:r>
              <a:rPr lang="en-US" altLang="en-US" sz="1600" dirty="0" smtClean="0">
                <a:solidFill>
                  <a:schemeClr val="tx1">
                    <a:lumMod val="75000"/>
                    <a:lumOff val="25000"/>
                  </a:schemeClr>
                </a:solidFill>
                <a:ea typeface="ＭＳ Ｐゴシック" charset="-128"/>
              </a:rPr>
              <a:t>Embedding the reg</a:t>
            </a:r>
            <a:r>
              <a:rPr lang="en-US" altLang="en-US" sz="1600" dirty="0">
                <a:solidFill>
                  <a:schemeClr val="tx1">
                    <a:lumMod val="75000"/>
                    <a:lumOff val="25000"/>
                  </a:schemeClr>
                </a:solidFill>
                <a:ea typeface="ＭＳ Ｐゴシック" charset="-128"/>
              </a:rPr>
              <a:t>. network in a </a:t>
            </a:r>
            <a:r>
              <a:rPr lang="en-US" altLang="en-US" sz="1600" dirty="0" smtClean="0">
                <a:solidFill>
                  <a:srgbClr val="FF0000"/>
                </a:solidFill>
                <a:ea typeface="ＭＳ Ｐゴシック" charset="-128"/>
              </a:rPr>
              <a:t>deep-learning model</a:t>
            </a:r>
            <a:r>
              <a:rPr lang="en-US" altLang="en-US" sz="1600" dirty="0" smtClean="0">
                <a:solidFill>
                  <a:schemeClr val="tx1">
                    <a:lumMod val="75000"/>
                    <a:lumOff val="25000"/>
                  </a:schemeClr>
                </a:solidFill>
                <a:ea typeface="ＭＳ Ｐゴシック" charset="-128"/>
              </a:rPr>
              <a:t> (</a:t>
            </a:r>
            <a:r>
              <a:rPr lang="en-US" altLang="en-US" sz="1600" dirty="0">
                <a:solidFill>
                  <a:schemeClr val="tx1">
                    <a:lumMod val="75000"/>
                    <a:lumOff val="25000"/>
                  </a:schemeClr>
                </a:solidFill>
                <a:ea typeface="ＭＳ Ｐゴシック" charset="-128"/>
              </a:rPr>
              <a:t>DSPN) to predict </a:t>
            </a:r>
            <a:r>
              <a:rPr lang="en-US" altLang="en-US" sz="1600" dirty="0" smtClean="0">
                <a:solidFill>
                  <a:schemeClr val="tx1">
                    <a:lumMod val="75000"/>
                    <a:lumOff val="25000"/>
                  </a:schemeClr>
                </a:solidFill>
                <a:ea typeface="ＭＳ Ｐゴシック" charset="-128"/>
              </a:rPr>
              <a:t>psychiatric disease phenotype </a:t>
            </a:r>
            <a:r>
              <a:rPr lang="en-US" altLang="en-US" sz="1600" dirty="0">
                <a:solidFill>
                  <a:schemeClr val="tx1">
                    <a:lumMod val="75000"/>
                    <a:lumOff val="25000"/>
                  </a:schemeClr>
                </a:solidFill>
                <a:ea typeface="ＭＳ Ｐゴシック" charset="-128"/>
              </a:rPr>
              <a:t>from genotype &amp; </a:t>
            </a:r>
            <a:r>
              <a:rPr lang="en-US" altLang="en-US" sz="1600" dirty="0" smtClean="0">
                <a:solidFill>
                  <a:schemeClr val="tx1">
                    <a:lumMod val="75000"/>
                    <a:lumOff val="25000"/>
                  </a:schemeClr>
                </a:solidFill>
                <a:ea typeface="ＭＳ Ｐゴシック" charset="-128"/>
              </a:rPr>
              <a:t>transcriptome </a:t>
            </a:r>
            <a:endParaRPr lang="en-US" altLang="en-US" sz="1600" dirty="0">
              <a:solidFill>
                <a:schemeClr val="tx1">
                  <a:lumMod val="75000"/>
                  <a:lumOff val="25000"/>
                </a:schemeClr>
              </a:solidFill>
              <a:ea typeface="ＭＳ Ｐゴシック" charset="-128"/>
            </a:endParaRPr>
          </a:p>
          <a:p>
            <a:endParaRPr lang="en-US" altLang="en-US" sz="1600" i="1" dirty="0" smtClean="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a:p>
            <a:endParaRPr lang="en-US" altLang="en-US" sz="16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3977640" y="725488"/>
            <a:ext cx="5150484" cy="6132512"/>
          </a:xfrm>
        </p:spPr>
        <p:txBody>
          <a:bodyPr/>
          <a:lstStyle/>
          <a:p>
            <a:r>
              <a:rPr lang="en-US" altLang="en-US" sz="1400" i="1" dirty="0" smtClean="0">
                <a:solidFill>
                  <a:schemeClr val="tx1">
                    <a:lumMod val="75000"/>
                    <a:lumOff val="25000"/>
                  </a:schemeClr>
                </a:solidFill>
                <a:ea typeface="ＭＳ Ｐゴシック" charset="-128"/>
                <a:cs typeface="ＭＳ Ｐゴシック" charset="-128"/>
              </a:rPr>
              <a:t>[Exhaust] </a:t>
            </a:r>
            <a:r>
              <a:rPr lang="en-US" altLang="en-US" sz="1800" b="1" dirty="0" smtClean="0">
                <a:solidFill>
                  <a:srgbClr val="FF0000"/>
                </a:solidFill>
                <a:ea typeface="ＭＳ Ｐゴシック" charset="-128"/>
                <a:cs typeface="ＭＳ Ｐゴシック" charset="-128"/>
              </a:rPr>
              <a:t>Genomic Privacy</a:t>
            </a:r>
            <a:r>
              <a:rPr lang="en-US" altLang="en-US" sz="1800" b="1" dirty="0" smtClean="0">
                <a:solidFill>
                  <a:srgbClr val="FFFF00"/>
                </a:solidFill>
                <a:ea typeface="ＭＳ Ｐゴシック" charset="-128"/>
                <a:cs typeface="ＭＳ Ｐゴシック" charset="-128"/>
              </a:rPr>
              <a:t> </a:t>
            </a:r>
            <a:r>
              <a:rPr lang="en-US" altLang="en-US" sz="1800" dirty="0" smtClean="0">
                <a:solidFill>
                  <a:schemeClr val="tx1">
                    <a:lumMod val="75000"/>
                    <a:lumOff val="25000"/>
                  </a:schemeClr>
                </a:solidFill>
                <a:ea typeface="ＭＳ Ｐゴシック" charset="-128"/>
                <a:cs typeface="ＭＳ Ｐゴシック" charset="-128"/>
              </a:rPr>
              <a:t>&amp; RNA-</a:t>
            </a:r>
            <a:r>
              <a:rPr lang="en-US" altLang="en-US" sz="1800" dirty="0" err="1" smtClean="0">
                <a:solidFill>
                  <a:schemeClr val="tx1">
                    <a:lumMod val="75000"/>
                    <a:lumOff val="25000"/>
                  </a:schemeClr>
                </a:solidFill>
                <a:ea typeface="ＭＳ Ｐゴシック" charset="-128"/>
                <a:cs typeface="ＭＳ Ｐゴシック" charset="-128"/>
              </a:rPr>
              <a:t>seq</a:t>
            </a:r>
            <a:r>
              <a:rPr lang="en-US" altLang="en-US" sz="1800" b="1" dirty="0" smtClean="0">
                <a:solidFill>
                  <a:schemeClr val="tx1">
                    <a:lumMod val="75000"/>
                    <a:lumOff val="25000"/>
                  </a:schemeClr>
                </a:solidFill>
                <a:ea typeface="ＭＳ Ｐゴシック" charset="-128"/>
                <a:cs typeface="ＭＳ Ｐゴシック" charset="-128"/>
              </a:rPr>
              <a:t> </a:t>
            </a:r>
          </a:p>
          <a:p>
            <a:pPr lvl="1"/>
            <a:r>
              <a:rPr lang="en-US" altLang="en-US" sz="1600" dirty="0">
                <a:solidFill>
                  <a:schemeClr val="tx1">
                    <a:lumMod val="75000"/>
                    <a:lumOff val="25000"/>
                  </a:schemeClr>
                </a:solidFill>
                <a:ea typeface="ＭＳ Ｐゴシック" charset="-128"/>
                <a:cs typeface="ＭＳ Ｐゴシック" charset="-128"/>
              </a:rPr>
              <a:t>Introduction </a:t>
            </a:r>
            <a:r>
              <a:rPr lang="en-US" altLang="en-US" sz="1600" dirty="0" smtClean="0">
                <a:solidFill>
                  <a:schemeClr val="tx1">
                    <a:lumMod val="75000"/>
                    <a:lumOff val="25000"/>
                  </a:schemeClr>
                </a:solidFill>
                <a:ea typeface="ＭＳ Ｐゴシック" charset="-128"/>
                <a:cs typeface="ＭＳ Ｐゴシック" charset="-128"/>
              </a:rPr>
              <a:t>to </a:t>
            </a:r>
            <a:r>
              <a:rPr lang="en-US" altLang="en-US" sz="1600" dirty="0">
                <a:solidFill>
                  <a:schemeClr val="tx1">
                    <a:lumMod val="75000"/>
                    <a:lumOff val="25000"/>
                  </a:schemeClr>
                </a:solidFill>
                <a:ea typeface="ＭＳ Ｐゴシック" charset="-128"/>
                <a:cs typeface="ＭＳ Ｐゴシック" charset="-128"/>
              </a:rPr>
              <a:t>Genomic Privacy </a:t>
            </a:r>
            <a:endParaRPr lang="en-US" altLang="en-US" sz="2000" b="1" dirty="0">
              <a:solidFill>
                <a:schemeClr val="tx1">
                  <a:lumMod val="75000"/>
                  <a:lumOff val="25000"/>
                </a:schemeClr>
              </a:solidFill>
              <a:ea typeface="ＭＳ Ｐゴシック" charset="-128"/>
              <a:cs typeface="ＭＳ Ｐゴシック" charset="-128"/>
            </a:endParaRPr>
          </a:p>
          <a:p>
            <a:pPr lvl="2"/>
            <a:r>
              <a:rPr lang="en-US" altLang="en-US" sz="1600" dirty="0">
                <a:solidFill>
                  <a:schemeClr val="tx1">
                    <a:lumMod val="75000"/>
                    <a:lumOff val="25000"/>
                  </a:schemeClr>
                </a:solidFill>
                <a:ea typeface="ＭＳ Ｐゴシック" charset="-128"/>
                <a:cs typeface="ＭＳ Ｐゴシック" charset="-128"/>
              </a:rPr>
              <a:t>The dilemma: The genome as fundamental, inherited info that’s very private </a:t>
            </a:r>
            <a:r>
              <a:rPr lang="en-US" altLang="en-US" sz="1600" dirty="0" smtClean="0">
                <a:solidFill>
                  <a:schemeClr val="tx1">
                    <a:lumMod val="75000"/>
                    <a:lumOff val="25000"/>
                  </a:schemeClr>
                </a:solidFill>
                <a:ea typeface="ＭＳ Ｐゴシック" charset="-128"/>
                <a:cs typeface="ＭＳ Ｐゴシック" charset="-128"/>
              </a:rPr>
              <a:t>v. </a:t>
            </a:r>
            <a:r>
              <a:rPr lang="en-US" altLang="en-US" sz="1600" dirty="0">
                <a:solidFill>
                  <a:schemeClr val="tx1">
                    <a:lumMod val="75000"/>
                    <a:lumOff val="25000"/>
                  </a:schemeClr>
                </a:solidFill>
                <a:ea typeface="ＭＳ Ｐゴシック" charset="-128"/>
                <a:cs typeface="ＭＳ Ｐゴシック" charset="-128"/>
              </a:rPr>
              <a:t>need for large-scale mining for med. research</a:t>
            </a:r>
          </a:p>
          <a:p>
            <a:pPr lvl="2"/>
            <a:r>
              <a:rPr lang="en-US" altLang="en-US" sz="1600" dirty="0">
                <a:solidFill>
                  <a:schemeClr val="tx1">
                    <a:lumMod val="75000"/>
                    <a:lumOff val="25000"/>
                  </a:schemeClr>
                </a:solidFill>
                <a:ea typeface="ＭＳ Ｐゴシック" charset="-128"/>
                <a:cs typeface="ＭＳ Ｐゴシック" charset="-128"/>
              </a:rPr>
              <a:t>2-sided nature of RNA-</a:t>
            </a:r>
            <a:r>
              <a:rPr lang="en-US" altLang="en-US" sz="1600" dirty="0" err="1">
                <a:solidFill>
                  <a:schemeClr val="tx1">
                    <a:lumMod val="75000"/>
                    <a:lumOff val="25000"/>
                  </a:schemeClr>
                </a:solidFill>
                <a:ea typeface="ＭＳ Ｐゴシック" charset="-128"/>
                <a:cs typeface="ＭＳ Ｐゴシック" charset="-128"/>
              </a:rPr>
              <a:t>seq</a:t>
            </a:r>
            <a:r>
              <a:rPr lang="en-US" altLang="en-US" sz="1600" dirty="0">
                <a:solidFill>
                  <a:schemeClr val="tx1">
                    <a:lumMod val="75000"/>
                    <a:lumOff val="25000"/>
                  </a:schemeClr>
                </a:solidFill>
                <a:ea typeface="ＭＳ Ｐゴシック" charset="-128"/>
                <a:cs typeface="ＭＳ Ｐゴシック" charset="-128"/>
              </a:rPr>
              <a:t> presents particularly tricky privacy issues</a:t>
            </a:r>
          </a:p>
          <a:p>
            <a:pPr lvl="1"/>
            <a:r>
              <a:rPr lang="en-US" altLang="en-US" sz="1600" dirty="0" err="1" smtClean="0">
                <a:solidFill>
                  <a:srgbClr val="FF0000"/>
                </a:solidFill>
                <a:ea typeface="ＭＳ Ｐゴシック" charset="-128"/>
              </a:rPr>
              <a:t>eQTLs</a:t>
            </a:r>
            <a:r>
              <a:rPr lang="en-US" altLang="en-US" sz="1600" dirty="0" smtClean="0">
                <a:solidFill>
                  <a:schemeClr val="tx1">
                    <a:lumMod val="75000"/>
                    <a:lumOff val="25000"/>
                  </a:schemeClr>
                </a:solidFill>
                <a:ea typeface="ＭＳ Ｐゴシック" charset="-128"/>
              </a:rPr>
              <a:t>: Quantifying </a:t>
            </a:r>
            <a:r>
              <a:rPr lang="en-US" altLang="en-US" sz="1600" dirty="0">
                <a:solidFill>
                  <a:schemeClr val="tx1">
                    <a:lumMod val="75000"/>
                    <a:lumOff val="25000"/>
                  </a:schemeClr>
                </a:solidFill>
                <a:ea typeface="ＭＳ Ｐゴシック" charset="-128"/>
              </a:rPr>
              <a:t>&amp; removing </a:t>
            </a:r>
            <a:r>
              <a:rPr lang="en-US" altLang="en-US" sz="1600" dirty="0" smtClean="0">
                <a:solidFill>
                  <a:schemeClr val="tx1">
                    <a:lumMod val="75000"/>
                    <a:lumOff val="25000"/>
                  </a:schemeClr>
                </a:solidFill>
                <a:ea typeface="ＭＳ Ｐゴシック" charset="-128"/>
              </a:rPr>
              <a:t>further variant </a:t>
            </a:r>
            <a:r>
              <a:rPr lang="en-US" altLang="en-US" sz="1600" dirty="0">
                <a:solidFill>
                  <a:schemeClr val="tx1">
                    <a:lumMod val="75000"/>
                    <a:lumOff val="25000"/>
                  </a:schemeClr>
                </a:solidFill>
                <a:ea typeface="ＭＳ Ｐゴシック" charset="-128"/>
              </a:rPr>
              <a:t>info from expression levels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ICI &amp; </a:t>
            </a:r>
            <a:r>
              <a:rPr lang="en-US" altLang="en-US" sz="1600" dirty="0" smtClean="0">
                <a:solidFill>
                  <a:schemeClr val="tx1">
                    <a:lumMod val="75000"/>
                    <a:lumOff val="25000"/>
                  </a:schemeClr>
                </a:solidFill>
                <a:ea typeface="ＭＳ Ｐゴシック" charset="-128"/>
              </a:rPr>
              <a:t>predictability. Instantiating </a:t>
            </a:r>
            <a:r>
              <a:rPr lang="en-US" altLang="en-US" sz="1600" dirty="0">
                <a:solidFill>
                  <a:schemeClr val="tx1">
                    <a:lumMod val="75000"/>
                    <a:lumOff val="25000"/>
                  </a:schemeClr>
                </a:solidFill>
                <a:ea typeface="ＭＳ Ｐゴシック" charset="-128"/>
              </a:rPr>
              <a:t>a practical linking attack </a:t>
            </a:r>
            <a:r>
              <a:rPr lang="en-US" altLang="en-US" sz="1600" dirty="0" smtClean="0">
                <a:solidFill>
                  <a:schemeClr val="tx1">
                    <a:lumMod val="75000"/>
                    <a:lumOff val="25000"/>
                  </a:schemeClr>
                </a:solidFill>
                <a:ea typeface="ＭＳ Ｐゴシック" charset="-128"/>
              </a:rPr>
              <a:t>w/ </a:t>
            </a:r>
            <a:r>
              <a:rPr lang="en-US" altLang="en-US" sz="1600" dirty="0">
                <a:solidFill>
                  <a:schemeClr val="tx1">
                    <a:lumMod val="75000"/>
                    <a:lumOff val="25000"/>
                  </a:schemeClr>
                </a:solidFill>
                <a:ea typeface="ＭＳ Ｐゴシック" charset="-128"/>
              </a:rPr>
              <a:t>noisy quasi-identifiers</a:t>
            </a:r>
            <a:endParaRPr lang="en-US" altLang="en-US" sz="1600" dirty="0" smtClean="0">
              <a:solidFill>
                <a:schemeClr val="tx1">
                  <a:lumMod val="75000"/>
                  <a:lumOff val="25000"/>
                </a:schemeClr>
              </a:solidFill>
              <a:ea typeface="ＭＳ Ｐゴシック" charset="-128"/>
            </a:endParaRPr>
          </a:p>
          <a:p>
            <a:pPr lvl="1"/>
            <a:r>
              <a:rPr lang="en-US" altLang="en-US" sz="1600" dirty="0">
                <a:solidFill>
                  <a:srgbClr val="FF0000"/>
                </a:solidFill>
                <a:ea typeface="ＭＳ Ｐゴシック" charset="-128"/>
                <a:cs typeface="ＭＳ Ｐゴシック" charset="-128"/>
              </a:rPr>
              <a:t>Signal </a:t>
            </a:r>
            <a:r>
              <a:rPr lang="en-US" altLang="en-US" sz="1600" dirty="0" smtClean="0">
                <a:solidFill>
                  <a:srgbClr val="FF0000"/>
                </a:solidFill>
                <a:ea typeface="ＭＳ Ｐゴシック" charset="-128"/>
                <a:cs typeface="ＭＳ Ｐゴシック" charset="-128"/>
              </a:rPr>
              <a:t>Profiles</a:t>
            </a:r>
            <a:r>
              <a:rPr lang="en-US" altLang="en-US" sz="1600" dirty="0" smtClean="0">
                <a:solidFill>
                  <a:schemeClr val="tx1">
                    <a:lumMod val="75000"/>
                    <a:lumOff val="25000"/>
                  </a:schemeClr>
                </a:solidFill>
                <a:ea typeface="ＭＳ Ｐゴシック" charset="-128"/>
                <a:cs typeface="ＭＳ Ｐゴシック" charset="-128"/>
              </a:rPr>
              <a:t>: Manifest appreciable </a:t>
            </a:r>
            <a:r>
              <a:rPr lang="en-US" altLang="en-US" sz="1600" dirty="0">
                <a:solidFill>
                  <a:schemeClr val="tx1">
                    <a:lumMod val="75000"/>
                    <a:lumOff val="25000"/>
                  </a:schemeClr>
                </a:solidFill>
                <a:ea typeface="ＭＳ Ｐゴシック" charset="-128"/>
                <a:cs typeface="ＭＳ Ｐゴシック" charset="-128"/>
              </a:rPr>
              <a:t>leakage from large &amp; small </a:t>
            </a:r>
            <a:r>
              <a:rPr lang="en-US" altLang="en-US" sz="1600" dirty="0" smtClean="0">
                <a:solidFill>
                  <a:schemeClr val="tx1">
                    <a:lumMod val="75000"/>
                    <a:lumOff val="25000"/>
                  </a:schemeClr>
                </a:solidFill>
                <a:ea typeface="ＭＳ Ｐゴシック" charset="-128"/>
                <a:cs typeface="ＭＳ Ｐゴシック" charset="-128"/>
              </a:rPr>
              <a:t>deletions. Linking </a:t>
            </a:r>
            <a:r>
              <a:rPr lang="en-US" altLang="en-US" sz="1600" dirty="0">
                <a:solidFill>
                  <a:schemeClr val="tx1">
                    <a:lumMod val="75000"/>
                    <a:lumOff val="25000"/>
                  </a:schemeClr>
                </a:solidFill>
                <a:ea typeface="ＭＳ Ｐゴシック" charset="-128"/>
                <a:cs typeface="ＭＳ Ｐゴシック" charset="-128"/>
              </a:rPr>
              <a:t>attacks </a:t>
            </a:r>
            <a:r>
              <a:rPr lang="en-US" altLang="en-US" sz="1600" dirty="0" smtClean="0">
                <a:solidFill>
                  <a:schemeClr val="tx1">
                    <a:lumMod val="75000"/>
                    <a:lumOff val="25000"/>
                  </a:schemeClr>
                </a:solidFill>
                <a:ea typeface="ＭＳ Ｐゴシック" charset="-128"/>
                <a:cs typeface="ＭＳ Ｐゴシック" charset="-128"/>
              </a:rPr>
              <a:t>possible </a:t>
            </a:r>
            <a:r>
              <a:rPr lang="en-US" altLang="en-US" sz="1600" dirty="0">
                <a:solidFill>
                  <a:schemeClr val="tx1">
                    <a:lumMod val="75000"/>
                    <a:lumOff val="25000"/>
                  </a:schemeClr>
                </a:solidFill>
                <a:ea typeface="ＭＳ Ｐゴシック" charset="-128"/>
                <a:cs typeface="ＭＳ Ｐゴシック" charset="-128"/>
              </a:rPr>
              <a:t>but additional complication of SV discovery in addition to </a:t>
            </a:r>
            <a:r>
              <a:rPr lang="en-US" altLang="en-US" sz="1600" dirty="0" smtClean="0">
                <a:solidFill>
                  <a:schemeClr val="tx1">
                    <a:lumMod val="75000"/>
                    <a:lumOff val="25000"/>
                  </a:schemeClr>
                </a:solidFill>
                <a:ea typeface="ＭＳ Ｐゴシック" charset="-128"/>
                <a:cs typeface="ＭＳ Ｐゴシック" charset="-128"/>
              </a:rPr>
              <a:t>genotyping</a:t>
            </a:r>
            <a:endParaRPr lang="en-US" altLang="en-US" sz="1600" dirty="0">
              <a:solidFill>
                <a:schemeClr val="tx1">
                  <a:lumMod val="75000"/>
                  <a:lumOff val="25000"/>
                </a:schemeClr>
              </a:solidFill>
              <a:ea typeface="ＭＳ Ｐゴシック" charset="-128"/>
            </a:endParaRPr>
          </a:p>
          <a:p>
            <a:r>
              <a:rPr lang="en-US" altLang="en-US" sz="1600" i="1" dirty="0" smtClean="0">
                <a:solidFill>
                  <a:schemeClr val="tx1">
                    <a:lumMod val="75000"/>
                    <a:lumOff val="25000"/>
                  </a:schemeClr>
                </a:solidFill>
                <a:ea typeface="ＭＳ Ｐゴシック" charset="-128"/>
                <a:cs typeface="ＭＳ Ｐゴシック" charset="-128"/>
              </a:rPr>
              <a:t>[Exhaust]</a:t>
            </a:r>
            <a:r>
              <a:rPr lang="en-US" altLang="en-US" sz="2000" b="1" dirty="0" smtClean="0">
                <a:solidFill>
                  <a:schemeClr val="tx1">
                    <a:lumMod val="75000"/>
                    <a:lumOff val="25000"/>
                  </a:schemeClr>
                </a:solidFill>
                <a:ea typeface="ＭＳ Ｐゴシック" charset="-128"/>
                <a:cs typeface="ＭＳ Ｐゴシック" charset="-128"/>
              </a:rPr>
              <a:t> </a:t>
            </a:r>
            <a:r>
              <a:rPr lang="en-US" altLang="en-US" sz="2000" b="1" dirty="0" smtClean="0">
                <a:solidFill>
                  <a:srgbClr val="FF0000"/>
                </a:solidFill>
                <a:ea typeface="ＭＳ Ｐゴシック" charset="-128"/>
                <a:cs typeface="ＭＳ Ｐゴシック" charset="-128"/>
              </a:rPr>
              <a:t>Publication Patterns</a:t>
            </a:r>
            <a:r>
              <a:rPr lang="en-US" altLang="en-US" sz="2000" dirty="0" smtClean="0">
                <a:solidFill>
                  <a:srgbClr val="FF0000"/>
                </a:solidFill>
                <a:ea typeface="ＭＳ Ｐゴシック" charset="-128"/>
                <a:cs typeface="ＭＳ Ｐゴシック" charset="-128"/>
              </a:rPr>
              <a:t> </a:t>
            </a:r>
            <a:r>
              <a:rPr lang="en-US" altLang="en-US" sz="2000" dirty="0" smtClean="0">
                <a:solidFill>
                  <a:schemeClr val="tx1">
                    <a:lumMod val="75000"/>
                    <a:lumOff val="25000"/>
                  </a:schemeClr>
                </a:solidFill>
                <a:ea typeface="ＭＳ Ｐゴシック" charset="-128"/>
                <a:cs typeface="ＭＳ Ｐゴシック" charset="-128"/>
              </a:rPr>
              <a:t/>
            </a:r>
            <a:br>
              <a:rPr lang="en-US" altLang="en-US" sz="2000" dirty="0" smtClean="0">
                <a:solidFill>
                  <a:schemeClr val="tx1">
                    <a:lumMod val="75000"/>
                    <a:lumOff val="25000"/>
                  </a:schemeClr>
                </a:solidFill>
                <a:ea typeface="ＭＳ Ｐゴシック" charset="-128"/>
                <a:cs typeface="ＭＳ Ｐゴシック" charset="-128"/>
              </a:rPr>
            </a:br>
            <a:r>
              <a:rPr lang="en-US" altLang="en-US" sz="2000" dirty="0" smtClean="0">
                <a:solidFill>
                  <a:schemeClr val="tx1">
                    <a:lumMod val="75000"/>
                    <a:lumOff val="25000"/>
                  </a:schemeClr>
                </a:solidFill>
                <a:ea typeface="ＭＳ Ｐゴシック" charset="-128"/>
                <a:cs typeface="ＭＳ Ｐゴシック" charset="-128"/>
              </a:rPr>
              <a:t>from data </a:t>
            </a:r>
            <a:r>
              <a:rPr lang="en-US" altLang="en-US" sz="2000" dirty="0">
                <a:solidFill>
                  <a:schemeClr val="tx1">
                    <a:lumMod val="75000"/>
                    <a:lumOff val="25000"/>
                  </a:schemeClr>
                </a:solidFill>
                <a:ea typeface="ＭＳ Ｐゴシック" charset="-128"/>
                <a:cs typeface="ＭＳ Ｐゴシック" charset="-128"/>
              </a:rPr>
              <a:t>producing consortia</a:t>
            </a:r>
          </a:p>
          <a:p>
            <a:pPr lvl="1"/>
            <a:r>
              <a:rPr lang="en-US" altLang="en-US" sz="1600" dirty="0">
                <a:solidFill>
                  <a:schemeClr val="tx1">
                    <a:lumMod val="75000"/>
                    <a:lumOff val="25000"/>
                  </a:schemeClr>
                </a:solidFill>
                <a:ea typeface="ＭＳ Ｐゴシック" charset="-128"/>
              </a:rPr>
              <a:t>Co-authorship network </a:t>
            </a:r>
            <a:r>
              <a:rPr lang="en-US" altLang="en-US" sz="1600" dirty="0" smtClean="0">
                <a:solidFill>
                  <a:schemeClr val="tx1">
                    <a:lumMod val="75000"/>
                    <a:lumOff val="25000"/>
                  </a:schemeClr>
                </a:solidFill>
                <a:ea typeface="ＭＳ Ｐゴシック" charset="-128"/>
              </a:rPr>
              <a:t>stats relate </a:t>
            </a:r>
            <a:r>
              <a:rPr lang="en-US" altLang="en-US" sz="1600" dirty="0">
                <a:solidFill>
                  <a:schemeClr val="tx1">
                    <a:lumMod val="75000"/>
                    <a:lumOff val="25000"/>
                  </a:schemeClr>
                </a:solidFill>
                <a:ea typeface="ＭＳ Ｐゴシック" charset="-128"/>
              </a:rPr>
              <a:t>to publication rollouts &amp; show gradual adoption by </a:t>
            </a:r>
            <a:r>
              <a:rPr lang="en-US" altLang="en-US" sz="1600" dirty="0" smtClean="0">
                <a:solidFill>
                  <a:schemeClr val="tx1">
                    <a:lumMod val="75000"/>
                    <a:lumOff val="25000"/>
                  </a:schemeClr>
                </a:solidFill>
                <a:ea typeface="ＭＳ Ｐゴシック" charset="-128"/>
              </a:rPr>
              <a:t>community</a:t>
            </a:r>
            <a:endParaRPr lang="en-US" altLang="en-US" sz="1600" dirty="0">
              <a:solidFill>
                <a:schemeClr val="tx1">
                  <a:lumMod val="75000"/>
                  <a:lumOff val="25000"/>
                </a:schemeClr>
              </a:solidFill>
              <a:ea typeface="ＭＳ Ｐゴシック" charset="-128"/>
            </a:endParaRPr>
          </a:p>
          <a:p>
            <a:pPr lvl="1"/>
            <a:r>
              <a:rPr lang="en-US" altLang="en-US" sz="1600" dirty="0">
                <a:solidFill>
                  <a:schemeClr val="tx1">
                    <a:lumMod val="75000"/>
                    <a:lumOff val="25000"/>
                  </a:schemeClr>
                </a:solidFill>
                <a:ea typeface="ＭＳ Ｐゴシック" charset="-128"/>
              </a:rPr>
              <a:t>Key role of brokers in data dissemination</a:t>
            </a:r>
          </a:p>
          <a:p>
            <a:pPr lvl="1"/>
            <a:endParaRPr lang="en-US" altLang="en-US" sz="1400" dirty="0">
              <a:solidFill>
                <a:schemeClr val="tx1">
                  <a:lumMod val="75000"/>
                  <a:lumOff val="25000"/>
                </a:schemeClr>
              </a:solidFill>
              <a:ea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a:p>
            <a:endParaRPr lang="en-US" altLang="en-US" sz="1400" dirty="0">
              <a:solidFill>
                <a:schemeClr val="tx1">
                  <a:lumMod val="75000"/>
                  <a:lumOff val="25000"/>
                </a:schemeClr>
              </a:solidFill>
              <a:ea typeface="ＭＳ Ｐゴシック" charset="-128"/>
              <a:cs typeface="ＭＳ Ｐゴシック" charset="-128"/>
            </a:endParaRPr>
          </a:p>
        </p:txBody>
      </p:sp>
    </p:spTree>
    <p:extLst>
      <p:ext uri="{BB962C8B-B14F-4D97-AF65-F5344CB8AC3E}">
        <p14:creationId xmlns:p14="http://schemas.microsoft.com/office/powerpoint/2010/main" val="1866286541"/>
      </p:ext>
    </p:extLst>
  </p:cSld>
  <p:clrMapOvr>
    <a:masterClrMapping/>
  </p:clrMapOvr>
  <p:transition advTm="23810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2FDF508-061D-4207-BC33-A8162B5AD8AC}"/>
              </a:ext>
            </a:extLst>
          </p:cNvPr>
          <p:cNvPicPr>
            <a:picLocks noChangeAspect="1"/>
          </p:cNvPicPr>
          <p:nvPr/>
        </p:nvPicPr>
        <p:blipFill>
          <a:blip r:embed="rId3"/>
          <a:stretch>
            <a:fillRect/>
          </a:stretch>
        </p:blipFill>
        <p:spPr>
          <a:xfrm>
            <a:off x="-173291" y="-27710"/>
            <a:ext cx="9521991" cy="4411980"/>
          </a:xfrm>
          <a:prstGeom prst="rect">
            <a:avLst/>
          </a:prstGeom>
          <a:ln>
            <a:noFill/>
          </a:ln>
        </p:spPr>
      </p:pic>
      <p:sp>
        <p:nvSpPr>
          <p:cNvPr id="5" name="Title 4">
            <a:extLst>
              <a:ext uri="{FF2B5EF4-FFF2-40B4-BE49-F238E27FC236}">
                <a16:creationId xmlns:a16="http://schemas.microsoft.com/office/drawing/2014/main" xmlns="" id="{8545CE2D-651E-284E-B2CE-BD45C7867F1F}"/>
              </a:ext>
            </a:extLst>
          </p:cNvPr>
          <p:cNvSpPr>
            <a:spLocks noGrp="1"/>
          </p:cNvSpPr>
          <p:nvPr>
            <p:ph type="title"/>
          </p:nvPr>
        </p:nvSpPr>
        <p:spPr>
          <a:xfrm>
            <a:off x="701504" y="5146690"/>
            <a:ext cx="7772400" cy="533400"/>
          </a:xfrm>
        </p:spPr>
        <p:txBody>
          <a:bodyPr/>
          <a:lstStyle/>
          <a:p>
            <a:r>
              <a:rPr lang="en-US" dirty="0" smtClean="0"/>
              <a:t>The </a:t>
            </a:r>
            <a:r>
              <a:rPr lang="en-US" dirty="0" err="1" smtClean="0"/>
              <a:t>PsychENCODE</a:t>
            </a:r>
            <a:r>
              <a:rPr lang="en-US" dirty="0" smtClean="0"/>
              <a:t> consortium</a:t>
            </a:r>
            <a:endParaRPr lang="en-US" dirty="0"/>
          </a:p>
        </p:txBody>
      </p:sp>
      <p:pic>
        <p:nvPicPr>
          <p:cNvPr id="6" name="Picture 5">
            <a:extLst>
              <a:ext uri="{FF2B5EF4-FFF2-40B4-BE49-F238E27FC236}">
                <a16:creationId xmlns:a16="http://schemas.microsoft.com/office/drawing/2014/main" xmlns="" id="{4AF33EC4-374B-2E45-B358-E95D2AA27435}"/>
              </a:ext>
            </a:extLst>
          </p:cNvPr>
          <p:cNvPicPr>
            <a:picLocks noChangeAspect="1"/>
          </p:cNvPicPr>
          <p:nvPr/>
        </p:nvPicPr>
        <p:blipFill rotWithShape="1">
          <a:blip r:embed="rId4"/>
          <a:srcRect t="25837" b="28229"/>
          <a:stretch/>
        </p:blipFill>
        <p:spPr>
          <a:xfrm>
            <a:off x="228600" y="6323361"/>
            <a:ext cx="1349280" cy="431770"/>
          </a:xfrm>
          <a:prstGeom prst="rect">
            <a:avLst/>
          </a:prstGeom>
        </p:spPr>
      </p:pic>
    </p:spTree>
    <p:extLst>
      <p:ext uri="{BB962C8B-B14F-4D97-AF65-F5344CB8AC3E}">
        <p14:creationId xmlns:p14="http://schemas.microsoft.com/office/powerpoint/2010/main" val="182665177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2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1.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3.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6.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7.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8.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5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134541</TotalTime>
  <Words>5591</Words>
  <Application>Microsoft Macintosh PowerPoint</Application>
  <PresentationFormat>Letter Paper (8.5x11 in)</PresentationFormat>
  <Paragraphs>1037</Paragraphs>
  <Slides>73</Slides>
  <Notes>23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73</vt:i4>
      </vt:variant>
    </vt:vector>
  </HeadingPairs>
  <TitlesOfParts>
    <vt:vector size="87" baseType="lpstr">
      <vt:lpstr>Calibri</vt:lpstr>
      <vt:lpstr>Calibri Light</vt:lpstr>
      <vt:lpstr>Cambria Math</vt:lpstr>
      <vt:lpstr>Courier</vt:lpstr>
      <vt:lpstr>Courier New</vt:lpstr>
      <vt:lpstr>Helvetica</vt:lpstr>
      <vt:lpstr>Lucida Grande</vt:lpstr>
      <vt:lpstr>ＭＳ Ｐゴシック</vt:lpstr>
      <vt:lpstr>宋体</vt:lpstr>
      <vt:lpstr>Arial</vt:lpstr>
      <vt:lpstr>Basic-template-i0jhhsb-20160605</vt:lpstr>
      <vt:lpstr>Outline-Style-20160605</vt:lpstr>
      <vt:lpstr>to-follow-up</vt:lpstr>
      <vt:lpstr>Office Theme</vt:lpstr>
      <vt:lpstr>Personal Genomics  &amp; Data Science:   Using population-scale  functional genomics  to understand  mental disease  &amp; interpreting  the data exhaust  from this activity</vt:lpstr>
      <vt:lpstr>Transcriptome = Gene Activity of All Genes in the Genome,  usually quantified by RNA-seq</vt:lpstr>
      <vt:lpstr>PowerPoint Presentation</vt:lpstr>
      <vt:lpstr>Activity Patterns</vt:lpstr>
      <vt:lpstr>Some Core Science Qs Addressed by RNA-seq</vt:lpstr>
      <vt:lpstr>Studying large-scale transcriptome data also produces   Data Exhaust </vt:lpstr>
      <vt:lpstr>Personal Genomics &amp; Data Science: Using population-scale functional genomics  to understand mental disease &amp; interpreting the data exhaust from this activity</vt:lpstr>
      <vt:lpstr>Personal Genomics &amp; Data Science: Using population-scale functional genomics  to understand mental disease &amp; interpreting the data exhaust from this activity </vt:lpstr>
      <vt:lpstr>The PsychENCODE consortium</vt:lpstr>
      <vt:lpstr>A core issue addressed by PsychENCODE:  Using functional genomics to reveal molecular mechanisms between genotype and phenotype in brain disorders</vt:lpstr>
      <vt:lpstr>Collecting functional genomic datasets  for the  adult brain   from PsychENCODE,  other large consortia &amp; single cell studies</vt:lpstr>
      <vt:lpstr>Single-cell  deconvolution  Step 1:   Unsupervised  learning to determine relevant cell types</vt:lpstr>
      <vt:lpstr>PowerPoint Presentation</vt:lpstr>
      <vt:lpstr>Different neuronal &amp; glial cell  fractions across disorders</vt:lpstr>
      <vt:lpstr>Larger Brain eQTL sets than previous studies</vt:lpstr>
      <vt:lpstr>multi-QTLs from overlapping different types of QTLs:  cQTL, fQTL, eQTL &amp; isoQTL</vt:lpstr>
      <vt:lpstr>Gene regulatory network inference from Hi-C, QTLs &amp; Activity Correlations</vt:lpstr>
      <vt:lpstr>Linking GWAS SNPs  to disease genes using  the regulatory network</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DSPN discovers molecular pathways  from genotype to phenotype</vt:lpstr>
      <vt:lpstr>Personal Genomics &amp; Data Science: Using population-scale functional genomics  to understand mental disease &amp; interpreting the data exhaust from this activity </vt:lpstr>
      <vt:lpstr>2-sided nature of functional  genomics data: Analysis can be  very General/Public  or Individual/Private</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Functional genomics data comes with a great deal of sequencing;  We can quantify amount of leakage at every step of the data summarization process.  </vt:lpstr>
      <vt:lpstr>PowerPoint Presentation</vt:lpstr>
      <vt:lpstr>Personal Genomics &amp; Data Science: Using population-scale functional genomics  to understand mental disease &amp; interpreting the data exhaust from this activity </vt:lpstr>
      <vt:lpstr>Representative Functional Genomics, Genotype, eQTL Datasets</vt:lpstr>
      <vt:lpstr>PowerPoint Presentation</vt:lpstr>
      <vt:lpstr>Information Content and Predictability</vt:lpstr>
      <vt:lpstr>ICI Leakage versus Genotype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Personal Genomics &amp; Data Science: Using population-scale functional genomics  to understand mental disease &amp; interpreting the data exhaust from this activity </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Personal Genomics &amp; Data Science: Using population-scale functional genomics  to understand mental disease &amp; interpreting the data exhaust from this activity </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Personal Genomics &amp; Data Science: Using population-scale functional genomics  to understand mental disease &amp; interpreting the data exhaust from this activity </vt:lpstr>
      <vt:lpstr>Personal Genomics &amp; Data Science: Using population-scale functional genomics  to understand mental disease &amp; interpreting the data exhaust from this activity</vt:lpstr>
      <vt:lpstr>PsychENCODE Acknowledgment</vt:lpstr>
      <vt:lpstr>PowerPoint Presentation</vt:lpstr>
      <vt:lpstr>Extra</vt:lpstr>
      <vt:lpstr>Info about content in this slide pack</vt:lpstr>
    </vt:vector>
  </TitlesOfParts>
  <Company>Yale</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2172</cp:revision>
  <cp:lastPrinted>2018-10-25T18:47:01Z</cp:lastPrinted>
  <dcterms:created xsi:type="dcterms:W3CDTF">2010-09-06T09:08:38Z</dcterms:created>
  <dcterms:modified xsi:type="dcterms:W3CDTF">2018-10-25T18:48:04Z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