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TIF" ContentType="image/tif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9" r:id="rId2"/>
  </p:sldMasterIdLst>
  <p:notesMasterIdLst>
    <p:notesMasterId r:id="rId75"/>
  </p:notesMasterIdLst>
  <p:sldIdLst>
    <p:sldId id="256" r:id="rId3"/>
    <p:sldId id="439" r:id="rId4"/>
    <p:sldId id="440" r:id="rId5"/>
    <p:sldId id="516" r:id="rId6"/>
    <p:sldId id="515" r:id="rId7"/>
    <p:sldId id="482" r:id="rId8"/>
    <p:sldId id="483" r:id="rId9"/>
    <p:sldId id="484" r:id="rId10"/>
    <p:sldId id="485" r:id="rId11"/>
    <p:sldId id="523" r:id="rId12"/>
    <p:sldId id="257" r:id="rId13"/>
    <p:sldId id="6241" r:id="rId14"/>
    <p:sldId id="6240" r:id="rId15"/>
    <p:sldId id="6255" r:id="rId16"/>
    <p:sldId id="6260" r:id="rId17"/>
    <p:sldId id="6259" r:id="rId18"/>
    <p:sldId id="520" r:id="rId19"/>
    <p:sldId id="521" r:id="rId20"/>
    <p:sldId id="6268" r:id="rId21"/>
    <p:sldId id="6242" r:id="rId22"/>
    <p:sldId id="6243" r:id="rId23"/>
    <p:sldId id="6244" r:id="rId24"/>
    <p:sldId id="6245" r:id="rId25"/>
    <p:sldId id="6246" r:id="rId26"/>
    <p:sldId id="460" r:id="rId27"/>
    <p:sldId id="6261" r:id="rId28"/>
    <p:sldId id="408" r:id="rId29"/>
    <p:sldId id="409" r:id="rId30"/>
    <p:sldId id="433" r:id="rId31"/>
    <p:sldId id="435" r:id="rId32"/>
    <p:sldId id="431" r:id="rId33"/>
    <p:sldId id="413" r:id="rId34"/>
    <p:sldId id="6262" r:id="rId35"/>
    <p:sldId id="426" r:id="rId36"/>
    <p:sldId id="417" r:id="rId37"/>
    <p:sldId id="436" r:id="rId38"/>
    <p:sldId id="400" r:id="rId39"/>
    <p:sldId id="401" r:id="rId40"/>
    <p:sldId id="418" r:id="rId41"/>
    <p:sldId id="6263" r:id="rId42"/>
    <p:sldId id="429" r:id="rId43"/>
    <p:sldId id="381" r:id="rId44"/>
    <p:sldId id="386" r:id="rId45"/>
    <p:sldId id="398" r:id="rId46"/>
    <p:sldId id="6264" r:id="rId47"/>
    <p:sldId id="490" r:id="rId48"/>
    <p:sldId id="491" r:id="rId49"/>
    <p:sldId id="492" r:id="rId50"/>
    <p:sldId id="493" r:id="rId51"/>
    <p:sldId id="494" r:id="rId52"/>
    <p:sldId id="495" r:id="rId53"/>
    <p:sldId id="496" r:id="rId54"/>
    <p:sldId id="6265" r:id="rId55"/>
    <p:sldId id="465" r:id="rId56"/>
    <p:sldId id="466" r:id="rId57"/>
    <p:sldId id="467" r:id="rId58"/>
    <p:sldId id="468" r:id="rId59"/>
    <p:sldId id="470" r:id="rId60"/>
    <p:sldId id="471" r:id="rId61"/>
    <p:sldId id="472" r:id="rId62"/>
    <p:sldId id="473" r:id="rId63"/>
    <p:sldId id="474" r:id="rId64"/>
    <p:sldId id="475" r:id="rId65"/>
    <p:sldId id="476" r:id="rId66"/>
    <p:sldId id="477" r:id="rId67"/>
    <p:sldId id="478" r:id="rId68"/>
    <p:sldId id="6266" r:id="rId69"/>
    <p:sldId id="6267" r:id="rId70"/>
    <p:sldId id="480" r:id="rId71"/>
    <p:sldId id="6247" r:id="rId72"/>
    <p:sldId id="373" r:id="rId73"/>
    <p:sldId id="334" r:id="rId7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926D"/>
    <a:srgbClr val="D4EDE1"/>
    <a:srgbClr val="ADC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2"/>
    <p:restoredTop sz="95064"/>
  </p:normalViewPr>
  <p:slideViewPr>
    <p:cSldViewPr snapToGrid="0" snapToObjects="1">
      <p:cViewPr varScale="1">
        <p:scale>
          <a:sx n="137" d="100"/>
          <a:sy n="137" d="100"/>
        </p:scale>
        <p:origin x="384" y="184"/>
      </p:cViewPr>
      <p:guideLst/>
    </p:cSldViewPr>
  </p:slideViewPr>
  <p:outlineViewPr>
    <p:cViewPr>
      <p:scale>
        <a:sx n="33" d="100"/>
        <a:sy n="33" d="100"/>
      </p:scale>
      <p:origin x="0" y="-4708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0542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8412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To address the first issue, we use median based decomposition, which is median filtering the RD signal with increasing window lengths. </a:t>
            </a:r>
          </a:p>
          <a:p>
            <a:endParaRPr lang="en-US" altLang="en-US">
              <a:ea typeface="ＭＳ Ｐゴシック" charset="-128"/>
            </a:endParaRPr>
          </a:p>
          <a:p>
            <a:r>
              <a:rPr lang="en-US" altLang="en-US">
                <a:ea typeface="ＭＳ Ｐゴシック" charset="-128"/>
              </a:rPr>
              <a:t>In order to perform median filtering with a window length, you take the signal and replace signal value at each point with the median of the values within the vicinity of that point.</a:t>
            </a:r>
          </a:p>
          <a:p>
            <a:endParaRPr lang="en-US" altLang="en-US">
              <a:ea typeface="ＭＳ Ｐゴシック" charset="-128"/>
            </a:endParaRPr>
          </a:p>
          <a:p>
            <a:r>
              <a:rPr lang="en-US" altLang="en-US">
                <a:ea typeface="ＭＳ Ｐゴシック" charset="-128"/>
              </a:rPr>
              <a:t>In the figure, the RD signal is shown at the very top. In the bottom heatmap, each row is a filtered signal track in the decomposition.</a:t>
            </a:r>
          </a:p>
          <a:p>
            <a:endParaRPr lang="en-US" altLang="en-US">
              <a:ea typeface="ＭＳ Ｐゴシック" charset="-128"/>
            </a:endParaRPr>
          </a:p>
          <a:p>
            <a:pPr eaLnBrk="1" hangingPunct="1">
              <a:spcBef>
                <a:spcPct val="0"/>
              </a:spcBef>
            </a:pPr>
            <a:r>
              <a:rPr lang="en-US" altLang="en-US">
                <a:ea typeface="ＭＳ Ｐゴシック" charset="-128"/>
              </a:rPr>
              <a:t>White-&gt; low, blue-&gt;high</a:t>
            </a:r>
          </a:p>
          <a:p>
            <a:endParaRPr lang="en-US" altLang="en-US">
              <a:ea typeface="ＭＳ Ｐゴシック" charset="-128"/>
            </a:endParaRPr>
          </a:p>
          <a:p>
            <a:r>
              <a:rPr lang="en-US" altLang="en-US">
                <a:ea typeface="ＭＳ Ｐゴシック" charset="-128"/>
              </a:rPr>
              <a:t>Notice that the peaks in the signal get merged over the increasing scales. </a:t>
            </a:r>
          </a:p>
          <a:p>
            <a:endParaRPr lang="en-US" altLang="en-US">
              <a:ea typeface="ＭＳ Ｐゴシック" charset="-128"/>
            </a:endParaRPr>
          </a:p>
          <a:p>
            <a:r>
              <a:rPr lang="en-US" altLang="en-US">
                <a:ea typeface="ＭＳ Ｐゴシック" charset="-128"/>
              </a:rPr>
              <a:t>Notice the “blocky” behavior of the decomposition where the edges are conserved over several scales before they die off rather quickly at a certain scale.</a:t>
            </a:r>
          </a:p>
        </p:txBody>
      </p:sp>
      <p:sp>
        <p:nvSpPr>
          <p:cNvPr id="7475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0994C1A8-F843-474B-88D5-08F26D90B638}"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63629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In comparison with Gaussian decomp, median based decomp conserves the enriched regions upto a certain scale then removes them completely. Unlike</a:t>
            </a:r>
          </a:p>
          <a:p>
            <a:r>
              <a:rPr lang="en-US" altLang="en-US">
                <a:ea typeface="ＭＳ Ｐゴシック" charset="-128"/>
              </a:rPr>
              <a:t>Gaussian, where all the signal features are transferred till the highest scale in the decomposition. This property makes median filtering a better candidate</a:t>
            </a:r>
          </a:p>
          <a:p>
            <a:r>
              <a:rPr lang="en-US" altLang="en-US">
                <a:ea typeface="ＭＳ Ｐゴシック" charset="-128"/>
              </a:rPr>
              <a:t>For analysing the which scales levels are enriched in the signal</a:t>
            </a:r>
          </a:p>
        </p:txBody>
      </p:sp>
      <p:sp>
        <p:nvSpPr>
          <p:cNvPr id="768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07C309E2-43F6-F64A-82C1-74D5E9524ED2}" type="slidenum">
              <a:rPr lang="en-US" altLang="en-US">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2025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40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AB12253-B15D-E94B-85C0-3EC30229DB5C}" type="slidenum">
              <a:rPr lang="en-US" smtClean="0"/>
              <a:t>20</a:t>
            </a:fld>
            <a:endParaRPr lang="en-US"/>
          </a:p>
        </p:txBody>
      </p:sp>
    </p:spTree>
    <p:extLst>
      <p:ext uri="{BB962C8B-B14F-4D97-AF65-F5344CB8AC3E}">
        <p14:creationId xmlns:p14="http://schemas.microsoft.com/office/powerpoint/2010/main" val="4074218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12253-B15D-E94B-85C0-3EC30229DB5C}" type="slidenum">
              <a:rPr lang="en-US" smtClean="0"/>
              <a:t>21</a:t>
            </a:fld>
            <a:endParaRPr lang="en-US"/>
          </a:p>
        </p:txBody>
      </p:sp>
    </p:spTree>
    <p:extLst>
      <p:ext uri="{BB962C8B-B14F-4D97-AF65-F5344CB8AC3E}">
        <p14:creationId xmlns:p14="http://schemas.microsoft.com/office/powerpoint/2010/main" val="1642009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6BF14-09F4-EF43-B11B-C73DD7F2BF56}" type="slidenum">
              <a:rPr lang="en-US" smtClean="0"/>
              <a:t>23</a:t>
            </a:fld>
            <a:endParaRPr lang="en-US"/>
          </a:p>
        </p:txBody>
      </p:sp>
    </p:spTree>
    <p:extLst>
      <p:ext uri="{BB962C8B-B14F-4D97-AF65-F5344CB8AC3E}">
        <p14:creationId xmlns:p14="http://schemas.microsoft.com/office/powerpoint/2010/main" val="244903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07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49287D9-619E-F64B-A739-A1E0CE51F3C1}" type="slidenum">
              <a:rPr lang="en-US" smtClean="0"/>
              <a:t>25</a:t>
            </a:fld>
            <a:endParaRPr lang="en-US"/>
          </a:p>
        </p:txBody>
      </p:sp>
    </p:spTree>
    <p:extLst>
      <p:ext uri="{BB962C8B-B14F-4D97-AF65-F5344CB8AC3E}">
        <p14:creationId xmlns:p14="http://schemas.microsoft.com/office/powerpoint/2010/main" val="164486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4474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9976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193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796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3195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5444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latin typeface="Arial" charset="0"/>
              <a:ea typeface="ＭＳ Ｐゴシック" charset="-128"/>
            </a:endParaRPr>
          </a:p>
        </p:txBody>
      </p:sp>
      <p:sp>
        <p:nvSpPr>
          <p:cNvPr id="8806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Calibri" charset="0"/>
                <a:ea typeface="ＭＳ Ｐゴシック" charset="-128"/>
              </a:defRPr>
            </a:lvl1pPr>
            <a:lvl2pPr marL="742950" indent="-285750" defTabSz="966788" eaLnBrk="0" hangingPunct="0">
              <a:defRPr sz="2400">
                <a:solidFill>
                  <a:schemeClr val="tx1"/>
                </a:solidFill>
                <a:latin typeface="Calibri" charset="0"/>
                <a:ea typeface="ＭＳ Ｐゴシック" charset="-128"/>
              </a:defRPr>
            </a:lvl2pPr>
            <a:lvl3pPr marL="1143000" indent="-228600" defTabSz="966788" eaLnBrk="0" hangingPunct="0">
              <a:defRPr sz="2400">
                <a:solidFill>
                  <a:schemeClr val="tx1"/>
                </a:solidFill>
                <a:latin typeface="Calibri" charset="0"/>
                <a:ea typeface="ＭＳ Ｐゴシック" charset="-128"/>
              </a:defRPr>
            </a:lvl3pPr>
            <a:lvl4pPr marL="1600200" indent="-228600" defTabSz="966788" eaLnBrk="0" hangingPunct="0">
              <a:defRPr sz="2400">
                <a:solidFill>
                  <a:schemeClr val="tx1"/>
                </a:solidFill>
                <a:latin typeface="Calibri" charset="0"/>
                <a:ea typeface="ＭＳ Ｐゴシック" charset="-128"/>
              </a:defRPr>
            </a:lvl4pPr>
            <a:lvl5pPr marL="2057400" indent="-228600" defTabSz="966788" eaLnBrk="0" hangingPunct="0">
              <a:defRPr sz="2400">
                <a:solidFill>
                  <a:schemeClr val="tx1"/>
                </a:solidFill>
                <a:latin typeface="Calibri"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128"/>
              </a:defRPr>
            </a:lvl9pPr>
          </a:lstStyle>
          <a:p>
            <a:fld id="{4845986B-B3AA-6448-8471-DE3FF7C6D374}" type="slidenum">
              <a:rPr lang="en-US" altLang="en-US" sz="1300">
                <a:solidFill>
                  <a:srgbClr val="000000"/>
                </a:solidFill>
                <a:latin typeface="Arial" charset="0"/>
              </a:rPr>
              <a:pPr/>
              <a:t>31</a:t>
            </a:fld>
            <a:endParaRPr lang="en-US" altLang="en-US" sz="1300">
              <a:solidFill>
                <a:srgbClr val="000000"/>
              </a:solidFill>
              <a:latin typeface="Arial" charset="0"/>
            </a:endParaRPr>
          </a:p>
        </p:txBody>
      </p:sp>
    </p:spTree>
    <p:extLst>
      <p:ext uri="{BB962C8B-B14F-4D97-AF65-F5344CB8AC3E}">
        <p14:creationId xmlns:p14="http://schemas.microsoft.com/office/powerpoint/2010/main" val="1251928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85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8913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959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07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21894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5843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391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668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43223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149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47</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535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48</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60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286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50</a:t>
            </a:fld>
            <a:endParaRPr lang="en"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20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79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4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332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073077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0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GTEX frontal cortex N=138</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C43B9B-87D0-4380-A962-F69BD125AC41}" type="slidenum">
              <a:rPr lang="en-US" smtClean="0"/>
              <a:t>55</a:t>
            </a:fld>
            <a:endParaRPr lang="en-US"/>
          </a:p>
        </p:txBody>
      </p:sp>
    </p:spTree>
    <p:extLst>
      <p:ext uri="{BB962C8B-B14F-4D97-AF65-F5344CB8AC3E}">
        <p14:creationId xmlns:p14="http://schemas.microsoft.com/office/powerpoint/2010/main" val="3394410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CD805E3-5682-9C42-B250-E381CFDC8FEE}" type="slidenum">
              <a:rPr lang="en-US" smtClean="0"/>
              <a:t>57</a:t>
            </a:fld>
            <a:endParaRPr lang="en-US"/>
          </a:p>
        </p:txBody>
      </p:sp>
    </p:spTree>
    <p:extLst>
      <p:ext uri="{BB962C8B-B14F-4D97-AF65-F5344CB8AC3E}">
        <p14:creationId xmlns:p14="http://schemas.microsoft.com/office/powerpoint/2010/main" val="2439643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C43B9B-87D0-4380-A962-F69BD125AC41}" type="slidenum">
              <a:rPr lang="en-US" smtClean="0"/>
              <a:t>58</a:t>
            </a:fld>
            <a:endParaRPr lang="en-US"/>
          </a:p>
        </p:txBody>
      </p:sp>
    </p:spTree>
    <p:extLst>
      <p:ext uri="{BB962C8B-B14F-4D97-AF65-F5344CB8AC3E}">
        <p14:creationId xmlns:p14="http://schemas.microsoft.com/office/powerpoint/2010/main" val="2467294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a:t>
            </a:r>
            <a:r>
              <a:rPr lang="en-US" sz="1200" b="0" i="0" u="none" strike="noStrike" kern="1200" dirty="0" err="1">
                <a:solidFill>
                  <a:schemeClr val="tx1"/>
                </a:solidFill>
                <a:effectLst/>
                <a:latin typeface="+mn-lt"/>
                <a:ea typeface="+mn-ea"/>
                <a:cs typeface="+mn-cs"/>
              </a:rPr>
              <a:t>fQTLs</a:t>
            </a:r>
            <a:r>
              <a:rPr lang="en-US" sz="1200" b="0" i="0" u="none" strike="noStrike" kern="1200" dirty="0">
                <a:solidFill>
                  <a:schemeClr val="tx1"/>
                </a:solidFill>
                <a:effectLst/>
                <a:latin typeface="+mn-lt"/>
                <a:ea typeface="+mn-ea"/>
                <a:cs typeface="+mn-cs"/>
              </a:rPr>
              <a:t>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C43B9B-87D0-4380-A962-F69BD125AC41}" type="slidenum">
              <a:rPr lang="en-US" smtClean="0"/>
              <a:t>59</a:t>
            </a:fld>
            <a:endParaRPr lang="en-US"/>
          </a:p>
        </p:txBody>
      </p:sp>
    </p:spTree>
    <p:extLst>
      <p:ext uri="{BB962C8B-B14F-4D97-AF65-F5344CB8AC3E}">
        <p14:creationId xmlns:p14="http://schemas.microsoft.com/office/powerpoint/2010/main" val="122317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C43B9B-87D0-4380-A962-F69BD125AC41}" type="slidenum">
              <a:rPr lang="en-US" smtClean="0"/>
              <a:t>61</a:t>
            </a:fld>
            <a:endParaRPr lang="en-US"/>
          </a:p>
        </p:txBody>
      </p:sp>
    </p:spTree>
    <p:extLst>
      <p:ext uri="{BB962C8B-B14F-4D97-AF65-F5344CB8AC3E}">
        <p14:creationId xmlns:p14="http://schemas.microsoft.com/office/powerpoint/2010/main" val="1455163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54273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969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39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068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73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9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6" name="Shape 1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02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99A1A-D4A1-E048-AD9D-80AC900FB208}" type="slidenum">
              <a:rPr lang="en-US" smtClean="0"/>
              <a:t>11</a:t>
            </a:fld>
            <a:endParaRPr lang="en-US"/>
          </a:p>
        </p:txBody>
      </p:sp>
    </p:spTree>
    <p:extLst>
      <p:ext uri="{BB962C8B-B14F-4D97-AF65-F5344CB8AC3E}">
        <p14:creationId xmlns:p14="http://schemas.microsoft.com/office/powerpoint/2010/main" val="142709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03142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45244"/>
            <a:ext cx="7772400" cy="857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995363"/>
            <a:ext cx="7772400" cy="347900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44411222"/>
      </p:ext>
    </p:extLst>
  </p:cSld>
  <p:clrMap bg1="lt1" tx1="dk1" bg2="lt2" tx2="dk2" accent1="accent1" accent2="accent2" accent3="accent3" accent4="accent4" accent5="accent5" accent6="accent6" hlink="hlink" folHlink="folHlink"/>
  <p:sldLayoutIdLst>
    <p:sldLayoutId id="2147483660" r:id="rId1"/>
  </p:sldLayoutIdLst>
  <p:transition/>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g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g"/><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TIF"/><Relationship Id="rId6"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2.emf"/><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slideLayout" Target="../slideLayouts/slideLayout3.xml"/><Relationship Id="rId14" Type="http://schemas.openxmlformats.org/officeDocument/2006/relationships/notesSlide" Target="../notesSlides/notesSlide25.xml"/><Relationship Id="rId15" Type="http://schemas.openxmlformats.org/officeDocument/2006/relationships/image" Target="../media/image44.png"/><Relationship Id="rId16" Type="http://schemas.openxmlformats.org/officeDocument/2006/relationships/image" Target="../media/image45.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0"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hyperlink" Target="https://www.ncbi.nlm.nih.gov/pubmed/29339797" TargetMode="External"/><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 Id="rId3"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5.png"/><Relationship Id="rId5" Type="http://schemas.openxmlformats.org/officeDocument/2006/relationships/image" Target="../media/image59.em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png"/><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3.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emf"/><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emf"/><Relationship Id="rId3" Type="http://schemas.openxmlformats.org/officeDocument/2006/relationships/image" Target="../media/image86.emf"/></Relationships>
</file>

<file path=ppt/slides/_rels/slide57.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image" Target="../media/image93.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200.png"/><Relationship Id="rId1" Type="http://schemas.openxmlformats.org/officeDocument/2006/relationships/slideLayout" Target="../slideLayouts/slideLayout3.xml"/><Relationship Id="rId2" Type="http://schemas.openxmlformats.org/officeDocument/2006/relationships/image" Target="../media/image9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 Id="rId3"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274413" y="329709"/>
            <a:ext cx="2163592" cy="2792635"/>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US" sz="1800" dirty="0">
                <a:solidFill>
                  <a:schemeClr val="tx1"/>
                </a:solidFill>
                <a:latin typeface="Helvetica Neue"/>
                <a:ea typeface="Helvetica Neue"/>
                <a:cs typeface="Helvetica Neue"/>
                <a:sym typeface="Helvetica Neue"/>
              </a:rPr>
              <a:t>Thoughts on Genome Annotation, </a:t>
            </a:r>
            <a:r>
              <a:rPr lang="en-US" sz="1800" dirty="0">
                <a:solidFill>
                  <a:schemeClr val="tx1"/>
                </a:solidFill>
                <a:latin typeface="Helvetica Neue" charset="0"/>
                <a:ea typeface="Helvetica Neue" charset="0"/>
                <a:cs typeface="Helvetica Neue" charset="0"/>
              </a:rPr>
              <a:t>Prioritizing</a:t>
            </a:r>
            <a:r>
              <a:rPr lang="en-US" sz="1800" dirty="0">
                <a:solidFill>
                  <a:schemeClr val="tx1"/>
                </a:solidFill>
                <a:latin typeface="Helvetica Neue"/>
                <a:ea typeface="Helvetica Neue"/>
                <a:cs typeface="Helvetica Neue"/>
                <a:sym typeface="Helvetica Neue"/>
              </a:rPr>
              <a:t> Variants &amp; </a:t>
            </a:r>
            <a:br>
              <a:rPr lang="en-US" sz="1800" dirty="0">
                <a:solidFill>
                  <a:schemeClr val="tx1"/>
                </a:solidFill>
                <a:latin typeface="Helvetica Neue"/>
                <a:ea typeface="Helvetica Neue"/>
                <a:cs typeface="Helvetica Neue"/>
                <a:sym typeface="Helvetica Neue"/>
              </a:rPr>
            </a:br>
            <a:r>
              <a:rPr lang="en-US" sz="1800" dirty="0" smtClean="0">
                <a:solidFill>
                  <a:schemeClr val="tx1"/>
                </a:solidFill>
                <a:latin typeface="Helvetica Neue"/>
                <a:ea typeface="Helvetica Neue"/>
                <a:cs typeface="Helvetica Neue"/>
                <a:sym typeface="Helvetica Neue"/>
              </a:rPr>
              <a:t>the </a:t>
            </a:r>
            <a:r>
              <a:rPr lang="en-US" sz="1800" smtClean="0">
                <a:solidFill>
                  <a:schemeClr val="tx1"/>
                </a:solidFill>
                <a:latin typeface="Helvetica Neue"/>
                <a:ea typeface="Helvetica Neue"/>
                <a:cs typeface="Helvetica Neue"/>
                <a:sym typeface="Helvetica Neue"/>
              </a:rPr>
              <a:t>Application </a:t>
            </a:r>
            <a:br>
              <a:rPr lang="en-US" sz="1800" smtClean="0">
                <a:solidFill>
                  <a:schemeClr val="tx1"/>
                </a:solidFill>
                <a:latin typeface="Helvetica Neue"/>
                <a:ea typeface="Helvetica Neue"/>
                <a:cs typeface="Helvetica Neue"/>
                <a:sym typeface="Helvetica Neue"/>
              </a:rPr>
            </a:br>
            <a:r>
              <a:rPr lang="en-US" sz="1800" smtClean="0">
                <a:solidFill>
                  <a:schemeClr val="tx1"/>
                </a:solidFill>
                <a:latin typeface="Helvetica Neue"/>
                <a:ea typeface="Helvetica Neue"/>
                <a:cs typeface="Helvetica Neue"/>
                <a:sym typeface="Helvetica Neue"/>
              </a:rPr>
              <a:t>of </a:t>
            </a:r>
            <a:r>
              <a:rPr lang="en-US" sz="1800">
                <a:solidFill>
                  <a:schemeClr val="tx1"/>
                </a:solidFill>
                <a:latin typeface="Helvetica Neue"/>
                <a:ea typeface="Helvetica Neue"/>
                <a:cs typeface="Helvetica Neue"/>
                <a:sym typeface="Helvetica Neue"/>
              </a:rPr>
              <a:t>these </a:t>
            </a:r>
            <a:r>
              <a:rPr lang="en-US" sz="1800" smtClean="0">
                <a:solidFill>
                  <a:schemeClr val="tx1"/>
                </a:solidFill>
                <a:latin typeface="Helvetica Neue"/>
                <a:ea typeface="Helvetica Neue"/>
                <a:cs typeface="Helvetica Neue"/>
                <a:sym typeface="Helvetica Neue"/>
              </a:rPr>
              <a:t/>
            </a:r>
            <a:br>
              <a:rPr lang="en-US" sz="1800" smtClean="0">
                <a:solidFill>
                  <a:schemeClr val="tx1"/>
                </a:solidFill>
                <a:latin typeface="Helvetica Neue"/>
                <a:ea typeface="Helvetica Neue"/>
                <a:cs typeface="Helvetica Neue"/>
                <a:sym typeface="Helvetica Neue"/>
              </a:rPr>
            </a:br>
            <a:r>
              <a:rPr lang="en-US" sz="1800" smtClean="0">
                <a:solidFill>
                  <a:schemeClr val="tx1"/>
                </a:solidFill>
                <a:latin typeface="Helvetica Neue"/>
                <a:ea typeface="Helvetica Neue"/>
                <a:cs typeface="Helvetica Neue"/>
                <a:sym typeface="Helvetica Neue"/>
              </a:rPr>
              <a:t>Concepts </a:t>
            </a:r>
            <a:r>
              <a:rPr lang="en-US" sz="1800" dirty="0">
                <a:solidFill>
                  <a:schemeClr val="tx1"/>
                </a:solidFill>
                <a:latin typeface="Helvetica Neue"/>
                <a:ea typeface="Helvetica Neue"/>
                <a:cs typeface="Helvetica Neue"/>
                <a:sym typeface="Helvetica Neue"/>
              </a:rPr>
              <a:t>in </a:t>
            </a:r>
            <a:r>
              <a:rPr lang="en-US" sz="1800">
                <a:solidFill>
                  <a:schemeClr val="tx1"/>
                </a:solidFill>
                <a:latin typeface="Helvetica Neue"/>
                <a:ea typeface="Helvetica Neue"/>
                <a:cs typeface="Helvetica Neue"/>
                <a:sym typeface="Helvetica Neue"/>
              </a:rPr>
              <a:t>a </a:t>
            </a:r>
            <a:r>
              <a:rPr lang="en-US" sz="1800" smtClean="0">
                <a:solidFill>
                  <a:schemeClr val="tx1"/>
                </a:solidFill>
                <a:latin typeface="Helvetica Neue"/>
                <a:ea typeface="Helvetica Neue"/>
                <a:cs typeface="Helvetica Neue"/>
                <a:sym typeface="Helvetica Neue"/>
              </a:rPr>
              <a:t>Disease Context</a:t>
            </a:r>
            <a:endParaRPr lang="en" sz="1800" dirty="0">
              <a:solidFill>
                <a:schemeClr val="tx1"/>
              </a:solidFill>
            </a:endParaRPr>
          </a:p>
        </p:txBody>
      </p:sp>
      <p:sp>
        <p:nvSpPr>
          <p:cNvPr id="50" name="Shape 50"/>
          <p:cNvSpPr txBox="1">
            <a:spLocks noGrp="1"/>
          </p:cNvSpPr>
          <p:nvPr>
            <p:ph type="subTitle" idx="1"/>
          </p:nvPr>
        </p:nvSpPr>
        <p:spPr>
          <a:xfrm>
            <a:off x="677989" y="3542294"/>
            <a:ext cx="1356440" cy="763003"/>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endParaRPr lang="en-US" sz="1400" b="0" i="0" u="none" strike="noStrike" cap="none" dirty="0" smtClean="0">
              <a:solidFill>
                <a:schemeClr val="tx1">
                  <a:lumMod val="65000"/>
                  <a:lumOff val="35000"/>
                </a:schemeClr>
              </a:solidFill>
            </a:endParaRPr>
          </a:p>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Yale</a:t>
            </a:r>
            <a:endParaRPr lang="en" sz="1200" b="0" i="0" u="none" strike="noStrike" cap="none" dirty="0">
              <a:solidFill>
                <a:schemeClr val="tx1">
                  <a:lumMod val="65000"/>
                  <a:lumOff val="35000"/>
                </a:schemeClr>
              </a:solidFill>
            </a:endParaRPr>
          </a:p>
        </p:txBody>
      </p:sp>
      <p:sp>
        <p:nvSpPr>
          <p:cNvPr id="9" name="Shape 50"/>
          <p:cNvSpPr txBox="1">
            <a:spLocks/>
          </p:cNvSpPr>
          <p:nvPr/>
        </p:nvSpPr>
        <p:spPr>
          <a:xfrm>
            <a:off x="1204204" y="4601423"/>
            <a:ext cx="8572500" cy="393700"/>
          </a:xfrm>
          <a:prstGeom prst="rect">
            <a:avLst/>
          </a:prstGeom>
          <a:noFill/>
          <a:ln>
            <a:noFill/>
          </a:ln>
        </p:spPr>
        <p:txBody>
          <a:bodyPr wrap="square" lIns="92000" tIns="46000" rIns="92000" bIns="46000" anchor="t" anchorCtr="0">
            <a:noAutofit/>
          </a:bodyPr>
          <a:lstStyle>
            <a:defPPr marR="0" lvl="0" algn="l" rtl="0">
              <a:lnSpc>
                <a:spcPct val="100000"/>
              </a:lnSpc>
              <a:spcBef>
                <a:spcPts val="0"/>
              </a:spcBef>
              <a:spcAft>
                <a:spcPts val="0"/>
              </a:spcAft>
            </a:defPPr>
            <a:lvl1pPr marL="0" marR="0" lvl="0" indent="0" algn="ctr" rtl="0">
              <a:lnSpc>
                <a:spcPct val="100000"/>
              </a:lnSpc>
              <a:spcBef>
                <a:spcPts val="880"/>
              </a:spcBef>
              <a:spcAft>
                <a:spcPts val="0"/>
              </a:spcAft>
              <a:buClr>
                <a:schemeClr val="dk1"/>
              </a:buClr>
              <a:buSzPct val="100000"/>
              <a:buFont typeface="Arial"/>
              <a:buNone/>
              <a:defRPr sz="4400" b="1" i="0" u="none" strike="noStrike" cap="none">
                <a:solidFill>
                  <a:schemeClr val="dk1"/>
                </a:solidFill>
                <a:latin typeface="Arial"/>
                <a:ea typeface="Arial"/>
                <a:cs typeface="Arial"/>
                <a:sym typeface="Arial"/>
              </a:defRPr>
            </a:lvl1pPr>
            <a:lvl2pPr marL="456910" marR="0" lvl="1" indent="-12410" algn="ctr" rtl="0">
              <a:lnSpc>
                <a:spcPct val="100000"/>
              </a:lnSpc>
              <a:spcBef>
                <a:spcPts val="480"/>
              </a:spcBef>
              <a:spcAft>
                <a:spcPts val="0"/>
              </a:spcAft>
              <a:buClr>
                <a:schemeClr val="dk1"/>
              </a:buClr>
              <a:buSzPct val="100000"/>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3pPr>
            <a:lvl4pPr marL="1370733" marR="0" lvl="3" indent="-11833"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4pPr>
            <a:lvl5pPr marL="1827644" marR="0" lvl="4" indent="-11544" algn="ctr" rtl="0">
              <a:lnSpc>
                <a:spcPct val="100000"/>
              </a:lnSpc>
              <a:spcBef>
                <a:spcPts val="400"/>
              </a:spcBef>
              <a:spcAft>
                <a:spcPts val="0"/>
              </a:spcAft>
              <a:buClr>
                <a:schemeClr val="dk1"/>
              </a:buClr>
              <a:buSzPct val="100000"/>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6pPr>
            <a:lvl7pPr marL="2741466" marR="0" lvl="6" indent="-1096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7pPr>
            <a:lvl8pPr marL="3198376" marR="0" lvl="7" indent="-1067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8pPr>
            <a:lvl9pPr marL="3655288" marR="0" lvl="8" indent="-10388"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9pPr>
          </a:lstStyle>
          <a:p>
            <a:pPr>
              <a:spcBef>
                <a:spcPts val="0"/>
              </a:spcBef>
              <a:buClr>
                <a:srgbClr val="D0D0F4"/>
              </a:buClr>
              <a:buSzPct val="25000"/>
            </a:pPr>
            <a:r>
              <a:rPr lang="en" sz="1200" b="0" dirty="0">
                <a:solidFill>
                  <a:schemeClr val="tx1">
                    <a:lumMod val="65000"/>
                    <a:lumOff val="35000"/>
                  </a:schemeClr>
                </a:solidFill>
              </a:rPr>
              <a:t>Slides freely downloadable from </a:t>
            </a:r>
            <a:r>
              <a:rPr lang="en" sz="1200" dirty="0" err="1">
                <a:solidFill>
                  <a:srgbClr val="002060"/>
                </a:solidFill>
              </a:rPr>
              <a:t>Lectures.GersteinLab.org</a:t>
            </a:r>
            <a:r>
              <a:rPr lang="en-US" sz="1200" dirty="0">
                <a:solidFill>
                  <a:srgbClr val="002060"/>
                </a:solidFill>
              </a:rPr>
              <a:t> </a:t>
            </a:r>
            <a:r>
              <a:rPr lang="en" sz="1200" b="0" dirty="0">
                <a:solidFill>
                  <a:schemeClr val="tx1">
                    <a:lumMod val="65000"/>
                    <a:lumOff val="35000"/>
                  </a:schemeClr>
                </a:solidFill>
              </a:rPr>
              <a:t>&amp; “tweetable” (via </a:t>
            </a:r>
            <a:r>
              <a:rPr lang="en" sz="1200" dirty="0">
                <a:solidFill>
                  <a:schemeClr val="bg2"/>
                </a:solidFill>
              </a:rPr>
              <a:t>@</a:t>
            </a:r>
            <a:r>
              <a:rPr lang="en" sz="1200" dirty="0" err="1">
                <a:solidFill>
                  <a:schemeClr val="bg2"/>
                </a:solidFill>
              </a:rPr>
              <a:t>MarkGerstein</a:t>
            </a:r>
            <a:r>
              <a:rPr lang="en" sz="1200" b="0" dirty="0">
                <a:solidFill>
                  <a:schemeClr val="tx1">
                    <a:lumMod val="65000"/>
                    <a:lumOff val="35000"/>
                  </a:schemeClr>
                </a:solidFill>
              </a:rPr>
              <a:t>). </a:t>
            </a:r>
            <a:r>
              <a:rPr lang="en-US" sz="1200" b="0" dirty="0">
                <a:solidFill>
                  <a:schemeClr val="tx1">
                    <a:lumMod val="65000"/>
                    <a:lumOff val="35000"/>
                  </a:schemeClr>
                </a:solidFill>
              </a:rPr>
              <a:t/>
            </a:r>
            <a:br>
              <a:rPr lang="en-US" sz="1200" b="0" dirty="0">
                <a:solidFill>
                  <a:schemeClr val="tx1">
                    <a:lumMod val="65000"/>
                    <a:lumOff val="35000"/>
                  </a:schemeClr>
                </a:solidFill>
              </a:rPr>
            </a:br>
            <a:r>
              <a:rPr lang="en" sz="1200" b="0" dirty="0">
                <a:solidFill>
                  <a:schemeClr val="tx1">
                    <a:lumMod val="65000"/>
                    <a:lumOff val="35000"/>
                  </a:schemeClr>
                </a:solidFill>
              </a:rPr>
              <a:t>No Conflicts for this Talk</a:t>
            </a:r>
            <a:r>
              <a:rPr lang="en-US" sz="1200" b="0" dirty="0">
                <a:solidFill>
                  <a:schemeClr val="tx1">
                    <a:lumMod val="65000"/>
                    <a:lumOff val="35000"/>
                  </a:schemeClr>
                </a:solidFill>
              </a:rPr>
              <a:t>. </a:t>
            </a:r>
            <a:r>
              <a:rPr lang="en" sz="1200" b="0" dirty="0">
                <a:solidFill>
                  <a:schemeClr val="tx1">
                    <a:lumMod val="65000"/>
                    <a:lumOff val="35000"/>
                  </a:schemeClr>
                </a:solidFill>
              </a:rPr>
              <a:t>See last slide for more info.</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600" y="335902"/>
            <a:ext cx="5466662" cy="4099997"/>
          </a:xfrm>
          <a:prstGeom prst="rect">
            <a:avLst/>
          </a:prstGeom>
          <a:ln w="28575">
            <a:solidFill>
              <a:schemeClr val="bg2"/>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l="14888" t="24336" r="16594" b="18507"/>
          <a:stretch/>
        </p:blipFill>
        <p:spPr>
          <a:xfrm>
            <a:off x="151700" y="1008175"/>
            <a:ext cx="8088074" cy="3795000"/>
          </a:xfrm>
          <a:prstGeom prst="rect">
            <a:avLst/>
          </a:prstGeom>
          <a:noFill/>
          <a:ln>
            <a:noFill/>
          </a:ln>
        </p:spPr>
      </p:pic>
      <p:sp>
        <p:nvSpPr>
          <p:cNvPr id="1349" name="Shape 1349"/>
          <p:cNvSpPr txBox="1">
            <a:spLocks noGrp="1"/>
          </p:cNvSpPr>
          <p:nvPr>
            <p:ph type="title"/>
          </p:nvPr>
        </p:nvSpPr>
        <p:spPr>
          <a:xfrm>
            <a:off x="57900" y="-62700"/>
            <a:ext cx="90282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300">
                <a:solidFill>
                  <a:srgbClr val="011893"/>
                </a:solidFill>
              </a:rPr>
              <a:t>Power, as an issue in driver discovery </a:t>
            </a:r>
          </a:p>
        </p:txBody>
      </p:sp>
      <p:sp>
        <p:nvSpPr>
          <p:cNvPr id="1350" name="Shape 1350"/>
          <p:cNvSpPr txBox="1">
            <a:spLocks noGrp="1"/>
          </p:cNvSpPr>
          <p:nvPr>
            <p:ph type="body" idx="1"/>
          </p:nvPr>
        </p:nvSpPr>
        <p:spPr>
          <a:xfrm>
            <a:off x="6998300" y="3447425"/>
            <a:ext cx="1701600" cy="1582500"/>
          </a:xfrm>
          <a:prstGeom prst="rect">
            <a:avLst/>
          </a:prstGeom>
          <a:solidFill>
            <a:srgbClr val="D9D2E9"/>
          </a:solidFill>
          <a:ln>
            <a:noFill/>
          </a:ln>
        </p:spPr>
        <p:txBody>
          <a:bodyPr wrap="square" lIns="68575" tIns="34275" rIns="68575" bIns="34275" anchor="t" anchorCtr="0">
            <a:noAutofit/>
          </a:bodyPr>
          <a:lstStyle/>
          <a:p>
            <a:pPr marL="0" marR="0" lvl="0" indent="0" algn="l" rtl="0">
              <a:lnSpc>
                <a:spcPct val="70000"/>
              </a:lnSpc>
              <a:spcBef>
                <a:spcPts val="0"/>
              </a:spcBef>
              <a:buClr>
                <a:schemeClr val="dk1"/>
              </a:buClr>
              <a:buSzPct val="25000"/>
              <a:buFont typeface="Arial"/>
              <a:buNone/>
            </a:pPr>
            <a:r>
              <a:rPr lang="en" sz="1800"/>
              <a:t>Better annotation or large number of samples could help.</a:t>
            </a:r>
          </a:p>
        </p:txBody>
      </p:sp>
      <p:sp>
        <p:nvSpPr>
          <p:cNvPr id="1351"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extLst>
      <p:ext uri="{BB962C8B-B14F-4D97-AF65-F5344CB8AC3E}">
        <p14:creationId xmlns:p14="http://schemas.microsoft.com/office/powerpoint/2010/main" val="670418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194459"/>
            <a:ext cx="9086850" cy="994172"/>
          </a:xfrm>
        </p:spPr>
        <p:txBody>
          <a:bodyPr>
            <a:normAutofit/>
          </a:bodyPr>
          <a:lstStyle/>
          <a:p>
            <a:r>
              <a:rPr lang="en-US" sz="1800" dirty="0" smtClean="0">
                <a:solidFill>
                  <a:schemeClr val="accent6"/>
                </a:solidFill>
                <a:latin typeface="Arial" charset="0"/>
                <a:ea typeface="Arial" charset="0"/>
                <a:cs typeface="Arial" charset="0"/>
              </a:rPr>
              <a:t>Background on computationally annotation</a:t>
            </a:r>
            <a:endParaRPr lang="en-US" sz="1800" dirty="0">
              <a:solidFill>
                <a:schemeClr val="accent6"/>
              </a:solidFill>
              <a:latin typeface="Arial" charset="0"/>
              <a:ea typeface="Arial" charset="0"/>
              <a:cs typeface="Arial" charset="0"/>
            </a:endParaRPr>
          </a:p>
        </p:txBody>
      </p:sp>
      <p:sp>
        <p:nvSpPr>
          <p:cNvPr id="3" name="Content Placeholder 2"/>
          <p:cNvSpPr>
            <a:spLocks noGrp="1"/>
          </p:cNvSpPr>
          <p:nvPr>
            <p:ph idx="1"/>
          </p:nvPr>
        </p:nvSpPr>
        <p:spPr>
          <a:xfrm>
            <a:off x="537210" y="1074420"/>
            <a:ext cx="5051710" cy="3874621"/>
          </a:xfrm>
        </p:spPr>
        <p:txBody>
          <a:bodyPr>
            <a:noAutofit/>
          </a:bodyPr>
          <a:lstStyle/>
          <a:p>
            <a:pPr algn="just"/>
            <a:r>
              <a:rPr lang="en-US" sz="1000" b="1" dirty="0">
                <a:solidFill>
                  <a:srgbClr val="FF0000"/>
                </a:solidFill>
              </a:rPr>
              <a:t>Peak calling</a:t>
            </a:r>
            <a:r>
              <a:rPr lang="en-US" sz="1000" dirty="0">
                <a:solidFill>
                  <a:srgbClr val="FF0000"/>
                </a:solidFill>
              </a:rPr>
              <a:t>:</a:t>
            </a:r>
          </a:p>
          <a:p>
            <a:pPr lvl="1">
              <a:buFont typeface="Wingdings" charset="2"/>
              <a:buChar char="ü"/>
            </a:pPr>
            <a:r>
              <a:rPr lang="en-US" sz="900" dirty="0" err="1"/>
              <a:t>PeakSeq</a:t>
            </a:r>
            <a:r>
              <a:rPr lang="en-US" sz="900" dirty="0"/>
              <a:t>, SPP, MACS2, Hotspot …</a:t>
            </a:r>
          </a:p>
          <a:p>
            <a:pPr lvl="1">
              <a:buFont typeface="Wingdings" charset="2"/>
              <a:buChar char="ü"/>
            </a:pPr>
            <a:r>
              <a:rPr lang="en-US" sz="900" dirty="0"/>
              <a:t>ENCODE Encyclopedia</a:t>
            </a:r>
          </a:p>
          <a:p>
            <a:pPr algn="just"/>
            <a:endParaRPr lang="en-US" sz="1000" b="1" dirty="0">
              <a:solidFill>
                <a:srgbClr val="00B050"/>
              </a:solidFill>
            </a:endParaRPr>
          </a:p>
          <a:p>
            <a:pPr algn="just"/>
            <a:r>
              <a:rPr lang="en-US" sz="1000" b="1" dirty="0">
                <a:solidFill>
                  <a:srgbClr val="00B050"/>
                </a:solidFill>
              </a:rPr>
              <a:t>Genome segmentation</a:t>
            </a:r>
            <a:r>
              <a:rPr lang="en-US" sz="1000" b="1" dirty="0"/>
              <a:t>: </a:t>
            </a:r>
            <a:r>
              <a:rPr lang="en-US" sz="1000" dirty="0"/>
              <a:t>partition the genome into regions (states) with distinct epigenomic profiles, then assign each state a functional label. </a:t>
            </a:r>
          </a:p>
          <a:p>
            <a:pPr lvl="1" algn="just">
              <a:buFont typeface="Wingdings" charset="2"/>
              <a:buChar char="ü"/>
            </a:pPr>
            <a:r>
              <a:rPr lang="en-US" sz="900" dirty="0" err="1"/>
              <a:t>ChromHMM</a:t>
            </a:r>
            <a:r>
              <a:rPr lang="en-US" sz="900" dirty="0"/>
              <a:t>: Multivariate Hidden Markov Model</a:t>
            </a:r>
          </a:p>
          <a:p>
            <a:pPr lvl="1" algn="just">
              <a:buFont typeface="Wingdings" charset="2"/>
              <a:buChar char="ü"/>
            </a:pPr>
            <a:r>
              <a:rPr lang="en-US" sz="900" dirty="0"/>
              <a:t>Segway: Dynamic Bayesian Network Model</a:t>
            </a:r>
            <a:endParaRPr lang="en-US" sz="1600" dirty="0"/>
          </a:p>
          <a:p>
            <a:endParaRPr lang="en-US" sz="1000" dirty="0">
              <a:solidFill>
                <a:srgbClr val="FF0000"/>
              </a:solidFill>
            </a:endParaRPr>
          </a:p>
          <a:p>
            <a:r>
              <a:rPr lang="en-US" sz="1000" dirty="0">
                <a:solidFill>
                  <a:srgbClr val="FF0000"/>
                </a:solidFill>
              </a:rPr>
              <a:t>Supervised regulatory prediction: </a:t>
            </a:r>
            <a:r>
              <a:rPr lang="en-US" sz="1000" dirty="0"/>
              <a:t>learn predictive models from  labeled  dataset of regulatory elements.</a:t>
            </a:r>
          </a:p>
          <a:p>
            <a:pPr lvl="1">
              <a:buFont typeface="Wingdings" charset="2"/>
              <a:buChar char="ü"/>
            </a:pPr>
            <a:r>
              <a:rPr lang="en-US" sz="900" dirty="0"/>
              <a:t> CSI-ANN: Time-Delay Neural Network</a:t>
            </a:r>
          </a:p>
          <a:p>
            <a:pPr lvl="1">
              <a:buFont typeface="Wingdings" charset="2"/>
              <a:buChar char="ü"/>
            </a:pPr>
            <a:r>
              <a:rPr lang="en-US" sz="900" dirty="0"/>
              <a:t> RFECS: Random Forest</a:t>
            </a:r>
          </a:p>
          <a:p>
            <a:pPr lvl="1">
              <a:buFont typeface="Wingdings" charset="2"/>
              <a:buChar char="ü"/>
            </a:pPr>
            <a:r>
              <a:rPr lang="en-US" sz="900" dirty="0"/>
              <a:t> DEEP: Ensemble SVM + Artificial Neural Network</a:t>
            </a:r>
          </a:p>
          <a:p>
            <a:pPr lvl="1">
              <a:buFont typeface="Wingdings" charset="2"/>
              <a:buChar char="ü"/>
            </a:pPr>
            <a:r>
              <a:rPr lang="en-US" sz="900" dirty="0"/>
              <a:t> REPTILE: Random Forest</a:t>
            </a:r>
          </a:p>
          <a:p>
            <a:pPr lvl="1">
              <a:buFont typeface="Wingdings" charset="2"/>
              <a:buChar char="ü"/>
            </a:pPr>
            <a:r>
              <a:rPr lang="en-US" sz="900" dirty="0"/>
              <a:t> </a:t>
            </a:r>
            <a:r>
              <a:rPr lang="en-US" sz="900" dirty="0" err="1"/>
              <a:t>gkm</a:t>
            </a:r>
            <a:r>
              <a:rPr lang="en-US" sz="900" dirty="0"/>
              <a:t>-SVM: Gapped k-</a:t>
            </a:r>
            <a:r>
              <a:rPr lang="en-US" sz="900" dirty="0" err="1"/>
              <a:t>mer</a:t>
            </a:r>
            <a:endParaRPr lang="en-US" sz="900" dirty="0"/>
          </a:p>
          <a:p>
            <a:pPr marL="495300" lvl="1" indent="0">
              <a:buNone/>
            </a:pPr>
            <a:endParaRPr lang="en-US" sz="900" dirty="0"/>
          </a:p>
          <a:p>
            <a:pPr>
              <a:buFont typeface="Arial" panose="020B0604020202020204" pitchFamily="34" charset="0"/>
              <a:buChar char="•"/>
            </a:pPr>
            <a:r>
              <a:rPr lang="en-US" sz="1000" b="1" dirty="0">
                <a:solidFill>
                  <a:srgbClr val="00B050"/>
                </a:solidFill>
              </a:rPr>
              <a:t>Target finding</a:t>
            </a:r>
          </a:p>
          <a:p>
            <a:pPr lvl="1">
              <a:buFont typeface="Wingdings" pitchFamily="2" charset="2"/>
              <a:buChar char="ü"/>
            </a:pPr>
            <a:r>
              <a:rPr lang="en-US" sz="900" dirty="0"/>
              <a:t> </a:t>
            </a:r>
            <a:r>
              <a:rPr lang="en-US" sz="900" dirty="0" smtClean="0"/>
              <a:t>Ripple, </a:t>
            </a:r>
            <a:r>
              <a:rPr lang="en-US" sz="900" dirty="0" err="1" smtClean="0"/>
              <a:t>TargetFinder</a:t>
            </a:r>
            <a:r>
              <a:rPr lang="en-US" sz="900" dirty="0" smtClean="0"/>
              <a:t>, </a:t>
            </a:r>
            <a:r>
              <a:rPr lang="en-US" sz="900" dirty="0"/>
              <a:t>JEME, </a:t>
            </a:r>
            <a:r>
              <a:rPr lang="en-US" sz="900" dirty="0" err="1" smtClean="0"/>
              <a:t>PreSTIGE</a:t>
            </a:r>
            <a:r>
              <a:rPr lang="en-US" sz="900" dirty="0" smtClean="0"/>
              <a:t>, IM-PET</a:t>
            </a:r>
            <a:endParaRPr lang="en-US" sz="900" dirty="0"/>
          </a:p>
          <a:p>
            <a:pPr lvl="1">
              <a:buFont typeface="Wingdings" pitchFamily="2" charset="2"/>
              <a:buChar char="ü"/>
            </a:pPr>
            <a:endParaRPr lang="en-US" sz="900" dirty="0"/>
          </a:p>
          <a:p>
            <a:pPr lvl="1">
              <a:buFont typeface="Wingdings" pitchFamily="2" charset="2"/>
              <a:buChar char="ü"/>
            </a:pPr>
            <a:endParaRPr lang="en-US" sz="900" dirty="0"/>
          </a:p>
          <a:p>
            <a:pPr lvl="1">
              <a:buFont typeface="Wingdings" pitchFamily="2" charset="2"/>
              <a:buChar char="ü"/>
            </a:pPr>
            <a:endParaRPr lang="en-US" sz="900" dirty="0"/>
          </a:p>
          <a:p>
            <a:pPr lvl="1">
              <a:buFont typeface="Arial" panose="020B0604020202020204" pitchFamily="34" charset="0"/>
              <a:buChar char="•"/>
            </a:pPr>
            <a:endParaRPr lang="en-US" sz="9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0833"/>
          <a:stretch/>
        </p:blipFill>
        <p:spPr>
          <a:xfrm>
            <a:off x="5968603" y="1188631"/>
            <a:ext cx="2443163" cy="1692185"/>
          </a:xfrm>
          <a:prstGeom prst="rect">
            <a:avLst/>
          </a:prstGeom>
        </p:spPr>
      </p:pic>
      <p:sp>
        <p:nvSpPr>
          <p:cNvPr id="7" name="TextBox 6"/>
          <p:cNvSpPr txBox="1"/>
          <p:nvPr/>
        </p:nvSpPr>
        <p:spPr>
          <a:xfrm rot="16200000">
            <a:off x="5322547" y="1961786"/>
            <a:ext cx="912429" cy="253916"/>
          </a:xfrm>
          <a:prstGeom prst="rect">
            <a:avLst/>
          </a:prstGeom>
          <a:noFill/>
        </p:spPr>
        <p:txBody>
          <a:bodyPr wrap="none" rtlCol="0">
            <a:spAutoFit/>
          </a:bodyPr>
          <a:lstStyle/>
          <a:p>
            <a:r>
              <a:rPr lang="en-US" sz="1050" dirty="0" err="1">
                <a:solidFill>
                  <a:srgbClr val="00B050"/>
                </a:solidFill>
              </a:rPr>
              <a:t>ChromHMM</a:t>
            </a:r>
            <a:endParaRPr lang="en-US" sz="1050" dirty="0">
              <a:solidFill>
                <a:srgbClr val="00B05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467" y="3227855"/>
            <a:ext cx="2129435" cy="1528026"/>
          </a:xfrm>
          <a:prstGeom prst="rect">
            <a:avLst/>
          </a:prstGeom>
        </p:spPr>
      </p:pic>
      <p:sp>
        <p:nvSpPr>
          <p:cNvPr id="10" name="TextBox 9"/>
          <p:cNvSpPr txBox="1"/>
          <p:nvPr/>
        </p:nvSpPr>
        <p:spPr>
          <a:xfrm rot="16200000">
            <a:off x="5523407" y="3940616"/>
            <a:ext cx="739305" cy="253916"/>
          </a:xfrm>
          <a:prstGeom prst="rect">
            <a:avLst/>
          </a:prstGeom>
          <a:noFill/>
        </p:spPr>
        <p:txBody>
          <a:bodyPr wrap="none" rtlCol="0">
            <a:spAutoFit/>
          </a:bodyPr>
          <a:lstStyle/>
          <a:p>
            <a:r>
              <a:rPr lang="en-US" sz="1050" dirty="0">
                <a:solidFill>
                  <a:srgbClr val="FF0000"/>
                </a:solidFill>
              </a:rPr>
              <a:t>CSI-ANN</a:t>
            </a:r>
          </a:p>
        </p:txBody>
      </p:sp>
      <p:sp>
        <p:nvSpPr>
          <p:cNvPr id="11" name="TextBox 10"/>
          <p:cNvSpPr txBox="1"/>
          <p:nvPr/>
        </p:nvSpPr>
        <p:spPr>
          <a:xfrm>
            <a:off x="6500812" y="2838891"/>
            <a:ext cx="2014538" cy="215444"/>
          </a:xfrm>
          <a:prstGeom prst="rect">
            <a:avLst/>
          </a:prstGeom>
          <a:noFill/>
        </p:spPr>
        <p:txBody>
          <a:bodyPr wrap="square" rtlCol="0">
            <a:spAutoFit/>
          </a:bodyPr>
          <a:lstStyle/>
          <a:p>
            <a:r>
              <a:rPr lang="en-US" sz="800" dirty="0"/>
              <a:t>J. Ernst, M. </a:t>
            </a:r>
            <a:r>
              <a:rPr lang="en-US" sz="800" dirty="0" err="1"/>
              <a:t>Kellis</a:t>
            </a:r>
            <a:r>
              <a:rPr lang="en-US" sz="800" dirty="0"/>
              <a:t>. </a:t>
            </a:r>
            <a:r>
              <a:rPr lang="en-US" sz="800" i="1" dirty="0"/>
              <a:t>Nat. </a:t>
            </a:r>
            <a:r>
              <a:rPr lang="en-US" sz="800" i="1" dirty="0" err="1"/>
              <a:t>Protoc</a:t>
            </a:r>
            <a:r>
              <a:rPr lang="en-US" sz="800" i="1" dirty="0"/>
              <a:t>., 2017</a:t>
            </a:r>
          </a:p>
        </p:txBody>
      </p:sp>
      <p:sp>
        <p:nvSpPr>
          <p:cNvPr id="13" name="TextBox 12"/>
          <p:cNvSpPr txBox="1"/>
          <p:nvPr/>
        </p:nvSpPr>
        <p:spPr>
          <a:xfrm>
            <a:off x="6125466" y="4844267"/>
            <a:ext cx="2471995" cy="215444"/>
          </a:xfrm>
          <a:prstGeom prst="rect">
            <a:avLst/>
          </a:prstGeom>
          <a:noFill/>
        </p:spPr>
        <p:txBody>
          <a:bodyPr wrap="square" rtlCol="0">
            <a:spAutoFit/>
          </a:bodyPr>
          <a:lstStyle/>
          <a:p>
            <a:r>
              <a:rPr lang="en-US" sz="800" dirty="0"/>
              <a:t>H.A. </a:t>
            </a:r>
            <a:r>
              <a:rPr lang="en-US" sz="800" dirty="0" err="1"/>
              <a:t>Firpi</a:t>
            </a:r>
            <a:r>
              <a:rPr lang="en-US" sz="800" dirty="0"/>
              <a:t>, D. </a:t>
            </a:r>
            <a:r>
              <a:rPr lang="en-US" sz="800" dirty="0" err="1"/>
              <a:t>Ucar</a:t>
            </a:r>
            <a:r>
              <a:rPr lang="en-US" sz="800" dirty="0"/>
              <a:t>, K. Tian. Bioinformatics, 2010</a:t>
            </a:r>
          </a:p>
        </p:txBody>
      </p:sp>
    </p:spTree>
    <p:extLst>
      <p:ext uri="{BB962C8B-B14F-4D97-AF65-F5344CB8AC3E}">
        <p14:creationId xmlns:p14="http://schemas.microsoft.com/office/powerpoint/2010/main" val="2320486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D3C0196F-9666-7149-9F0F-70A2F59715C8}"/>
              </a:ext>
            </a:extLst>
          </p:cNvPr>
          <p:cNvPicPr>
            <a:picLocks noChangeAspect="1"/>
          </p:cNvPicPr>
          <p:nvPr/>
        </p:nvPicPr>
        <p:blipFill rotWithShape="1">
          <a:blip r:embed="rId2"/>
          <a:srcRect l="1175" r="9202"/>
          <a:stretch/>
        </p:blipFill>
        <p:spPr>
          <a:xfrm>
            <a:off x="289969" y="904718"/>
            <a:ext cx="6052760" cy="3181976"/>
          </a:xfrm>
          <a:prstGeom prst="rect">
            <a:avLst/>
          </a:prstGeom>
        </p:spPr>
      </p:pic>
      <p:sp>
        <p:nvSpPr>
          <p:cNvPr id="2" name="Title 1">
            <a:extLst>
              <a:ext uri="{FF2B5EF4-FFF2-40B4-BE49-F238E27FC236}">
                <a16:creationId xmlns="" xmlns:a16="http://schemas.microsoft.com/office/drawing/2014/main" id="{82ECEB20-8C23-934F-8C96-74F310AE6D2B}"/>
              </a:ext>
            </a:extLst>
          </p:cNvPr>
          <p:cNvSpPr>
            <a:spLocks noGrp="1"/>
          </p:cNvSpPr>
          <p:nvPr>
            <p:ph type="title"/>
          </p:nvPr>
        </p:nvSpPr>
        <p:spPr>
          <a:xfrm>
            <a:off x="1172060" y="39877"/>
            <a:ext cx="7009889" cy="696458"/>
          </a:xfrm>
        </p:spPr>
        <p:txBody>
          <a:bodyPr>
            <a:normAutofit fontScale="90000"/>
          </a:bodyPr>
          <a:lstStyle/>
          <a:p>
            <a:r>
              <a:rPr lang="en-US" sz="2100" dirty="0">
                <a:latin typeface="Arial" panose="020B0604020202020204" pitchFamily="34" charset="0"/>
                <a:cs typeface="Arial" panose="020B0604020202020204" pitchFamily="34" charset="0"/>
              </a:rPr>
              <a:t>High-throughput approaches to dissect enhancer function</a:t>
            </a:r>
          </a:p>
        </p:txBody>
      </p:sp>
      <p:sp>
        <p:nvSpPr>
          <p:cNvPr id="4" name="TextBox 3">
            <a:extLst>
              <a:ext uri="{FF2B5EF4-FFF2-40B4-BE49-F238E27FC236}">
                <a16:creationId xmlns="" xmlns:a16="http://schemas.microsoft.com/office/drawing/2014/main" id="{0F9571A0-C276-8946-8CA8-E9248C1F8EAF}"/>
              </a:ext>
            </a:extLst>
          </p:cNvPr>
          <p:cNvSpPr txBox="1"/>
          <p:nvPr/>
        </p:nvSpPr>
        <p:spPr>
          <a:xfrm>
            <a:off x="6445575" y="819440"/>
            <a:ext cx="759585"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MPRA</a:t>
            </a:r>
          </a:p>
        </p:txBody>
      </p:sp>
      <p:sp>
        <p:nvSpPr>
          <p:cNvPr id="5" name="TextBox 4">
            <a:extLst>
              <a:ext uri="{FF2B5EF4-FFF2-40B4-BE49-F238E27FC236}">
                <a16:creationId xmlns="" xmlns:a16="http://schemas.microsoft.com/office/drawing/2014/main" id="{D58CC0F6-B6C8-1044-AE51-8CF4479093CF}"/>
              </a:ext>
            </a:extLst>
          </p:cNvPr>
          <p:cNvSpPr txBox="1"/>
          <p:nvPr/>
        </p:nvSpPr>
        <p:spPr>
          <a:xfrm>
            <a:off x="6445575" y="1104362"/>
            <a:ext cx="2593494"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Patwardhan RP, et al., </a:t>
            </a:r>
            <a:r>
              <a:rPr lang="en-US" sz="1000" i="1" dirty="0">
                <a:latin typeface="Arial" panose="020B0604020202020204" pitchFamily="34" charset="0"/>
                <a:cs typeface="Arial" panose="020B0604020202020204" pitchFamily="34" charset="0"/>
              </a:rPr>
              <a:t>Nat Biotech</a:t>
            </a:r>
            <a:r>
              <a:rPr lang="en-US" sz="1000" dirty="0">
                <a:latin typeface="Arial" panose="020B0604020202020204" pitchFamily="34" charset="0"/>
                <a:cs typeface="Arial" panose="020B0604020202020204" pitchFamily="34" charset="0"/>
              </a:rPr>
              <a:t>, 2009</a:t>
            </a:r>
          </a:p>
          <a:p>
            <a:r>
              <a:rPr lang="en-US" sz="1000" dirty="0">
                <a:latin typeface="Arial" panose="020B0604020202020204" pitchFamily="34" charset="0"/>
                <a:cs typeface="Arial" panose="020B0604020202020204" pitchFamily="34" charset="0"/>
              </a:rPr>
              <a:t>Melnikov A, et al., </a:t>
            </a:r>
            <a:r>
              <a:rPr lang="en-US" sz="1000" i="1" dirty="0">
                <a:latin typeface="Arial" panose="020B0604020202020204" pitchFamily="34" charset="0"/>
                <a:cs typeface="Arial" panose="020B0604020202020204" pitchFamily="34" charset="0"/>
              </a:rPr>
              <a:t>Nat Biotech</a:t>
            </a:r>
            <a:r>
              <a:rPr lang="en-US" sz="1000" dirty="0">
                <a:latin typeface="Arial" panose="020B0604020202020204" pitchFamily="34" charset="0"/>
                <a:cs typeface="Arial" panose="020B0604020202020204" pitchFamily="34" charset="0"/>
              </a:rPr>
              <a:t>, 2012</a:t>
            </a:r>
          </a:p>
          <a:p>
            <a:r>
              <a:rPr lang="en-US" sz="1000" dirty="0" err="1">
                <a:latin typeface="Arial" panose="020B0604020202020204" pitchFamily="34" charset="0"/>
                <a:cs typeface="Arial" panose="020B0604020202020204" pitchFamily="34" charset="0"/>
              </a:rPr>
              <a:t>Kheradpour</a:t>
            </a:r>
            <a:r>
              <a:rPr lang="en-US" sz="1000" dirty="0">
                <a:latin typeface="Arial" panose="020B0604020202020204" pitchFamily="34" charset="0"/>
                <a:cs typeface="Arial" panose="020B0604020202020204" pitchFamily="34" charset="0"/>
              </a:rPr>
              <a:t> P, et al, </a:t>
            </a:r>
            <a:r>
              <a:rPr lang="en-US" sz="1000" i="1" dirty="0">
                <a:latin typeface="Arial" panose="020B0604020202020204" pitchFamily="34" charset="0"/>
                <a:cs typeface="Arial" panose="020B0604020202020204" pitchFamily="34" charset="0"/>
              </a:rPr>
              <a:t>Genome Res</a:t>
            </a:r>
            <a:r>
              <a:rPr lang="en-US" sz="1000" dirty="0">
                <a:latin typeface="Arial" panose="020B0604020202020204" pitchFamily="34" charset="0"/>
                <a:cs typeface="Arial" panose="020B0604020202020204" pitchFamily="34" charset="0"/>
              </a:rPr>
              <a:t>, 2013</a:t>
            </a:r>
          </a:p>
          <a:p>
            <a:r>
              <a:rPr lang="en-US" sz="1000" dirty="0">
                <a:latin typeface="Arial" panose="020B0604020202020204" pitchFamily="34" charset="0"/>
                <a:cs typeface="Arial" panose="020B0604020202020204" pitchFamily="34" charset="0"/>
              </a:rPr>
              <a:t>Birnbaum RY, et al, </a:t>
            </a:r>
            <a:r>
              <a:rPr lang="en-US" sz="1000" i="1" dirty="0" err="1">
                <a:latin typeface="Arial" panose="020B0604020202020204" pitchFamily="34" charset="0"/>
                <a:cs typeface="Arial" panose="020B0604020202020204" pitchFamily="34" charset="0"/>
              </a:rPr>
              <a:t>PLoS</a:t>
            </a:r>
            <a:r>
              <a:rPr lang="en-US" sz="1000" i="1" dirty="0">
                <a:latin typeface="Arial" panose="020B0604020202020204" pitchFamily="34" charset="0"/>
                <a:cs typeface="Arial" panose="020B0604020202020204" pitchFamily="34" charset="0"/>
              </a:rPr>
              <a:t> Genet</a:t>
            </a:r>
            <a:r>
              <a:rPr lang="en-US" sz="1000" dirty="0">
                <a:latin typeface="Arial" panose="020B0604020202020204" pitchFamily="34" charset="0"/>
                <a:cs typeface="Arial" panose="020B0604020202020204" pitchFamily="34" charset="0"/>
              </a:rPr>
              <a:t>, 2014</a:t>
            </a:r>
          </a:p>
        </p:txBody>
      </p:sp>
      <p:sp>
        <p:nvSpPr>
          <p:cNvPr id="6" name="TextBox 5">
            <a:extLst>
              <a:ext uri="{FF2B5EF4-FFF2-40B4-BE49-F238E27FC236}">
                <a16:creationId xmlns="" xmlns:a16="http://schemas.microsoft.com/office/drawing/2014/main" id="{BF6F61E5-DE3D-444F-A1F1-41906379FECF}"/>
              </a:ext>
            </a:extLst>
          </p:cNvPr>
          <p:cNvSpPr txBox="1"/>
          <p:nvPr/>
        </p:nvSpPr>
        <p:spPr>
          <a:xfrm>
            <a:off x="6445576" y="3275386"/>
            <a:ext cx="941283"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STARR-</a:t>
            </a:r>
            <a:r>
              <a:rPr lang="en-US" sz="1050" b="1" dirty="0" err="1">
                <a:latin typeface="Arial" panose="020B0604020202020204" pitchFamily="34" charset="0"/>
                <a:cs typeface="Arial" panose="020B0604020202020204" pitchFamily="34" charset="0"/>
              </a:rPr>
              <a:t>Seq</a:t>
            </a:r>
            <a:endParaRPr lang="en-US" sz="105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2799A1A3-D8F9-F245-8349-AFF022C0A060}"/>
              </a:ext>
            </a:extLst>
          </p:cNvPr>
          <p:cNvSpPr txBox="1"/>
          <p:nvPr/>
        </p:nvSpPr>
        <p:spPr>
          <a:xfrm>
            <a:off x="6445576" y="3554706"/>
            <a:ext cx="2159566" cy="553998"/>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Arnold, CD, et al., </a:t>
            </a:r>
            <a:r>
              <a:rPr lang="en-US" sz="1000" i="1" dirty="0">
                <a:latin typeface="Arial" panose="020B0604020202020204" pitchFamily="34" charset="0"/>
                <a:cs typeface="Arial" panose="020B0604020202020204" pitchFamily="34" charset="0"/>
              </a:rPr>
              <a:t>Science</a:t>
            </a:r>
            <a:r>
              <a:rPr lang="en-US" sz="1000" dirty="0">
                <a:latin typeface="Arial" panose="020B0604020202020204" pitchFamily="34" charset="0"/>
                <a:cs typeface="Arial" panose="020B0604020202020204" pitchFamily="34" charset="0"/>
              </a:rPr>
              <a:t>, 2013</a:t>
            </a:r>
          </a:p>
          <a:p>
            <a:r>
              <a:rPr lang="en-US" sz="1000" dirty="0">
                <a:latin typeface="Arial" panose="020B0604020202020204" pitchFamily="34" charset="0"/>
                <a:cs typeface="Arial" panose="020B0604020202020204" pitchFamily="34" charset="0"/>
              </a:rPr>
              <a:t>Arnold, CD, et al., </a:t>
            </a:r>
            <a:r>
              <a:rPr lang="en-US" sz="1000" i="1" dirty="0">
                <a:latin typeface="Arial" panose="020B0604020202020204" pitchFamily="34" charset="0"/>
                <a:cs typeface="Arial" panose="020B0604020202020204" pitchFamily="34" charset="0"/>
              </a:rPr>
              <a:t>Nat Genet</a:t>
            </a:r>
            <a:r>
              <a:rPr lang="en-US" sz="1000" dirty="0">
                <a:latin typeface="Arial" panose="020B0604020202020204" pitchFamily="34" charset="0"/>
                <a:cs typeface="Arial" panose="020B0604020202020204" pitchFamily="34" charset="0"/>
              </a:rPr>
              <a:t>, 2014</a:t>
            </a:r>
          </a:p>
          <a:p>
            <a:r>
              <a:rPr lang="en-US" sz="1000" dirty="0" err="1">
                <a:latin typeface="Arial" panose="020B0604020202020204" pitchFamily="34" charset="0"/>
                <a:cs typeface="Arial" panose="020B0604020202020204" pitchFamily="34" charset="0"/>
              </a:rPr>
              <a:t>Shlyueva</a:t>
            </a:r>
            <a:r>
              <a:rPr lang="en-US" sz="1000" dirty="0">
                <a:latin typeface="Arial" panose="020B0604020202020204" pitchFamily="34" charset="0"/>
                <a:cs typeface="Arial" panose="020B0604020202020204" pitchFamily="34" charset="0"/>
              </a:rPr>
              <a:t>, D, et al, </a:t>
            </a:r>
            <a:r>
              <a:rPr lang="en-US" sz="1000" i="1" dirty="0" err="1">
                <a:latin typeface="Arial" panose="020B0604020202020204" pitchFamily="34" charset="0"/>
                <a:cs typeface="Arial" panose="020B0604020202020204" pitchFamily="34" charset="0"/>
              </a:rPr>
              <a:t>Mol</a:t>
            </a:r>
            <a:r>
              <a:rPr lang="en-US" sz="1000" i="1" dirty="0">
                <a:latin typeface="Arial" panose="020B0604020202020204" pitchFamily="34" charset="0"/>
                <a:cs typeface="Arial" panose="020B0604020202020204" pitchFamily="34" charset="0"/>
              </a:rPr>
              <a:t> Cell</a:t>
            </a:r>
            <a:r>
              <a:rPr lang="en-US" sz="1000" dirty="0">
                <a:latin typeface="Arial" panose="020B0604020202020204" pitchFamily="34" charset="0"/>
                <a:cs typeface="Arial" panose="020B0604020202020204" pitchFamily="34" charset="0"/>
              </a:rPr>
              <a:t>, 2014</a:t>
            </a:r>
          </a:p>
        </p:txBody>
      </p:sp>
      <p:sp>
        <p:nvSpPr>
          <p:cNvPr id="10" name="TextBox 9">
            <a:extLst>
              <a:ext uri="{FF2B5EF4-FFF2-40B4-BE49-F238E27FC236}">
                <a16:creationId xmlns="" xmlns:a16="http://schemas.microsoft.com/office/drawing/2014/main" id="{D1E12CAB-1C91-9E43-BE33-8037CC715C28}"/>
              </a:ext>
            </a:extLst>
          </p:cNvPr>
          <p:cNvSpPr txBox="1"/>
          <p:nvPr/>
        </p:nvSpPr>
        <p:spPr>
          <a:xfrm>
            <a:off x="6445575" y="2713565"/>
            <a:ext cx="566181"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MPFD</a:t>
            </a:r>
          </a:p>
        </p:txBody>
      </p:sp>
      <p:sp>
        <p:nvSpPr>
          <p:cNvPr id="11" name="Rectangle 10">
            <a:extLst>
              <a:ext uri="{FF2B5EF4-FFF2-40B4-BE49-F238E27FC236}">
                <a16:creationId xmlns="" xmlns:a16="http://schemas.microsoft.com/office/drawing/2014/main" id="{E218AB05-AFF0-0B41-B5BC-FA784EF3FC4B}"/>
              </a:ext>
            </a:extLst>
          </p:cNvPr>
          <p:cNvSpPr/>
          <p:nvPr/>
        </p:nvSpPr>
        <p:spPr>
          <a:xfrm>
            <a:off x="6445575" y="3007454"/>
            <a:ext cx="2505814" cy="246221"/>
          </a:xfrm>
          <a:prstGeom prst="rect">
            <a:avLst/>
          </a:prstGeom>
        </p:spPr>
        <p:txBody>
          <a:bodyPr wrap="none">
            <a:spAutoFit/>
          </a:bodyPr>
          <a:lstStyle/>
          <a:p>
            <a:r>
              <a:rPr lang="en-US" sz="1000" dirty="0">
                <a:latin typeface="Arial" panose="020B0604020202020204" pitchFamily="34" charset="0"/>
                <a:cs typeface="Arial" panose="020B0604020202020204" pitchFamily="34" charset="0"/>
              </a:rPr>
              <a:t>Patwardhan RP, et al., </a:t>
            </a:r>
            <a:r>
              <a:rPr lang="en-US" sz="1000" i="1" dirty="0">
                <a:latin typeface="Arial" panose="020B0604020202020204" pitchFamily="34" charset="0"/>
                <a:cs typeface="Arial" panose="020B0604020202020204" pitchFamily="34" charset="0"/>
              </a:rPr>
              <a:t>Nat Biotech</a:t>
            </a:r>
            <a:r>
              <a:rPr lang="en-US" sz="1000" dirty="0">
                <a:latin typeface="Arial" panose="020B0604020202020204" pitchFamily="34" charset="0"/>
                <a:cs typeface="Arial" panose="020B0604020202020204" pitchFamily="34" charset="0"/>
              </a:rPr>
              <a:t>, 2012</a:t>
            </a:r>
          </a:p>
        </p:txBody>
      </p:sp>
      <p:sp>
        <p:nvSpPr>
          <p:cNvPr id="12" name="TextBox 11">
            <a:extLst>
              <a:ext uri="{FF2B5EF4-FFF2-40B4-BE49-F238E27FC236}">
                <a16:creationId xmlns="" xmlns:a16="http://schemas.microsoft.com/office/drawing/2014/main" id="{1959AC73-9C24-E449-A455-C8AF4774A2EB}"/>
              </a:ext>
            </a:extLst>
          </p:cNvPr>
          <p:cNvSpPr txBox="1"/>
          <p:nvPr/>
        </p:nvSpPr>
        <p:spPr>
          <a:xfrm>
            <a:off x="6445576" y="1848775"/>
            <a:ext cx="761747"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CRE-</a:t>
            </a:r>
            <a:r>
              <a:rPr lang="en-US" sz="1050" b="1" dirty="0" err="1">
                <a:latin typeface="Arial" panose="020B0604020202020204" pitchFamily="34" charset="0"/>
                <a:cs typeface="Arial" panose="020B0604020202020204" pitchFamily="34" charset="0"/>
              </a:rPr>
              <a:t>Seq</a:t>
            </a:r>
            <a:endParaRPr lang="en-US" sz="105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7CB04193-ABF1-8D4F-A21E-8220D62E5F2A}"/>
              </a:ext>
            </a:extLst>
          </p:cNvPr>
          <p:cNvSpPr/>
          <p:nvPr/>
        </p:nvSpPr>
        <p:spPr>
          <a:xfrm>
            <a:off x="6445575" y="2137038"/>
            <a:ext cx="2502608" cy="553998"/>
          </a:xfrm>
          <a:prstGeom prst="rect">
            <a:avLst/>
          </a:prstGeom>
        </p:spPr>
        <p:txBody>
          <a:bodyPr wrap="none">
            <a:spAutoFit/>
          </a:bodyPr>
          <a:lstStyle/>
          <a:p>
            <a:r>
              <a:rPr lang="en-US" sz="1000" dirty="0" err="1">
                <a:latin typeface="Arial" panose="020B0604020202020204" pitchFamily="34" charset="0"/>
                <a:cs typeface="Arial" panose="020B0604020202020204" pitchFamily="34" charset="0"/>
              </a:rPr>
              <a:t>Kwasnieski</a:t>
            </a:r>
            <a:r>
              <a:rPr lang="en-US" sz="1000" dirty="0">
                <a:latin typeface="Arial" panose="020B0604020202020204" pitchFamily="34" charset="0"/>
                <a:cs typeface="Arial" panose="020B0604020202020204" pitchFamily="34" charset="0"/>
              </a:rPr>
              <a:t> JC, et al, </a:t>
            </a:r>
            <a:r>
              <a:rPr lang="en-US" sz="1000" i="1" dirty="0">
                <a:latin typeface="Arial" panose="020B0604020202020204" pitchFamily="34" charset="0"/>
                <a:cs typeface="Arial" panose="020B0604020202020204" pitchFamily="34" charset="0"/>
              </a:rPr>
              <a:t>PNAS</a:t>
            </a:r>
            <a:r>
              <a:rPr lang="en-US" sz="1000" dirty="0">
                <a:latin typeface="Arial" panose="020B0604020202020204" pitchFamily="34" charset="0"/>
                <a:cs typeface="Arial" panose="020B0604020202020204" pitchFamily="34" charset="0"/>
              </a:rPr>
              <a:t>, 2012</a:t>
            </a:r>
          </a:p>
          <a:p>
            <a:r>
              <a:rPr lang="en-US" sz="1000" dirty="0">
                <a:latin typeface="Arial" panose="020B0604020202020204" pitchFamily="34" charset="0"/>
                <a:cs typeface="Arial" panose="020B0604020202020204" pitchFamily="34" charset="0"/>
              </a:rPr>
              <a:t>White MA, et al, </a:t>
            </a:r>
            <a:r>
              <a:rPr lang="en-US" sz="1000" i="1" dirty="0">
                <a:latin typeface="Arial" panose="020B0604020202020204" pitchFamily="34" charset="0"/>
                <a:cs typeface="Arial" panose="020B0604020202020204" pitchFamily="34" charset="0"/>
              </a:rPr>
              <a:t>PNAS</a:t>
            </a:r>
            <a:r>
              <a:rPr lang="en-US" sz="1000" dirty="0">
                <a:latin typeface="Arial" panose="020B0604020202020204" pitchFamily="34" charset="0"/>
                <a:cs typeface="Arial" panose="020B0604020202020204" pitchFamily="34" charset="0"/>
              </a:rPr>
              <a:t>, 2013</a:t>
            </a:r>
          </a:p>
          <a:p>
            <a:r>
              <a:rPr lang="en-US" sz="1000" dirty="0" err="1">
                <a:latin typeface="Arial" panose="020B0604020202020204" pitchFamily="34" charset="0"/>
                <a:cs typeface="Arial" panose="020B0604020202020204" pitchFamily="34" charset="0"/>
              </a:rPr>
              <a:t>Kwasnieski</a:t>
            </a:r>
            <a:r>
              <a:rPr lang="en-US" sz="1000" dirty="0">
                <a:latin typeface="Arial" panose="020B0604020202020204" pitchFamily="34" charset="0"/>
                <a:cs typeface="Arial" panose="020B0604020202020204" pitchFamily="34" charset="0"/>
              </a:rPr>
              <a:t> JC, et al, </a:t>
            </a:r>
            <a:r>
              <a:rPr lang="en-US" sz="1000" i="1" dirty="0">
                <a:latin typeface="Arial" panose="020B0604020202020204" pitchFamily="34" charset="0"/>
                <a:cs typeface="Arial" panose="020B0604020202020204" pitchFamily="34" charset="0"/>
              </a:rPr>
              <a:t>Genome Res</a:t>
            </a:r>
            <a:r>
              <a:rPr lang="en-US" sz="1000" dirty="0">
                <a:latin typeface="Arial" panose="020B0604020202020204" pitchFamily="34" charset="0"/>
                <a:cs typeface="Arial" panose="020B0604020202020204" pitchFamily="34" charset="0"/>
              </a:rPr>
              <a:t>, 2014</a:t>
            </a:r>
          </a:p>
        </p:txBody>
      </p:sp>
      <p:sp>
        <p:nvSpPr>
          <p:cNvPr id="16" name="TextBox 15">
            <a:extLst>
              <a:ext uri="{FF2B5EF4-FFF2-40B4-BE49-F238E27FC236}">
                <a16:creationId xmlns="" xmlns:a16="http://schemas.microsoft.com/office/drawing/2014/main" id="{C206E621-48E9-4F47-B58F-C3B1D8200931}"/>
              </a:ext>
            </a:extLst>
          </p:cNvPr>
          <p:cNvSpPr txBox="1"/>
          <p:nvPr/>
        </p:nvSpPr>
        <p:spPr>
          <a:xfrm>
            <a:off x="204874" y="4108703"/>
            <a:ext cx="234551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Fumitaka and </a:t>
            </a:r>
            <a:r>
              <a:rPr lang="en-US" sz="1000" dirty="0" err="1">
                <a:latin typeface="Arial" panose="020B0604020202020204" pitchFamily="34" charset="0"/>
                <a:cs typeface="Arial" panose="020B0604020202020204" pitchFamily="34" charset="0"/>
              </a:rPr>
              <a:t>Ahituv</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Genomics</a:t>
            </a:r>
            <a:r>
              <a:rPr lang="en-US" sz="1000" dirty="0">
                <a:latin typeface="Arial" panose="020B0604020202020204" pitchFamily="34" charset="0"/>
                <a:cs typeface="Arial" panose="020B0604020202020204" pitchFamily="34" charset="0"/>
              </a:rPr>
              <a:t>, 2015</a:t>
            </a:r>
          </a:p>
        </p:txBody>
      </p:sp>
      <p:sp>
        <p:nvSpPr>
          <p:cNvPr id="17" name="TextBox 16">
            <a:extLst>
              <a:ext uri="{FF2B5EF4-FFF2-40B4-BE49-F238E27FC236}">
                <a16:creationId xmlns="" xmlns:a16="http://schemas.microsoft.com/office/drawing/2014/main" id="{D131EB3D-C7BB-694A-B362-9546FB9AB8EA}"/>
              </a:ext>
            </a:extLst>
          </p:cNvPr>
          <p:cNvSpPr txBox="1"/>
          <p:nvPr/>
        </p:nvSpPr>
        <p:spPr>
          <a:xfrm>
            <a:off x="6445575" y="4148123"/>
            <a:ext cx="490840"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TRIP</a:t>
            </a:r>
          </a:p>
        </p:txBody>
      </p:sp>
      <p:sp>
        <p:nvSpPr>
          <p:cNvPr id="18" name="TextBox 17">
            <a:extLst>
              <a:ext uri="{FF2B5EF4-FFF2-40B4-BE49-F238E27FC236}">
                <a16:creationId xmlns="" xmlns:a16="http://schemas.microsoft.com/office/drawing/2014/main" id="{E3BFAE1D-63CF-D844-8811-A70BC6722AF2}"/>
              </a:ext>
            </a:extLst>
          </p:cNvPr>
          <p:cNvSpPr txBox="1"/>
          <p:nvPr/>
        </p:nvSpPr>
        <p:spPr>
          <a:xfrm>
            <a:off x="6445576" y="4404574"/>
            <a:ext cx="173637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Akhtar, W, et al., </a:t>
            </a:r>
            <a:r>
              <a:rPr lang="en-US" sz="1000" i="1" dirty="0">
                <a:latin typeface="Arial" panose="020B0604020202020204" pitchFamily="34" charset="0"/>
                <a:cs typeface="Arial" panose="020B0604020202020204" pitchFamily="34" charset="0"/>
              </a:rPr>
              <a:t>Cell</a:t>
            </a:r>
            <a:r>
              <a:rPr lang="en-US" sz="1000" dirty="0">
                <a:latin typeface="Arial" panose="020B0604020202020204" pitchFamily="34" charset="0"/>
                <a:cs typeface="Arial" panose="020B0604020202020204" pitchFamily="34" charset="0"/>
              </a:rPr>
              <a:t>, 2013</a:t>
            </a:r>
          </a:p>
        </p:txBody>
      </p:sp>
      <p:sp>
        <p:nvSpPr>
          <p:cNvPr id="19" name="TextBox 18">
            <a:extLst>
              <a:ext uri="{FF2B5EF4-FFF2-40B4-BE49-F238E27FC236}">
                <a16:creationId xmlns="" xmlns:a16="http://schemas.microsoft.com/office/drawing/2014/main" id="{6BF44B57-AD4B-DD46-BE39-20EB8BDFFB5D}"/>
              </a:ext>
            </a:extLst>
          </p:cNvPr>
          <p:cNvSpPr txBox="1"/>
          <p:nvPr/>
        </p:nvSpPr>
        <p:spPr>
          <a:xfrm>
            <a:off x="204874" y="4505906"/>
            <a:ext cx="894797" cy="253916"/>
          </a:xfrm>
          <a:prstGeom prst="rect">
            <a:avLst/>
          </a:prstGeom>
          <a:noFill/>
        </p:spPr>
        <p:txBody>
          <a:bodyPr wrap="none" rtlCol="0">
            <a:spAutoFit/>
          </a:bodyPr>
          <a:lstStyle/>
          <a:p>
            <a:r>
              <a:rPr lang="en-US" sz="1050" b="1" dirty="0" err="1">
                <a:latin typeface="Arial" panose="020B0604020202020204" pitchFamily="34" charset="0"/>
                <a:cs typeface="Arial" panose="020B0604020202020204" pitchFamily="34" charset="0"/>
              </a:rPr>
              <a:t>FIREWACh</a:t>
            </a:r>
            <a:endParaRPr lang="en-US" sz="105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3D81C615-D8F5-664A-81DA-A8BEE0E9787F}"/>
              </a:ext>
            </a:extLst>
          </p:cNvPr>
          <p:cNvSpPr txBox="1"/>
          <p:nvPr/>
        </p:nvSpPr>
        <p:spPr>
          <a:xfrm>
            <a:off x="204874" y="4762357"/>
            <a:ext cx="225254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Murtha, M, et al., </a:t>
            </a:r>
            <a:r>
              <a:rPr lang="en-US" sz="1000" i="1" dirty="0">
                <a:latin typeface="Arial" panose="020B0604020202020204" pitchFamily="34" charset="0"/>
                <a:cs typeface="Arial" panose="020B0604020202020204" pitchFamily="34" charset="0"/>
              </a:rPr>
              <a:t>Nat Methods</a:t>
            </a:r>
            <a:r>
              <a:rPr lang="en-US" sz="1000" dirty="0">
                <a:latin typeface="Arial" panose="020B0604020202020204" pitchFamily="34" charset="0"/>
                <a:cs typeface="Arial" panose="020B0604020202020204" pitchFamily="34" charset="0"/>
              </a:rPr>
              <a:t>, 2014</a:t>
            </a:r>
          </a:p>
        </p:txBody>
      </p:sp>
      <p:sp>
        <p:nvSpPr>
          <p:cNvPr id="21" name="TextBox 20">
            <a:extLst>
              <a:ext uri="{FF2B5EF4-FFF2-40B4-BE49-F238E27FC236}">
                <a16:creationId xmlns="" xmlns:a16="http://schemas.microsoft.com/office/drawing/2014/main" id="{39CB16F3-D9AE-3244-B0FC-127BC4147B3E}"/>
              </a:ext>
            </a:extLst>
          </p:cNvPr>
          <p:cNvSpPr txBox="1"/>
          <p:nvPr/>
        </p:nvSpPr>
        <p:spPr>
          <a:xfrm>
            <a:off x="2905275" y="4501478"/>
            <a:ext cx="684803"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SIF-</a:t>
            </a:r>
            <a:r>
              <a:rPr lang="en-US" sz="1050" b="1" dirty="0" err="1">
                <a:latin typeface="Arial" panose="020B0604020202020204" pitchFamily="34" charset="0"/>
                <a:cs typeface="Arial" panose="020B0604020202020204" pitchFamily="34" charset="0"/>
              </a:rPr>
              <a:t>Seq</a:t>
            </a:r>
            <a:endParaRPr lang="en-US" sz="105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62E9B3C2-D373-A144-9FC3-CCD9A3CE4AE3}"/>
              </a:ext>
            </a:extLst>
          </p:cNvPr>
          <p:cNvSpPr txBox="1"/>
          <p:nvPr/>
        </p:nvSpPr>
        <p:spPr>
          <a:xfrm>
            <a:off x="2905274" y="4757929"/>
            <a:ext cx="227498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Dickel, DE, et al., </a:t>
            </a:r>
            <a:r>
              <a:rPr lang="en-US" sz="1000" i="1" dirty="0">
                <a:latin typeface="Arial" panose="020B0604020202020204" pitchFamily="34" charset="0"/>
                <a:cs typeface="Arial" panose="020B0604020202020204" pitchFamily="34" charset="0"/>
              </a:rPr>
              <a:t>Nat Methods</a:t>
            </a:r>
            <a:r>
              <a:rPr lang="en-US" sz="1000" dirty="0">
                <a:latin typeface="Arial" panose="020B0604020202020204" pitchFamily="34" charset="0"/>
                <a:cs typeface="Arial" panose="020B0604020202020204" pitchFamily="34" charset="0"/>
              </a:rPr>
              <a:t>, 2014</a:t>
            </a:r>
          </a:p>
        </p:txBody>
      </p:sp>
    </p:spTree>
    <p:extLst>
      <p:ext uri="{BB962C8B-B14F-4D97-AF65-F5344CB8AC3E}">
        <p14:creationId xmlns:p14="http://schemas.microsoft.com/office/powerpoint/2010/main" val="1564670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850"/>
            <a:ext cx="7886700" cy="994172"/>
          </a:xfrm>
        </p:spPr>
        <p:txBody>
          <a:bodyPr>
            <a:normAutofit/>
          </a:bodyPr>
          <a:lstStyle/>
          <a:p>
            <a:pPr algn="ctr"/>
            <a:r>
              <a:rPr lang="en-US" sz="1800" dirty="0">
                <a:solidFill>
                  <a:schemeClr val="accent5"/>
                </a:solidFill>
                <a:latin typeface="Arial" charset="0"/>
                <a:ea typeface="Arial" charset="0"/>
                <a:cs typeface="Arial" charset="0"/>
              </a:rPr>
              <a:t>Genetic variant annotation: </a:t>
            </a:r>
            <a:r>
              <a:rPr lang="en-US" sz="1800" dirty="0">
                <a:solidFill>
                  <a:srgbClr val="00B050"/>
                </a:solidFill>
                <a:latin typeface="Arial" charset="0"/>
                <a:ea typeface="Arial" charset="0"/>
                <a:cs typeface="Arial" charset="0"/>
              </a:rPr>
              <a:t>coding</a:t>
            </a:r>
            <a:r>
              <a:rPr lang="en-US" sz="1800" dirty="0">
                <a:solidFill>
                  <a:schemeClr val="accent5"/>
                </a:solidFill>
                <a:latin typeface="Arial" charset="0"/>
                <a:ea typeface="Arial" charset="0"/>
                <a:cs typeface="Arial" charset="0"/>
              </a:rPr>
              <a:t> and </a:t>
            </a:r>
            <a:r>
              <a:rPr lang="en-US" sz="1800" dirty="0">
                <a:solidFill>
                  <a:srgbClr val="FF0000"/>
                </a:solidFill>
                <a:latin typeface="Arial" charset="0"/>
                <a:ea typeface="Arial" charset="0"/>
                <a:cs typeface="Arial" charset="0"/>
              </a:rPr>
              <a:t>noncoding</a:t>
            </a:r>
          </a:p>
        </p:txBody>
      </p:sp>
      <p:sp>
        <p:nvSpPr>
          <p:cNvPr id="3" name="Content Placeholder 2"/>
          <p:cNvSpPr>
            <a:spLocks noGrp="1"/>
          </p:cNvSpPr>
          <p:nvPr>
            <p:ph idx="1"/>
          </p:nvPr>
        </p:nvSpPr>
        <p:spPr>
          <a:xfrm>
            <a:off x="463112" y="1102022"/>
            <a:ext cx="3679031" cy="3585096"/>
          </a:xfrm>
        </p:spPr>
        <p:txBody>
          <a:bodyPr>
            <a:noAutofit/>
          </a:bodyPr>
          <a:lstStyle/>
          <a:p>
            <a:pPr>
              <a:buFont typeface="Arial" charset="0"/>
              <a:buChar char="•"/>
            </a:pPr>
            <a:r>
              <a:rPr lang="en-US" sz="1050" dirty="0" smtClean="0"/>
              <a:t>Tools </a:t>
            </a:r>
            <a:r>
              <a:rPr lang="en-US" sz="1050" dirty="0"/>
              <a:t>developed specifically for </a:t>
            </a:r>
            <a:r>
              <a:rPr lang="en-US" sz="1050" dirty="0">
                <a:solidFill>
                  <a:srgbClr val="00B050"/>
                </a:solidFill>
              </a:rPr>
              <a:t>coding </a:t>
            </a:r>
            <a:r>
              <a:rPr lang="en-US" sz="1050" dirty="0"/>
              <a:t>variants:</a:t>
            </a:r>
          </a:p>
          <a:p>
            <a:pPr lvl="1">
              <a:buFont typeface="Wingdings" charset="2"/>
              <a:buChar char="ü"/>
            </a:pPr>
            <a:r>
              <a:rPr lang="en-US" sz="1050" dirty="0"/>
              <a:t>PolyPhen-2</a:t>
            </a:r>
          </a:p>
          <a:p>
            <a:pPr lvl="1">
              <a:buFont typeface="Wingdings" charset="2"/>
              <a:buChar char="ü"/>
            </a:pPr>
            <a:r>
              <a:rPr lang="en-US" sz="1050" dirty="0" err="1"/>
              <a:t>SnpEff</a:t>
            </a:r>
            <a:endParaRPr lang="en-US" sz="1050" dirty="0"/>
          </a:p>
          <a:p>
            <a:pPr lvl="1">
              <a:buFont typeface="Wingdings" charset="2"/>
              <a:buChar char="ü"/>
            </a:pPr>
            <a:r>
              <a:rPr lang="en-US" sz="1050" dirty="0"/>
              <a:t> SIFT</a:t>
            </a:r>
          </a:p>
          <a:p>
            <a:pPr lvl="1">
              <a:buFont typeface="Wingdings" charset="2"/>
              <a:buChar char="ü"/>
            </a:pPr>
            <a:r>
              <a:rPr lang="is-IS" sz="1050" dirty="0"/>
              <a:t>...</a:t>
            </a:r>
            <a:endParaRPr lang="en-US" sz="1050" dirty="0"/>
          </a:p>
          <a:p>
            <a:pPr>
              <a:buFont typeface="Arial" charset="0"/>
              <a:buChar char="•"/>
            </a:pPr>
            <a:r>
              <a:rPr lang="en-US" sz="1050" dirty="0"/>
              <a:t>Tools developed specifically for </a:t>
            </a:r>
            <a:r>
              <a:rPr lang="en-US" sz="1050" dirty="0">
                <a:solidFill>
                  <a:srgbClr val="FF0000"/>
                </a:solidFill>
              </a:rPr>
              <a:t>noncoding</a:t>
            </a:r>
            <a:r>
              <a:rPr lang="en-US" sz="1050" dirty="0"/>
              <a:t> variants:</a:t>
            </a:r>
          </a:p>
          <a:p>
            <a:pPr lvl="1">
              <a:buFont typeface="Wingdings" charset="2"/>
              <a:buChar char="ü"/>
            </a:pPr>
            <a:r>
              <a:rPr lang="en-US" altLang="zh-CN" sz="1050" dirty="0" err="1"/>
              <a:t>RegulomeDB</a:t>
            </a:r>
            <a:endParaRPr lang="en-US" altLang="zh-CN" sz="1050" dirty="0"/>
          </a:p>
          <a:p>
            <a:pPr lvl="1">
              <a:buFont typeface="Wingdings" charset="2"/>
              <a:buChar char="ü"/>
            </a:pPr>
            <a:r>
              <a:rPr lang="en-US" sz="1050" dirty="0" err="1"/>
              <a:t>HaploReg</a:t>
            </a:r>
            <a:endParaRPr lang="en-US" sz="1050" dirty="0"/>
          </a:p>
          <a:p>
            <a:pPr lvl="1">
              <a:buFont typeface="Wingdings" charset="2"/>
              <a:buChar char="ü"/>
            </a:pPr>
            <a:r>
              <a:rPr lang="en-US" sz="1050" dirty="0" err="1"/>
              <a:t>DeepSEA</a:t>
            </a:r>
            <a:endParaRPr lang="en-US" sz="1050" dirty="0"/>
          </a:p>
          <a:p>
            <a:pPr lvl="1">
              <a:buFont typeface="Wingdings" charset="2"/>
              <a:buChar char="ü"/>
            </a:pPr>
            <a:r>
              <a:rPr lang="en-US" sz="1050" dirty="0"/>
              <a:t>GWAVA</a:t>
            </a:r>
          </a:p>
          <a:p>
            <a:pPr lvl="1">
              <a:buFont typeface="Wingdings" charset="2"/>
              <a:buChar char="ü"/>
            </a:pPr>
            <a:r>
              <a:rPr lang="en-US" sz="1050" dirty="0"/>
              <a:t>...</a:t>
            </a:r>
          </a:p>
          <a:p>
            <a:pPr>
              <a:buFont typeface="Arial" charset="0"/>
              <a:buChar char="•"/>
            </a:pPr>
            <a:r>
              <a:rPr lang="en-US" sz="1050" dirty="0"/>
              <a:t>Tools for both coding and noncoding variants:</a:t>
            </a:r>
          </a:p>
          <a:p>
            <a:pPr lvl="1">
              <a:buFont typeface="Wingdings" charset="2"/>
              <a:buChar char="ü"/>
            </a:pPr>
            <a:r>
              <a:rPr lang="en-US" sz="1050" dirty="0"/>
              <a:t>CADD</a:t>
            </a:r>
          </a:p>
          <a:p>
            <a:pPr lvl="1">
              <a:buFont typeface="Wingdings" charset="2"/>
              <a:buChar char="ü"/>
            </a:pPr>
            <a:r>
              <a:rPr lang="en-US" sz="1050" dirty="0"/>
              <a:t>ANNOVAR</a:t>
            </a:r>
          </a:p>
          <a:p>
            <a:pPr lvl="1">
              <a:buFont typeface="Wingdings" charset="2"/>
              <a:buChar char="ü"/>
            </a:pPr>
            <a:r>
              <a:rPr lang="en-US" sz="1050" dirty="0"/>
              <a:t>VEP</a:t>
            </a:r>
          </a:p>
          <a:p>
            <a:pPr lvl="1">
              <a:buFont typeface="Wingdings" charset="2"/>
              <a:buChar char="ü"/>
            </a:pPr>
            <a:r>
              <a:rPr lang="en-US" sz="1050" dirty="0"/>
              <a:t>FATHMM-MKL</a:t>
            </a:r>
          </a:p>
          <a:p>
            <a:pPr lvl="1">
              <a:buFont typeface="Wingdings" charset="2"/>
              <a:buChar char="ü"/>
            </a:pPr>
            <a:r>
              <a:rPr lang="en-US" sz="1050" dirty="0"/>
              <a:t> </a:t>
            </a:r>
            <a:r>
              <a:rPr lang="is-IS" sz="1050" dirty="0"/>
              <a:t>….</a:t>
            </a:r>
            <a:endParaRPr lang="en-US" sz="1050" dirty="0"/>
          </a:p>
          <a:p>
            <a:pPr lvl="1">
              <a:buFont typeface="Wingdings" charset="2"/>
              <a:buChar char="ü"/>
            </a:pPr>
            <a:endParaRPr lang="en-US" sz="1400" dirty="0"/>
          </a:p>
          <a:p>
            <a:pPr>
              <a:buFont typeface="Wingdings" charset="2"/>
              <a:buChar char="ü"/>
            </a:pPr>
            <a:endParaRPr lang="en-US" sz="1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84" t="5324" b="58857"/>
          <a:stretch/>
        </p:blipFill>
        <p:spPr>
          <a:xfrm>
            <a:off x="4572000" y="1102022"/>
            <a:ext cx="3511502" cy="1644811"/>
          </a:xfrm>
          <a:prstGeom prst="rect">
            <a:avLst/>
          </a:prstGeom>
        </p:spPr>
      </p:pic>
      <p:sp>
        <p:nvSpPr>
          <p:cNvPr id="5" name="TextBox 4"/>
          <p:cNvSpPr txBox="1"/>
          <p:nvPr/>
        </p:nvSpPr>
        <p:spPr>
          <a:xfrm rot="16200000">
            <a:off x="3980914" y="1963068"/>
            <a:ext cx="869149" cy="253916"/>
          </a:xfrm>
          <a:prstGeom prst="rect">
            <a:avLst/>
          </a:prstGeom>
          <a:noFill/>
        </p:spPr>
        <p:txBody>
          <a:bodyPr wrap="none" rtlCol="0">
            <a:spAutoFit/>
          </a:bodyPr>
          <a:lstStyle/>
          <a:p>
            <a:r>
              <a:rPr lang="en-US" sz="1050" dirty="0">
                <a:solidFill>
                  <a:srgbClr val="00B050"/>
                </a:solidFill>
              </a:rPr>
              <a:t>Polyphen-2</a:t>
            </a:r>
          </a:p>
        </p:txBody>
      </p:sp>
      <p:sp>
        <p:nvSpPr>
          <p:cNvPr id="6" name="TextBox 5"/>
          <p:cNvSpPr txBox="1"/>
          <p:nvPr/>
        </p:nvSpPr>
        <p:spPr>
          <a:xfrm>
            <a:off x="6040955" y="2827792"/>
            <a:ext cx="2042547" cy="215444"/>
          </a:xfrm>
          <a:prstGeom prst="rect">
            <a:avLst/>
          </a:prstGeom>
          <a:noFill/>
        </p:spPr>
        <p:txBody>
          <a:bodyPr wrap="none" rtlCol="0">
            <a:spAutoFit/>
          </a:bodyPr>
          <a:lstStyle/>
          <a:p>
            <a:r>
              <a:rPr lang="en-US" sz="800" dirty="0"/>
              <a:t>I.A. </a:t>
            </a:r>
            <a:r>
              <a:rPr lang="en-US" sz="800" dirty="0" err="1"/>
              <a:t>Adzhubei</a:t>
            </a:r>
            <a:r>
              <a:rPr lang="en-US" sz="800" dirty="0"/>
              <a:t>, </a:t>
            </a:r>
            <a:r>
              <a:rPr lang="en-US" sz="800" i="1" dirty="0"/>
              <a:t>et al. Nat. Methods,  2010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832" y="2991345"/>
            <a:ext cx="1707503" cy="2100265"/>
          </a:xfrm>
          <a:prstGeom prst="rect">
            <a:avLst/>
          </a:prstGeom>
        </p:spPr>
      </p:pic>
      <p:sp>
        <p:nvSpPr>
          <p:cNvPr id="9" name="TextBox 8"/>
          <p:cNvSpPr txBox="1"/>
          <p:nvPr/>
        </p:nvSpPr>
        <p:spPr>
          <a:xfrm rot="16200000">
            <a:off x="4026599" y="3721593"/>
            <a:ext cx="777777" cy="253916"/>
          </a:xfrm>
          <a:prstGeom prst="rect">
            <a:avLst/>
          </a:prstGeom>
          <a:noFill/>
        </p:spPr>
        <p:txBody>
          <a:bodyPr wrap="none" rtlCol="0">
            <a:spAutoFit/>
          </a:bodyPr>
          <a:lstStyle/>
          <a:p>
            <a:r>
              <a:rPr lang="en-US" sz="1050" dirty="0" err="1">
                <a:solidFill>
                  <a:srgbClr val="FF0000"/>
                </a:solidFill>
              </a:rPr>
              <a:t>DeepSEA</a:t>
            </a:r>
            <a:endParaRPr lang="en-US" sz="1050" dirty="0">
              <a:solidFill>
                <a:srgbClr val="FF0000"/>
              </a:solidFill>
            </a:endParaRPr>
          </a:p>
        </p:txBody>
      </p:sp>
      <p:sp>
        <p:nvSpPr>
          <p:cNvPr id="10" name="TextBox 9"/>
          <p:cNvSpPr txBox="1"/>
          <p:nvPr/>
        </p:nvSpPr>
        <p:spPr>
          <a:xfrm>
            <a:off x="6477129" y="4819710"/>
            <a:ext cx="2383986" cy="215444"/>
          </a:xfrm>
          <a:prstGeom prst="rect">
            <a:avLst/>
          </a:prstGeom>
          <a:noFill/>
        </p:spPr>
        <p:txBody>
          <a:bodyPr wrap="none" rtlCol="0">
            <a:spAutoFit/>
          </a:bodyPr>
          <a:lstStyle/>
          <a:p>
            <a:r>
              <a:rPr lang="en-US" sz="800" dirty="0"/>
              <a:t>J. Zhou, O.G. </a:t>
            </a:r>
            <a:r>
              <a:rPr lang="en-US" sz="800" dirty="0" err="1"/>
              <a:t>Troyanskaya</a:t>
            </a:r>
            <a:r>
              <a:rPr lang="en-US" sz="800" dirty="0"/>
              <a:t>, Nat. Methods, 2015</a:t>
            </a:r>
          </a:p>
        </p:txBody>
      </p:sp>
    </p:spTree>
    <p:extLst>
      <p:ext uri="{BB962C8B-B14F-4D97-AF65-F5344CB8AC3E}">
        <p14:creationId xmlns:p14="http://schemas.microsoft.com/office/powerpoint/2010/main" val="833709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bg1"/>
                </a:solidFill>
                <a:latin typeface="Helvetica Neue"/>
                <a:ea typeface="Helvetica Neue"/>
                <a:cs typeface="Helvetica Neue"/>
                <a:sym typeface="Helvetica Neue"/>
              </a:rPr>
              <a:t>Thoughts on Genome Annotation, </a:t>
            </a:r>
            <a:r>
              <a:rPr lang="en-US" sz="1800" dirty="0" smtClean="0">
                <a:solidFill>
                  <a:schemeClr val="bg1"/>
                </a:solidFill>
                <a:latin typeface="Helvetica Neue" charset="0"/>
                <a:ea typeface="Helvetica Neue" charset="0"/>
                <a:cs typeface="Helvetica Neue" charset="0"/>
              </a:rPr>
              <a:t>Prioritizing</a:t>
            </a:r>
            <a:r>
              <a:rPr lang="en-US" sz="1800" dirty="0" smtClean="0">
                <a:solidFill>
                  <a:schemeClr val="bg1"/>
                </a:solidFill>
                <a:latin typeface="Helvetica Neue"/>
                <a:ea typeface="Helvetica Neue"/>
                <a:cs typeface="Helvetica Neue"/>
                <a:sym typeface="Helvetica Neue"/>
              </a:rPr>
              <a:t> Variants &amp; </a:t>
            </a:r>
            <a:br>
              <a:rPr lang="en-US" sz="1800" dirty="0" smtClean="0">
                <a:solidFill>
                  <a:schemeClr val="bg1"/>
                </a:solidFill>
                <a:latin typeface="Helvetica Neue"/>
                <a:ea typeface="Helvetica Neue"/>
                <a:cs typeface="Helvetica Neue"/>
                <a:sym typeface="Helvetica Neue"/>
              </a:rPr>
            </a:br>
            <a:r>
              <a:rPr lang="en-US" sz="1800" dirty="0" smtClean="0">
                <a:solidFill>
                  <a:schemeClr val="bg1"/>
                </a:solidFill>
                <a:latin typeface="Helvetica Neue"/>
                <a:ea typeface="Helvetica Neue"/>
                <a:cs typeface="Helvetica Neue"/>
                <a:sym typeface="Helvetica Neue"/>
              </a:rPr>
              <a:t>Application of these concepts in a disease context</a:t>
            </a:r>
            <a:endParaRPr lang="en" sz="18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latin typeface="Helvetica Neue" charset="0"/>
                <a:ea typeface="Helvetica Neue" charset="0"/>
                <a:cs typeface="Helvetica Neue" charset="0"/>
              </a:rPr>
              <a:t>RADAR</a:t>
            </a:r>
            <a:endParaRPr lang="en-US"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Adapts </a:t>
            </a:r>
            <a:r>
              <a:rPr lang="en-US"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a:t>
            </a:r>
            <a:r>
              <a:rPr lang="en-US" sz="1200" dirty="0" err="1">
                <a:latin typeface="Helvetica Neue" charset="0"/>
                <a:ea typeface="Helvetica Neue" charset="0"/>
                <a:cs typeface="Helvetica Neue" charset="0"/>
              </a:rPr>
              <a:t>regulome</a:t>
            </a:r>
            <a:r>
              <a:rPr lang="en-US" sz="1200" dirty="0">
                <a:latin typeface="Helvetica Neue" charset="0"/>
                <a:ea typeface="Helvetica Neue" charset="0"/>
                <a:cs typeface="Helvetica Neue" charset="0"/>
              </a:rPr>
              <a:t>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a:t>
            </a:r>
            <a:r>
              <a:rPr lang="en-US" sz="1200" dirty="0" smtClean="0">
                <a:latin typeface="Helvetica Neue" charset="0"/>
                <a:ea typeface="Helvetica Neue" charset="0"/>
                <a:cs typeface="Helvetica Neue" charset="0"/>
              </a:rPr>
              <a:t>effects</a:t>
            </a: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chemeClr val="bg1"/>
                </a:solidFill>
                <a:latin typeface="Helvetica Neue" charset="0"/>
                <a:ea typeface="Helvetica Neue" charset="0"/>
                <a:cs typeface="Helvetica Neue" charset="0"/>
              </a:rPr>
              <a:t>uORFs</a:t>
            </a:r>
            <a:r>
              <a:rPr lang="en-US" sz="1400" dirty="0" smtClean="0">
                <a:solidFill>
                  <a:schemeClr val="bg1"/>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chemeClr val="bg1"/>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latin typeface="Helvetica Neue" charset="0"/>
                <a:ea typeface="Helvetica Neue" charset="0"/>
                <a:cs typeface="Helvetica Neue" charset="0"/>
              </a:rPr>
              <a:t>Genomic covariates</a:t>
            </a:r>
            <a:endParaRPr lang="en-US" sz="1400" b="1" u="sng" dirty="0">
              <a:solidFill>
                <a:schemeClr val="bg1"/>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chemeClr val="bg1"/>
                </a:solidFill>
                <a:latin typeface="Helvetica Neue" charset="0"/>
                <a:ea typeface="Helvetica Neue" charset="0"/>
                <a:cs typeface="Helvetica Neue" charset="0"/>
              </a:rPr>
              <a:t>Music</a:t>
            </a:r>
            <a:endParaRPr lang="en-US" sz="1400" b="1" u="sng" dirty="0">
              <a:solidFill>
                <a:schemeClr val="bg1"/>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bg1"/>
                </a:solidFill>
                <a:latin typeface="Helvetica Neue" charset="0"/>
                <a:ea typeface="Helvetica Neue" charset="0"/>
                <a:cs typeface="Helvetica Neue" charset="0"/>
              </a:rPr>
              <a:t>Multi-scale peak calling</a:t>
            </a:r>
            <a:endParaRPr lang="en-US" sz="1400" b="1" u="sng" dirty="0">
              <a:solidFill>
                <a:schemeClr val="bg1"/>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chemeClr val="bg1"/>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rPr>
              <a:t>Integrating cross-assay signal-track patterns </a:t>
            </a:r>
            <a:r>
              <a:rPr lang="en-US" sz="1100" dirty="0">
                <a:solidFill>
                  <a:schemeClr val="bg1"/>
                </a:solidFill>
                <a:latin typeface="Helvetica Neue" charset="0"/>
                <a:ea typeface="Helvetica Neue" charset="0"/>
                <a:cs typeface="Helvetica Neue" charset="0"/>
              </a:rPr>
              <a:t>associated with </a:t>
            </a:r>
            <a:r>
              <a:rPr lang="en-US" sz="1100" dirty="0" smtClean="0">
                <a:solidFill>
                  <a:schemeClr val="bg1"/>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latin typeface="Helvetica Neue" charset="0"/>
                <a:ea typeface="Helvetica Neue" charset="0"/>
                <a:cs typeface="Helvetica Neue" charset="0"/>
              </a:rPr>
              <a:t>T</a:t>
            </a:r>
            <a:r>
              <a:rPr lang="en-US" sz="1100" dirty="0" smtClean="0">
                <a:solidFill>
                  <a:schemeClr val="bg1"/>
                </a:solidFill>
                <a:latin typeface="Helvetica Neue" charset="0"/>
                <a:ea typeface="Helvetica Neue" charset="0"/>
                <a:cs typeface="Helvetica Neue" charset="0"/>
              </a:rPr>
              <a:t>rained </a:t>
            </a:r>
            <a:r>
              <a:rPr lang="en-US" sz="1100" dirty="0">
                <a:solidFill>
                  <a:schemeClr val="bg1"/>
                </a:solidFill>
                <a:latin typeface="Helvetica Neue" charset="0"/>
                <a:ea typeface="Helvetica Neue" charset="0"/>
                <a:cs typeface="Helvetica Neue" charset="0"/>
              </a:rPr>
              <a:t>on high throughput STARR-</a:t>
            </a:r>
            <a:r>
              <a:rPr lang="en-US" sz="1100" dirty="0" err="1">
                <a:solidFill>
                  <a:schemeClr val="bg1"/>
                </a:solidFill>
                <a:latin typeface="Helvetica Neue" charset="0"/>
                <a:ea typeface="Helvetica Neue" charset="0"/>
                <a:cs typeface="Helvetica Neue" charset="0"/>
              </a:rPr>
              <a:t>seq</a:t>
            </a:r>
            <a:r>
              <a:rPr lang="en-US" sz="1100" dirty="0">
                <a:solidFill>
                  <a:schemeClr val="bg1"/>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latin typeface="Helvetica Neue" charset="0"/>
                <a:ea typeface="Helvetica Neue" charset="0"/>
                <a:cs typeface="Helvetica Neue" charset="0"/>
              </a:rPr>
              <a:t>FunSeq</a:t>
            </a:r>
            <a:endParaRPr lang="en-US" sz="1400" b="1" u="sng" dirty="0">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latin typeface="Helvetica Neue" charset="0"/>
                <a:ea typeface="Helvetica Neue" charset="0"/>
                <a:cs typeface="Helvetica Neue" charset="0"/>
              </a:rPr>
              <a:t>I</a:t>
            </a:r>
            <a:r>
              <a:rPr lang="en" sz="1100" dirty="0" err="1">
                <a:latin typeface="Helvetica Neue" charset="0"/>
                <a:ea typeface="Helvetica Neue" charset="0"/>
                <a:cs typeface="Helvetica Neue" charset="0"/>
              </a:rPr>
              <a:t>ntegrates</a:t>
            </a:r>
            <a:r>
              <a:rPr lang="en" sz="1100" dirty="0">
                <a:latin typeface="Helvetica Neue" charset="0"/>
                <a:ea typeface="Helvetica Neue" charset="0"/>
                <a:cs typeface="Helvetica Neue" charset="0"/>
              </a:rPr>
              <a:t> evidence, with a</a:t>
            </a:r>
            <a:r>
              <a:rPr lang="en-US" sz="1100" dirty="0">
                <a:latin typeface="Helvetica Neue" charset="0"/>
                <a:ea typeface="Helvetica Neue" charset="0"/>
                <a:cs typeface="Helvetica Neue" charset="0"/>
              </a:rPr>
              <a:t> “</a:t>
            </a:r>
            <a:r>
              <a:rPr lang="en-US" sz="1100" dirty="0" err="1">
                <a:latin typeface="Helvetica Neue" charset="0"/>
                <a:ea typeface="Helvetica Neue" charset="0"/>
                <a:cs typeface="Helvetica Neue" charset="0"/>
              </a:rPr>
              <a:t>surprisal</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based </a:t>
            </a:r>
            <a:r>
              <a:rPr lang="en" sz="1200" dirty="0">
                <a:latin typeface="Helvetica Neue" charset="0"/>
                <a:ea typeface="Helvetica Neue" charset="0"/>
                <a:cs typeface="Helvetica Neue" charset="0"/>
              </a:rPr>
              <a:t>weighting</a:t>
            </a:r>
            <a:r>
              <a:rPr lang="en" sz="1100" dirty="0">
                <a:latin typeface="Helvetica Neue" charset="0"/>
                <a:ea typeface="Helvetica Neue" charset="0"/>
                <a:cs typeface="Helvetica Neue" charset="0"/>
              </a:rPr>
              <a:t> scheme</a:t>
            </a:r>
            <a:r>
              <a:rPr lang="en-US" sz="1100" dirty="0">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latin typeface="Helvetica Neue" charset="0"/>
                <a:ea typeface="Helvetica Neue" charset="0"/>
                <a:cs typeface="Helvetica Neue" charset="0"/>
              </a:rPr>
              <a:t>Prioritizing variants </a:t>
            </a:r>
            <a:r>
              <a:rPr lang="en-US" sz="1100" dirty="0">
                <a:latin typeface="Helvetica Neue" charset="0"/>
                <a:ea typeface="Helvetica Neue" charset="0"/>
                <a:cs typeface="Helvetica Neue" charset="0"/>
              </a:rPr>
              <a:t>within </a:t>
            </a:r>
            <a:r>
              <a:rPr lang="en" sz="1100" dirty="0">
                <a:latin typeface="Helvetica Neue" charset="0"/>
                <a:ea typeface="Helvetica Neue" charset="0"/>
                <a:cs typeface="Helvetica Neue" charset="0"/>
              </a:rPr>
              <a:t>“sensitive sites” (human</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chemeClr val="bg1"/>
                </a:solidFill>
                <a:latin typeface="Helvetica Neue" charset="0"/>
                <a:ea typeface="Helvetica Neue" charset="0"/>
                <a:cs typeface="Helvetica Neue" charset="0"/>
              </a:rPr>
              <a:t>PsychENCODE</a:t>
            </a:r>
            <a:r>
              <a:rPr lang="en-US" sz="1600" b="1" u="sng" dirty="0" smtClean="0">
                <a:solidFill>
                  <a:schemeClr val="bg1"/>
                </a:solidFill>
                <a:latin typeface="Helvetica Neue" charset="0"/>
                <a:ea typeface="Helvetica Neue" charset="0"/>
                <a:cs typeface="Helvetica Neue" charset="0"/>
              </a:rPr>
              <a:t> </a:t>
            </a:r>
            <a:r>
              <a:rPr lang="en-US" sz="1600" b="1" u="sng" dirty="0">
                <a:solidFill>
                  <a:schemeClr val="bg1"/>
                </a:solidFill>
                <a:latin typeface="Helvetica Neue" charset="0"/>
                <a:ea typeface="Helvetica Neue" charset="0"/>
                <a:cs typeface="Helvetica Neue" charset="0"/>
              </a:rPr>
              <a:t>(</a:t>
            </a:r>
            <a:r>
              <a:rPr lang="en-US" sz="1600" b="1" u="sng" dirty="0" smtClean="0">
                <a:solidFill>
                  <a:schemeClr val="bg1"/>
                </a:solidFill>
                <a:latin typeface="Helvetica Neue" charset="0"/>
                <a:ea typeface="Helvetica Neue" charset="0"/>
                <a:cs typeface="Helvetica Neue" charset="0"/>
              </a:rPr>
              <a:t>Application)</a:t>
            </a:r>
            <a:endParaRPr lang="en-US" sz="1600" b="1" u="sng" dirty="0">
              <a:solidFill>
                <a:schemeClr val="bg1"/>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Large QTL resource (~2.5M </a:t>
            </a:r>
            <a:r>
              <a:rPr lang="en-US" sz="1200" dirty="0" err="1">
                <a:solidFill>
                  <a:schemeClr val="bg1"/>
                </a:solidFill>
                <a:latin typeface="Helvetica Neue" charset="0"/>
                <a:ea typeface="Helvetica Neue" charset="0"/>
                <a:cs typeface="Helvetica Neue" charset="0"/>
              </a:rPr>
              <a:t>eQTLs</a:t>
            </a:r>
            <a:r>
              <a:rPr lang="en-US" sz="1200" dirty="0">
                <a:solidFill>
                  <a:schemeClr val="bg1"/>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240566158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66517739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910" y="862013"/>
            <a:ext cx="447794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58" name="Title 1"/>
          <p:cNvSpPr>
            <a:spLocks noGrp="1"/>
          </p:cNvSpPr>
          <p:nvPr>
            <p:ph type="title"/>
          </p:nvPr>
        </p:nvSpPr>
        <p:spPr>
          <a:xfrm>
            <a:off x="1475185" y="-24661"/>
            <a:ext cx="6172200" cy="857251"/>
          </a:xfrm>
        </p:spPr>
        <p:txBody>
          <a:bodyPr/>
          <a:lstStyle/>
          <a:p>
            <a:r>
              <a:rPr lang="en-US" altLang="en-US">
                <a:ea typeface="ＭＳ Ｐゴシック" charset="-128"/>
              </a:rPr>
              <a:t>Summarizing the Signal: </a:t>
            </a:r>
            <a:br>
              <a:rPr lang="en-US" altLang="en-US">
                <a:ea typeface="ＭＳ Ｐゴシック" charset="-128"/>
              </a:rPr>
            </a:br>
            <a:r>
              <a:rPr lang="en-US" altLang="en-US">
                <a:ea typeface="ＭＳ Ｐゴシック" charset="-128"/>
              </a:rPr>
              <a:t>"Traditional" </a:t>
            </a:r>
            <a:r>
              <a:rPr lang="en-US" altLang="en-US" dirty="0" err="1">
                <a:ea typeface="ＭＳ Ｐゴシック" charset="-128"/>
              </a:rPr>
              <a:t>ChipSeq</a:t>
            </a:r>
            <a:r>
              <a:rPr lang="en-US" altLang="en-US" dirty="0">
                <a:ea typeface="ＭＳ Ｐゴシック" charset="-128"/>
              </a:rPr>
              <a:t> Peak Calling</a:t>
            </a:r>
          </a:p>
        </p:txBody>
      </p:sp>
      <p:sp>
        <p:nvSpPr>
          <p:cNvPr id="70659" name="TextBox 4"/>
          <p:cNvSpPr txBox="1">
            <a:spLocks noChangeArrowheads="1"/>
          </p:cNvSpPr>
          <p:nvPr/>
        </p:nvSpPr>
        <p:spPr bwMode="auto">
          <a:xfrm>
            <a:off x="6475810" y="1662112"/>
            <a:ext cx="8899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Threshold</a:t>
            </a:r>
          </a:p>
        </p:txBody>
      </p:sp>
      <p:sp>
        <p:nvSpPr>
          <p:cNvPr id="70660" name="Content Placeholder 2"/>
          <p:cNvSpPr>
            <a:spLocks noGrp="1"/>
          </p:cNvSpPr>
          <p:nvPr>
            <p:ph idx="1"/>
          </p:nvPr>
        </p:nvSpPr>
        <p:spPr>
          <a:xfrm>
            <a:off x="1143000" y="919163"/>
            <a:ext cx="2457450" cy="1371600"/>
          </a:xfrm>
        </p:spPr>
        <p:txBody>
          <a:bodyPr/>
          <a:lstStyle/>
          <a:p>
            <a:r>
              <a:rPr lang="en-US" altLang="en-US" sz="1200">
                <a:ea typeface="ＭＳ Ｐゴシック" charset="-128"/>
              </a:rPr>
              <a:t>Generate &amp; threshold the signal profile to identify candidate target regions</a:t>
            </a:r>
          </a:p>
          <a:p>
            <a:pPr lvl="1"/>
            <a:r>
              <a:rPr lang="en-US" altLang="en-US" sz="900">
                <a:ea typeface="ＭＳ Ｐゴシック" charset="-128"/>
              </a:rPr>
              <a:t>Simulation (PeakSeq), </a:t>
            </a:r>
          </a:p>
          <a:p>
            <a:pPr lvl="1"/>
            <a:r>
              <a:rPr lang="en-US" altLang="en-US" sz="900">
                <a:ea typeface="ＭＳ Ｐゴシック" charset="-128"/>
              </a:rPr>
              <a:t>Local window based Poisson (MACS), </a:t>
            </a:r>
          </a:p>
          <a:p>
            <a:pPr lvl="1"/>
            <a:r>
              <a:rPr lang="en-US" altLang="en-US" sz="900">
                <a:ea typeface="ＭＳ Ｐゴシック" charset="-128"/>
              </a:rPr>
              <a:t>Fold change statistics (SPP)</a:t>
            </a:r>
          </a:p>
          <a:p>
            <a:pPr lvl="1"/>
            <a:endParaRPr lang="en-US" altLang="en-US" sz="900">
              <a:ea typeface="ＭＳ Ｐゴシック" charset="-128"/>
            </a:endParaRPr>
          </a:p>
        </p:txBody>
      </p:sp>
      <p:sp>
        <p:nvSpPr>
          <p:cNvPr id="70661" name="Content Placeholder 2"/>
          <p:cNvSpPr txBox="1">
            <a:spLocks/>
          </p:cNvSpPr>
          <p:nvPr/>
        </p:nvSpPr>
        <p:spPr bwMode="auto">
          <a:xfrm>
            <a:off x="1143000" y="2976563"/>
            <a:ext cx="2457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685800"/>
            <a:r>
              <a:rPr lang="en-US" altLang="en-US" sz="1200"/>
              <a:t>Score against the control</a:t>
            </a:r>
          </a:p>
        </p:txBody>
      </p:sp>
      <p:pic>
        <p:nvPicPr>
          <p:cNvPr id="706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2290762"/>
            <a:ext cx="3857625" cy="18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3" name="TextBox 14"/>
          <p:cNvSpPr txBox="1">
            <a:spLocks noChangeArrowheads="1"/>
          </p:cNvSpPr>
          <p:nvPr/>
        </p:nvSpPr>
        <p:spPr bwMode="auto">
          <a:xfrm>
            <a:off x="1395413" y="2224087"/>
            <a:ext cx="138371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Potential Targets</a:t>
            </a:r>
          </a:p>
        </p:txBody>
      </p:sp>
      <p:pic>
        <p:nvPicPr>
          <p:cNvPr id="706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2576513"/>
            <a:ext cx="44005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3548063"/>
            <a:ext cx="1178719"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6" name="TextBox 17"/>
          <p:cNvSpPr txBox="1">
            <a:spLocks noChangeArrowheads="1"/>
          </p:cNvSpPr>
          <p:nvPr/>
        </p:nvSpPr>
        <p:spPr bwMode="auto">
          <a:xfrm>
            <a:off x="1314450" y="3481387"/>
            <a:ext cx="21978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Significantly Enriched targets</a:t>
            </a:r>
          </a:p>
        </p:txBody>
      </p:sp>
      <p:cxnSp>
        <p:nvCxnSpPr>
          <p:cNvPr id="8" name="Straight Arrow Connector 7"/>
          <p:cNvCxnSpPr/>
          <p:nvPr/>
        </p:nvCxnSpPr>
        <p:spPr>
          <a:xfrm>
            <a:off x="3480198" y="3627835"/>
            <a:ext cx="1206103"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686050" y="2365772"/>
            <a:ext cx="108585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669" name="TextBox 25"/>
          <p:cNvSpPr txBox="1">
            <a:spLocks noChangeArrowheads="1"/>
          </p:cNvSpPr>
          <p:nvPr/>
        </p:nvSpPr>
        <p:spPr bwMode="auto">
          <a:xfrm>
            <a:off x="3608785" y="2589610"/>
            <a:ext cx="15616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Normalized Control</a:t>
            </a:r>
          </a:p>
        </p:txBody>
      </p:sp>
      <p:sp>
        <p:nvSpPr>
          <p:cNvPr id="70670" name="TextBox 31"/>
          <p:cNvSpPr txBox="1">
            <a:spLocks noChangeArrowheads="1"/>
          </p:cNvSpPr>
          <p:nvPr/>
        </p:nvSpPr>
        <p:spPr bwMode="auto">
          <a:xfrm>
            <a:off x="3631407" y="747712"/>
            <a:ext cx="5020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ChIP</a:t>
            </a:r>
          </a:p>
        </p:txBody>
      </p:sp>
      <p:sp>
        <p:nvSpPr>
          <p:cNvPr id="70671" name="TextBox 1"/>
          <p:cNvSpPr txBox="1">
            <a:spLocks noChangeArrowheads="1"/>
          </p:cNvSpPr>
          <p:nvPr/>
        </p:nvSpPr>
        <p:spPr bwMode="auto">
          <a:xfrm>
            <a:off x="1318023" y="4273154"/>
            <a:ext cx="5067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t>Now an update: "PeakSeq 2" =&gt; MUSIC</a:t>
            </a:r>
          </a:p>
        </p:txBody>
      </p:sp>
      <p:sp>
        <p:nvSpPr>
          <p:cNvPr id="3" name="TextBox 2"/>
          <p:cNvSpPr txBox="1"/>
          <p:nvPr/>
        </p:nvSpPr>
        <p:spPr>
          <a:xfrm>
            <a:off x="5422106" y="4866085"/>
            <a:ext cx="2408032" cy="253916"/>
          </a:xfrm>
          <a:prstGeom prst="rect">
            <a:avLst/>
          </a:prstGeom>
          <a:noFill/>
        </p:spPr>
        <p:txBody>
          <a:bodyPr wrap="none">
            <a:spAutoFit/>
          </a:bodyPr>
          <a:lstStyle/>
          <a:p>
            <a:pPr eaLnBrk="1" hangingPunct="1">
              <a:defRPr/>
            </a:pPr>
            <a:r>
              <a:rPr lang="en-US" sz="1050" b="1" dirty="0">
                <a:solidFill>
                  <a:schemeClr val="bg1">
                    <a:lumMod val="65000"/>
                  </a:schemeClr>
                </a:solidFill>
                <a:ea typeface="ＭＳ Ｐゴシック" charset="0"/>
                <a:cs typeface="ＭＳ Ｐゴシック" charset="0"/>
              </a:rPr>
              <a:t>[</a:t>
            </a:r>
            <a:r>
              <a:rPr lang="en-US" sz="1050" b="1" dirty="0" err="1">
                <a:solidFill>
                  <a:schemeClr val="bg1">
                    <a:lumMod val="65000"/>
                  </a:schemeClr>
                </a:solidFill>
                <a:ea typeface="ＭＳ Ｐゴシック" charset="0"/>
                <a:cs typeface="ＭＳ Ｐゴシック" charset="0"/>
              </a:rPr>
              <a:t>Rozowsky</a:t>
            </a:r>
            <a:r>
              <a:rPr lang="en-US" sz="1050" b="1" dirty="0">
                <a:solidFill>
                  <a:schemeClr val="bg1">
                    <a:lumMod val="65000"/>
                  </a:schemeClr>
                </a:solidFill>
                <a:ea typeface="ＭＳ Ｐゴシック" charset="0"/>
                <a:cs typeface="ＭＳ Ｐゴシック" charset="0"/>
              </a:rPr>
              <a:t> et al. ('09) </a:t>
            </a:r>
            <a:r>
              <a:rPr lang="en-US" sz="1050" b="1" i="1" dirty="0">
                <a:solidFill>
                  <a:schemeClr val="bg1">
                    <a:lumMod val="65000"/>
                  </a:schemeClr>
                </a:solidFill>
                <a:ea typeface="ＭＳ Ｐゴシック" charset="0"/>
                <a:cs typeface="ＭＳ Ｐゴシック" charset="0"/>
              </a:rPr>
              <a:t>Nat Biotech</a:t>
            </a:r>
            <a:r>
              <a:rPr lang="en-US" sz="1050" b="1" dirty="0">
                <a:solidFill>
                  <a:schemeClr val="bg1">
                    <a:lumMod val="65000"/>
                  </a:schemeClr>
                </a:solidFill>
                <a:ea typeface="ＭＳ Ｐゴシック" charset="0"/>
                <a:cs typeface="ＭＳ Ｐゴシック" charset="0"/>
              </a:rPr>
              <a:t>]</a:t>
            </a:r>
            <a:r>
              <a:rPr lang="en-US" sz="1050" b="1" i="1" dirty="0">
                <a:solidFill>
                  <a:schemeClr val="bg1">
                    <a:lumMod val="65000"/>
                  </a:schemeClr>
                </a:solidFill>
                <a:ea typeface="ＭＳ Ｐゴシック" charset="0"/>
                <a:cs typeface="ＭＳ Ｐゴシック" charset="0"/>
              </a:rPr>
              <a:t> </a:t>
            </a:r>
          </a:p>
        </p:txBody>
      </p:sp>
      <p:cxnSp>
        <p:nvCxnSpPr>
          <p:cNvPr id="4" name="Straight Connector 3"/>
          <p:cNvCxnSpPr/>
          <p:nvPr/>
        </p:nvCxnSpPr>
        <p:spPr>
          <a:xfrm>
            <a:off x="497681" y="4157663"/>
            <a:ext cx="8029575"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8052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1485900" y="-122635"/>
            <a:ext cx="6172200" cy="857251"/>
          </a:xfrm>
        </p:spPr>
        <p:txBody>
          <a:bodyPr/>
          <a:lstStyle/>
          <a:p>
            <a:pPr eaLnBrk="1" hangingPunct="1"/>
            <a:r>
              <a:rPr lang="en-US" altLang="en-US">
                <a:latin typeface="Calibri" charset="0"/>
                <a:ea typeface="ＭＳ Ｐゴシック" charset="-128"/>
              </a:rPr>
              <a:t>Multiscale Decomposition</a:t>
            </a:r>
          </a:p>
        </p:txBody>
      </p:sp>
      <p:pic>
        <p:nvPicPr>
          <p:cNvPr id="73730"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471" y="1028700"/>
            <a:ext cx="7006829"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314450" y="1257300"/>
            <a:ext cx="0" cy="28575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697010" y="2412051"/>
            <a:ext cx="1055097" cy="253916"/>
          </a:xfrm>
          <a:prstGeom prst="rect">
            <a:avLst/>
          </a:prstGeom>
          <a:noFill/>
        </p:spPr>
        <p:txBody>
          <a:bodyPr wrap="none">
            <a:spAutoFit/>
          </a:bodyPr>
          <a:lstStyle/>
          <a:p>
            <a:pPr defTabSz="685800">
              <a:defRPr/>
            </a:pPr>
            <a:r>
              <a:rPr lang="en-US" sz="1050" dirty="0">
                <a:solidFill>
                  <a:srgbClr val="FF0000"/>
                </a:solidFill>
                <a:latin typeface="Calibri"/>
                <a:ea typeface="+mn-ea"/>
              </a:rPr>
              <a:t>Increasing Scale</a:t>
            </a:r>
          </a:p>
        </p:txBody>
      </p:sp>
      <p:pic>
        <p:nvPicPr>
          <p:cNvPr id="737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169" y="928687"/>
            <a:ext cx="1793081" cy="10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69207" y="717948"/>
            <a:ext cx="492443" cy="276999"/>
          </a:xfrm>
          <a:prstGeom prst="rect">
            <a:avLst/>
          </a:prstGeom>
          <a:noFill/>
        </p:spPr>
        <p:txBody>
          <a:bodyPr wrap="none">
            <a:spAutoFit/>
          </a:bodyPr>
          <a:lstStyle/>
          <a:p>
            <a:pPr defTabSz="685800">
              <a:defRPr/>
            </a:pPr>
            <a:r>
              <a:rPr lang="en-US" sz="1200" dirty="0">
                <a:solidFill>
                  <a:prstClr val="black"/>
                </a:solidFill>
                <a:latin typeface="Calibri"/>
                <a:ea typeface="+mn-ea"/>
              </a:rPr>
              <a:t>20kb</a:t>
            </a:r>
          </a:p>
        </p:txBody>
      </p:sp>
      <p:sp>
        <p:nvSpPr>
          <p:cNvPr id="29" name="TextBox 28"/>
          <p:cNvSpPr txBox="1"/>
          <p:nvPr/>
        </p:nvSpPr>
        <p:spPr>
          <a:xfrm rot="19815646">
            <a:off x="1027539" y="1055102"/>
            <a:ext cx="535724" cy="276999"/>
          </a:xfrm>
          <a:prstGeom prst="rect">
            <a:avLst/>
          </a:prstGeom>
          <a:noFill/>
        </p:spPr>
        <p:txBody>
          <a:bodyPr wrap="none">
            <a:spAutoFit/>
          </a:bodyPr>
          <a:lstStyle/>
          <a:p>
            <a:pPr defTabSz="685800">
              <a:defRPr/>
            </a:pPr>
            <a:r>
              <a:rPr lang="en-US" sz="1200" dirty="0">
                <a:solidFill>
                  <a:srgbClr val="FF0000"/>
                </a:solidFill>
                <a:latin typeface="Calibri"/>
                <a:ea typeface="+mn-ea"/>
              </a:rPr>
              <a:t>100 b</a:t>
            </a:r>
          </a:p>
        </p:txBody>
      </p:sp>
      <p:sp>
        <p:nvSpPr>
          <p:cNvPr id="30" name="TextBox 29"/>
          <p:cNvSpPr txBox="1"/>
          <p:nvPr/>
        </p:nvSpPr>
        <p:spPr>
          <a:xfrm rot="19815646">
            <a:off x="1048231" y="4011425"/>
            <a:ext cx="606256" cy="276999"/>
          </a:xfrm>
          <a:prstGeom prst="rect">
            <a:avLst/>
          </a:prstGeom>
          <a:noFill/>
        </p:spPr>
        <p:txBody>
          <a:bodyPr wrap="none">
            <a:spAutoFit/>
          </a:bodyPr>
          <a:lstStyle/>
          <a:p>
            <a:pPr defTabSz="685800">
              <a:defRPr/>
            </a:pPr>
            <a:r>
              <a:rPr lang="en-US" sz="1200" dirty="0">
                <a:solidFill>
                  <a:srgbClr val="FF0000"/>
                </a:solidFill>
                <a:latin typeface="Calibri"/>
                <a:ea typeface="+mn-ea"/>
              </a:rPr>
              <a:t>100 kb</a:t>
            </a:r>
          </a:p>
        </p:txBody>
      </p:sp>
      <p:sp>
        <p:nvSpPr>
          <p:cNvPr id="73737" name="TextBox 4"/>
          <p:cNvSpPr txBox="1">
            <a:spLocks noChangeArrowheads="1"/>
          </p:cNvSpPr>
          <p:nvPr/>
        </p:nvSpPr>
        <p:spPr bwMode="auto">
          <a:xfrm>
            <a:off x="1143000" y="4914901"/>
            <a:ext cx="24737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r>
              <a:rPr lang="en-US" altLang="en-US" sz="1200" b="1">
                <a:solidFill>
                  <a:srgbClr val="A6A6A6"/>
                </a:solidFill>
              </a:rPr>
              <a:t>[Harmanci</a:t>
            </a:r>
            <a:r>
              <a:rPr lang="en-US" altLang="en-US" sz="1200" b="1" i="1">
                <a:solidFill>
                  <a:srgbClr val="A6A6A6"/>
                </a:solidFill>
              </a:rPr>
              <a:t> et al, Genome Biol. </a:t>
            </a:r>
            <a:r>
              <a:rPr lang="en-US" altLang="en-US" sz="1200" b="1">
                <a:solidFill>
                  <a:srgbClr val="A6A6A6"/>
                </a:solidFill>
              </a:rPr>
              <a:t>('14)]</a:t>
            </a:r>
            <a:endParaRPr lang="en-US" altLang="en-US" sz="1200" b="1" i="1">
              <a:solidFill>
                <a:srgbClr val="A6A6A6"/>
              </a:solidFill>
            </a:endParaRPr>
          </a:p>
        </p:txBody>
      </p:sp>
    </p:spTree>
    <p:extLst>
      <p:ext uri="{BB962C8B-B14F-4D97-AF65-F5344CB8AC3E}">
        <p14:creationId xmlns:p14="http://schemas.microsoft.com/office/powerpoint/2010/main" val="207360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1485900" y="-122635"/>
            <a:ext cx="6172200" cy="857251"/>
          </a:xfrm>
        </p:spPr>
        <p:txBody>
          <a:bodyPr/>
          <a:lstStyle/>
          <a:p>
            <a:pPr eaLnBrk="1" hangingPunct="1"/>
            <a:r>
              <a:rPr lang="en-US" altLang="en-US">
                <a:latin typeface="Calibri" charset="0"/>
                <a:ea typeface="ＭＳ Ｐゴシック" charset="-128"/>
              </a:rPr>
              <a:t>Multiscale Decomposition</a:t>
            </a:r>
          </a:p>
        </p:txBody>
      </p:sp>
      <p:pic>
        <p:nvPicPr>
          <p:cNvPr id="75778"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471" y="1028700"/>
            <a:ext cx="7006829"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314450" y="1257300"/>
            <a:ext cx="0" cy="28575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697010" y="2412051"/>
            <a:ext cx="1055097" cy="253916"/>
          </a:xfrm>
          <a:prstGeom prst="rect">
            <a:avLst/>
          </a:prstGeom>
          <a:noFill/>
        </p:spPr>
        <p:txBody>
          <a:bodyPr wrap="none">
            <a:spAutoFit/>
          </a:bodyPr>
          <a:lstStyle/>
          <a:p>
            <a:pPr defTabSz="685800">
              <a:defRPr/>
            </a:pPr>
            <a:r>
              <a:rPr lang="en-US" sz="1050" dirty="0">
                <a:solidFill>
                  <a:srgbClr val="FF0000"/>
                </a:solidFill>
                <a:latin typeface="Calibri"/>
                <a:ea typeface="+mn-ea"/>
              </a:rPr>
              <a:t>Increasing Scale</a:t>
            </a:r>
          </a:p>
        </p:txBody>
      </p:sp>
      <p:pic>
        <p:nvPicPr>
          <p:cNvPr id="75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169" y="928687"/>
            <a:ext cx="1793081" cy="10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69207" y="717948"/>
            <a:ext cx="492443" cy="276999"/>
          </a:xfrm>
          <a:prstGeom prst="rect">
            <a:avLst/>
          </a:prstGeom>
          <a:noFill/>
        </p:spPr>
        <p:txBody>
          <a:bodyPr wrap="none">
            <a:spAutoFit/>
          </a:bodyPr>
          <a:lstStyle/>
          <a:p>
            <a:pPr defTabSz="685800">
              <a:defRPr/>
            </a:pPr>
            <a:r>
              <a:rPr lang="en-US" sz="1200" dirty="0">
                <a:solidFill>
                  <a:prstClr val="black"/>
                </a:solidFill>
                <a:latin typeface="Calibri"/>
                <a:ea typeface="+mn-ea"/>
              </a:rPr>
              <a:t>20kb</a:t>
            </a:r>
          </a:p>
        </p:txBody>
      </p:sp>
      <p:sp>
        <p:nvSpPr>
          <p:cNvPr id="18" name="Rectangle 17"/>
          <p:cNvSpPr/>
          <p:nvPr/>
        </p:nvSpPr>
        <p:spPr>
          <a:xfrm>
            <a:off x="6343650" y="1028700"/>
            <a:ext cx="171450" cy="17145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19" name="Rectangle 18"/>
          <p:cNvSpPr/>
          <p:nvPr/>
        </p:nvSpPr>
        <p:spPr>
          <a:xfrm>
            <a:off x="7028260" y="1028700"/>
            <a:ext cx="92869" cy="120729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20" name="Rectangle 19"/>
          <p:cNvSpPr/>
          <p:nvPr/>
        </p:nvSpPr>
        <p:spPr>
          <a:xfrm>
            <a:off x="4636294" y="1028700"/>
            <a:ext cx="1232297" cy="273962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21" name="Rectangle 20"/>
          <p:cNvSpPr/>
          <p:nvPr/>
        </p:nvSpPr>
        <p:spPr>
          <a:xfrm>
            <a:off x="7535467" y="1028701"/>
            <a:ext cx="345281" cy="206097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22" name="Rectangle 21"/>
          <p:cNvSpPr/>
          <p:nvPr/>
        </p:nvSpPr>
        <p:spPr>
          <a:xfrm>
            <a:off x="4898232" y="1028700"/>
            <a:ext cx="298847" cy="16573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23" name="Rectangle 22"/>
          <p:cNvSpPr/>
          <p:nvPr/>
        </p:nvSpPr>
        <p:spPr>
          <a:xfrm>
            <a:off x="5253037" y="1028700"/>
            <a:ext cx="615554" cy="16573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050">
              <a:solidFill>
                <a:srgbClr val="FFFFFF"/>
              </a:solidFill>
              <a:latin typeface="Calibri" charset="0"/>
              <a:ea typeface="ＭＳ Ｐゴシック" charset="0"/>
              <a:cs typeface="ＭＳ Ｐゴシック" charset="0"/>
            </a:endParaRPr>
          </a:p>
        </p:txBody>
      </p:sp>
      <p:sp>
        <p:nvSpPr>
          <p:cNvPr id="14" name="TextBox 13"/>
          <p:cNvSpPr txBox="1"/>
          <p:nvPr/>
        </p:nvSpPr>
        <p:spPr>
          <a:xfrm>
            <a:off x="6778527" y="584598"/>
            <a:ext cx="603050" cy="507831"/>
          </a:xfrm>
          <a:prstGeom prst="rect">
            <a:avLst/>
          </a:prstGeom>
          <a:noFill/>
        </p:spPr>
        <p:txBody>
          <a:bodyPr wrap="none">
            <a:spAutoFit/>
          </a:bodyPr>
          <a:lstStyle/>
          <a:p>
            <a:pPr algn="ctr" defTabSz="685800">
              <a:defRPr/>
            </a:pPr>
            <a:r>
              <a:rPr lang="en-US" sz="900" dirty="0">
                <a:solidFill>
                  <a:srgbClr val="FF0000"/>
                </a:solidFill>
                <a:latin typeface="Calibri"/>
                <a:ea typeface="+mn-ea"/>
              </a:rPr>
              <a:t>Very</a:t>
            </a:r>
          </a:p>
          <a:p>
            <a:pPr algn="ctr" defTabSz="685800">
              <a:defRPr/>
            </a:pPr>
            <a:r>
              <a:rPr lang="en-US" sz="900" dirty="0">
                <a:solidFill>
                  <a:srgbClr val="FF0000"/>
                </a:solidFill>
                <a:latin typeface="Calibri"/>
                <a:ea typeface="+mn-ea"/>
              </a:rPr>
              <a:t>Punctate</a:t>
            </a:r>
          </a:p>
          <a:p>
            <a:pPr algn="ctr" defTabSz="685800">
              <a:defRPr/>
            </a:pPr>
            <a:r>
              <a:rPr lang="en-US" sz="900" dirty="0">
                <a:solidFill>
                  <a:srgbClr val="FF0000"/>
                </a:solidFill>
                <a:latin typeface="Calibri"/>
                <a:ea typeface="+mn-ea"/>
              </a:rPr>
              <a:t>ER</a:t>
            </a:r>
          </a:p>
        </p:txBody>
      </p:sp>
      <p:sp>
        <p:nvSpPr>
          <p:cNvPr id="25" name="TextBox 24"/>
          <p:cNvSpPr txBox="1"/>
          <p:nvPr/>
        </p:nvSpPr>
        <p:spPr>
          <a:xfrm>
            <a:off x="7475716" y="698897"/>
            <a:ext cx="463589" cy="369332"/>
          </a:xfrm>
          <a:prstGeom prst="rect">
            <a:avLst/>
          </a:prstGeom>
          <a:noFill/>
        </p:spPr>
        <p:txBody>
          <a:bodyPr wrap="none">
            <a:spAutoFit/>
          </a:bodyPr>
          <a:lstStyle/>
          <a:p>
            <a:pPr algn="ctr" defTabSz="685800">
              <a:defRPr/>
            </a:pPr>
            <a:r>
              <a:rPr lang="en-US" sz="900" dirty="0">
                <a:solidFill>
                  <a:srgbClr val="FF0000"/>
                </a:solidFill>
                <a:latin typeface="Calibri"/>
                <a:ea typeface="+mn-ea"/>
              </a:rPr>
              <a:t>Broad</a:t>
            </a:r>
          </a:p>
          <a:p>
            <a:pPr algn="ctr" defTabSz="685800">
              <a:defRPr/>
            </a:pPr>
            <a:r>
              <a:rPr lang="en-US" sz="900" dirty="0">
                <a:solidFill>
                  <a:srgbClr val="FF0000"/>
                </a:solidFill>
                <a:latin typeface="Calibri"/>
                <a:ea typeface="+mn-ea"/>
              </a:rPr>
              <a:t>ER</a:t>
            </a:r>
          </a:p>
        </p:txBody>
      </p:sp>
      <p:sp>
        <p:nvSpPr>
          <p:cNvPr id="26" name="TextBox 25"/>
          <p:cNvSpPr txBox="1"/>
          <p:nvPr/>
        </p:nvSpPr>
        <p:spPr>
          <a:xfrm>
            <a:off x="5250363" y="696516"/>
            <a:ext cx="561372" cy="369332"/>
          </a:xfrm>
          <a:prstGeom prst="rect">
            <a:avLst/>
          </a:prstGeom>
          <a:noFill/>
        </p:spPr>
        <p:txBody>
          <a:bodyPr wrap="none">
            <a:spAutoFit/>
          </a:bodyPr>
          <a:lstStyle/>
          <a:p>
            <a:pPr algn="ctr" defTabSz="685800">
              <a:defRPr/>
            </a:pPr>
            <a:r>
              <a:rPr lang="en-US" sz="900" dirty="0">
                <a:solidFill>
                  <a:srgbClr val="FF0000"/>
                </a:solidFill>
                <a:latin typeface="Calibri"/>
                <a:ea typeface="+mn-ea"/>
              </a:rPr>
              <a:t>Broader</a:t>
            </a:r>
          </a:p>
          <a:p>
            <a:pPr algn="ctr" defTabSz="685800">
              <a:defRPr/>
            </a:pPr>
            <a:r>
              <a:rPr lang="en-US" sz="900" dirty="0">
                <a:solidFill>
                  <a:srgbClr val="FF0000"/>
                </a:solidFill>
                <a:latin typeface="Calibri"/>
                <a:ea typeface="+mn-ea"/>
              </a:rPr>
              <a:t>ER</a:t>
            </a:r>
          </a:p>
        </p:txBody>
      </p:sp>
      <p:sp>
        <p:nvSpPr>
          <p:cNvPr id="27" name="TextBox 26"/>
          <p:cNvSpPr txBox="1"/>
          <p:nvPr/>
        </p:nvSpPr>
        <p:spPr>
          <a:xfrm>
            <a:off x="4922244" y="3758804"/>
            <a:ext cx="705642" cy="369332"/>
          </a:xfrm>
          <a:prstGeom prst="rect">
            <a:avLst/>
          </a:prstGeom>
          <a:noFill/>
        </p:spPr>
        <p:txBody>
          <a:bodyPr wrap="none">
            <a:spAutoFit/>
          </a:bodyPr>
          <a:lstStyle/>
          <a:p>
            <a:pPr algn="ctr" defTabSz="685800">
              <a:defRPr/>
            </a:pPr>
            <a:r>
              <a:rPr lang="en-US" sz="900" dirty="0">
                <a:solidFill>
                  <a:srgbClr val="FF0000"/>
                </a:solidFill>
                <a:latin typeface="Calibri"/>
                <a:ea typeface="+mn-ea"/>
              </a:rPr>
              <a:t>Very Broad</a:t>
            </a:r>
          </a:p>
          <a:p>
            <a:pPr algn="ctr" defTabSz="685800">
              <a:defRPr/>
            </a:pPr>
            <a:r>
              <a:rPr lang="en-US" sz="900" dirty="0">
                <a:solidFill>
                  <a:srgbClr val="FF0000"/>
                </a:solidFill>
                <a:latin typeface="Calibri"/>
                <a:ea typeface="+mn-ea"/>
              </a:rPr>
              <a:t>ER</a:t>
            </a:r>
          </a:p>
        </p:txBody>
      </p:sp>
      <p:sp>
        <p:nvSpPr>
          <p:cNvPr id="28" name="TextBox 27"/>
          <p:cNvSpPr txBox="1"/>
          <p:nvPr/>
        </p:nvSpPr>
        <p:spPr>
          <a:xfrm>
            <a:off x="6120111" y="714375"/>
            <a:ext cx="603050" cy="369332"/>
          </a:xfrm>
          <a:prstGeom prst="rect">
            <a:avLst/>
          </a:prstGeom>
          <a:noFill/>
        </p:spPr>
        <p:txBody>
          <a:bodyPr wrap="none">
            <a:spAutoFit/>
          </a:bodyPr>
          <a:lstStyle/>
          <a:p>
            <a:pPr algn="ctr" defTabSz="685800">
              <a:defRPr/>
            </a:pPr>
            <a:r>
              <a:rPr lang="en-US" sz="900" dirty="0">
                <a:solidFill>
                  <a:srgbClr val="FF0000"/>
                </a:solidFill>
                <a:latin typeface="Calibri"/>
                <a:ea typeface="+mn-ea"/>
              </a:rPr>
              <a:t>Punctate</a:t>
            </a:r>
          </a:p>
          <a:p>
            <a:pPr algn="ctr" defTabSz="685800">
              <a:defRPr/>
            </a:pPr>
            <a:r>
              <a:rPr lang="en-US" sz="900" dirty="0">
                <a:solidFill>
                  <a:srgbClr val="FF0000"/>
                </a:solidFill>
                <a:latin typeface="Calibri"/>
                <a:ea typeface="+mn-ea"/>
              </a:rPr>
              <a:t>ER</a:t>
            </a:r>
          </a:p>
        </p:txBody>
      </p:sp>
      <p:sp>
        <p:nvSpPr>
          <p:cNvPr id="29" name="TextBox 28"/>
          <p:cNvSpPr txBox="1"/>
          <p:nvPr/>
        </p:nvSpPr>
        <p:spPr>
          <a:xfrm rot="19815646">
            <a:off x="1027539" y="1055102"/>
            <a:ext cx="535724" cy="276999"/>
          </a:xfrm>
          <a:prstGeom prst="rect">
            <a:avLst/>
          </a:prstGeom>
          <a:noFill/>
        </p:spPr>
        <p:txBody>
          <a:bodyPr wrap="none">
            <a:spAutoFit/>
          </a:bodyPr>
          <a:lstStyle/>
          <a:p>
            <a:pPr defTabSz="685800">
              <a:defRPr/>
            </a:pPr>
            <a:r>
              <a:rPr lang="en-US" sz="1200" dirty="0">
                <a:solidFill>
                  <a:srgbClr val="FF0000"/>
                </a:solidFill>
                <a:latin typeface="Calibri"/>
                <a:ea typeface="+mn-ea"/>
              </a:rPr>
              <a:t>100 b</a:t>
            </a:r>
          </a:p>
        </p:txBody>
      </p:sp>
      <p:sp>
        <p:nvSpPr>
          <p:cNvPr id="30" name="TextBox 29"/>
          <p:cNvSpPr txBox="1"/>
          <p:nvPr/>
        </p:nvSpPr>
        <p:spPr>
          <a:xfrm rot="19815646">
            <a:off x="1048231" y="4011425"/>
            <a:ext cx="606256" cy="276999"/>
          </a:xfrm>
          <a:prstGeom prst="rect">
            <a:avLst/>
          </a:prstGeom>
          <a:noFill/>
        </p:spPr>
        <p:txBody>
          <a:bodyPr wrap="none">
            <a:spAutoFit/>
          </a:bodyPr>
          <a:lstStyle/>
          <a:p>
            <a:pPr defTabSz="685800">
              <a:defRPr/>
            </a:pPr>
            <a:r>
              <a:rPr lang="en-US" sz="1200" dirty="0">
                <a:solidFill>
                  <a:srgbClr val="FF0000"/>
                </a:solidFill>
                <a:latin typeface="Calibri"/>
                <a:ea typeface="+mn-ea"/>
              </a:rPr>
              <a:t>100 kb</a:t>
            </a:r>
          </a:p>
        </p:txBody>
      </p:sp>
      <p:sp>
        <p:nvSpPr>
          <p:cNvPr id="75796" name="TextBox 4"/>
          <p:cNvSpPr txBox="1">
            <a:spLocks noChangeArrowheads="1"/>
          </p:cNvSpPr>
          <p:nvPr/>
        </p:nvSpPr>
        <p:spPr bwMode="auto">
          <a:xfrm>
            <a:off x="1143000" y="4914901"/>
            <a:ext cx="24737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r>
              <a:rPr lang="en-US" altLang="en-US" sz="1200" b="1">
                <a:solidFill>
                  <a:srgbClr val="A6A6A6"/>
                </a:solidFill>
              </a:rPr>
              <a:t>[Harmanci</a:t>
            </a:r>
            <a:r>
              <a:rPr lang="en-US" altLang="en-US" sz="1200" b="1" i="1">
                <a:solidFill>
                  <a:srgbClr val="A6A6A6"/>
                </a:solidFill>
              </a:rPr>
              <a:t> et al, Genome Biol. </a:t>
            </a:r>
            <a:r>
              <a:rPr lang="en-US" altLang="en-US" sz="1200" b="1">
                <a:solidFill>
                  <a:srgbClr val="A6A6A6"/>
                </a:solidFill>
              </a:rPr>
              <a:t>('14)]</a:t>
            </a:r>
            <a:endParaRPr lang="en-US" altLang="en-US" sz="1200" b="1" i="1">
              <a:solidFill>
                <a:srgbClr val="A6A6A6"/>
              </a:solidFill>
            </a:endParaRPr>
          </a:p>
        </p:txBody>
      </p:sp>
    </p:spTree>
    <p:extLst>
      <p:ext uri="{BB962C8B-B14F-4D97-AF65-F5344CB8AC3E}">
        <p14:creationId xmlns:p14="http://schemas.microsoft.com/office/powerpoint/2010/main" val="46496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13007530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868225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33"/>
            <a:ext cx="7886700" cy="994172"/>
          </a:xfrm>
        </p:spPr>
        <p:txBody>
          <a:bodyPr>
            <a:normAutofit fontScale="90000"/>
          </a:bodyPr>
          <a:lstStyle/>
          <a:p>
            <a:pPr>
              <a:buSzPct val="25000"/>
            </a:pPr>
            <a:r>
              <a:rPr lang="en" sz="2700" dirty="0">
                <a:highlight>
                  <a:srgbClr val="FFFFFF"/>
                </a:highlight>
                <a:latin typeface="Helvetica Neue"/>
                <a:ea typeface="Helvetica Neue"/>
                <a:cs typeface="Helvetica Neue"/>
                <a:sym typeface="Helvetica Neue"/>
              </a:rPr>
              <a:t/>
            </a:r>
            <a:br>
              <a:rPr lang="en" sz="2700" dirty="0">
                <a:highlight>
                  <a:srgbClr val="FFFFFF"/>
                </a:highlight>
                <a:latin typeface="Helvetica Neue"/>
                <a:ea typeface="Helvetica Neue"/>
                <a:cs typeface="Helvetica Neue"/>
                <a:sym typeface="Helvetica Neue"/>
              </a:rPr>
            </a:br>
            <a:r>
              <a:rPr lang="en-US" altLang="zh-CN" sz="2700" dirty="0">
                <a:highlight>
                  <a:srgbClr val="FFFFFF"/>
                </a:highlight>
                <a:latin typeface="Helvetica Neue"/>
                <a:ea typeface="Helvetica Neue"/>
                <a:cs typeface="Helvetica Neue"/>
                <a:sym typeface="Helvetica Neue"/>
              </a:rPr>
              <a:t>Unique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shape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associated</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histone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signals</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flanking</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active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enhancers</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identified</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through</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STARR-</a:t>
            </a:r>
            <a:r>
              <a:rPr lang="en-US" altLang="zh-CN" sz="2700" dirty="0" err="1">
                <a:highlight>
                  <a:srgbClr val="FFFFFF"/>
                </a:highlight>
                <a:latin typeface="Helvetica Neue"/>
                <a:ea typeface="Helvetica Neue"/>
                <a:cs typeface="Helvetica Neue"/>
                <a:sym typeface="Helvetica Neue"/>
              </a:rPr>
              <a:t>seq</a:t>
            </a:r>
            <a:r>
              <a:rPr lang="en" sz="2700" dirty="0">
                <a:highlight>
                  <a:srgbClr val="FFFFFF"/>
                </a:highlight>
                <a:latin typeface="Helvetica Neue"/>
                <a:ea typeface="Helvetica Neue"/>
                <a:cs typeface="Helvetica Neue"/>
                <a:sym typeface="Helvetica Neue"/>
              </a:rPr>
              <a:t/>
            </a:r>
            <a:br>
              <a:rPr lang="en" sz="2700" dirty="0">
                <a:highlight>
                  <a:srgbClr val="FFFFFF"/>
                </a:highlight>
                <a:latin typeface="Helvetica Neue"/>
                <a:ea typeface="Helvetica Neue"/>
                <a:cs typeface="Helvetica Neue"/>
                <a:sym typeface="Helvetica Neue"/>
              </a:rPr>
            </a:br>
            <a:endParaRPr lang="en-US" dirty="0"/>
          </a:p>
        </p:txBody>
      </p:sp>
      <p:pic>
        <p:nvPicPr>
          <p:cNvPr id="5" name="Picture 4"/>
          <p:cNvPicPr>
            <a:picLocks noChangeAspect="1"/>
          </p:cNvPicPr>
          <p:nvPr/>
        </p:nvPicPr>
        <p:blipFill>
          <a:blip r:embed="rId3"/>
          <a:stretch>
            <a:fillRect/>
          </a:stretch>
        </p:blipFill>
        <p:spPr>
          <a:xfrm>
            <a:off x="2330299" y="2826088"/>
            <a:ext cx="3143401" cy="1937052"/>
          </a:xfrm>
          <a:prstGeom prst="rect">
            <a:avLst/>
          </a:prstGeom>
        </p:spPr>
      </p:pic>
      <p:pic>
        <p:nvPicPr>
          <p:cNvPr id="6" name="Picture 5"/>
          <p:cNvPicPr>
            <a:picLocks noChangeAspect="1"/>
          </p:cNvPicPr>
          <p:nvPr/>
        </p:nvPicPr>
        <p:blipFill>
          <a:blip r:embed="rId4"/>
          <a:stretch>
            <a:fillRect/>
          </a:stretch>
        </p:blipFill>
        <p:spPr>
          <a:xfrm>
            <a:off x="1911347" y="1288314"/>
            <a:ext cx="3258173" cy="1591336"/>
          </a:xfrm>
          <a:prstGeom prst="rect">
            <a:avLst/>
          </a:prstGeom>
        </p:spPr>
      </p:pic>
      <p:sp>
        <p:nvSpPr>
          <p:cNvPr id="7" name="TextBox 6"/>
          <p:cNvSpPr txBox="1"/>
          <p:nvPr/>
        </p:nvSpPr>
        <p:spPr>
          <a:xfrm>
            <a:off x="2781295" y="4905375"/>
            <a:ext cx="2071401" cy="253916"/>
          </a:xfrm>
          <a:prstGeom prst="rect">
            <a:avLst/>
          </a:prstGeom>
          <a:noFill/>
        </p:spPr>
        <p:txBody>
          <a:bodyPr wrap="none" rtlCol="0">
            <a:spAutoFit/>
          </a:bodyPr>
          <a:lstStyle/>
          <a:p>
            <a:r>
              <a:rPr lang="en-US" sz="1050" i="1" dirty="0" err="1"/>
              <a:t>Shlyueva</a:t>
            </a:r>
            <a:r>
              <a:rPr lang="en-US" sz="1050" i="1" dirty="0"/>
              <a:t>, et al., Nat Rev Genet</a:t>
            </a:r>
          </a:p>
        </p:txBody>
      </p:sp>
      <p:grpSp>
        <p:nvGrpSpPr>
          <p:cNvPr id="10" name="Group 9"/>
          <p:cNvGrpSpPr/>
          <p:nvPr/>
        </p:nvGrpSpPr>
        <p:grpSpPr>
          <a:xfrm>
            <a:off x="5737205" y="1465666"/>
            <a:ext cx="3120390" cy="3647611"/>
            <a:chOff x="7649606" y="1954220"/>
            <a:chExt cx="4160520" cy="486348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9606" y="1954220"/>
              <a:ext cx="4160520" cy="4041557"/>
            </a:xfrm>
            <a:prstGeom prst="rect">
              <a:avLst/>
            </a:prstGeom>
          </p:spPr>
        </p:pic>
        <p:sp>
          <p:nvSpPr>
            <p:cNvPr id="11" name="TextBox 10"/>
            <p:cNvSpPr txBox="1"/>
            <p:nvPr/>
          </p:nvSpPr>
          <p:spPr>
            <a:xfrm>
              <a:off x="9670650" y="6479147"/>
              <a:ext cx="1834264" cy="338555"/>
            </a:xfrm>
            <a:prstGeom prst="rect">
              <a:avLst/>
            </a:prstGeom>
            <a:noFill/>
          </p:spPr>
          <p:txBody>
            <a:bodyPr wrap="none" rtlCol="0">
              <a:spAutoFit/>
            </a:bodyPr>
            <a:lstStyle/>
            <a:p>
              <a:r>
                <a:rPr lang="en-US" sz="1050" i="1" dirty="0" err="1"/>
                <a:t>Nie</a:t>
              </a:r>
              <a:r>
                <a:rPr lang="en-US" sz="1050" i="1" dirty="0"/>
                <a:t>, et al., </a:t>
              </a:r>
              <a:r>
                <a:rPr lang="en-US" sz="1050" i="1" dirty="0" err="1"/>
                <a:t>PloS</a:t>
              </a:r>
              <a:r>
                <a:rPr lang="en-US" sz="1050" i="1" dirty="0"/>
                <a:t> one</a:t>
              </a:r>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4547" r="48166" b="63502"/>
          <a:stretch/>
        </p:blipFill>
        <p:spPr>
          <a:xfrm>
            <a:off x="923901" y="1325616"/>
            <a:ext cx="723940" cy="3385073"/>
          </a:xfrm>
          <a:prstGeom prst="rect">
            <a:avLst/>
          </a:prstGeom>
        </p:spPr>
      </p:pic>
      <p:sp>
        <p:nvSpPr>
          <p:cNvPr id="9" name="TextBox 8"/>
          <p:cNvSpPr txBox="1"/>
          <p:nvPr/>
        </p:nvSpPr>
        <p:spPr>
          <a:xfrm>
            <a:off x="1" y="4904601"/>
            <a:ext cx="1532792" cy="253916"/>
          </a:xfrm>
          <a:prstGeom prst="rect">
            <a:avLst/>
          </a:prstGeom>
          <a:noFill/>
        </p:spPr>
        <p:txBody>
          <a:bodyPr wrap="none" rtlCol="0">
            <a:spAutoFit/>
          </a:bodyPr>
          <a:lstStyle/>
          <a:p>
            <a:r>
              <a:rPr lang="en-US" sz="1050" i="1" dirty="0"/>
              <a:t>Arnold, et al.</a:t>
            </a:r>
            <a:r>
              <a:rPr lang="en-US" altLang="zh-CN" sz="1050" i="1" dirty="0"/>
              <a:t>,</a:t>
            </a:r>
            <a:r>
              <a:rPr lang="en-US" sz="1050" i="1" dirty="0"/>
              <a:t>  Science</a:t>
            </a:r>
          </a:p>
        </p:txBody>
      </p:sp>
    </p:spTree>
    <p:extLst>
      <p:ext uri="{BB962C8B-B14F-4D97-AF65-F5344CB8AC3E}">
        <p14:creationId xmlns:p14="http://schemas.microsoft.com/office/powerpoint/2010/main" val="186458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0955" y="331306"/>
            <a:ext cx="6730976" cy="6158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kern="0" dirty="0">
                <a:solidFill>
                  <a:srgbClr val="22228B"/>
                </a:solidFill>
                <a:highlight>
                  <a:srgbClr val="FFFFFF"/>
                </a:highlight>
                <a:latin typeface="Helvetica Neue"/>
                <a:ea typeface="Helvetica Neue"/>
                <a:cs typeface="Helvetica Neue"/>
                <a:sym typeface="Helvetica Neue"/>
              </a:rPr>
              <a:t>Matched</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Filter</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recognize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shape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patterns</a:t>
            </a:r>
            <a:endParaRPr lang="en-US" sz="3300" dirty="0"/>
          </a:p>
        </p:txBody>
      </p:sp>
      <p:grpSp>
        <p:nvGrpSpPr>
          <p:cNvPr id="17" name="Group 16"/>
          <p:cNvGrpSpPr/>
          <p:nvPr/>
        </p:nvGrpSpPr>
        <p:grpSpPr>
          <a:xfrm>
            <a:off x="1150263" y="969238"/>
            <a:ext cx="6637369" cy="1248812"/>
            <a:chOff x="1533682" y="1811867"/>
            <a:chExt cx="8849825" cy="1665083"/>
          </a:xfrm>
        </p:grpSpPr>
        <p:grpSp>
          <p:nvGrpSpPr>
            <p:cNvPr id="15" name="Group 14"/>
            <p:cNvGrpSpPr/>
            <p:nvPr/>
          </p:nvGrpSpPr>
          <p:grpSpPr>
            <a:xfrm>
              <a:off x="1533682" y="1811867"/>
              <a:ext cx="8849825" cy="1665083"/>
              <a:chOff x="1533682" y="1811867"/>
              <a:chExt cx="8849825" cy="1665083"/>
            </a:xfrm>
          </p:grpSpPr>
          <p:grpSp>
            <p:nvGrpSpPr>
              <p:cNvPr id="13" name="Group 12"/>
              <p:cNvGrpSpPr/>
              <p:nvPr/>
            </p:nvGrpSpPr>
            <p:grpSpPr>
              <a:xfrm>
                <a:off x="1533682" y="1811867"/>
                <a:ext cx="8849825" cy="1665083"/>
                <a:chOff x="1533682" y="1811867"/>
                <a:chExt cx="8849825" cy="1665083"/>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781" t="36627" b="44660"/>
                <a:stretch/>
              </p:blipFill>
              <p:spPr>
                <a:xfrm>
                  <a:off x="1533682" y="2015722"/>
                  <a:ext cx="8849825" cy="1461228"/>
                </a:xfrm>
                <a:prstGeom prst="rect">
                  <a:avLst/>
                </a:prstGeom>
              </p:spPr>
            </p:pic>
            <p:sp>
              <p:nvSpPr>
                <p:cNvPr id="11" name="Rectangle 10"/>
                <p:cNvSpPr/>
                <p:nvPr/>
              </p:nvSpPr>
              <p:spPr>
                <a:xfrm>
                  <a:off x="3751554" y="1811867"/>
                  <a:ext cx="261647"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0" name="Rectangle 19"/>
              <p:cNvSpPr/>
              <p:nvPr/>
            </p:nvSpPr>
            <p:spPr>
              <a:xfrm>
                <a:off x="8205021" y="1811867"/>
                <a:ext cx="261647"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6" name="TextBox 15"/>
            <p:cNvSpPr txBox="1"/>
            <p:nvPr/>
          </p:nvSpPr>
          <p:spPr>
            <a:xfrm>
              <a:off x="6323995" y="1859346"/>
              <a:ext cx="2613169" cy="492443"/>
            </a:xfrm>
            <a:prstGeom prst="rect">
              <a:avLst/>
            </a:prstGeom>
            <a:noFill/>
          </p:spPr>
          <p:txBody>
            <a:bodyPr wrap="square" rtlCol="0">
              <a:spAutoFit/>
            </a:bodyPr>
            <a:lstStyle/>
            <a:p>
              <a:r>
                <a:rPr lang="en-US" altLang="zh-CN" sz="1800" dirty="0"/>
                <a:t>Matched</a:t>
              </a:r>
              <a:r>
                <a:rPr lang="zh-CN" altLang="en-US" sz="1800" dirty="0"/>
                <a:t> </a:t>
              </a:r>
              <a:r>
                <a:rPr lang="en-US" altLang="zh-CN" sz="1800" dirty="0"/>
                <a:t>Filter</a:t>
              </a:r>
              <a:endParaRPr lang="en-US" sz="1800" dirty="0"/>
            </a:p>
          </p:txBody>
        </p:sp>
      </p:grpSp>
      <p:grpSp>
        <p:nvGrpSpPr>
          <p:cNvPr id="22" name="Group 21"/>
          <p:cNvGrpSpPr/>
          <p:nvPr/>
        </p:nvGrpSpPr>
        <p:grpSpPr>
          <a:xfrm>
            <a:off x="384986" y="2599600"/>
            <a:ext cx="5281957" cy="2084280"/>
            <a:chOff x="513313" y="3466129"/>
            <a:chExt cx="7042609" cy="2779038"/>
          </a:xfrm>
        </p:grpSpPr>
        <p:grpSp>
          <p:nvGrpSpPr>
            <p:cNvPr id="4" name="Group 3"/>
            <p:cNvGrpSpPr/>
            <p:nvPr/>
          </p:nvGrpSpPr>
          <p:grpSpPr>
            <a:xfrm>
              <a:off x="513313" y="3530543"/>
              <a:ext cx="6739605" cy="2714624"/>
              <a:chOff x="414338" y="3714751"/>
              <a:chExt cx="6739605" cy="2714624"/>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78125"/>
              <a:stretch/>
            </p:blipFill>
            <p:spPr>
              <a:xfrm>
                <a:off x="414338" y="3714751"/>
                <a:ext cx="6691646" cy="150018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417" b="18750"/>
              <a:stretch/>
            </p:blipFill>
            <p:spPr>
              <a:xfrm>
                <a:off x="462297" y="5343525"/>
                <a:ext cx="6691646" cy="1085850"/>
              </a:xfrm>
              <a:prstGeom prst="rect">
                <a:avLst/>
              </a:prstGeom>
            </p:spPr>
          </p:pic>
          <p:sp>
            <p:nvSpPr>
              <p:cNvPr id="7" name="Rectangle 6"/>
              <p:cNvSpPr/>
              <p:nvPr/>
            </p:nvSpPr>
            <p:spPr>
              <a:xfrm>
                <a:off x="623387" y="3734134"/>
                <a:ext cx="579771" cy="212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709732" y="3466129"/>
              <a:ext cx="6846190" cy="369332"/>
            </a:xfrm>
            <a:prstGeom prst="rect">
              <a:avLst/>
            </a:prstGeom>
            <a:noFill/>
          </p:spPr>
          <p:txBody>
            <a:bodyPr wrap="square" rtlCol="0">
              <a:spAutoFit/>
            </a:bodyPr>
            <a:lstStyle/>
            <a:p>
              <a:r>
                <a:rPr lang="en-US" altLang="zh-CN" sz="1200" dirty="0"/>
                <a:t>Score</a:t>
              </a:r>
              <a:r>
                <a:rPr lang="zh-CN" altLang="en-US" sz="1200" dirty="0"/>
                <a:t> </a:t>
              </a:r>
              <a:r>
                <a:rPr lang="en-US" altLang="zh-CN" sz="1200" dirty="0"/>
                <a:t>STARR-</a:t>
              </a:r>
              <a:r>
                <a:rPr lang="en-US" altLang="zh-CN" sz="1200" dirty="0" err="1"/>
                <a:t>seq</a:t>
              </a:r>
              <a:r>
                <a:rPr lang="zh-CN" altLang="en-US" sz="1200" dirty="0"/>
                <a:t> </a:t>
              </a:r>
              <a:r>
                <a:rPr lang="en-US" altLang="zh-CN" sz="1200" dirty="0"/>
                <a:t>regulatory</a:t>
              </a:r>
              <a:r>
                <a:rPr lang="zh-CN" altLang="en-US" sz="1200" dirty="0"/>
                <a:t> </a:t>
              </a:r>
              <a:r>
                <a:rPr lang="en-US" altLang="zh-CN" sz="1200" dirty="0"/>
                <a:t>regions</a:t>
              </a:r>
              <a:r>
                <a:rPr lang="zh-CN" altLang="en-US" sz="1200" dirty="0"/>
                <a:t> </a:t>
              </a:r>
              <a:r>
                <a:rPr lang="en-US" altLang="zh-CN" sz="1200" dirty="0"/>
                <a:t>VS</a:t>
              </a:r>
              <a:r>
                <a:rPr lang="zh-CN" altLang="en-US" sz="1200" dirty="0"/>
                <a:t> </a:t>
              </a:r>
              <a:r>
                <a:rPr lang="en-US" altLang="zh-CN" sz="1200" dirty="0"/>
                <a:t>random</a:t>
              </a:r>
              <a:r>
                <a:rPr lang="zh-CN" altLang="en-US" sz="1200" dirty="0"/>
                <a:t> </a:t>
              </a:r>
              <a:r>
                <a:rPr lang="en-US" altLang="zh-CN" sz="1200" dirty="0"/>
                <a:t>negatives</a:t>
              </a:r>
              <a:endParaRPr lang="en-US" sz="1200" dirty="0"/>
            </a:p>
          </p:txBody>
        </p:sp>
      </p:grpSp>
      <p:sp>
        <p:nvSpPr>
          <p:cNvPr id="10" name="TextBox 9">
            <a:extLst>
              <a:ext uri="{FF2B5EF4-FFF2-40B4-BE49-F238E27FC236}">
                <a16:creationId xmlns="" xmlns:a16="http://schemas.microsoft.com/office/drawing/2014/main" id="{C6EC354E-50B3-8A4F-8757-03683F9B2D59}"/>
              </a:ext>
            </a:extLst>
          </p:cNvPr>
          <p:cNvSpPr txBox="1"/>
          <p:nvPr/>
        </p:nvSpPr>
        <p:spPr>
          <a:xfrm>
            <a:off x="6153767" y="3171102"/>
            <a:ext cx="998164" cy="253916"/>
          </a:xfrm>
          <a:prstGeom prst="rect">
            <a:avLst/>
          </a:prstGeom>
          <a:noFill/>
        </p:spPr>
        <p:txBody>
          <a:bodyPr wrap="square" rtlCol="0">
            <a:spAutoFit/>
          </a:bodyPr>
          <a:lstStyle/>
          <a:p>
            <a:r>
              <a:rPr lang="en-US" altLang="zh-CN" sz="1050" b="1" dirty="0">
                <a:solidFill>
                  <a:srgbClr val="2AABC8"/>
                </a:solidFill>
              </a:rPr>
              <a:t>H3K4me3</a:t>
            </a:r>
            <a:endParaRPr lang="en-US" sz="1050" b="1" dirty="0">
              <a:solidFill>
                <a:srgbClr val="2AABC8"/>
              </a:solidFill>
            </a:endParaRPr>
          </a:p>
        </p:txBody>
      </p:sp>
      <p:sp>
        <p:nvSpPr>
          <p:cNvPr id="32" name="TextBox 31">
            <a:extLst>
              <a:ext uri="{FF2B5EF4-FFF2-40B4-BE49-F238E27FC236}">
                <a16:creationId xmlns="" xmlns:a16="http://schemas.microsoft.com/office/drawing/2014/main" id="{637B203E-51BD-8F45-8890-D4AE85EA885B}"/>
              </a:ext>
            </a:extLst>
          </p:cNvPr>
          <p:cNvSpPr txBox="1"/>
          <p:nvPr/>
        </p:nvSpPr>
        <p:spPr>
          <a:xfrm>
            <a:off x="7612766" y="3166450"/>
            <a:ext cx="998164" cy="253916"/>
          </a:xfrm>
          <a:prstGeom prst="rect">
            <a:avLst/>
          </a:prstGeom>
          <a:noFill/>
        </p:spPr>
        <p:txBody>
          <a:bodyPr wrap="square" rtlCol="0">
            <a:spAutoFit/>
          </a:bodyPr>
          <a:lstStyle/>
          <a:p>
            <a:r>
              <a:rPr lang="en-US" altLang="zh-CN" sz="1050" b="1" dirty="0">
                <a:solidFill>
                  <a:srgbClr val="FF0000"/>
                </a:solidFill>
              </a:rPr>
              <a:t>H3K4me1</a:t>
            </a:r>
            <a:endParaRPr lang="en-US" sz="1050" b="1" dirty="0">
              <a:solidFill>
                <a:srgbClr val="FF0000"/>
              </a:solidFill>
            </a:endParaRPr>
          </a:p>
        </p:txBody>
      </p:sp>
      <p:sp>
        <p:nvSpPr>
          <p:cNvPr id="12" name="TextBox 11">
            <a:extLst>
              <a:ext uri="{FF2B5EF4-FFF2-40B4-BE49-F238E27FC236}">
                <a16:creationId xmlns="" xmlns:a16="http://schemas.microsoft.com/office/drawing/2014/main" id="{B1566DDA-B1C9-364F-9D2A-F09765E934CA}"/>
              </a:ext>
            </a:extLst>
          </p:cNvPr>
          <p:cNvSpPr txBox="1"/>
          <p:nvPr/>
        </p:nvSpPr>
        <p:spPr>
          <a:xfrm>
            <a:off x="6350002" y="2821614"/>
            <a:ext cx="2081305" cy="276999"/>
          </a:xfrm>
          <a:prstGeom prst="rect">
            <a:avLst/>
          </a:prstGeom>
          <a:noFill/>
        </p:spPr>
        <p:txBody>
          <a:bodyPr wrap="square" rtlCol="0">
            <a:spAutoFit/>
          </a:bodyPr>
          <a:lstStyle/>
          <a:p>
            <a:r>
              <a:rPr lang="en-US" altLang="zh-CN" sz="1200" dirty="0"/>
              <a:t>Evaluate</a:t>
            </a:r>
            <a:r>
              <a:rPr lang="zh-CN" altLang="en-US" sz="1200" dirty="0"/>
              <a:t> </a:t>
            </a:r>
            <a:r>
              <a:rPr lang="en-US" altLang="zh-CN" sz="1200" dirty="0"/>
              <a:t>using</a:t>
            </a:r>
            <a:r>
              <a:rPr lang="zh-CN" altLang="en-US" sz="1200" dirty="0"/>
              <a:t> </a:t>
            </a:r>
            <a:r>
              <a:rPr lang="en-US" altLang="zh-CN" sz="1200" dirty="0"/>
              <a:t>ROC</a:t>
            </a:r>
            <a:r>
              <a:rPr lang="zh-CN" altLang="en-US" sz="1200" dirty="0"/>
              <a:t> </a:t>
            </a:r>
            <a:r>
              <a:rPr lang="en-US" altLang="zh-CN" sz="1200" dirty="0"/>
              <a:t>curve</a:t>
            </a:r>
            <a:endParaRPr lang="en-US" sz="1200" dirty="0"/>
          </a:p>
        </p:txBody>
      </p:sp>
      <p:grpSp>
        <p:nvGrpSpPr>
          <p:cNvPr id="27" name="Group 26">
            <a:extLst>
              <a:ext uri="{FF2B5EF4-FFF2-40B4-BE49-F238E27FC236}">
                <a16:creationId xmlns="" xmlns:a16="http://schemas.microsoft.com/office/drawing/2014/main" id="{6AFA9C9D-AB2C-6148-B4ED-A1879454468A}"/>
              </a:ext>
            </a:extLst>
          </p:cNvPr>
          <p:cNvGrpSpPr/>
          <p:nvPr/>
        </p:nvGrpSpPr>
        <p:grpSpPr>
          <a:xfrm>
            <a:off x="5706794" y="3415677"/>
            <a:ext cx="3144323" cy="1290233"/>
            <a:chOff x="7609057" y="4554234"/>
            <a:chExt cx="4192430" cy="1720311"/>
          </a:xfrm>
        </p:grpSpPr>
        <p:pic>
          <p:nvPicPr>
            <p:cNvPr id="8" name="Picture 7">
              <a:extLst>
                <a:ext uri="{FF2B5EF4-FFF2-40B4-BE49-F238E27FC236}">
                  <a16:creationId xmlns="" xmlns:a16="http://schemas.microsoft.com/office/drawing/2014/main" id="{CA0027B9-DE24-3A4E-9F4C-99C4D6E62102}"/>
                </a:ext>
              </a:extLst>
            </p:cNvPr>
            <p:cNvPicPr>
              <a:picLocks noChangeAspect="1"/>
            </p:cNvPicPr>
            <p:nvPr/>
          </p:nvPicPr>
          <p:blipFill rotWithShape="1">
            <a:blip r:embed="rId5"/>
            <a:srcRect l="33823" t="40872" b="45345"/>
            <a:stretch/>
          </p:blipFill>
          <p:spPr>
            <a:xfrm>
              <a:off x="7609057" y="4554234"/>
              <a:ext cx="4192430" cy="1720311"/>
            </a:xfrm>
            <a:prstGeom prst="rect">
              <a:avLst/>
            </a:prstGeom>
          </p:spPr>
        </p:pic>
        <p:sp>
          <p:nvSpPr>
            <p:cNvPr id="26" name="Rectangle 25">
              <a:extLst>
                <a:ext uri="{FF2B5EF4-FFF2-40B4-BE49-F238E27FC236}">
                  <a16:creationId xmlns="" xmlns:a16="http://schemas.microsoft.com/office/drawing/2014/main" id="{BFC6D421-891A-2B4F-BC1B-0B493FF84ABB}"/>
                </a:ext>
              </a:extLst>
            </p:cNvPr>
            <p:cNvSpPr/>
            <p:nvPr/>
          </p:nvSpPr>
          <p:spPr>
            <a:xfrm>
              <a:off x="8050306" y="5844988"/>
              <a:ext cx="820157" cy="400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34" name="Picture 33">
            <a:extLst>
              <a:ext uri="{FF2B5EF4-FFF2-40B4-BE49-F238E27FC236}">
                <a16:creationId xmlns="" xmlns:a16="http://schemas.microsoft.com/office/drawing/2014/main" id="{CDAEC030-17F2-AF4A-8EBA-EB55CEC64B65}"/>
              </a:ext>
            </a:extLst>
          </p:cNvPr>
          <p:cNvPicPr>
            <a:picLocks noChangeAspect="1"/>
          </p:cNvPicPr>
          <p:nvPr/>
        </p:nvPicPr>
        <p:blipFill rotWithShape="1">
          <a:blip r:embed="rId5"/>
          <a:srcRect l="71709" t="181" b="96300"/>
          <a:stretch/>
        </p:blipFill>
        <p:spPr>
          <a:xfrm>
            <a:off x="7905142" y="4577990"/>
            <a:ext cx="1043978" cy="255839"/>
          </a:xfrm>
          <a:prstGeom prst="rect">
            <a:avLst/>
          </a:prstGeom>
        </p:spPr>
      </p:pic>
      <p:sp>
        <p:nvSpPr>
          <p:cNvPr id="2" name="Rectangle 1"/>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14741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761" t="3733" r="35175" b="72801"/>
          <a:stretch/>
        </p:blipFill>
        <p:spPr>
          <a:xfrm>
            <a:off x="1121877" y="802751"/>
            <a:ext cx="2656040" cy="2032449"/>
          </a:xfrm>
          <a:prstGeom prst="rect">
            <a:avLst/>
          </a:prstGeom>
        </p:spPr>
      </p:pic>
      <p:grpSp>
        <p:nvGrpSpPr>
          <p:cNvPr id="6" name="Group 5"/>
          <p:cNvGrpSpPr/>
          <p:nvPr/>
        </p:nvGrpSpPr>
        <p:grpSpPr>
          <a:xfrm>
            <a:off x="675692" y="3305833"/>
            <a:ext cx="3719963" cy="1491710"/>
            <a:chOff x="671512" y="3714750"/>
            <a:chExt cx="3512046" cy="131445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1111"/>
            <a:stretch/>
          </p:blipFill>
          <p:spPr>
            <a:xfrm>
              <a:off x="700088" y="3733801"/>
              <a:ext cx="3483470" cy="1295400"/>
            </a:xfrm>
            <a:prstGeom prst="rect">
              <a:avLst/>
            </a:prstGeom>
          </p:spPr>
        </p:pic>
        <p:sp>
          <p:nvSpPr>
            <p:cNvPr id="8" name="Rectangle 7"/>
            <p:cNvSpPr/>
            <p:nvPr/>
          </p:nvSpPr>
          <p:spPr>
            <a:xfrm>
              <a:off x="671512" y="3714750"/>
              <a:ext cx="157162" cy="15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1650" t="24" b="96389"/>
          <a:stretch/>
        </p:blipFill>
        <p:spPr>
          <a:xfrm>
            <a:off x="705959" y="3040617"/>
            <a:ext cx="1010525" cy="251749"/>
          </a:xfrm>
          <a:prstGeom prst="rect">
            <a:avLst/>
          </a:prstGeom>
        </p:spPr>
      </p:pic>
      <p:sp>
        <p:nvSpPr>
          <p:cNvPr id="11" name="Title 1"/>
          <p:cNvSpPr txBox="1">
            <a:spLocks/>
          </p:cNvSpPr>
          <p:nvPr/>
        </p:nvSpPr>
        <p:spPr>
          <a:xfrm>
            <a:off x="675692" y="199585"/>
            <a:ext cx="8857723" cy="655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kern="0" dirty="0">
                <a:solidFill>
                  <a:srgbClr val="22228B"/>
                </a:solidFill>
                <a:highlight>
                  <a:srgbClr val="FFFFFF"/>
                </a:highlight>
                <a:latin typeface="Helvetica Neue"/>
                <a:ea typeface="Helvetica Neue"/>
                <a:cs typeface="Helvetica Neue"/>
                <a:sym typeface="Helvetica Neue"/>
              </a:rPr>
              <a:t>Integrate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matched</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filter</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scores</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of</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multiple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features</a:t>
            </a:r>
          </a:p>
        </p:txBody>
      </p:sp>
      <p:sp>
        <p:nvSpPr>
          <p:cNvPr id="12" name="TextBox 11"/>
          <p:cNvSpPr txBox="1"/>
          <p:nvPr/>
        </p:nvSpPr>
        <p:spPr>
          <a:xfrm>
            <a:off x="1778248" y="2823169"/>
            <a:ext cx="1681316" cy="307777"/>
          </a:xfrm>
          <a:prstGeom prst="rect">
            <a:avLst/>
          </a:prstGeom>
          <a:noFill/>
        </p:spPr>
        <p:txBody>
          <a:bodyPr wrap="square" rtlCol="0">
            <a:spAutoFit/>
          </a:bodyPr>
          <a:lstStyle/>
          <a:p>
            <a:r>
              <a:rPr lang="en-US" altLang="zh-CN" dirty="0"/>
              <a:t>Cross</a:t>
            </a:r>
            <a:r>
              <a:rPr lang="zh-CN" altLang="en-US" dirty="0"/>
              <a:t> </a:t>
            </a:r>
            <a:r>
              <a:rPr lang="en-US" altLang="zh-CN" dirty="0"/>
              <a:t>validation</a:t>
            </a:r>
            <a:endParaRPr lang="en-US" dirty="0"/>
          </a:p>
        </p:txBody>
      </p:sp>
      <p:pic>
        <p:nvPicPr>
          <p:cNvPr id="13" name="Picture 12">
            <a:extLst>
              <a:ext uri="{FF2B5EF4-FFF2-40B4-BE49-F238E27FC236}">
                <a16:creationId xmlns="" xmlns:a16="http://schemas.microsoft.com/office/drawing/2014/main" id="{B1DF9154-4D59-C045-BB41-385BD0C2B2CC}"/>
              </a:ext>
            </a:extLst>
          </p:cNvPr>
          <p:cNvPicPr>
            <a:picLocks noChangeAspect="1"/>
          </p:cNvPicPr>
          <p:nvPr/>
        </p:nvPicPr>
        <p:blipFill>
          <a:blip r:embed="rId4"/>
          <a:stretch>
            <a:fillRect/>
          </a:stretch>
        </p:blipFill>
        <p:spPr>
          <a:xfrm>
            <a:off x="4395654" y="1297566"/>
            <a:ext cx="4539202" cy="3575464"/>
          </a:xfrm>
          <a:prstGeom prst="rect">
            <a:avLst/>
          </a:prstGeom>
        </p:spPr>
      </p:pic>
      <p:sp>
        <p:nvSpPr>
          <p:cNvPr id="3" name="TextBox 2">
            <a:extLst>
              <a:ext uri="{FF2B5EF4-FFF2-40B4-BE49-F238E27FC236}">
                <a16:creationId xmlns="" xmlns:a16="http://schemas.microsoft.com/office/drawing/2014/main" id="{92EDB7EA-F1D1-5A47-9290-4AC6B3F29008}"/>
              </a:ext>
            </a:extLst>
          </p:cNvPr>
          <p:cNvSpPr txBox="1"/>
          <p:nvPr/>
        </p:nvSpPr>
        <p:spPr>
          <a:xfrm>
            <a:off x="4443781" y="808618"/>
            <a:ext cx="4027154" cy="523220"/>
          </a:xfrm>
          <a:prstGeom prst="rect">
            <a:avLst/>
          </a:prstGeom>
          <a:noFill/>
        </p:spPr>
        <p:txBody>
          <a:bodyPr wrap="square" rtlCol="0">
            <a:spAutoFit/>
          </a:bodyPr>
          <a:lstStyle/>
          <a:p>
            <a:r>
              <a:rPr lang="en-US" altLang="zh-CN" dirty="0"/>
              <a:t>Large</a:t>
            </a:r>
            <a:r>
              <a:rPr lang="zh-CN" altLang="en-US" dirty="0"/>
              <a:t> </a:t>
            </a:r>
            <a:r>
              <a:rPr lang="en-US" altLang="zh-CN" dirty="0"/>
              <a:t>scale</a:t>
            </a:r>
            <a:r>
              <a:rPr lang="zh-CN" altLang="en-US" dirty="0"/>
              <a:t> </a:t>
            </a:r>
            <a:r>
              <a:rPr lang="en-US" altLang="zh-CN" dirty="0"/>
              <a:t>STARR-</a:t>
            </a:r>
            <a:r>
              <a:rPr lang="en-US" altLang="zh-CN" dirty="0" err="1"/>
              <a:t>seq</a:t>
            </a:r>
            <a:r>
              <a:rPr lang="zh-CN" altLang="en-US" dirty="0"/>
              <a:t> </a:t>
            </a:r>
            <a:r>
              <a:rPr lang="en-US" altLang="zh-CN" dirty="0"/>
              <a:t>experiment</a:t>
            </a:r>
            <a:r>
              <a:rPr lang="zh-CN" altLang="en-US" dirty="0"/>
              <a:t> </a:t>
            </a:r>
            <a:r>
              <a:rPr lang="en-US" altLang="zh-CN" dirty="0"/>
              <a:t>data</a:t>
            </a:r>
            <a:r>
              <a:rPr lang="zh-CN" altLang="en-US" dirty="0"/>
              <a:t> </a:t>
            </a:r>
            <a:r>
              <a:rPr lang="en-US" altLang="zh-CN" dirty="0"/>
              <a:t>helps</a:t>
            </a:r>
            <a:r>
              <a:rPr lang="zh-CN" altLang="en-US" dirty="0"/>
              <a:t> </a:t>
            </a:r>
            <a:r>
              <a:rPr lang="en-US" altLang="zh-CN" dirty="0"/>
              <a:t>to</a:t>
            </a:r>
            <a:r>
              <a:rPr lang="zh-CN" altLang="en-US" dirty="0"/>
              <a:t> </a:t>
            </a:r>
            <a:r>
              <a:rPr lang="en-US" altLang="zh-CN" dirty="0"/>
              <a:t>improve</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integrated</a:t>
            </a:r>
            <a:r>
              <a:rPr lang="zh-CN" altLang="en-US" dirty="0"/>
              <a:t> </a:t>
            </a:r>
            <a:r>
              <a:rPr lang="en-US" altLang="zh-CN" dirty="0"/>
              <a:t>model</a:t>
            </a:r>
            <a:endParaRPr lang="en-US" dirty="0"/>
          </a:p>
        </p:txBody>
      </p:sp>
      <p:sp>
        <p:nvSpPr>
          <p:cNvPr id="14" name="Rectangle 13"/>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326285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B8543B9D-EEBB-374B-9F32-E07B07DA1AF7}"/>
              </a:ext>
            </a:extLst>
          </p:cNvPr>
          <p:cNvSpPr/>
          <p:nvPr/>
        </p:nvSpPr>
        <p:spPr>
          <a:xfrm>
            <a:off x="4278086" y="1658953"/>
            <a:ext cx="800100" cy="29478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 xmlns:a16="http://schemas.microsoft.com/office/drawing/2014/main" id="{37AF189F-814A-284C-8196-28C2D5FEC9F7}"/>
              </a:ext>
            </a:extLst>
          </p:cNvPr>
          <p:cNvSpPr/>
          <p:nvPr/>
        </p:nvSpPr>
        <p:spPr>
          <a:xfrm>
            <a:off x="382092" y="712886"/>
            <a:ext cx="8133258" cy="1029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4" name="Group 13"/>
          <p:cNvGrpSpPr/>
          <p:nvPr/>
        </p:nvGrpSpPr>
        <p:grpSpPr>
          <a:xfrm>
            <a:off x="1221069" y="437755"/>
            <a:ext cx="6582721" cy="1221199"/>
            <a:chOff x="2911317" y="1909741"/>
            <a:chExt cx="7168274" cy="1583267"/>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3842" t="48951"/>
            <a:stretch/>
          </p:blipFill>
          <p:spPr>
            <a:xfrm>
              <a:off x="6086856" y="2335920"/>
              <a:ext cx="3992735" cy="1157088"/>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 r="73915" b="47084"/>
            <a:stretch/>
          </p:blipFill>
          <p:spPr>
            <a:xfrm>
              <a:off x="2911317" y="1909741"/>
              <a:ext cx="2026443" cy="1310513"/>
            </a:xfrm>
            <a:prstGeom prst="rect">
              <a:avLst/>
            </a:prstGeom>
          </p:spPr>
        </p:pic>
        <p:grpSp>
          <p:nvGrpSpPr>
            <p:cNvPr id="17" name="Group 16"/>
            <p:cNvGrpSpPr/>
            <p:nvPr/>
          </p:nvGrpSpPr>
          <p:grpSpPr>
            <a:xfrm>
              <a:off x="4794502" y="2424376"/>
              <a:ext cx="1130810" cy="623866"/>
              <a:chOff x="4776214" y="2278072"/>
              <a:chExt cx="1130810" cy="623866"/>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1035" t="70586" r="32646" b="18790"/>
              <a:stretch/>
            </p:blipFill>
            <p:spPr>
              <a:xfrm>
                <a:off x="4937760" y="2700770"/>
                <a:ext cx="969264" cy="201168"/>
              </a:xfrm>
              <a:prstGeom prst="rect">
                <a:avLst/>
              </a:prstGeom>
            </p:spPr>
          </p:pic>
          <p:sp>
            <p:nvSpPr>
              <p:cNvPr id="19" name="TextBox 18"/>
              <p:cNvSpPr txBox="1"/>
              <p:nvPr/>
            </p:nvSpPr>
            <p:spPr>
              <a:xfrm>
                <a:off x="4776214" y="2278072"/>
                <a:ext cx="1130810" cy="209490"/>
              </a:xfrm>
              <a:prstGeom prst="rect">
                <a:avLst/>
              </a:prstGeom>
              <a:noFill/>
            </p:spPr>
            <p:txBody>
              <a:bodyPr wrap="square" rtlCol="0">
                <a:spAutoFit/>
              </a:bodyPr>
              <a:lstStyle/>
              <a:p>
                <a:pPr algn="ctr"/>
                <a:r>
                  <a:rPr lang="en-US" altLang="zh-CN" sz="450" dirty="0"/>
                  <a:t>Inject</a:t>
                </a:r>
                <a:r>
                  <a:rPr lang="zh-CN" altLang="en-US" sz="450" dirty="0"/>
                  <a:t> </a:t>
                </a:r>
                <a:r>
                  <a:rPr lang="en-US" altLang="zh-CN" sz="450" dirty="0"/>
                  <a:t>fertilized</a:t>
                </a:r>
                <a:r>
                  <a:rPr lang="zh-CN" altLang="en-US" sz="450" dirty="0"/>
                  <a:t> </a:t>
                </a:r>
                <a:r>
                  <a:rPr lang="en-US" altLang="zh-CN" sz="450" dirty="0"/>
                  <a:t>eggs</a:t>
                </a:r>
                <a:endParaRPr lang="en-US" sz="450" dirty="0"/>
              </a:p>
            </p:txBody>
          </p:sp>
        </p:grpSp>
      </p:grpSp>
      <p:sp>
        <p:nvSpPr>
          <p:cNvPr id="13" name="TextBox 12"/>
          <p:cNvSpPr txBox="1"/>
          <p:nvPr/>
        </p:nvSpPr>
        <p:spPr>
          <a:xfrm>
            <a:off x="491670" y="184152"/>
            <a:ext cx="7075109" cy="461665"/>
          </a:xfrm>
          <a:prstGeom prst="rect">
            <a:avLst/>
          </a:prstGeom>
          <a:noFill/>
        </p:spPr>
        <p:txBody>
          <a:bodyPr wrap="square" rtlCol="0">
            <a:spAutoFit/>
          </a:bodyPr>
          <a:lstStyle/>
          <a:p>
            <a:pPr algn="ctr"/>
            <a:r>
              <a:rPr lang="en-US" altLang="zh-CN" sz="2400" dirty="0">
                <a:solidFill>
                  <a:srgbClr val="22228B"/>
                </a:solidFill>
                <a:highlight>
                  <a:srgbClr val="FFFFFF"/>
                </a:highlight>
                <a:latin typeface="Helvetica Neue"/>
                <a:ea typeface="Helvetica Neue"/>
                <a:cs typeface="Helvetica Neue"/>
                <a:sym typeface="Helvetica Neue"/>
              </a:rPr>
              <a:t>Validation</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with</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transgenic</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mouse</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enhancer</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assay</a:t>
            </a:r>
          </a:p>
        </p:txBody>
      </p:sp>
      <p:pic>
        <p:nvPicPr>
          <p:cNvPr id="5" name="Picture 4">
            <a:extLst>
              <a:ext uri="{FF2B5EF4-FFF2-40B4-BE49-F238E27FC236}">
                <a16:creationId xmlns="" xmlns:a16="http://schemas.microsoft.com/office/drawing/2014/main" id="{CD1B89F7-7AFC-BC45-82DF-93B3EF0E2834}"/>
              </a:ext>
            </a:extLst>
          </p:cNvPr>
          <p:cNvPicPr>
            <a:picLocks noChangeAspect="1"/>
          </p:cNvPicPr>
          <p:nvPr/>
        </p:nvPicPr>
        <p:blipFill rotWithShape="1">
          <a:blip r:embed="rId4"/>
          <a:srcRect t="21478" r="31333" b="45107"/>
          <a:stretch/>
        </p:blipFill>
        <p:spPr>
          <a:xfrm>
            <a:off x="382093" y="1742719"/>
            <a:ext cx="4010565" cy="2864067"/>
          </a:xfrm>
          <a:prstGeom prst="rect">
            <a:avLst/>
          </a:prstGeom>
        </p:spPr>
      </p:pic>
      <p:pic>
        <p:nvPicPr>
          <p:cNvPr id="21" name="Picture 20">
            <a:extLst>
              <a:ext uri="{FF2B5EF4-FFF2-40B4-BE49-F238E27FC236}">
                <a16:creationId xmlns="" xmlns:a16="http://schemas.microsoft.com/office/drawing/2014/main" id="{4C3DC6AC-B6CE-4743-BE6C-86F786F79F02}"/>
              </a:ext>
            </a:extLst>
          </p:cNvPr>
          <p:cNvPicPr>
            <a:picLocks noChangeAspect="1"/>
          </p:cNvPicPr>
          <p:nvPr/>
        </p:nvPicPr>
        <p:blipFill rotWithShape="1">
          <a:blip r:embed="rId4"/>
          <a:srcRect l="83844" t="4454" b="82362"/>
          <a:stretch/>
        </p:blipFill>
        <p:spPr>
          <a:xfrm>
            <a:off x="4029225" y="3904805"/>
            <a:ext cx="471706" cy="564905"/>
          </a:xfrm>
          <a:prstGeom prst="rect">
            <a:avLst/>
          </a:prstGeom>
        </p:spPr>
      </p:pic>
      <p:pic>
        <p:nvPicPr>
          <p:cNvPr id="20" name="Picture 19">
            <a:extLst>
              <a:ext uri="{FF2B5EF4-FFF2-40B4-BE49-F238E27FC236}">
                <a16:creationId xmlns="" xmlns:a16="http://schemas.microsoft.com/office/drawing/2014/main" id="{188ED0BA-F8E2-2747-8F7C-05E0A6515876}"/>
              </a:ext>
            </a:extLst>
          </p:cNvPr>
          <p:cNvPicPr>
            <a:picLocks noChangeAspect="1"/>
          </p:cNvPicPr>
          <p:nvPr/>
        </p:nvPicPr>
        <p:blipFill>
          <a:blip r:embed="rId5"/>
          <a:stretch>
            <a:fillRect/>
          </a:stretch>
        </p:blipFill>
        <p:spPr>
          <a:xfrm>
            <a:off x="4658972" y="1658954"/>
            <a:ext cx="3950903" cy="3055903"/>
          </a:xfrm>
          <a:prstGeom prst="rect">
            <a:avLst/>
          </a:prstGeom>
        </p:spPr>
      </p:pic>
      <p:sp>
        <p:nvSpPr>
          <p:cNvPr id="2" name="TextBox 1">
            <a:extLst>
              <a:ext uri="{FF2B5EF4-FFF2-40B4-BE49-F238E27FC236}">
                <a16:creationId xmlns="" xmlns:a16="http://schemas.microsoft.com/office/drawing/2014/main" id="{81528456-FE3A-0144-A5A2-274DDC80F5CD}"/>
              </a:ext>
            </a:extLst>
          </p:cNvPr>
          <p:cNvSpPr txBox="1"/>
          <p:nvPr/>
        </p:nvSpPr>
        <p:spPr>
          <a:xfrm>
            <a:off x="3631195" y="4698435"/>
            <a:ext cx="2093882" cy="307777"/>
          </a:xfrm>
          <a:prstGeom prst="rect">
            <a:avLst/>
          </a:prstGeom>
          <a:noFill/>
        </p:spPr>
        <p:txBody>
          <a:bodyPr wrap="square" rtlCol="0">
            <a:spAutoFit/>
          </a:bodyPr>
          <a:lstStyle/>
          <a:p>
            <a:r>
              <a:rPr lang="en-US" altLang="zh-CN" dirty="0"/>
              <a:t>False</a:t>
            </a:r>
            <a:r>
              <a:rPr lang="zh-CN" altLang="en-US" dirty="0"/>
              <a:t> </a:t>
            </a:r>
            <a:r>
              <a:rPr lang="en-US" altLang="zh-CN" dirty="0"/>
              <a:t>Positive</a:t>
            </a:r>
            <a:r>
              <a:rPr lang="zh-CN" altLang="en-US" dirty="0"/>
              <a:t> </a:t>
            </a:r>
            <a:r>
              <a:rPr lang="en-US" altLang="zh-CN" dirty="0"/>
              <a:t>Rate</a:t>
            </a:r>
            <a:endParaRPr lang="en-US" dirty="0"/>
          </a:p>
        </p:txBody>
      </p:sp>
      <p:sp>
        <p:nvSpPr>
          <p:cNvPr id="22" name="Rectangle 21"/>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299607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CE73099-BC16-424F-901D-D339B4A31510}"/>
              </a:ext>
            </a:extLst>
          </p:cNvPr>
          <p:cNvPicPr>
            <a:picLocks noChangeAspect="1"/>
          </p:cNvPicPr>
          <p:nvPr/>
        </p:nvPicPr>
        <p:blipFill>
          <a:blip r:embed="rId3"/>
          <a:stretch>
            <a:fillRect/>
          </a:stretch>
        </p:blipFill>
        <p:spPr>
          <a:xfrm>
            <a:off x="3660849" y="2801129"/>
            <a:ext cx="5338444" cy="2204357"/>
          </a:xfrm>
          <a:prstGeom prst="rect">
            <a:avLst/>
          </a:prstGeom>
        </p:spPr>
      </p:pic>
      <p:sp>
        <p:nvSpPr>
          <p:cNvPr id="5" name="TextBox 4">
            <a:extLst>
              <a:ext uri="{FF2B5EF4-FFF2-40B4-BE49-F238E27FC236}">
                <a16:creationId xmlns="" xmlns:a16="http://schemas.microsoft.com/office/drawing/2014/main" id="{97BB2925-4A0C-9148-84CC-D8FBC4B09102}"/>
              </a:ext>
            </a:extLst>
          </p:cNvPr>
          <p:cNvSpPr txBox="1"/>
          <p:nvPr/>
        </p:nvSpPr>
        <p:spPr>
          <a:xfrm>
            <a:off x="6564086" y="905351"/>
            <a:ext cx="2230998" cy="954107"/>
          </a:xfrm>
          <a:prstGeom prst="rect">
            <a:avLst/>
          </a:prstGeom>
          <a:noFill/>
        </p:spPr>
        <p:txBody>
          <a:bodyPr wrap="square" rtlCol="0">
            <a:spAutoFit/>
          </a:bodyPr>
          <a:lstStyle/>
          <a:p>
            <a:r>
              <a:rPr lang="en-US" altLang="zh-CN" dirty="0"/>
              <a:t>Validation</a:t>
            </a:r>
            <a:r>
              <a:rPr lang="zh-CN" altLang="en-US" dirty="0"/>
              <a:t> </a:t>
            </a:r>
            <a:r>
              <a:rPr lang="en-US" altLang="zh-CN" dirty="0"/>
              <a:t>using</a:t>
            </a:r>
            <a:r>
              <a:rPr lang="zh-CN" altLang="en-US" dirty="0"/>
              <a:t> </a:t>
            </a:r>
            <a:r>
              <a:rPr lang="en-US" altLang="zh-CN" dirty="0"/>
              <a:t>transduction-based</a:t>
            </a:r>
            <a:r>
              <a:rPr lang="zh-CN" altLang="en-US" dirty="0"/>
              <a:t> </a:t>
            </a:r>
            <a:r>
              <a:rPr lang="en-US" altLang="zh-CN" dirty="0"/>
              <a:t>reporter</a:t>
            </a:r>
            <a:r>
              <a:rPr lang="zh-CN" altLang="en-US" dirty="0"/>
              <a:t> </a:t>
            </a:r>
            <a:r>
              <a:rPr lang="en-US" altLang="zh-CN" dirty="0"/>
              <a:t>assay</a:t>
            </a:r>
            <a:r>
              <a:rPr lang="zh-CN" altLang="en-US" dirty="0"/>
              <a:t> </a:t>
            </a:r>
            <a:r>
              <a:rPr lang="en-US" altLang="zh-CN" dirty="0"/>
              <a:t>(H1-hESC,</a:t>
            </a:r>
            <a:r>
              <a:rPr lang="zh-CN" altLang="en-US" dirty="0"/>
              <a:t> </a:t>
            </a:r>
            <a:r>
              <a:rPr lang="en-US" altLang="zh-CN" dirty="0"/>
              <a:t>HOS,</a:t>
            </a:r>
            <a:r>
              <a:rPr lang="zh-CN" altLang="en-US" dirty="0"/>
              <a:t> </a:t>
            </a:r>
            <a:r>
              <a:rPr lang="en-US" altLang="zh-CN" dirty="0"/>
              <a:t>A549</a:t>
            </a:r>
            <a:r>
              <a:rPr lang="zh-CN" altLang="en-US" dirty="0"/>
              <a:t> </a:t>
            </a:r>
            <a:r>
              <a:rPr lang="en-US" altLang="zh-CN" dirty="0"/>
              <a:t>and</a:t>
            </a:r>
            <a:r>
              <a:rPr lang="zh-CN" altLang="en-US" dirty="0"/>
              <a:t> </a:t>
            </a:r>
            <a:r>
              <a:rPr lang="en-US" altLang="zh-CN" dirty="0"/>
              <a:t>TZMBL)</a:t>
            </a:r>
            <a:endParaRPr lang="en-US" dirty="0"/>
          </a:p>
        </p:txBody>
      </p:sp>
      <p:sp>
        <p:nvSpPr>
          <p:cNvPr id="6" name="TextBox 5">
            <a:extLst>
              <a:ext uri="{FF2B5EF4-FFF2-40B4-BE49-F238E27FC236}">
                <a16:creationId xmlns="" xmlns:a16="http://schemas.microsoft.com/office/drawing/2014/main" id="{7BCD6A81-F33E-6548-B687-860A4BB81AAB}"/>
              </a:ext>
            </a:extLst>
          </p:cNvPr>
          <p:cNvSpPr txBox="1"/>
          <p:nvPr/>
        </p:nvSpPr>
        <p:spPr>
          <a:xfrm>
            <a:off x="6839134" y="2319772"/>
            <a:ext cx="2304866" cy="523220"/>
          </a:xfrm>
          <a:prstGeom prst="rect">
            <a:avLst/>
          </a:prstGeom>
          <a:noFill/>
        </p:spPr>
        <p:txBody>
          <a:bodyPr wrap="square" rtlCol="0">
            <a:spAutoFit/>
          </a:bodyPr>
          <a:lstStyle/>
          <a:p>
            <a:r>
              <a:rPr lang="en-US" altLang="zh-CN" dirty="0"/>
              <a:t>Compare</a:t>
            </a:r>
            <a:r>
              <a:rPr lang="zh-CN" altLang="en-US" dirty="0"/>
              <a:t> </a:t>
            </a:r>
            <a:r>
              <a:rPr lang="en-US" altLang="zh-CN" dirty="0"/>
              <a:t>overlap</a:t>
            </a:r>
            <a:r>
              <a:rPr lang="zh-CN" altLang="en-US" dirty="0"/>
              <a:t> </a:t>
            </a:r>
            <a:r>
              <a:rPr lang="en-US" altLang="zh-CN" dirty="0"/>
              <a:t>with</a:t>
            </a:r>
            <a:r>
              <a:rPr lang="zh-CN" altLang="en-US" dirty="0"/>
              <a:t> </a:t>
            </a:r>
            <a:r>
              <a:rPr lang="en-US" altLang="zh-CN" dirty="0"/>
              <a:t>FANTOM5</a:t>
            </a:r>
            <a:r>
              <a:rPr lang="zh-CN" altLang="en-US" dirty="0"/>
              <a:t> </a:t>
            </a:r>
            <a:r>
              <a:rPr lang="en-US" altLang="zh-CN" dirty="0"/>
              <a:t>enhancers</a:t>
            </a:r>
            <a:endParaRPr lang="en-US" dirty="0"/>
          </a:p>
        </p:txBody>
      </p:sp>
      <p:sp>
        <p:nvSpPr>
          <p:cNvPr id="7" name="TextBox 6">
            <a:extLst>
              <a:ext uri="{FF2B5EF4-FFF2-40B4-BE49-F238E27FC236}">
                <a16:creationId xmlns="" xmlns:a16="http://schemas.microsoft.com/office/drawing/2014/main" id="{AD1AECAB-4FF1-5449-AEB5-718F78E5034B}"/>
              </a:ext>
            </a:extLst>
          </p:cNvPr>
          <p:cNvSpPr txBox="1"/>
          <p:nvPr/>
        </p:nvSpPr>
        <p:spPr>
          <a:xfrm>
            <a:off x="495622" y="252349"/>
            <a:ext cx="8133347" cy="461665"/>
          </a:xfrm>
          <a:prstGeom prst="rect">
            <a:avLst/>
          </a:prstGeom>
          <a:noFill/>
        </p:spPr>
        <p:txBody>
          <a:bodyPr wrap="square" rtlCol="0">
            <a:spAutoFit/>
          </a:bodyPr>
          <a:lstStyle/>
          <a:p>
            <a:pPr algn="ctr"/>
            <a:r>
              <a:rPr lang="en-US" altLang="zh-CN" sz="2400" dirty="0">
                <a:solidFill>
                  <a:srgbClr val="22228B"/>
                </a:solidFill>
                <a:highlight>
                  <a:srgbClr val="FFFFFF"/>
                </a:highlight>
                <a:latin typeface="Helvetica Neue"/>
                <a:ea typeface="Helvetica Neue"/>
                <a:cs typeface="Helvetica Neue"/>
                <a:sym typeface="Helvetica Neue"/>
              </a:rPr>
              <a:t>Matched-Filter</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can</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be</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applied</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across</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different</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organisms</a:t>
            </a:r>
          </a:p>
        </p:txBody>
      </p:sp>
      <p:pic>
        <p:nvPicPr>
          <p:cNvPr id="14" name="Picture 13">
            <a:extLst>
              <a:ext uri="{FF2B5EF4-FFF2-40B4-BE49-F238E27FC236}">
                <a16:creationId xmlns="" xmlns:a16="http://schemas.microsoft.com/office/drawing/2014/main" id="{1D8B034E-E161-DC4A-AEBB-578A67B4E019}"/>
              </a:ext>
            </a:extLst>
          </p:cNvPr>
          <p:cNvPicPr>
            <a:picLocks noChangeAspect="1"/>
          </p:cNvPicPr>
          <p:nvPr/>
        </p:nvPicPr>
        <p:blipFill rotWithShape="1">
          <a:blip r:embed="rId4"/>
          <a:srcRect l="58194" t="10483"/>
          <a:stretch/>
        </p:blipFill>
        <p:spPr>
          <a:xfrm>
            <a:off x="4213380" y="933762"/>
            <a:ext cx="2350708" cy="1647620"/>
          </a:xfrm>
          <a:prstGeom prst="rect">
            <a:avLst/>
          </a:prstGeom>
        </p:spPr>
      </p:pic>
      <p:pic>
        <p:nvPicPr>
          <p:cNvPr id="3" name="Picture 2">
            <a:extLst>
              <a:ext uri="{FF2B5EF4-FFF2-40B4-BE49-F238E27FC236}">
                <a16:creationId xmlns="" xmlns:a16="http://schemas.microsoft.com/office/drawing/2014/main" id="{0AB9A4CE-C802-0741-A9C2-FE2C5E5D3725}"/>
              </a:ext>
            </a:extLst>
          </p:cNvPr>
          <p:cNvPicPr>
            <a:picLocks noChangeAspect="1"/>
          </p:cNvPicPr>
          <p:nvPr/>
        </p:nvPicPr>
        <p:blipFill>
          <a:blip r:embed="rId5"/>
          <a:stretch>
            <a:fillRect/>
          </a:stretch>
        </p:blipFill>
        <p:spPr>
          <a:xfrm>
            <a:off x="366863" y="1147041"/>
            <a:ext cx="3156463" cy="2693878"/>
          </a:xfrm>
          <a:prstGeom prst="rect">
            <a:avLst/>
          </a:prstGeom>
        </p:spPr>
      </p:pic>
      <p:sp>
        <p:nvSpPr>
          <p:cNvPr id="8" name="TextBox 7">
            <a:extLst>
              <a:ext uri="{FF2B5EF4-FFF2-40B4-BE49-F238E27FC236}">
                <a16:creationId xmlns="" xmlns:a16="http://schemas.microsoft.com/office/drawing/2014/main" id="{7BAF1358-404F-B547-A168-FE9FA814AAAF}"/>
              </a:ext>
            </a:extLst>
          </p:cNvPr>
          <p:cNvSpPr txBox="1"/>
          <p:nvPr/>
        </p:nvSpPr>
        <p:spPr>
          <a:xfrm>
            <a:off x="495622" y="4012335"/>
            <a:ext cx="3175059" cy="923330"/>
          </a:xfrm>
          <a:prstGeom prst="rect">
            <a:avLst/>
          </a:prstGeom>
          <a:noFill/>
        </p:spPr>
        <p:txBody>
          <a:bodyPr wrap="square" rtlCol="0">
            <a:spAutoFit/>
          </a:bodyPr>
          <a:lstStyle/>
          <a:p>
            <a:r>
              <a:rPr lang="en-US" altLang="zh-CN" sz="1800" dirty="0"/>
              <a:t>Compare</a:t>
            </a:r>
            <a:r>
              <a:rPr lang="zh-CN" altLang="en-US" sz="1800" dirty="0"/>
              <a:t> </a:t>
            </a:r>
            <a:r>
              <a:rPr lang="en-US" altLang="zh-CN" sz="1800" dirty="0"/>
              <a:t>Matched-Filter</a:t>
            </a:r>
            <a:r>
              <a:rPr lang="zh-CN" altLang="en-US" sz="1800" dirty="0"/>
              <a:t> </a:t>
            </a:r>
            <a:r>
              <a:rPr lang="en-US" altLang="zh-CN" sz="1800" dirty="0"/>
              <a:t>performance</a:t>
            </a:r>
            <a:r>
              <a:rPr lang="zh-CN" altLang="en-US" sz="1800" dirty="0"/>
              <a:t> </a:t>
            </a:r>
            <a:r>
              <a:rPr lang="en-US" altLang="zh-CN" sz="1800" dirty="0"/>
              <a:t>with</a:t>
            </a:r>
            <a:r>
              <a:rPr lang="zh-CN" altLang="en-US" sz="1800" dirty="0"/>
              <a:t> </a:t>
            </a:r>
            <a:r>
              <a:rPr lang="en-US" altLang="zh-CN" sz="1800" dirty="0"/>
              <a:t>other</a:t>
            </a:r>
            <a:r>
              <a:rPr lang="zh-CN" altLang="en-US" sz="1800" dirty="0"/>
              <a:t> </a:t>
            </a:r>
            <a:r>
              <a:rPr lang="en-US" altLang="zh-CN" sz="1800" dirty="0"/>
              <a:t>state-of-the-art</a:t>
            </a:r>
            <a:r>
              <a:rPr lang="zh-CN" altLang="en-US" sz="1800" dirty="0"/>
              <a:t> </a:t>
            </a:r>
            <a:r>
              <a:rPr lang="en-US" altLang="zh-CN" sz="1800" dirty="0"/>
              <a:t>methods</a:t>
            </a:r>
            <a:endParaRPr lang="en-US" sz="1800" dirty="0"/>
          </a:p>
        </p:txBody>
      </p:sp>
      <p:sp>
        <p:nvSpPr>
          <p:cNvPr id="9" name="Rectangle 8"/>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80567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069CB3A-B86C-7442-848E-5239ADEB3422}"/>
              </a:ext>
            </a:extLst>
          </p:cNvPr>
          <p:cNvPicPr>
            <a:picLocks noChangeAspect="1"/>
          </p:cNvPicPr>
          <p:nvPr/>
        </p:nvPicPr>
        <p:blipFill>
          <a:blip r:embed="rId3"/>
          <a:stretch>
            <a:fillRect/>
          </a:stretch>
        </p:blipFill>
        <p:spPr>
          <a:xfrm>
            <a:off x="1003543" y="728480"/>
            <a:ext cx="7075787" cy="4312627"/>
          </a:xfrm>
          <a:prstGeom prst="rect">
            <a:avLst/>
          </a:prstGeom>
        </p:spPr>
      </p:pic>
      <p:sp>
        <p:nvSpPr>
          <p:cNvPr id="7" name="TextBox 6">
            <a:extLst>
              <a:ext uri="{FF2B5EF4-FFF2-40B4-BE49-F238E27FC236}">
                <a16:creationId xmlns="" xmlns:a16="http://schemas.microsoft.com/office/drawing/2014/main" id="{AA7297DE-223D-1E4A-80D1-E00C3A00A98D}"/>
              </a:ext>
            </a:extLst>
          </p:cNvPr>
          <p:cNvSpPr txBox="1"/>
          <p:nvPr/>
        </p:nvSpPr>
        <p:spPr>
          <a:xfrm>
            <a:off x="500564" y="102393"/>
            <a:ext cx="8356759" cy="430887"/>
          </a:xfrm>
          <a:prstGeom prst="rect">
            <a:avLst/>
          </a:prstGeom>
          <a:noFill/>
        </p:spPr>
        <p:txBody>
          <a:bodyPr wrap="square" rtlCol="0">
            <a:spAutoFit/>
          </a:bodyPr>
          <a:lstStyle/>
          <a:p>
            <a:pPr algn="ctr"/>
            <a:r>
              <a:rPr lang="en-US" altLang="zh-CN" sz="2200" dirty="0">
                <a:solidFill>
                  <a:srgbClr val="22228B"/>
                </a:solidFill>
                <a:latin typeface="Helvetica Neue"/>
                <a:ea typeface="Helvetica Neue"/>
                <a:cs typeface="Helvetica Neue"/>
                <a:sym typeface="Helvetica Neue"/>
              </a:rPr>
              <a:t>Constructing a high-confidence set of cell-specific enhancers </a:t>
            </a:r>
          </a:p>
        </p:txBody>
      </p:sp>
    </p:spTree>
    <p:extLst>
      <p:ext uri="{BB962C8B-B14F-4D97-AF65-F5344CB8AC3E}">
        <p14:creationId xmlns:p14="http://schemas.microsoft.com/office/powerpoint/2010/main" val="1484566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6413530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algn="ctr">
              <a:buSzPct val="25000"/>
            </a:pPr>
            <a:r>
              <a:rPr lang="en" sz="2700" dirty="0" err="1">
                <a:solidFill>
                  <a:srgbClr val="22228B"/>
                </a:solidFill>
                <a:highlight>
                  <a:srgbClr val="FFFFFF"/>
                </a:highlight>
                <a:latin typeface="Helvetica Neue"/>
                <a:ea typeface="Helvetica Neue"/>
                <a:cs typeface="Helvetica Neue"/>
                <a:sym typeface="Helvetica Neue"/>
              </a:rPr>
              <a:t>Funseq</a:t>
            </a:r>
            <a:r>
              <a:rPr lang="en" sz="2700" dirty="0">
                <a:solidFill>
                  <a:srgbClr val="22228B"/>
                </a:solidFill>
                <a:highlight>
                  <a:srgbClr val="FFFFFF"/>
                </a:highlight>
                <a:latin typeface="Helvetica Neue"/>
                <a:ea typeface="Helvetica Neue"/>
                <a:cs typeface="Helvetica Neue"/>
                <a:sym typeface="Helvetica Neue"/>
              </a:rPr>
              <a:t>: a flexible framework to determine </a:t>
            </a:r>
            <a:br>
              <a:rPr lang="en" sz="2700" dirty="0">
                <a:solidFill>
                  <a:srgbClr val="22228B"/>
                </a:solidFill>
                <a:highlight>
                  <a:srgbClr val="FFFFFF"/>
                </a:highlight>
                <a:latin typeface="Helvetica Neue"/>
                <a:ea typeface="Helvetica Neue"/>
                <a:cs typeface="Helvetica Neue"/>
                <a:sym typeface="Helvetica Neue"/>
              </a:rPr>
            </a:br>
            <a:r>
              <a:rPr lang="en" sz="2700" dirty="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a:buSzPct val="25000"/>
            </a:pPr>
            <a:r>
              <a:rPr lang="en" sz="1200" b="1">
                <a:solidFill>
                  <a:srgbClr val="000090"/>
                </a:solidFill>
              </a:rPr>
              <a:t>Annotation (tf binding sites open chromatin, ncRNAs) &amp; Chromatin Dynamics</a:t>
            </a:r>
          </a:p>
          <a:p>
            <a:endParaRPr sz="1200" b="1">
              <a:solidFill>
                <a:srgbClr val="000090"/>
              </a:solidFill>
            </a:endParaRPr>
          </a:p>
          <a:p>
            <a:endParaRPr sz="1100" b="1">
              <a:solidFill>
                <a:srgbClr val="000090"/>
              </a:solidFill>
            </a:endParaRPr>
          </a:p>
          <a:p>
            <a:pPr>
              <a:buSzPct val="25000"/>
            </a:pPr>
            <a:r>
              <a:rPr lang="en" sz="1200" b="1">
                <a:solidFill>
                  <a:srgbClr val="000090"/>
                </a:solidFill>
              </a:rPr>
              <a:t>Conservation</a:t>
            </a:r>
            <a:br>
              <a:rPr lang="en" sz="1200" b="1">
                <a:solidFill>
                  <a:srgbClr val="000090"/>
                </a:solidFill>
              </a:rPr>
            </a:br>
            <a:r>
              <a:rPr lang="en" sz="1200" b="1">
                <a:solidFill>
                  <a:srgbClr val="000090"/>
                </a:solidFill>
              </a:rPr>
              <a:t>(GERP, allele freq.)</a:t>
            </a:r>
          </a:p>
          <a:p>
            <a:endParaRPr sz="1200" b="1">
              <a:solidFill>
                <a:srgbClr val="000090"/>
              </a:solidFill>
            </a:endParaRPr>
          </a:p>
          <a:p>
            <a:endParaRPr sz="1200" b="1">
              <a:solidFill>
                <a:srgbClr val="000090"/>
              </a:solidFill>
            </a:endParaRPr>
          </a:p>
          <a:p>
            <a:pPr>
              <a:buSzPct val="25000"/>
            </a:pPr>
            <a:r>
              <a:rPr lang="en" sz="1200" b="1">
                <a:solidFill>
                  <a:srgbClr val="000090"/>
                </a:solidFill>
              </a:rPr>
              <a:t>Mutational impact (motif breaking, Lof) </a:t>
            </a:r>
          </a:p>
          <a:p>
            <a:endParaRPr sz="1200" b="1">
              <a:solidFill>
                <a:srgbClr val="000090"/>
              </a:solidFill>
            </a:endParaRPr>
          </a:p>
          <a:p>
            <a:endParaRPr sz="1200" b="1">
              <a:solidFill>
                <a:srgbClr val="000090"/>
              </a:solidFill>
            </a:endParaRPr>
          </a:p>
          <a:p>
            <a:pPr>
              <a:buSzPct val="25000"/>
            </a:pPr>
            <a:r>
              <a:rPr lang="en" sz="1200" b="1">
                <a:solidFill>
                  <a:srgbClr val="000090"/>
                </a:solidFill>
              </a:rPr>
              <a:t>Network (centrality position)</a:t>
            </a:r>
          </a:p>
          <a:p>
            <a:pPr>
              <a:buSzPct val="25000"/>
            </a:pPr>
            <a:r>
              <a:rPr lang="en" sz="1200">
                <a:solidFill>
                  <a:srgbClr val="000090"/>
                </a:solidFil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a:buSzPct val="25000"/>
            </a:pPr>
            <a:r>
              <a:rPr lang="en" sz="1000" dirty="0">
                <a:solidFill>
                  <a:srgbClr val="7F7F7F"/>
                </a:solidFill>
              </a:rPr>
              <a:t>[Fu et al., </a:t>
            </a:r>
            <a:r>
              <a:rPr lang="en" sz="1000" dirty="0" err="1">
                <a:solidFill>
                  <a:srgbClr val="7F7F7F"/>
                </a:solidFill>
              </a:rPr>
              <a:t>GenomeBiology</a:t>
            </a:r>
            <a:r>
              <a:rPr lang="en" sz="1000" dirty="0">
                <a:solidFill>
                  <a:srgbClr val="7F7F7F"/>
                </a:solidFill>
              </a:rPr>
              <a:t> ('14), , </a:t>
            </a:r>
            <a:r>
              <a:rPr lang="en" sz="1000" dirty="0" err="1">
                <a:solidFill>
                  <a:srgbClr val="7F7F7F"/>
                </a:solidFill>
              </a:rPr>
              <a:t>Khurana</a:t>
            </a:r>
            <a:r>
              <a:rPr lang="en" sz="1000" dirty="0">
                <a:solidFill>
                  <a:srgbClr val="7F7F7F"/>
                </a:solidFill>
              </a:rPr>
              <a:t> et al., Science ('13)]</a:t>
            </a:r>
          </a:p>
          <a:p>
            <a:pPr>
              <a:buSzPct val="25000"/>
            </a:pPr>
            <a:r>
              <a:rPr lang="en" sz="1600" dirty="0">
                <a:solidFill>
                  <a:srgbClr val="7F7F7F"/>
                </a:solidFil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endParaRPr/>
            </a:p>
          </p:txBody>
        </p:sp>
      </p:grpSp>
    </p:spTree>
    <p:extLst>
      <p:ext uri="{BB962C8B-B14F-4D97-AF65-F5344CB8AC3E}">
        <p14:creationId xmlns:p14="http://schemas.microsoft.com/office/powerpoint/2010/main" val="107970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a:lnSpc>
                <a:spcPct val="115000"/>
              </a:lnSpc>
            </a:pPr>
            <a:r>
              <a:rPr lang="en" sz="1200">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algn="ctr"/>
            <a:r>
              <a:rPr lang="en" b="1">
                <a:latin typeface="Calibri"/>
                <a:ea typeface="Calibri"/>
                <a:cs typeface="Calibri"/>
                <a:sym typeface="Calibri"/>
              </a:rPr>
              <a:t>Depletion of Common Variants</a:t>
            </a:r>
          </a:p>
          <a:p>
            <a:pPr algn="ctr"/>
            <a:r>
              <a:rPr lang="en" b="1">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algn="ctr">
              <a:lnSpc>
                <a:spcPct val="80000"/>
              </a:lnSpc>
            </a:pPr>
            <a:r>
              <a:rPr lang="en" sz="2200">
                <a:latin typeface="Calibri"/>
                <a:ea typeface="Calibri"/>
                <a:cs typeface="Calibri"/>
                <a:sym typeface="Calibri"/>
              </a:rPr>
              <a:t>Broad categories of regulatory regions under negative selection</a:t>
            </a:r>
          </a:p>
          <a:p>
            <a:pPr algn="ctr">
              <a:lnSpc>
                <a:spcPct val="80000"/>
              </a:lnSpc>
            </a:pPr>
            <a:r>
              <a:rPr lang="en" sz="2200">
                <a:latin typeface="Calibri"/>
                <a:ea typeface="Calibri"/>
                <a:cs typeface="Calibri"/>
                <a:sym typeface="Calibri"/>
              </a:rPr>
              <a:t>Related to:</a:t>
            </a:r>
          </a:p>
          <a:p>
            <a:pPr algn="ctr">
              <a:lnSpc>
                <a:spcPct val="80000"/>
              </a:lnSpc>
            </a:pPr>
            <a:r>
              <a:rPr lang="en" sz="1100">
                <a:latin typeface="Calibri"/>
                <a:ea typeface="Calibri"/>
                <a:cs typeface="Calibri"/>
                <a:sym typeface="Calibri"/>
              </a:rPr>
              <a:t>    	</a:t>
            </a:r>
          </a:p>
          <a:p>
            <a:pPr algn="ctr">
              <a:lnSpc>
                <a:spcPct val="80000"/>
              </a:lnSpc>
            </a:pPr>
            <a:r>
              <a:rPr lang="en" sz="1100">
                <a:latin typeface="Calibri"/>
                <a:ea typeface="Calibri"/>
                <a:cs typeface="Calibri"/>
                <a:sym typeface="Calibri"/>
              </a:rPr>
              <a:t>ENCODE, </a:t>
            </a:r>
            <a:r>
              <a:rPr lang="en" sz="1100" i="1">
                <a:latin typeface="Calibri"/>
                <a:ea typeface="Calibri"/>
                <a:cs typeface="Calibri"/>
                <a:sym typeface="Calibri"/>
              </a:rPr>
              <a:t>Nature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Ward &amp; Kellis, </a:t>
            </a:r>
            <a:r>
              <a:rPr lang="en" sz="1100" i="1">
                <a:latin typeface="Calibri"/>
                <a:ea typeface="Calibri"/>
                <a:cs typeface="Calibri"/>
                <a:sym typeface="Calibri"/>
              </a:rPr>
              <a:t>Science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Mu et al, </a:t>
            </a:r>
            <a:r>
              <a:rPr lang="en" sz="1100" i="1">
                <a:latin typeface="Calibri"/>
                <a:ea typeface="Calibri"/>
                <a:cs typeface="Calibri"/>
                <a:sym typeface="Calibri"/>
              </a:rPr>
              <a:t>NAR</a:t>
            </a:r>
            <a:r>
              <a:rPr lang="en" sz="1100">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r>
              <a:rPr lang="en" sz="1200"/>
              <a:t>(TFSS: Sequence-specific TFs)</a:t>
            </a:r>
          </a:p>
        </p:txBody>
      </p:sp>
    </p:spTree>
    <p:extLst>
      <p:ext uri="{BB962C8B-B14F-4D97-AF65-F5344CB8AC3E}">
        <p14:creationId xmlns:p14="http://schemas.microsoft.com/office/powerpoint/2010/main" val="124022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dirty="0">
                <a:solidFill>
                  <a:schemeClr val="dk1"/>
                </a:solidFill>
                <a:latin typeface="Arial" panose="020B0604020202020204" pitchFamily="34" charset="0"/>
                <a:ea typeface="Calibri"/>
                <a:cs typeface="Arial" panose="020B0604020202020204" pitchFamily="34" charset="0"/>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Tree>
    <p:extLst>
      <p:ext uri="{BB962C8B-B14F-4D97-AF65-F5344CB8AC3E}">
        <p14:creationId xmlns:p14="http://schemas.microsoft.com/office/powerpoint/2010/main" val="32681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2400" b="1" spc="-1" dirty="0">
                <a:solidFill>
                  <a:srgbClr val="4F926D"/>
                </a:solidFill>
                <a:uFill>
                  <a:solidFill>
                    <a:srgbClr val="FFFFFF"/>
                  </a:solidFill>
                </a:uFill>
                <a:latin typeface="Calibri"/>
              </a:rPr>
              <a:t>Thus: Need to find &amp; prioritize high impact variants. </a:t>
            </a:r>
            <a:br>
              <a:rPr lang="en-US" sz="2400" b="1" spc="-1" dirty="0">
                <a:solidFill>
                  <a:srgbClr val="4F926D"/>
                </a:solidFill>
                <a:uFill>
                  <a:solidFill>
                    <a:srgbClr val="FFFFFF"/>
                  </a:solidFill>
                </a:uFill>
                <a:latin typeface="Calibri"/>
              </a:rPr>
            </a:br>
            <a:r>
              <a:rPr lang="en-US" sz="2400" b="1" spc="-1" dirty="0">
                <a:solidFill>
                  <a:srgbClr val="4F926D"/>
                </a:solidFill>
                <a:uFill>
                  <a:solidFill>
                    <a:srgbClr val="FFFFFF"/>
                  </a:solidFill>
                </a:uFill>
                <a:latin typeface="Calibri"/>
              </a:rPr>
              <a:t>Particularly hard for non-coding regions.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
        <p:nvSpPr>
          <p:cNvPr id="6" name="CustomShape 3"/>
          <p:cNvSpPr/>
          <p:nvPr/>
        </p:nvSpPr>
        <p:spPr>
          <a:xfrm>
            <a:off x="7701692" y="2687029"/>
            <a:ext cx="492480" cy="410760"/>
          </a:xfrm>
          <a:prstGeom prst="ellipse">
            <a:avLst/>
          </a:prstGeom>
          <a:noFill/>
          <a:ln w="28440">
            <a:solidFill>
              <a:srgbClr val="FF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850810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prstGeom prst="rect">
            <a:avLst/>
          </a:prstGeom>
        </p:spPr>
        <p:txBody>
          <a:bodyPr wrap="square" lIns="91425" tIns="91425" rIns="91425" bIns="91425" anchor="b" anchorCtr="0">
            <a:noAutofit/>
          </a:bodyPr>
          <a:lstStyle/>
          <a:p>
            <a:pPr lvl="0" algn="ctr">
              <a:spcBef>
                <a:spcPts val="0"/>
              </a:spcBef>
              <a:buNone/>
            </a:pPr>
            <a:r>
              <a:rPr lang="en" sz="2200" b="1">
                <a:solidFill>
                  <a:srgbClr val="22228B"/>
                </a:solidFill>
              </a:rPr>
              <a:t>SNPs which break TF motifs are under stronger selection</a:t>
            </a:r>
          </a:p>
        </p:txBody>
      </p:sp>
      <p:sp>
        <p:nvSpPr>
          <p:cNvPr id="531" name="Shape 531"/>
          <p:cNvSpPr txBox="1">
            <a:spLocks noGrp="1"/>
          </p:cNvSpPr>
          <p:nvPr>
            <p:ph type="body" idx="1"/>
          </p:nvPr>
        </p:nvSpPr>
        <p:spPr>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extLst>
      <p:ext uri="{BB962C8B-B14F-4D97-AF65-F5344CB8AC3E}">
        <p14:creationId xmlns:p14="http://schemas.microsoft.com/office/powerpoint/2010/main" val="1725270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060419_cytoscape_HPRDng_almostall_colorPS"/>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5503069" y="2720706"/>
            <a:ext cx="2619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
          <p:cNvSpPr>
            <a:spLocks noGrp="1"/>
          </p:cNvSpPr>
          <p:nvPr>
            <p:ph type="title"/>
            <p:custDataLst>
              <p:tags r:id="rId3"/>
            </p:custDataLst>
          </p:nvPr>
        </p:nvSpPr>
        <p:spPr>
          <a:xfrm>
            <a:off x="4488523" y="275035"/>
            <a:ext cx="4566578" cy="857250"/>
          </a:xfrm>
        </p:spPr>
        <p:txBody>
          <a:bodyPr>
            <a:normAutofit fontScale="90000"/>
          </a:bodyPr>
          <a:lstStyle/>
          <a:p>
            <a:pPr>
              <a:defRPr/>
            </a:pPr>
            <a:r>
              <a:rPr lang="en-US" dirty="0">
                <a:ea typeface="ＭＳ Ｐゴシック" charset="0"/>
                <a:cs typeface="ＭＳ Ｐゴシック" charset="0"/>
              </a:rPr>
              <a:t>Hubs Under Constraint: </a:t>
            </a:r>
            <a:br>
              <a:rPr lang="en-US" dirty="0">
                <a:ea typeface="ＭＳ Ｐゴシック" charset="0"/>
                <a:cs typeface="ＭＳ Ｐゴシック" charset="0"/>
              </a:rPr>
            </a:br>
            <a:r>
              <a:rPr lang="en-US" dirty="0">
                <a:ea typeface="ＭＳ Ｐゴシック" charset="0"/>
                <a:cs typeface="ＭＳ Ｐゴシック" charset="0"/>
              </a:rPr>
              <a:t>A Finding from the Network Biology Community</a:t>
            </a:r>
          </a:p>
        </p:txBody>
      </p:sp>
      <p:sp>
        <p:nvSpPr>
          <p:cNvPr id="87043" name="Content Placeholder 2"/>
          <p:cNvSpPr>
            <a:spLocks noGrp="1"/>
          </p:cNvSpPr>
          <p:nvPr>
            <p:ph type="body" idx="1"/>
          </p:nvPr>
        </p:nvSpPr>
        <p:spPr>
          <a:xfrm>
            <a:off x="0" y="2703910"/>
            <a:ext cx="5895975" cy="2589609"/>
          </a:xfrm>
        </p:spPr>
        <p:txBody>
          <a:bodyPr/>
          <a:lstStyle/>
          <a:p>
            <a:r>
              <a:rPr lang="en-US" altLang="en-US" sz="1200" u="sng" dirty="0">
                <a:ea typeface="ＭＳ Ｐゴシック" charset="-128"/>
              </a:rPr>
              <a:t>More Connectivity, More Constraint: </a:t>
            </a:r>
            <a:r>
              <a:rPr lang="en-US" altLang="en-US" sz="1200" dirty="0">
                <a:ea typeface="ＭＳ Ｐゴシック" charset="-128"/>
              </a:rPr>
              <a:t>Genes &amp; proteins that have a more central position in the network tend to evolve more slowly and are more likely to be essential. </a:t>
            </a:r>
          </a:p>
          <a:p>
            <a:r>
              <a:rPr lang="en-US" altLang="en-US" sz="1200" dirty="0">
                <a:ea typeface="ＭＳ Ｐゴシック" charset="-128"/>
              </a:rPr>
              <a:t>This phenomenon is observed in </a:t>
            </a:r>
            <a:br>
              <a:rPr lang="en-US" altLang="en-US" sz="1200" dirty="0">
                <a:ea typeface="ＭＳ Ｐゴシック" charset="-128"/>
              </a:rPr>
            </a:br>
            <a:r>
              <a:rPr lang="en-US" altLang="en-US" sz="1200" b="1" dirty="0">
                <a:solidFill>
                  <a:srgbClr val="FF0000"/>
                </a:solidFill>
                <a:ea typeface="ＭＳ Ｐゴシック" charset="-128"/>
              </a:rPr>
              <a:t>many organisms &amp; different kinds of networks</a:t>
            </a:r>
            <a:endParaRPr lang="en-US" altLang="en-US" sz="1200" dirty="0">
              <a:ea typeface="ＭＳ Ｐゴシック" charset="-128"/>
            </a:endParaRPr>
          </a:p>
          <a:p>
            <a:pPr lvl="1"/>
            <a:r>
              <a:rPr lang="en-US" altLang="en-US" sz="1200" b="1" dirty="0">
                <a:solidFill>
                  <a:srgbClr val="FF0000"/>
                </a:solidFill>
                <a:ea typeface="ＭＳ Ｐゴシック" charset="-128"/>
              </a:rPr>
              <a:t>yeast PPI</a:t>
            </a:r>
            <a:r>
              <a:rPr lang="en-US" altLang="en-US" sz="1200" dirty="0">
                <a:ea typeface="ＭＳ Ｐゴシック" charset="-128"/>
              </a:rPr>
              <a:t> - Fraser et al ('02) Science, </a:t>
            </a:r>
            <a:br>
              <a:rPr lang="en-US" altLang="en-US" sz="1200" dirty="0">
                <a:ea typeface="ＭＳ Ｐゴシック" charset="-128"/>
              </a:rPr>
            </a:br>
            <a:r>
              <a:rPr lang="en-US" altLang="en-US" sz="1200" dirty="0">
                <a:ea typeface="ＭＳ Ｐゴシック" charset="-128"/>
              </a:rPr>
              <a:t>('03) BMC </a:t>
            </a:r>
            <a:r>
              <a:rPr lang="en-US" altLang="en-US" sz="1200" dirty="0" err="1">
                <a:ea typeface="ＭＳ Ｐゴシック" charset="-128"/>
              </a:rPr>
              <a:t>Evo</a:t>
            </a:r>
            <a:r>
              <a:rPr lang="en-US" altLang="en-US" sz="1200" dirty="0">
                <a:ea typeface="ＭＳ Ｐゴシック" charset="-128"/>
              </a:rPr>
              <a:t>. Bio.</a:t>
            </a:r>
          </a:p>
          <a:p>
            <a:pPr lvl="1"/>
            <a:r>
              <a:rPr lang="en-US" altLang="en-US" sz="1200" b="1" dirty="0" err="1">
                <a:solidFill>
                  <a:srgbClr val="FF0000"/>
                </a:solidFill>
                <a:ea typeface="ＭＳ Ｐゴシック" charset="-128"/>
              </a:rPr>
              <a:t>Ecoli</a:t>
            </a:r>
            <a:r>
              <a:rPr lang="en-US" altLang="en-US" sz="1200" b="1" dirty="0">
                <a:solidFill>
                  <a:srgbClr val="FF0000"/>
                </a:solidFill>
                <a:ea typeface="ＭＳ Ｐゴシック" charset="-128"/>
              </a:rPr>
              <a:t> PPI</a:t>
            </a:r>
            <a:r>
              <a:rPr lang="en-US" altLang="en-US" sz="1200" dirty="0">
                <a:ea typeface="ＭＳ Ｐゴシック" charset="-128"/>
              </a:rPr>
              <a:t> - Butland et al ('04) Nature </a:t>
            </a:r>
          </a:p>
          <a:p>
            <a:pPr lvl="1"/>
            <a:r>
              <a:rPr lang="en-US" altLang="en-US" sz="1200" b="1" dirty="0">
                <a:solidFill>
                  <a:srgbClr val="FF0000"/>
                </a:solidFill>
                <a:ea typeface="ＭＳ Ｐゴシック" charset="-128"/>
              </a:rPr>
              <a:t>Worm/fly PPI</a:t>
            </a:r>
            <a:r>
              <a:rPr lang="en-US" altLang="en-US" sz="1200" dirty="0">
                <a:ea typeface="ＭＳ Ｐゴシック" charset="-128"/>
              </a:rPr>
              <a:t> - Hahn et al ('05) MBE </a:t>
            </a:r>
          </a:p>
          <a:p>
            <a:pPr lvl="1"/>
            <a:r>
              <a:rPr lang="en-US" altLang="en-US" sz="1200" b="1" dirty="0">
                <a:solidFill>
                  <a:srgbClr val="FF0000"/>
                </a:solidFill>
                <a:ea typeface="ＭＳ Ｐゴシック" charset="-128"/>
              </a:rPr>
              <a:t>miRNA net</a:t>
            </a:r>
            <a:r>
              <a:rPr lang="en-US" altLang="en-US" sz="1200" dirty="0">
                <a:ea typeface="ＭＳ Ｐゴシック" charset="-128"/>
              </a:rPr>
              <a:t> - Cheng et al ('09) BMC Genomics</a:t>
            </a:r>
          </a:p>
          <a:p>
            <a:endParaRPr lang="en-US" altLang="en-US" sz="1200" dirty="0">
              <a:ea typeface="ＭＳ Ｐゴシック" charset="-128"/>
            </a:endParaRPr>
          </a:p>
        </p:txBody>
      </p:sp>
      <p:sp>
        <p:nvSpPr>
          <p:cNvPr id="87044" name="McK Footnote"/>
          <p:cNvSpPr txBox="1">
            <a:spLocks noChangeArrowheads="1"/>
          </p:cNvSpPr>
          <p:nvPr>
            <p:custDataLst>
              <p:tags r:id="rId4"/>
            </p:custDataLst>
          </p:nvPr>
        </p:nvSpPr>
        <p:spPr bwMode="auto">
          <a:xfrm>
            <a:off x="6473429" y="2388521"/>
            <a:ext cx="1427559"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pPr>
            <a:r>
              <a:rPr lang="en-US" altLang="en-US" sz="825" b="1">
                <a:solidFill>
                  <a:srgbClr val="A6A6A6"/>
                </a:solidFill>
                <a:latin typeface="Arial" charset="0"/>
              </a:rPr>
              <a:t>[Nielsen et al. </a:t>
            </a:r>
            <a:r>
              <a:rPr lang="en-US" altLang="en-US" sz="825" b="1" i="1">
                <a:solidFill>
                  <a:srgbClr val="A6A6A6"/>
                </a:solidFill>
                <a:latin typeface="Arial" charset="0"/>
              </a:rPr>
              <a:t>PLoS Biol. </a:t>
            </a:r>
            <a:r>
              <a:rPr lang="en-US" altLang="en-US" sz="825" b="1">
                <a:solidFill>
                  <a:srgbClr val="A6A6A6"/>
                </a:solidFill>
                <a:latin typeface="Arial" charset="0"/>
              </a:rPr>
              <a:t>(2005), HPRD, Kim et al. PNAS (2007)]</a:t>
            </a:r>
          </a:p>
        </p:txBody>
      </p:sp>
      <p:sp>
        <p:nvSpPr>
          <p:cNvPr id="87045" name="Oval 6"/>
          <p:cNvSpPr>
            <a:spLocks noChangeArrowheads="1"/>
          </p:cNvSpPr>
          <p:nvPr>
            <p:custDataLst>
              <p:tags r:id="rId5"/>
            </p:custDataLst>
          </p:nvPr>
        </p:nvSpPr>
        <p:spPr bwMode="auto">
          <a:xfrm>
            <a:off x="5098257" y="1656160"/>
            <a:ext cx="83344" cy="84534"/>
          </a:xfrm>
          <a:prstGeom prst="ellipse">
            <a:avLst/>
          </a:prstGeom>
          <a:solidFill>
            <a:srgbClr val="660033"/>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6" name="Oval 7"/>
          <p:cNvSpPr>
            <a:spLocks noChangeArrowheads="1"/>
          </p:cNvSpPr>
          <p:nvPr>
            <p:custDataLst>
              <p:tags r:id="rId6"/>
            </p:custDataLst>
          </p:nvPr>
        </p:nvSpPr>
        <p:spPr bwMode="auto">
          <a:xfrm>
            <a:off x="5097066" y="2019300"/>
            <a:ext cx="83344" cy="83344"/>
          </a:xfrm>
          <a:prstGeom prst="ellipse">
            <a:avLst/>
          </a:prstGeom>
          <a:solidFill>
            <a:srgbClr val="FF33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7" name="Oval 8"/>
          <p:cNvSpPr>
            <a:spLocks noChangeArrowheads="1"/>
          </p:cNvSpPr>
          <p:nvPr>
            <p:custDataLst>
              <p:tags r:id="rId7"/>
            </p:custDataLst>
          </p:nvPr>
        </p:nvSpPr>
        <p:spPr bwMode="auto">
          <a:xfrm>
            <a:off x="6649641" y="1664494"/>
            <a:ext cx="83344" cy="84535"/>
          </a:xfrm>
          <a:prstGeom prst="ellipse">
            <a:avLst/>
          </a:prstGeom>
          <a:solidFill>
            <a:srgbClr val="FFFF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8" name="Oval 9"/>
          <p:cNvSpPr>
            <a:spLocks noChangeArrowheads="1"/>
          </p:cNvSpPr>
          <p:nvPr>
            <p:custDataLst>
              <p:tags r:id="rId8"/>
            </p:custDataLst>
          </p:nvPr>
        </p:nvSpPr>
        <p:spPr bwMode="auto">
          <a:xfrm>
            <a:off x="6649641" y="2030016"/>
            <a:ext cx="83344" cy="83344"/>
          </a:xfrm>
          <a:prstGeom prst="ellipse">
            <a:avLst/>
          </a:prstGeom>
          <a:solidFill>
            <a:schemeClr val="bg1"/>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9" name="Rectangle 10"/>
          <p:cNvSpPr>
            <a:spLocks noChangeArrowheads="1"/>
          </p:cNvSpPr>
          <p:nvPr>
            <p:custDataLst>
              <p:tags r:id="rId9"/>
            </p:custDataLst>
          </p:nvPr>
        </p:nvSpPr>
        <p:spPr bwMode="gray">
          <a:xfrm>
            <a:off x="5260182" y="1527607"/>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High likelihood of positive selection</a:t>
            </a:r>
          </a:p>
        </p:txBody>
      </p:sp>
      <p:sp>
        <p:nvSpPr>
          <p:cNvPr id="87050" name="Rectangle 11"/>
          <p:cNvSpPr>
            <a:spLocks noChangeArrowheads="1"/>
          </p:cNvSpPr>
          <p:nvPr>
            <p:custDataLst>
              <p:tags r:id="rId10"/>
            </p:custDataLst>
          </p:nvPr>
        </p:nvSpPr>
        <p:spPr bwMode="gray">
          <a:xfrm>
            <a:off x="5278041" y="1851457"/>
            <a:ext cx="1400175"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Lower likelihood of positive selection</a:t>
            </a:r>
          </a:p>
        </p:txBody>
      </p:sp>
      <p:sp>
        <p:nvSpPr>
          <p:cNvPr id="87051" name="Rectangle 12"/>
          <p:cNvSpPr>
            <a:spLocks noChangeArrowheads="1"/>
          </p:cNvSpPr>
          <p:nvPr>
            <p:custDataLst>
              <p:tags r:id="rId11"/>
            </p:custDataLst>
          </p:nvPr>
        </p:nvSpPr>
        <p:spPr bwMode="gray">
          <a:xfrm>
            <a:off x="6812757" y="1529988"/>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Not under positive selection</a:t>
            </a:r>
          </a:p>
        </p:txBody>
      </p:sp>
      <p:sp>
        <p:nvSpPr>
          <p:cNvPr id="87052" name="Rectangle 13"/>
          <p:cNvSpPr>
            <a:spLocks noChangeArrowheads="1"/>
          </p:cNvSpPr>
          <p:nvPr>
            <p:custDataLst>
              <p:tags r:id="rId12"/>
            </p:custDataLst>
          </p:nvPr>
        </p:nvSpPr>
        <p:spPr bwMode="gray">
          <a:xfrm>
            <a:off x="6812757" y="1862173"/>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 data about positive selection</a:t>
            </a:r>
          </a:p>
        </p:txBody>
      </p:sp>
      <p:pic>
        <p:nvPicPr>
          <p:cNvPr id="87053" name="Picture 4" descr="scalefree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3760" y="516732"/>
            <a:ext cx="2743200" cy="20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p:cNvSpPr txBox="1">
            <a:spLocks noChangeArrowheads="1"/>
          </p:cNvSpPr>
          <p:nvPr/>
        </p:nvSpPr>
        <p:spPr bwMode="auto">
          <a:xfrm>
            <a:off x="2589610" y="2288381"/>
            <a:ext cx="11430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log(Degree)</a:t>
            </a:r>
          </a:p>
        </p:txBody>
      </p:sp>
      <p:sp>
        <p:nvSpPr>
          <p:cNvPr id="22" name="Text Box 7"/>
          <p:cNvSpPr txBox="1">
            <a:spLocks noChangeArrowheads="1"/>
          </p:cNvSpPr>
          <p:nvPr/>
        </p:nvSpPr>
        <p:spPr bwMode="auto">
          <a:xfrm rot="16200000">
            <a:off x="1125737" y="1395390"/>
            <a:ext cx="13716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log(Frequency)</a:t>
            </a:r>
          </a:p>
        </p:txBody>
      </p:sp>
      <p:sp>
        <p:nvSpPr>
          <p:cNvPr id="23" name="Text Box 8"/>
          <p:cNvSpPr txBox="1">
            <a:spLocks noChangeArrowheads="1"/>
          </p:cNvSpPr>
          <p:nvPr/>
        </p:nvSpPr>
        <p:spPr bwMode="auto">
          <a:xfrm>
            <a:off x="1789510" y="59532"/>
            <a:ext cx="20574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500">
                <a:ea typeface="ＭＳ Ｐゴシック" charset="0"/>
                <a:cs typeface="Arial" charset="0"/>
              </a:rPr>
              <a:t>Power-law distribution</a:t>
            </a:r>
          </a:p>
        </p:txBody>
      </p:sp>
      <p:grpSp>
        <p:nvGrpSpPr>
          <p:cNvPr id="87057" name="Group 9"/>
          <p:cNvGrpSpPr>
            <a:grpSpLocks/>
          </p:cNvGrpSpPr>
          <p:nvPr/>
        </p:nvGrpSpPr>
        <p:grpSpPr bwMode="auto">
          <a:xfrm>
            <a:off x="2361010" y="516732"/>
            <a:ext cx="457200" cy="369094"/>
            <a:chOff x="2536" y="830"/>
            <a:chExt cx="635" cy="502"/>
          </a:xfrm>
        </p:grpSpPr>
        <p:sp>
          <p:nvSpPr>
            <p:cNvPr id="25" name="Oval 10"/>
            <p:cNvSpPr>
              <a:spLocks noChangeAspect="1" noChangeArrowheads="1"/>
            </p:cNvSpPr>
            <p:nvPr/>
          </p:nvSpPr>
          <p:spPr bwMode="auto">
            <a:xfrm rot="5400000">
              <a:off x="2742" y="1001"/>
              <a:ext cx="165" cy="170"/>
            </a:xfrm>
            <a:prstGeom prst="ellipse">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86" name="Group 11"/>
            <p:cNvGrpSpPr>
              <a:grpSpLocks/>
            </p:cNvGrpSpPr>
            <p:nvPr/>
          </p:nvGrpSpPr>
          <p:grpSpPr bwMode="auto">
            <a:xfrm>
              <a:off x="2536" y="830"/>
              <a:ext cx="236" cy="205"/>
              <a:chOff x="1569" y="1054"/>
              <a:chExt cx="236" cy="205"/>
            </a:xfrm>
          </p:grpSpPr>
          <p:sp>
            <p:nvSpPr>
              <p:cNvPr id="33" name="Oval 12"/>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4" name="Line 13"/>
              <p:cNvSpPr>
                <a:spLocks noChangeShapeType="1"/>
              </p:cNvSpPr>
              <p:nvPr/>
            </p:nvSpPr>
            <p:spPr bwMode="auto">
              <a:xfrm>
                <a:off x="1698" y="1171"/>
                <a:ext cx="107"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7" name="Group 14"/>
            <p:cNvGrpSpPr>
              <a:grpSpLocks/>
            </p:cNvGrpSpPr>
            <p:nvPr/>
          </p:nvGrpSpPr>
          <p:grpSpPr bwMode="auto">
            <a:xfrm rot="-4728718">
              <a:off x="2526" y="1111"/>
              <a:ext cx="236" cy="205"/>
              <a:chOff x="1569" y="1054"/>
              <a:chExt cx="236" cy="205"/>
            </a:xfrm>
          </p:grpSpPr>
          <p:sp>
            <p:nvSpPr>
              <p:cNvPr id="31" name="Oval 15"/>
              <p:cNvSpPr>
                <a:spLocks noChangeAspect="1" noChangeArrowheads="1"/>
              </p:cNvSpPr>
              <p:nvPr/>
            </p:nvSpPr>
            <p:spPr bwMode="auto">
              <a:xfrm rot="5400000">
                <a:off x="1573" y="1048"/>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2" name="Line 16"/>
              <p:cNvSpPr>
                <a:spLocks noChangeShapeType="1"/>
              </p:cNvSpPr>
              <p:nvPr/>
            </p:nvSpPr>
            <p:spPr bwMode="auto">
              <a:xfrm>
                <a:off x="1701" y="1123"/>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8" name="Group 17"/>
            <p:cNvGrpSpPr>
              <a:grpSpLocks/>
            </p:cNvGrpSpPr>
            <p:nvPr/>
          </p:nvGrpSpPr>
          <p:grpSpPr bwMode="auto">
            <a:xfrm rot="8341726">
              <a:off x="2935" y="985"/>
              <a:ext cx="236" cy="205"/>
              <a:chOff x="1569" y="1054"/>
              <a:chExt cx="236" cy="205"/>
            </a:xfrm>
          </p:grpSpPr>
          <p:sp>
            <p:nvSpPr>
              <p:cNvPr id="29" name="Oval 18"/>
              <p:cNvSpPr>
                <a:spLocks noChangeAspect="1" noChangeArrowheads="1"/>
              </p:cNvSpPr>
              <p:nvPr/>
            </p:nvSpPr>
            <p:spPr bwMode="auto">
              <a:xfrm rot="5400000">
                <a:off x="1567" y="1055"/>
                <a:ext cx="143" cy="150"/>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0" name="Line 19"/>
              <p:cNvSpPr>
                <a:spLocks noChangeShapeType="1"/>
              </p:cNvSpPr>
              <p:nvPr/>
            </p:nvSpPr>
            <p:spPr bwMode="auto">
              <a:xfrm>
                <a:off x="1692" y="1224"/>
                <a:ext cx="106" cy="8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grpSp>
        <p:nvGrpSpPr>
          <p:cNvPr id="87058" name="Group 20"/>
          <p:cNvGrpSpPr>
            <a:grpSpLocks/>
          </p:cNvGrpSpPr>
          <p:nvPr/>
        </p:nvGrpSpPr>
        <p:grpSpPr bwMode="auto">
          <a:xfrm>
            <a:off x="3446860" y="1316831"/>
            <a:ext cx="514350" cy="514350"/>
            <a:chOff x="4537" y="737"/>
            <a:chExt cx="699" cy="665"/>
          </a:xfrm>
        </p:grpSpPr>
        <p:sp>
          <p:nvSpPr>
            <p:cNvPr id="36" name="Oval 21"/>
            <p:cNvSpPr>
              <a:spLocks noChangeAspect="1" noChangeArrowheads="1"/>
            </p:cNvSpPr>
            <p:nvPr/>
          </p:nvSpPr>
          <p:spPr bwMode="auto">
            <a:xfrm rot="5400000">
              <a:off x="4807" y="998"/>
              <a:ext cx="166" cy="170"/>
            </a:xfrm>
            <a:prstGeom prst="ellipse">
              <a:avLst/>
            </a:prstGeom>
            <a:gradFill rotWithShape="1">
              <a:gsLst>
                <a:gs pos="0">
                  <a:srgbClr val="FFFFFF"/>
                </a:gs>
                <a:gs pos="100000">
                  <a:srgbClr val="0000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61" name="Group 22"/>
            <p:cNvGrpSpPr>
              <a:grpSpLocks/>
            </p:cNvGrpSpPr>
            <p:nvPr/>
          </p:nvGrpSpPr>
          <p:grpSpPr bwMode="auto">
            <a:xfrm>
              <a:off x="4601" y="827"/>
              <a:ext cx="236" cy="205"/>
              <a:chOff x="1569" y="1054"/>
              <a:chExt cx="236" cy="205"/>
            </a:xfrm>
          </p:grpSpPr>
          <p:sp>
            <p:nvSpPr>
              <p:cNvPr id="59" name="Oval 23"/>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60" name="Line 24"/>
              <p:cNvSpPr>
                <a:spLocks noChangeShapeType="1"/>
              </p:cNvSpPr>
              <p:nvPr/>
            </p:nvSpPr>
            <p:spPr bwMode="auto">
              <a:xfrm>
                <a:off x="1698" y="1170"/>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2" name="Group 25"/>
            <p:cNvGrpSpPr>
              <a:grpSpLocks/>
            </p:cNvGrpSpPr>
            <p:nvPr/>
          </p:nvGrpSpPr>
          <p:grpSpPr bwMode="auto">
            <a:xfrm rot="-4728718">
              <a:off x="4591" y="1108"/>
              <a:ext cx="236" cy="205"/>
              <a:chOff x="1569" y="1054"/>
              <a:chExt cx="236" cy="205"/>
            </a:xfrm>
          </p:grpSpPr>
          <p:sp>
            <p:nvSpPr>
              <p:cNvPr id="57" name="Oval 26"/>
              <p:cNvSpPr>
                <a:spLocks noChangeAspect="1" noChangeArrowheads="1"/>
              </p:cNvSpPr>
              <p:nvPr/>
            </p:nvSpPr>
            <p:spPr bwMode="auto">
              <a:xfrm rot="5400000">
                <a:off x="1593" y="1024"/>
                <a:ext cx="133" cy="157"/>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8" name="Line 27"/>
              <p:cNvSpPr>
                <a:spLocks noChangeShapeType="1"/>
              </p:cNvSpPr>
              <p:nvPr/>
            </p:nvSpPr>
            <p:spPr bwMode="auto">
              <a:xfrm>
                <a:off x="1726" y="1130"/>
                <a:ext cx="115" cy="8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3" name="Group 28"/>
            <p:cNvGrpSpPr>
              <a:grpSpLocks/>
            </p:cNvGrpSpPr>
            <p:nvPr/>
          </p:nvGrpSpPr>
          <p:grpSpPr bwMode="auto">
            <a:xfrm rot="8341726">
              <a:off x="5000" y="982"/>
              <a:ext cx="236" cy="205"/>
              <a:chOff x="1569" y="1054"/>
              <a:chExt cx="236" cy="205"/>
            </a:xfrm>
          </p:grpSpPr>
          <p:sp>
            <p:nvSpPr>
              <p:cNvPr id="55" name="Oval 29"/>
              <p:cNvSpPr>
                <a:spLocks noChangeAspect="1" noChangeArrowheads="1"/>
              </p:cNvSpPr>
              <p:nvPr/>
            </p:nvSpPr>
            <p:spPr bwMode="auto">
              <a:xfrm rot="5400000">
                <a:off x="1589" y="1054"/>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6" name="Line 30"/>
              <p:cNvSpPr>
                <a:spLocks noChangeShapeType="1"/>
              </p:cNvSpPr>
              <p:nvPr/>
            </p:nvSpPr>
            <p:spPr bwMode="auto">
              <a:xfrm>
                <a:off x="1710" y="1197"/>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4" name="Group 31"/>
            <p:cNvGrpSpPr>
              <a:grpSpLocks/>
            </p:cNvGrpSpPr>
            <p:nvPr/>
          </p:nvGrpSpPr>
          <p:grpSpPr bwMode="auto">
            <a:xfrm rot="6340408">
              <a:off x="4965" y="840"/>
              <a:ext cx="236" cy="205"/>
              <a:chOff x="1569" y="1054"/>
              <a:chExt cx="236" cy="205"/>
            </a:xfrm>
          </p:grpSpPr>
          <p:sp>
            <p:nvSpPr>
              <p:cNvPr id="53" name="Oval 32"/>
              <p:cNvSpPr>
                <a:spLocks noChangeAspect="1" noChangeArrowheads="1"/>
              </p:cNvSpPr>
              <p:nvPr/>
            </p:nvSpPr>
            <p:spPr bwMode="auto">
              <a:xfrm rot="5400000">
                <a:off x="1578" y="1088"/>
                <a:ext cx="139" cy="148"/>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4" name="Line 33"/>
              <p:cNvSpPr>
                <a:spLocks noChangeShapeType="1"/>
              </p:cNvSpPr>
              <p:nvPr/>
            </p:nvSpPr>
            <p:spPr bwMode="auto">
              <a:xfrm>
                <a:off x="1699" y="1175"/>
                <a:ext cx="105" cy="8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5" name="Group 34"/>
            <p:cNvGrpSpPr>
              <a:grpSpLocks/>
            </p:cNvGrpSpPr>
            <p:nvPr/>
          </p:nvGrpSpPr>
          <p:grpSpPr bwMode="auto">
            <a:xfrm rot="-8468712">
              <a:off x="4817" y="1197"/>
              <a:ext cx="236" cy="205"/>
              <a:chOff x="1569" y="1054"/>
              <a:chExt cx="236" cy="205"/>
            </a:xfrm>
          </p:grpSpPr>
          <p:sp>
            <p:nvSpPr>
              <p:cNvPr id="51" name="Oval 35"/>
              <p:cNvSpPr>
                <a:spLocks noChangeAspect="1" noChangeArrowheads="1"/>
              </p:cNvSpPr>
              <p:nvPr/>
            </p:nvSpPr>
            <p:spPr bwMode="auto">
              <a:xfrm rot="5400000">
                <a:off x="1572" y="1045"/>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2" name="Line 36"/>
              <p:cNvSpPr>
                <a:spLocks noChangeShapeType="1"/>
              </p:cNvSpPr>
              <p:nvPr/>
            </p:nvSpPr>
            <p:spPr bwMode="auto">
              <a:xfrm>
                <a:off x="1726" y="1146"/>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6" name="Group 37"/>
            <p:cNvGrpSpPr>
              <a:grpSpLocks/>
            </p:cNvGrpSpPr>
            <p:nvPr/>
          </p:nvGrpSpPr>
          <p:grpSpPr bwMode="auto">
            <a:xfrm rot="3344373">
              <a:off x="4812" y="752"/>
              <a:ext cx="236" cy="205"/>
              <a:chOff x="1569" y="1054"/>
              <a:chExt cx="236" cy="205"/>
            </a:xfrm>
          </p:grpSpPr>
          <p:sp>
            <p:nvSpPr>
              <p:cNvPr id="49" name="Oval 38"/>
              <p:cNvSpPr>
                <a:spLocks noChangeAspect="1" noChangeArrowheads="1"/>
              </p:cNvSpPr>
              <p:nvPr/>
            </p:nvSpPr>
            <p:spPr bwMode="auto">
              <a:xfrm rot="5400000">
                <a:off x="1540" y="1070"/>
                <a:ext cx="149" cy="146"/>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0" name="Line 39"/>
              <p:cNvSpPr>
                <a:spLocks noChangeShapeType="1"/>
              </p:cNvSpPr>
              <p:nvPr/>
            </p:nvSpPr>
            <p:spPr bwMode="auto">
              <a:xfrm>
                <a:off x="1695" y="1170"/>
                <a:ext cx="105"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7" name="Group 40"/>
            <p:cNvGrpSpPr>
              <a:grpSpLocks/>
            </p:cNvGrpSpPr>
            <p:nvPr/>
          </p:nvGrpSpPr>
          <p:grpSpPr bwMode="auto">
            <a:xfrm rot="-2169917">
              <a:off x="4537" y="973"/>
              <a:ext cx="236" cy="205"/>
              <a:chOff x="1569" y="1054"/>
              <a:chExt cx="236" cy="205"/>
            </a:xfrm>
          </p:grpSpPr>
          <p:sp>
            <p:nvSpPr>
              <p:cNvPr id="47" name="Oval 41"/>
              <p:cNvSpPr>
                <a:spLocks noChangeAspect="1" noChangeArrowheads="1"/>
              </p:cNvSpPr>
              <p:nvPr/>
            </p:nvSpPr>
            <p:spPr bwMode="auto">
              <a:xfrm rot="5400000">
                <a:off x="1572" y="1036"/>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8" name="Line 42"/>
              <p:cNvSpPr>
                <a:spLocks noChangeShapeType="1"/>
              </p:cNvSpPr>
              <p:nvPr/>
            </p:nvSpPr>
            <p:spPr bwMode="auto">
              <a:xfrm>
                <a:off x="1702" y="1115"/>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8" name="Group 43"/>
            <p:cNvGrpSpPr>
              <a:grpSpLocks/>
            </p:cNvGrpSpPr>
            <p:nvPr/>
          </p:nvGrpSpPr>
          <p:grpSpPr bwMode="auto">
            <a:xfrm rot="10516566">
              <a:off x="4958" y="1126"/>
              <a:ext cx="236" cy="205"/>
              <a:chOff x="1569" y="1054"/>
              <a:chExt cx="236" cy="205"/>
            </a:xfrm>
          </p:grpSpPr>
          <p:sp>
            <p:nvSpPr>
              <p:cNvPr id="45" name="Oval 44"/>
              <p:cNvSpPr>
                <a:spLocks noChangeAspect="1" noChangeArrowheads="1"/>
              </p:cNvSpPr>
              <p:nvPr/>
            </p:nvSpPr>
            <p:spPr bwMode="auto">
              <a:xfrm rot="5400000">
                <a:off x="1594" y="1059"/>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6" name="Line 45"/>
              <p:cNvSpPr>
                <a:spLocks noChangeShapeType="1"/>
              </p:cNvSpPr>
              <p:nvPr/>
            </p:nvSpPr>
            <p:spPr bwMode="auto">
              <a:xfrm>
                <a:off x="1705" y="1167"/>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sp>
        <p:nvSpPr>
          <p:cNvPr id="87059" name="TextBox 1"/>
          <p:cNvSpPr txBox="1">
            <a:spLocks noChangeArrowheads="1"/>
          </p:cNvSpPr>
          <p:nvPr/>
        </p:nvSpPr>
        <p:spPr bwMode="auto">
          <a:xfrm>
            <a:off x="3981450" y="1098947"/>
            <a:ext cx="4748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50">
                <a:solidFill>
                  <a:srgbClr val="000000"/>
                </a:solidFill>
              </a:rPr>
              <a:t>Hub</a:t>
            </a:r>
          </a:p>
        </p:txBody>
      </p:sp>
    </p:spTree>
    <p:custDataLst>
      <p:tags r:id="rId1"/>
    </p:custDataLst>
    <p:extLst>
      <p:ext uri="{BB962C8B-B14F-4D97-AF65-F5344CB8AC3E}">
        <p14:creationId xmlns:p14="http://schemas.microsoft.com/office/powerpoint/2010/main" val="603930484"/>
      </p:ext>
    </p:extLst>
  </p:cSld>
  <p:clrMapOvr>
    <a:masterClrMapping/>
  </p:clrMapOvr>
  <mc:AlternateContent xmlns:mc="http://schemas.openxmlformats.org/markup-compatibility/2006" xmlns:p14="http://schemas.microsoft.com/office/powerpoint/2010/main">
    <mc:Choice Requires="p14">
      <p:transition spd="slow" p14:dur="2000" advTm="47289"/>
    </mc:Choice>
    <mc:Fallback xmlns="">
      <p:transition spd="slow" advTm="4728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algn="ctr">
              <a:buSzPct val="25000"/>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indent="-203200">
              <a:buClr>
                <a:srgbClr val="595959"/>
              </a:buClr>
              <a:buSzPct val="100000"/>
              <a:buFont typeface="Arial"/>
              <a:buChar char="•"/>
            </a:pPr>
            <a:r>
              <a:rPr lang="en-US" sz="1800" dirty="0">
                <a:solidFill>
                  <a:srgbClr val="595959"/>
                </a:solidFill>
              </a:rPr>
              <a:t>Info. theory </a:t>
            </a:r>
            <a:r>
              <a:rPr lang="en" sz="1800" dirty="0">
                <a:solidFill>
                  <a:srgbClr val="595959"/>
                </a:solidFill>
              </a:rPr>
              <a:t>based method </a:t>
            </a:r>
            <a:r>
              <a:rPr lang="en-US" sz="1800" dirty="0">
                <a:solidFill>
                  <a:srgbClr val="595959"/>
                </a:solidFill>
              </a:rPr>
              <a:t>(</a:t>
            </a:r>
            <a:r>
              <a:rPr lang="en-US" sz="1800" dirty="0" err="1">
                <a:solidFill>
                  <a:srgbClr val="595959"/>
                </a:solidFill>
              </a:rPr>
              <a:t>ie</a:t>
            </a:r>
            <a:r>
              <a:rPr lang="en-US" sz="1800" dirty="0">
                <a:solidFill>
                  <a:srgbClr val="595959"/>
                </a:solidFill>
              </a:rPr>
              <a:t> annotation “</a:t>
            </a:r>
            <a:r>
              <a:rPr lang="en-US" sz="1800" dirty="0" err="1">
                <a:solidFill>
                  <a:srgbClr val="595959"/>
                </a:solidFill>
              </a:rPr>
              <a:t>surprisal</a:t>
            </a:r>
            <a:r>
              <a:rPr lang="en-US" sz="1800" dirty="0">
                <a:solidFill>
                  <a:srgbClr val="595959"/>
                </a:solidFill>
              </a:rPr>
              <a:t>”) </a:t>
            </a:r>
            <a:r>
              <a:rPr lang="en" sz="1800" dirty="0">
                <a:solidFill>
                  <a:srgbClr val="595959"/>
                </a:solidFill>
              </a:rPr>
              <a:t>for weighting consistently many genomic features</a:t>
            </a:r>
          </a:p>
          <a:p>
            <a:pPr marL="215900" indent="-203200">
              <a:buClr>
                <a:srgbClr val="595959"/>
              </a:buClr>
              <a:buFont typeface="Arial"/>
              <a:buNone/>
            </a:pPr>
            <a:endParaRPr sz="1800" dirty="0">
              <a:solidFill>
                <a:srgbClr val="595959"/>
              </a:solidFill>
            </a:endParaRPr>
          </a:p>
          <a:p>
            <a:pPr marL="215900" indent="-203200">
              <a:buClr>
                <a:srgbClr val="595959"/>
              </a:buClr>
              <a:buSzPct val="100000"/>
              <a:buFont typeface="Arial"/>
              <a:buChar char="•"/>
            </a:pPr>
            <a:r>
              <a:rPr lang="en" sz="1800" dirty="0">
                <a:solidFill>
                  <a:srgbClr val="595959"/>
                </a:solidFill>
                <a:highlight>
                  <a:srgbClr val="FFFFFF"/>
                </a:highlight>
              </a:rPr>
              <a:t>Practical web server </a:t>
            </a:r>
          </a:p>
          <a:p>
            <a:pPr marL="215900" indent="-203200">
              <a:buClr>
                <a:srgbClr val="595959"/>
              </a:buClr>
              <a:buSzPct val="100000"/>
              <a:buFont typeface="Arial"/>
              <a:buChar char="•"/>
            </a:pPr>
            <a:r>
              <a:rPr lang="en" sz="1800" dirty="0">
                <a:solidFill>
                  <a:srgbClr val="595959"/>
                </a:solidFill>
                <a:highlight>
                  <a:srgbClr val="FFFFFF"/>
                </a:highlight>
              </a:rPr>
              <a:t>Submission of variants &amp; pre-computed large data context from uniformly processing large-scale datasets</a:t>
            </a:r>
          </a:p>
          <a:p>
            <a:pPr marL="215900" indent="-215900">
              <a:spcBef>
                <a:spcPts val="400"/>
              </a:spcBef>
              <a:buClr>
                <a:srgbClr val="000000"/>
              </a:buClr>
              <a:buFont typeface="Arial"/>
              <a:buNone/>
            </a:pPr>
            <a:endParaRPr sz="2000" dirty="0"/>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algn="r">
              <a:buSzPct val="25000"/>
            </a:pPr>
            <a:r>
              <a:rPr lang="en" sz="1000">
                <a:solidFill>
                  <a:srgbClr val="7F7F7F"/>
                </a:solidFill>
              </a:rPr>
              <a:t>[Fu et al., GenomeBiology ('14)]</a:t>
            </a:r>
          </a:p>
          <a:p>
            <a:pPr>
              <a:buSzPct val="25000"/>
            </a:pPr>
            <a:r>
              <a:rPr lang="en" sz="1600">
                <a:solidFill>
                  <a:srgbClr val="7F7F7F"/>
                </a:solidFill>
              </a:rPr>
              <a:t> </a:t>
            </a:r>
          </a:p>
        </p:txBody>
      </p:sp>
    </p:spTree>
    <p:extLst>
      <p:ext uri="{BB962C8B-B14F-4D97-AF65-F5344CB8AC3E}">
        <p14:creationId xmlns:p14="http://schemas.microsoft.com/office/powerpoint/2010/main" val="1433038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13676400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5324" y="0"/>
            <a:ext cx="6723315" cy="646331"/>
          </a:xfrm>
          <a:prstGeom prst="rect">
            <a:avLst/>
          </a:prstGeom>
          <a:noFill/>
        </p:spPr>
        <p:txBody>
          <a:bodyPr wrap="none" rtlCol="0">
            <a:spAutoFit/>
          </a:bodyPr>
          <a:lstStyle/>
          <a:p>
            <a:r>
              <a:rPr lang="en-US" sz="3600" b="1">
                <a:solidFill>
                  <a:srgbClr val="000090"/>
                </a:solidFill>
              </a:rPr>
              <a:t>RNA Binding </a:t>
            </a:r>
            <a:r>
              <a:rPr lang="en-US" sz="3600" b="1" dirty="0">
                <a:solidFill>
                  <a:srgbClr val="000090"/>
                </a:solidFill>
              </a:rPr>
              <a:t>Proteins (RBPs)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247" y="2698571"/>
            <a:ext cx="3577021" cy="2036848"/>
          </a:xfrm>
          <a:prstGeom prst="rect">
            <a:avLst/>
          </a:prstGeom>
        </p:spPr>
      </p:pic>
      <p:sp>
        <p:nvSpPr>
          <p:cNvPr id="6"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grpSp>
        <p:nvGrpSpPr>
          <p:cNvPr id="15" name="Group 14"/>
          <p:cNvGrpSpPr/>
          <p:nvPr/>
        </p:nvGrpSpPr>
        <p:grpSpPr>
          <a:xfrm>
            <a:off x="724989" y="2293230"/>
            <a:ext cx="3902280" cy="2681285"/>
            <a:chOff x="724989" y="2343434"/>
            <a:chExt cx="3902280" cy="2681285"/>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4623" r="63931"/>
            <a:stretch/>
          </p:blipFill>
          <p:spPr>
            <a:xfrm>
              <a:off x="3387738" y="2343434"/>
              <a:ext cx="1239531" cy="2615448"/>
            </a:xfrm>
            <a:prstGeom prst="rect">
              <a:avLst/>
            </a:prstGeom>
          </p:spPr>
        </p:pic>
        <p:pic>
          <p:nvPicPr>
            <p:cNvPr id="7" name="Picture 6" descr="../../Desktop/Screen%20Shot%202018-05-15%20at%204.12.02%20PM.png"/>
            <p:cNvPicPr/>
            <p:nvPr/>
          </p:nvPicPr>
          <p:blipFill rotWithShape="1">
            <a:blip r:embed="rId5" cstate="print">
              <a:extLst>
                <a:ext uri="{28A0092B-C50C-407E-A947-70E740481C1C}">
                  <a14:useLocalDpi xmlns:a14="http://schemas.microsoft.com/office/drawing/2010/main" val="0"/>
                </a:ext>
              </a:extLst>
            </a:blip>
            <a:srcRect r="57707"/>
            <a:stretch/>
          </p:blipFill>
          <p:spPr bwMode="auto">
            <a:xfrm>
              <a:off x="724989" y="2694109"/>
              <a:ext cx="1992903" cy="2330610"/>
            </a:xfrm>
            <a:prstGeom prst="rect">
              <a:avLst/>
            </a:prstGeom>
            <a:noFill/>
            <a:ln>
              <a:noFill/>
            </a:ln>
          </p:spPr>
        </p:pic>
        <p:sp>
          <p:nvSpPr>
            <p:cNvPr id="4" name="Rectangle 3"/>
            <p:cNvSpPr/>
            <p:nvPr/>
          </p:nvSpPr>
          <p:spPr>
            <a:xfrm>
              <a:off x="2365375" y="4279900"/>
              <a:ext cx="190500" cy="196849"/>
            </a:xfrm>
            <a:prstGeom prst="rect">
              <a:avLst/>
            </a:prstGeom>
            <a:solidFill>
              <a:srgbClr val="ADCFE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560983" y="2657061"/>
              <a:ext cx="983974" cy="2080591"/>
            </a:xfrm>
            <a:custGeom>
              <a:avLst/>
              <a:gdLst>
                <a:gd name="connsiteX0" fmla="*/ 3313 w 983974"/>
                <a:gd name="connsiteY0" fmla="*/ 1623391 h 2080591"/>
                <a:gd name="connsiteX1" fmla="*/ 983974 w 983974"/>
                <a:gd name="connsiteY1" fmla="*/ 0 h 2080591"/>
                <a:gd name="connsiteX2" fmla="*/ 983974 w 983974"/>
                <a:gd name="connsiteY2" fmla="*/ 2080591 h 2080591"/>
                <a:gd name="connsiteX3" fmla="*/ 0 w 983974"/>
                <a:gd name="connsiteY3" fmla="*/ 1812235 h 2080591"/>
                <a:gd name="connsiteX4" fmla="*/ 3313 w 983974"/>
                <a:gd name="connsiteY4" fmla="*/ 1623391 h 208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74" h="2080591">
                  <a:moveTo>
                    <a:pt x="3313" y="1623391"/>
                  </a:moveTo>
                  <a:lnTo>
                    <a:pt x="983974" y="0"/>
                  </a:lnTo>
                  <a:lnTo>
                    <a:pt x="983974" y="2080591"/>
                  </a:lnTo>
                  <a:lnTo>
                    <a:pt x="0" y="1812235"/>
                  </a:lnTo>
                  <a:cubicBezTo>
                    <a:pt x="1104" y="1749287"/>
                    <a:pt x="2209" y="1686339"/>
                    <a:pt x="3313" y="1623391"/>
                  </a:cubicBezTo>
                  <a:close/>
                </a:path>
              </a:pathLst>
            </a:custGeom>
            <a:gradFill flip="none" rotWithShape="1">
              <a:gsLst>
                <a:gs pos="0">
                  <a:srgbClr val="ADCFE3"/>
                </a:gs>
                <a:gs pos="36000">
                  <a:srgbClr val="ADCFE3">
                    <a:alpha val="70000"/>
                  </a:srgbClr>
                </a:gs>
                <a:gs pos="64000">
                  <a:srgbClr val="ADCFE3">
                    <a:alpha val="35000"/>
                  </a:srgbClr>
                </a:gs>
                <a:gs pos="100000">
                  <a:srgbClr val="ADCFE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51056" y="4342504"/>
              <a:ext cx="190500" cy="13424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3197" y="2944009"/>
              <a:ext cx="190500" cy="1532739"/>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02464" y="3148405"/>
              <a:ext cx="190500" cy="1328342"/>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30346" y="3410173"/>
              <a:ext cx="190500" cy="1066573"/>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41835" y="4431026"/>
              <a:ext cx="1905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3" descr="nrm.2017.130-f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779" y="797228"/>
            <a:ext cx="2983692" cy="15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10152" y="2297241"/>
            <a:ext cx="3462807" cy="184666"/>
          </a:xfrm>
          <a:prstGeom prst="rect">
            <a:avLst/>
          </a:prstGeom>
          <a:noFill/>
        </p:spPr>
        <p:txBody>
          <a:bodyPr wrap="none" rtlCol="0">
            <a:spAutoFit/>
          </a:bodyPr>
          <a:lstStyle/>
          <a:p>
            <a:r>
              <a:rPr lang="sk-SK" sz="600" i="1" u="sng" dirty="0">
                <a:hlinkClick r:id="rId7" tooltip="Nature reviews. Molecular cell biology."/>
              </a:rPr>
              <a:t>Nat Rev Mol Cell Biol.</a:t>
            </a:r>
            <a:r>
              <a:rPr lang="sk-SK" sz="600" i="1" dirty="0"/>
              <a:t> 2018 May;19(5):327-341. </a:t>
            </a:r>
            <a:r>
              <a:rPr lang="sk-SK" sz="600" i="1" dirty="0" err="1"/>
              <a:t>doi</a:t>
            </a:r>
            <a:r>
              <a:rPr lang="sk-SK" sz="600" i="1" dirty="0"/>
              <a:t>: 10.1038/nrm.2017.130. </a:t>
            </a:r>
            <a:r>
              <a:rPr lang="sk-SK" sz="600" i="1" dirty="0" err="1"/>
              <a:t>Epub</a:t>
            </a:r>
            <a:r>
              <a:rPr lang="sk-SK" sz="600" i="1" dirty="0"/>
              <a:t> 2018 </a:t>
            </a:r>
            <a:r>
              <a:rPr lang="sk-SK" sz="600" i="1" dirty="0" err="1"/>
              <a:t>Jan</a:t>
            </a:r>
            <a:r>
              <a:rPr lang="sk-SK" sz="600" i="1" dirty="0"/>
              <a:t> 17.</a:t>
            </a:r>
            <a:endParaRPr lang="en-US" sz="600" i="1" dirty="0"/>
          </a:p>
        </p:txBody>
      </p:sp>
      <p:sp>
        <p:nvSpPr>
          <p:cNvPr id="8" name="TextBox 7"/>
          <p:cNvSpPr txBox="1"/>
          <p:nvPr/>
        </p:nvSpPr>
        <p:spPr>
          <a:xfrm>
            <a:off x="4899714" y="802247"/>
            <a:ext cx="3941719" cy="1677382"/>
          </a:xfrm>
          <a:prstGeom prst="rect">
            <a:avLst/>
          </a:prstGeom>
          <a:noFill/>
        </p:spPr>
        <p:txBody>
          <a:bodyPr wrap="square" rtlCol="0">
            <a:spAutoFit/>
          </a:bodyPr>
          <a:lstStyle/>
          <a:p>
            <a:pPr marL="285750" indent="-285750">
              <a:buFont typeface="Arial" charset="0"/>
              <a:buChar char="•"/>
            </a:pPr>
            <a:r>
              <a:rPr lang="en-US" b="1" dirty="0">
                <a:solidFill>
                  <a:srgbClr val="C00000"/>
                </a:solidFill>
              </a:rPr>
              <a:t>Before ENCODE3: &gt;150 expt</a:t>
            </a:r>
            <a:r>
              <a:rPr lang="en-US" dirty="0"/>
              <a:t>. </a:t>
            </a:r>
            <a:br>
              <a:rPr lang="en-US" dirty="0"/>
            </a:br>
            <a:r>
              <a:rPr lang="en-US" dirty="0"/>
              <a:t>in many different cell types </a:t>
            </a:r>
          </a:p>
          <a:p>
            <a:pPr marL="285750" indent="-285750">
              <a:buFont typeface="Arial" charset="0"/>
              <a:buChar char="•"/>
            </a:pPr>
            <a:endParaRPr lang="en-US" dirty="0"/>
          </a:p>
          <a:p>
            <a:pPr marL="285750" indent="-285750">
              <a:buFont typeface="Arial" charset="0"/>
              <a:buChar char="•"/>
            </a:pPr>
            <a:r>
              <a:rPr lang="en-US" b="1" dirty="0">
                <a:solidFill>
                  <a:srgbClr val="C00000"/>
                </a:solidFill>
              </a:rPr>
              <a:t>ENCODE3 did ~350 focused </a:t>
            </a:r>
            <a:r>
              <a:rPr lang="en-US" b="1" dirty="0" err="1">
                <a:solidFill>
                  <a:srgbClr val="C00000"/>
                </a:solidFill>
              </a:rPr>
              <a:t>eCLIP</a:t>
            </a:r>
            <a:r>
              <a:rPr lang="en-US" b="1" dirty="0">
                <a:solidFill>
                  <a:srgbClr val="C00000"/>
                </a:solidFill>
              </a:rPr>
              <a:t> expt. </a:t>
            </a:r>
            <a:r>
              <a:rPr lang="en-US" dirty="0"/>
              <a:t>for &gt;110 RBPs on HepG2 &amp; K562</a:t>
            </a:r>
            <a:br>
              <a:rPr lang="en-US" dirty="0"/>
            </a:br>
            <a:r>
              <a:rPr lang="en-US" sz="1100" dirty="0"/>
              <a:t>(Van </a:t>
            </a:r>
            <a:r>
              <a:rPr lang="en-US" sz="1100" dirty="0" err="1"/>
              <a:t>Nostrand</a:t>
            </a:r>
            <a:r>
              <a:rPr lang="en-US" sz="1100" dirty="0"/>
              <a:t>...Yeo. Nat. Meth. '16; </a:t>
            </a:r>
            <a:br>
              <a:rPr lang="en-US" sz="1100" dirty="0"/>
            </a:br>
            <a:r>
              <a:rPr lang="en-US" sz="1100" dirty="0"/>
              <a:t>Van </a:t>
            </a:r>
            <a:r>
              <a:rPr lang="en-US" sz="1100" dirty="0" err="1"/>
              <a:t>Nostrand</a:t>
            </a:r>
            <a:r>
              <a:rPr lang="en-US" sz="1100" dirty="0"/>
              <a:t>...</a:t>
            </a:r>
            <a:r>
              <a:rPr lang="en-US" sz="1100" dirty="0" err="1"/>
              <a:t>Graveley</a:t>
            </a:r>
            <a:r>
              <a:rPr lang="en-US" sz="1100" dirty="0"/>
              <a:t>, Yeo </a:t>
            </a:r>
            <a:br>
              <a:rPr lang="en-US" sz="1100" dirty="0"/>
            </a:br>
            <a:r>
              <a:rPr lang="en-US" sz="1100" dirty="0"/>
              <a:t>(submitted in relation to ENCODE3))</a:t>
            </a:r>
            <a:endParaRPr lang="en-US" dirty="0"/>
          </a:p>
        </p:txBody>
      </p:sp>
    </p:spTree>
    <p:extLst>
      <p:ext uri="{BB962C8B-B14F-4D97-AF65-F5344CB8AC3E}">
        <p14:creationId xmlns:p14="http://schemas.microsoft.com/office/powerpoint/2010/main" val="1620311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
        <p:nvSpPr>
          <p:cNvPr id="6" name="TextBox 5"/>
          <p:cNvSpPr txBox="1"/>
          <p:nvPr/>
        </p:nvSpPr>
        <p:spPr>
          <a:xfrm>
            <a:off x="2760650" y="-30139"/>
            <a:ext cx="4292600" cy="369332"/>
          </a:xfrm>
          <a:prstGeom prst="rect">
            <a:avLst/>
          </a:prstGeom>
          <a:noFill/>
        </p:spPr>
        <p:txBody>
          <a:bodyPr wrap="square" rtlCol="0">
            <a:spAutoFit/>
          </a:bodyPr>
          <a:lstStyle/>
          <a:p>
            <a:r>
              <a:rPr lang="en-US" sz="1800" b="1" dirty="0">
                <a:solidFill>
                  <a:srgbClr val="22228B"/>
                </a:solidFill>
              </a:rPr>
              <a:t>Schematic of RADAR Scoring</a:t>
            </a:r>
          </a:p>
        </p:txBody>
      </p:sp>
    </p:spTree>
    <p:extLst>
      <p:ext uri="{BB962C8B-B14F-4D97-AF65-F5344CB8AC3E}">
        <p14:creationId xmlns:p14="http://schemas.microsoft.com/office/powerpoint/2010/main" val="30279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
        <p:nvSpPr>
          <p:cNvPr id="4" name="Frame 3"/>
          <p:cNvSpPr/>
          <p:nvPr/>
        </p:nvSpPr>
        <p:spPr>
          <a:xfrm>
            <a:off x="4089400" y="127000"/>
            <a:ext cx="939800" cy="12192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5851107" y="1714500"/>
            <a:ext cx="2010193" cy="9525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072748" y="126999"/>
            <a:ext cx="3016651" cy="1719053"/>
          </a:xfrm>
          <a:prstGeom prst="frame">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0168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258" r="3942" b="66676"/>
          <a:stretch/>
        </p:blipFill>
        <p:spPr>
          <a:xfrm>
            <a:off x="373733" y="3049503"/>
            <a:ext cx="8423426" cy="1928897"/>
          </a:xfrm>
          <a:prstGeom prst="rect">
            <a:avLst/>
          </a:prstGeom>
        </p:spPr>
      </p:pic>
      <p:pic>
        <p:nvPicPr>
          <p:cNvPr id="9" name="image8.png"/>
          <p:cNvPicPr/>
          <p:nvPr/>
        </p:nvPicPr>
        <p:blipFill>
          <a:blip r:embed="rId3"/>
          <a:srcRect/>
          <a:stretch>
            <a:fillRect/>
          </a:stretch>
        </p:blipFill>
        <p:spPr>
          <a:xfrm>
            <a:off x="5249878" y="489511"/>
            <a:ext cx="3308349" cy="2495046"/>
          </a:xfrm>
          <a:prstGeom prst="rect">
            <a:avLst/>
          </a:prstGeom>
          <a:ln/>
        </p:spPr>
      </p:pic>
      <p:sp>
        <p:nvSpPr>
          <p:cNvPr id="10" name="TextBox 9"/>
          <p:cNvSpPr txBox="1"/>
          <p:nvPr/>
        </p:nvSpPr>
        <p:spPr>
          <a:xfrm>
            <a:off x="58210" y="80681"/>
            <a:ext cx="4950372" cy="338554"/>
          </a:xfrm>
          <a:prstGeom prst="rect">
            <a:avLst/>
          </a:prstGeom>
          <a:noFill/>
        </p:spPr>
        <p:txBody>
          <a:bodyPr wrap="square" rtlCol="0">
            <a:spAutoFit/>
          </a:bodyPr>
          <a:lstStyle/>
          <a:p>
            <a:r>
              <a:rPr lang="en-US" sz="1600" b="1" dirty="0">
                <a:solidFill>
                  <a:srgbClr val="22228B"/>
                </a:solidFill>
              </a:rPr>
              <a:t>High </a:t>
            </a:r>
            <a:r>
              <a:rPr lang="en-US" sz="1600" b="1" dirty="0" err="1">
                <a:solidFill>
                  <a:srgbClr val="22228B"/>
                </a:solidFill>
              </a:rPr>
              <a:t>Phastcon</a:t>
            </a:r>
            <a:r>
              <a:rPr lang="en-US" sz="1600" b="1" dirty="0">
                <a:solidFill>
                  <a:srgbClr val="22228B"/>
                </a:solidFill>
              </a:rPr>
              <a:t> in RBP-overlapped annotations</a:t>
            </a:r>
          </a:p>
        </p:txBody>
      </p:sp>
      <p:sp>
        <p:nvSpPr>
          <p:cNvPr id="11" name="TextBox 10"/>
          <p:cNvSpPr txBox="1"/>
          <p:nvPr/>
        </p:nvSpPr>
        <p:spPr>
          <a:xfrm>
            <a:off x="4851400" y="86011"/>
            <a:ext cx="4292600" cy="338554"/>
          </a:xfrm>
          <a:prstGeom prst="rect">
            <a:avLst/>
          </a:prstGeom>
          <a:noFill/>
        </p:spPr>
        <p:txBody>
          <a:bodyPr wrap="square" rtlCol="0">
            <a:spAutoFit/>
          </a:bodyPr>
          <a:lstStyle/>
          <a:p>
            <a:pPr algn="ctr"/>
            <a:r>
              <a:rPr lang="en-US" sz="1600" b="1" dirty="0">
                <a:solidFill>
                  <a:srgbClr val="22228B"/>
                </a:solidFill>
              </a:rPr>
              <a:t>RNA Structure Cons. from </a:t>
            </a:r>
            <a:r>
              <a:rPr lang="en-US" sz="1600" b="1" dirty="0" err="1">
                <a:solidFill>
                  <a:srgbClr val="22228B"/>
                </a:solidFill>
              </a:rPr>
              <a:t>Evofold</a:t>
            </a:r>
            <a:endParaRPr lang="en-US" sz="1600" b="1" dirty="0">
              <a:solidFill>
                <a:srgbClr val="22228B"/>
              </a:solidFill>
            </a:endParaRPr>
          </a:p>
        </p:txBody>
      </p:sp>
      <p:sp>
        <p:nvSpPr>
          <p:cNvPr id="12" name="TextBox 11"/>
          <p:cNvSpPr txBox="1"/>
          <p:nvPr/>
        </p:nvSpPr>
        <p:spPr>
          <a:xfrm>
            <a:off x="2630707" y="2932680"/>
            <a:ext cx="4292600" cy="369332"/>
          </a:xfrm>
          <a:prstGeom prst="rect">
            <a:avLst/>
          </a:prstGeom>
          <a:noFill/>
        </p:spPr>
        <p:txBody>
          <a:bodyPr wrap="square" rtlCol="0">
            <a:spAutoFit/>
          </a:bodyPr>
          <a:lstStyle/>
          <a:p>
            <a:pPr algn="ctr"/>
            <a:r>
              <a:rPr lang="en-US" sz="1800" b="1" dirty="0">
                <a:solidFill>
                  <a:srgbClr val="22228B"/>
                </a:solidFill>
              </a:rPr>
              <a:t>Enriched rare DAF in </a:t>
            </a:r>
            <a:r>
              <a:rPr lang="en-US" sz="1800" b="1" dirty="0" err="1">
                <a:solidFill>
                  <a:srgbClr val="22228B"/>
                </a:solidFill>
              </a:rPr>
              <a:t>eCLIP</a:t>
            </a:r>
            <a:r>
              <a:rPr lang="en-US" sz="1800" b="1" dirty="0">
                <a:solidFill>
                  <a:srgbClr val="22228B"/>
                </a:solidFill>
              </a:rPr>
              <a:t> peaks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1939"/>
          <a:stretch/>
        </p:blipFill>
        <p:spPr>
          <a:xfrm>
            <a:off x="1157974" y="465858"/>
            <a:ext cx="2619171" cy="2466822"/>
          </a:xfrm>
          <a:prstGeom prst="rect">
            <a:avLst/>
          </a:prstGeom>
        </p:spPr>
      </p:pic>
      <p:sp>
        <p:nvSpPr>
          <p:cNvPr id="2" name="TextBox 1"/>
          <p:cNvSpPr txBox="1"/>
          <p:nvPr/>
        </p:nvSpPr>
        <p:spPr>
          <a:xfrm rot="16200000">
            <a:off x="-270835" y="3638803"/>
            <a:ext cx="981359" cy="307777"/>
          </a:xfrm>
          <a:prstGeom prst="rect">
            <a:avLst/>
          </a:prstGeom>
          <a:noFill/>
        </p:spPr>
        <p:txBody>
          <a:bodyPr wrap="none" rtlCol="0">
            <a:spAutoFit/>
          </a:bodyPr>
          <a:lstStyle/>
          <a:p>
            <a:r>
              <a:rPr lang="en-US"/>
              <a:t>Rare DAF</a:t>
            </a:r>
          </a:p>
        </p:txBody>
      </p:sp>
      <p:sp>
        <p:nvSpPr>
          <p:cNvPr id="4" name="TextBox 3"/>
          <p:cNvSpPr txBox="1"/>
          <p:nvPr/>
        </p:nvSpPr>
        <p:spPr>
          <a:xfrm>
            <a:off x="4354642" y="4866501"/>
            <a:ext cx="500458" cy="276999"/>
          </a:xfrm>
          <a:prstGeom prst="rect">
            <a:avLst/>
          </a:prstGeom>
          <a:noFill/>
        </p:spPr>
        <p:txBody>
          <a:bodyPr wrap="none" rtlCol="0">
            <a:spAutoFit/>
          </a:bodyPr>
          <a:lstStyle/>
          <a:p>
            <a:r>
              <a:rPr lang="en-US" sz="1200" dirty="0"/>
              <a:t>RBP</a:t>
            </a:r>
          </a:p>
        </p:txBody>
      </p:sp>
      <p:sp>
        <p:nvSpPr>
          <p:cNvPr id="13" name="TextBox 12"/>
          <p:cNvSpPr txBox="1"/>
          <p:nvPr/>
        </p:nvSpPr>
        <p:spPr>
          <a:xfrm>
            <a:off x="2467559" y="2739251"/>
            <a:ext cx="824265" cy="276999"/>
          </a:xfrm>
          <a:prstGeom prst="rect">
            <a:avLst/>
          </a:prstGeom>
          <a:solidFill>
            <a:schemeClr val="lt1"/>
          </a:solidFill>
        </p:spPr>
        <p:txBody>
          <a:bodyPr wrap="none" rtlCol="0">
            <a:spAutoFit/>
          </a:bodyPr>
          <a:lstStyle/>
          <a:p>
            <a:r>
              <a:rPr lang="en-US" sz="1200"/>
              <a:t>Phastcon</a:t>
            </a:r>
            <a:endParaRPr lang="en-US" sz="1200" dirty="0"/>
          </a:p>
        </p:txBody>
      </p:sp>
    </p:spTree>
    <p:extLst>
      <p:ext uri="{BB962C8B-B14F-4D97-AF65-F5344CB8AC3E}">
        <p14:creationId xmlns:p14="http://schemas.microsoft.com/office/powerpoint/2010/main" val="636153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6.png"/>
          <p:cNvPicPr/>
          <p:nvPr/>
        </p:nvPicPr>
        <p:blipFill>
          <a:blip r:embed="rId3" cstate="print">
            <a:extLst>
              <a:ext uri="{28A0092B-C50C-407E-A947-70E740481C1C}">
                <a14:useLocalDpi xmlns:a14="http://schemas.microsoft.com/office/drawing/2010/main" val="0"/>
              </a:ext>
            </a:extLst>
          </a:blip>
          <a:srcRect/>
          <a:stretch>
            <a:fillRect/>
          </a:stretch>
        </p:blipFill>
        <p:spPr>
          <a:xfrm>
            <a:off x="225183" y="892834"/>
            <a:ext cx="5114500" cy="2281290"/>
          </a:xfrm>
          <a:prstGeom prst="rect">
            <a:avLst/>
          </a:prstGeom>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8056"/>
          <a:stretch/>
        </p:blipFill>
        <p:spPr>
          <a:xfrm>
            <a:off x="918042" y="3571539"/>
            <a:ext cx="7378924" cy="1486934"/>
          </a:xfrm>
          <a:prstGeom prst="rect">
            <a:avLst/>
          </a:prstGeom>
        </p:spPr>
      </p:pic>
      <p:sp>
        <p:nvSpPr>
          <p:cNvPr id="4" name="TextBox 3"/>
          <p:cNvSpPr txBox="1"/>
          <p:nvPr/>
        </p:nvSpPr>
        <p:spPr>
          <a:xfrm>
            <a:off x="1559087" y="-45326"/>
            <a:ext cx="6542670" cy="369332"/>
          </a:xfrm>
          <a:prstGeom prst="rect">
            <a:avLst/>
          </a:prstGeom>
          <a:noFill/>
        </p:spPr>
        <p:txBody>
          <a:bodyPr wrap="square" rtlCol="0">
            <a:spAutoFit/>
          </a:bodyPr>
          <a:lstStyle/>
          <a:p>
            <a:r>
              <a:rPr lang="en-US" sz="1800" b="1" dirty="0">
                <a:solidFill>
                  <a:srgbClr val="22228B"/>
                </a:solidFill>
              </a:rPr>
              <a:t>Co-binding of RBPs form biologically relevant complexes</a:t>
            </a:r>
          </a:p>
        </p:txBody>
      </p:sp>
      <p:sp>
        <p:nvSpPr>
          <p:cNvPr id="5" name="TextBox 4"/>
          <p:cNvSpPr txBox="1"/>
          <p:nvPr/>
        </p:nvSpPr>
        <p:spPr>
          <a:xfrm>
            <a:off x="1559087" y="3438339"/>
            <a:ext cx="6542670" cy="369332"/>
          </a:xfrm>
          <a:prstGeom prst="rect">
            <a:avLst/>
          </a:prstGeom>
          <a:noFill/>
        </p:spPr>
        <p:txBody>
          <a:bodyPr wrap="square" rtlCol="0">
            <a:spAutoFit/>
          </a:bodyPr>
          <a:lstStyle/>
          <a:p>
            <a:pPr algn="ctr"/>
            <a:r>
              <a:rPr lang="en-US" sz="1800" b="1" dirty="0">
                <a:solidFill>
                  <a:srgbClr val="22228B"/>
                </a:solidFill>
              </a:rPr>
              <a:t>Binding hubs are enriched for rare variants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352" y="585768"/>
            <a:ext cx="3264338" cy="2788519"/>
          </a:xfrm>
          <a:prstGeom prst="rect">
            <a:avLst/>
          </a:prstGeom>
        </p:spPr>
      </p:pic>
      <p:sp>
        <p:nvSpPr>
          <p:cNvPr id="9" name="TextBox 8"/>
          <p:cNvSpPr txBox="1"/>
          <p:nvPr/>
        </p:nvSpPr>
        <p:spPr>
          <a:xfrm>
            <a:off x="464052" y="657356"/>
            <a:ext cx="4636761" cy="307777"/>
          </a:xfrm>
          <a:prstGeom prst="rect">
            <a:avLst/>
          </a:prstGeom>
          <a:noFill/>
        </p:spPr>
        <p:txBody>
          <a:bodyPr wrap="square" rtlCol="0">
            <a:spAutoFit/>
          </a:bodyPr>
          <a:lstStyle/>
          <a:p>
            <a:pPr algn="ctr"/>
            <a:r>
              <a:rPr lang="en-US" b="1" dirty="0">
                <a:solidFill>
                  <a:srgbClr val="22228B"/>
                </a:solidFill>
              </a:rPr>
              <a:t>Literature supported RBP complexes</a:t>
            </a:r>
          </a:p>
        </p:txBody>
      </p:sp>
      <p:sp>
        <p:nvSpPr>
          <p:cNvPr id="10" name="TextBox 9"/>
          <p:cNvSpPr txBox="1"/>
          <p:nvPr/>
        </p:nvSpPr>
        <p:spPr>
          <a:xfrm>
            <a:off x="4878140" y="300970"/>
            <a:ext cx="4636761" cy="307777"/>
          </a:xfrm>
          <a:prstGeom prst="rect">
            <a:avLst/>
          </a:prstGeom>
          <a:noFill/>
        </p:spPr>
        <p:txBody>
          <a:bodyPr wrap="square" rtlCol="0">
            <a:spAutoFit/>
          </a:bodyPr>
          <a:lstStyle/>
          <a:p>
            <a:pPr algn="ctr"/>
            <a:r>
              <a:rPr lang="en-US" b="1" dirty="0">
                <a:solidFill>
                  <a:srgbClr val="22228B"/>
                </a:solidFill>
              </a:rPr>
              <a:t>Unique co-binding patterns of RBPs</a:t>
            </a:r>
          </a:p>
        </p:txBody>
      </p:sp>
      <p:sp>
        <p:nvSpPr>
          <p:cNvPr id="3" name="TextBox 2"/>
          <p:cNvSpPr txBox="1"/>
          <p:nvPr/>
        </p:nvSpPr>
        <p:spPr>
          <a:xfrm>
            <a:off x="5040173" y="4784141"/>
            <a:ext cx="2911449" cy="307777"/>
          </a:xfrm>
          <a:prstGeom prst="rect">
            <a:avLst/>
          </a:prstGeom>
          <a:solidFill>
            <a:schemeClr val="lt1"/>
          </a:solidFill>
        </p:spPr>
        <p:txBody>
          <a:bodyPr wrap="square" rtlCol="0">
            <a:spAutoFit/>
          </a:bodyPr>
          <a:lstStyle/>
          <a:p>
            <a:pPr algn="ctr"/>
            <a:r>
              <a:rPr lang="en-US" dirty="0"/>
              <a:t>Hub Number (Hotness)</a:t>
            </a:r>
          </a:p>
        </p:txBody>
      </p:sp>
      <p:sp>
        <p:nvSpPr>
          <p:cNvPr id="11" name="TextBox 10"/>
          <p:cNvSpPr txBox="1"/>
          <p:nvPr/>
        </p:nvSpPr>
        <p:spPr>
          <a:xfrm rot="16200000">
            <a:off x="4330939" y="4156316"/>
            <a:ext cx="1144189" cy="307777"/>
          </a:xfrm>
          <a:prstGeom prst="rect">
            <a:avLst/>
          </a:prstGeom>
          <a:solidFill>
            <a:schemeClr val="lt1"/>
          </a:solidFill>
        </p:spPr>
        <p:txBody>
          <a:bodyPr wrap="square" rtlCol="0">
            <a:spAutoFit/>
          </a:bodyPr>
          <a:lstStyle/>
          <a:p>
            <a:pPr algn="ctr"/>
            <a:r>
              <a:rPr lang="en-US"/>
              <a:t>Rare DAF</a:t>
            </a:r>
            <a:endParaRPr lang="en-US" dirty="0"/>
          </a:p>
        </p:txBody>
      </p:sp>
      <p:sp>
        <p:nvSpPr>
          <p:cNvPr id="12" name="TextBox 11"/>
          <p:cNvSpPr txBox="1"/>
          <p:nvPr/>
        </p:nvSpPr>
        <p:spPr>
          <a:xfrm rot="16200000">
            <a:off x="492363" y="3978567"/>
            <a:ext cx="1284245" cy="523220"/>
          </a:xfrm>
          <a:prstGeom prst="rect">
            <a:avLst/>
          </a:prstGeom>
          <a:solidFill>
            <a:schemeClr val="lt1"/>
          </a:solidFill>
        </p:spPr>
        <p:txBody>
          <a:bodyPr wrap="square" rtlCol="0">
            <a:spAutoFit/>
          </a:bodyPr>
          <a:lstStyle/>
          <a:p>
            <a:pPr algn="ctr"/>
            <a:r>
              <a:rPr lang="en-US" dirty="0"/>
              <a:t>Hub </a:t>
            </a:r>
            <a:r>
              <a:rPr lang="en-US"/>
              <a:t>Number </a:t>
            </a:r>
          </a:p>
          <a:p>
            <a:pPr algn="ctr"/>
            <a:r>
              <a:rPr lang="en-US" dirty="0"/>
              <a:t>(Hotness)</a:t>
            </a:r>
          </a:p>
        </p:txBody>
      </p:sp>
      <p:sp>
        <p:nvSpPr>
          <p:cNvPr id="13" name="TextBox 12"/>
          <p:cNvSpPr txBox="1"/>
          <p:nvPr/>
        </p:nvSpPr>
        <p:spPr>
          <a:xfrm rot="16200000">
            <a:off x="8150873" y="1826138"/>
            <a:ext cx="1047858" cy="307777"/>
          </a:xfrm>
          <a:prstGeom prst="rect">
            <a:avLst/>
          </a:prstGeom>
          <a:solidFill>
            <a:schemeClr val="lt1"/>
          </a:solidFill>
        </p:spPr>
        <p:txBody>
          <a:bodyPr wrap="square" rtlCol="0">
            <a:spAutoFit/>
          </a:bodyPr>
          <a:lstStyle/>
          <a:p>
            <a:pPr algn="ctr"/>
            <a:r>
              <a:rPr lang="en-US" dirty="0"/>
              <a:t>RBP</a:t>
            </a:r>
          </a:p>
        </p:txBody>
      </p:sp>
      <p:sp>
        <p:nvSpPr>
          <p:cNvPr id="14" name="TextBox 13"/>
          <p:cNvSpPr txBox="1"/>
          <p:nvPr/>
        </p:nvSpPr>
        <p:spPr>
          <a:xfrm>
            <a:off x="6672591" y="3247570"/>
            <a:ext cx="1047858" cy="307777"/>
          </a:xfrm>
          <a:prstGeom prst="rect">
            <a:avLst/>
          </a:prstGeom>
          <a:noFill/>
        </p:spPr>
        <p:txBody>
          <a:bodyPr wrap="square" rtlCol="0">
            <a:spAutoFit/>
          </a:bodyPr>
          <a:lstStyle/>
          <a:p>
            <a:pPr algn="ctr"/>
            <a:r>
              <a:rPr lang="en-US" dirty="0"/>
              <a:t>RBP</a:t>
            </a:r>
          </a:p>
        </p:txBody>
      </p:sp>
    </p:spTree>
    <p:extLst>
      <p:ext uri="{BB962C8B-B14F-4D97-AF65-F5344CB8AC3E}">
        <p14:creationId xmlns:p14="http://schemas.microsoft.com/office/powerpoint/2010/main" val="1650817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3" y="1431392"/>
            <a:ext cx="5324667" cy="2789478"/>
          </a:xfrm>
          <a:prstGeom prst="rect">
            <a:avLst/>
          </a:prstGeom>
        </p:spPr>
      </p:pic>
      <p:sp>
        <p:nvSpPr>
          <p:cNvPr id="5" name="TextBox 4"/>
          <p:cNvSpPr txBox="1"/>
          <p:nvPr/>
        </p:nvSpPr>
        <p:spPr>
          <a:xfrm>
            <a:off x="0" y="248697"/>
            <a:ext cx="9144000" cy="923330"/>
          </a:xfrm>
          <a:prstGeom prst="rect">
            <a:avLst/>
          </a:prstGeom>
          <a:noFill/>
        </p:spPr>
        <p:txBody>
          <a:bodyPr wrap="square" rtlCol="0">
            <a:spAutoFit/>
          </a:bodyPr>
          <a:lstStyle/>
          <a:p>
            <a:pPr algn="ctr"/>
            <a:r>
              <a:rPr lang="en-US" sz="1800" b="1" dirty="0">
                <a:solidFill>
                  <a:srgbClr val="22228B"/>
                </a:solidFill>
              </a:rPr>
              <a:t>Validation for Somatic Variants:</a:t>
            </a:r>
            <a:br>
              <a:rPr lang="en-US" sz="1800" b="1" dirty="0">
                <a:solidFill>
                  <a:srgbClr val="22228B"/>
                </a:solidFill>
              </a:rPr>
            </a:br>
            <a:r>
              <a:rPr lang="en-US" sz="1800" b="1" dirty="0">
                <a:solidFill>
                  <a:srgbClr val="22228B"/>
                </a:solidFill>
              </a:rPr>
              <a:t>RADAR Scores enriched in COSMIC genes &amp; recurrently mutated regions </a:t>
            </a:r>
            <a:br>
              <a:rPr lang="en-US" sz="1800" b="1" dirty="0">
                <a:solidFill>
                  <a:srgbClr val="22228B"/>
                </a:solidFill>
              </a:rPr>
            </a:br>
            <a:r>
              <a:rPr lang="en-US" sz="1800" b="1" dirty="0">
                <a:solidFill>
                  <a:srgbClr val="22228B"/>
                </a:solidFill>
              </a:rPr>
              <a:t>+ higher for tissue matched context</a:t>
            </a:r>
          </a:p>
        </p:txBody>
      </p:sp>
    </p:spTree>
    <p:extLst>
      <p:ext uri="{BB962C8B-B14F-4D97-AF65-F5344CB8AC3E}">
        <p14:creationId xmlns:p14="http://schemas.microsoft.com/office/powerpoint/2010/main" val="210113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485900" y="205978"/>
            <a:ext cx="6172200" cy="432197"/>
          </a:xfrm>
        </p:spPr>
        <p:txBody>
          <a:bodyPr/>
          <a:lstStyle/>
          <a:p>
            <a:pPr>
              <a:spcBef>
                <a:spcPct val="0"/>
              </a:spcBef>
            </a:pPr>
            <a:r>
              <a:rPr lang="en-US" altLang="en-US">
                <a:ea typeface="ＭＳ Ｐゴシック" charset="-128"/>
              </a:rPr>
              <a:t>Non-coding Annotations: Overview</a:t>
            </a:r>
          </a:p>
        </p:txBody>
      </p:sp>
      <p:sp>
        <p:nvSpPr>
          <p:cNvPr id="58370" name="Text Placeholder 2"/>
          <p:cNvSpPr>
            <a:spLocks noGrp="1"/>
          </p:cNvSpPr>
          <p:nvPr>
            <p:ph type="body" idx="1"/>
          </p:nvPr>
        </p:nvSpPr>
        <p:spPr>
          <a:xfrm>
            <a:off x="1481138" y="732235"/>
            <a:ext cx="6172200" cy="3725465"/>
          </a:xfrm>
        </p:spPr>
        <p:txBody>
          <a:bodyPr/>
          <a:lstStyle/>
          <a:p>
            <a:pPr marL="0" indent="0">
              <a:spcBef>
                <a:spcPct val="0"/>
              </a:spcBef>
              <a:buClr>
                <a:srgbClr val="000000"/>
              </a:buClr>
              <a:buSzPct val="25000"/>
              <a:buNone/>
            </a:pPr>
            <a:r>
              <a:rPr lang="en-US" altLang="en-US" sz="1200">
                <a:solidFill>
                  <a:srgbClr val="000000"/>
                </a:solidFill>
                <a:ea typeface="ＭＳ Ｐゴシック" charset="-128"/>
                <a:sym typeface="Arial" charset="0"/>
              </a:rPr>
              <a:t>Features are often present on multiple ”scale” (eg elements and connected networks)</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r>
              <a:rPr lang="en-US" altLang="en-US" sz="1200">
                <a:solidFill>
                  <a:srgbClr val="000000"/>
                </a:solidFill>
                <a:ea typeface="ＭＳ Ｐゴシック" charset="-128"/>
                <a:sym typeface="Arial" charset="0"/>
              </a:rPr>
              <a:t>Sequence features, incl. </a:t>
            </a:r>
            <a:r>
              <a:rPr lang="en-US" altLang="en-US" sz="1200" b="1" u="sng">
                <a:solidFill>
                  <a:srgbClr val="000000"/>
                </a:solidFill>
                <a:ea typeface="ＭＳ Ｐゴシック" charset="-128"/>
                <a:sym typeface="Arial" charset="0"/>
              </a:rPr>
              <a:t>Conservation</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pPr>
            <a:endParaRPr lang="en-US" altLang="en-US" sz="1200">
              <a:ea typeface="ＭＳ Ｐゴシック" charset="-128"/>
            </a:endParaRPr>
          </a:p>
        </p:txBody>
      </p:sp>
      <p:grpSp>
        <p:nvGrpSpPr>
          <p:cNvPr id="58371" name="Shape 57"/>
          <p:cNvGrpSpPr>
            <a:grpSpLocks/>
          </p:cNvGrpSpPr>
          <p:nvPr/>
        </p:nvGrpSpPr>
        <p:grpSpPr bwMode="auto">
          <a:xfrm>
            <a:off x="4252913" y="2347913"/>
            <a:ext cx="3450431" cy="2818210"/>
            <a:chOff x="4061355" y="98425"/>
            <a:chExt cx="5037137" cy="3245907"/>
          </a:xfrm>
        </p:grpSpPr>
        <p:pic>
          <p:nvPicPr>
            <p:cNvPr id="58374"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buClr>
                  <a:srgbClr val="000000"/>
                </a:buClr>
              </a:pPr>
              <a:endParaRPr lang="en-US" altLang="en-US" sz="1050">
                <a:solidFill>
                  <a:srgbClr val="000000"/>
                </a:solidFill>
                <a:latin typeface="Arial" charset="0"/>
                <a:sym typeface="Arial" charset="0"/>
              </a:endParaRPr>
            </a:p>
          </p:txBody>
        </p:sp>
      </p:grpSp>
      <p:pic>
        <p:nvPicPr>
          <p:cNvPr id="58372"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1394223" y="2336007"/>
            <a:ext cx="2774156"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hape 63"/>
          <p:cNvSpPr txBox="1">
            <a:spLocks noChangeArrowheads="1"/>
          </p:cNvSpPr>
          <p:nvPr/>
        </p:nvSpPr>
        <p:spPr bwMode="auto">
          <a:xfrm>
            <a:off x="4633913" y="1649017"/>
            <a:ext cx="2772966"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buClr>
                <a:srgbClr val="000000"/>
              </a:buClr>
              <a:buSzPct val="25000"/>
            </a:pPr>
            <a:r>
              <a:rPr lang="en-US" altLang="en-US" sz="1050" b="1" u="sng">
                <a:solidFill>
                  <a:srgbClr val="000000"/>
                </a:solidFill>
                <a:latin typeface="Arial" charset="0"/>
                <a:sym typeface="Arial" charset="0"/>
              </a:rPr>
              <a:t>Functional Genomics</a:t>
            </a:r>
          </a:p>
          <a:p>
            <a:pPr eaLnBrk="1" hangingPunct="1">
              <a:buClr>
                <a:srgbClr val="000000"/>
              </a:buClr>
              <a:buSzPct val="25000"/>
            </a:pPr>
            <a:r>
              <a:rPr lang="en-US" altLang="en-US" sz="1050">
                <a:solidFill>
                  <a:srgbClr val="000000"/>
                </a:solidFill>
                <a:latin typeface="Arial" charset="0"/>
                <a:sym typeface="Arial" charset="0"/>
              </a:rPr>
              <a:t>Chip-seq (Epigenome &amp; seq. specific TF) and ncRNA &amp; un-annotated transcription</a:t>
            </a:r>
          </a:p>
          <a:p>
            <a:pPr eaLnBrk="1" hangingPunct="1">
              <a:buClr>
                <a:srgbClr val="000000"/>
              </a:buClr>
            </a:pPr>
            <a:endParaRPr lang="en-US" altLang="en-US" sz="1050">
              <a:solidFill>
                <a:srgbClr val="000000"/>
              </a:solidFill>
              <a:latin typeface="Arial" charset="0"/>
              <a:sym typeface="Arial" charset="0"/>
            </a:endParaRPr>
          </a:p>
        </p:txBody>
      </p:sp>
    </p:spTree>
    <p:extLst>
      <p:ext uri="{BB962C8B-B14F-4D97-AF65-F5344CB8AC3E}">
        <p14:creationId xmlns:p14="http://schemas.microsoft.com/office/powerpoint/2010/main" val="151983915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34443531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txBox="1"/>
          <p:nvPr/>
        </p:nvSpPr>
        <p:spPr>
          <a:xfrm>
            <a:off x="311760" y="444960"/>
            <a:ext cx="8520120" cy="572400"/>
          </a:xfrm>
          <a:prstGeom prst="rect">
            <a:avLst/>
          </a:prstGeom>
          <a:noFill/>
          <a:ln>
            <a:noFill/>
          </a:ln>
        </p:spPr>
        <p:txBody>
          <a:bodyPr tIns="91440" bIns="91440" anchor="ctr"/>
          <a:lstStyle/>
          <a:p>
            <a:pPr algn="ctr">
              <a:lnSpc>
                <a:spcPct val="100000"/>
              </a:lnSpc>
            </a:pPr>
            <a:r>
              <a:rPr lang="en-US" sz="2400" b="1" strike="noStrike" spc="-1">
                <a:solidFill>
                  <a:srgbClr val="22228B"/>
                </a:solidFill>
                <a:uFill>
                  <a:solidFill>
                    <a:srgbClr val="FFFFFF"/>
                  </a:solidFill>
                </a:uFill>
                <a:latin typeface="Arial"/>
                <a:ea typeface="Arial"/>
              </a:rPr>
              <a:t>Upstream open reading frames (uORFs) regulate translation are affected by somatic mutation</a:t>
            </a:r>
            <a:endParaRPr lang="en-US" sz="1400" b="0" strike="noStrike" spc="-1">
              <a:solidFill>
                <a:srgbClr val="000000"/>
              </a:solidFill>
              <a:uFill>
                <a:solidFill>
                  <a:srgbClr val="FFFFFF"/>
                </a:solidFill>
              </a:uFill>
              <a:latin typeface="Arial"/>
            </a:endParaRPr>
          </a:p>
        </p:txBody>
      </p:sp>
      <p:sp>
        <p:nvSpPr>
          <p:cNvPr id="242" name="CustomShape 2"/>
          <p:cNvSpPr/>
          <p:nvPr/>
        </p:nvSpPr>
        <p:spPr>
          <a:xfrm>
            <a:off x="4294800" y="1387800"/>
            <a:ext cx="4454280" cy="182520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uORFs regulate the translation of downstream coding regions.</a:t>
            </a:r>
            <a:endParaRPr lang="en-US" sz="1800" b="0" strike="noStrike" spc="-1">
              <a:solidFill>
                <a:srgbClr val="000000"/>
              </a:solidFill>
              <a:uFill>
                <a:solidFill>
                  <a:srgbClr val="FFFFFF"/>
                </a:solidFill>
              </a:uFill>
              <a:latin typeface="Arial"/>
            </a:endParaRPr>
          </a:p>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This regulation may be altered by somatic mutation in cancer.</a:t>
            </a:r>
            <a:endParaRPr lang="en-US" sz="1800" b="0" strike="noStrike" spc="-1">
              <a:solidFill>
                <a:srgbClr val="000000"/>
              </a:solidFill>
              <a:uFill>
                <a:solidFill>
                  <a:srgbClr val="FFFFFF"/>
                </a:solidFill>
              </a:uFill>
              <a:latin typeface="Arial"/>
            </a:endParaRPr>
          </a:p>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In Battle et al. 2014 data uORF gain &amp; loss assoc. protein level change.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pic>
        <p:nvPicPr>
          <p:cNvPr id="243" name="Picture 14"/>
          <p:cNvPicPr/>
          <p:nvPr/>
        </p:nvPicPr>
        <p:blipFill>
          <a:blip r:embed="rId2"/>
          <a:srcRect l="2146" t="2444" r="39804" b="48328"/>
          <a:stretch/>
        </p:blipFill>
        <p:spPr>
          <a:xfrm>
            <a:off x="4830480" y="2835720"/>
            <a:ext cx="3382920" cy="2194200"/>
          </a:xfrm>
          <a:prstGeom prst="rect">
            <a:avLst/>
          </a:prstGeom>
          <a:ln>
            <a:noFill/>
          </a:ln>
        </p:spPr>
      </p:pic>
      <p:pic>
        <p:nvPicPr>
          <p:cNvPr id="244" name="Picture 243"/>
          <p:cNvPicPr/>
          <p:nvPr/>
        </p:nvPicPr>
        <p:blipFill>
          <a:blip r:embed="rId3"/>
          <a:stretch/>
        </p:blipFill>
        <p:spPr>
          <a:xfrm>
            <a:off x="528120" y="1371600"/>
            <a:ext cx="3766680" cy="3383280"/>
          </a:xfrm>
          <a:prstGeom prst="rect">
            <a:avLst/>
          </a:prstGeom>
          <a:ln>
            <a:noFill/>
          </a:ln>
        </p:spPr>
      </p:pic>
      <p:sp>
        <p:nvSpPr>
          <p:cNvPr id="245" name="TextShape 3"/>
          <p:cNvSpPr txBox="1"/>
          <p:nvPr/>
        </p:nvSpPr>
        <p:spPr>
          <a:xfrm>
            <a:off x="1316160" y="4705560"/>
            <a:ext cx="2286000" cy="232200"/>
          </a:xfrm>
          <a:prstGeom prst="rect">
            <a:avLst/>
          </a:prstGeom>
          <a:noFill/>
          <a:ln>
            <a:noFill/>
          </a:ln>
        </p:spPr>
        <p:txBody>
          <a:bodyPr lIns="90000" tIns="45000" rIns="90000" bIns="45000"/>
          <a:lstStyle/>
          <a:p>
            <a:r>
              <a:rPr lang="en-US" sz="1000" b="0" strike="noStrike" spc="-1">
                <a:solidFill>
                  <a:srgbClr val="000000"/>
                </a:solidFill>
                <a:uFill>
                  <a:solidFill>
                    <a:srgbClr val="FFFFFF"/>
                  </a:solidFill>
                </a:uFill>
                <a:latin typeface="Arial"/>
              </a:rPr>
              <a:t>[Ferreira et al., </a:t>
            </a:r>
            <a:r>
              <a:rPr lang="en-US" sz="1000" b="0" i="1" strike="noStrike" spc="-1">
                <a:solidFill>
                  <a:srgbClr val="000000"/>
                </a:solidFill>
                <a:uFill>
                  <a:solidFill>
                    <a:srgbClr val="FFFFFF"/>
                  </a:solidFill>
                </a:uFill>
                <a:latin typeface="Arial"/>
              </a:rPr>
              <a:t>Bioengineered</a:t>
            </a:r>
            <a:r>
              <a:rPr lang="en-US" sz="1000" b="0" strike="noStrike" spc="-1">
                <a:solidFill>
                  <a:srgbClr val="000000"/>
                </a:solidFill>
                <a:uFill>
                  <a:solidFill>
                    <a:srgbClr val="FFFFFF"/>
                  </a:solidFill>
                </a:uFill>
                <a:latin typeface="Arial"/>
              </a:rPr>
              <a:t> (‘14)]</a:t>
            </a:r>
          </a:p>
        </p:txBody>
      </p:sp>
      <p:sp>
        <p:nvSpPr>
          <p:cNvPr id="246" name="CustomShape 4"/>
          <p:cNvSpPr/>
          <p:nvPr/>
        </p:nvSpPr>
        <p:spPr>
          <a:xfrm>
            <a:off x="6206400" y="2901240"/>
            <a:ext cx="2480400" cy="3117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lstStyle/>
          <a:p>
            <a:pPr>
              <a:lnSpc>
                <a:spcPct val="115000"/>
              </a:lnSpc>
            </a:pPr>
            <a:r>
              <a:rPr lang="en-US" sz="1100" b="0" strike="noStrike" spc="-1">
                <a:solidFill>
                  <a:srgbClr val="000000"/>
                </a:solidFill>
                <a:uFill>
                  <a:solidFill>
                    <a:srgbClr val="FFFFFF"/>
                  </a:solidFill>
                </a:uFill>
                <a:latin typeface="Calibri"/>
                <a:ea typeface="Calibri"/>
              </a:rPr>
              <a:t>[McGillivray et al., </a:t>
            </a:r>
            <a:r>
              <a:rPr lang="en-US" sz="1100" b="0" i="1" strike="noStrike" spc="-1">
                <a:solidFill>
                  <a:srgbClr val="000000"/>
                </a:solidFill>
                <a:uFill>
                  <a:solidFill>
                    <a:srgbClr val="FFFFFF"/>
                  </a:solidFill>
                </a:uFill>
                <a:latin typeface="Calibri"/>
                <a:ea typeface="Calibri"/>
              </a:rPr>
              <a:t>NAR </a:t>
            </a:r>
            <a:r>
              <a:rPr lang="en-US" sz="1100" b="0" strike="noStrike" spc="-1">
                <a:solidFill>
                  <a:srgbClr val="000000"/>
                </a:solidFill>
                <a:uFill>
                  <a:solidFill>
                    <a:srgbClr val="FFFFFF"/>
                  </a:solidFill>
                </a:uFill>
                <a:latin typeface="Calibri"/>
                <a:ea typeface="Calibri"/>
              </a:rPr>
              <a:t>(‘18)]</a:t>
            </a:r>
            <a:endParaRPr lang="en-US" sz="1800" b="0" strike="noStrike" spc="-1">
              <a:solidFill>
                <a:srgbClr val="000000"/>
              </a:solidFill>
              <a:uFill>
                <a:solidFill>
                  <a:srgbClr val="FFFFFF"/>
                </a:solidFill>
              </a:uFill>
              <a:latin typeface="Arial"/>
            </a:endParaRPr>
          </a:p>
        </p:txBody>
      </p:sp>
      <p:sp>
        <p:nvSpPr>
          <p:cNvPr id="247" name="TextShape 5"/>
          <p:cNvSpPr txBox="1"/>
          <p:nvPr/>
        </p:nvSpPr>
        <p:spPr>
          <a:xfrm>
            <a:off x="2834640" y="1828800"/>
            <a:ext cx="2286000" cy="232200"/>
          </a:xfrm>
          <a:prstGeom prst="rect">
            <a:avLst/>
          </a:prstGeom>
          <a:noFill/>
          <a:ln>
            <a:noFill/>
          </a:ln>
        </p:spPr>
        <p:txBody>
          <a:bodyPr lIns="90000" tIns="45000" rIns="90000" bIns="45000"/>
          <a:lstStyle/>
          <a:p>
            <a:r>
              <a:rPr lang="en-US" sz="1000" b="0" strike="noStrike" spc="-1">
                <a:solidFill>
                  <a:srgbClr val="000000"/>
                </a:solidFill>
                <a:uFill>
                  <a:solidFill>
                    <a:srgbClr val="FFFFFF"/>
                  </a:solidFill>
                </a:uFill>
                <a:latin typeface="Arial"/>
              </a:rPr>
              <a:t>[Calvo et al., </a:t>
            </a:r>
            <a:r>
              <a:rPr lang="en-US" sz="1000" b="0" i="1" strike="noStrike" spc="-1">
                <a:solidFill>
                  <a:srgbClr val="000000"/>
                </a:solidFill>
                <a:uFill>
                  <a:solidFill>
                    <a:srgbClr val="FFFFFF"/>
                  </a:solidFill>
                </a:uFill>
                <a:latin typeface="Arial"/>
              </a:rPr>
              <a:t>PNAS</a:t>
            </a:r>
            <a:r>
              <a:rPr lang="en-US" sz="1000" b="0" strike="noStrike" spc="-1">
                <a:solidFill>
                  <a:srgbClr val="000000"/>
                </a:solidFill>
                <a:uFill>
                  <a:solidFill>
                    <a:srgbClr val="FFFFFF"/>
                  </a:solidFill>
                </a:uFill>
                <a:latin typeface="Arial"/>
              </a:rPr>
              <a:t> (‘09)]</a:t>
            </a:r>
          </a:p>
        </p:txBody>
      </p:sp>
    </p:spTree>
    <p:extLst>
      <p:ext uri="{BB962C8B-B14F-4D97-AF65-F5344CB8AC3E}">
        <p14:creationId xmlns:p14="http://schemas.microsoft.com/office/powerpoint/2010/main" val="5110394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750" y="292626"/>
            <a:ext cx="3990057" cy="572700"/>
          </a:xfrm>
        </p:spPr>
        <p:txBody>
          <a:bodyPr/>
          <a:lstStyle/>
          <a:p>
            <a:r>
              <a:rPr lang="en-US" sz="2000" dirty="0"/>
              <a:t>The population of functional </a:t>
            </a:r>
            <a:r>
              <a:rPr lang="en-US" sz="2000" dirty="0" err="1"/>
              <a:t>uORFs</a:t>
            </a:r>
            <a:r>
              <a:rPr lang="en-US" sz="2000" dirty="0"/>
              <a:t> may be significant</a:t>
            </a:r>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13831" y="79213"/>
            <a:ext cx="4755374" cy="41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4783628" y="1102576"/>
            <a:ext cx="4120300" cy="244770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5009117" y="3669022"/>
            <a:ext cx="3669323" cy="1218993"/>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Ribosome profiling experiments have low overlap in identified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This suggests high false-negative rate, and more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than currently known.</a:t>
            </a:r>
          </a:p>
          <a:p>
            <a:pPr marL="457200" lvl="0" indent="-317500">
              <a:buClr>
                <a:srgbClr val="000000"/>
              </a:buClr>
              <a:buSzPct val="100000"/>
              <a:buFont typeface="Helvetica Neue"/>
              <a:buChar char="●"/>
            </a:pPr>
            <a:endParaRPr lang="en" dirty="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7017991"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8" name="TextBox 7"/>
          <p:cNvSpPr txBox="1"/>
          <p:nvPr/>
        </p:nvSpPr>
        <p:spPr>
          <a:xfrm>
            <a:off x="276541" y="3728913"/>
            <a:ext cx="4465002" cy="1077218"/>
          </a:xfrm>
          <a:prstGeom prst="rect">
            <a:avLst/>
          </a:prstGeom>
          <a:solidFill>
            <a:schemeClr val="bg1"/>
          </a:solidFill>
        </p:spPr>
        <p:txBody>
          <a:bodyPr wrap="square" rtlCol="0">
            <a:spAutoFit/>
          </a:bodyPr>
          <a:lstStyle/>
          <a:p>
            <a:pPr algn="ctr"/>
            <a:r>
              <a:rPr lang="en-US" sz="3200" b="1" dirty="0"/>
              <a:t>From a “Universe” of 1.3 M pot. </a:t>
            </a:r>
            <a:r>
              <a:rPr lang="en-US" sz="3200" b="1" dirty="0" err="1"/>
              <a:t>uORFs</a:t>
            </a:r>
            <a:endParaRPr lang="en-US" sz="3200" b="1" dirty="0"/>
          </a:p>
        </p:txBody>
      </p:sp>
    </p:spTree>
    <p:extLst>
      <p:ext uri="{BB962C8B-B14F-4D97-AF65-F5344CB8AC3E}">
        <p14:creationId xmlns:p14="http://schemas.microsoft.com/office/powerpoint/2010/main" val="2112752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12677" y="22407"/>
            <a:ext cx="3350351" cy="5225269"/>
            <a:chOff x="4754016" y="91724"/>
            <a:chExt cx="3183531" cy="4965093"/>
          </a:xfrm>
        </p:grpSpPr>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95" y="91724"/>
              <a:ext cx="3182752" cy="4965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4795"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4016" y="2205690"/>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9811"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11701" y="256184"/>
            <a:ext cx="4567796" cy="572700"/>
          </a:xfrm>
        </p:spPr>
        <p:txBody>
          <a:bodyPr/>
          <a:lstStyle/>
          <a:p>
            <a:pPr algn="l"/>
            <a:r>
              <a:rPr lang="en-US" sz="2000" dirty="0"/>
              <a:t>Prediction &amp; validation of </a:t>
            </a:r>
            <a:br>
              <a:rPr lang="en-US" sz="2000" dirty="0"/>
            </a:br>
            <a:r>
              <a:rPr lang="en-US" sz="2000" dirty="0"/>
              <a:t>functional </a:t>
            </a:r>
            <a:r>
              <a:rPr lang="en-US" sz="2000" dirty="0" err="1"/>
              <a:t>uORFs</a:t>
            </a:r>
            <a:r>
              <a:rPr lang="en-US" sz="2000" dirty="0"/>
              <a:t> using 89 features</a:t>
            </a:r>
          </a:p>
        </p:txBody>
      </p:sp>
      <p:sp>
        <p:nvSpPr>
          <p:cNvPr id="12" name="Shape 461"/>
          <p:cNvSpPr txBox="1"/>
          <p:nvPr/>
        </p:nvSpPr>
        <p:spPr>
          <a:xfrm>
            <a:off x="311701" y="1268444"/>
            <a:ext cx="4314400"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Cross-validation on independent ribosome profiling datasets and validation using in vivo protein levels and ribosome occupancy in humans (Battle et al. 2014).</a:t>
            </a:r>
            <a:endParaRPr lang="en" dirty="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107" r="-796" b="69331"/>
          <a:stretch/>
        </p:blipFill>
        <p:spPr bwMode="auto">
          <a:xfrm>
            <a:off x="447391" y="2790131"/>
            <a:ext cx="1954069" cy="1873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61971" r="-796" b="-491"/>
          <a:stretch/>
        </p:blipFill>
        <p:spPr bwMode="auto">
          <a:xfrm>
            <a:off x="2584255" y="2790131"/>
            <a:ext cx="1770056" cy="212372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513"/>
          <p:cNvSpPr txBox="1"/>
          <p:nvPr/>
        </p:nvSpPr>
        <p:spPr>
          <a:xfrm>
            <a:off x="37657"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6" name="TextBox 5"/>
          <p:cNvSpPr txBox="1"/>
          <p:nvPr/>
        </p:nvSpPr>
        <p:spPr>
          <a:xfrm>
            <a:off x="8185690" y="649335"/>
            <a:ext cx="641522" cy="523220"/>
          </a:xfrm>
          <a:prstGeom prst="rect">
            <a:avLst/>
          </a:prstGeom>
          <a:noFill/>
        </p:spPr>
        <p:txBody>
          <a:bodyPr wrap="none" rtlCol="0">
            <a:spAutoFit/>
          </a:bodyPr>
          <a:lstStyle/>
          <a:p>
            <a:pPr algn="ctr"/>
            <a:r>
              <a:rPr lang="en-US" b="1" dirty="0">
                <a:solidFill>
                  <a:srgbClr val="FF0000"/>
                </a:solidFill>
              </a:rPr>
              <a:t>Expr.</a:t>
            </a:r>
          </a:p>
          <a:p>
            <a:pPr algn="ctr"/>
            <a:r>
              <a:rPr lang="en-US" b="1" dirty="0">
                <a:solidFill>
                  <a:srgbClr val="FF0000"/>
                </a:solidFill>
              </a:rPr>
              <a:t>Level</a:t>
            </a:r>
          </a:p>
        </p:txBody>
      </p:sp>
      <p:sp>
        <p:nvSpPr>
          <p:cNvPr id="16" name="TextBox 15"/>
          <p:cNvSpPr txBox="1"/>
          <p:nvPr/>
        </p:nvSpPr>
        <p:spPr>
          <a:xfrm>
            <a:off x="8131188" y="1779775"/>
            <a:ext cx="750526" cy="523220"/>
          </a:xfrm>
          <a:prstGeom prst="rect">
            <a:avLst/>
          </a:prstGeom>
          <a:noFill/>
        </p:spPr>
        <p:txBody>
          <a:bodyPr wrap="none" rtlCol="0">
            <a:spAutoFit/>
          </a:bodyPr>
          <a:lstStyle/>
          <a:p>
            <a:pPr algn="ctr"/>
            <a:r>
              <a:rPr lang="en-US" b="1" dirty="0">
                <a:solidFill>
                  <a:srgbClr val="FF0000"/>
                </a:solidFill>
              </a:rPr>
              <a:t>Tissue</a:t>
            </a:r>
            <a:br>
              <a:rPr lang="en-US" b="1" dirty="0">
                <a:solidFill>
                  <a:srgbClr val="FF0000"/>
                </a:solidFill>
              </a:rPr>
            </a:br>
            <a:r>
              <a:rPr lang="en-US" b="1" dirty="0">
                <a:solidFill>
                  <a:srgbClr val="FF0000"/>
                </a:solidFill>
              </a:rPr>
              <a:t>Dist.</a:t>
            </a:r>
          </a:p>
        </p:txBody>
      </p:sp>
      <p:sp>
        <p:nvSpPr>
          <p:cNvPr id="17" name="TextBox 16"/>
          <p:cNvSpPr txBox="1"/>
          <p:nvPr/>
        </p:nvSpPr>
        <p:spPr>
          <a:xfrm>
            <a:off x="8209735" y="2763620"/>
            <a:ext cx="593432" cy="738664"/>
          </a:xfrm>
          <a:prstGeom prst="rect">
            <a:avLst/>
          </a:prstGeom>
          <a:noFill/>
        </p:spPr>
        <p:txBody>
          <a:bodyPr wrap="none" rtlCol="0">
            <a:spAutoFit/>
          </a:bodyPr>
          <a:lstStyle/>
          <a:p>
            <a:pPr algn="ctr"/>
            <a:r>
              <a:rPr lang="en-US" b="1" dirty="0">
                <a:solidFill>
                  <a:srgbClr val="FF0000"/>
                </a:solidFill>
              </a:rPr>
              <a:t>Int. </a:t>
            </a:r>
            <a:br>
              <a:rPr lang="en-US" b="1" dirty="0">
                <a:solidFill>
                  <a:srgbClr val="FF0000"/>
                </a:solidFill>
              </a:rPr>
            </a:br>
            <a:r>
              <a:rPr lang="en-US" b="1" dirty="0">
                <a:solidFill>
                  <a:srgbClr val="FF0000"/>
                </a:solidFill>
              </a:rPr>
              <a:t>ATG</a:t>
            </a:r>
          </a:p>
          <a:p>
            <a:pPr algn="ctr"/>
            <a:r>
              <a:rPr lang="en-US" b="1" dirty="0">
                <a:solidFill>
                  <a:srgbClr val="FF0000"/>
                </a:solidFill>
              </a:rPr>
              <a:t>Start</a:t>
            </a:r>
          </a:p>
        </p:txBody>
      </p:sp>
      <p:sp>
        <p:nvSpPr>
          <p:cNvPr id="18" name="TextBox 17"/>
          <p:cNvSpPr txBox="1"/>
          <p:nvPr/>
        </p:nvSpPr>
        <p:spPr>
          <a:xfrm>
            <a:off x="8075885" y="3944693"/>
            <a:ext cx="861133" cy="523220"/>
          </a:xfrm>
          <a:prstGeom prst="rect">
            <a:avLst/>
          </a:prstGeom>
          <a:noFill/>
        </p:spPr>
        <p:txBody>
          <a:bodyPr wrap="none" rtlCol="0">
            <a:spAutoFit/>
          </a:bodyPr>
          <a:lstStyle/>
          <a:p>
            <a:pPr algn="ctr"/>
            <a:r>
              <a:rPr lang="en-US" b="1" dirty="0" err="1">
                <a:solidFill>
                  <a:srgbClr val="FF0000"/>
                </a:solidFill>
              </a:rPr>
              <a:t>Conser</a:t>
            </a:r>
            <a:r>
              <a:rPr lang="en-US" b="1" dirty="0">
                <a:solidFill>
                  <a:srgbClr val="FF0000"/>
                </a:solidFill>
              </a:rPr>
              <a:t>-</a:t>
            </a:r>
          </a:p>
          <a:p>
            <a:pPr algn="ctr"/>
            <a:r>
              <a:rPr lang="en-US" b="1" dirty="0" err="1">
                <a:solidFill>
                  <a:srgbClr val="FF0000"/>
                </a:solidFill>
              </a:rPr>
              <a:t>vation</a:t>
            </a:r>
            <a:endParaRPr lang="en-US" b="1" dirty="0">
              <a:solidFill>
                <a:srgbClr val="FF0000"/>
              </a:solidFill>
            </a:endParaRPr>
          </a:p>
        </p:txBody>
      </p:sp>
    </p:spTree>
    <p:extLst>
      <p:ext uri="{BB962C8B-B14F-4D97-AF65-F5344CB8AC3E}">
        <p14:creationId xmlns:p14="http://schemas.microsoft.com/office/powerpoint/2010/main" val="696898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2132"/>
            <a:ext cx="8520600" cy="572700"/>
          </a:xfrm>
        </p:spPr>
        <p:txBody>
          <a:bodyPr/>
          <a:lstStyle/>
          <a:p>
            <a:r>
              <a:rPr lang="en-US" dirty="0"/>
              <a:t>A comprehensive catalog of functional </a:t>
            </a:r>
            <a:r>
              <a:rPr lang="en-US" dirty="0" err="1"/>
              <a:t>uORFs</a:t>
            </a:r>
            <a:endParaRPr lang="en-US" dirty="0"/>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4533646" y="838231"/>
            <a:ext cx="2026351" cy="210924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595732" y="3010877"/>
            <a:ext cx="4155275" cy="1650651"/>
          </a:xfrm>
          <a:prstGeom prst="rect">
            <a:avLst/>
          </a:prstGeom>
          <a:noFill/>
          <a:ln>
            <a:noFill/>
          </a:ln>
        </p:spPr>
        <p:txBody>
          <a:bodyPr wrap="square" lIns="68575" tIns="34275" rIns="68575" bIns="34275" anchor="t" anchorCtr="0">
            <a:noAutofit/>
          </a:bodyPr>
          <a:lstStyle/>
          <a:p>
            <a:pPr lvl="0" algn="ctr">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2400" b="1" dirty="0">
                <a:solidFill>
                  <a:srgbClr val="C00000"/>
                </a:solidFill>
                <a:latin typeface="Helvetica Neue"/>
                <a:ea typeface="Helvetica Neue"/>
                <a:cs typeface="Helvetica Neue"/>
                <a:sym typeface="Helvetica Neue"/>
              </a:rPr>
              <a:t>180K</a:t>
            </a:r>
            <a:r>
              <a:rPr lang="en-US" sz="1600" dirty="0">
                <a:solidFill>
                  <a:schemeClr val="dk1"/>
                </a:solidFill>
                <a:latin typeface="Helvetica Neue"/>
                <a:ea typeface="Helvetica Neue"/>
                <a:cs typeface="Helvetica Neue"/>
                <a:sym typeface="Helvetica Neue"/>
              </a:rPr>
              <a:t>: Large predicted positive set likely to affect translation  </a:t>
            </a: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Calibration on gold standards, suggests getting </a:t>
            </a:r>
            <a:r>
              <a:rPr lang="en-US" sz="2000" b="1" dirty="0">
                <a:solidFill>
                  <a:srgbClr val="C00000"/>
                </a:solidFill>
                <a:latin typeface="Helvetica Neue"/>
                <a:ea typeface="Helvetica Neue"/>
                <a:cs typeface="Helvetica Neue"/>
                <a:sym typeface="Helvetica Neue"/>
              </a:rPr>
              <a:t>~70%</a:t>
            </a:r>
            <a:r>
              <a:rPr lang="en-US" sz="1600" dirty="0">
                <a:solidFill>
                  <a:schemeClr val="dk1"/>
                </a:solidFill>
                <a:latin typeface="Helvetica Neue"/>
                <a:ea typeface="Helvetica Neue"/>
                <a:cs typeface="Helvetica Neue"/>
                <a:sym typeface="Helvetica Neue"/>
              </a:rPr>
              <a:t> of known</a:t>
            </a:r>
          </a:p>
        </p:txBody>
      </p:sp>
      <p:sp>
        <p:nvSpPr>
          <p:cNvPr id="10" name="Shape 513"/>
          <p:cNvSpPr txBox="1"/>
          <p:nvPr/>
        </p:nvSpPr>
        <p:spPr>
          <a:xfrm>
            <a:off x="164942" y="4700606"/>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8"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43488"/>
          <a:stretch/>
        </p:blipFill>
        <p:spPr bwMode="auto">
          <a:xfrm>
            <a:off x="6762054" y="1127670"/>
            <a:ext cx="2421046" cy="1627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Shape 461"/>
          <p:cNvSpPr txBox="1"/>
          <p:nvPr/>
        </p:nvSpPr>
        <p:spPr>
          <a:xfrm>
            <a:off x="-6864" y="1545823"/>
            <a:ext cx="1845949" cy="1326695"/>
          </a:xfrm>
          <a:prstGeom prst="rect">
            <a:avLst/>
          </a:prstGeom>
          <a:noFill/>
          <a:ln>
            <a:noFill/>
          </a:ln>
        </p:spPr>
        <p:txBody>
          <a:bodyPr wrap="square" lIns="68575" tIns="34275" rIns="68575" bIns="34275" anchor="t" anchorCtr="0">
            <a:noAutofit/>
          </a:bodyPr>
          <a:lstStyle/>
          <a:p>
            <a:pPr marL="139700" algn="ctr">
              <a:spcBef>
                <a:spcPts val="800"/>
              </a:spcBef>
              <a:buClr>
                <a:srgbClr val="000000"/>
              </a:buClr>
              <a:buSzPct val="100000"/>
            </a:pPr>
            <a:r>
              <a:rPr lang="en-US" sz="1200" dirty="0">
                <a:solidFill>
                  <a:schemeClr val="dk1"/>
                </a:solidFill>
                <a:latin typeface="Helvetica Neue"/>
                <a:ea typeface="Helvetica Neue"/>
                <a:cs typeface="Helvetica Neue"/>
                <a:sym typeface="Helvetica Neue"/>
              </a:rPr>
              <a:t>Universe of </a:t>
            </a:r>
            <a:r>
              <a:rPr lang="en-US" sz="2400" b="1" dirty="0">
                <a:solidFill>
                  <a:srgbClr val="C00000"/>
                </a:solidFill>
                <a:latin typeface="Helvetica Neue"/>
                <a:ea typeface="Helvetica Neue"/>
                <a:cs typeface="Helvetica Neue"/>
                <a:sym typeface="Helvetica Neue"/>
              </a:rPr>
              <a:t>1.3M</a:t>
            </a:r>
            <a:r>
              <a:rPr lang="en-US" sz="2400" dirty="0">
                <a:solidFill>
                  <a:schemeClr val="dk1"/>
                </a:solidFill>
                <a:latin typeface="Helvetica Neue"/>
                <a:ea typeface="Helvetica Neue"/>
                <a:cs typeface="Helvetica Neue"/>
                <a:sym typeface="Helvetica Neue"/>
              </a:rPr>
              <a:t> </a:t>
            </a:r>
            <a:r>
              <a:rPr lang="en-US" sz="1200" dirty="0" err="1">
                <a:solidFill>
                  <a:schemeClr val="dk1"/>
                </a:solidFill>
                <a:latin typeface="Helvetica Neue"/>
                <a:ea typeface="Helvetica Neue"/>
                <a:cs typeface="Helvetica Neue"/>
                <a:sym typeface="Helvetica Neue"/>
              </a:rPr>
              <a:t>uORFs</a:t>
            </a:r>
            <a:r>
              <a:rPr lang="en-US" sz="1200" dirty="0">
                <a:solidFill>
                  <a:schemeClr val="dk1"/>
                </a:solidFill>
                <a:latin typeface="Helvetica Neue"/>
                <a:ea typeface="Helvetica Neue"/>
                <a:cs typeface="Helvetica Neue"/>
                <a:sym typeface="Helvetica Neue"/>
              </a:rPr>
              <a:t> scored via Simple Bayes </a:t>
            </a:r>
            <a:r>
              <a:rPr lang="en-US" sz="1200" dirty="0" err="1">
                <a:solidFill>
                  <a:schemeClr val="dk1"/>
                </a:solidFill>
                <a:latin typeface="Helvetica Neue"/>
                <a:ea typeface="Helvetica Neue"/>
                <a:cs typeface="Helvetica Neue"/>
                <a:sym typeface="Helvetica Neue"/>
              </a:rPr>
              <a:t>algo</a:t>
            </a:r>
            <a:r>
              <a:rPr lang="en-US" sz="1200" dirty="0">
                <a:solidFill>
                  <a:schemeClr val="dk1"/>
                </a:solidFill>
                <a:latin typeface="Helvetica Neue"/>
                <a:ea typeface="Helvetica Neue"/>
                <a:cs typeface="Helvetica Neue"/>
                <a:sym typeface="Helvetica Neue"/>
              </a:rPr>
              <a:t>.</a:t>
            </a:r>
          </a:p>
          <a:p>
            <a:pPr marL="285750" marR="0" lvl="0" indent="-285750" algn="ctr"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cxnSp>
        <p:nvCxnSpPr>
          <p:cNvPr id="26" name="Straight Arrow Connector 25"/>
          <p:cNvCxnSpPr/>
          <p:nvPr/>
        </p:nvCxnSpPr>
        <p:spPr>
          <a:xfrm>
            <a:off x="4009473" y="1970334"/>
            <a:ext cx="265308" cy="5713"/>
          </a:xfrm>
          <a:prstGeom prst="straightConnector1">
            <a:avLst/>
          </a:prstGeom>
          <a:ln>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56300" r="46048" b="28125"/>
          <a:stretch/>
        </p:blipFill>
        <p:spPr bwMode="auto">
          <a:xfrm>
            <a:off x="1999227" y="1349131"/>
            <a:ext cx="2421046" cy="103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22092" y="1675771"/>
            <a:ext cx="637675" cy="533400"/>
          </a:xfrm>
          <a:prstGeom prst="rect">
            <a:avLst/>
          </a:prstGeom>
          <a:noFill/>
          <a:ln w="28575">
            <a:solidFill>
              <a:srgbClr val="80808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44266" y="2061171"/>
            <a:ext cx="1444434" cy="32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46347" r="96606" b="43488"/>
          <a:stretch/>
        </p:blipFill>
        <p:spPr bwMode="auto">
          <a:xfrm>
            <a:off x="2092965" y="1675771"/>
            <a:ext cx="152400" cy="6748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1698533" y="1913064"/>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93670" y="1930136"/>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83172" y="2230520"/>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32306" y="2216591"/>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73370" y="1093707"/>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899212" y="1093706"/>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732" y="3711452"/>
            <a:ext cx="4572000" cy="523220"/>
          </a:xfrm>
          <a:prstGeom prst="rect">
            <a:avLst/>
          </a:prstGeom>
        </p:spPr>
        <p:txBody>
          <a:bodyPr>
            <a:sp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Predicted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may be intersected with disease associated variants.</a:t>
            </a:r>
            <a:endParaRPr lang="en" dirty="0">
              <a:latin typeface="Helvetica Neue"/>
              <a:ea typeface="Helvetica Neue"/>
              <a:cs typeface="Helvetica Neue"/>
              <a:sym typeface="Helvetica Neue"/>
            </a:endParaRPr>
          </a:p>
        </p:txBody>
      </p:sp>
      <p:cxnSp>
        <p:nvCxnSpPr>
          <p:cNvPr id="22" name="Straight Arrow Connector 21"/>
          <p:cNvCxnSpPr/>
          <p:nvPr/>
        </p:nvCxnSpPr>
        <p:spPr>
          <a:xfrm>
            <a:off x="4268338" y="1924423"/>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959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23336992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1786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5" y="4947300"/>
            <a:ext cx="2077026"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Tree>
    <p:extLst>
      <p:ext uri="{BB962C8B-B14F-4D97-AF65-F5344CB8AC3E}">
        <p14:creationId xmlns:p14="http://schemas.microsoft.com/office/powerpoint/2010/main" val="330525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extLst>
      <p:ext uri="{BB962C8B-B14F-4D97-AF65-F5344CB8AC3E}">
        <p14:creationId xmlns:p14="http://schemas.microsoft.com/office/powerpoint/2010/main" val="262592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178301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2532" y="845344"/>
            <a:ext cx="2407444" cy="431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1151335" y="1820466"/>
            <a:ext cx="2419350" cy="1988344"/>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57347" name="Rectangle 4"/>
          <p:cNvSpPr>
            <a:spLocks noGrp="1" noChangeArrowheads="1"/>
          </p:cNvSpPr>
          <p:nvPr>
            <p:ph type="title"/>
          </p:nvPr>
        </p:nvSpPr>
        <p:spPr>
          <a:xfrm>
            <a:off x="1716881" y="14288"/>
            <a:ext cx="5529263" cy="556022"/>
          </a:xfrm>
          <a:solidFill>
            <a:schemeClr val="bg1"/>
          </a:solidFill>
        </p:spPr>
        <p:txBody>
          <a:bodyPr/>
          <a:lstStyle/>
          <a:p>
            <a:pPr eaLnBrk="1" hangingPunct="1"/>
            <a:r>
              <a:rPr lang="en-US" altLang="x-none" sz="1800">
                <a:solidFill>
                  <a:srgbClr val="000090"/>
                </a:solidFill>
                <a:ea typeface="ＭＳ Ｐゴシック" charset="-128"/>
              </a:rPr>
              <a:t>What is Annotation? (For Written Texts?)</a:t>
            </a:r>
            <a:endParaRPr lang="en-US" altLang="x-none">
              <a:solidFill>
                <a:srgbClr val="000090"/>
              </a:solidFill>
              <a:ea typeface="ＭＳ Ｐゴシック" charset="-128"/>
            </a:endParaRPr>
          </a:p>
        </p:txBody>
      </p:sp>
      <p:sp>
        <p:nvSpPr>
          <p:cNvPr id="32" name="Rectangle 31"/>
          <p:cNvSpPr/>
          <p:nvPr/>
        </p:nvSpPr>
        <p:spPr bwMode="auto">
          <a:xfrm>
            <a:off x="1151335" y="853679"/>
            <a:ext cx="2419350" cy="581025"/>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43" name="Rectangle 42"/>
          <p:cNvSpPr/>
          <p:nvPr/>
        </p:nvSpPr>
        <p:spPr bwMode="auto">
          <a:xfrm>
            <a:off x="1151335" y="1444228"/>
            <a:ext cx="2419350" cy="376238"/>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pic>
        <p:nvPicPr>
          <p:cNvPr id="5735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3716" y="570310"/>
            <a:ext cx="2856309" cy="24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bwMode="auto">
          <a:xfrm>
            <a:off x="2095500" y="3808810"/>
            <a:ext cx="1465660" cy="1363265"/>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pic>
        <p:nvPicPr>
          <p:cNvPr id="5735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0447" y="570310"/>
            <a:ext cx="229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1406" y="875110"/>
            <a:ext cx="4186238" cy="42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bwMode="auto">
          <a:xfrm>
            <a:off x="3631407" y="845344"/>
            <a:ext cx="4004072" cy="589360"/>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36" name="Rectangle 35"/>
          <p:cNvSpPr/>
          <p:nvPr/>
        </p:nvSpPr>
        <p:spPr bwMode="auto">
          <a:xfrm>
            <a:off x="3631406" y="1820466"/>
            <a:ext cx="4186238" cy="453628"/>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38" name="Rectangle 37"/>
          <p:cNvSpPr/>
          <p:nvPr/>
        </p:nvSpPr>
        <p:spPr bwMode="auto">
          <a:xfrm>
            <a:off x="3612357" y="2274094"/>
            <a:ext cx="2118122" cy="161329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40" name="Rectangle 39"/>
          <p:cNvSpPr/>
          <p:nvPr/>
        </p:nvSpPr>
        <p:spPr bwMode="auto">
          <a:xfrm>
            <a:off x="2095500" y="4115991"/>
            <a:ext cx="1465660" cy="228600"/>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41" name="Rectangle 40"/>
          <p:cNvSpPr/>
          <p:nvPr/>
        </p:nvSpPr>
        <p:spPr bwMode="auto">
          <a:xfrm>
            <a:off x="3912394" y="2944417"/>
            <a:ext cx="807244" cy="7858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17" name="Rectangle 16"/>
          <p:cNvSpPr/>
          <p:nvPr/>
        </p:nvSpPr>
        <p:spPr bwMode="auto">
          <a:xfrm>
            <a:off x="5732860" y="2426494"/>
            <a:ext cx="2084784" cy="347663"/>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57360" name="Rectangle 1"/>
          <p:cNvSpPr>
            <a:spLocks noChangeArrowheads="1"/>
          </p:cNvSpPr>
          <p:nvPr/>
        </p:nvSpPr>
        <p:spPr bwMode="auto">
          <a:xfrm>
            <a:off x="1409700" y="1238250"/>
            <a:ext cx="542925" cy="196454"/>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1" name="Rectangle 18"/>
          <p:cNvSpPr>
            <a:spLocks noChangeArrowheads="1"/>
          </p:cNvSpPr>
          <p:nvPr/>
        </p:nvSpPr>
        <p:spPr bwMode="auto">
          <a:xfrm>
            <a:off x="2528887" y="1434703"/>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2" name="Rectangle 19"/>
          <p:cNvSpPr>
            <a:spLocks noChangeArrowheads="1"/>
          </p:cNvSpPr>
          <p:nvPr/>
        </p:nvSpPr>
        <p:spPr bwMode="auto">
          <a:xfrm>
            <a:off x="1466850" y="1820466"/>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3" name="Rectangle 20"/>
          <p:cNvSpPr>
            <a:spLocks noChangeArrowheads="1"/>
          </p:cNvSpPr>
          <p:nvPr/>
        </p:nvSpPr>
        <p:spPr bwMode="auto">
          <a:xfrm>
            <a:off x="1466850" y="2386012"/>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4" name="Rectangle 21"/>
          <p:cNvSpPr>
            <a:spLocks noChangeArrowheads="1"/>
          </p:cNvSpPr>
          <p:nvPr/>
        </p:nvSpPr>
        <p:spPr bwMode="auto">
          <a:xfrm>
            <a:off x="1952625" y="2777728"/>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5" name="Rectangle 22"/>
          <p:cNvSpPr>
            <a:spLocks noChangeArrowheads="1"/>
          </p:cNvSpPr>
          <p:nvPr/>
        </p:nvSpPr>
        <p:spPr bwMode="auto">
          <a:xfrm>
            <a:off x="2247900" y="3158728"/>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6" name="Rectangle 23"/>
          <p:cNvSpPr>
            <a:spLocks noChangeArrowheads="1"/>
          </p:cNvSpPr>
          <p:nvPr/>
        </p:nvSpPr>
        <p:spPr bwMode="auto">
          <a:xfrm>
            <a:off x="1250156" y="3549253"/>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7" name="Rectangle 24"/>
          <p:cNvSpPr>
            <a:spLocks noChangeArrowheads="1"/>
          </p:cNvSpPr>
          <p:nvPr/>
        </p:nvSpPr>
        <p:spPr bwMode="auto">
          <a:xfrm>
            <a:off x="2705100" y="4121944"/>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57368" name="Rectangle 25"/>
          <p:cNvSpPr>
            <a:spLocks noChangeArrowheads="1"/>
          </p:cNvSpPr>
          <p:nvPr/>
        </p:nvSpPr>
        <p:spPr bwMode="auto">
          <a:xfrm>
            <a:off x="2962275" y="3939778"/>
            <a:ext cx="433388" cy="1095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charset="0"/>
                <a:ea typeface="ＭＳ Ｐゴシック" charset="-128"/>
              </a:defRPr>
            </a:lvl1pPr>
            <a:lvl2pPr marL="571500" indent="-228600" defTabSz="912813">
              <a:spcBef>
                <a:spcPct val="20000"/>
              </a:spcBef>
              <a:buFont typeface="Lucida Grande" charset="0"/>
              <a:buChar char="-"/>
              <a:defRPr sz="2400">
                <a:solidFill>
                  <a:schemeClr val="tx1"/>
                </a:solidFill>
                <a:latin typeface="Arial" charset="0"/>
                <a:ea typeface="ＭＳ Ｐゴシック" charset="-128"/>
              </a:defRPr>
            </a:lvl2pPr>
            <a:lvl3pPr indent="-227013" defTabSz="912813">
              <a:spcBef>
                <a:spcPct val="20000"/>
              </a:spcBef>
              <a:buChar char="•"/>
              <a:defRPr sz="2000">
                <a:solidFill>
                  <a:schemeClr val="tx1"/>
                </a:solidFill>
                <a:latin typeface="Arial" charset="0"/>
                <a:ea typeface="ＭＳ Ｐゴシック" charset="-128"/>
              </a:defRPr>
            </a:lvl3pPr>
            <a:lvl4pPr marL="1376363" indent="-228600" defTabSz="912813">
              <a:spcBef>
                <a:spcPct val="20000"/>
              </a:spcBef>
              <a:buChar char="–"/>
              <a:defRPr sz="2000">
                <a:solidFill>
                  <a:schemeClr val="tx1"/>
                </a:solidFill>
                <a:latin typeface="Arial" charset="0"/>
                <a:ea typeface="ＭＳ Ｐゴシック" charset="-128"/>
              </a:defRPr>
            </a:lvl4pPr>
            <a:lvl5pPr indent="-228600" defTabSz="912813">
              <a:spcBef>
                <a:spcPct val="20000"/>
              </a:spcBef>
              <a:buFont typeface="Lucida Grande" charset="0"/>
              <a:buChar char="*"/>
              <a:defRPr sz="2000">
                <a:solidFill>
                  <a:schemeClr val="tx1"/>
                </a:solidFill>
                <a:latin typeface="Arial" charset="0"/>
                <a:ea typeface="ＭＳ Ｐゴシック" charset="-128"/>
              </a:defRPr>
            </a:lvl5pPr>
            <a:lvl6pPr marL="22844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7416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1988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656013"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x-none" altLang="x-none" sz="900" b="1">
              <a:solidFill>
                <a:srgbClr val="000000"/>
              </a:solidFill>
            </a:endParaRPr>
          </a:p>
        </p:txBody>
      </p:sp>
      <p:sp>
        <p:nvSpPr>
          <p:cNvPr id="28" name="Rectangle 27"/>
          <p:cNvSpPr/>
          <p:nvPr/>
        </p:nvSpPr>
        <p:spPr bwMode="auto">
          <a:xfrm>
            <a:off x="3609975" y="3887392"/>
            <a:ext cx="2120504" cy="1363265"/>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31" name="Rectangle 30"/>
          <p:cNvSpPr/>
          <p:nvPr/>
        </p:nvSpPr>
        <p:spPr bwMode="auto">
          <a:xfrm>
            <a:off x="5730479" y="3268266"/>
            <a:ext cx="2084784" cy="347663"/>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33" name="Rectangle 32"/>
          <p:cNvSpPr/>
          <p:nvPr/>
        </p:nvSpPr>
        <p:spPr bwMode="auto">
          <a:xfrm>
            <a:off x="3105150" y="570310"/>
            <a:ext cx="904875" cy="244078"/>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
        <p:nvSpPr>
          <p:cNvPr id="35" name="Rectangle 34"/>
          <p:cNvSpPr/>
          <p:nvPr/>
        </p:nvSpPr>
        <p:spPr bwMode="auto">
          <a:xfrm>
            <a:off x="5480448" y="578644"/>
            <a:ext cx="625078" cy="244079"/>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50">
              <a:solidFill>
                <a:srgbClr val="FFFFFF"/>
              </a:solidFill>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815666565"/>
      </p:ext>
    </p:extLst>
  </p:cSld>
  <p:clrMapOvr>
    <a:masterClrMapping/>
  </p:clrMapOvr>
  <mc:AlternateContent xmlns:mc="http://schemas.openxmlformats.org/markup-compatibility/2006" xmlns:p14="http://schemas.microsoft.com/office/powerpoint/2010/main">
    <mc:Choice Requires="p14">
      <p:transition spd="slow" p14:dur="2000" advTm="50578"/>
    </mc:Choice>
    <mc:Fallback xmlns="">
      <p:transition spd="slow" advTm="50578"/>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extLst>
      <p:ext uri="{BB962C8B-B14F-4D97-AF65-F5344CB8AC3E}">
        <p14:creationId xmlns:p14="http://schemas.microsoft.com/office/powerpoint/2010/main" val="2050524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extLst>
      <p:ext uri="{BB962C8B-B14F-4D97-AF65-F5344CB8AC3E}">
        <p14:creationId xmlns:p14="http://schemas.microsoft.com/office/powerpoint/2010/main" val="1940277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extLst>
                    <a:ext uri="{9D8B030D-6E8A-4147-A177-3AD203B41FA5}">
                      <a16:colId xmlns="" xmlns:a16="http://schemas.microsoft.com/office/drawing/2014/main" val="20000"/>
                    </a:ext>
                  </a:extLst>
                </a:gridCol>
                <a:gridCol w="1866125">
                  <a:extLst>
                    <a:ext uri="{9D8B030D-6E8A-4147-A177-3AD203B41FA5}">
                      <a16:colId xmlns="" xmlns:a16="http://schemas.microsoft.com/office/drawing/2014/main" val="20001"/>
                    </a:ext>
                  </a:extLst>
                </a:gridCol>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extLst>
                  <a:ext uri="{0D108BD9-81ED-4DB2-BD59-A6C34878D82A}">
                    <a16:rowId xmlns="" xmlns:a16="http://schemas.microsoft.com/office/drawing/2014/main" val="10000"/>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extLst>
                  <a:ext uri="{0D108BD9-81ED-4DB2-BD59-A6C34878D82A}">
                    <a16:rowId xmlns="" xmlns:a16="http://schemas.microsoft.com/office/drawing/2014/main" val="10001"/>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extLst>
                  <a:ext uri="{0D108BD9-81ED-4DB2-BD59-A6C34878D82A}">
                    <a16:rowId xmlns="" xmlns:a16="http://schemas.microsoft.com/office/drawing/2014/main" val="10002"/>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extLst>
                  <a:ext uri="{0D108BD9-81ED-4DB2-BD59-A6C34878D82A}">
                    <a16:rowId xmlns="" xmlns:a16="http://schemas.microsoft.com/office/drawing/2014/main" val="10003"/>
                  </a:ext>
                </a:extLst>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81684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65040751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8545CE2D-651E-284E-B2CE-BD45C7867F1F}"/>
              </a:ext>
            </a:extLst>
          </p:cNvPr>
          <p:cNvSpPr>
            <a:spLocks noGrp="1"/>
          </p:cNvSpPr>
          <p:nvPr>
            <p:ph type="title"/>
          </p:nvPr>
        </p:nvSpPr>
        <p:spPr>
          <a:xfrm>
            <a:off x="592811" y="-1257"/>
            <a:ext cx="8287719" cy="994172"/>
          </a:xfrm>
        </p:spPr>
        <p:txBody>
          <a:bodyPr>
            <a:normAutofit/>
          </a:bodyPr>
          <a:lstStyle/>
          <a:p>
            <a:r>
              <a:rPr lang="en-US" sz="2200" dirty="0"/>
              <a:t>Multi-omics of </a:t>
            </a:r>
            <a:r>
              <a:rPr lang="en-US" sz="2200" dirty="0" err="1"/>
              <a:t>PsychENCODE</a:t>
            </a:r>
            <a:r>
              <a:rPr lang="en-US" sz="2200" dirty="0"/>
              <a:t> &amp; other consortia to understand functional genomics in brain disorders</a:t>
            </a:r>
          </a:p>
        </p:txBody>
      </p:sp>
      <p:pic>
        <p:nvPicPr>
          <p:cNvPr id="7" name="Picture 6">
            <a:extLst>
              <a:ext uri="{FF2B5EF4-FFF2-40B4-BE49-F238E27FC236}">
                <a16:creationId xmlns="" xmlns:a16="http://schemas.microsoft.com/office/drawing/2014/main" id="{C3B53743-5F05-9248-89EC-AB48D6BB08D9}"/>
              </a:ext>
            </a:extLst>
          </p:cNvPr>
          <p:cNvPicPr>
            <a:picLocks noChangeAspect="1"/>
          </p:cNvPicPr>
          <p:nvPr/>
        </p:nvPicPr>
        <p:blipFill>
          <a:blip r:embed="rId3"/>
          <a:stretch>
            <a:fillRect/>
          </a:stretch>
        </p:blipFill>
        <p:spPr>
          <a:xfrm>
            <a:off x="592811" y="992914"/>
            <a:ext cx="4422206" cy="2274926"/>
          </a:xfrm>
          <a:prstGeom prst="rect">
            <a:avLst/>
          </a:prstGeom>
        </p:spPr>
      </p:pic>
      <p:pic>
        <p:nvPicPr>
          <p:cNvPr id="8" name="Picture 7">
            <a:extLst>
              <a:ext uri="{FF2B5EF4-FFF2-40B4-BE49-F238E27FC236}">
                <a16:creationId xmlns="" xmlns:a16="http://schemas.microsoft.com/office/drawing/2014/main" id="{6ACFB8E9-1CE4-0C40-BA4D-ABB37782C9FC}"/>
              </a:ext>
            </a:extLst>
          </p:cNvPr>
          <p:cNvPicPr>
            <a:picLocks noChangeAspect="1"/>
          </p:cNvPicPr>
          <p:nvPr/>
        </p:nvPicPr>
        <p:blipFill>
          <a:blip r:embed="rId4"/>
          <a:stretch>
            <a:fillRect/>
          </a:stretch>
        </p:blipFill>
        <p:spPr>
          <a:xfrm>
            <a:off x="5211410" y="994909"/>
            <a:ext cx="3087757" cy="2272931"/>
          </a:xfrm>
          <a:prstGeom prst="rect">
            <a:avLst/>
          </a:prstGeom>
        </p:spPr>
      </p:pic>
      <p:sp>
        <p:nvSpPr>
          <p:cNvPr id="4" name="Rectangle 3">
            <a:extLst>
              <a:ext uri="{FF2B5EF4-FFF2-40B4-BE49-F238E27FC236}">
                <a16:creationId xmlns="" xmlns:a16="http://schemas.microsoft.com/office/drawing/2014/main" id="{F9C3D21C-5C30-BA46-811D-A8894A4BD0CD}"/>
              </a:ext>
            </a:extLst>
          </p:cNvPr>
          <p:cNvSpPr/>
          <p:nvPr/>
        </p:nvSpPr>
        <p:spPr>
          <a:xfrm>
            <a:off x="5738594" y="3356030"/>
            <a:ext cx="3141936" cy="1600438"/>
          </a:xfrm>
          <a:prstGeom prst="rect">
            <a:avLst/>
          </a:prstGeom>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Brain transcriptome and epigenome</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Single cell deconvolution</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QTL</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Regulatory network</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Deep Neural Network for predicting disorders</a:t>
            </a:r>
            <a:endParaRPr lang="en-US" dirty="0"/>
          </a:p>
        </p:txBody>
      </p:sp>
      <p:pic>
        <p:nvPicPr>
          <p:cNvPr id="13" name="Picture 12">
            <a:extLst>
              <a:ext uri="{FF2B5EF4-FFF2-40B4-BE49-F238E27FC236}">
                <a16:creationId xmlns="" xmlns:a16="http://schemas.microsoft.com/office/drawing/2014/main" id="{815590AC-3D88-034E-B4A2-9D0322209062}"/>
              </a:ext>
            </a:extLst>
          </p:cNvPr>
          <p:cNvPicPr>
            <a:picLocks noChangeAspect="1"/>
          </p:cNvPicPr>
          <p:nvPr/>
        </p:nvPicPr>
        <p:blipFill rotWithShape="1">
          <a:blip r:embed="rId5">
            <a:extLst>
              <a:ext uri="{28A0092B-C50C-407E-A947-70E740481C1C}">
                <a14:useLocalDpi xmlns:a14="http://schemas.microsoft.com/office/drawing/2010/main" val="0"/>
              </a:ext>
            </a:extLst>
          </a:blip>
          <a:srcRect l="24677" t="35846" r="53744" b="20491"/>
          <a:stretch/>
        </p:blipFill>
        <p:spPr>
          <a:xfrm>
            <a:off x="3936002" y="3354812"/>
            <a:ext cx="1539000" cy="1814400"/>
          </a:xfrm>
          <a:prstGeom prst="rect">
            <a:avLst/>
          </a:prstGeom>
        </p:spPr>
      </p:pic>
      <p:pic>
        <p:nvPicPr>
          <p:cNvPr id="11" name="Picture 10">
            <a:extLst>
              <a:ext uri="{FF2B5EF4-FFF2-40B4-BE49-F238E27FC236}">
                <a16:creationId xmlns="" xmlns:a16="http://schemas.microsoft.com/office/drawing/2014/main" id="{B17CEBC7-101C-444A-9AE5-61BD1BE8CC5F}"/>
              </a:ext>
            </a:extLst>
          </p:cNvPr>
          <p:cNvPicPr>
            <a:picLocks noChangeAspect="1"/>
          </p:cNvPicPr>
          <p:nvPr/>
        </p:nvPicPr>
        <p:blipFill rotWithShape="1">
          <a:blip r:embed="rId5">
            <a:extLst>
              <a:ext uri="{28A0092B-C50C-407E-A947-70E740481C1C}">
                <a14:useLocalDpi xmlns:a14="http://schemas.microsoft.com/office/drawing/2010/main" val="0"/>
              </a:ext>
            </a:extLst>
          </a:blip>
          <a:srcRect l="14561" t="78853" r="42278" b="1509"/>
          <a:stretch/>
        </p:blipFill>
        <p:spPr>
          <a:xfrm>
            <a:off x="857876" y="3790566"/>
            <a:ext cx="3078125" cy="816003"/>
          </a:xfrm>
          <a:prstGeom prst="rect">
            <a:avLst/>
          </a:prstGeom>
        </p:spPr>
      </p:pic>
    </p:spTree>
    <p:extLst>
      <p:ext uri="{BB962C8B-B14F-4D97-AF65-F5344CB8AC3E}">
        <p14:creationId xmlns:p14="http://schemas.microsoft.com/office/powerpoint/2010/main" val="2796717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C10AEB-6EBB-1A44-85F0-8AA52339DAA7}"/>
              </a:ext>
            </a:extLst>
          </p:cNvPr>
          <p:cNvSpPr>
            <a:spLocks noGrp="1"/>
          </p:cNvSpPr>
          <p:nvPr>
            <p:ph type="title"/>
          </p:nvPr>
        </p:nvSpPr>
        <p:spPr>
          <a:xfrm>
            <a:off x="628650" y="1"/>
            <a:ext cx="7886700" cy="994172"/>
          </a:xfrm>
        </p:spPr>
        <p:txBody>
          <a:bodyPr/>
          <a:lstStyle/>
          <a:p>
            <a:r>
              <a:rPr lang="en-US" dirty="0"/>
              <a:t>Brain specific transcriptome and epigenome from comparative analysis</a:t>
            </a:r>
          </a:p>
        </p:txBody>
      </p:sp>
      <p:pic>
        <p:nvPicPr>
          <p:cNvPr id="5" name="Picture 4">
            <a:extLst>
              <a:ext uri="{FF2B5EF4-FFF2-40B4-BE49-F238E27FC236}">
                <a16:creationId xmlns="" xmlns:a16="http://schemas.microsoft.com/office/drawing/2014/main" id="{FA431B9A-2042-0143-9DD0-67DD19CDEB8C}"/>
              </a:ext>
            </a:extLst>
          </p:cNvPr>
          <p:cNvPicPr>
            <a:picLocks noChangeAspect="1"/>
          </p:cNvPicPr>
          <p:nvPr/>
        </p:nvPicPr>
        <p:blipFill rotWithShape="1">
          <a:blip r:embed="rId3"/>
          <a:srcRect t="59274" r="33857"/>
          <a:stretch/>
        </p:blipFill>
        <p:spPr>
          <a:xfrm>
            <a:off x="1" y="1242518"/>
            <a:ext cx="5635414" cy="2165514"/>
          </a:xfrm>
          <a:prstGeom prst="rect">
            <a:avLst/>
          </a:prstGeom>
        </p:spPr>
      </p:pic>
      <p:pic>
        <p:nvPicPr>
          <p:cNvPr id="6" name="Picture 5">
            <a:extLst>
              <a:ext uri="{FF2B5EF4-FFF2-40B4-BE49-F238E27FC236}">
                <a16:creationId xmlns="" xmlns:a16="http://schemas.microsoft.com/office/drawing/2014/main" id="{B6AD971E-CC54-AF40-BCC1-D290F952D95E}"/>
              </a:ext>
            </a:extLst>
          </p:cNvPr>
          <p:cNvPicPr>
            <a:picLocks noChangeAspect="1"/>
          </p:cNvPicPr>
          <p:nvPr/>
        </p:nvPicPr>
        <p:blipFill rotWithShape="1">
          <a:blip r:embed="rId3"/>
          <a:srcRect l="66734" t="6390" r="1285" b="42729"/>
          <a:stretch/>
        </p:blipFill>
        <p:spPr>
          <a:xfrm>
            <a:off x="6218696" y="975173"/>
            <a:ext cx="2724718" cy="2705536"/>
          </a:xfrm>
          <a:prstGeom prst="rect">
            <a:avLst/>
          </a:prstGeom>
        </p:spPr>
      </p:pic>
      <p:sp>
        <p:nvSpPr>
          <p:cNvPr id="4" name="Rectangle 3">
            <a:extLst>
              <a:ext uri="{FF2B5EF4-FFF2-40B4-BE49-F238E27FC236}">
                <a16:creationId xmlns="" xmlns:a16="http://schemas.microsoft.com/office/drawing/2014/main" id="{4DD895D0-72DB-FF4A-BF95-A23F282CE9F9}"/>
              </a:ext>
            </a:extLst>
          </p:cNvPr>
          <p:cNvSpPr/>
          <p:nvPr/>
        </p:nvSpPr>
        <p:spPr>
          <a:xfrm>
            <a:off x="1923920" y="3931157"/>
            <a:ext cx="1651414" cy="369332"/>
          </a:xfrm>
          <a:prstGeom prst="rect">
            <a:avLst/>
          </a:prstGeom>
        </p:spPr>
        <p:txBody>
          <a:bodyPr wrap="none">
            <a:spAutoFit/>
          </a:bodyPr>
          <a:lstStyle/>
          <a:p>
            <a:r>
              <a:rPr lang="en-US" sz="1800" dirty="0">
                <a:latin typeface="Arial" panose="020B0604020202020204" pitchFamily="34" charset="0"/>
                <a:cs typeface="Arial" panose="020B0604020202020204" pitchFamily="34" charset="0"/>
              </a:rPr>
              <a:t>Transcriptome</a:t>
            </a:r>
          </a:p>
        </p:txBody>
      </p:sp>
      <p:sp>
        <p:nvSpPr>
          <p:cNvPr id="7" name="Rectangle 6">
            <a:extLst>
              <a:ext uri="{FF2B5EF4-FFF2-40B4-BE49-F238E27FC236}">
                <a16:creationId xmlns="" xmlns:a16="http://schemas.microsoft.com/office/drawing/2014/main" id="{D57F33EF-EBAA-CE44-A902-19EE539126A3}"/>
              </a:ext>
            </a:extLst>
          </p:cNvPr>
          <p:cNvSpPr/>
          <p:nvPr/>
        </p:nvSpPr>
        <p:spPr>
          <a:xfrm>
            <a:off x="6038701" y="3965783"/>
            <a:ext cx="2896947" cy="646331"/>
          </a:xfrm>
          <a:prstGeom prst="rect">
            <a:avLst/>
          </a:prstGeom>
        </p:spPr>
        <p:txBody>
          <a:bodyPr wrap="none">
            <a:spAutoFit/>
          </a:bodyPr>
          <a:lstStyle/>
          <a:p>
            <a:pPr algn="ctr"/>
            <a:r>
              <a:rPr lang="en-US" sz="1800" dirty="0">
                <a:latin typeface="Arial" panose="020B0604020202020204" pitchFamily="34" charset="0"/>
                <a:cs typeface="Arial" panose="020B0604020202020204" pitchFamily="34" charset="0"/>
              </a:rPr>
              <a:t>Epigenome</a:t>
            </a:r>
          </a:p>
          <a:p>
            <a:pPr algn="ctr"/>
            <a:r>
              <a:rPr lang="en-US" sz="1800" dirty="0">
                <a:latin typeface="Arial" panose="020B0604020202020204" pitchFamily="34" charset="0"/>
                <a:cs typeface="Arial" panose="020B0604020202020204" pitchFamily="34" charset="0"/>
              </a:rPr>
              <a:t>(~79,000 brain enhancers)</a:t>
            </a:r>
          </a:p>
        </p:txBody>
      </p:sp>
    </p:spTree>
    <p:extLst>
      <p:ext uri="{BB962C8B-B14F-4D97-AF65-F5344CB8AC3E}">
        <p14:creationId xmlns:p14="http://schemas.microsoft.com/office/powerpoint/2010/main" val="1480875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7B54E-E059-9F45-8D2B-AC035960BE6D}"/>
              </a:ext>
            </a:extLst>
          </p:cNvPr>
          <p:cNvSpPr>
            <a:spLocks noGrp="1"/>
          </p:cNvSpPr>
          <p:nvPr>
            <p:ph type="title"/>
          </p:nvPr>
        </p:nvSpPr>
        <p:spPr>
          <a:xfrm>
            <a:off x="67458" y="1171373"/>
            <a:ext cx="3768311" cy="1765013"/>
          </a:xfrm>
        </p:spPr>
        <p:txBody>
          <a:bodyPr>
            <a:normAutofit fontScale="90000"/>
          </a:bodyPr>
          <a:lstStyle/>
          <a:p>
            <a:pPr algn="l"/>
            <a:r>
              <a:rPr lang="en-US" sz="2700" dirty="0"/>
              <a:t>Single cell deconvolution </a:t>
            </a:r>
            <a:br>
              <a:rPr lang="en-US" sz="2700" dirty="0"/>
            </a:br>
            <a:r>
              <a:rPr lang="en-US" sz="2700" dirty="0"/>
              <a:t>Step 1: unsupervised learning to see cell types</a:t>
            </a:r>
          </a:p>
        </p:txBody>
      </p:sp>
      <p:sp>
        <p:nvSpPr>
          <p:cNvPr id="4" name="TextBox 3">
            <a:extLst>
              <a:ext uri="{FF2B5EF4-FFF2-40B4-BE49-F238E27FC236}">
                <a16:creationId xmlns="" xmlns:a16="http://schemas.microsoft.com/office/drawing/2014/main" id="{E71DE4FB-D9A9-6648-BF26-BBF2339E8734}"/>
              </a:ext>
            </a:extLst>
          </p:cNvPr>
          <p:cNvSpPr txBox="1"/>
          <p:nvPr/>
        </p:nvSpPr>
        <p:spPr>
          <a:xfrm rot="16200000">
            <a:off x="3245182" y="1060089"/>
            <a:ext cx="1208985"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 xmlns:a16="http://schemas.microsoft.com/office/drawing/2014/main" id="{49FD6018-26B7-EB49-A7E6-3E0ACA52AB9C}"/>
              </a:ext>
            </a:extLst>
          </p:cNvPr>
          <p:cNvSpPr txBox="1"/>
          <p:nvPr/>
        </p:nvSpPr>
        <p:spPr>
          <a:xfrm>
            <a:off x="3907963" y="273844"/>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 xmlns:a16="http://schemas.microsoft.com/office/drawing/2014/main" id="{52554F0B-36C5-9F47-BAF5-F4DB669E5026}"/>
              </a:ext>
            </a:extLst>
          </p:cNvPr>
          <p:cNvSpPr txBox="1"/>
          <p:nvPr/>
        </p:nvSpPr>
        <p:spPr>
          <a:xfrm>
            <a:off x="3959248" y="825368"/>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 xmlns:a16="http://schemas.microsoft.com/office/drawing/2014/main" id="{2212E91D-40C6-FA4B-B0CC-74DB2915F0C1}"/>
              </a:ext>
            </a:extLst>
          </p:cNvPr>
          <p:cNvSpPr txBox="1"/>
          <p:nvPr/>
        </p:nvSpPr>
        <p:spPr>
          <a:xfrm>
            <a:off x="8004008" y="885512"/>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 xmlns:a16="http://schemas.microsoft.com/office/drawing/2014/main" id="{CA1F03E6-1B2E-A542-BE79-77FDDF922CC0}"/>
              </a:ext>
            </a:extLst>
          </p:cNvPr>
          <p:cNvSpPr txBox="1"/>
          <p:nvPr/>
        </p:nvSpPr>
        <p:spPr>
          <a:xfrm>
            <a:off x="6386917" y="925888"/>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 xmlns:a16="http://schemas.microsoft.com/office/drawing/2014/main" id="{D7F81EA6-58FA-4247-8221-66038CC7343F}"/>
              </a:ext>
            </a:extLst>
          </p:cNvPr>
          <p:cNvSpPr txBox="1"/>
          <p:nvPr/>
        </p:nvSpPr>
        <p:spPr>
          <a:xfrm>
            <a:off x="6201502" y="278317"/>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 xmlns:a16="http://schemas.microsoft.com/office/drawing/2014/main" id="{DE19CF91-9ABE-B04C-89A9-1904F8C2B338}"/>
              </a:ext>
            </a:extLst>
          </p:cNvPr>
          <p:cNvSpPr txBox="1"/>
          <p:nvPr/>
        </p:nvSpPr>
        <p:spPr>
          <a:xfrm>
            <a:off x="7919003" y="484410"/>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 xmlns:a16="http://schemas.microsoft.com/office/drawing/2014/main" id="{7A1DDE55-6852-2340-9163-01E33560CE2A}"/>
              </a:ext>
            </a:extLst>
          </p:cNvPr>
          <p:cNvSpPr txBox="1"/>
          <p:nvPr/>
        </p:nvSpPr>
        <p:spPr>
          <a:xfrm rot="16200000">
            <a:off x="7249328" y="953616"/>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 xmlns:a16="http://schemas.microsoft.com/office/drawing/2014/main" id="{056C1A6E-D56A-DA4F-A466-1001C1BCFA28}"/>
              </a:ext>
            </a:extLst>
          </p:cNvPr>
          <p:cNvSpPr txBox="1"/>
          <p:nvPr/>
        </p:nvSpPr>
        <p:spPr>
          <a:xfrm>
            <a:off x="4956272" y="606783"/>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 xmlns:a16="http://schemas.microsoft.com/office/drawing/2014/main" id="{66A8AEC7-624C-9043-BCF2-C6B2751B8C4E}"/>
              </a:ext>
            </a:extLst>
          </p:cNvPr>
          <p:cNvSpPr txBox="1"/>
          <p:nvPr/>
        </p:nvSpPr>
        <p:spPr>
          <a:xfrm>
            <a:off x="5490937" y="1090042"/>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 xmlns:a16="http://schemas.microsoft.com/office/drawing/2014/main" id="{FDF50954-D4CA-5846-954E-1DC5CA21DC8B}"/>
              </a:ext>
            </a:extLst>
          </p:cNvPr>
          <p:cNvSpPr txBox="1"/>
          <p:nvPr/>
        </p:nvSpPr>
        <p:spPr>
          <a:xfrm rot="16200000">
            <a:off x="5853805" y="1048527"/>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 xmlns:a16="http://schemas.microsoft.com/office/drawing/2014/main" id="{B2C20A19-1416-094F-A4AA-7B5575E7BE81}"/>
              </a:ext>
            </a:extLst>
          </p:cNvPr>
          <p:cNvSpPr/>
          <p:nvPr/>
        </p:nvSpPr>
        <p:spPr>
          <a:xfrm rot="16200000">
            <a:off x="3784403" y="675828"/>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 xmlns:a16="http://schemas.microsoft.com/office/drawing/2014/main" id="{A481A947-AD07-824F-B794-8F898A58CBB4}"/>
              </a:ext>
            </a:extLst>
          </p:cNvPr>
          <p:cNvSpPr/>
          <p:nvPr/>
        </p:nvSpPr>
        <p:spPr>
          <a:xfrm rot="16200000">
            <a:off x="8018846" y="650104"/>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 xmlns:a16="http://schemas.microsoft.com/office/drawing/2014/main" id="{DDE4F7D3-EBFD-EA4C-AA1D-4A6832F91BCF}"/>
              </a:ext>
            </a:extLst>
          </p:cNvPr>
          <p:cNvSpPr/>
          <p:nvPr/>
        </p:nvSpPr>
        <p:spPr>
          <a:xfrm rot="16200000">
            <a:off x="6137671" y="697263"/>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 xmlns:a16="http://schemas.microsoft.com/office/drawing/2014/main" id="{C749A9BD-BC31-AA46-9D0C-FCE8D27314CE}"/>
              </a:ext>
            </a:extLst>
          </p:cNvPr>
          <p:cNvSpPr txBox="1"/>
          <p:nvPr/>
        </p:nvSpPr>
        <p:spPr>
          <a:xfrm>
            <a:off x="7537908" y="1090042"/>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 xmlns:a16="http://schemas.microsoft.com/office/drawing/2014/main" id="{6418A52A-FF21-4F4F-8D75-F7D5D8141B9F}"/>
              </a:ext>
            </a:extLst>
          </p:cNvPr>
          <p:cNvPicPr>
            <a:picLocks noChangeAspect="1"/>
          </p:cNvPicPr>
          <p:nvPr/>
        </p:nvPicPr>
        <p:blipFill>
          <a:blip r:embed="rId2"/>
          <a:stretch>
            <a:fillRect/>
          </a:stretch>
        </p:blipFill>
        <p:spPr>
          <a:xfrm>
            <a:off x="4196160" y="2253305"/>
            <a:ext cx="3679236" cy="2720987"/>
          </a:xfrm>
          <a:prstGeom prst="rect">
            <a:avLst/>
          </a:prstGeom>
        </p:spPr>
      </p:pic>
      <p:pic>
        <p:nvPicPr>
          <p:cNvPr id="20" name="Picture 19">
            <a:extLst>
              <a:ext uri="{FF2B5EF4-FFF2-40B4-BE49-F238E27FC236}">
                <a16:creationId xmlns="" xmlns:a16="http://schemas.microsoft.com/office/drawing/2014/main" id="{82A4FA77-D2DF-3D47-85FB-F479542ABAF2}"/>
              </a:ext>
            </a:extLst>
          </p:cNvPr>
          <p:cNvPicPr>
            <a:picLocks noChangeAspect="1"/>
          </p:cNvPicPr>
          <p:nvPr/>
        </p:nvPicPr>
        <p:blipFill>
          <a:blip r:embed="rId3"/>
          <a:stretch>
            <a:fillRect/>
          </a:stretch>
        </p:blipFill>
        <p:spPr>
          <a:xfrm>
            <a:off x="8140358" y="2396192"/>
            <a:ext cx="572111" cy="1968955"/>
          </a:xfrm>
          <a:prstGeom prst="rect">
            <a:avLst/>
          </a:prstGeom>
        </p:spPr>
      </p:pic>
      <p:sp>
        <p:nvSpPr>
          <p:cNvPr id="22" name="TextBox 21">
            <a:extLst>
              <a:ext uri="{FF2B5EF4-FFF2-40B4-BE49-F238E27FC236}">
                <a16:creationId xmlns="" xmlns:a16="http://schemas.microsoft.com/office/drawing/2014/main" id="{DE1540C9-6A84-0643-9DF5-C0B0EB2552F0}"/>
              </a:ext>
            </a:extLst>
          </p:cNvPr>
          <p:cNvSpPr txBox="1"/>
          <p:nvPr/>
        </p:nvSpPr>
        <p:spPr>
          <a:xfrm>
            <a:off x="741037" y="3400031"/>
            <a:ext cx="2994542" cy="1846659"/>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Single cell signatures</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~14,000 cells (Lake et al., Science, 2016&amp;2018)</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~400 cells (</a:t>
            </a:r>
            <a:r>
              <a:rPr lang="en-US" sz="1500" dirty="0" err="1">
                <a:latin typeface="Arial" panose="020B0604020202020204" pitchFamily="34" charset="0"/>
                <a:cs typeface="Arial" panose="020B0604020202020204" pitchFamily="34" charset="0"/>
              </a:rPr>
              <a:t>Darmanis</a:t>
            </a:r>
            <a:r>
              <a:rPr lang="en-US" sz="1500" dirty="0">
                <a:latin typeface="Arial" panose="020B0604020202020204" pitchFamily="34" charset="0"/>
                <a:cs typeface="Arial" panose="020B0604020202020204" pitchFamily="34" charset="0"/>
              </a:rPr>
              <a:t>  et al., PNAS, 2015)</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~18,000 cells (</a:t>
            </a:r>
            <a:r>
              <a:rPr lang="en-US" sz="1500" dirty="0" err="1">
                <a:latin typeface="Arial" panose="020B0604020202020204" pitchFamily="34" charset="0"/>
                <a:cs typeface="Arial" panose="020B0604020202020204" pitchFamily="34" charset="0"/>
              </a:rPr>
              <a:t>PsychENCODE</a:t>
            </a:r>
            <a:r>
              <a:rPr lang="en-US" sz="1500" dirty="0">
                <a:latin typeface="Arial" panose="020B0604020202020204" pitchFamily="34" charset="0"/>
                <a:cs typeface="Arial" panose="020B0604020202020204" pitchFamily="34" charset="0"/>
              </a:rPr>
              <a:t>, submitted)</a:t>
            </a:r>
          </a:p>
          <a:p>
            <a:pPr marL="128588" indent="-128588">
              <a:buFont typeface="Arial" panose="020B0604020202020204" pitchFamily="34" charset="0"/>
              <a:buChar char="•"/>
            </a:pPr>
            <a:endParaRPr lang="en-US" sz="900" dirty="0"/>
          </a:p>
        </p:txBody>
      </p:sp>
      <p:sp>
        <p:nvSpPr>
          <p:cNvPr id="27" name="Rectangle 26">
            <a:extLst>
              <a:ext uri="{FF2B5EF4-FFF2-40B4-BE49-F238E27FC236}">
                <a16:creationId xmlns="" xmlns:a16="http://schemas.microsoft.com/office/drawing/2014/main" id="{FD23B620-0207-7446-9E30-36EADE8A435D}"/>
              </a:ext>
            </a:extLst>
          </p:cNvPr>
          <p:cNvSpPr/>
          <p:nvPr/>
        </p:nvSpPr>
        <p:spPr>
          <a:xfrm>
            <a:off x="741037" y="3400031"/>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8" name="Straight Arrow Connector 27">
            <a:extLst>
              <a:ext uri="{FF2B5EF4-FFF2-40B4-BE49-F238E27FC236}">
                <a16:creationId xmlns="" xmlns:a16="http://schemas.microsoft.com/office/drawing/2014/main" id="{0E7258EA-792B-E948-A1EF-4C6D8EFDE1A0}"/>
              </a:ext>
            </a:extLst>
          </p:cNvPr>
          <p:cNvCxnSpPr>
            <a:cxnSpLocks/>
            <a:endCxn id="27" idx="3"/>
          </p:cNvCxnSpPr>
          <p:nvPr/>
        </p:nvCxnSpPr>
        <p:spPr>
          <a:xfrm flipH="1" flipV="1">
            <a:off x="3735579" y="4220569"/>
            <a:ext cx="460583" cy="144579"/>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746FFDC9-9174-A045-8FDF-D9D3E83E26F1}"/>
              </a:ext>
            </a:extLst>
          </p:cNvPr>
          <p:cNvCxnSpPr>
            <a:cxnSpLocks/>
            <a:endCxn id="17" idx="1"/>
          </p:cNvCxnSpPr>
          <p:nvPr/>
        </p:nvCxnSpPr>
        <p:spPr>
          <a:xfrm flipH="1" flipV="1">
            <a:off x="6826445" y="1858337"/>
            <a:ext cx="780091" cy="39049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117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127475" y="1005511"/>
            <a:ext cx="1208985"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90256" y="21926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841541" y="77079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913856" y="36741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319722" y="101192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913856" y="141362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322914" y="6017"/>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417701" y="100376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934061" y="178735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664481" y="95955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7007790" y="869693"/>
            <a:ext cx="1478624" cy="410241"/>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8279980" y="29176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370625" y="65145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443252" y="83928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233936" y="38871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841776" y="38871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7111407" y="39599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66696" y="62395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71468" y="80671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 xmlns:a16="http://schemas.microsoft.com/office/drawing/2014/main" id="{066E4E25-EA13-AF4A-A45A-F5754734040C}"/>
              </a:ext>
            </a:extLst>
          </p:cNvPr>
          <p:cNvPicPr>
            <a:picLocks noChangeAspect="1"/>
          </p:cNvPicPr>
          <p:nvPr/>
        </p:nvPicPr>
        <p:blipFill rotWithShape="1">
          <a:blip r:embed="rId3"/>
          <a:srcRect r="13535"/>
          <a:stretch/>
        </p:blipFill>
        <p:spPr>
          <a:xfrm>
            <a:off x="3836386" y="2853226"/>
            <a:ext cx="3953937" cy="1486874"/>
          </a:xfrm>
          <a:prstGeom prst="rect">
            <a:avLst/>
          </a:prstGeom>
        </p:spPr>
      </p:pic>
      <p:cxnSp>
        <p:nvCxnSpPr>
          <p:cNvPr id="46" name="Straight Arrow Connector 45">
            <a:extLst>
              <a:ext uri="{FF2B5EF4-FFF2-40B4-BE49-F238E27FC236}">
                <a16:creationId xmlns="" xmlns:a16="http://schemas.microsoft.com/office/drawing/2014/main" id="{544E79E4-D907-DC4F-A995-F34E27E87104}"/>
              </a:ext>
            </a:extLst>
          </p:cNvPr>
          <p:cNvCxnSpPr>
            <a:cxnSpLocks/>
          </p:cNvCxnSpPr>
          <p:nvPr/>
        </p:nvCxnSpPr>
        <p:spPr>
          <a:xfrm flipV="1">
            <a:off x="6484409" y="1634710"/>
            <a:ext cx="1953603" cy="1342955"/>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8D088685-9C2F-4349-9359-1BE1B9C87230}"/>
              </a:ext>
            </a:extLst>
          </p:cNvPr>
          <p:cNvCxnSpPr>
            <a:cxnSpLocks/>
            <a:endCxn id="3" idx="1"/>
          </p:cNvCxnSpPr>
          <p:nvPr/>
        </p:nvCxnSpPr>
        <p:spPr>
          <a:xfrm flipH="1" flipV="1">
            <a:off x="4355469" y="180645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E09E6D38-CDF8-724A-A09D-53A7E9810127}"/>
              </a:ext>
            </a:extLst>
          </p:cNvPr>
          <p:cNvCxnSpPr>
            <a:cxnSpLocks/>
          </p:cNvCxnSpPr>
          <p:nvPr/>
        </p:nvCxnSpPr>
        <p:spPr>
          <a:xfrm flipV="1">
            <a:off x="6383305" y="200056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A6C19312-1E81-4244-A1D0-37D4BEB4BEC0}"/>
              </a:ext>
            </a:extLst>
          </p:cNvPr>
          <p:cNvPicPr>
            <a:picLocks noChangeAspect="1"/>
          </p:cNvPicPr>
          <p:nvPr/>
        </p:nvPicPr>
        <p:blipFill>
          <a:blip r:embed="rId4"/>
          <a:stretch>
            <a:fillRect/>
          </a:stretch>
        </p:blipFill>
        <p:spPr>
          <a:xfrm>
            <a:off x="3467247" y="2549084"/>
            <a:ext cx="486128" cy="1951876"/>
          </a:xfrm>
          <a:prstGeom prst="rect">
            <a:avLst/>
          </a:prstGeom>
        </p:spPr>
      </p:pic>
      <p:sp>
        <p:nvSpPr>
          <p:cNvPr id="38" name="Title 1">
            <a:extLst>
              <a:ext uri="{FF2B5EF4-FFF2-40B4-BE49-F238E27FC236}">
                <a16:creationId xmlns="" xmlns:a16="http://schemas.microsoft.com/office/drawing/2014/main" id="{463F1F27-5141-DE48-9828-72CC1310D89D}"/>
              </a:ext>
            </a:extLst>
          </p:cNvPr>
          <p:cNvSpPr txBox="1">
            <a:spLocks/>
          </p:cNvSpPr>
          <p:nvPr/>
        </p:nvSpPr>
        <p:spPr>
          <a:xfrm>
            <a:off x="268027" y="1041054"/>
            <a:ext cx="2921133" cy="236306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700" dirty="0"/>
          </a:p>
        </p:txBody>
      </p:sp>
      <p:sp>
        <p:nvSpPr>
          <p:cNvPr id="51" name="TextBox 50">
            <a:extLst>
              <a:ext uri="{FF2B5EF4-FFF2-40B4-BE49-F238E27FC236}">
                <a16:creationId xmlns="" xmlns:a16="http://schemas.microsoft.com/office/drawing/2014/main" id="{796B1BED-202E-FB4E-AE2A-AA7D9CE6B2DB}"/>
              </a:ext>
            </a:extLst>
          </p:cNvPr>
          <p:cNvSpPr txBox="1"/>
          <p:nvPr/>
        </p:nvSpPr>
        <p:spPr>
          <a:xfrm>
            <a:off x="4640291" y="4421312"/>
            <a:ext cx="3148127" cy="415498"/>
          </a:xfrm>
          <a:prstGeom prst="rect">
            <a:avLst/>
          </a:prstGeom>
          <a:noFill/>
        </p:spPr>
        <p:txBody>
          <a:bodyPr wrap="square" rtlCol="0">
            <a:spAutoFit/>
          </a:bodyPr>
          <a:lstStyle/>
          <a:p>
            <a:r>
              <a:rPr lang="en-US" sz="1050" dirty="0"/>
              <a:t>Individual and cross-population reconstruction accuracy via deconvolution</a:t>
            </a:r>
          </a:p>
        </p:txBody>
      </p:sp>
      <p:sp>
        <p:nvSpPr>
          <p:cNvPr id="10" name="TextBox 9">
            <a:extLst>
              <a:ext uri="{FF2B5EF4-FFF2-40B4-BE49-F238E27FC236}">
                <a16:creationId xmlns="" xmlns:a16="http://schemas.microsoft.com/office/drawing/2014/main" id="{AE702886-A2DF-154B-8F75-331C184C64A4}"/>
              </a:ext>
            </a:extLst>
          </p:cNvPr>
          <p:cNvSpPr txBox="1"/>
          <p:nvPr/>
        </p:nvSpPr>
        <p:spPr>
          <a:xfrm>
            <a:off x="7788418" y="344577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30" name="Title 1">
            <a:extLst>
              <a:ext uri="{FF2B5EF4-FFF2-40B4-BE49-F238E27FC236}">
                <a16:creationId xmlns="" xmlns:a16="http://schemas.microsoft.com/office/drawing/2014/main" id="{F7E7B54E-E059-9F45-8D2B-AC035960BE6D}"/>
              </a:ext>
            </a:extLst>
          </p:cNvPr>
          <p:cNvSpPr txBox="1">
            <a:spLocks/>
          </p:cNvSpPr>
          <p:nvPr/>
        </p:nvSpPr>
        <p:spPr>
          <a:xfrm>
            <a:off x="67458" y="1171373"/>
            <a:ext cx="3768311" cy="1765013"/>
          </a:xfrm>
          <a:prstGeom prst="rect">
            <a:avLst/>
          </a:prstGeom>
          <a:noFill/>
          <a:ln>
            <a:noFill/>
          </a:ln>
        </p:spPr>
        <p:txBody>
          <a:bodyPr wrap="square" lIns="91425" tIns="91425" rIns="91425" bIns="91425" anchor="ctr" anchorCtr="0">
            <a:normAutofit fontScale="90000" lnSpcReduction="2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pPr algn="l"/>
            <a:r>
              <a:rPr lang="en-US" sz="2700" dirty="0"/>
              <a:t>Single cell </a:t>
            </a:r>
            <a:r>
              <a:rPr lang="en-US" sz="2700" dirty="0" err="1"/>
              <a:t>deconvolution</a:t>
            </a:r>
            <a:r>
              <a:rPr lang="en-US" sz="2700" dirty="0"/>
              <a:t> </a:t>
            </a:r>
            <a:br>
              <a:rPr lang="en-US" sz="2700" dirty="0"/>
            </a:br>
            <a:r>
              <a:rPr lang="en-US" sz="2700" dirty="0"/>
              <a:t>Step 2: supervised learning to estimate cell fractions</a:t>
            </a:r>
          </a:p>
        </p:txBody>
      </p:sp>
    </p:spTree>
    <p:extLst>
      <p:ext uri="{BB962C8B-B14F-4D97-AF65-F5344CB8AC3E}">
        <p14:creationId xmlns:p14="http://schemas.microsoft.com/office/powerpoint/2010/main" val="2783215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2030A-61EB-8D47-A08D-E2FF51459814}"/>
              </a:ext>
            </a:extLst>
          </p:cNvPr>
          <p:cNvSpPr>
            <a:spLocks noGrp="1"/>
          </p:cNvSpPr>
          <p:nvPr>
            <p:ph type="title"/>
          </p:nvPr>
        </p:nvSpPr>
        <p:spPr>
          <a:xfrm>
            <a:off x="609794" y="35557"/>
            <a:ext cx="7886700" cy="994172"/>
          </a:xfrm>
        </p:spPr>
        <p:txBody>
          <a:bodyPr/>
          <a:lstStyle/>
          <a:p>
            <a:r>
              <a:rPr lang="en-US" dirty="0"/>
              <a:t>Larger Brain </a:t>
            </a:r>
            <a:r>
              <a:rPr lang="en-US" dirty="0" err="1"/>
              <a:t>eQTL</a:t>
            </a:r>
            <a:r>
              <a:rPr lang="en-US" dirty="0"/>
              <a:t> sets than previous studies</a:t>
            </a:r>
          </a:p>
        </p:txBody>
      </p:sp>
      <p:pic>
        <p:nvPicPr>
          <p:cNvPr id="13" name="Content Placeholder 12">
            <a:extLst>
              <a:ext uri="{FF2B5EF4-FFF2-40B4-BE49-F238E27FC236}">
                <a16:creationId xmlns="" xmlns:a16="http://schemas.microsoft.com/office/drawing/2014/main" id="{A7436703-573B-2B45-8291-94BDEEA64C76}"/>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4359" r="50240"/>
          <a:stretch/>
        </p:blipFill>
        <p:spPr>
          <a:xfrm>
            <a:off x="0" y="1160463"/>
            <a:ext cx="3821113" cy="3606800"/>
          </a:xfrm>
        </p:spPr>
      </p:pic>
      <p:sp>
        <p:nvSpPr>
          <p:cNvPr id="16" name="Content Placeholder 2">
            <a:extLst>
              <a:ext uri="{FF2B5EF4-FFF2-40B4-BE49-F238E27FC236}">
                <a16:creationId xmlns="" xmlns:a16="http://schemas.microsoft.com/office/drawing/2014/main" id="{2269FC45-AC7F-D84A-BD43-A7BBE2315629}"/>
              </a:ext>
            </a:extLst>
          </p:cNvPr>
          <p:cNvSpPr txBox="1">
            <a:spLocks/>
          </p:cNvSpPr>
          <p:nvPr/>
        </p:nvSpPr>
        <p:spPr bwMode="auto">
          <a:xfrm>
            <a:off x="3241608" y="169448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75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dirty="0">
                <a:solidFill>
                  <a:schemeClr val="tx1"/>
                </a:solidFill>
              </a:rPr>
              <a:t>2,542,908 </a:t>
            </a:r>
            <a:r>
              <a:rPr lang="en-US" sz="1350" dirty="0" err="1">
                <a:solidFill>
                  <a:schemeClr val="tx1"/>
                </a:solidFill>
              </a:rPr>
              <a:t>eQTLs</a:t>
            </a:r>
            <a:r>
              <a:rPr lang="en-US" sz="1350" dirty="0">
                <a:solidFill>
                  <a:schemeClr val="tx1"/>
                </a:solidFill>
              </a:rPr>
              <a:t> (FDR&lt; 0.05)</a:t>
            </a:r>
            <a:endParaRPr lang="en-US" sz="1500" dirty="0"/>
          </a:p>
        </p:txBody>
      </p:sp>
      <p:pic>
        <p:nvPicPr>
          <p:cNvPr id="6" name="Content Placeholder 4">
            <a:extLst>
              <a:ext uri="{FF2B5EF4-FFF2-40B4-BE49-F238E27FC236}">
                <a16:creationId xmlns="" xmlns:a16="http://schemas.microsoft.com/office/drawing/2014/main" id="{082D3282-60DC-354C-9D04-5E421D45E765}"/>
              </a:ext>
            </a:extLst>
          </p:cNvPr>
          <p:cNvPicPr>
            <a:picLocks noChangeAspect="1"/>
          </p:cNvPicPr>
          <p:nvPr/>
        </p:nvPicPr>
        <p:blipFill rotWithShape="1">
          <a:blip r:embed="rId4">
            <a:extLst>
              <a:ext uri="{28A0092B-C50C-407E-A947-70E740481C1C}">
                <a14:useLocalDpi xmlns:a14="http://schemas.microsoft.com/office/drawing/2010/main" val="0"/>
              </a:ext>
            </a:extLst>
          </a:blip>
          <a:srcRect t="5237" r="40814"/>
          <a:stretch/>
        </p:blipFill>
        <p:spPr>
          <a:xfrm>
            <a:off x="5704167" y="1359976"/>
            <a:ext cx="2258088" cy="3147866"/>
          </a:xfrm>
          <a:prstGeom prst="rect">
            <a:avLst/>
          </a:prstGeom>
        </p:spPr>
      </p:pic>
      <p:sp>
        <p:nvSpPr>
          <p:cNvPr id="4" name="TextBox 3">
            <a:extLst>
              <a:ext uri="{FF2B5EF4-FFF2-40B4-BE49-F238E27FC236}">
                <a16:creationId xmlns="" xmlns:a16="http://schemas.microsoft.com/office/drawing/2014/main" id="{53CC9042-86C8-7544-A5A7-321522769753}"/>
              </a:ext>
            </a:extLst>
          </p:cNvPr>
          <p:cNvSpPr txBox="1"/>
          <p:nvPr/>
        </p:nvSpPr>
        <p:spPr>
          <a:xfrm>
            <a:off x="5704167" y="1139659"/>
            <a:ext cx="1300356" cy="253916"/>
          </a:xfrm>
          <a:prstGeom prst="rect">
            <a:avLst/>
          </a:prstGeom>
          <a:noFill/>
        </p:spPr>
        <p:txBody>
          <a:bodyPr wrap="none" rtlCol="0">
            <a:spAutoFit/>
          </a:bodyPr>
          <a:lstStyle/>
          <a:p>
            <a:r>
              <a:rPr lang="en-US" sz="1050" dirty="0"/>
              <a:t>GWAS enrichment</a:t>
            </a:r>
          </a:p>
        </p:txBody>
      </p:sp>
    </p:spTree>
    <p:extLst>
      <p:ext uri="{BB962C8B-B14F-4D97-AF65-F5344CB8AC3E}">
        <p14:creationId xmlns:p14="http://schemas.microsoft.com/office/powerpoint/2010/main" val="4223048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2881AA-B278-8D4A-B048-CD6FB777D0B6}"/>
              </a:ext>
            </a:extLst>
          </p:cNvPr>
          <p:cNvSpPr>
            <a:spLocks noGrp="1"/>
          </p:cNvSpPr>
          <p:nvPr>
            <p:ph type="title"/>
          </p:nvPr>
        </p:nvSpPr>
        <p:spPr>
          <a:xfrm>
            <a:off x="2952774" y="175340"/>
            <a:ext cx="3344298" cy="994172"/>
          </a:xfrm>
        </p:spPr>
        <p:txBody>
          <a:bodyPr/>
          <a:lstStyle/>
          <a:p>
            <a:pPr algn="ctr"/>
            <a:r>
              <a:rPr lang="en-US" dirty="0"/>
              <a:t>multi-QTLs</a:t>
            </a:r>
          </a:p>
        </p:txBody>
      </p:sp>
      <p:sp>
        <p:nvSpPr>
          <p:cNvPr id="10" name="TextBox 9">
            <a:extLst>
              <a:ext uri="{FF2B5EF4-FFF2-40B4-BE49-F238E27FC236}">
                <a16:creationId xmlns="" xmlns:a16="http://schemas.microsoft.com/office/drawing/2014/main" id="{8929E89D-18E8-7440-AFBA-2C998E346959}"/>
              </a:ext>
            </a:extLst>
          </p:cNvPr>
          <p:cNvSpPr txBox="1"/>
          <p:nvPr/>
        </p:nvSpPr>
        <p:spPr>
          <a:xfrm>
            <a:off x="7215809" y="2387415"/>
            <a:ext cx="1536448" cy="461665"/>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for mTOR mediated by </a:t>
            </a:r>
            <a:r>
              <a:rPr lang="en-US" sz="1200" dirty="0" err="1">
                <a:latin typeface="Arial" panose="020B0604020202020204" pitchFamily="34" charset="0"/>
                <a:cs typeface="Arial" panose="020B0604020202020204" pitchFamily="34" charset="0"/>
              </a:rPr>
              <a:t>cQTLs</a:t>
            </a:r>
            <a:endParaRPr lang="en-US" sz="1200" dirty="0">
              <a:latin typeface="Arial" panose="020B0604020202020204" pitchFamily="34" charset="0"/>
              <a:cs typeface="Arial" panose="020B0604020202020204" pitchFamily="34" charset="0"/>
            </a:endParaRPr>
          </a:p>
        </p:txBody>
      </p:sp>
      <p:grpSp>
        <p:nvGrpSpPr>
          <p:cNvPr id="6" name="Group 5"/>
          <p:cNvGrpSpPr/>
          <p:nvPr/>
        </p:nvGrpSpPr>
        <p:grpSpPr>
          <a:xfrm>
            <a:off x="-48692" y="1551667"/>
            <a:ext cx="8951713" cy="3447470"/>
            <a:chOff x="-48692" y="1551666"/>
            <a:chExt cx="9190031" cy="3539251"/>
          </a:xfrm>
        </p:grpSpPr>
        <p:pic>
          <p:nvPicPr>
            <p:cNvPr id="12" name="Picture 11">
              <a:extLst>
                <a:ext uri="{FF2B5EF4-FFF2-40B4-BE49-F238E27FC236}">
                  <a16:creationId xmlns="" xmlns:a16="http://schemas.microsoft.com/office/drawing/2014/main" id="{4BD4BD6C-A28A-234A-82AE-02A533A3F8B3}"/>
                </a:ext>
              </a:extLst>
            </p:cNvPr>
            <p:cNvPicPr>
              <a:picLocks noChangeAspect="1"/>
            </p:cNvPicPr>
            <p:nvPr/>
          </p:nvPicPr>
          <p:blipFill>
            <a:blip r:embed="rId3"/>
            <a:stretch>
              <a:fillRect/>
            </a:stretch>
          </p:blipFill>
          <p:spPr>
            <a:xfrm>
              <a:off x="426028" y="1551666"/>
              <a:ext cx="8715311" cy="2799368"/>
            </a:xfrm>
            <a:prstGeom prst="rect">
              <a:avLst/>
            </a:prstGeom>
          </p:spPr>
        </p:pic>
        <p:sp>
          <p:nvSpPr>
            <p:cNvPr id="7" name="TextBox 6">
              <a:extLst>
                <a:ext uri="{FF2B5EF4-FFF2-40B4-BE49-F238E27FC236}">
                  <a16:creationId xmlns="" xmlns:a16="http://schemas.microsoft.com/office/drawing/2014/main" id="{8AE6FA72-0041-5A4C-A265-9B5ECF6C525E}"/>
                </a:ext>
              </a:extLst>
            </p:cNvPr>
            <p:cNvSpPr txBox="1"/>
            <p:nvPr/>
          </p:nvSpPr>
          <p:spPr>
            <a:xfrm>
              <a:off x="3082161" y="4444586"/>
              <a:ext cx="2400938"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1391 SNPs (multi-QTLs) in at least three types among </a:t>
              </a: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isoQTLs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fQTLs</a:t>
              </a:r>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0F63AD0A-731B-1F4A-831A-AFC2AA3125A8}"/>
                </a:ext>
              </a:extLst>
            </p:cNvPr>
            <p:cNvSpPr txBox="1"/>
            <p:nvPr/>
          </p:nvSpPr>
          <p:spPr>
            <a:xfrm>
              <a:off x="779342" y="4518826"/>
              <a:ext cx="1575042" cy="461665"/>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cQTLs</a:t>
              </a:r>
              <a:r>
                <a:rPr lang="en-US" sz="1200" dirty="0">
                  <a:latin typeface="Arial" panose="020B0604020202020204" pitchFamily="34" charset="0"/>
                  <a:cs typeface="Arial" panose="020B0604020202020204" pitchFamily="34" charset="0"/>
                </a:rPr>
                <a:t> significantly overlap</a:t>
              </a:r>
            </a:p>
          </p:txBody>
        </p:sp>
        <p:sp>
          <p:nvSpPr>
            <p:cNvPr id="13" name="Left Brace 12">
              <a:extLst>
                <a:ext uri="{FF2B5EF4-FFF2-40B4-BE49-F238E27FC236}">
                  <a16:creationId xmlns="" xmlns:a16="http://schemas.microsoft.com/office/drawing/2014/main" id="{67C95E9C-7064-8746-9248-D4540FBADF55}"/>
                </a:ext>
              </a:extLst>
            </p:cNvPr>
            <p:cNvSpPr/>
            <p:nvPr/>
          </p:nvSpPr>
          <p:spPr>
            <a:xfrm rot="16200000">
              <a:off x="4120412" y="393374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cxnSp>
          <p:nvCxnSpPr>
            <p:cNvPr id="15" name="Straight Arrow Connector 14">
              <a:extLst>
                <a:ext uri="{FF2B5EF4-FFF2-40B4-BE49-F238E27FC236}">
                  <a16:creationId xmlns="" xmlns:a16="http://schemas.microsoft.com/office/drawing/2014/main" id="{49CEAE23-A93F-444B-A1C2-44481005C7E5}"/>
                </a:ext>
              </a:extLst>
            </p:cNvPr>
            <p:cNvCxnSpPr/>
            <p:nvPr/>
          </p:nvCxnSpPr>
          <p:spPr>
            <a:xfrm>
              <a:off x="2034375" y="429060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7DB19E58-AF7D-8041-9377-C930B9C1A078}"/>
                </a:ext>
              </a:extLst>
            </p:cNvPr>
            <p:cNvSpPr txBox="1"/>
            <p:nvPr/>
          </p:nvSpPr>
          <p:spPr>
            <a:xfrm>
              <a:off x="0" y="3349486"/>
              <a:ext cx="521297"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eQTL</a:t>
              </a:r>
              <a:endParaRPr lang="en-US" sz="105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023988B5-5393-2B46-AC43-003FCAF00593}"/>
                </a:ext>
              </a:extLst>
            </p:cNvPr>
            <p:cNvSpPr txBox="1"/>
            <p:nvPr/>
          </p:nvSpPr>
          <p:spPr>
            <a:xfrm>
              <a:off x="-48692" y="3580319"/>
              <a:ext cx="619080"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isoQTL</a:t>
              </a:r>
              <a:endParaRPr lang="en-US" sz="105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1A0FBDFE-7C9A-7D49-8E95-296AA0915D3A}"/>
                </a:ext>
              </a:extLst>
            </p:cNvPr>
            <p:cNvSpPr txBox="1"/>
            <p:nvPr/>
          </p:nvSpPr>
          <p:spPr>
            <a:xfrm>
              <a:off x="0" y="3797217"/>
              <a:ext cx="513282"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cQTL</a:t>
              </a:r>
              <a:endParaRPr lang="en-US" sz="105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8673A17F-C34F-F446-8F84-A9AD1D0CC6BF}"/>
                </a:ext>
              </a:extLst>
            </p:cNvPr>
            <p:cNvSpPr txBox="1"/>
            <p:nvPr/>
          </p:nvSpPr>
          <p:spPr>
            <a:xfrm>
              <a:off x="15028" y="4016819"/>
              <a:ext cx="482824"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fQTL</a:t>
              </a:r>
              <a:endParaRPr lang="en-US" sz="1050" dirty="0">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 xmlns:a16="http://schemas.microsoft.com/office/drawing/2014/main" id="{69ACD8EB-6446-674E-845E-E6BB31B9CDCE}"/>
              </a:ext>
            </a:extLst>
          </p:cNvPr>
          <p:cNvSpPr/>
          <p:nvPr/>
        </p:nvSpPr>
        <p:spPr>
          <a:xfrm>
            <a:off x="336666" y="155166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a:extLst>
              <a:ext uri="{FF2B5EF4-FFF2-40B4-BE49-F238E27FC236}">
                <a16:creationId xmlns="" xmlns:a16="http://schemas.microsoft.com/office/drawing/2014/main" id="{77ADF4F6-DF56-4648-B478-863FB5AE1E62}"/>
              </a:ext>
            </a:extLst>
          </p:cNvPr>
          <p:cNvPicPr>
            <a:picLocks noChangeAspect="1"/>
          </p:cNvPicPr>
          <p:nvPr/>
        </p:nvPicPr>
        <p:blipFill rotWithShape="1">
          <a:blip r:embed="rId4"/>
          <a:srcRect l="1" r="1438"/>
          <a:stretch/>
        </p:blipFill>
        <p:spPr>
          <a:xfrm>
            <a:off x="233356" y="226426"/>
            <a:ext cx="3173159" cy="1752600"/>
          </a:xfrm>
          <a:prstGeom prst="rect">
            <a:avLst/>
          </a:prstGeom>
        </p:spPr>
      </p:pic>
    </p:spTree>
    <p:extLst>
      <p:ext uri="{BB962C8B-B14F-4D97-AF65-F5344CB8AC3E}">
        <p14:creationId xmlns:p14="http://schemas.microsoft.com/office/powerpoint/2010/main" val="1806400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6427011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2B9C202-C7CB-DB48-BC1A-F16673BCAC89}"/>
              </a:ext>
            </a:extLst>
          </p:cNvPr>
          <p:cNvPicPr>
            <a:picLocks noChangeAspect="1"/>
          </p:cNvPicPr>
          <p:nvPr/>
        </p:nvPicPr>
        <p:blipFill>
          <a:blip r:embed="rId2"/>
          <a:stretch>
            <a:fillRect/>
          </a:stretch>
        </p:blipFill>
        <p:spPr>
          <a:xfrm>
            <a:off x="218290" y="559242"/>
            <a:ext cx="3399958" cy="4208020"/>
          </a:xfrm>
          <a:prstGeom prst="rect">
            <a:avLst/>
          </a:prstGeom>
        </p:spPr>
      </p:pic>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3523309" y="0"/>
            <a:ext cx="5516147" cy="994172"/>
          </a:xfrm>
        </p:spPr>
        <p:txBody>
          <a:bodyPr>
            <a:normAutofit fontScale="90000"/>
          </a:bodyPr>
          <a:lstStyle/>
          <a:p>
            <a:r>
              <a:rPr lang="en-US" sz="3000" dirty="0"/>
              <a:t>Gene regulatory network inference</a:t>
            </a:r>
          </a:p>
        </p:txBody>
      </p:sp>
      <p:sp>
        <p:nvSpPr>
          <p:cNvPr id="96" name="TextBox 95">
            <a:extLst>
              <a:ext uri="{FF2B5EF4-FFF2-40B4-BE49-F238E27FC236}">
                <a16:creationId xmlns="" xmlns:a16="http://schemas.microsoft.com/office/drawing/2014/main" id="{17A427E5-380D-7143-85BC-4FDA43CD6E88}"/>
              </a:ext>
            </a:extLst>
          </p:cNvPr>
          <p:cNvSpPr txBox="1"/>
          <p:nvPr/>
        </p:nvSpPr>
        <p:spPr>
          <a:xfrm>
            <a:off x="4563701" y="1059928"/>
            <a:ext cx="3590240"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 xmlns:a16="http://schemas.microsoft.com/office/drawing/2014/main" id="{C5356654-79BB-6347-B5EB-A268BE057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25" y="1694150"/>
            <a:ext cx="5141804" cy="1155727"/>
          </a:xfrm>
          <a:prstGeom prst="rect">
            <a:avLst/>
          </a:prstGeom>
        </p:spPr>
      </p:pic>
      <p:pic>
        <p:nvPicPr>
          <p:cNvPr id="10" name="Content Placeholder 9">
            <a:extLst>
              <a:ext uri="{FF2B5EF4-FFF2-40B4-BE49-F238E27FC236}">
                <a16:creationId xmlns="" xmlns:a16="http://schemas.microsoft.com/office/drawing/2014/main" id="{689E4CFD-90FE-E340-8922-BA5027B23A47}"/>
              </a:ext>
            </a:extLst>
          </p:cNvPr>
          <p:cNvPicPr>
            <a:picLocks noChangeAspect="1"/>
          </p:cNvPicPr>
          <p:nvPr/>
        </p:nvPicPr>
        <p:blipFill rotWithShape="1">
          <a:blip r:embed="rId4"/>
          <a:srcRect l="26105" t="55402" r="49912" b="396"/>
          <a:stretch/>
        </p:blipFill>
        <p:spPr>
          <a:xfrm>
            <a:off x="3688854" y="2831007"/>
            <a:ext cx="1708128" cy="1821350"/>
          </a:xfrm>
          <a:prstGeom prst="rect">
            <a:avLst/>
          </a:prstGeom>
        </p:spPr>
      </p:pic>
      <p:pic>
        <p:nvPicPr>
          <p:cNvPr id="11" name="Content Placeholder 9">
            <a:extLst>
              <a:ext uri="{FF2B5EF4-FFF2-40B4-BE49-F238E27FC236}">
                <a16:creationId xmlns="" xmlns:a16="http://schemas.microsoft.com/office/drawing/2014/main" id="{00146ADB-7535-F744-9604-02500A77CB1B}"/>
              </a:ext>
            </a:extLst>
          </p:cNvPr>
          <p:cNvPicPr>
            <a:picLocks noChangeAspect="1"/>
          </p:cNvPicPr>
          <p:nvPr/>
        </p:nvPicPr>
        <p:blipFill rotWithShape="1">
          <a:blip r:embed="rId4"/>
          <a:srcRect l="50118" t="55402" r="1154" b="396"/>
          <a:stretch/>
        </p:blipFill>
        <p:spPr>
          <a:xfrm>
            <a:off x="5396982" y="2830426"/>
            <a:ext cx="3470564" cy="1821350"/>
          </a:xfrm>
          <a:prstGeom prst="rect">
            <a:avLst/>
          </a:prstGeom>
        </p:spPr>
      </p:pic>
      <p:sp>
        <p:nvSpPr>
          <p:cNvPr id="12" name="TextBox 11">
            <a:extLst>
              <a:ext uri="{FF2B5EF4-FFF2-40B4-BE49-F238E27FC236}">
                <a16:creationId xmlns="" xmlns:a16="http://schemas.microsoft.com/office/drawing/2014/main" id="{52F84AEE-B1F3-6546-AB39-6C2C931FCFF7}"/>
              </a:ext>
            </a:extLst>
          </p:cNvPr>
          <p:cNvSpPr txBox="1"/>
          <p:nvPr/>
        </p:nvSpPr>
        <p:spPr>
          <a:xfrm>
            <a:off x="4563701" y="4564046"/>
            <a:ext cx="373306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e.g., subnetworks targeting single cell marker genes</a:t>
            </a:r>
          </a:p>
        </p:txBody>
      </p:sp>
      <p:sp>
        <p:nvSpPr>
          <p:cNvPr id="105" name="Rounded Rectangle 104">
            <a:extLst>
              <a:ext uri="{FF2B5EF4-FFF2-40B4-BE49-F238E27FC236}">
                <a16:creationId xmlns="" xmlns:a16="http://schemas.microsoft.com/office/drawing/2014/main" id="{A580C9FC-0F41-0A4F-AC94-A3DAC2ECB74D}"/>
              </a:ext>
            </a:extLst>
          </p:cNvPr>
          <p:cNvSpPr/>
          <p:nvPr/>
        </p:nvSpPr>
        <p:spPr>
          <a:xfrm>
            <a:off x="3688854" y="945573"/>
            <a:ext cx="5199475" cy="38622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ight Arrow 14">
            <a:extLst>
              <a:ext uri="{FF2B5EF4-FFF2-40B4-BE49-F238E27FC236}">
                <a16:creationId xmlns="" xmlns:a16="http://schemas.microsoft.com/office/drawing/2014/main" id="{831B8C14-55FA-C54F-B501-C989AD6C7C40}"/>
              </a:ext>
            </a:extLst>
          </p:cNvPr>
          <p:cNvSpPr/>
          <p:nvPr/>
        </p:nvSpPr>
        <p:spPr>
          <a:xfrm>
            <a:off x="3544348" y="1694150"/>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0" name="Right Arrow 109">
            <a:extLst>
              <a:ext uri="{FF2B5EF4-FFF2-40B4-BE49-F238E27FC236}">
                <a16:creationId xmlns="" xmlns:a16="http://schemas.microsoft.com/office/drawing/2014/main" id="{A0A8A6E6-9EB1-364F-9A90-17BDA08F2CE7}"/>
              </a:ext>
            </a:extLst>
          </p:cNvPr>
          <p:cNvSpPr/>
          <p:nvPr/>
        </p:nvSpPr>
        <p:spPr>
          <a:xfrm>
            <a:off x="3541369" y="3562000"/>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0" name="Right Arrow 159">
            <a:extLst>
              <a:ext uri="{FF2B5EF4-FFF2-40B4-BE49-F238E27FC236}">
                <a16:creationId xmlns="" xmlns:a16="http://schemas.microsoft.com/office/drawing/2014/main" id="{6A6328F8-761F-F044-978A-65005169F318}"/>
              </a:ext>
            </a:extLst>
          </p:cNvPr>
          <p:cNvSpPr/>
          <p:nvPr/>
        </p:nvSpPr>
        <p:spPr>
          <a:xfrm>
            <a:off x="3548246" y="4229098"/>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79794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 xmlns:a16="http://schemas.microsoft.com/office/drawing/2014/main"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1" y="1414445"/>
            <a:ext cx="5863136" cy="2413566"/>
          </a:xfrm>
          <a:prstGeom prst="rect">
            <a:avLst/>
          </a:prstGeom>
        </p:spPr>
      </p:pic>
      <p:sp>
        <p:nvSpPr>
          <p:cNvPr id="2" name="Title 1">
            <a:extLst>
              <a:ext uri="{FF2B5EF4-FFF2-40B4-BE49-F238E27FC236}">
                <a16:creationId xmlns="" xmlns:a16="http://schemas.microsoft.com/office/drawing/2014/main" id="{418E305C-DB38-F14D-9C3F-E86D6BF65E3F}"/>
              </a:ext>
            </a:extLst>
          </p:cNvPr>
          <p:cNvSpPr>
            <a:spLocks noGrp="1"/>
          </p:cNvSpPr>
          <p:nvPr>
            <p:ph type="title"/>
          </p:nvPr>
        </p:nvSpPr>
        <p:spPr>
          <a:xfrm>
            <a:off x="2638586" y="79712"/>
            <a:ext cx="6434062" cy="768181"/>
          </a:xfrm>
        </p:spPr>
        <p:txBody>
          <a:bodyPr>
            <a:normAutofit fontScale="90000"/>
          </a:bodyPr>
          <a:lstStyle/>
          <a:p>
            <a:pPr algn="r"/>
            <a:r>
              <a:rPr lang="en-US" dirty="0"/>
              <a:t>Linking GWAS SNPs to new disease genes using gene regulatory network</a:t>
            </a:r>
          </a:p>
        </p:txBody>
      </p:sp>
      <p:pic>
        <p:nvPicPr>
          <p:cNvPr id="9" name="Content Placeholder 8">
            <a:extLst>
              <a:ext uri="{FF2B5EF4-FFF2-40B4-BE49-F238E27FC236}">
                <a16:creationId xmlns="" xmlns:a16="http://schemas.microsoft.com/office/drawing/2014/main" id="{BEF53646-9A86-B742-B8C2-B8E4BAECB96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75486"/>
          <a:stretch/>
        </p:blipFill>
        <p:spPr>
          <a:xfrm>
            <a:off x="0" y="0"/>
            <a:ext cx="2597150" cy="5145088"/>
          </a:xfrm>
        </p:spPr>
      </p:pic>
      <p:sp>
        <p:nvSpPr>
          <p:cNvPr id="10" name="Rectangle 9">
            <a:extLst>
              <a:ext uri="{FF2B5EF4-FFF2-40B4-BE49-F238E27FC236}">
                <a16:creationId xmlns="" xmlns:a16="http://schemas.microsoft.com/office/drawing/2014/main" id="{ED5B42A4-6320-E249-8C19-1BCA64FEBFE9}"/>
              </a:ext>
            </a:extLst>
          </p:cNvPr>
          <p:cNvSpPr/>
          <p:nvPr/>
        </p:nvSpPr>
        <p:spPr>
          <a:xfrm>
            <a:off x="3371850" y="9983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1" name="Rectangle 10">
            <a:extLst>
              <a:ext uri="{FF2B5EF4-FFF2-40B4-BE49-F238E27FC236}">
                <a16:creationId xmlns="" xmlns:a16="http://schemas.microsoft.com/office/drawing/2014/main" id="{C13F5ACD-807E-A447-B034-0F656F10D363}"/>
              </a:ext>
            </a:extLst>
          </p:cNvPr>
          <p:cNvSpPr/>
          <p:nvPr/>
        </p:nvSpPr>
        <p:spPr>
          <a:xfrm>
            <a:off x="2857500" y="28843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12" name="TextBox 11">
            <a:extLst>
              <a:ext uri="{FF2B5EF4-FFF2-40B4-BE49-F238E27FC236}">
                <a16:creationId xmlns="" xmlns:a16="http://schemas.microsoft.com/office/drawing/2014/main" id="{3C814A65-0F62-B34C-9DCD-0A2DEC9A7E08}"/>
              </a:ext>
            </a:extLst>
          </p:cNvPr>
          <p:cNvSpPr txBox="1"/>
          <p:nvPr/>
        </p:nvSpPr>
        <p:spPr>
          <a:xfrm>
            <a:off x="583873" y="68088"/>
            <a:ext cx="1517332"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142</a:t>
            </a:r>
          </a:p>
        </p:txBody>
      </p:sp>
      <p:sp>
        <p:nvSpPr>
          <p:cNvPr id="4" name="TextBox 3">
            <a:extLst>
              <a:ext uri="{FF2B5EF4-FFF2-40B4-BE49-F238E27FC236}">
                <a16:creationId xmlns="" xmlns:a16="http://schemas.microsoft.com/office/drawing/2014/main" id="{4FDC8436-4625-E04F-8120-92595D9E40F2}"/>
              </a:ext>
            </a:extLst>
          </p:cNvPr>
          <p:cNvSpPr txBox="1"/>
          <p:nvPr/>
        </p:nvSpPr>
        <p:spPr>
          <a:xfrm>
            <a:off x="2706548" y="2066751"/>
            <a:ext cx="893903" cy="577081"/>
          </a:xfrm>
          <a:prstGeom prst="rect">
            <a:avLst/>
          </a:prstGeom>
          <a:noFill/>
        </p:spPr>
        <p:txBody>
          <a:bodyPr wrap="square" rtlCol="0">
            <a:spAutoFit/>
          </a:bodyPr>
          <a:lstStyle/>
          <a:p>
            <a:r>
              <a:rPr lang="en-US" sz="1050" b="1" dirty="0"/>
              <a:t>321 high-confident SCZ genes</a:t>
            </a:r>
          </a:p>
        </p:txBody>
      </p:sp>
      <p:cxnSp>
        <p:nvCxnSpPr>
          <p:cNvPr id="6" name="Straight Connector 5">
            <a:extLst>
              <a:ext uri="{FF2B5EF4-FFF2-40B4-BE49-F238E27FC236}">
                <a16:creationId xmlns="" xmlns:a16="http://schemas.microsoft.com/office/drawing/2014/main" id="{331BDE27-A8E5-CA44-AC51-85C856DF4E66}"/>
              </a:ext>
            </a:extLst>
          </p:cNvPr>
          <p:cNvCxnSpPr/>
          <p:nvPr/>
        </p:nvCxnSpPr>
        <p:spPr>
          <a:xfrm flipV="1">
            <a:off x="2588710" y="165130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F56D15F-FBEE-BC40-9733-C76DC23C298A}"/>
              </a:ext>
            </a:extLst>
          </p:cNvPr>
          <p:cNvCxnSpPr>
            <a:cxnSpLocks/>
          </p:cNvCxnSpPr>
          <p:nvPr/>
        </p:nvCxnSpPr>
        <p:spPr>
          <a:xfrm>
            <a:off x="2597727" y="258471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4C35D98-A1C4-C34A-B25B-42D58A0A4F15}"/>
              </a:ext>
            </a:extLst>
          </p:cNvPr>
          <p:cNvSpPr txBox="1"/>
          <p:nvPr/>
        </p:nvSpPr>
        <p:spPr>
          <a:xfrm>
            <a:off x="2267100" y="4673351"/>
            <a:ext cx="611065" cy="253916"/>
          </a:xfrm>
          <a:prstGeom prst="rect">
            <a:avLst/>
          </a:prstGeom>
          <a:solidFill>
            <a:schemeClr val="bg1"/>
          </a:solidFill>
        </p:spPr>
        <p:txBody>
          <a:bodyPr wrap="none" rtlCol="0">
            <a:spAutoFit/>
          </a:bodyPr>
          <a:lstStyle/>
          <a:p>
            <a:r>
              <a:rPr lang="en-US" sz="1050" dirty="0">
                <a:solidFill>
                  <a:srgbClr val="4CAEA6"/>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218649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F386FB-E914-9544-A6F4-627ADEBB782C}"/>
              </a:ext>
            </a:extLst>
          </p:cNvPr>
          <p:cNvSpPr>
            <a:spLocks noGrp="1"/>
          </p:cNvSpPr>
          <p:nvPr>
            <p:ph type="title"/>
          </p:nvPr>
        </p:nvSpPr>
        <p:spPr>
          <a:xfrm>
            <a:off x="628650" y="56626"/>
            <a:ext cx="7886700" cy="799611"/>
          </a:xfrm>
        </p:spPr>
        <p:txBody>
          <a:bodyPr/>
          <a:lstStyle/>
          <a:p>
            <a:r>
              <a:rPr lang="en-US" dirty="0"/>
              <a:t>Deep Structured Phenotype Network (DSPN) </a:t>
            </a:r>
          </a:p>
        </p:txBody>
      </p:sp>
      <p:sp>
        <p:nvSpPr>
          <p:cNvPr id="32" name="Content Placeholder 2">
            <a:extLst>
              <a:ext uri="{FF2B5EF4-FFF2-40B4-BE49-F238E27FC236}">
                <a16:creationId xmlns="" xmlns:a16="http://schemas.microsoft.com/office/drawing/2014/main" id="{7228B785-E114-3647-9875-BD2A74A866B8}"/>
              </a:ext>
            </a:extLst>
          </p:cNvPr>
          <p:cNvSpPr>
            <a:spLocks noGrp="1"/>
          </p:cNvSpPr>
          <p:nvPr>
            <p:ph type="body" idx="1"/>
          </p:nvPr>
        </p:nvSpPr>
        <p:spPr>
          <a:xfrm>
            <a:off x="6356862" y="832298"/>
            <a:ext cx="2975001" cy="3791250"/>
          </a:xfrm>
        </p:spPr>
        <p:txBody>
          <a:bodyPr>
            <a:normAutofit/>
          </a:bodyPr>
          <a:lstStyle/>
          <a:p>
            <a:pPr marL="0" indent="0">
              <a:buNone/>
            </a:pPr>
            <a:r>
              <a:rPr lang="en-US" sz="1800" dirty="0"/>
              <a:t>Boltzmann machine </a:t>
            </a: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(e.g., regulatory network)</a:t>
            </a:r>
          </a:p>
        </p:txBody>
      </p:sp>
      <p:pic>
        <p:nvPicPr>
          <p:cNvPr id="289" name="Picture 288">
            <a:extLst>
              <a:ext uri="{FF2B5EF4-FFF2-40B4-BE49-F238E27FC236}">
                <a16:creationId xmlns="" xmlns:a16="http://schemas.microsoft.com/office/drawing/2014/main" id="{0D6CB19A-F768-B045-B6E7-73393D171F4D}"/>
              </a:ext>
            </a:extLst>
          </p:cNvPr>
          <p:cNvPicPr>
            <a:picLocks noChangeAspect="1"/>
          </p:cNvPicPr>
          <p:nvPr/>
        </p:nvPicPr>
        <p:blipFill rotWithShape="1">
          <a:blip r:embed="rId2"/>
          <a:srcRect l="44041" t="6376"/>
          <a:stretch/>
        </p:blipFill>
        <p:spPr>
          <a:xfrm>
            <a:off x="2279319" y="950768"/>
            <a:ext cx="4150367" cy="3714101"/>
          </a:xfrm>
          <a:prstGeom prst="rect">
            <a:avLst/>
          </a:prstGeom>
        </p:spPr>
      </p:pic>
      <p:sp>
        <p:nvSpPr>
          <p:cNvPr id="291" name="Rectangle 290">
            <a:extLst>
              <a:ext uri="{FF2B5EF4-FFF2-40B4-BE49-F238E27FC236}">
                <a16:creationId xmlns="" xmlns:a16="http://schemas.microsoft.com/office/drawing/2014/main" id="{DC64473B-3426-6048-91CF-747D0350BF41}"/>
              </a:ext>
            </a:extLst>
          </p:cNvPr>
          <p:cNvSpPr/>
          <p:nvPr/>
        </p:nvSpPr>
        <p:spPr>
          <a:xfrm>
            <a:off x="450102" y="323139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 xmlns:a16="http://schemas.microsoft.com/office/drawing/2014/main" id="{4CD5B0B4-E888-2B49-8C1D-7AFEB24D008F}"/>
                  </a:ext>
                </a:extLst>
              </p:cNvPr>
              <p:cNvSpPr/>
              <p:nvPr/>
            </p:nvSpPr>
            <p:spPr>
              <a:xfrm>
                <a:off x="181948" y="3785824"/>
                <a:ext cx="2891882"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charset="0"/>
                            </a:rPr>
                          </m:ctrlPr>
                        </m:funcPr>
                        <m:fName>
                          <m:r>
                            <m:rPr>
                              <m:sty m:val="p"/>
                            </m:rPr>
                            <a:rPr lang="en-US" sz="1500">
                              <a:latin typeface="Cambria Math" charset="0"/>
                            </a:rPr>
                            <m:t>exp</m:t>
                          </m:r>
                        </m:fName>
                        <m:e>
                          <m:d>
                            <m:dPr>
                              <m:ctrlPr>
                                <a:rPr lang="en-US" sz="1500" i="1">
                                  <a:latin typeface="Cambria Math" charset="0"/>
                                </a:rPr>
                              </m:ctrlPr>
                            </m:dPr>
                            <m:e>
                              <m:r>
                                <a:rPr lang="en-US" sz="1500">
                                  <a:latin typeface="Cambria Math" charset="0"/>
                                </a:rPr>
                                <m:t>−</m:t>
                              </m:r>
                              <m:r>
                                <a:rPr lang="en-US" sz="1500" i="1">
                                  <a:latin typeface="Cambria Math" charset="0"/>
                                </a:rPr>
                                <m:t>𝐸</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a16="http://schemas.microsoft.com/office/drawing/2014/main" id="{4CD5B0B4-E888-2B49-8C1D-7AFEB24D008F}"/>
                  </a:ext>
                </a:extLst>
              </p:cNvPr>
              <p:cNvSpPr>
                <a:spLocks noRot="1" noChangeAspect="1" noMove="1" noResize="1" noEditPoints="1" noAdjustHandles="1" noChangeArrowheads="1" noChangeShapeType="1" noTextEdit="1"/>
              </p:cNvSpPr>
              <p:nvPr/>
            </p:nvSpPr>
            <p:spPr>
              <a:xfrm>
                <a:off x="242598" y="5047766"/>
                <a:ext cx="3778855" cy="439736"/>
              </a:xfrm>
              <a:prstGeom prst="rect">
                <a:avLst/>
              </a:prstGeom>
              <a:blipFill>
                <a:blip r:embed="rId3"/>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 xmlns:a16="http://schemas.microsoft.com/office/drawing/2014/main" id="{5FA5795D-4FA2-F74D-B91D-259818883B54}"/>
                  </a:ext>
                </a:extLst>
              </p:cNvPr>
              <p:cNvSpPr/>
              <p:nvPr/>
            </p:nvSpPr>
            <p:spPr>
              <a:xfrm>
                <a:off x="1756188" y="4719055"/>
                <a:ext cx="5915116" cy="32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500" i="1">
                          <a:solidFill>
                            <a:srgbClr val="C00000"/>
                          </a:solidFill>
                          <a:latin typeface="Cambria Math" charset="0"/>
                        </a:rPr>
                        <m:t>𝐸</m:t>
                      </m:r>
                      <m:d>
                        <m:dPr>
                          <m:ctrlPr>
                            <a:rPr lang="en-US" sz="1500" i="1">
                              <a:latin typeface="Cambria Math" charset="0"/>
                            </a:rPr>
                          </m:ctrlPr>
                        </m:dPr>
                        <m:e>
                          <m:r>
                            <a:rPr lang="en-US" sz="1500" i="1">
                              <a:solidFill>
                                <a:srgbClr val="92D050"/>
                              </a:solidFill>
                              <a:latin typeface="Cambria Math" charset="0"/>
                            </a:rPr>
                            <m:t>𝐱</m:t>
                          </m:r>
                          <m:r>
                            <a:rPr lang="en-US" sz="1500">
                              <a:latin typeface="Cambria Math" charset="0"/>
                            </a:rPr>
                            <m:t>,</m:t>
                          </m:r>
                          <m:r>
                            <a:rPr lang="en-US" sz="1500" b="1">
                              <a:solidFill>
                                <a:srgbClr val="0070C0"/>
                              </a:solidFill>
                              <a:latin typeface="Cambria Math" panose="02040503050406030204" pitchFamily="18" charset="0"/>
                            </a:rPr>
                            <m:t>𝐲</m:t>
                          </m:r>
                          <m:r>
                            <a:rPr lang="en-US" sz="1500">
                              <a:latin typeface="Cambria Math" panose="02040503050406030204" pitchFamily="18" charset="0"/>
                            </a:rPr>
                            <m:t>, </m:t>
                          </m:r>
                          <m:r>
                            <a:rPr lang="en-US" sz="1500">
                              <a:solidFill>
                                <a:schemeClr val="accent1">
                                  <a:lumMod val="50000"/>
                                </a:schemeClr>
                              </a:solidFill>
                              <a:latin typeface="Cambria Math" charset="0"/>
                            </a:rPr>
                            <m:t>𝐡</m:t>
                          </m:r>
                          <m:r>
                            <a:rPr lang="en-US" sz="1500">
                              <a:latin typeface="Cambria Math" charset="0"/>
                            </a:rPr>
                            <m:t>|</m:t>
                          </m:r>
                          <m:r>
                            <a:rPr lang="en-US" sz="1500" i="1">
                              <a:solidFill>
                                <a:srgbClr val="B3752D"/>
                              </a:solidFill>
                              <a:latin typeface="Cambria Math" charset="0"/>
                            </a:rPr>
                            <m:t>𝐳</m:t>
                          </m:r>
                        </m:e>
                      </m:d>
                      <m:r>
                        <a:rPr lang="en-US" sz="1500" i="1">
                          <a:latin typeface="Cambria Math" charset="0"/>
                        </a:rPr>
                        <m:t>=</m:t>
                      </m:r>
                      <m:sSup>
                        <m:sSupPr>
                          <m:ctrlPr>
                            <a:rPr lang="en-US" sz="1500" i="1">
                              <a:latin typeface="Cambria Math" charset="0"/>
                            </a:rPr>
                          </m:ctrlPr>
                        </m:sSupPr>
                        <m:e>
                          <m:r>
                            <a:rPr lang="en-US" sz="1500" i="1">
                              <a:latin typeface="Cambria Math" charset="0"/>
                            </a:rPr>
                            <m:t>−</m:t>
                          </m:r>
                          <m:r>
                            <a:rPr lang="en-US" sz="1500" i="1">
                              <a:solidFill>
                                <a:srgbClr val="B3752D"/>
                              </a:solidFill>
                              <a:latin typeface="Cambria Math" charset="0"/>
                            </a:rPr>
                            <m:t>𝐳</m:t>
                          </m:r>
                        </m:e>
                        <m:sup>
                          <m:r>
                            <m:rPr>
                              <m:sty m:val="p"/>
                            </m:rPr>
                            <a:rPr lang="en-US" sz="1500">
                              <a:latin typeface="Cambria Math" charset="0"/>
                            </a:rPr>
                            <m:t>T</m:t>
                          </m:r>
                        </m:sup>
                      </m:sSup>
                      <m:sSub>
                        <m:sSubPr>
                          <m:ctrlPr>
                            <a:rPr lang="en-US" sz="1500" i="1">
                              <a:latin typeface="Cambria Math" charset="0"/>
                            </a:rPr>
                          </m:ctrlPr>
                        </m:sSubPr>
                        <m:e>
                          <m:r>
                            <a:rPr lang="en-US" sz="1500" i="1">
                              <a:latin typeface="Cambria Math" charset="0"/>
                            </a:rPr>
                            <m:t>𝐖</m:t>
                          </m:r>
                        </m:e>
                        <m:sub>
                          <m:r>
                            <a:rPr lang="en-US" sz="1500" i="1">
                              <a:latin typeface="Cambria Math" charset="0"/>
                            </a:rPr>
                            <m:t>𝟏</m:t>
                          </m:r>
                        </m:sub>
                      </m:sSub>
                      <m:r>
                        <a:rPr lang="en-US" sz="1500" i="1">
                          <a:solidFill>
                            <a:srgbClr val="92D050"/>
                          </a:solidFill>
                          <a:latin typeface="Cambria Math" charset="0"/>
                        </a:rPr>
                        <m:t>𝐱</m:t>
                      </m:r>
                      <m:sSup>
                        <m:sSupPr>
                          <m:ctrlPr>
                            <a:rPr lang="en-US" sz="1500" i="1">
                              <a:latin typeface="Cambria Math" charset="0"/>
                            </a:rPr>
                          </m:ctrlPr>
                        </m:sSupPr>
                        <m:e>
                          <m:r>
                            <a:rPr lang="en-US" sz="1500" i="1">
                              <a:latin typeface="Cambria Math" charset="0"/>
                            </a:rPr>
                            <m:t>−</m:t>
                          </m:r>
                          <m:r>
                            <a:rPr lang="en-US" sz="1500" i="1">
                              <a:solidFill>
                                <a:srgbClr val="92D050"/>
                              </a:solidFill>
                              <a:latin typeface="Cambria Math" charset="0"/>
                            </a:rPr>
                            <m:t>𝐱</m:t>
                          </m:r>
                        </m:e>
                        <m:sup>
                          <m:r>
                            <m:rPr>
                              <m:sty m:val="p"/>
                            </m:rPr>
                            <a:rPr lang="en-US" sz="1500">
                              <a:latin typeface="Cambria Math" charset="0"/>
                            </a:rPr>
                            <m:t>T</m:t>
                          </m:r>
                        </m:sup>
                      </m:sSup>
                      <m:sSub>
                        <m:sSubPr>
                          <m:ctrlPr>
                            <a:rPr lang="en-US" sz="1500" i="1">
                              <a:latin typeface="Cambria Math" charset="0"/>
                            </a:rPr>
                          </m:ctrlPr>
                        </m:sSubPr>
                        <m:e>
                          <m:r>
                            <a:rPr lang="en-US" sz="1500" i="1">
                              <a:latin typeface="Cambria Math" charset="0"/>
                            </a:rPr>
                            <m:t>𝐖</m:t>
                          </m:r>
                        </m:e>
                        <m:sub>
                          <m:r>
                            <a:rPr lang="en-US" sz="1500" b="1" i="1">
                              <a:latin typeface="Cambria Math" charset="0"/>
                            </a:rPr>
                            <m:t>𝟐</m:t>
                          </m:r>
                        </m:sub>
                      </m:sSub>
                      <m:r>
                        <a:rPr lang="en-US" sz="1500" i="1">
                          <a:solidFill>
                            <a:srgbClr val="92D050"/>
                          </a:solidFill>
                          <a:latin typeface="Cambria Math" charset="0"/>
                        </a:rPr>
                        <m:t>𝐱</m:t>
                      </m:r>
                      <m:r>
                        <a:rPr lang="en-US" sz="1500" i="1">
                          <a:latin typeface="Cambria Math" charset="0"/>
                        </a:rPr>
                        <m:t>−</m:t>
                      </m:r>
                      <m:sSup>
                        <m:sSupPr>
                          <m:ctrlPr>
                            <a:rPr lang="en-US" sz="1500" i="1">
                              <a:latin typeface="Cambria Math" charset="0"/>
                            </a:rPr>
                          </m:ctrlPr>
                        </m:sSupPr>
                        <m:e>
                          <m:r>
                            <a:rPr lang="en-US" sz="1500" i="1">
                              <a:solidFill>
                                <a:srgbClr val="92D050"/>
                              </a:solidFill>
                              <a:latin typeface="Cambria Math" charset="0"/>
                            </a:rPr>
                            <m:t>𝐱</m:t>
                          </m:r>
                        </m:e>
                        <m:sup>
                          <m:r>
                            <m:rPr>
                              <m:sty m:val="p"/>
                            </m:rPr>
                            <a:rPr lang="en-US" sz="1500">
                              <a:latin typeface="Cambria Math" charset="0"/>
                            </a:rPr>
                            <m:t>T</m:t>
                          </m:r>
                        </m:sup>
                      </m:sSup>
                      <m:sSub>
                        <m:sSubPr>
                          <m:ctrlPr>
                            <a:rPr lang="en-US" sz="1500" i="1">
                              <a:latin typeface="Cambria Math" charset="0"/>
                            </a:rPr>
                          </m:ctrlPr>
                        </m:sSubPr>
                        <m:e>
                          <m:r>
                            <a:rPr lang="en-US" sz="1500" i="1">
                              <a:latin typeface="Cambria Math" charset="0"/>
                            </a:rPr>
                            <m:t>𝐖</m:t>
                          </m:r>
                        </m:e>
                        <m:sub>
                          <m:r>
                            <a:rPr lang="en-US" sz="1500" b="1" i="1">
                              <a:latin typeface="Cambria Math" charset="0"/>
                            </a:rPr>
                            <m:t>𝟑</m:t>
                          </m:r>
                        </m:sub>
                      </m:sSub>
                      <m:r>
                        <a:rPr lang="en-US" sz="1500">
                          <a:solidFill>
                            <a:schemeClr val="accent1">
                              <a:lumMod val="50000"/>
                            </a:schemeClr>
                          </a:solidFill>
                          <a:latin typeface="Cambria Math" charset="0"/>
                        </a:rPr>
                        <m:t>𝐡</m:t>
                      </m:r>
                      <m:r>
                        <a:rPr lang="en-US" sz="1500" i="1">
                          <a:latin typeface="Cambria Math" charset="0"/>
                        </a:rPr>
                        <m:t>−</m:t>
                      </m:r>
                      <m:sSup>
                        <m:sSupPr>
                          <m:ctrlPr>
                            <a:rPr lang="en-US" sz="1500" i="1">
                              <a:latin typeface="Cambria Math" charset="0"/>
                            </a:rPr>
                          </m:ctrlPr>
                        </m:sSupPr>
                        <m:e>
                          <m:r>
                            <a:rPr lang="en-US" sz="1500">
                              <a:solidFill>
                                <a:schemeClr val="accent1">
                                  <a:lumMod val="50000"/>
                                </a:schemeClr>
                              </a:solidFill>
                              <a:latin typeface="Cambria Math" charset="0"/>
                            </a:rPr>
                            <m:t>𝐡</m:t>
                          </m:r>
                        </m:e>
                        <m:sup>
                          <m:r>
                            <m:rPr>
                              <m:sty m:val="p"/>
                            </m:rPr>
                            <a:rPr lang="en-US" sz="1500">
                              <a:latin typeface="Cambria Math" charset="0"/>
                            </a:rPr>
                            <m:t>T</m:t>
                          </m:r>
                        </m:sup>
                      </m:sSup>
                      <m:sSub>
                        <m:sSubPr>
                          <m:ctrlPr>
                            <a:rPr lang="en-US" sz="1500" i="1">
                              <a:latin typeface="Cambria Math" charset="0"/>
                            </a:rPr>
                          </m:ctrlPr>
                        </m:sSubPr>
                        <m:e>
                          <m:r>
                            <a:rPr lang="en-US" sz="1500" i="1">
                              <a:latin typeface="Cambria Math" charset="0"/>
                            </a:rPr>
                            <m:t>𝐖</m:t>
                          </m:r>
                        </m:e>
                        <m:sub>
                          <m:r>
                            <a:rPr lang="en-US" sz="1500" b="1" i="1">
                              <a:latin typeface="Cambria Math" charset="0"/>
                            </a:rPr>
                            <m:t>𝟒</m:t>
                          </m:r>
                        </m:sub>
                      </m:sSub>
                      <m:r>
                        <a:rPr lang="en-US" sz="1500">
                          <a:solidFill>
                            <a:schemeClr val="accent1">
                              <a:lumMod val="50000"/>
                            </a:schemeClr>
                          </a:solidFill>
                          <a:latin typeface="Cambria Math" charset="0"/>
                        </a:rPr>
                        <m:t>𝐡</m:t>
                      </m:r>
                      <m:r>
                        <a:rPr lang="en-US" sz="1500" i="1">
                          <a:latin typeface="Cambria Math" charset="0"/>
                        </a:rPr>
                        <m:t>−</m:t>
                      </m:r>
                      <m:sSup>
                        <m:sSupPr>
                          <m:ctrlPr>
                            <a:rPr lang="en-US" sz="1500" i="1">
                              <a:latin typeface="Cambria Math" charset="0"/>
                            </a:rPr>
                          </m:ctrlPr>
                        </m:sSupPr>
                        <m:e>
                          <m:r>
                            <a:rPr lang="en-US" sz="1500">
                              <a:solidFill>
                                <a:schemeClr val="accent1">
                                  <a:lumMod val="50000"/>
                                </a:schemeClr>
                              </a:solidFill>
                              <a:latin typeface="Cambria Math" charset="0"/>
                            </a:rPr>
                            <m:t>𝐡</m:t>
                          </m:r>
                        </m:e>
                        <m:sup>
                          <m:r>
                            <m:rPr>
                              <m:sty m:val="p"/>
                            </m:rPr>
                            <a:rPr lang="en-US" sz="1500">
                              <a:latin typeface="Cambria Math" charset="0"/>
                            </a:rPr>
                            <m:t>T</m:t>
                          </m:r>
                        </m:sup>
                      </m:sSup>
                      <m:sSub>
                        <m:sSubPr>
                          <m:ctrlPr>
                            <a:rPr lang="en-US" sz="1500" i="1">
                              <a:latin typeface="Cambria Math" charset="0"/>
                            </a:rPr>
                          </m:ctrlPr>
                        </m:sSubPr>
                        <m:e>
                          <m:r>
                            <a:rPr lang="en-US" sz="1500" i="1">
                              <a:latin typeface="Cambria Math" charset="0"/>
                            </a:rPr>
                            <m:t>𝐖</m:t>
                          </m:r>
                        </m:e>
                        <m:sub>
                          <m:r>
                            <a:rPr lang="en-US" sz="1500" b="1" i="1">
                              <a:latin typeface="Cambria Math" panose="02040503050406030204" pitchFamily="18" charset="0"/>
                            </a:rPr>
                            <m:t>𝟓</m:t>
                          </m:r>
                        </m:sub>
                      </m:sSub>
                      <m:r>
                        <a:rPr lang="en-US" sz="1500" b="1">
                          <a:solidFill>
                            <a:srgbClr val="0070C0"/>
                          </a:solidFill>
                          <a:latin typeface="Cambria Math" panose="02040503050406030204" pitchFamily="18" charset="0"/>
                        </a:rPr>
                        <m:t>𝐲</m:t>
                      </m:r>
                      <m:r>
                        <a:rPr lang="en-US" sz="1500" b="1" i="1">
                          <a:solidFill>
                            <a:schemeClr val="accent1">
                              <a:lumMod val="50000"/>
                            </a:schemeClr>
                          </a:solidFill>
                          <a:latin typeface="Cambria Math" panose="02040503050406030204" pitchFamily="18" charset="0"/>
                        </a:rPr>
                        <m:t>−</m:t>
                      </m:r>
                      <m:r>
                        <a:rPr lang="en-US" sz="1500" b="1" i="1">
                          <a:latin typeface="Cambria Math" charset="0"/>
                        </a:rPr>
                        <m:t>𝑩𝒊𝒂𝒔</m:t>
                      </m:r>
                    </m:oMath>
                  </m:oMathPara>
                </a14:m>
                <a:endParaRPr lang="en-US" sz="1500" dirty="0"/>
              </a:p>
            </p:txBody>
          </p:sp>
        </mc:Choice>
        <mc:Fallback xmlns="">
          <p:sp>
            <p:nvSpPr>
              <p:cNvPr id="34" name="Rectangle 33">
                <a:extLst>
                  <a:ext uri="{FF2B5EF4-FFF2-40B4-BE49-F238E27FC236}">
                    <a16:creationId xmlns:a16="http://schemas.microsoft.com/office/drawing/2014/main" id="{5FA5795D-4FA2-F74D-B91D-259818883B54}"/>
                  </a:ext>
                </a:extLst>
              </p:cNvPr>
              <p:cNvSpPr>
                <a:spLocks noRot="1" noChangeAspect="1" noMove="1" noResize="1" noEditPoints="1" noAdjustHandles="1" noChangeArrowheads="1" noChangeShapeType="1" noTextEdit="1"/>
              </p:cNvSpPr>
              <p:nvPr/>
            </p:nvSpPr>
            <p:spPr>
              <a:xfrm>
                <a:off x="2341583" y="6292074"/>
                <a:ext cx="7886821" cy="405624"/>
              </a:xfrm>
              <a:prstGeom prst="rect">
                <a:avLst/>
              </a:prstGeom>
              <a:blipFill>
                <a:blip r:embed="rId4"/>
                <a:stretch>
                  <a:fillRect b="-12121"/>
                </a:stretch>
              </a:blipFill>
            </p:spPr>
            <p:txBody>
              <a:bodyPr/>
              <a:lstStyle/>
              <a:p>
                <a:r>
                  <a:rPr lang="en-US">
                    <a:noFill/>
                  </a:rPr>
                  <a:t> </a:t>
                </a:r>
              </a:p>
            </p:txBody>
          </p:sp>
        </mc:Fallback>
      </mc:AlternateContent>
      <p:sp>
        <p:nvSpPr>
          <p:cNvPr id="290" name="TextBox 289">
            <a:extLst>
              <a:ext uri="{FF2B5EF4-FFF2-40B4-BE49-F238E27FC236}">
                <a16:creationId xmlns="" xmlns:a16="http://schemas.microsoft.com/office/drawing/2014/main" id="{DCA415DE-CA23-8C4A-8DE5-F62D49E0BDF0}"/>
              </a:ext>
            </a:extLst>
          </p:cNvPr>
          <p:cNvSpPr txBox="1"/>
          <p:nvPr/>
        </p:nvSpPr>
        <p:spPr>
          <a:xfrm>
            <a:off x="129553" y="1315595"/>
            <a:ext cx="2242136" cy="1061829"/>
          </a:xfrm>
          <a:prstGeom prst="rect">
            <a:avLst/>
          </a:prstGeom>
          <a:noFill/>
        </p:spPr>
        <p:txBody>
          <a:bodyPr wrap="square" rtlCol="0">
            <a:spAutoFit/>
          </a:bodyPr>
          <a:lstStyle/>
          <a:p>
            <a:r>
              <a:rPr lang="en-US" sz="2100" dirty="0">
                <a:latin typeface="Arial" panose="020B0604020202020204" pitchFamily="34" charset="0"/>
                <a:cs typeface="Arial" panose="020B0604020202020204" pitchFamily="34" charset="0"/>
              </a:rPr>
              <a:t>Gene regulatory network builds DSPN skeleton</a:t>
            </a:r>
          </a:p>
        </p:txBody>
      </p:sp>
      <p:sp>
        <p:nvSpPr>
          <p:cNvPr id="4" name="TextBox 3"/>
          <p:cNvSpPr txBox="1"/>
          <p:nvPr/>
        </p:nvSpPr>
        <p:spPr>
          <a:xfrm>
            <a:off x="210145" y="3449811"/>
            <a:ext cx="1546043" cy="346249"/>
          </a:xfrm>
          <a:prstGeom prst="rect">
            <a:avLst/>
          </a:prstGeom>
          <a:noFill/>
        </p:spPr>
        <p:txBody>
          <a:bodyPr wrap="square" rtlCol="0">
            <a:spAutoFit/>
          </a:bodyPr>
          <a:lstStyle/>
          <a:p>
            <a:r>
              <a:rPr lang="en-US" sz="1650" dirty="0"/>
              <a:t>Energy model:</a:t>
            </a:r>
          </a:p>
        </p:txBody>
      </p:sp>
    </p:spTree>
    <p:extLst>
      <p:ext uri="{BB962C8B-B14F-4D97-AF65-F5344CB8AC3E}">
        <p14:creationId xmlns:p14="http://schemas.microsoft.com/office/powerpoint/2010/main" val="2264483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58847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4294967295"/>
          </p:nvPr>
        </p:nvPicPr>
        <p:blipFill rotWithShape="1">
          <a:blip r:embed="rId2"/>
          <a:srcRect t="4720" r="66007" b="61588"/>
          <a:stretch/>
        </p:blipFill>
        <p:spPr>
          <a:xfrm>
            <a:off x="6154738" y="198438"/>
            <a:ext cx="2989262" cy="2452687"/>
          </a:xfrm>
        </p:spPr>
      </p:pic>
      <p:sp>
        <p:nvSpPr>
          <p:cNvPr id="33" name="TextBox 32">
            <a:extLst>
              <a:ext uri="{FF2B5EF4-FFF2-40B4-BE49-F238E27FC236}">
                <a16:creationId xmlns="" xmlns:a16="http://schemas.microsoft.com/office/drawing/2014/main" id="{32BA1F88-46E1-6746-9103-93408FF3F613}"/>
              </a:ext>
            </a:extLst>
          </p:cNvPr>
          <p:cNvSpPr txBox="1"/>
          <p:nvPr/>
        </p:nvSpPr>
        <p:spPr>
          <a:xfrm>
            <a:off x="4787186" y="4520957"/>
            <a:ext cx="3374642" cy="253916"/>
          </a:xfrm>
          <a:prstGeom prst="rect">
            <a:avLst/>
          </a:prstGeom>
          <a:noFill/>
        </p:spPr>
        <p:txBody>
          <a:bodyPr wrap="none" rtlCol="0">
            <a:spAutoFit/>
          </a:bodyPr>
          <a:lstStyle/>
          <a:p>
            <a:r>
              <a:rPr lang="en-US" sz="1050" dirty="0"/>
              <a:t>Accuracy = chance to correctly predict disease/health</a:t>
            </a:r>
          </a:p>
        </p:txBody>
      </p:sp>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9808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2843213"/>
          <a:ext cx="7423369" cy="137160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100" dirty="0"/>
                        <a:t>Method</a:t>
                      </a:r>
                    </a:p>
                  </a:txBody>
                  <a:tcPr marL="68580" marR="68580" marT="34290" marB="34290"/>
                </a:tc>
                <a:tc>
                  <a:txBody>
                    <a:bodyPr/>
                    <a:lstStyle/>
                    <a:p>
                      <a:pPr algn="ctr"/>
                      <a:r>
                        <a:rPr lang="en-US" sz="1100" dirty="0"/>
                        <a:t>LR-genotype</a:t>
                      </a:r>
                    </a:p>
                  </a:txBody>
                  <a:tcPr marL="68580" marR="68580" marT="34290" marB="34290"/>
                </a:tc>
                <a:tc>
                  <a:txBody>
                    <a:bodyPr/>
                    <a:lstStyle/>
                    <a:p>
                      <a:pPr algn="ctr"/>
                      <a:r>
                        <a:rPr lang="en-US" sz="1100" dirty="0"/>
                        <a:t>LR-transcriptome</a:t>
                      </a:r>
                    </a:p>
                  </a:txBody>
                  <a:tcPr marL="68580" marR="68580" marT="34290" marB="34290"/>
                </a:tc>
                <a:tc>
                  <a:txBody>
                    <a:bodyPr/>
                    <a:lstStyle/>
                    <a:p>
                      <a:pPr algn="ctr"/>
                      <a:r>
                        <a:rPr lang="en-US" sz="1100" dirty="0" err="1"/>
                        <a:t>cRBM</a:t>
                      </a:r>
                      <a:endParaRPr lang="en-US" sz="1100" dirty="0"/>
                    </a:p>
                  </a:txBody>
                  <a:tcPr marL="68580" marR="68580" marT="34290" marB="34290"/>
                </a:tc>
                <a:tc>
                  <a:txBody>
                    <a:bodyPr/>
                    <a:lstStyle/>
                    <a:p>
                      <a:pPr algn="ctr"/>
                      <a:r>
                        <a:rPr lang="en-US" sz="1100" dirty="0"/>
                        <a:t>DSPN-imputation</a:t>
                      </a:r>
                    </a:p>
                  </a:txBody>
                  <a:tcPr marL="68580" marR="68580" marT="34290" marB="34290"/>
                </a:tc>
                <a:tc>
                  <a:txBody>
                    <a:bodyPr/>
                    <a:lstStyle/>
                    <a:p>
                      <a:pPr algn="ctr"/>
                      <a:r>
                        <a:rPr lang="en-US" sz="11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1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100" dirty="0"/>
                        <a:t>63.0%</a:t>
                      </a:r>
                    </a:p>
                  </a:txBody>
                  <a:tcPr marL="68580" marR="68580" marT="34290" marB="34290"/>
                </a:tc>
                <a:tc>
                  <a:txBody>
                    <a:bodyPr/>
                    <a:lstStyle/>
                    <a:p>
                      <a:pPr algn="ctr"/>
                      <a:r>
                        <a:rPr lang="en-US" sz="1100" dirty="0"/>
                        <a:t>70.0%</a:t>
                      </a:r>
                    </a:p>
                  </a:txBody>
                  <a:tcPr marL="68580" marR="68580" marT="34290" marB="34290"/>
                </a:tc>
                <a:tc>
                  <a:txBody>
                    <a:bodyPr/>
                    <a:lstStyle/>
                    <a:p>
                      <a:pPr algn="ctr"/>
                      <a:r>
                        <a:rPr lang="en-US" sz="1100" dirty="0"/>
                        <a:t>59.0%</a:t>
                      </a:r>
                    </a:p>
                  </a:txBody>
                  <a:tcPr marL="68580" marR="68580" marT="34290" marB="34290"/>
                </a:tc>
                <a:tc>
                  <a:txBody>
                    <a:bodyPr/>
                    <a:lstStyle/>
                    <a:p>
                      <a:pPr algn="ctr"/>
                      <a:r>
                        <a:rPr lang="en-US" sz="1100" b="1" dirty="0">
                          <a:solidFill>
                            <a:schemeClr val="accent2"/>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1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100" dirty="0"/>
                        <a:t>63.3%</a:t>
                      </a:r>
                    </a:p>
                  </a:txBody>
                  <a:tcPr marL="68580" marR="68580" marT="34290" marB="34290"/>
                </a:tc>
                <a:tc>
                  <a:txBody>
                    <a:bodyPr/>
                    <a:lstStyle/>
                    <a:p>
                      <a:pPr algn="ctr"/>
                      <a:r>
                        <a:rPr lang="en-US" sz="1100" dirty="0"/>
                        <a:t>71.1%</a:t>
                      </a:r>
                    </a:p>
                  </a:txBody>
                  <a:tcPr marL="68580" marR="68580" marT="34290" marB="34290"/>
                </a:tc>
                <a:tc>
                  <a:txBody>
                    <a:bodyPr/>
                    <a:lstStyle/>
                    <a:p>
                      <a:pPr algn="ctr"/>
                      <a:r>
                        <a:rPr lang="en-US" sz="1100" dirty="0"/>
                        <a:t>67.2%</a:t>
                      </a:r>
                    </a:p>
                  </a:txBody>
                  <a:tcPr marL="68580" marR="68580" marT="34290" marB="34290"/>
                </a:tc>
                <a:tc>
                  <a:txBody>
                    <a:bodyPr/>
                    <a:lstStyle/>
                    <a:p>
                      <a:pPr algn="ctr"/>
                      <a:r>
                        <a:rPr lang="en-US" sz="1100" b="1" dirty="0">
                          <a:solidFill>
                            <a:schemeClr val="accent2"/>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1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100" dirty="0"/>
                        <a:t>51.7%</a:t>
                      </a:r>
                    </a:p>
                  </a:txBody>
                  <a:tcPr marL="68580" marR="68580" marT="34290" marB="34290"/>
                </a:tc>
                <a:tc>
                  <a:txBody>
                    <a:bodyPr/>
                    <a:lstStyle/>
                    <a:p>
                      <a:pPr algn="ctr"/>
                      <a:r>
                        <a:rPr lang="en-US" sz="1100" dirty="0"/>
                        <a:t>67.2%</a:t>
                      </a:r>
                    </a:p>
                  </a:txBody>
                  <a:tcPr marL="68580" marR="68580" marT="34290" marB="34290"/>
                </a:tc>
                <a:tc>
                  <a:txBody>
                    <a:bodyPr/>
                    <a:lstStyle/>
                    <a:p>
                      <a:pPr algn="ctr"/>
                      <a:r>
                        <a:rPr lang="en-US" sz="1100" dirty="0"/>
                        <a:t>62.5%</a:t>
                      </a:r>
                    </a:p>
                  </a:txBody>
                  <a:tcPr marL="68580" marR="68580" marT="34290" marB="34290"/>
                </a:tc>
                <a:tc>
                  <a:txBody>
                    <a:bodyPr/>
                    <a:lstStyle/>
                    <a:p>
                      <a:pPr algn="ctr"/>
                      <a:r>
                        <a:rPr lang="en-US" sz="1100" b="1" dirty="0">
                          <a:solidFill>
                            <a:schemeClr val="accent2"/>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5" name="Left Brace 4"/>
          <p:cNvSpPr/>
          <p:nvPr/>
        </p:nvSpPr>
        <p:spPr>
          <a:xfrm rot="16200000">
            <a:off x="5742079" y="191975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6" name="TextBox 5"/>
          <p:cNvSpPr txBox="1"/>
          <p:nvPr/>
        </p:nvSpPr>
        <p:spPr>
          <a:xfrm>
            <a:off x="5567226" y="4308062"/>
            <a:ext cx="504265" cy="253916"/>
          </a:xfrm>
          <a:prstGeom prst="rect">
            <a:avLst/>
          </a:prstGeom>
          <a:noFill/>
        </p:spPr>
        <p:txBody>
          <a:bodyPr wrap="square" rtlCol="0">
            <a:spAutoFit/>
          </a:bodyPr>
          <a:lstStyle/>
          <a:p>
            <a:r>
              <a:rPr lang="en-US" sz="1050" b="1">
                <a:solidFill>
                  <a:schemeClr val="accent2"/>
                </a:solidFill>
              </a:rPr>
              <a:t>X </a:t>
            </a:r>
            <a:r>
              <a:rPr lang="en-US" sz="1050" b="1" dirty="0">
                <a:solidFill>
                  <a:schemeClr val="accent2"/>
                </a:solidFill>
              </a:rPr>
              <a:t>6.0</a:t>
            </a:r>
          </a:p>
        </p:txBody>
      </p:sp>
    </p:spTree>
    <p:extLst>
      <p:ext uri="{BB962C8B-B14F-4D97-AF65-F5344CB8AC3E}">
        <p14:creationId xmlns:p14="http://schemas.microsoft.com/office/powerpoint/2010/main" val="1168756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58847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4294967295"/>
          </p:nvPr>
        </p:nvPicPr>
        <p:blipFill rotWithShape="1">
          <a:blip r:embed="rId2"/>
          <a:srcRect t="4720" r="66007" b="61588"/>
          <a:stretch/>
        </p:blipFill>
        <p:spPr>
          <a:xfrm>
            <a:off x="6154738" y="198438"/>
            <a:ext cx="2989262" cy="2452687"/>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9808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2843213"/>
          <a:ext cx="7423369" cy="137160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100" dirty="0"/>
                        <a:t>Method</a:t>
                      </a:r>
                    </a:p>
                  </a:txBody>
                  <a:tcPr marL="68580" marR="68580" marT="34290" marB="34290"/>
                </a:tc>
                <a:tc>
                  <a:txBody>
                    <a:bodyPr/>
                    <a:lstStyle/>
                    <a:p>
                      <a:pPr algn="ctr"/>
                      <a:r>
                        <a:rPr lang="en-US" sz="1100" dirty="0"/>
                        <a:t>LR-genotype</a:t>
                      </a:r>
                    </a:p>
                  </a:txBody>
                  <a:tcPr marL="68580" marR="68580" marT="34290" marB="34290"/>
                </a:tc>
                <a:tc>
                  <a:txBody>
                    <a:bodyPr/>
                    <a:lstStyle/>
                    <a:p>
                      <a:pPr algn="ctr"/>
                      <a:r>
                        <a:rPr lang="en-US" sz="1100" dirty="0"/>
                        <a:t>LR-transcriptome</a:t>
                      </a:r>
                    </a:p>
                  </a:txBody>
                  <a:tcPr marL="68580" marR="68580" marT="34290" marB="34290"/>
                </a:tc>
                <a:tc>
                  <a:txBody>
                    <a:bodyPr/>
                    <a:lstStyle/>
                    <a:p>
                      <a:pPr algn="ctr"/>
                      <a:r>
                        <a:rPr lang="en-US" sz="1100" dirty="0" err="1"/>
                        <a:t>cRBM</a:t>
                      </a:r>
                      <a:endParaRPr lang="en-US" sz="1100" dirty="0"/>
                    </a:p>
                  </a:txBody>
                  <a:tcPr marL="68580" marR="68580" marT="34290" marB="34290"/>
                </a:tc>
                <a:tc>
                  <a:txBody>
                    <a:bodyPr/>
                    <a:lstStyle/>
                    <a:p>
                      <a:pPr algn="ctr"/>
                      <a:r>
                        <a:rPr lang="en-US" sz="1100" dirty="0"/>
                        <a:t>DSPN-imputation</a:t>
                      </a:r>
                    </a:p>
                  </a:txBody>
                  <a:tcPr marL="68580" marR="68580" marT="34290" marB="34290"/>
                </a:tc>
                <a:tc>
                  <a:txBody>
                    <a:bodyPr/>
                    <a:lstStyle/>
                    <a:p>
                      <a:pPr algn="ctr"/>
                      <a:r>
                        <a:rPr lang="en-US" sz="11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1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100" b="1" dirty="0">
                          <a:solidFill>
                            <a:srgbClr val="4CAEA6"/>
                          </a:solidFill>
                        </a:rPr>
                        <a:t>63.0%</a:t>
                      </a:r>
                    </a:p>
                  </a:txBody>
                  <a:tcPr marL="68580" marR="68580" marT="34290" marB="34290"/>
                </a:tc>
                <a:tc>
                  <a:txBody>
                    <a:bodyPr/>
                    <a:lstStyle/>
                    <a:p>
                      <a:pPr algn="ctr"/>
                      <a:r>
                        <a:rPr lang="en-US" sz="1100" dirty="0"/>
                        <a:t>70.0%</a:t>
                      </a:r>
                    </a:p>
                  </a:txBody>
                  <a:tcPr marL="68580" marR="68580" marT="34290" marB="34290"/>
                </a:tc>
                <a:tc>
                  <a:txBody>
                    <a:bodyPr/>
                    <a:lstStyle/>
                    <a:p>
                      <a:pPr algn="ctr"/>
                      <a:r>
                        <a:rPr lang="en-US" sz="1100" dirty="0"/>
                        <a:t>59.0%</a:t>
                      </a:r>
                    </a:p>
                  </a:txBody>
                  <a:tcPr marL="68580" marR="68580" marT="34290" marB="34290"/>
                </a:tc>
                <a:tc>
                  <a:txBody>
                    <a:bodyPr/>
                    <a:lstStyle/>
                    <a:p>
                      <a:pPr algn="ctr"/>
                      <a:r>
                        <a:rPr lang="en-US" sz="1100" b="1" dirty="0">
                          <a:solidFill>
                            <a:srgbClr val="4CAEA6"/>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1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100" b="1" dirty="0">
                          <a:solidFill>
                            <a:srgbClr val="4CAEA6"/>
                          </a:solidFill>
                        </a:rPr>
                        <a:t>63.3%</a:t>
                      </a:r>
                    </a:p>
                  </a:txBody>
                  <a:tcPr marL="68580" marR="68580" marT="34290" marB="34290"/>
                </a:tc>
                <a:tc>
                  <a:txBody>
                    <a:bodyPr/>
                    <a:lstStyle/>
                    <a:p>
                      <a:pPr algn="ctr"/>
                      <a:r>
                        <a:rPr lang="en-US" sz="1100" dirty="0"/>
                        <a:t>71.1%</a:t>
                      </a:r>
                    </a:p>
                  </a:txBody>
                  <a:tcPr marL="68580" marR="68580" marT="34290" marB="34290"/>
                </a:tc>
                <a:tc>
                  <a:txBody>
                    <a:bodyPr/>
                    <a:lstStyle/>
                    <a:p>
                      <a:pPr algn="ctr"/>
                      <a:r>
                        <a:rPr lang="en-US" sz="1100" dirty="0"/>
                        <a:t>67.2%</a:t>
                      </a:r>
                    </a:p>
                  </a:txBody>
                  <a:tcPr marL="68580" marR="68580" marT="34290" marB="34290"/>
                </a:tc>
                <a:tc>
                  <a:txBody>
                    <a:bodyPr/>
                    <a:lstStyle/>
                    <a:p>
                      <a:pPr algn="ctr"/>
                      <a:r>
                        <a:rPr lang="en-US" sz="1100" b="1" dirty="0">
                          <a:solidFill>
                            <a:srgbClr val="4CAEA6"/>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1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100" b="1" dirty="0">
                          <a:solidFill>
                            <a:srgbClr val="4CAEA6"/>
                          </a:solidFill>
                        </a:rPr>
                        <a:t>51.7%</a:t>
                      </a:r>
                    </a:p>
                  </a:txBody>
                  <a:tcPr marL="68580" marR="68580" marT="34290" marB="34290"/>
                </a:tc>
                <a:tc>
                  <a:txBody>
                    <a:bodyPr/>
                    <a:lstStyle/>
                    <a:p>
                      <a:pPr algn="ctr"/>
                      <a:r>
                        <a:rPr lang="en-US" sz="1100" dirty="0"/>
                        <a:t>67.2%</a:t>
                      </a:r>
                    </a:p>
                  </a:txBody>
                  <a:tcPr marL="68580" marR="68580" marT="34290" marB="34290"/>
                </a:tc>
                <a:tc>
                  <a:txBody>
                    <a:bodyPr/>
                    <a:lstStyle/>
                    <a:p>
                      <a:pPr algn="ctr"/>
                      <a:r>
                        <a:rPr lang="en-US" sz="1100" dirty="0"/>
                        <a:t>62.5%</a:t>
                      </a:r>
                    </a:p>
                  </a:txBody>
                  <a:tcPr marL="68580" marR="68580" marT="34290" marB="34290"/>
                </a:tc>
                <a:tc>
                  <a:txBody>
                    <a:bodyPr/>
                    <a:lstStyle/>
                    <a:p>
                      <a:pPr algn="ctr"/>
                      <a:r>
                        <a:rPr lang="en-US" sz="1100" b="1" dirty="0">
                          <a:solidFill>
                            <a:srgbClr val="4CAEA6"/>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4520957"/>
            <a:ext cx="3374642" cy="253916"/>
          </a:xfrm>
          <a:prstGeom prst="rect">
            <a:avLst/>
          </a:prstGeom>
          <a:noFill/>
        </p:spPr>
        <p:txBody>
          <a:bodyPr wrap="none" rtlCol="0">
            <a:spAutoFit/>
          </a:bodyPr>
          <a:lstStyle/>
          <a:p>
            <a:r>
              <a:rPr lang="en-US" sz="1050" dirty="0"/>
              <a:t>Accuracy = chance to correctly predict disease/health</a:t>
            </a:r>
          </a:p>
        </p:txBody>
      </p:sp>
      <p:sp>
        <p:nvSpPr>
          <p:cNvPr id="10" name="Left Brace 9"/>
          <p:cNvSpPr/>
          <p:nvPr/>
        </p:nvSpPr>
        <p:spPr>
          <a:xfrm rot="16200000">
            <a:off x="6304131" y="248180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1" name="TextBox 10"/>
          <p:cNvSpPr txBox="1"/>
          <p:nvPr/>
        </p:nvSpPr>
        <p:spPr>
          <a:xfrm>
            <a:off x="6132000" y="4308062"/>
            <a:ext cx="504265" cy="253916"/>
          </a:xfrm>
          <a:prstGeom prst="rect">
            <a:avLst/>
          </a:prstGeom>
          <a:noFill/>
        </p:spPr>
        <p:txBody>
          <a:bodyPr wrap="square" rtlCol="0">
            <a:spAutoFit/>
          </a:bodyPr>
          <a:lstStyle/>
          <a:p>
            <a:r>
              <a:rPr lang="en-US" sz="1050" b="1" dirty="0">
                <a:solidFill>
                  <a:srgbClr val="4CAEA6"/>
                </a:solidFill>
              </a:rPr>
              <a:t>X 2.5</a:t>
            </a:r>
            <a:endParaRPr lang="en-US" sz="1050" b="1" dirty="0">
              <a:solidFill>
                <a:schemeClr val="accent2"/>
              </a:solidFill>
            </a:endParaRPr>
          </a:p>
        </p:txBody>
      </p:sp>
    </p:spTree>
    <p:extLst>
      <p:ext uri="{BB962C8B-B14F-4D97-AF65-F5344CB8AC3E}">
        <p14:creationId xmlns:p14="http://schemas.microsoft.com/office/powerpoint/2010/main" val="4156226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58847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4294967295"/>
          </p:nvPr>
        </p:nvPicPr>
        <p:blipFill rotWithShape="1">
          <a:blip r:embed="rId2"/>
          <a:srcRect t="4720" r="66007" b="61588"/>
          <a:stretch/>
        </p:blipFill>
        <p:spPr>
          <a:xfrm>
            <a:off x="6154738" y="198438"/>
            <a:ext cx="2989262" cy="2452687"/>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9808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2843213"/>
          <a:ext cx="7423369" cy="137160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100" dirty="0"/>
                        <a:t>Method</a:t>
                      </a:r>
                    </a:p>
                  </a:txBody>
                  <a:tcPr marL="68580" marR="68580" marT="34290" marB="34290"/>
                </a:tc>
                <a:tc>
                  <a:txBody>
                    <a:bodyPr/>
                    <a:lstStyle/>
                    <a:p>
                      <a:pPr algn="ctr"/>
                      <a:r>
                        <a:rPr lang="en-US" sz="1100" dirty="0"/>
                        <a:t>LR-genotype</a:t>
                      </a:r>
                    </a:p>
                  </a:txBody>
                  <a:tcPr marL="68580" marR="68580" marT="34290" marB="34290"/>
                </a:tc>
                <a:tc>
                  <a:txBody>
                    <a:bodyPr/>
                    <a:lstStyle/>
                    <a:p>
                      <a:pPr algn="ctr"/>
                      <a:r>
                        <a:rPr lang="en-US" sz="1100" dirty="0"/>
                        <a:t>LR-transcriptome</a:t>
                      </a:r>
                    </a:p>
                  </a:txBody>
                  <a:tcPr marL="68580" marR="68580" marT="34290" marB="34290"/>
                </a:tc>
                <a:tc>
                  <a:txBody>
                    <a:bodyPr/>
                    <a:lstStyle/>
                    <a:p>
                      <a:pPr algn="ctr"/>
                      <a:r>
                        <a:rPr lang="en-US" sz="1100" dirty="0" err="1"/>
                        <a:t>cRBM</a:t>
                      </a:r>
                      <a:endParaRPr lang="en-US" sz="1100" dirty="0"/>
                    </a:p>
                  </a:txBody>
                  <a:tcPr marL="68580" marR="68580" marT="34290" marB="34290"/>
                </a:tc>
                <a:tc>
                  <a:txBody>
                    <a:bodyPr/>
                    <a:lstStyle/>
                    <a:p>
                      <a:pPr algn="ctr"/>
                      <a:r>
                        <a:rPr lang="en-US" sz="1100" dirty="0"/>
                        <a:t>DSPN-imputation</a:t>
                      </a:r>
                    </a:p>
                  </a:txBody>
                  <a:tcPr marL="68580" marR="68580" marT="34290" marB="34290"/>
                </a:tc>
                <a:tc>
                  <a:txBody>
                    <a:bodyPr/>
                    <a:lstStyle/>
                    <a:p>
                      <a:pPr algn="ctr"/>
                      <a:r>
                        <a:rPr lang="en-US" sz="11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1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100" b="0" dirty="0">
                          <a:solidFill>
                            <a:schemeClr val="tx1"/>
                          </a:solidFill>
                        </a:rPr>
                        <a:t>63.0%</a:t>
                      </a:r>
                    </a:p>
                  </a:txBody>
                  <a:tcPr marL="68580" marR="68580" marT="34290" marB="34290"/>
                </a:tc>
                <a:tc>
                  <a:txBody>
                    <a:bodyPr/>
                    <a:lstStyle/>
                    <a:p>
                      <a:pPr algn="ctr"/>
                      <a:r>
                        <a:rPr lang="en-US" sz="1100" b="0" dirty="0">
                          <a:solidFill>
                            <a:schemeClr val="tx1"/>
                          </a:solidFill>
                        </a:rPr>
                        <a:t>70.0%</a:t>
                      </a:r>
                    </a:p>
                  </a:txBody>
                  <a:tcPr marL="68580" marR="68580" marT="34290" marB="34290"/>
                </a:tc>
                <a:tc>
                  <a:txBody>
                    <a:bodyPr/>
                    <a:lstStyle/>
                    <a:p>
                      <a:pPr algn="ctr"/>
                      <a:r>
                        <a:rPr lang="en-US" sz="1100" b="1" dirty="0">
                          <a:solidFill>
                            <a:srgbClr val="7030A0"/>
                          </a:solidFill>
                        </a:rPr>
                        <a:t>59.0%</a:t>
                      </a:r>
                    </a:p>
                  </a:txBody>
                  <a:tcPr marL="68580" marR="68580" marT="34290" marB="34290"/>
                </a:tc>
                <a:tc>
                  <a:txBody>
                    <a:bodyPr/>
                    <a:lstStyle/>
                    <a:p>
                      <a:pPr algn="ctr"/>
                      <a:r>
                        <a:rPr lang="en-US" sz="1100" b="0" dirty="0">
                          <a:solidFill>
                            <a:schemeClr val="tx1"/>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1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100" b="0" dirty="0">
                          <a:solidFill>
                            <a:schemeClr val="tx1"/>
                          </a:solidFill>
                        </a:rPr>
                        <a:t>63.3%</a:t>
                      </a:r>
                    </a:p>
                  </a:txBody>
                  <a:tcPr marL="68580" marR="68580" marT="34290" marB="34290"/>
                </a:tc>
                <a:tc>
                  <a:txBody>
                    <a:bodyPr/>
                    <a:lstStyle/>
                    <a:p>
                      <a:pPr algn="ctr"/>
                      <a:r>
                        <a:rPr lang="en-US" sz="1100" b="0" dirty="0">
                          <a:solidFill>
                            <a:schemeClr val="tx1"/>
                          </a:solidFill>
                        </a:rPr>
                        <a:t>71.1%</a:t>
                      </a:r>
                    </a:p>
                  </a:txBody>
                  <a:tcPr marL="68580" marR="68580" marT="34290" marB="34290"/>
                </a:tc>
                <a:tc>
                  <a:txBody>
                    <a:bodyPr/>
                    <a:lstStyle/>
                    <a:p>
                      <a:pPr algn="ctr"/>
                      <a:r>
                        <a:rPr lang="en-US" sz="1100" b="1" dirty="0">
                          <a:solidFill>
                            <a:srgbClr val="7030A0"/>
                          </a:solidFill>
                        </a:rPr>
                        <a:t>67.2%</a:t>
                      </a:r>
                    </a:p>
                  </a:txBody>
                  <a:tcPr marL="68580" marR="68580" marT="34290" marB="34290"/>
                </a:tc>
                <a:tc>
                  <a:txBody>
                    <a:bodyPr/>
                    <a:lstStyle/>
                    <a:p>
                      <a:pPr algn="ctr"/>
                      <a:r>
                        <a:rPr lang="en-US" sz="1100" b="0" dirty="0">
                          <a:solidFill>
                            <a:schemeClr val="tx1"/>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1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100" b="0" dirty="0">
                          <a:solidFill>
                            <a:schemeClr val="tx1"/>
                          </a:solidFill>
                        </a:rPr>
                        <a:t>51.7%</a:t>
                      </a:r>
                    </a:p>
                  </a:txBody>
                  <a:tcPr marL="68580" marR="68580" marT="34290" marB="34290"/>
                </a:tc>
                <a:tc>
                  <a:txBody>
                    <a:bodyPr/>
                    <a:lstStyle/>
                    <a:p>
                      <a:pPr algn="ctr"/>
                      <a:r>
                        <a:rPr lang="en-US" sz="1100" b="0" dirty="0">
                          <a:solidFill>
                            <a:schemeClr val="tx1"/>
                          </a:solidFill>
                        </a:rPr>
                        <a:t>67.2%</a:t>
                      </a:r>
                    </a:p>
                  </a:txBody>
                  <a:tcPr marL="68580" marR="68580" marT="34290" marB="34290"/>
                </a:tc>
                <a:tc>
                  <a:txBody>
                    <a:bodyPr/>
                    <a:lstStyle/>
                    <a:p>
                      <a:pPr algn="ctr"/>
                      <a:r>
                        <a:rPr lang="en-US" sz="1100" b="1" dirty="0">
                          <a:solidFill>
                            <a:srgbClr val="7030A0"/>
                          </a:solidFill>
                        </a:rPr>
                        <a:t>62.5%</a:t>
                      </a:r>
                    </a:p>
                  </a:txBody>
                  <a:tcPr marL="68580" marR="68580" marT="34290" marB="34290"/>
                </a:tc>
                <a:tc>
                  <a:txBody>
                    <a:bodyPr/>
                    <a:lstStyle/>
                    <a:p>
                      <a:pPr algn="ctr"/>
                      <a:r>
                        <a:rPr lang="en-US" sz="1100" b="0" dirty="0">
                          <a:solidFill>
                            <a:schemeClr val="tx1"/>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4520957"/>
            <a:ext cx="3374642" cy="253916"/>
          </a:xfrm>
          <a:prstGeom prst="rect">
            <a:avLst/>
          </a:prstGeom>
          <a:noFill/>
        </p:spPr>
        <p:txBody>
          <a:bodyPr wrap="none" rtlCol="0">
            <a:spAutoFit/>
          </a:bodyPr>
          <a:lstStyle/>
          <a:p>
            <a:r>
              <a:rPr lang="en-US" sz="1050" dirty="0"/>
              <a:t>Accuracy = chance to correctly predict disease/health</a:t>
            </a:r>
          </a:p>
        </p:txBody>
      </p:sp>
      <p:sp>
        <p:nvSpPr>
          <p:cNvPr id="10" name="Left Brace 9"/>
          <p:cNvSpPr/>
          <p:nvPr/>
        </p:nvSpPr>
        <p:spPr>
          <a:xfrm rot="16200000">
            <a:off x="5170203" y="250768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1" name="TextBox 10"/>
          <p:cNvSpPr txBox="1"/>
          <p:nvPr/>
        </p:nvSpPr>
        <p:spPr>
          <a:xfrm>
            <a:off x="5042793" y="4323181"/>
            <a:ext cx="504265" cy="253916"/>
          </a:xfrm>
          <a:prstGeom prst="rect">
            <a:avLst/>
          </a:prstGeom>
          <a:noFill/>
        </p:spPr>
        <p:txBody>
          <a:bodyPr wrap="square" rtlCol="0">
            <a:spAutoFit/>
          </a:bodyPr>
          <a:lstStyle/>
          <a:p>
            <a:r>
              <a:rPr lang="en-US" sz="1050" b="1" dirty="0">
                <a:solidFill>
                  <a:srgbClr val="7030A0"/>
                </a:solidFill>
              </a:rPr>
              <a:t>X 3.1</a:t>
            </a:r>
          </a:p>
        </p:txBody>
      </p:sp>
    </p:spTree>
    <p:extLst>
      <p:ext uri="{BB962C8B-B14F-4D97-AF65-F5344CB8AC3E}">
        <p14:creationId xmlns:p14="http://schemas.microsoft.com/office/powerpoint/2010/main" val="1139157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3" y="166337"/>
            <a:ext cx="7886700" cy="994172"/>
          </a:xfrm>
        </p:spPr>
        <p:txBody>
          <a:bodyPr/>
          <a:lstStyle/>
          <a:p>
            <a:r>
              <a:rPr lang="en-US" dirty="0"/>
              <a:t>DSPN discovers molecular pathways from genotype to phenotype</a:t>
            </a:r>
          </a:p>
        </p:txBody>
      </p:sp>
      <p:pic>
        <p:nvPicPr>
          <p:cNvPr id="8" name="Picture 7">
            <a:extLst>
              <a:ext uri="{FF2B5EF4-FFF2-40B4-BE49-F238E27FC236}">
                <a16:creationId xmlns=""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1160509"/>
            <a:ext cx="3034607" cy="3948096"/>
          </a:xfrm>
          <a:prstGeom prst="rect">
            <a:avLst/>
          </a:prstGeom>
        </p:spPr>
      </p:pic>
      <p:pic>
        <p:nvPicPr>
          <p:cNvPr id="11" name="Picture 10">
            <a:extLst>
              <a:ext uri="{FF2B5EF4-FFF2-40B4-BE49-F238E27FC236}">
                <a16:creationId xmlns="" xmlns:a16="http://schemas.microsoft.com/office/drawing/2014/main" id="{FB18DF91-DE41-7345-8812-DB60B9DE8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253" y="1372441"/>
            <a:ext cx="5288659" cy="3097225"/>
          </a:xfrm>
          <a:prstGeom prst="rect">
            <a:avLst/>
          </a:prstGeom>
        </p:spPr>
      </p:pic>
      <p:sp>
        <p:nvSpPr>
          <p:cNvPr id="6" name="Rectangle 5">
            <a:extLst>
              <a:ext uri="{FF2B5EF4-FFF2-40B4-BE49-F238E27FC236}">
                <a16:creationId xmlns="" xmlns:a16="http://schemas.microsoft.com/office/drawing/2014/main" id="{F9CE81A9-7F7E-FA44-8E53-FA851DAD3963}"/>
              </a:ext>
            </a:extLst>
          </p:cNvPr>
          <p:cNvSpPr/>
          <p:nvPr/>
        </p:nvSpPr>
        <p:spPr>
          <a:xfrm>
            <a:off x="336666" y="1770611"/>
            <a:ext cx="524937"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 xmlns:a16="http://schemas.microsoft.com/office/drawing/2014/main" id="{9C61E1EC-C6E7-F442-996E-55E328C7AA98}"/>
              </a:ext>
            </a:extLst>
          </p:cNvPr>
          <p:cNvSpPr/>
          <p:nvPr/>
        </p:nvSpPr>
        <p:spPr>
          <a:xfrm>
            <a:off x="6462105" y="1464384"/>
            <a:ext cx="227169" cy="3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 xmlns:a16="http://schemas.microsoft.com/office/drawing/2014/main" id="{48E9BE90-6842-C44B-A9B2-DB0E211B7C13}"/>
              </a:ext>
            </a:extLst>
          </p:cNvPr>
          <p:cNvSpPr/>
          <p:nvPr/>
        </p:nvSpPr>
        <p:spPr>
          <a:xfrm>
            <a:off x="3705162" y="1431436"/>
            <a:ext cx="478679" cy="33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26458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75000"/>
                  <a:lumOff val="25000"/>
                </a:scheme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tx1">
                    <a:lumMod val="75000"/>
                    <a:lumOff val="25000"/>
                  </a:schemeClr>
                </a:solidFill>
                <a:latin typeface="Helvetica Neue"/>
                <a:ea typeface="Helvetica Neue"/>
                <a:cs typeface="Helvetica Neue"/>
                <a:sym typeface="Helvetica Neue"/>
              </a:rPr>
              <a:t>Thoughts on Genome Annotation, </a:t>
            </a:r>
            <a:r>
              <a:rPr lang="en-US" sz="1800" dirty="0" smtClean="0">
                <a:solidFill>
                  <a:schemeClr val="tx1">
                    <a:lumMod val="75000"/>
                    <a:lumOff val="25000"/>
                  </a:schemeClr>
                </a:solidFill>
                <a:latin typeface="Helvetica Neue" charset="0"/>
                <a:ea typeface="Helvetica Neue" charset="0"/>
                <a:cs typeface="Helvetica Neue" charset="0"/>
              </a:rPr>
              <a:t>Prioritizing</a:t>
            </a:r>
            <a:r>
              <a:rPr lang="en-US" sz="1800" dirty="0" smtClean="0">
                <a:solidFill>
                  <a:schemeClr val="tx1">
                    <a:lumMod val="75000"/>
                    <a:lumOff val="25000"/>
                  </a:schemeClr>
                </a:solidFill>
                <a:latin typeface="Helvetica Neue"/>
                <a:ea typeface="Helvetica Neue"/>
                <a:cs typeface="Helvetica Neue"/>
                <a:sym typeface="Helvetica Neue"/>
              </a:rPr>
              <a:t> Variants &amp; </a:t>
            </a:r>
            <a:br>
              <a:rPr lang="en-US" sz="1800" dirty="0" smtClean="0">
                <a:solidFill>
                  <a:schemeClr val="tx1">
                    <a:lumMod val="75000"/>
                    <a:lumOff val="25000"/>
                  </a:schemeClr>
                </a:solidFill>
                <a:latin typeface="Helvetica Neue"/>
                <a:ea typeface="Helvetica Neue"/>
                <a:cs typeface="Helvetica Neue"/>
                <a:sym typeface="Helvetica Neue"/>
              </a:rPr>
            </a:br>
            <a:r>
              <a:rPr lang="en-US" sz="1800" dirty="0" smtClean="0">
                <a:solidFill>
                  <a:schemeClr val="tx1">
                    <a:lumMod val="75000"/>
                    <a:lumOff val="25000"/>
                  </a:schemeClr>
                </a:solidFill>
                <a:latin typeface="Helvetica Neue"/>
                <a:ea typeface="Helvetica Neue"/>
                <a:cs typeface="Helvetica Neue"/>
                <a:sym typeface="Helvetica Neue"/>
              </a:rPr>
              <a:t>Application of these concepts in a disease context</a:t>
            </a:r>
            <a:endParaRPr lang="en" sz="1800" dirty="0">
              <a:solidFill>
                <a:schemeClr val="tx1">
                  <a:lumMod val="75000"/>
                  <a:lumOff val="2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C000"/>
                </a:solidFill>
                <a:latin typeface="Helvetica Neue" charset="0"/>
                <a:ea typeface="Helvetica Neue" charset="0"/>
                <a:cs typeface="Helvetica Neue" charset="0"/>
              </a:rPr>
              <a:t>RADAR</a:t>
            </a:r>
            <a:endParaRPr lang="en-US" sz="1600" b="1" u="sng" dirty="0">
              <a:solidFill>
                <a:srgbClr val="FFC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Adapts </a:t>
            </a:r>
            <a:r>
              <a:rPr lang="en-US" sz="1200" dirty="0" err="1">
                <a:solidFill>
                  <a:schemeClr val="tx1">
                    <a:lumMod val="75000"/>
                    <a:lumOff val="25000"/>
                  </a:schemeClr>
                </a:solidFill>
                <a:latin typeface="Helvetica Neue" charset="0"/>
                <a:ea typeface="Helvetica Neue" charset="0"/>
                <a:cs typeface="Helvetica Neue" charset="0"/>
              </a:rPr>
              <a:t>FunSeq</a:t>
            </a:r>
            <a:r>
              <a:rPr lang="en-US" sz="1200" dirty="0">
                <a:solidFill>
                  <a:schemeClr val="tx1">
                    <a:lumMod val="75000"/>
                    <a:lumOff val="25000"/>
                  </a:schemeClr>
                </a:solidFill>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Prioritizes variants based on post-transcriptional </a:t>
            </a:r>
            <a:r>
              <a:rPr lang="en-US" sz="1200" dirty="0" err="1">
                <a:solidFill>
                  <a:schemeClr val="tx1">
                    <a:lumMod val="75000"/>
                    <a:lumOff val="25000"/>
                  </a:schemeClr>
                </a:solidFill>
                <a:latin typeface="Helvetica Neue" charset="0"/>
                <a:ea typeface="Helvetica Neue" charset="0"/>
                <a:cs typeface="Helvetica Neue" charset="0"/>
              </a:rPr>
              <a:t>regulome</a:t>
            </a:r>
            <a:r>
              <a:rPr lang="en-US" sz="1200" dirty="0">
                <a:solidFill>
                  <a:schemeClr val="tx1">
                    <a:lumMod val="75000"/>
                    <a:lumOff val="25000"/>
                  </a:schemeClr>
                </a:solidFill>
                <a:latin typeface="Helvetica Neue" charset="0"/>
                <a:ea typeface="Helvetica Neue" charset="0"/>
                <a:cs typeface="Helvetica Neue" charset="0"/>
              </a:rPr>
              <a:t> using ENCODE </a:t>
            </a:r>
            <a:r>
              <a:rPr lang="en-US" sz="1200" dirty="0" err="1">
                <a:solidFill>
                  <a:schemeClr val="tx1">
                    <a:lumMod val="75000"/>
                    <a:lumOff val="25000"/>
                  </a:schemeClr>
                </a:solidFill>
                <a:latin typeface="Helvetica Neue" charset="0"/>
                <a:ea typeface="Helvetica Neue" charset="0"/>
                <a:cs typeface="Helvetica Neue" charset="0"/>
              </a:rPr>
              <a:t>eCLIP</a:t>
            </a:r>
            <a:endParaRPr lang="en-US" sz="1200" dirty="0">
              <a:solidFill>
                <a:schemeClr val="tx1">
                  <a:lumMod val="75000"/>
                  <a:lumOff val="2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Incorporates new features related to RNA sec. </a:t>
            </a:r>
            <a:r>
              <a:rPr lang="en-US" sz="1200" dirty="0" err="1">
                <a:solidFill>
                  <a:schemeClr val="tx1">
                    <a:lumMod val="75000"/>
                    <a:lumOff val="25000"/>
                  </a:schemeClr>
                </a:solidFill>
                <a:latin typeface="Helvetica Neue" charset="0"/>
                <a:ea typeface="Helvetica Neue" charset="0"/>
                <a:cs typeface="Helvetica Neue" charset="0"/>
              </a:rPr>
              <a:t>struc</a:t>
            </a:r>
            <a:r>
              <a:rPr lang="en-US" sz="1200" dirty="0">
                <a:solidFill>
                  <a:schemeClr val="tx1">
                    <a:lumMod val="75000"/>
                    <a:lumOff val="25000"/>
                  </a:schemeClr>
                </a:solidFill>
                <a:latin typeface="Helvetica Neue" charset="0"/>
                <a:ea typeface="Helvetica Neue" charset="0"/>
                <a:cs typeface="Helvetica Neue" charset="0"/>
              </a:rPr>
              <a:t> &amp; tissue specific </a:t>
            </a:r>
            <a:r>
              <a:rPr lang="en-US" sz="1200" dirty="0" smtClean="0">
                <a:solidFill>
                  <a:schemeClr val="tx1">
                    <a:lumMod val="75000"/>
                    <a:lumOff val="25000"/>
                  </a:schemeClr>
                </a:solidFill>
                <a:latin typeface="Helvetica Neue" charset="0"/>
                <a:ea typeface="Helvetica Neue" charset="0"/>
                <a:cs typeface="Helvetica Neue" charset="0"/>
              </a:rPr>
              <a:t>effects</a:t>
            </a:r>
            <a:endParaRPr lang="en-US" sz="1200" dirty="0">
              <a:solidFill>
                <a:schemeClr val="tx1">
                  <a:lumMod val="75000"/>
                  <a:lumOff val="2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rgbClr val="FFC000"/>
                </a:solidFill>
                <a:latin typeface="Helvetica Neue" charset="0"/>
                <a:ea typeface="Helvetica Neue" charset="0"/>
                <a:cs typeface="Helvetica Neue" charset="0"/>
              </a:rPr>
              <a:t>uORFs</a:t>
            </a:r>
            <a:r>
              <a:rPr lang="en-US" sz="1400" dirty="0" smtClean="0">
                <a:solidFill>
                  <a:schemeClr val="tx1">
                    <a:lumMod val="75000"/>
                    <a:lumOff val="25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solidFill>
                <a:schemeClr val="tx1">
                  <a:lumMod val="75000"/>
                  <a:lumOff val="25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solidFill>
                  <a:srgbClr val="FFC000"/>
                </a:solidFill>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solidFill>
                  <a:schemeClr val="tx1">
                    <a:lumMod val="75000"/>
                    <a:lumOff val="25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75000"/>
                  <a:lumOff val="2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solidFill>
                  <a:schemeClr val="tx1">
                    <a:lumMod val="75000"/>
                    <a:lumOff val="25000"/>
                  </a:schemeClr>
                </a:solidFill>
                <a:latin typeface="Helvetica Neue" charset="0"/>
                <a:ea typeface="Helvetica Neue" charset="0"/>
                <a:cs typeface="Helvetica Neue" charset="0"/>
              </a:rPr>
              <a:t>Genomic covariates</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rgbClr val="FFC000"/>
                </a:solidFill>
                <a:latin typeface="Helvetica Neue" charset="0"/>
                <a:ea typeface="Helvetica Neue" charset="0"/>
                <a:cs typeface="Helvetica Neue" charset="0"/>
              </a:rPr>
              <a:t>Music</a:t>
            </a:r>
            <a:endParaRPr lang="en-US" sz="1400" b="1" u="sng" dirty="0">
              <a:solidFill>
                <a:srgbClr val="FFC000"/>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tx1">
                    <a:lumMod val="75000"/>
                    <a:lumOff val="25000"/>
                  </a:schemeClr>
                </a:solidFill>
                <a:latin typeface="Helvetica Neue" charset="0"/>
                <a:ea typeface="Helvetica Neue" charset="0"/>
                <a:cs typeface="Helvetica Neue" charset="0"/>
              </a:rPr>
              <a:t>Multi-scale peak calling</a:t>
            </a:r>
            <a:endParaRPr lang="en-US" sz="1400" b="1" u="sng" dirty="0">
              <a:solidFill>
                <a:schemeClr val="tx1">
                  <a:lumMod val="75000"/>
                  <a:lumOff val="25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rgbClr val="FFC000"/>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rPr>
              <a:t>Integrating cross-assay signal-track patterns </a:t>
            </a:r>
            <a:r>
              <a:rPr lang="en-US" sz="1100" dirty="0">
                <a:solidFill>
                  <a:schemeClr val="tx1">
                    <a:lumMod val="75000"/>
                    <a:lumOff val="25000"/>
                  </a:schemeClr>
                </a:solidFill>
                <a:latin typeface="Helvetica Neue" charset="0"/>
                <a:ea typeface="Helvetica Neue" charset="0"/>
                <a:cs typeface="Helvetica Neue" charset="0"/>
              </a:rPr>
              <a:t>associated with </a:t>
            </a:r>
            <a:r>
              <a:rPr lang="en-US" sz="1100" dirty="0" smtClean="0">
                <a:solidFill>
                  <a:schemeClr val="tx1">
                    <a:lumMod val="75000"/>
                    <a:lumOff val="25000"/>
                  </a:schemeClr>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solidFill>
                  <a:schemeClr val="tx1">
                    <a:lumMod val="75000"/>
                    <a:lumOff val="25000"/>
                  </a:schemeClr>
                </a:solidFill>
                <a:latin typeface="Helvetica Neue" charset="0"/>
                <a:ea typeface="Helvetica Neue" charset="0"/>
                <a:cs typeface="Helvetica Neue" charset="0"/>
              </a:rPr>
              <a:t>T</a:t>
            </a:r>
            <a:r>
              <a:rPr lang="en-US" sz="1100" dirty="0" smtClean="0">
                <a:solidFill>
                  <a:schemeClr val="tx1">
                    <a:lumMod val="75000"/>
                    <a:lumOff val="25000"/>
                  </a:schemeClr>
                </a:solidFill>
                <a:latin typeface="Helvetica Neue" charset="0"/>
                <a:ea typeface="Helvetica Neue" charset="0"/>
                <a:cs typeface="Helvetica Neue" charset="0"/>
              </a:rPr>
              <a:t>rained </a:t>
            </a:r>
            <a:r>
              <a:rPr lang="en-US" sz="1100" dirty="0">
                <a:solidFill>
                  <a:schemeClr val="tx1">
                    <a:lumMod val="75000"/>
                    <a:lumOff val="25000"/>
                  </a:schemeClr>
                </a:solidFill>
                <a:latin typeface="Helvetica Neue" charset="0"/>
                <a:ea typeface="Helvetica Neue" charset="0"/>
                <a:cs typeface="Helvetica Neue" charset="0"/>
              </a:rPr>
              <a:t>on high throughput STARR-</a:t>
            </a:r>
            <a:r>
              <a:rPr lang="en-US" sz="1100" dirty="0" err="1">
                <a:solidFill>
                  <a:schemeClr val="tx1">
                    <a:lumMod val="75000"/>
                    <a:lumOff val="25000"/>
                  </a:schemeClr>
                </a:solidFill>
                <a:latin typeface="Helvetica Neue" charset="0"/>
                <a:ea typeface="Helvetica Neue" charset="0"/>
                <a:cs typeface="Helvetica Neue" charset="0"/>
              </a:rPr>
              <a:t>seq</a:t>
            </a:r>
            <a:r>
              <a:rPr lang="en-US" sz="1100" dirty="0">
                <a:solidFill>
                  <a:schemeClr val="tx1">
                    <a:lumMod val="75000"/>
                    <a:lumOff val="25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75000"/>
                    <a:lumOff val="25000"/>
                  </a:schemeClr>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solidFill>
                  <a:srgbClr val="FFC000"/>
                </a:solidFill>
                <a:latin typeface="Helvetica Neue" charset="0"/>
                <a:ea typeface="Helvetica Neue" charset="0"/>
                <a:cs typeface="Helvetica Neue" charset="0"/>
              </a:rPr>
              <a:t>FunSeq</a:t>
            </a:r>
            <a:endParaRPr lang="en-US" sz="1400" b="1" u="sng" dirty="0">
              <a:solidFill>
                <a:srgbClr val="FFC000"/>
              </a:solidFill>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solidFill>
                  <a:schemeClr val="tx1">
                    <a:lumMod val="75000"/>
                    <a:lumOff val="25000"/>
                  </a:schemeClr>
                </a:solidFill>
                <a:latin typeface="Helvetica Neue" charset="0"/>
                <a:ea typeface="Helvetica Neue" charset="0"/>
                <a:cs typeface="Helvetica Neue" charset="0"/>
              </a:rPr>
              <a:t>I</a:t>
            </a:r>
            <a:r>
              <a:rPr lang="en" sz="1100" dirty="0" err="1">
                <a:solidFill>
                  <a:schemeClr val="tx1">
                    <a:lumMod val="75000"/>
                    <a:lumOff val="25000"/>
                  </a:schemeClr>
                </a:solidFill>
                <a:latin typeface="Helvetica Neue" charset="0"/>
                <a:ea typeface="Helvetica Neue" charset="0"/>
                <a:cs typeface="Helvetica Neue" charset="0"/>
              </a:rPr>
              <a:t>ntegrates</a:t>
            </a:r>
            <a:r>
              <a:rPr lang="en" sz="1100" dirty="0">
                <a:solidFill>
                  <a:schemeClr val="tx1">
                    <a:lumMod val="75000"/>
                    <a:lumOff val="25000"/>
                  </a:schemeClr>
                </a:solidFill>
                <a:latin typeface="Helvetica Neue" charset="0"/>
                <a:ea typeface="Helvetica Neue" charset="0"/>
                <a:cs typeface="Helvetica Neue" charset="0"/>
              </a:rPr>
              <a:t> evidence, with a</a:t>
            </a:r>
            <a:r>
              <a:rPr lang="en-US" sz="1100" dirty="0">
                <a:solidFill>
                  <a:schemeClr val="tx1">
                    <a:lumMod val="75000"/>
                    <a:lumOff val="25000"/>
                  </a:schemeClr>
                </a:solidFill>
                <a:latin typeface="Helvetica Neue" charset="0"/>
                <a:ea typeface="Helvetica Neue" charset="0"/>
                <a:cs typeface="Helvetica Neue" charset="0"/>
              </a:rPr>
              <a:t> “</a:t>
            </a:r>
            <a:r>
              <a:rPr lang="en-US" sz="1100" dirty="0" err="1">
                <a:solidFill>
                  <a:schemeClr val="tx1">
                    <a:lumMod val="75000"/>
                    <a:lumOff val="25000"/>
                  </a:schemeClr>
                </a:solidFill>
                <a:latin typeface="Helvetica Neue" charset="0"/>
                <a:ea typeface="Helvetica Neue" charset="0"/>
                <a:cs typeface="Helvetica Neue" charset="0"/>
              </a:rPr>
              <a:t>surprisal</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based </a:t>
            </a:r>
            <a:r>
              <a:rPr lang="en" sz="1200" dirty="0">
                <a:solidFill>
                  <a:schemeClr val="tx1">
                    <a:lumMod val="75000"/>
                    <a:lumOff val="25000"/>
                  </a:schemeClr>
                </a:solidFill>
                <a:latin typeface="Helvetica Neue" charset="0"/>
                <a:ea typeface="Helvetica Neue" charset="0"/>
                <a:cs typeface="Helvetica Neue" charset="0"/>
              </a:rPr>
              <a:t>weighting</a:t>
            </a:r>
            <a:r>
              <a:rPr lang="en" sz="1100" dirty="0">
                <a:solidFill>
                  <a:schemeClr val="tx1">
                    <a:lumMod val="75000"/>
                    <a:lumOff val="25000"/>
                  </a:schemeClr>
                </a:solidFill>
                <a:latin typeface="Helvetica Neue" charset="0"/>
                <a:ea typeface="Helvetica Neue" charset="0"/>
                <a:cs typeface="Helvetica Neue" charset="0"/>
              </a:rPr>
              <a:t> scheme</a:t>
            </a:r>
            <a:r>
              <a:rPr lang="en-US" sz="1100" dirty="0">
                <a:solidFill>
                  <a:schemeClr val="tx1">
                    <a:lumMod val="75000"/>
                    <a:lumOff val="25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75000"/>
                    <a:lumOff val="25000"/>
                  </a:schemeClr>
                </a:solidFill>
                <a:latin typeface="Helvetica Neue" charset="0"/>
                <a:ea typeface="Helvetica Neue" charset="0"/>
                <a:cs typeface="Helvetica Neue" charset="0"/>
              </a:rPr>
              <a:t>Prioritizing variants </a:t>
            </a:r>
            <a:r>
              <a:rPr lang="en-US" sz="1100" dirty="0">
                <a:solidFill>
                  <a:schemeClr val="tx1">
                    <a:lumMod val="75000"/>
                    <a:lumOff val="25000"/>
                  </a:schemeClr>
                </a:solidFill>
                <a:latin typeface="Helvetica Neue" charset="0"/>
                <a:ea typeface="Helvetica Neue" charset="0"/>
                <a:cs typeface="Helvetica Neue" charset="0"/>
              </a:rPr>
              <a:t>within </a:t>
            </a:r>
            <a:r>
              <a:rPr lang="en" sz="1100" dirty="0">
                <a:solidFill>
                  <a:schemeClr val="tx1">
                    <a:lumMod val="75000"/>
                    <a:lumOff val="25000"/>
                  </a:schemeClr>
                </a:solidFill>
                <a:latin typeface="Helvetica Neue" charset="0"/>
                <a:ea typeface="Helvetica Neue" charset="0"/>
                <a:cs typeface="Helvetica Neue" charset="0"/>
              </a:rPr>
              <a:t>“sensitive sites” (human</a:t>
            </a:r>
            <a:r>
              <a:rPr lang="en-US" sz="1100" dirty="0">
                <a:solidFill>
                  <a:schemeClr val="tx1">
                    <a:lumMod val="75000"/>
                    <a:lumOff val="25000"/>
                  </a:schemeClr>
                </a:solidFill>
                <a:latin typeface="Helvetica Neue" charset="0"/>
                <a:ea typeface="Helvetica Neue" charset="0"/>
                <a:cs typeface="Helvetica Neue" charset="0"/>
              </a:rPr>
              <a:t> </a:t>
            </a:r>
            <a:r>
              <a:rPr lang="en" sz="1100" dirty="0">
                <a:solidFill>
                  <a:schemeClr val="tx1">
                    <a:lumMod val="75000"/>
                    <a:lumOff val="25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75000"/>
                  <a:lumOff val="2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rgbClr val="FFC000"/>
                </a:solidFill>
                <a:latin typeface="Helvetica Neue" charset="0"/>
                <a:ea typeface="Helvetica Neue" charset="0"/>
                <a:cs typeface="Helvetica Neue" charset="0"/>
              </a:rPr>
              <a:t>PsychENCODE</a:t>
            </a:r>
            <a:r>
              <a:rPr lang="en-US" sz="1600" b="1" u="sng" dirty="0" smtClean="0">
                <a:solidFill>
                  <a:srgbClr val="FFC000"/>
                </a:solidFill>
                <a:latin typeface="Helvetica Neue" charset="0"/>
                <a:ea typeface="Helvetica Neue" charset="0"/>
                <a:cs typeface="Helvetica Neue" charset="0"/>
              </a:rPr>
              <a:t> </a:t>
            </a:r>
            <a:r>
              <a:rPr lang="en-US" sz="1600" b="1" u="sng" dirty="0">
                <a:solidFill>
                  <a:srgbClr val="FFC000"/>
                </a:solidFill>
                <a:latin typeface="Helvetica Neue" charset="0"/>
                <a:ea typeface="Helvetica Neue" charset="0"/>
                <a:cs typeface="Helvetica Neue" charset="0"/>
              </a:rPr>
              <a:t>(</a:t>
            </a:r>
            <a:r>
              <a:rPr lang="en-US" sz="1600" b="1" u="sng" dirty="0" smtClean="0">
                <a:solidFill>
                  <a:srgbClr val="FFC000"/>
                </a:solidFill>
                <a:latin typeface="Helvetica Neue" charset="0"/>
                <a:ea typeface="Helvetica Neue" charset="0"/>
                <a:cs typeface="Helvetica Neue" charset="0"/>
              </a:rPr>
              <a:t>Application)</a:t>
            </a:r>
            <a:endParaRPr lang="en-US" sz="1600" b="1" u="sng" dirty="0">
              <a:solidFill>
                <a:srgbClr val="FFC000"/>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Large QTL resource (~2.5M </a:t>
            </a:r>
            <a:r>
              <a:rPr lang="en-US" sz="1200" dirty="0" err="1">
                <a:solidFill>
                  <a:schemeClr val="tx1">
                    <a:lumMod val="75000"/>
                    <a:lumOff val="25000"/>
                  </a:schemeClr>
                </a:solidFill>
                <a:latin typeface="Helvetica Neue" charset="0"/>
                <a:ea typeface="Helvetica Neue" charset="0"/>
                <a:cs typeface="Helvetica Neue" charset="0"/>
              </a:rPr>
              <a:t>eQTLs</a:t>
            </a:r>
            <a:r>
              <a:rPr lang="en-US" sz="1200" dirty="0">
                <a:solidFill>
                  <a:schemeClr val="tx1">
                    <a:lumMod val="75000"/>
                    <a:lumOff val="25000"/>
                  </a:schemeClr>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tx1">
                    <a:lumMod val="75000"/>
                    <a:lumOff val="25000"/>
                  </a:schemeClr>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34740375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smtClean="0">
                <a:solidFill>
                  <a:schemeClr val="bg1"/>
                </a:solidFill>
                <a:latin typeface="Helvetica Neue"/>
                <a:ea typeface="Helvetica Neue"/>
                <a:cs typeface="Helvetica Neue"/>
                <a:sym typeface="Helvetica Neue"/>
              </a:rPr>
              <a:t>Thoughts on Genome Annotation, </a:t>
            </a:r>
            <a:r>
              <a:rPr lang="en-US" sz="1800" dirty="0" smtClean="0">
                <a:solidFill>
                  <a:schemeClr val="bg1"/>
                </a:solidFill>
                <a:latin typeface="Helvetica Neue" charset="0"/>
                <a:ea typeface="Helvetica Neue" charset="0"/>
                <a:cs typeface="Helvetica Neue" charset="0"/>
              </a:rPr>
              <a:t>Prioritizing</a:t>
            </a:r>
            <a:r>
              <a:rPr lang="en-US" sz="1800" dirty="0" smtClean="0">
                <a:solidFill>
                  <a:schemeClr val="bg1"/>
                </a:solidFill>
                <a:latin typeface="Helvetica Neue"/>
                <a:ea typeface="Helvetica Neue"/>
                <a:cs typeface="Helvetica Neue"/>
                <a:sym typeface="Helvetica Neue"/>
              </a:rPr>
              <a:t> Variants &amp; </a:t>
            </a:r>
            <a:br>
              <a:rPr lang="en-US" sz="1800" dirty="0" smtClean="0">
                <a:solidFill>
                  <a:schemeClr val="bg1"/>
                </a:solidFill>
                <a:latin typeface="Helvetica Neue"/>
                <a:ea typeface="Helvetica Neue"/>
                <a:cs typeface="Helvetica Neue"/>
                <a:sym typeface="Helvetica Neue"/>
              </a:rPr>
            </a:br>
            <a:r>
              <a:rPr lang="en-US" sz="1800" dirty="0" smtClean="0">
                <a:solidFill>
                  <a:schemeClr val="bg1"/>
                </a:solidFill>
                <a:latin typeface="Helvetica Neue"/>
                <a:ea typeface="Helvetica Neue"/>
                <a:cs typeface="Helvetica Neue"/>
                <a:sym typeface="Helvetica Neue"/>
              </a:rPr>
              <a:t>Application of these concepts in a disease context</a:t>
            </a:r>
            <a:endParaRPr lang="en" sz="18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latin typeface="Helvetica Neue" charset="0"/>
                <a:ea typeface="Helvetica Neue" charset="0"/>
                <a:cs typeface="Helvetica Neue" charset="0"/>
              </a:rPr>
              <a:t>RADAR</a:t>
            </a:r>
            <a:endParaRPr lang="en-US"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Adapts </a:t>
            </a:r>
            <a:r>
              <a:rPr lang="en-US"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approach to RNA</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a:t>
            </a:r>
            <a:r>
              <a:rPr lang="en-US" sz="1200" dirty="0" err="1">
                <a:latin typeface="Helvetica Neue" charset="0"/>
                <a:ea typeface="Helvetica Neue" charset="0"/>
                <a:cs typeface="Helvetica Neue" charset="0"/>
              </a:rPr>
              <a:t>regulome</a:t>
            </a:r>
            <a:r>
              <a:rPr lang="en-US" sz="1200" dirty="0">
                <a:latin typeface="Helvetica Neue" charset="0"/>
                <a:ea typeface="Helvetica Neue" charset="0"/>
                <a:cs typeface="Helvetica Neue" charset="0"/>
              </a:rPr>
              <a:t>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a:t>
            </a:r>
            <a:r>
              <a:rPr lang="en-US" sz="1200" dirty="0" smtClean="0">
                <a:latin typeface="Helvetica Neue" charset="0"/>
                <a:ea typeface="Helvetica Neue" charset="0"/>
                <a:cs typeface="Helvetica Neue" charset="0"/>
              </a:rPr>
              <a:t>effects</a:t>
            </a: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400" b="1" u="sng" dirty="0" err="1" smtClean="0">
                <a:solidFill>
                  <a:schemeClr val="bg1"/>
                </a:solidFill>
                <a:latin typeface="Helvetica Neue" charset="0"/>
                <a:ea typeface="Helvetica Neue" charset="0"/>
                <a:cs typeface="Helvetica Neue" charset="0"/>
              </a:rPr>
              <a:t>uORFs</a:t>
            </a:r>
            <a:r>
              <a:rPr lang="en-US" sz="1400" dirty="0" smtClean="0">
                <a:solidFill>
                  <a:schemeClr val="bg1"/>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translation</a:t>
            </a:r>
          </a:p>
          <a:p>
            <a:pPr marL="236538" indent="-225425">
              <a:spcBef>
                <a:spcPts val="400"/>
              </a:spcBef>
              <a:buClr>
                <a:srgbClr val="FFFFFF"/>
              </a:buClr>
              <a:buFont typeface="Helvetica Neue"/>
              <a:buChar char="•"/>
            </a:pPr>
            <a:endParaRPr lang="en-US" sz="1100" dirty="0">
              <a:latin typeface="Helvetica Neue" charset="0"/>
              <a:ea typeface="Helvetica Neue" charset="0"/>
              <a:cs typeface="Helvetica Neue" charset="0"/>
              <a:sym typeface="Helvetica Neue"/>
            </a:endParaRPr>
          </a:p>
          <a:p>
            <a:pPr indent="-228600">
              <a:spcBef>
                <a:spcPts val="500"/>
              </a:spcBef>
              <a:buFont typeface="Merriweather Sans"/>
              <a:buChar char="•"/>
            </a:pPr>
            <a:r>
              <a:rPr lang="en-US" sz="1400" b="1" u="sng" dirty="0">
                <a:latin typeface="Helvetica Neue" charset="0"/>
                <a:ea typeface="Helvetica Neue" charset="0"/>
                <a:cs typeface="Helvetica Neue" charset="0"/>
              </a:rPr>
              <a:t>LARVA &amp; MOAT</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covariates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400" b="1" u="sng" dirty="0" smtClean="0">
                <a:solidFill>
                  <a:schemeClr val="bg1"/>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variants: Germline, Somatic, &amp;c</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annotations: peaks, segmentations, model predictions</a:t>
            </a:r>
          </a:p>
          <a:p>
            <a:pPr lvl="1" indent="-228600">
              <a:spcBef>
                <a:spcPts val="500"/>
              </a:spcBef>
              <a:buFont typeface="Merriweather Sans"/>
              <a:buChar char="•"/>
            </a:pPr>
            <a:r>
              <a:rPr lang="en-US" sz="1200" dirty="0" smtClean="0">
                <a:latin typeface="Helvetica Neue" charset="0"/>
                <a:ea typeface="Helvetica Neue" charset="0"/>
                <a:cs typeface="Helvetica Neue" charset="0"/>
              </a:rPr>
              <a:t>Genomic covariates</a:t>
            </a:r>
            <a:endParaRPr lang="en-US" sz="1400" b="1" u="sng" dirty="0">
              <a:solidFill>
                <a:schemeClr val="bg1"/>
              </a:solidFill>
              <a:latin typeface="Helvetica Neue" charset="0"/>
              <a:ea typeface="Helvetica Neue" charset="0"/>
              <a:cs typeface="Helvetica Neue" charset="0"/>
            </a:endParaRPr>
          </a:p>
          <a:p>
            <a:pPr indent="-228600">
              <a:spcBef>
                <a:spcPts val="500"/>
              </a:spcBef>
              <a:buFont typeface="Merriweather Sans"/>
              <a:buChar char="•"/>
            </a:pPr>
            <a:r>
              <a:rPr lang="en-US" sz="1400" b="1" u="sng" dirty="0" smtClean="0">
                <a:solidFill>
                  <a:schemeClr val="bg1"/>
                </a:solidFill>
                <a:latin typeface="Helvetica Neue" charset="0"/>
                <a:ea typeface="Helvetica Neue" charset="0"/>
                <a:cs typeface="Helvetica Neue" charset="0"/>
              </a:rPr>
              <a:t>Music</a:t>
            </a:r>
            <a:endParaRPr lang="en-US" sz="1400" b="1" u="sng" dirty="0">
              <a:solidFill>
                <a:schemeClr val="bg1"/>
              </a:solidFill>
              <a:latin typeface="Helvetica Neue" charset="0"/>
              <a:ea typeface="Helvetica Neue" charset="0"/>
              <a:cs typeface="Helvetica Neue" charset="0"/>
            </a:endParaRPr>
          </a:p>
          <a:p>
            <a:pPr lvl="1" indent="-228600">
              <a:spcBef>
                <a:spcPts val="500"/>
              </a:spcBef>
              <a:buFont typeface="Merriweather Sans"/>
              <a:buChar char="•"/>
            </a:pPr>
            <a:r>
              <a:rPr lang="en-US" altLang="en-US" sz="1100" dirty="0" smtClean="0">
                <a:solidFill>
                  <a:schemeClr val="bg1"/>
                </a:solidFill>
                <a:latin typeface="Helvetica Neue" charset="0"/>
                <a:ea typeface="Helvetica Neue" charset="0"/>
                <a:cs typeface="Helvetica Neue" charset="0"/>
              </a:rPr>
              <a:t>Multi-scale peak calling</a:t>
            </a:r>
            <a:endParaRPr lang="en-US" sz="1400" b="1" u="sng" dirty="0">
              <a:solidFill>
                <a:schemeClr val="bg1"/>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400" b="1" u="sng" dirty="0">
                <a:solidFill>
                  <a:schemeClr val="bg1"/>
                </a:solidFill>
                <a:latin typeface="Helvetica Neue" charset="0"/>
                <a:ea typeface="Helvetica Neue" charset="0"/>
                <a:cs typeface="Helvetica Neue" charset="0"/>
              </a:rPr>
              <a:t>Matched Filter</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rPr>
              <a:t>Integrating cross-assay signal-track patterns </a:t>
            </a:r>
            <a:r>
              <a:rPr lang="en-US" sz="1100" dirty="0">
                <a:solidFill>
                  <a:schemeClr val="bg1"/>
                </a:solidFill>
                <a:latin typeface="Helvetica Neue" charset="0"/>
                <a:ea typeface="Helvetica Neue" charset="0"/>
                <a:cs typeface="Helvetica Neue" charset="0"/>
              </a:rPr>
              <a:t>associated with </a:t>
            </a:r>
            <a:r>
              <a:rPr lang="en-US" sz="1100" dirty="0" smtClean="0">
                <a:solidFill>
                  <a:schemeClr val="bg1"/>
                </a:solidFill>
                <a:latin typeface="Helvetica Neue" charset="0"/>
                <a:ea typeface="Helvetica Neue" charset="0"/>
                <a:cs typeface="Helvetica Neue" charset="0"/>
              </a:rPr>
              <a:t>enhancer</a:t>
            </a:r>
          </a:p>
          <a:p>
            <a:pPr lvl="1" indent="-228600">
              <a:spcBef>
                <a:spcPts val="400"/>
              </a:spcBef>
              <a:buClr>
                <a:srgbClr val="FFFFFF"/>
              </a:buClr>
              <a:buFont typeface="Helvetica Neue"/>
              <a:buChar char="•"/>
            </a:pPr>
            <a:r>
              <a:rPr lang="en-US" sz="1100" dirty="0">
                <a:latin typeface="Helvetica Neue" charset="0"/>
                <a:ea typeface="Helvetica Neue" charset="0"/>
                <a:cs typeface="Helvetica Neue" charset="0"/>
              </a:rPr>
              <a:t>T</a:t>
            </a:r>
            <a:r>
              <a:rPr lang="en-US" sz="1100" dirty="0" smtClean="0">
                <a:solidFill>
                  <a:schemeClr val="bg1"/>
                </a:solidFill>
                <a:latin typeface="Helvetica Neue" charset="0"/>
                <a:ea typeface="Helvetica Neue" charset="0"/>
                <a:cs typeface="Helvetica Neue" charset="0"/>
              </a:rPr>
              <a:t>rained </a:t>
            </a:r>
            <a:r>
              <a:rPr lang="en-US" sz="1100" dirty="0">
                <a:solidFill>
                  <a:schemeClr val="bg1"/>
                </a:solidFill>
                <a:latin typeface="Helvetica Neue" charset="0"/>
                <a:ea typeface="Helvetica Neue" charset="0"/>
                <a:cs typeface="Helvetica Neue" charset="0"/>
              </a:rPr>
              <a:t>on high throughput STARR-</a:t>
            </a:r>
            <a:r>
              <a:rPr lang="en-US" sz="1100" dirty="0" err="1">
                <a:solidFill>
                  <a:schemeClr val="bg1"/>
                </a:solidFill>
                <a:latin typeface="Helvetica Neue" charset="0"/>
                <a:ea typeface="Helvetica Neue" charset="0"/>
                <a:cs typeface="Helvetica Neue" charset="0"/>
              </a:rPr>
              <a:t>seq</a:t>
            </a:r>
            <a:r>
              <a:rPr lang="en-US" sz="1100" dirty="0">
                <a:solidFill>
                  <a:schemeClr val="bg1"/>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sym typeface="Helvetica Neue"/>
              </a:rPr>
              <a:t>Validation in many different contexts</a:t>
            </a:r>
          </a:p>
          <a:p>
            <a:pPr marL="236538" indent="-225425">
              <a:spcBef>
                <a:spcPts val="500"/>
              </a:spcBef>
              <a:buClr>
                <a:srgbClr val="FFFFFF"/>
              </a:buClr>
              <a:buFont typeface="Merriweather Sans"/>
              <a:buChar char="•"/>
            </a:pPr>
            <a:r>
              <a:rPr lang="en" sz="1400" b="1" u="sng" dirty="0" err="1">
                <a:latin typeface="Helvetica Neue" charset="0"/>
                <a:ea typeface="Helvetica Neue" charset="0"/>
                <a:cs typeface="Helvetica Neue" charset="0"/>
              </a:rPr>
              <a:t>FunSeq</a:t>
            </a:r>
            <a:endParaRPr lang="en-US" sz="1400" b="1" u="sng" dirty="0">
              <a:latin typeface="Helvetica Neue" charset="0"/>
              <a:ea typeface="Helvetica Neue" charset="0"/>
              <a:cs typeface="Helvetica Neue" charset="0"/>
            </a:endParaRPr>
          </a:p>
          <a:p>
            <a:pPr marL="493713" lvl="1" indent="-225425">
              <a:spcBef>
                <a:spcPts val="500"/>
              </a:spcBef>
              <a:buClr>
                <a:srgbClr val="FFFFFF"/>
              </a:buClr>
              <a:buFont typeface="Merriweather Sans"/>
              <a:buChar char="•"/>
            </a:pPr>
            <a:r>
              <a:rPr lang="en-US" sz="1100" dirty="0">
                <a:latin typeface="Helvetica Neue" charset="0"/>
                <a:ea typeface="Helvetica Neue" charset="0"/>
                <a:cs typeface="Helvetica Neue" charset="0"/>
              </a:rPr>
              <a:t>I</a:t>
            </a:r>
            <a:r>
              <a:rPr lang="en" sz="1100" dirty="0" err="1">
                <a:latin typeface="Helvetica Neue" charset="0"/>
                <a:ea typeface="Helvetica Neue" charset="0"/>
                <a:cs typeface="Helvetica Neue" charset="0"/>
              </a:rPr>
              <a:t>ntegrates</a:t>
            </a:r>
            <a:r>
              <a:rPr lang="en" sz="1100" dirty="0">
                <a:latin typeface="Helvetica Neue" charset="0"/>
                <a:ea typeface="Helvetica Neue" charset="0"/>
                <a:cs typeface="Helvetica Neue" charset="0"/>
              </a:rPr>
              <a:t> evidence, with a</a:t>
            </a:r>
            <a:r>
              <a:rPr lang="en-US" sz="1100" dirty="0">
                <a:latin typeface="Helvetica Neue" charset="0"/>
                <a:ea typeface="Helvetica Neue" charset="0"/>
                <a:cs typeface="Helvetica Neue" charset="0"/>
              </a:rPr>
              <a:t> “</a:t>
            </a:r>
            <a:r>
              <a:rPr lang="en-US" sz="1100" dirty="0" err="1">
                <a:latin typeface="Helvetica Neue" charset="0"/>
                <a:ea typeface="Helvetica Neue" charset="0"/>
                <a:cs typeface="Helvetica Neue" charset="0"/>
              </a:rPr>
              <a:t>surprisal</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based </a:t>
            </a:r>
            <a:r>
              <a:rPr lang="en" sz="1200" dirty="0">
                <a:latin typeface="Helvetica Neue" charset="0"/>
                <a:ea typeface="Helvetica Neue" charset="0"/>
                <a:cs typeface="Helvetica Neue" charset="0"/>
              </a:rPr>
              <a:t>weighting</a:t>
            </a:r>
            <a:r>
              <a:rPr lang="en" sz="1100" dirty="0">
                <a:latin typeface="Helvetica Neue" charset="0"/>
                <a:ea typeface="Helvetica Neue" charset="0"/>
                <a:cs typeface="Helvetica Neue" charset="0"/>
              </a:rPr>
              <a:t> scheme</a:t>
            </a:r>
            <a:r>
              <a:rPr lang="en-US" sz="1100" dirty="0">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latin typeface="Helvetica Neue" charset="0"/>
                <a:ea typeface="Helvetica Neue" charset="0"/>
                <a:cs typeface="Helvetica Neue" charset="0"/>
              </a:rPr>
              <a:t>Prioritizing variants </a:t>
            </a:r>
            <a:r>
              <a:rPr lang="en-US" sz="1100" dirty="0">
                <a:latin typeface="Helvetica Neue" charset="0"/>
                <a:ea typeface="Helvetica Neue" charset="0"/>
                <a:cs typeface="Helvetica Neue" charset="0"/>
              </a:rPr>
              <a:t>within </a:t>
            </a:r>
            <a:r>
              <a:rPr lang="en" sz="1100" dirty="0">
                <a:latin typeface="Helvetica Neue" charset="0"/>
                <a:ea typeface="Helvetica Neue" charset="0"/>
                <a:cs typeface="Helvetica Neue" charset="0"/>
              </a:rPr>
              <a:t>“sensitive sites” (human</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US" sz="1600" b="1" u="sng" dirty="0" err="1" smtClean="0">
                <a:solidFill>
                  <a:schemeClr val="bg1"/>
                </a:solidFill>
                <a:latin typeface="Helvetica Neue" charset="0"/>
                <a:ea typeface="Helvetica Neue" charset="0"/>
                <a:cs typeface="Helvetica Neue" charset="0"/>
              </a:rPr>
              <a:t>PsychENCODE</a:t>
            </a:r>
            <a:r>
              <a:rPr lang="en-US" sz="1600" b="1" u="sng" dirty="0" smtClean="0">
                <a:solidFill>
                  <a:schemeClr val="bg1"/>
                </a:solidFill>
                <a:latin typeface="Helvetica Neue" charset="0"/>
                <a:ea typeface="Helvetica Neue" charset="0"/>
                <a:cs typeface="Helvetica Neue" charset="0"/>
              </a:rPr>
              <a:t> </a:t>
            </a:r>
            <a:r>
              <a:rPr lang="en-US" sz="1600" b="1" u="sng" dirty="0">
                <a:solidFill>
                  <a:schemeClr val="bg1"/>
                </a:solidFill>
                <a:latin typeface="Helvetica Neue" charset="0"/>
                <a:ea typeface="Helvetica Neue" charset="0"/>
                <a:cs typeface="Helvetica Neue" charset="0"/>
              </a:rPr>
              <a:t>(</a:t>
            </a:r>
            <a:r>
              <a:rPr lang="en-US" sz="1600" b="1" u="sng" dirty="0" smtClean="0">
                <a:solidFill>
                  <a:schemeClr val="bg1"/>
                </a:solidFill>
                <a:latin typeface="Helvetica Neue" charset="0"/>
                <a:ea typeface="Helvetica Neue" charset="0"/>
                <a:cs typeface="Helvetica Neue" charset="0"/>
              </a:rPr>
              <a:t>Application)</a:t>
            </a:r>
            <a:endParaRPr lang="en-US" sz="1600" b="1" u="sng" dirty="0">
              <a:solidFill>
                <a:schemeClr val="bg1"/>
              </a:solidFill>
              <a:latin typeface="Helvetica Neue" charset="0"/>
              <a:ea typeface="Helvetica Neue" charset="0"/>
              <a:cs typeface="Helvetica Neue" charset="0"/>
            </a:endParaRP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Population-level analysis of functional genomics data related to mental disease</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Single-cell deconvolution explaining across-population variation</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Large QTL resource (~2.5M </a:t>
            </a:r>
            <a:r>
              <a:rPr lang="en-US" sz="1200" dirty="0" err="1">
                <a:solidFill>
                  <a:schemeClr val="bg1"/>
                </a:solidFill>
                <a:latin typeface="Helvetica Neue" charset="0"/>
                <a:ea typeface="Helvetica Neue" charset="0"/>
                <a:cs typeface="Helvetica Neue" charset="0"/>
              </a:rPr>
              <a:t>eQTLs</a:t>
            </a:r>
            <a:r>
              <a:rPr lang="en-US" sz="1200" dirty="0">
                <a:solidFill>
                  <a:schemeClr val="bg1"/>
                </a:solidFill>
                <a:latin typeface="Helvetica Neue" charset="0"/>
                <a:ea typeface="Helvetica Neue" charset="0"/>
                <a:cs typeface="Helvetica Neue" charset="0"/>
              </a:rPr>
              <a:t>)</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Regulatory network construction using QTLs, Hi-C, &amp; activity relationships. Used to link GWAS SNPs to genes.</a:t>
            </a:r>
          </a:p>
          <a:p>
            <a:pPr marL="569912" lvl="2" indent="-228600">
              <a:spcBef>
                <a:spcPts val="500"/>
              </a:spcBef>
              <a:buFont typeface="Merriweather Sans"/>
              <a:buChar char="•"/>
            </a:pPr>
            <a:r>
              <a:rPr lang="en-US" sz="1200" dirty="0">
                <a:solidFill>
                  <a:schemeClr val="bg1"/>
                </a:solidFill>
                <a:latin typeface="Helvetica Neue" charset="0"/>
                <a:ea typeface="Helvetica Neue" charset="0"/>
                <a:cs typeface="Helvetica Neue" charset="0"/>
              </a:rPr>
              <a:t>Embedding the reg. network in a deep-learning model (DSPN) to predict psychiatric disease phenotype from genotype and transcriptome data.</a:t>
            </a:r>
          </a:p>
        </p:txBody>
      </p:sp>
    </p:spTree>
    <p:extLst>
      <p:ext uri="{BB962C8B-B14F-4D97-AF65-F5344CB8AC3E}">
        <p14:creationId xmlns:p14="http://schemas.microsoft.com/office/powerpoint/2010/main" val="96746881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A3F39-5DC7-4545-98F7-62DB31A4C46E}"/>
              </a:ext>
            </a:extLst>
          </p:cNvPr>
          <p:cNvSpPr>
            <a:spLocks noGrp="1"/>
          </p:cNvSpPr>
          <p:nvPr>
            <p:ph type="title"/>
          </p:nvPr>
        </p:nvSpPr>
        <p:spPr>
          <a:xfrm>
            <a:off x="508185" y="126400"/>
            <a:ext cx="2357391" cy="495225"/>
          </a:xfrm>
        </p:spPr>
        <p:txBody>
          <a:bodyPr>
            <a:normAutofit fontScale="90000"/>
          </a:bodyPr>
          <a:lstStyle/>
          <a:p>
            <a:pPr algn="l"/>
            <a:r>
              <a:rPr lang="en-US" sz="2025" dirty="0" err="1"/>
              <a:t>PsychENCODE</a:t>
            </a:r>
            <a:r>
              <a:rPr lang="en-US" sz="2025" dirty="0"/>
              <a:t> Acknowledgment</a:t>
            </a:r>
            <a:endParaRPr lang="en-US" sz="2250" dirty="0"/>
          </a:p>
        </p:txBody>
      </p:sp>
      <p:sp>
        <p:nvSpPr>
          <p:cNvPr id="3" name="Content Placeholder 2">
            <a:extLst>
              <a:ext uri="{FF2B5EF4-FFF2-40B4-BE49-F238E27FC236}">
                <a16:creationId xmlns="" xmlns:a16="http://schemas.microsoft.com/office/drawing/2014/main" id="{9DCD283D-D0AB-774B-88F2-E70DA7603B71}"/>
              </a:ext>
            </a:extLst>
          </p:cNvPr>
          <p:cNvSpPr>
            <a:spLocks noGrp="1"/>
          </p:cNvSpPr>
          <p:nvPr>
            <p:ph type="body" idx="1"/>
          </p:nvPr>
        </p:nvSpPr>
        <p:spPr>
          <a:xfrm>
            <a:off x="504029" y="1255405"/>
            <a:ext cx="1349817" cy="1173236"/>
          </a:xfrm>
        </p:spPr>
        <p:txBody>
          <a:bodyPr>
            <a:normAutofit fontScale="92500"/>
          </a:bodyPr>
          <a:lstStyle/>
          <a:p>
            <a:r>
              <a:rPr lang="en-US" sz="900" dirty="0">
                <a:latin typeface="Arial" panose="020B0604020202020204" pitchFamily="34" charset="0"/>
                <a:cs typeface="Arial" panose="020B0604020202020204" pitchFamily="34" charset="0"/>
              </a:rPr>
              <a:t>Geetha Senthil</a:t>
            </a:r>
          </a:p>
          <a:p>
            <a:r>
              <a:rPr lang="en-US" sz="900" dirty="0">
                <a:latin typeface="Arial" panose="020B0604020202020204" pitchFamily="34" charset="0"/>
                <a:cs typeface="Arial" panose="020B0604020202020204" pitchFamily="34" charset="0"/>
              </a:rPr>
              <a:t>Lora Bingaman</a:t>
            </a:r>
          </a:p>
          <a:p>
            <a:r>
              <a:rPr lang="en-US" sz="900" dirty="0">
                <a:latin typeface="Arial" panose="020B0604020202020204" pitchFamily="34" charset="0"/>
                <a:cs typeface="Arial" panose="020B0604020202020204" pitchFamily="34" charset="0"/>
              </a:rPr>
              <a:t>David </a:t>
            </a:r>
            <a:r>
              <a:rPr lang="en-US" sz="900" dirty="0" err="1">
                <a:latin typeface="Arial" panose="020B0604020202020204" pitchFamily="34" charset="0"/>
                <a:cs typeface="Arial" panose="020B0604020202020204" pitchFamily="34" charset="0"/>
              </a:rPr>
              <a:t>Panchision</a:t>
            </a: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Alexander Arguello</a:t>
            </a:r>
          </a:p>
          <a:p>
            <a:r>
              <a:rPr lang="en-US" sz="90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 xmlns:a16="http://schemas.microsoft.com/office/drawing/2014/main" id="{B6899737-6471-9F4F-BBE0-59CBB1833582}"/>
              </a:ext>
            </a:extLst>
          </p:cNvPr>
          <p:cNvPicPr>
            <a:picLocks noChangeAspect="1"/>
          </p:cNvPicPr>
          <p:nvPr/>
        </p:nvPicPr>
        <p:blipFill rotWithShape="1">
          <a:blip r:embed="rId2"/>
          <a:srcRect t="29105" b="28491"/>
          <a:stretch/>
        </p:blipFill>
        <p:spPr>
          <a:xfrm>
            <a:off x="504029" y="731351"/>
            <a:ext cx="1921669" cy="524055"/>
          </a:xfrm>
          <a:prstGeom prst="rect">
            <a:avLst/>
          </a:prstGeom>
        </p:spPr>
      </p:pic>
      <p:sp>
        <p:nvSpPr>
          <p:cNvPr id="9" name="Rectangle 8">
            <a:extLst>
              <a:ext uri="{FF2B5EF4-FFF2-40B4-BE49-F238E27FC236}">
                <a16:creationId xmlns="" xmlns:a16="http://schemas.microsoft.com/office/drawing/2014/main" id="{D5AA4C73-5A64-394A-A095-94674A6EED03}"/>
              </a:ext>
            </a:extLst>
          </p:cNvPr>
          <p:cNvSpPr/>
          <p:nvPr/>
        </p:nvSpPr>
        <p:spPr>
          <a:xfrm>
            <a:off x="124692" y="2374068"/>
            <a:ext cx="8853054" cy="2653996"/>
          </a:xfrm>
          <a:prstGeom prst="rect">
            <a:avLst/>
          </a:prstGeom>
        </p:spPr>
        <p:txBody>
          <a:bodyPr wrap="square">
            <a:spAutoFit/>
          </a:bodyPr>
          <a:lstStyle/>
          <a:p>
            <a:pPr fontAlgn="base">
              <a:lnSpc>
                <a:spcPct val="115000"/>
              </a:lnSpc>
              <a:spcBef>
                <a:spcPct val="0"/>
              </a:spcBef>
              <a:spcAft>
                <a:spcPts val="225"/>
              </a:spcAft>
            </a:pPr>
            <a:r>
              <a:rPr lang="en-US" sz="825" b="1" dirty="0">
                <a:solidFill>
                  <a:srgbClr val="4BAB50"/>
                </a:solidFill>
                <a:latin typeface="Arial" panose="020B0604020202020204" pitchFamily="34" charset="0"/>
                <a:ea typeface="Arial" panose="020B0604020202020204" pitchFamily="34" charset="0"/>
              </a:rPr>
              <a:t>The </a:t>
            </a:r>
            <a:r>
              <a:rPr lang="en-US" sz="825" b="1" dirty="0" err="1">
                <a:solidFill>
                  <a:srgbClr val="4BAB50"/>
                </a:solidFill>
                <a:latin typeface="Arial" panose="020B0604020202020204" pitchFamily="34" charset="0"/>
                <a:ea typeface="Arial" panose="020B0604020202020204" pitchFamily="34" charset="0"/>
              </a:rPr>
              <a:t>PsychENCODE</a:t>
            </a:r>
            <a:r>
              <a:rPr lang="en-US" sz="825" b="1" dirty="0">
                <a:solidFill>
                  <a:srgbClr val="4BAB50"/>
                </a:solidFill>
                <a:latin typeface="Arial" panose="020B0604020202020204" pitchFamily="34" charset="0"/>
                <a:ea typeface="Arial" panose="020B0604020202020204" pitchFamily="34" charset="0"/>
              </a:rPr>
              <a:t> Consortium:</a:t>
            </a:r>
            <a:r>
              <a:rPr lang="en-US" sz="600" b="1" dirty="0">
                <a:latin typeface="Arial" panose="020B0604020202020204" pitchFamily="34" charset="0"/>
                <a:ea typeface="Arial" panose="020B0604020202020204" pitchFamily="34" charset="0"/>
              </a:rPr>
              <a:t> </a:t>
            </a:r>
            <a:r>
              <a:rPr lang="en-US" sz="525" b="1" dirty="0">
                <a:latin typeface="Arial" charset="0"/>
                <a:ea typeface="ＭＳ Ｐゴシック" charset="0"/>
              </a:rPr>
              <a:t>Allison E Ashley-Koch, Duke University; Gregory E Crawford, Duke University; Melanie E Garrett, Duke University; </a:t>
            </a:r>
            <a:r>
              <a:rPr lang="en-US" sz="525" b="1" dirty="0" err="1">
                <a:latin typeface="Arial" charset="0"/>
                <a:ea typeface="ＭＳ Ｐゴシック" charset="0"/>
              </a:rPr>
              <a:t>Lingyun</a:t>
            </a:r>
            <a:r>
              <a:rPr lang="en-US" sz="525" b="1" dirty="0">
                <a:latin typeface="Arial" charset="0"/>
                <a:ea typeface="ＭＳ Ｐゴシック" charset="0"/>
              </a:rPr>
              <a:t> Song, Duke University; </a:t>
            </a:r>
            <a:r>
              <a:rPr lang="en-US" sz="525" b="1" dirty="0" err="1">
                <a:latin typeface="Arial" charset="0"/>
                <a:ea typeface="ＭＳ Ｐゴシック" charset="0"/>
              </a:rPr>
              <a:t>Alexias</a:t>
            </a:r>
            <a:r>
              <a:rPr lang="en-US" sz="525" b="1" dirty="0">
                <a:latin typeface="Arial" charset="0"/>
                <a:ea typeface="ＭＳ Ｐゴシック" charset="0"/>
              </a:rPr>
              <a:t> Safi, Duke University; Graham D Johnson, Duke University; Gregory A Wray, Duke University; Timothy E Reddy, Duke University; Fernando S Goes, Johns Hopkins University; Peter </a:t>
            </a:r>
            <a:r>
              <a:rPr lang="en-US" sz="525" b="1" dirty="0" err="1">
                <a:latin typeface="Arial" charset="0"/>
                <a:ea typeface="ＭＳ Ｐゴシック" charset="0"/>
              </a:rPr>
              <a:t>Zandi</a:t>
            </a:r>
            <a:r>
              <a:rPr lang="en-US" sz="525" b="1" dirty="0">
                <a:latin typeface="Arial" charset="0"/>
                <a:ea typeface="ＭＳ Ｐゴシック" charset="0"/>
              </a:rPr>
              <a:t>, Johns Hopkins University; Julien </a:t>
            </a:r>
            <a:r>
              <a:rPr lang="en-US" sz="525" b="1" dirty="0" err="1">
                <a:latin typeface="Arial" charset="0"/>
                <a:ea typeface="ＭＳ Ｐゴシック" charset="0"/>
              </a:rPr>
              <a:t>Bryois</a:t>
            </a:r>
            <a:r>
              <a:rPr lang="en-US" sz="525" b="1" dirty="0">
                <a:latin typeface="Arial" charset="0"/>
                <a:ea typeface="ＭＳ Ｐゴシック" charset="0"/>
              </a:rPr>
              <a:t>, Karolinska </a:t>
            </a:r>
            <a:r>
              <a:rPr lang="en-US" sz="525" b="1" dirty="0" err="1">
                <a:latin typeface="Arial" charset="0"/>
                <a:ea typeface="ＭＳ Ｐゴシック" charset="0"/>
              </a:rPr>
              <a:t>Institutet</a:t>
            </a:r>
            <a:r>
              <a:rPr lang="en-US" sz="525" b="1" dirty="0">
                <a:latin typeface="Arial" charset="0"/>
                <a:ea typeface="ＭＳ Ｐゴシック" charset="0"/>
              </a:rPr>
              <a:t>; Andrew E Jaffe, Lieber Institute for Brain Development; Amanda J Price, Lieber Institute for Brain Development; Nikolay A Ivanov, Lieber Institute for Brain Development; Leonardo </a:t>
            </a:r>
            <a:r>
              <a:rPr lang="en-US" sz="525" b="1" dirty="0" err="1">
                <a:latin typeface="Arial" charset="0"/>
                <a:ea typeface="ＭＳ Ｐゴシック" charset="0"/>
              </a:rPr>
              <a:t>Collado</a:t>
            </a:r>
            <a:r>
              <a:rPr lang="en-US" sz="525" b="1" dirty="0">
                <a:latin typeface="Arial" charset="0"/>
                <a:ea typeface="ＭＳ Ｐゴシック" charset="0"/>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525" b="1" dirty="0" err="1">
                <a:latin typeface="Arial" charset="0"/>
                <a:ea typeface="ＭＳ Ｐゴシック" charset="0"/>
              </a:rPr>
              <a:t>Joo</a:t>
            </a:r>
            <a:r>
              <a:rPr lang="en-US" sz="525" b="1" dirty="0">
                <a:latin typeface="Arial" charset="0"/>
                <a:ea typeface="ＭＳ Ｐゴシック" charset="0"/>
              </a:rPr>
              <a:t> </a:t>
            </a:r>
            <a:r>
              <a:rPr lang="en-US" sz="525" b="1" dirty="0" err="1">
                <a:latin typeface="Arial" charset="0"/>
                <a:ea typeface="ＭＳ Ｐゴシック" charset="0"/>
              </a:rPr>
              <a:t>Heon</a:t>
            </a:r>
            <a:r>
              <a:rPr lang="en-US" sz="525" b="1" dirty="0">
                <a:latin typeface="Arial" charset="0"/>
                <a:ea typeface="ＭＳ Ｐゴシック" charset="0"/>
              </a:rPr>
              <a:t> Shin, Lieber Institute for Brain Development; </a:t>
            </a:r>
            <a:r>
              <a:rPr lang="en-US" sz="525" b="1" dirty="0" err="1">
                <a:latin typeface="Arial" charset="0"/>
                <a:ea typeface="ＭＳ Ｐゴシック" charset="0"/>
              </a:rPr>
              <a:t>Schahram</a:t>
            </a:r>
            <a:r>
              <a:rPr lang="en-US" sz="525" b="1" dirty="0">
                <a:latin typeface="Arial" charset="0"/>
                <a:ea typeface="ＭＳ Ｐゴシック" charset="0"/>
              </a:rPr>
              <a:t> </a:t>
            </a:r>
            <a:r>
              <a:rPr lang="en-US" sz="525" b="1" dirty="0" err="1">
                <a:latin typeface="Arial" charset="0"/>
                <a:ea typeface="ＭＳ Ｐゴシック" charset="0"/>
              </a:rPr>
              <a:t>Akbarian</a:t>
            </a:r>
            <a:r>
              <a:rPr lang="en-US" sz="525" b="1" dirty="0">
                <a:latin typeface="Arial" charset="0"/>
                <a:ea typeface="ＭＳ Ｐゴシック" charset="0"/>
              </a:rPr>
              <a:t>, Icahn School of Medicine at Mount Sinai; Kiran </a:t>
            </a:r>
            <a:r>
              <a:rPr lang="en-US" sz="525" b="1" dirty="0" err="1">
                <a:latin typeface="Arial" charset="0"/>
                <a:ea typeface="ＭＳ Ｐゴシック" charset="0"/>
              </a:rPr>
              <a:t>Girdhar</a:t>
            </a:r>
            <a:r>
              <a:rPr lang="en-US" sz="525" b="1" dirty="0">
                <a:latin typeface="Arial" charset="0"/>
                <a:ea typeface="ＭＳ Ｐゴシック" charset="0"/>
              </a:rPr>
              <a:t>, Icahn School of Medicine at Mount Sinai; Yan Jiang, Icahn School of Medicine at Mount Sinai; </a:t>
            </a:r>
            <a:r>
              <a:rPr lang="en-US" sz="525" b="1" dirty="0" err="1">
                <a:latin typeface="Arial" charset="0"/>
                <a:ea typeface="ＭＳ Ｐゴシック" charset="0"/>
              </a:rPr>
              <a:t>Marija</a:t>
            </a:r>
            <a:r>
              <a:rPr lang="en-US" sz="525" b="1" dirty="0">
                <a:latin typeface="Arial" charset="0"/>
                <a:ea typeface="ＭＳ Ｐゴシック" charset="0"/>
              </a:rPr>
              <a:t> </a:t>
            </a:r>
            <a:r>
              <a:rPr lang="en-US" sz="525" b="1" dirty="0" err="1">
                <a:latin typeface="Arial" charset="0"/>
                <a:ea typeface="ＭＳ Ｐゴシック" charset="0"/>
              </a:rPr>
              <a:t>Kundakovic</a:t>
            </a:r>
            <a:r>
              <a:rPr lang="en-US" sz="525" b="1" dirty="0">
                <a:latin typeface="Arial" charset="0"/>
                <a:ea typeface="ＭＳ Ｐゴシック" charset="0"/>
              </a:rPr>
              <a:t>, Icahn School of Medicine at Mount Sinai; Leanne Brown, Icahn School of Medicine at Mount Sinai; Bibi S </a:t>
            </a:r>
            <a:r>
              <a:rPr lang="en-US" sz="525" b="1" dirty="0" err="1">
                <a:latin typeface="Arial" charset="0"/>
                <a:ea typeface="ＭＳ Ｐゴシック" charset="0"/>
              </a:rPr>
              <a:t>Kassim</a:t>
            </a:r>
            <a:r>
              <a:rPr lang="en-US" sz="525" b="1" dirty="0">
                <a:latin typeface="Arial" charset="0"/>
                <a:ea typeface="ＭＳ Ｐゴシック" charset="0"/>
              </a:rPr>
              <a:t>, Icahn School of Medicine at Mount Sinai; Royce B Park, Icahn School of Medicine at Mount Sinai; Jennifer R Wiseman, Icahn School of Medicine at Mount Sinai; Elizabeth </a:t>
            </a:r>
            <a:r>
              <a:rPr lang="en-US" sz="525" b="1" dirty="0" err="1">
                <a:latin typeface="Arial" charset="0"/>
                <a:ea typeface="ＭＳ Ｐゴシック" charset="0"/>
              </a:rPr>
              <a:t>Zharovsky</a:t>
            </a:r>
            <a:r>
              <a:rPr lang="en-US" sz="525" b="1" dirty="0">
                <a:latin typeface="Arial" charset="0"/>
                <a:ea typeface="ＭＳ Ｐゴシック" charset="0"/>
              </a:rPr>
              <a:t>, Icahn School of Medicine at Mount Sinai; Rivka </a:t>
            </a:r>
            <a:r>
              <a:rPr lang="en-US" sz="525" b="1" dirty="0" err="1">
                <a:latin typeface="Arial" charset="0"/>
                <a:ea typeface="ＭＳ Ｐゴシック" charset="0"/>
              </a:rPr>
              <a:t>Jacobov</a:t>
            </a:r>
            <a:r>
              <a:rPr lang="en-US" sz="525" b="1" dirty="0">
                <a:latin typeface="Arial" charset="0"/>
                <a:ea typeface="ＭＳ Ｐゴシック" charset="0"/>
              </a:rPr>
              <a:t>, Icahn School of Medicine at Mount Sinai; Olivia </a:t>
            </a:r>
            <a:r>
              <a:rPr lang="en-US" sz="525" b="1" dirty="0" err="1">
                <a:latin typeface="Arial" charset="0"/>
                <a:ea typeface="ＭＳ Ｐゴシック" charset="0"/>
              </a:rPr>
              <a:t>Devillers</a:t>
            </a:r>
            <a:r>
              <a:rPr lang="en-US" sz="525" b="1" dirty="0">
                <a:latin typeface="Arial" charset="0"/>
                <a:ea typeface="ＭＳ Ｐゴシック" charset="0"/>
              </a:rPr>
              <a:t>, Icahn School of Medicine at Mount Sinai; Elie </a:t>
            </a:r>
            <a:r>
              <a:rPr lang="en-US" sz="525" b="1" dirty="0" err="1">
                <a:latin typeface="Arial" charset="0"/>
                <a:ea typeface="ＭＳ Ｐゴシック" charset="0"/>
              </a:rPr>
              <a:t>Flatow</a:t>
            </a:r>
            <a:r>
              <a:rPr lang="en-US" sz="525" b="1" dirty="0">
                <a:latin typeface="Arial" charset="0"/>
                <a:ea typeface="ＭＳ Ｐゴシック" charset="0"/>
              </a:rPr>
              <a:t>, Icahn School of Medicine at Mount Sinai; Gabriel E Hoffman, Icahn School of Medicine at Mount Sinai; Barbara K </a:t>
            </a:r>
            <a:r>
              <a:rPr lang="en-US" sz="525" b="1" dirty="0" err="1">
                <a:latin typeface="Arial" charset="0"/>
                <a:ea typeface="ＭＳ Ｐゴシック" charset="0"/>
              </a:rPr>
              <a:t>Lipska</a:t>
            </a:r>
            <a:r>
              <a:rPr lang="en-US" sz="525" b="1" dirty="0">
                <a:latin typeface="Arial" charset="0"/>
                <a:ea typeface="ＭＳ Ｐゴシック" charset="0"/>
              </a:rPr>
              <a:t>, Human Brain Collection Core, National Institutes of Health, Bethesda, MD; David A Lewis, University of Pittsburgh; </a:t>
            </a:r>
            <a:r>
              <a:rPr lang="en-US" sz="525" b="1" dirty="0" err="1">
                <a:latin typeface="Arial" charset="0"/>
                <a:ea typeface="ＭＳ Ｐゴシック" charset="0"/>
              </a:rPr>
              <a:t>Vahram</a:t>
            </a:r>
            <a:r>
              <a:rPr lang="en-US" sz="525" b="1" dirty="0">
                <a:latin typeface="Arial" charset="0"/>
                <a:ea typeface="ＭＳ Ｐゴシック" charset="0"/>
              </a:rPr>
              <a:t> </a:t>
            </a:r>
            <a:r>
              <a:rPr lang="en-US" sz="525" b="1" dirty="0" err="1">
                <a:latin typeface="Arial" charset="0"/>
                <a:ea typeface="ＭＳ Ｐゴシック" charset="0"/>
              </a:rPr>
              <a:t>Haroutunian</a:t>
            </a:r>
            <a:r>
              <a:rPr lang="en-US" sz="525" b="1" dirty="0">
                <a:latin typeface="Arial" charset="0"/>
                <a:ea typeface="ＭＳ Ｐゴシック" charset="0"/>
              </a:rPr>
              <a:t>, Icahn School of Medicine at Mount Sinai and James J Peters VA Medical Center; Chang-</a:t>
            </a:r>
            <a:r>
              <a:rPr lang="en-US" sz="525" b="1" dirty="0" err="1">
                <a:latin typeface="Arial" charset="0"/>
                <a:ea typeface="ＭＳ Ｐゴシック" charset="0"/>
              </a:rPr>
              <a:t>Gyu</a:t>
            </a:r>
            <a:r>
              <a:rPr lang="en-US" sz="525" b="1" dirty="0">
                <a:latin typeface="Arial" charset="0"/>
                <a:ea typeface="ＭＳ Ｐゴシック" charset="0"/>
              </a:rPr>
              <a:t> Hahn, University of Pennsylvania; Alexander W Charney, Mount Sinai; Stella </a:t>
            </a:r>
            <a:r>
              <a:rPr lang="en-US" sz="525" b="1" dirty="0" err="1">
                <a:latin typeface="Arial" charset="0"/>
                <a:ea typeface="ＭＳ Ｐゴシック" charset="0"/>
              </a:rPr>
              <a:t>Dracheva</a:t>
            </a:r>
            <a:r>
              <a:rPr lang="en-US" sz="525" b="1" dirty="0">
                <a:latin typeface="Arial" charset="0"/>
                <a:ea typeface="ＭＳ Ｐゴシック" charset="0"/>
              </a:rPr>
              <a:t>, Mount Sinai; Alexey </a:t>
            </a:r>
            <a:r>
              <a:rPr lang="en-US" sz="525" b="1" dirty="0" err="1">
                <a:latin typeface="Arial" charset="0"/>
                <a:ea typeface="ＭＳ Ｐゴシック" charset="0"/>
              </a:rPr>
              <a:t>Kozlenkov</a:t>
            </a:r>
            <a:r>
              <a:rPr lang="en-US" sz="525" b="1" dirty="0">
                <a:latin typeface="Arial" charset="0"/>
                <a:ea typeface="ＭＳ Ｐゴシック" charset="0"/>
              </a:rPr>
              <a:t>, Mount Sinai; Judson Belmont, Icahn School of Medicine at Mount Sinai; Diane </a:t>
            </a:r>
            <a:r>
              <a:rPr lang="en-US" sz="525" b="1" dirty="0" err="1">
                <a:latin typeface="Arial" charset="0"/>
                <a:ea typeface="ＭＳ Ｐゴシック" charset="0"/>
              </a:rPr>
              <a:t>DelValle</a:t>
            </a:r>
            <a:r>
              <a:rPr lang="en-US" sz="525" b="1" dirty="0">
                <a:latin typeface="Arial" charset="0"/>
                <a:ea typeface="ＭＳ Ｐゴシック" charset="0"/>
              </a:rPr>
              <a:t>, Icahn School of Medicine at Mount Sinai; Nancy </a:t>
            </a:r>
            <a:r>
              <a:rPr lang="en-US" sz="525" b="1" dirty="0" err="1">
                <a:latin typeface="Arial" charset="0"/>
                <a:ea typeface="ＭＳ Ｐゴシック" charset="0"/>
              </a:rPr>
              <a:t>Francoeur</a:t>
            </a:r>
            <a:r>
              <a:rPr lang="en-US" sz="525" b="1" dirty="0">
                <a:latin typeface="Arial" charset="0"/>
                <a:ea typeface="ＭＳ Ｐゴシック" charset="0"/>
              </a:rPr>
              <a:t>, Icahn School of Medicine at Mount Sinai; </a:t>
            </a:r>
            <a:r>
              <a:rPr lang="en-US" sz="525" b="1" dirty="0" err="1">
                <a:latin typeface="Arial" charset="0"/>
                <a:ea typeface="ＭＳ Ｐゴシック" charset="0"/>
              </a:rPr>
              <a:t>Evi</a:t>
            </a:r>
            <a:r>
              <a:rPr lang="en-US" sz="525" b="1" dirty="0">
                <a:latin typeface="Arial" charset="0"/>
                <a:ea typeface="ＭＳ Ｐゴシック" charset="0"/>
              </a:rPr>
              <a:t> </a:t>
            </a:r>
            <a:r>
              <a:rPr lang="en-US" sz="525" b="1" dirty="0" err="1">
                <a:latin typeface="Arial" charset="0"/>
                <a:ea typeface="ＭＳ Ｐゴシック" charset="0"/>
              </a:rPr>
              <a:t>Hadjimichael</a:t>
            </a:r>
            <a:r>
              <a:rPr lang="en-US" sz="525" b="1" dirty="0">
                <a:latin typeface="Arial" charset="0"/>
                <a:ea typeface="ＭＳ Ｐゴシック" charset="0"/>
              </a:rPr>
              <a:t>, Icahn School of Medicine at Mount Sinai; Dalila Pinto, Icahn School of Medicine at Mount Sinai; Harm van </a:t>
            </a:r>
            <a:r>
              <a:rPr lang="en-US" sz="525" b="1" dirty="0" err="1">
                <a:latin typeface="Arial" charset="0"/>
                <a:ea typeface="ＭＳ Ｐゴシック" charset="0"/>
              </a:rPr>
              <a:t>Bakel</a:t>
            </a:r>
            <a:r>
              <a:rPr lang="en-US" sz="525" b="1" dirty="0">
                <a:latin typeface="Arial" charset="0"/>
                <a:ea typeface="ＭＳ Ｐゴシック" charset="0"/>
              </a:rPr>
              <a:t>, Icahn School of Medicine at Mount Sinai; </a:t>
            </a:r>
            <a:r>
              <a:rPr lang="en-US" sz="525" b="1" dirty="0" err="1">
                <a:latin typeface="Arial" charset="0"/>
                <a:ea typeface="ＭＳ Ｐゴシック" charset="0"/>
              </a:rPr>
              <a:t>Panos</a:t>
            </a:r>
            <a:r>
              <a:rPr lang="en-US" sz="525" b="1" dirty="0">
                <a:latin typeface="Arial" charset="0"/>
                <a:ea typeface="ＭＳ Ｐゴシック" charset="0"/>
              </a:rPr>
              <a:t> Roussos, Mount Sinai; John F </a:t>
            </a:r>
            <a:r>
              <a:rPr lang="en-US" sz="525" b="1" dirty="0" err="1">
                <a:latin typeface="Arial" charset="0"/>
                <a:ea typeface="ＭＳ Ｐゴシック" charset="0"/>
              </a:rPr>
              <a:t>Fullard</a:t>
            </a:r>
            <a:r>
              <a:rPr lang="en-US" sz="525" b="1" dirty="0">
                <a:latin typeface="Arial" charset="0"/>
                <a:ea typeface="ＭＳ Ｐゴシック" charset="0"/>
              </a:rPr>
              <a:t>, Mount Sinai; Jaroslav </a:t>
            </a:r>
            <a:r>
              <a:rPr lang="en-US" sz="525" b="1" dirty="0" err="1">
                <a:latin typeface="Arial" charset="0"/>
                <a:ea typeface="ＭＳ Ｐゴシック" charset="0"/>
              </a:rPr>
              <a:t>Bendl</a:t>
            </a:r>
            <a:r>
              <a:rPr lang="en-US" sz="525" b="1" dirty="0">
                <a:latin typeface="Arial" charset="0"/>
                <a:ea typeface="ＭＳ Ｐゴシック" charset="0"/>
              </a:rPr>
              <a:t>, Mount Sinai; Mads E </a:t>
            </a:r>
            <a:r>
              <a:rPr lang="en-US" sz="525" b="1" dirty="0" err="1">
                <a:latin typeface="Arial" charset="0"/>
                <a:ea typeface="ＭＳ Ｐゴシック" charset="0"/>
              </a:rPr>
              <a:t>Hauberg</a:t>
            </a:r>
            <a:r>
              <a:rPr lang="en-US" sz="525" b="1" dirty="0">
                <a:latin typeface="Arial" charset="0"/>
                <a:ea typeface="ＭＳ Ｐゴシック" charset="0"/>
              </a:rPr>
              <a:t>, Mount Sinai; Lara M </a:t>
            </a:r>
            <a:r>
              <a:rPr lang="en-US" sz="525" b="1" dirty="0" err="1">
                <a:latin typeface="Arial" charset="0"/>
                <a:ea typeface="ＭＳ Ｐゴシック" charset="0"/>
              </a:rPr>
              <a:t>Mangravite</a:t>
            </a:r>
            <a:r>
              <a:rPr lang="en-US" sz="525" b="1" dirty="0">
                <a:latin typeface="Arial" charset="0"/>
                <a:ea typeface="ＭＳ Ｐゴシック" charset="0"/>
              </a:rPr>
              <a:t>, Sage Bionetworks; Mette A Peters, Sage Bionetworks; </a:t>
            </a:r>
            <a:r>
              <a:rPr lang="en-US" sz="525" b="1" dirty="0" err="1">
                <a:latin typeface="Arial" charset="0"/>
                <a:ea typeface="ＭＳ Ｐゴシック" charset="0"/>
              </a:rPr>
              <a:t>Yooree</a:t>
            </a:r>
            <a:r>
              <a:rPr lang="en-US" sz="525" b="1" dirty="0">
                <a:latin typeface="Arial" charset="0"/>
                <a:ea typeface="ＭＳ Ｐゴシック" charset="0"/>
              </a:rPr>
              <a:t> </a:t>
            </a:r>
            <a:r>
              <a:rPr lang="en-US" sz="525" b="1" dirty="0" err="1">
                <a:latin typeface="Arial" charset="0"/>
                <a:ea typeface="ＭＳ Ｐゴシック" charset="0"/>
              </a:rPr>
              <a:t>Chae</a:t>
            </a:r>
            <a:r>
              <a:rPr lang="en-US" sz="525" b="1" dirty="0">
                <a:latin typeface="Arial" charset="0"/>
                <a:ea typeface="ＭＳ Ｐゴシック" charset="0"/>
              </a:rPr>
              <a:t>, Sage Bionetworks; </a:t>
            </a:r>
            <a:r>
              <a:rPr lang="en-US" sz="525" b="1" dirty="0" err="1">
                <a:latin typeface="Arial" charset="0"/>
                <a:ea typeface="ＭＳ Ｐゴシック" charset="0"/>
              </a:rPr>
              <a:t>Junmin</a:t>
            </a:r>
            <a:r>
              <a:rPr lang="en-US" sz="525" b="1" dirty="0">
                <a:latin typeface="Arial" charset="0"/>
                <a:ea typeface="ＭＳ Ｐゴシック" charset="0"/>
              </a:rPr>
              <a:t> Peng, St. Jude Children's Hospital; </a:t>
            </a:r>
            <a:r>
              <a:rPr lang="en-US" sz="525" b="1" dirty="0" err="1">
                <a:latin typeface="Arial" charset="0"/>
                <a:ea typeface="ＭＳ Ｐゴシック" charset="0"/>
              </a:rPr>
              <a:t>Mingming</a:t>
            </a:r>
            <a:r>
              <a:rPr lang="en-US" sz="525" b="1" dirty="0">
                <a:latin typeface="Arial" charset="0"/>
                <a:ea typeface="ＭＳ Ｐゴシック" charset="0"/>
              </a:rPr>
              <a:t> </a:t>
            </a:r>
            <a:r>
              <a:rPr lang="en-US" sz="525" b="1" dirty="0" err="1">
                <a:latin typeface="Arial" charset="0"/>
                <a:ea typeface="ＭＳ Ｐゴシック" charset="0"/>
              </a:rPr>
              <a:t>Niu</a:t>
            </a:r>
            <a:r>
              <a:rPr lang="en-US" sz="525" b="1" dirty="0">
                <a:latin typeface="Arial" charset="0"/>
                <a:ea typeface="ＭＳ Ｐゴシック" charset="0"/>
              </a:rPr>
              <a:t>, St. Jude Children's Hospital; </a:t>
            </a:r>
            <a:r>
              <a:rPr lang="en-US" sz="525" b="1" dirty="0" err="1">
                <a:latin typeface="Arial" charset="0"/>
                <a:ea typeface="ＭＳ Ｐゴシック" charset="0"/>
              </a:rPr>
              <a:t>Xusheng</a:t>
            </a:r>
            <a:r>
              <a:rPr lang="en-US" sz="525" b="1" dirty="0">
                <a:latin typeface="Arial" charset="0"/>
                <a:ea typeface="ＭＳ Ｐゴシック" charset="0"/>
              </a:rPr>
              <a:t> Wang, St. Jude Children's Hospital; Maree J Webster, Stanley Medical Research Institute; Thomas G Beach, Banner Sun Health Research Institute; Chao Chen, Central South University; Yi Jiang, Central South University; </a:t>
            </a:r>
            <a:r>
              <a:rPr lang="en-US" sz="525" b="1" dirty="0" err="1">
                <a:latin typeface="Arial" charset="0"/>
                <a:ea typeface="ＭＳ Ｐゴシック" charset="0"/>
              </a:rPr>
              <a:t>Rujia</a:t>
            </a:r>
            <a:r>
              <a:rPr lang="en-US" sz="525" b="1" dirty="0">
                <a:latin typeface="Arial" charset="0"/>
                <a:ea typeface="ＭＳ Ｐゴシック" charset="0"/>
              </a:rPr>
              <a:t> Dai, Central South University; Annie W Shieh, SUNY Upstate Medical University; </a:t>
            </a:r>
            <a:r>
              <a:rPr lang="en-US" sz="525" b="1" dirty="0" err="1">
                <a:latin typeface="Arial" charset="0"/>
                <a:ea typeface="ＭＳ Ｐゴシック" charset="0"/>
              </a:rPr>
              <a:t>Chunyu</a:t>
            </a:r>
            <a:r>
              <a:rPr lang="en-US" sz="525" b="1" dirty="0">
                <a:latin typeface="Arial" charset="0"/>
                <a:ea typeface="ＭＳ Ｐゴシック" charset="0"/>
              </a:rPr>
              <a:t> Liu, SUNY Upstate Medical University; Kay S. </a:t>
            </a:r>
            <a:r>
              <a:rPr lang="en-US" sz="525" b="1" dirty="0" err="1">
                <a:latin typeface="Arial" charset="0"/>
                <a:ea typeface="ＭＳ Ｐゴシック" charset="0"/>
              </a:rPr>
              <a:t>Grennan</a:t>
            </a:r>
            <a:r>
              <a:rPr lang="en-US" sz="525" b="1" dirty="0">
                <a:latin typeface="Arial" charset="0"/>
                <a:ea typeface="ＭＳ Ｐゴシック" charset="0"/>
              </a:rPr>
              <a:t>, SUNY Upstate Medical University; Yan Xia, SUNY Upstate Medical University/Central South University; </a:t>
            </a:r>
            <a:r>
              <a:rPr lang="en-US" sz="525" b="1" dirty="0" err="1">
                <a:latin typeface="Arial" charset="0"/>
                <a:ea typeface="ＭＳ Ｐゴシック" charset="0"/>
              </a:rPr>
              <a:t>Ramu</a:t>
            </a:r>
            <a:r>
              <a:rPr lang="en-US" sz="525" b="1" dirty="0">
                <a:latin typeface="Arial" charset="0"/>
                <a:ea typeface="ＭＳ Ｐゴシック" charset="0"/>
              </a:rPr>
              <a:t> </a:t>
            </a:r>
            <a:r>
              <a:rPr lang="en-US" sz="525" b="1" dirty="0" err="1">
                <a:latin typeface="Arial" charset="0"/>
                <a:ea typeface="ＭＳ Ｐゴシック" charset="0"/>
              </a:rPr>
              <a:t>Vadukapuram</a:t>
            </a:r>
            <a:r>
              <a:rPr lang="en-US" sz="525" b="1" dirty="0">
                <a:latin typeface="Arial" charset="0"/>
                <a:ea typeface="ＭＳ Ｐゴシック" charset="0"/>
              </a:rPr>
              <a:t>, SUNY Upstate Medical University; </a:t>
            </a:r>
            <a:r>
              <a:rPr lang="en-US" sz="525" b="1" dirty="0" err="1">
                <a:latin typeface="Arial" charset="0"/>
                <a:ea typeface="ＭＳ Ｐゴシック" charset="0"/>
              </a:rPr>
              <a:t>Yongjun</a:t>
            </a:r>
            <a:r>
              <a:rPr lang="en-US" sz="525" b="1" dirty="0">
                <a:latin typeface="Arial" charset="0"/>
                <a:ea typeface="ＭＳ Ｐゴシック" charset="0"/>
              </a:rPr>
              <a:t> Wang, Central South University; Dominic Fitzgerald, The University of Chicago; </a:t>
            </a:r>
            <a:r>
              <a:rPr lang="en-US" sz="525" b="1" dirty="0" err="1">
                <a:latin typeface="Arial" charset="0"/>
                <a:ea typeface="ＭＳ Ｐゴシック" charset="0"/>
              </a:rPr>
              <a:t>Lijun</a:t>
            </a:r>
            <a:r>
              <a:rPr lang="en-US" sz="525" b="1" dirty="0">
                <a:latin typeface="Arial" charset="0"/>
                <a:ea typeface="ＭＳ Ｐゴシック" charset="0"/>
              </a:rPr>
              <a:t> Cheng, The University of Chicago; Miguel Brown, The University of Chicago; Mimi Brown, The University of Chicago; Tonya Brunetti, The University of Chicago; Thomas Goodman, The University of Chicago; </a:t>
            </a:r>
            <a:r>
              <a:rPr lang="en-US" sz="525" b="1" dirty="0" err="1">
                <a:latin typeface="Arial" charset="0"/>
                <a:ea typeface="ＭＳ Ｐゴシック" charset="0"/>
              </a:rPr>
              <a:t>Majd</a:t>
            </a:r>
            <a:r>
              <a:rPr lang="en-US" sz="525" b="1" dirty="0">
                <a:latin typeface="Arial" charset="0"/>
                <a:ea typeface="ＭＳ Ｐゴシック" charset="0"/>
              </a:rPr>
              <a:t> </a:t>
            </a:r>
            <a:r>
              <a:rPr lang="en-US" sz="525" b="1" dirty="0" err="1">
                <a:latin typeface="Arial" charset="0"/>
                <a:ea typeface="ＭＳ Ｐゴシック" charset="0"/>
              </a:rPr>
              <a:t>Alsayed</a:t>
            </a:r>
            <a:r>
              <a:rPr lang="en-US" sz="525" b="1" dirty="0">
                <a:latin typeface="Arial" charset="0"/>
                <a:ea typeface="ＭＳ Ｐゴシック" charset="0"/>
              </a:rPr>
              <a:t>, The University of Chicago; Michael J </a:t>
            </a:r>
            <a:r>
              <a:rPr lang="en-US" sz="525" b="1" dirty="0" err="1">
                <a:latin typeface="Arial" charset="0"/>
                <a:ea typeface="ＭＳ Ｐゴシック" charset="0"/>
              </a:rPr>
              <a:t>Gandal</a:t>
            </a:r>
            <a:r>
              <a:rPr lang="en-US" sz="525" b="1" dirty="0">
                <a:latin typeface="Arial" charset="0"/>
                <a:ea typeface="ＭＳ Ｐゴシック" charset="0"/>
              </a:rPr>
              <a:t>, University of California, Los Angeles; Daniel H </a:t>
            </a:r>
            <a:r>
              <a:rPr lang="en-US" sz="525" b="1" dirty="0" err="1">
                <a:latin typeface="Arial" charset="0"/>
                <a:ea typeface="ＭＳ Ｐゴシック" charset="0"/>
              </a:rPr>
              <a:t>Geschwind</a:t>
            </a:r>
            <a:r>
              <a:rPr lang="en-US" sz="525" b="1" dirty="0">
                <a:latin typeface="Arial" charset="0"/>
                <a:ea typeface="ＭＳ Ｐゴシック" charset="0"/>
              </a:rPr>
              <a:t>, University of California, Los Angeles; </a:t>
            </a:r>
            <a:r>
              <a:rPr lang="en-US" sz="525" b="1" dirty="0" err="1">
                <a:latin typeface="Arial" charset="0"/>
                <a:ea typeface="ＭＳ Ｐゴシック" charset="0"/>
              </a:rPr>
              <a:t>Hyejung</a:t>
            </a:r>
            <a:r>
              <a:rPr lang="en-US" sz="525" b="1" dirty="0">
                <a:latin typeface="Arial" charset="0"/>
                <a:ea typeface="ＭＳ Ｐゴシック" charset="0"/>
              </a:rPr>
              <a:t> Won, University of California, Los Angeles; Damon </a:t>
            </a:r>
            <a:r>
              <a:rPr lang="en-US" sz="525" b="1" dirty="0" err="1">
                <a:latin typeface="Arial" charset="0"/>
                <a:ea typeface="ＭＳ Ｐゴシック" charset="0"/>
              </a:rPr>
              <a:t>Polioudakis</a:t>
            </a:r>
            <a:r>
              <a:rPr lang="en-US" sz="525" b="1" dirty="0">
                <a:latin typeface="Arial" charset="0"/>
                <a:ea typeface="ＭＳ Ｐゴシック" charset="0"/>
              </a:rPr>
              <a:t>, University of California, Los Angeles; Brie </a:t>
            </a:r>
            <a:r>
              <a:rPr lang="en-US" sz="525" b="1" dirty="0" err="1">
                <a:latin typeface="Arial" charset="0"/>
                <a:ea typeface="ＭＳ Ｐゴシック" charset="0"/>
              </a:rPr>
              <a:t>Wamsley</a:t>
            </a:r>
            <a:r>
              <a:rPr lang="en-US" sz="525" b="1" dirty="0">
                <a:latin typeface="Arial" charset="0"/>
                <a:ea typeface="ＭＳ Ｐゴシック" charset="0"/>
              </a:rPr>
              <a:t>, University of California, Los Angeles; </a:t>
            </a:r>
            <a:r>
              <a:rPr lang="en-US" sz="525" b="1" dirty="0" err="1">
                <a:latin typeface="Arial" charset="0"/>
                <a:ea typeface="ＭＳ Ｐゴシック" charset="0"/>
              </a:rPr>
              <a:t>Jiani</a:t>
            </a:r>
            <a:r>
              <a:rPr lang="en-US" sz="525" b="1" dirty="0">
                <a:latin typeface="Arial" charset="0"/>
                <a:ea typeface="ＭＳ Ｐゴシック" charset="0"/>
              </a:rPr>
              <a:t> Yin, University of California, Los Angeles; Tarik </a:t>
            </a:r>
            <a:r>
              <a:rPr lang="en-US" sz="525" b="1" dirty="0" err="1">
                <a:latin typeface="Arial" charset="0"/>
                <a:ea typeface="ＭＳ Ｐゴシック" charset="0"/>
              </a:rPr>
              <a:t>Hadzic</a:t>
            </a:r>
            <a:r>
              <a:rPr lang="en-US" sz="525" b="1" dirty="0">
                <a:latin typeface="Arial" charset="0"/>
                <a:ea typeface="ＭＳ Ｐゴシック" charset="0"/>
              </a:rPr>
              <a:t>, University of California, Los Angeles; Luis De La Torre </a:t>
            </a:r>
            <a:r>
              <a:rPr lang="en-US" sz="525" b="1" dirty="0" err="1">
                <a:latin typeface="Arial" charset="0"/>
                <a:ea typeface="ＭＳ Ｐゴシック" charset="0"/>
              </a:rPr>
              <a:t>Ubieta</a:t>
            </a:r>
            <a:r>
              <a:rPr lang="en-US" sz="525" b="1" dirty="0">
                <a:latin typeface="Arial" charset="0"/>
                <a:ea typeface="ＭＳ Ｐゴシック" charset="0"/>
              </a:rPr>
              <a:t>, UCLA; </a:t>
            </a:r>
            <a:r>
              <a:rPr lang="en-US" sz="525" b="1" dirty="0" err="1">
                <a:latin typeface="Arial" charset="0"/>
                <a:ea typeface="ＭＳ Ｐゴシック" charset="0"/>
              </a:rPr>
              <a:t>Vivek</a:t>
            </a:r>
            <a:r>
              <a:rPr lang="en-US" sz="525" b="1" dirty="0">
                <a:latin typeface="Arial" charset="0"/>
                <a:ea typeface="ＭＳ Ｐゴシック" charset="0"/>
              </a:rPr>
              <a:t> Swarup, University of California, Los Angeles; Stephan J Sanders, University of California, San Francisco; Matthew W State, University of California, San Francisco; Donna M </a:t>
            </a:r>
            <a:r>
              <a:rPr lang="en-US" sz="525" b="1" dirty="0" err="1">
                <a:latin typeface="Arial" charset="0"/>
                <a:ea typeface="ＭＳ Ｐゴシック" charset="0"/>
              </a:rPr>
              <a:t>Werling</a:t>
            </a:r>
            <a:r>
              <a:rPr lang="en-US" sz="525" b="1" dirty="0">
                <a:latin typeface="Arial" charset="0"/>
                <a:ea typeface="ＭＳ Ｐゴシック" charset="0"/>
              </a:rPr>
              <a:t>, University of California, San Francisco; Joon-Yong An, University of California, San Francisco; Brooke Sheppard, University of California, San Francisco; A Jeremy </a:t>
            </a:r>
            <a:r>
              <a:rPr lang="en-US" sz="525" b="1" dirty="0" err="1">
                <a:latin typeface="Arial" charset="0"/>
                <a:ea typeface="ＭＳ Ｐゴシック" charset="0"/>
              </a:rPr>
              <a:t>Willsey</a:t>
            </a:r>
            <a:r>
              <a:rPr lang="en-US" sz="525" b="1" dirty="0">
                <a:latin typeface="Arial" charset="0"/>
                <a:ea typeface="ＭＳ Ｐゴシック" charset="0"/>
              </a:rPr>
              <a:t>, University of California, San Francisco; Kevin P White, The University of Chicago; Mohana Ray, The University of Chicago; Gina </a:t>
            </a:r>
            <a:r>
              <a:rPr lang="en-US" sz="525" b="1" dirty="0" err="1">
                <a:latin typeface="Arial" charset="0"/>
                <a:ea typeface="ＭＳ Ｐゴシック" charset="0"/>
              </a:rPr>
              <a:t>Giase</a:t>
            </a:r>
            <a:r>
              <a:rPr lang="en-US" sz="525" b="1" dirty="0">
                <a:latin typeface="Arial" charset="0"/>
                <a:ea typeface="ＭＳ Ｐゴシック" charset="0"/>
              </a:rPr>
              <a:t>, SUNY Upstate Medical University; Amira </a:t>
            </a:r>
            <a:r>
              <a:rPr lang="en-US" sz="525" b="1" dirty="0" err="1">
                <a:latin typeface="Arial" charset="0"/>
                <a:ea typeface="ＭＳ Ｐゴシック" charset="0"/>
              </a:rPr>
              <a:t>Kefi</a:t>
            </a:r>
            <a:r>
              <a:rPr lang="en-US" sz="525" b="1" dirty="0">
                <a:latin typeface="Arial" charset="0"/>
                <a:ea typeface="ＭＳ Ｐゴシック" charset="0"/>
              </a:rPr>
              <a:t>, University of Illinois at Chicago; Eugenio </a:t>
            </a:r>
            <a:r>
              <a:rPr lang="en-US" sz="525" b="1" dirty="0" err="1">
                <a:latin typeface="Arial" charset="0"/>
                <a:ea typeface="ＭＳ Ｐゴシック" charset="0"/>
              </a:rPr>
              <a:t>Mattei</a:t>
            </a:r>
            <a:r>
              <a:rPr lang="en-US" sz="525" b="1" dirty="0">
                <a:latin typeface="Arial" charset="0"/>
                <a:ea typeface="ＭＳ Ｐゴシック" charset="0"/>
              </a:rPr>
              <a:t>, University of Massachusetts Medical School; Michael </a:t>
            </a:r>
            <a:r>
              <a:rPr lang="en-US" sz="525" b="1" dirty="0" err="1">
                <a:latin typeface="Arial" charset="0"/>
                <a:ea typeface="ＭＳ Ｐゴシック" charset="0"/>
              </a:rPr>
              <a:t>Purcaro</a:t>
            </a:r>
            <a:r>
              <a:rPr lang="en-US" sz="525" b="1" dirty="0">
                <a:latin typeface="Arial" charset="0"/>
                <a:ea typeface="ＭＳ Ｐゴシック" charset="0"/>
              </a:rPr>
              <a:t>, University of Massachusetts Medical School; </a:t>
            </a:r>
            <a:r>
              <a:rPr lang="en-US" sz="525" b="1" dirty="0" err="1">
                <a:latin typeface="Arial" charset="0"/>
                <a:ea typeface="ＭＳ Ｐゴシック" charset="0"/>
              </a:rPr>
              <a:t>Zhiping</a:t>
            </a:r>
            <a:r>
              <a:rPr lang="en-US" sz="525" b="1" dirty="0">
                <a:latin typeface="Arial" charset="0"/>
                <a:ea typeface="ＭＳ Ｐゴシック" charset="0"/>
              </a:rPr>
              <a:t> Weng, University of Massachusetts Medical School; Jill Moore, University of Massachusetts Medical School; Henry Pratt, University of Massachusetts Medical School; Jack Huey, University of Massachusetts Medical School; Tyler </a:t>
            </a:r>
            <a:r>
              <a:rPr lang="en-US" sz="525" b="1" dirty="0" err="1">
                <a:latin typeface="Arial" charset="0"/>
                <a:ea typeface="ＭＳ Ｐゴシック" charset="0"/>
              </a:rPr>
              <a:t>Borrman</a:t>
            </a:r>
            <a:r>
              <a:rPr lang="en-US" sz="525" b="1" dirty="0">
                <a:latin typeface="Arial" charset="0"/>
                <a:ea typeface="ＭＳ Ｐゴシック" charset="0"/>
              </a:rPr>
              <a:t>, University of Massachusetts Medical School; Patrick F Sullivan, University of North Carolina - Chapel Hill; Paola </a:t>
            </a:r>
            <a:r>
              <a:rPr lang="en-US" sz="525" b="1" dirty="0" err="1">
                <a:latin typeface="Arial" charset="0"/>
                <a:ea typeface="ＭＳ Ｐゴシック" charset="0"/>
              </a:rPr>
              <a:t>Giusti</a:t>
            </a:r>
            <a:r>
              <a:rPr lang="en-US" sz="525" b="1" dirty="0">
                <a:latin typeface="Arial" charset="0"/>
                <a:ea typeface="ＭＳ Ｐゴシック" charset="0"/>
              </a:rPr>
              <a:t>-Rodriguez, University of North Carolina - Chapel Hill; </a:t>
            </a:r>
            <a:r>
              <a:rPr lang="en-US" sz="525" b="1" dirty="0" err="1">
                <a:latin typeface="Arial" charset="0"/>
                <a:ea typeface="ＭＳ Ｐゴシック" charset="0"/>
              </a:rPr>
              <a:t>Yunjung</a:t>
            </a:r>
            <a:r>
              <a:rPr lang="en-US" sz="525" b="1" dirty="0">
                <a:latin typeface="Arial" charset="0"/>
                <a:ea typeface="ＭＳ Ｐゴシック" charset="0"/>
              </a:rPr>
              <a:t> Kim, University of North Carolina - Chapel Hill; Patrick Sullivan, University of North Carolina - Chapel Hill; </a:t>
            </a:r>
            <a:r>
              <a:rPr lang="en-US" sz="525" b="1" dirty="0" err="1">
                <a:latin typeface="Arial" charset="0"/>
                <a:ea typeface="ＭＳ Ｐゴシック" charset="0"/>
              </a:rPr>
              <a:t>Jin</a:t>
            </a:r>
            <a:r>
              <a:rPr lang="en-US" sz="525" b="1" dirty="0">
                <a:latin typeface="Arial" charset="0"/>
                <a:ea typeface="ＭＳ Ｐゴシック" charset="0"/>
              </a:rPr>
              <a:t> </a:t>
            </a:r>
            <a:r>
              <a:rPr lang="en-US" sz="525" b="1" dirty="0" err="1">
                <a:latin typeface="Arial" charset="0"/>
                <a:ea typeface="ＭＳ Ｐゴシック" charset="0"/>
              </a:rPr>
              <a:t>Szatkiewicz</a:t>
            </a:r>
            <a:r>
              <a:rPr lang="en-US" sz="525" b="1" dirty="0">
                <a:latin typeface="Arial" charset="0"/>
                <a:ea typeface="ＭＳ Ｐゴシック" charset="0"/>
              </a:rPr>
              <a:t>, University of North Carolina - Chapel Hill; </a:t>
            </a:r>
            <a:r>
              <a:rPr lang="en-US" sz="525" b="1" dirty="0" err="1">
                <a:latin typeface="Arial" charset="0"/>
                <a:ea typeface="ＭＳ Ｐゴシック" charset="0"/>
              </a:rPr>
              <a:t>Suhn</a:t>
            </a:r>
            <a:r>
              <a:rPr lang="en-US" sz="525" b="1" dirty="0">
                <a:latin typeface="Arial" charset="0"/>
                <a:ea typeface="ＭＳ Ｐゴシック" charset="0"/>
              </a:rPr>
              <a:t> Kyong </a:t>
            </a:r>
            <a:r>
              <a:rPr lang="en-US" sz="525" b="1" dirty="0" err="1">
                <a:latin typeface="Arial" charset="0"/>
                <a:ea typeface="ＭＳ Ｐゴシック" charset="0"/>
              </a:rPr>
              <a:t>Rhie</a:t>
            </a:r>
            <a:r>
              <a:rPr lang="en-US" sz="525" b="1" dirty="0">
                <a:latin typeface="Arial" charset="0"/>
                <a:ea typeface="ＭＳ Ｐゴシック" charset="0"/>
              </a:rPr>
              <a:t>, University of Southern California; </a:t>
            </a:r>
            <a:r>
              <a:rPr lang="en-US" sz="525" b="1" dirty="0" err="1">
                <a:latin typeface="Arial" charset="0"/>
                <a:ea typeface="ＭＳ Ｐゴシック" charset="0"/>
              </a:rPr>
              <a:t>Christoper</a:t>
            </a:r>
            <a:r>
              <a:rPr lang="en-US" sz="525" b="1" dirty="0">
                <a:latin typeface="Arial" charset="0"/>
                <a:ea typeface="ＭＳ Ｐゴシック" charset="0"/>
              </a:rPr>
              <a:t> </a:t>
            </a:r>
            <a:r>
              <a:rPr lang="en-US" sz="525" b="1" dirty="0" err="1">
                <a:latin typeface="Arial" charset="0"/>
                <a:ea typeface="ＭＳ Ｐゴシック" charset="0"/>
              </a:rPr>
              <a:t>Armoskus</a:t>
            </a:r>
            <a:r>
              <a:rPr lang="en-US" sz="525" b="1" dirty="0">
                <a:latin typeface="Arial" charset="0"/>
                <a:ea typeface="ＭＳ Ｐゴシック" charset="0"/>
              </a:rPr>
              <a:t>, University of Southern California; Adrian Camarena, University of Southern California; Peggy J </a:t>
            </a:r>
            <a:r>
              <a:rPr lang="en-US" sz="525" b="1" dirty="0" err="1">
                <a:latin typeface="Arial" charset="0"/>
                <a:ea typeface="ＭＳ Ｐゴシック" charset="0"/>
              </a:rPr>
              <a:t>Farnham</a:t>
            </a:r>
            <a:r>
              <a:rPr lang="en-US" sz="525" b="1" dirty="0">
                <a:latin typeface="Arial" charset="0"/>
                <a:ea typeface="ＭＳ Ｐゴシック" charset="0"/>
              </a:rPr>
              <a:t>, University of Southern California; Valeria N </a:t>
            </a:r>
            <a:r>
              <a:rPr lang="en-US" sz="525" b="1" dirty="0" err="1">
                <a:latin typeface="Arial" charset="0"/>
                <a:ea typeface="ＭＳ Ｐゴシック" charset="0"/>
              </a:rPr>
              <a:t>Spitsyna</a:t>
            </a:r>
            <a:r>
              <a:rPr lang="en-US" sz="525" b="1" dirty="0">
                <a:latin typeface="Arial" charset="0"/>
                <a:ea typeface="ＭＳ Ｐゴシック" charset="0"/>
              </a:rPr>
              <a:t>, University of Southern California; Heather Witt, University of Southern California; Shannon Schreiner, University of Southern California; Oleg V </a:t>
            </a:r>
            <a:r>
              <a:rPr lang="en-US" sz="525" b="1" dirty="0" err="1">
                <a:latin typeface="Arial" charset="0"/>
                <a:ea typeface="ＭＳ Ｐゴシック" charset="0"/>
              </a:rPr>
              <a:t>Evgrafov</a:t>
            </a:r>
            <a:r>
              <a:rPr lang="en-US" sz="525" b="1" dirty="0">
                <a:latin typeface="Arial" charset="0"/>
                <a:ea typeface="ＭＳ Ｐゴシック" charset="0"/>
              </a:rPr>
              <a:t>, SUNY Downstate Medical Center; James A Knowles, SUNY Downstate Medical Center; Mark Gerstein, Yale University; </a:t>
            </a:r>
            <a:r>
              <a:rPr lang="en-US" sz="525" b="1" dirty="0" err="1">
                <a:latin typeface="Arial" charset="0"/>
                <a:ea typeface="ＭＳ Ｐゴシック" charset="0"/>
              </a:rPr>
              <a:t>Shuang</a:t>
            </a:r>
            <a:r>
              <a:rPr lang="en-US" sz="525" b="1" dirty="0">
                <a:latin typeface="Arial" charset="0"/>
                <a:ea typeface="ＭＳ Ｐゴシック" charset="0"/>
              </a:rPr>
              <a:t> Liu, Yale University; Daifeng Wang, Stony Brook University; Fabio C. P. Navarro, Yale University; Jonathan </a:t>
            </a:r>
            <a:r>
              <a:rPr lang="en-US" sz="525" b="1" dirty="0" err="1">
                <a:latin typeface="Arial" charset="0"/>
                <a:ea typeface="ＭＳ Ｐゴシック" charset="0"/>
              </a:rPr>
              <a:t>Warrell</a:t>
            </a:r>
            <a:r>
              <a:rPr lang="en-US" sz="525" b="1" dirty="0">
                <a:latin typeface="Arial" charset="0"/>
                <a:ea typeface="ＭＳ Ｐゴシック" charset="0"/>
              </a:rPr>
              <a:t>, Yale University; Declan Clarke, Yale University; Prashant S. Emani, Yale University; </a:t>
            </a:r>
            <a:r>
              <a:rPr lang="en-US" sz="525" b="1" dirty="0" err="1">
                <a:latin typeface="Arial" charset="0"/>
                <a:ea typeface="ＭＳ Ｐゴシック" charset="0"/>
              </a:rPr>
              <a:t>Mengting</a:t>
            </a:r>
            <a:r>
              <a:rPr lang="en-US" sz="525" b="1" dirty="0">
                <a:latin typeface="Arial" charset="0"/>
                <a:ea typeface="ＭＳ Ｐゴシック" charset="0"/>
              </a:rPr>
              <a:t> Gu, Yale University; Xu Shi, Yale University; Min Xu, Yale University; Yucheng T. Yang, Yale University; Robert R. Kitchen, Yale University; Gamze </a:t>
            </a:r>
            <a:r>
              <a:rPr lang="en-US" sz="525" b="1" dirty="0" err="1">
                <a:latin typeface="Arial" charset="0"/>
                <a:ea typeface="ＭＳ Ｐゴシック" charset="0"/>
              </a:rPr>
              <a:t>Gürsoy</a:t>
            </a:r>
            <a:r>
              <a:rPr lang="en-US" sz="525" b="1" dirty="0">
                <a:latin typeface="Arial" charset="0"/>
                <a:ea typeface="ＭＳ Ｐゴシック" charset="0"/>
              </a:rPr>
              <a:t>, Yale University; Jing Zhang, Yale University; Becky C Carlyle, Yale University; Angus C </a:t>
            </a:r>
            <a:r>
              <a:rPr lang="en-US" sz="525" b="1" dirty="0" err="1">
                <a:latin typeface="Arial" charset="0"/>
                <a:ea typeface="ＭＳ Ｐゴシック" charset="0"/>
              </a:rPr>
              <a:t>Nairn</a:t>
            </a:r>
            <a:r>
              <a:rPr lang="en-US" sz="525" b="1" dirty="0">
                <a:latin typeface="Arial" charset="0"/>
                <a:ea typeface="ＭＳ Ｐゴシック" charset="0"/>
              </a:rPr>
              <a:t>, Yale University; </a:t>
            </a:r>
            <a:r>
              <a:rPr lang="en-US" sz="525" b="1" dirty="0" err="1">
                <a:latin typeface="Arial" charset="0"/>
                <a:ea typeface="ＭＳ Ｐゴシック" charset="0"/>
              </a:rPr>
              <a:t>Mingfeng</a:t>
            </a:r>
            <a:r>
              <a:rPr lang="en-US" sz="525" b="1" dirty="0">
                <a:latin typeface="Arial" charset="0"/>
                <a:ea typeface="ＭＳ Ｐゴシック" charset="0"/>
              </a:rPr>
              <a:t> Li, Yale University; Sirisha </a:t>
            </a:r>
            <a:r>
              <a:rPr lang="en-US" sz="525" b="1" dirty="0" err="1">
                <a:latin typeface="Arial" charset="0"/>
                <a:ea typeface="ＭＳ Ｐゴシック" charset="0"/>
              </a:rPr>
              <a:t>Pochareddy</a:t>
            </a:r>
            <a:r>
              <a:rPr lang="en-US" sz="525" b="1" dirty="0">
                <a:latin typeface="Arial" charset="0"/>
                <a:ea typeface="ＭＳ Ｐゴシック" charset="0"/>
              </a:rPr>
              <a:t>, Yale University; </a:t>
            </a:r>
            <a:r>
              <a:rPr lang="en-US" sz="525" b="1" dirty="0" err="1">
                <a:latin typeface="Arial" charset="0"/>
                <a:ea typeface="ＭＳ Ｐゴシック" charset="0"/>
              </a:rPr>
              <a:t>Nenad</a:t>
            </a:r>
            <a:r>
              <a:rPr lang="en-US" sz="525" b="1" dirty="0">
                <a:latin typeface="Arial" charset="0"/>
                <a:ea typeface="ＭＳ Ｐゴシック" charset="0"/>
              </a:rPr>
              <a:t> </a:t>
            </a:r>
            <a:r>
              <a:rPr lang="en-US" sz="525" b="1" dirty="0" err="1">
                <a:latin typeface="Arial" charset="0"/>
                <a:ea typeface="ＭＳ Ｐゴシック" charset="0"/>
              </a:rPr>
              <a:t>Sestan</a:t>
            </a:r>
            <a:r>
              <a:rPr lang="en-US" sz="525" b="1" dirty="0">
                <a:latin typeface="Arial" charset="0"/>
                <a:ea typeface="ＭＳ Ｐゴシック" charset="0"/>
              </a:rPr>
              <a:t>, Yale University; Mario </a:t>
            </a:r>
            <a:r>
              <a:rPr lang="en-US" sz="525" b="1" dirty="0" err="1">
                <a:latin typeface="Arial" charset="0"/>
                <a:ea typeface="ＭＳ Ｐゴシック" charset="0"/>
              </a:rPr>
              <a:t>Skarica</a:t>
            </a:r>
            <a:r>
              <a:rPr lang="en-US" sz="525" b="1" dirty="0">
                <a:latin typeface="Arial" charset="0"/>
                <a:ea typeface="ＭＳ Ｐゴシック" charset="0"/>
              </a:rPr>
              <a:t>, Yale University; Zhen Li, Yale University; Andre M.M. Sousa, Yale University; Gabriel </a:t>
            </a:r>
            <a:r>
              <a:rPr lang="en-US" sz="525" b="1" dirty="0" err="1">
                <a:latin typeface="Arial" charset="0"/>
                <a:ea typeface="ＭＳ Ｐゴシック" charset="0"/>
              </a:rPr>
              <a:t>Santpere</a:t>
            </a:r>
            <a:r>
              <a:rPr lang="en-US" sz="525" b="1" dirty="0">
                <a:latin typeface="Arial" charset="0"/>
                <a:ea typeface="ＭＳ Ｐゴシック" charset="0"/>
              </a:rPr>
              <a:t>, Yale University; </a:t>
            </a:r>
            <a:r>
              <a:rPr lang="en-US" sz="525" b="1" dirty="0" err="1">
                <a:latin typeface="Arial" charset="0"/>
                <a:ea typeface="ＭＳ Ｐゴシック" charset="0"/>
              </a:rPr>
              <a:t>Jinmyung</a:t>
            </a:r>
            <a:r>
              <a:rPr lang="en-US" sz="525" b="1" dirty="0">
                <a:latin typeface="Arial" charset="0"/>
                <a:ea typeface="ＭＳ Ｐゴシック" charset="0"/>
              </a:rPr>
              <a:t> Choi, Yale University; Ying Zhu, Yale University; </a:t>
            </a:r>
            <a:r>
              <a:rPr lang="en-US" sz="525" b="1" dirty="0" err="1">
                <a:latin typeface="Arial" charset="0"/>
                <a:ea typeface="ＭＳ Ｐゴシック" charset="0"/>
              </a:rPr>
              <a:t>Tianliuyun</a:t>
            </a:r>
            <a:r>
              <a:rPr lang="en-US" sz="525" b="1" dirty="0">
                <a:latin typeface="Arial" charset="0"/>
                <a:ea typeface="ＭＳ Ｐゴシック" charset="0"/>
              </a:rPr>
              <a:t> Gao, Yale University; Daniel J Miller, Yale University; Adriana </a:t>
            </a:r>
            <a:r>
              <a:rPr lang="en-US" sz="525" b="1" dirty="0" err="1">
                <a:latin typeface="Arial" charset="0"/>
                <a:ea typeface="ＭＳ Ｐゴシック" charset="0"/>
              </a:rPr>
              <a:t>Cherskov</a:t>
            </a:r>
            <a:r>
              <a:rPr lang="en-US" sz="525" b="1" dirty="0">
                <a:latin typeface="Arial" charset="0"/>
                <a:ea typeface="ＭＳ Ｐゴシック" charset="0"/>
              </a:rPr>
              <a:t>, Yale University; Mo Yang, Yale University; Anahita </a:t>
            </a:r>
            <a:r>
              <a:rPr lang="en-US" sz="525" b="1" dirty="0" err="1">
                <a:latin typeface="Arial" charset="0"/>
                <a:ea typeface="ＭＳ Ｐゴシック" charset="0"/>
              </a:rPr>
              <a:t>Amiri</a:t>
            </a:r>
            <a:r>
              <a:rPr lang="en-US" sz="525" b="1" dirty="0">
                <a:latin typeface="Arial" charset="0"/>
                <a:ea typeface="ＭＳ Ｐゴシック" charset="0"/>
              </a:rPr>
              <a:t>, Yale University; </a:t>
            </a:r>
            <a:r>
              <a:rPr lang="en-US" sz="525" b="1" dirty="0" err="1">
                <a:latin typeface="Arial" charset="0"/>
                <a:ea typeface="ＭＳ Ｐゴシック" charset="0"/>
              </a:rPr>
              <a:t>Gianfilippo</a:t>
            </a:r>
            <a:r>
              <a:rPr lang="en-US" sz="525" b="1" dirty="0">
                <a:latin typeface="Arial" charset="0"/>
                <a:ea typeface="ＭＳ Ｐゴシック" charset="0"/>
              </a:rPr>
              <a:t> Coppola, Yale University; Jessica </a:t>
            </a:r>
            <a:r>
              <a:rPr lang="en-US" sz="525" b="1" dirty="0" err="1">
                <a:latin typeface="Arial" charset="0"/>
                <a:ea typeface="ＭＳ Ｐゴシック" charset="0"/>
              </a:rPr>
              <a:t>Mariani</a:t>
            </a:r>
            <a:r>
              <a:rPr lang="en-US" sz="525" b="1" dirty="0">
                <a:latin typeface="Arial" charset="0"/>
                <a:ea typeface="ＭＳ Ｐゴシック" charset="0"/>
              </a:rPr>
              <a:t>, Yale University; Soraya Scuderi, Yale University; Anna </a:t>
            </a:r>
            <a:r>
              <a:rPr lang="en-US" sz="525" b="1" dirty="0" err="1">
                <a:latin typeface="Arial" charset="0"/>
                <a:ea typeface="ＭＳ Ｐゴシック" charset="0"/>
              </a:rPr>
              <a:t>Szekely</a:t>
            </a:r>
            <a:r>
              <a:rPr lang="en-US" sz="525" b="1" dirty="0">
                <a:latin typeface="Arial" charset="0"/>
                <a:ea typeface="ＭＳ Ｐゴシック" charset="0"/>
              </a:rPr>
              <a:t>, Yale University; Flora M </a:t>
            </a:r>
            <a:r>
              <a:rPr lang="en-US" sz="525" b="1" dirty="0" err="1">
                <a:latin typeface="Arial" charset="0"/>
                <a:ea typeface="ＭＳ Ｐゴシック" charset="0"/>
              </a:rPr>
              <a:t>Vaccarino</a:t>
            </a:r>
            <a:r>
              <a:rPr lang="en-US" sz="525" b="1" dirty="0">
                <a:latin typeface="Arial" charset="0"/>
                <a:ea typeface="ＭＳ Ｐゴシック" charset="0"/>
              </a:rPr>
              <a:t>, Yale University; </a:t>
            </a:r>
            <a:r>
              <a:rPr lang="en-US" sz="525" b="1" dirty="0" err="1">
                <a:latin typeface="Arial" charset="0"/>
                <a:ea typeface="ＭＳ Ｐゴシック" charset="0"/>
              </a:rPr>
              <a:t>Feinan</a:t>
            </a:r>
            <a:r>
              <a:rPr lang="en-US" sz="525" b="1" dirty="0">
                <a:latin typeface="Arial" charset="0"/>
                <a:ea typeface="ＭＳ Ｐゴシック" charset="0"/>
              </a:rPr>
              <a:t> Wu, Yale University; Sherman Weissman, Yale University; </a:t>
            </a:r>
            <a:r>
              <a:rPr lang="en-US" sz="525" b="1" dirty="0" err="1">
                <a:latin typeface="Arial" charset="0"/>
                <a:ea typeface="ＭＳ Ｐゴシック" charset="0"/>
              </a:rPr>
              <a:t>Tanmoy</a:t>
            </a:r>
            <a:r>
              <a:rPr lang="en-US" sz="525" b="1" dirty="0">
                <a:latin typeface="Arial" charset="0"/>
                <a:ea typeface="ＭＳ Ｐゴシック" charset="0"/>
              </a:rPr>
              <a:t> </a:t>
            </a:r>
            <a:r>
              <a:rPr lang="en-US" sz="525" b="1" dirty="0" err="1">
                <a:latin typeface="Arial" charset="0"/>
                <a:ea typeface="ＭＳ Ｐゴシック" charset="0"/>
              </a:rPr>
              <a:t>Roychowdhury</a:t>
            </a:r>
            <a:r>
              <a:rPr lang="en-US" sz="525" b="1" dirty="0">
                <a:latin typeface="Arial" charset="0"/>
                <a:ea typeface="ＭＳ Ｐゴシック" charset="0"/>
              </a:rPr>
              <a:t>, Mayo Clinic Rochester; </a:t>
            </a:r>
            <a:r>
              <a:rPr lang="en-US" sz="525" b="1" dirty="0" err="1">
                <a:latin typeface="Arial" charset="0"/>
                <a:ea typeface="ＭＳ Ｐゴシック" charset="0"/>
              </a:rPr>
              <a:t>Alexej</a:t>
            </a:r>
            <a:r>
              <a:rPr lang="en-US" sz="525" b="1" dirty="0">
                <a:latin typeface="Arial" charset="0"/>
                <a:ea typeface="ＭＳ Ｐゴシック" charset="0"/>
              </a:rPr>
              <a:t> </a:t>
            </a:r>
            <a:r>
              <a:rPr lang="en-US" sz="525" b="1" dirty="0" err="1">
                <a:latin typeface="Arial" charset="0"/>
                <a:ea typeface="ＭＳ Ｐゴシック" charset="0"/>
              </a:rPr>
              <a:t>Abyzov</a:t>
            </a:r>
            <a:r>
              <a:rPr lang="en-US" sz="525" b="1" dirty="0">
                <a:latin typeface="Arial" charset="0"/>
                <a:ea typeface="ＭＳ Ｐゴシック" charset="0"/>
              </a:rPr>
              <a:t>, Mayo Clinic Rochester;</a:t>
            </a:r>
            <a:r>
              <a:rPr lang="en-US" sz="525" b="1" dirty="0">
                <a:latin typeface="Arial" panose="020B0604020202020204" pitchFamily="34" charset="0"/>
                <a:ea typeface="Arial" panose="020B0604020202020204" pitchFamily="34" charset="0"/>
              </a:rPr>
              <a:t>.</a:t>
            </a:r>
          </a:p>
        </p:txBody>
      </p:sp>
      <p:sp>
        <p:nvSpPr>
          <p:cNvPr id="10" name="Rectangle 9">
            <a:extLst>
              <a:ext uri="{FF2B5EF4-FFF2-40B4-BE49-F238E27FC236}">
                <a16:creationId xmlns="" xmlns:a16="http://schemas.microsoft.com/office/drawing/2014/main" id="{D62A98A4-57FC-124F-AC95-2E409E0FAE9F}"/>
              </a:ext>
            </a:extLst>
          </p:cNvPr>
          <p:cNvSpPr/>
          <p:nvPr/>
        </p:nvSpPr>
        <p:spPr>
          <a:xfrm>
            <a:off x="2753592" y="187896"/>
            <a:ext cx="6310748" cy="1944828"/>
          </a:xfrm>
          <a:prstGeom prst="rect">
            <a:avLst/>
          </a:prstGeom>
        </p:spPr>
        <p:txBody>
          <a:bodyPr wrap="square">
            <a:spAutoFit/>
          </a:bodyPr>
          <a:lstStyle/>
          <a:p>
            <a:pPr fontAlgn="base">
              <a:spcBef>
                <a:spcPct val="0"/>
              </a:spcBef>
              <a:spcAft>
                <a:spcPct val="0"/>
              </a:spcAft>
            </a:pPr>
            <a:r>
              <a:rPr lang="en-US" sz="1050" b="1" dirty="0" err="1">
                <a:solidFill>
                  <a:srgbClr val="C00000"/>
                </a:solidFill>
                <a:latin typeface="Arial" charset="0"/>
                <a:ea typeface="ＭＳ Ｐゴシック" charset="0"/>
              </a:rPr>
              <a:t>Daifeng</a:t>
            </a:r>
            <a:r>
              <a:rPr lang="en-US" sz="1050" b="1" dirty="0">
                <a:solidFill>
                  <a:srgbClr val="C00000"/>
                </a:solidFill>
                <a:latin typeface="Arial" charset="0"/>
                <a:ea typeface="ＭＳ Ｐゴシック" charset="0"/>
              </a:rPr>
              <a:t> Wang, </a:t>
            </a:r>
            <a:r>
              <a:rPr lang="en-US" sz="1050" b="1" dirty="0" err="1">
                <a:solidFill>
                  <a:srgbClr val="C00000"/>
                </a:solidFill>
                <a:latin typeface="Arial" charset="0"/>
                <a:ea typeface="ＭＳ Ｐゴシック" charset="0"/>
              </a:rPr>
              <a:t>Shuang</a:t>
            </a:r>
            <a:r>
              <a:rPr lang="en-US" sz="1050" b="1" dirty="0">
                <a:solidFill>
                  <a:srgbClr val="C00000"/>
                </a:solidFill>
                <a:latin typeface="Arial" charset="0"/>
                <a:ea typeface="ＭＳ Ｐゴシック" charset="0"/>
              </a:rPr>
              <a:t> Liu, Jonathan </a:t>
            </a:r>
            <a:r>
              <a:rPr lang="en-US" sz="1050" b="1" dirty="0" err="1">
                <a:solidFill>
                  <a:srgbClr val="C00000"/>
                </a:solidFill>
                <a:latin typeface="Arial" charset="0"/>
                <a:ea typeface="ＭＳ Ｐゴシック" charset="0"/>
              </a:rPr>
              <a:t>Warrell</a:t>
            </a:r>
            <a:r>
              <a:rPr lang="en-US" sz="1050" b="1" dirty="0">
                <a:solidFill>
                  <a:srgbClr val="C00000"/>
                </a:solidFill>
                <a:latin typeface="Arial" charset="0"/>
                <a:ea typeface="ＭＳ Ｐゴシック" charset="0"/>
              </a:rPr>
              <a:t>, </a:t>
            </a:r>
            <a:r>
              <a:rPr lang="en-US" sz="1050" b="1" dirty="0" err="1">
                <a:solidFill>
                  <a:srgbClr val="C00000"/>
                </a:solidFill>
                <a:latin typeface="Arial" charset="0"/>
                <a:ea typeface="ＭＳ Ｐゴシック" charset="0"/>
              </a:rPr>
              <a:t>Hyejung</a:t>
            </a:r>
            <a:r>
              <a:rPr lang="en-US" sz="1050" b="1" dirty="0">
                <a:solidFill>
                  <a:srgbClr val="C00000"/>
                </a:solidFill>
                <a:latin typeface="Arial" charset="0"/>
                <a:ea typeface="ＭＳ Ｐゴシック" charset="0"/>
              </a:rPr>
              <a:t> Won, Xu Shi, Fabio Navarro, Declan Clarke, </a:t>
            </a:r>
            <a:r>
              <a:rPr lang="en-US" sz="1050" b="1" dirty="0" err="1">
                <a:solidFill>
                  <a:srgbClr val="C00000"/>
                </a:solidFill>
                <a:latin typeface="Arial" charset="0"/>
                <a:ea typeface="ＭＳ Ｐゴシック" charset="0"/>
              </a:rPr>
              <a:t>Mengting</a:t>
            </a:r>
            <a:r>
              <a:rPr lang="en-US" sz="1050" b="1" dirty="0">
                <a:solidFill>
                  <a:srgbClr val="C00000"/>
                </a:solidFill>
                <a:latin typeface="Arial" charset="0"/>
                <a:ea typeface="ＭＳ Ｐゴシック" charset="0"/>
              </a:rPr>
              <a:t> Gu, Prashant Emani</a:t>
            </a:r>
            <a:r>
              <a:rPr lang="en-US" sz="1050" b="1" dirty="0">
                <a:latin typeface="Arial" charset="0"/>
                <a:ea typeface="ＭＳ Ｐゴシック" charset="0"/>
              </a:rPr>
              <a:t>, </a:t>
            </a:r>
            <a:r>
              <a:rPr lang="en-US" sz="1050" dirty="0">
                <a:latin typeface="Arial" charset="0"/>
                <a:ea typeface="ＭＳ Ｐゴシック" charset="0"/>
              </a:rPr>
              <a:t>Yucheng T. Yang, Min Xu, Michael </a:t>
            </a:r>
            <a:r>
              <a:rPr lang="en-US" sz="1050" dirty="0" err="1">
                <a:latin typeface="Arial" charset="0"/>
                <a:ea typeface="ＭＳ Ｐゴシック" charset="0"/>
              </a:rPr>
              <a:t>Gandal</a:t>
            </a:r>
            <a:r>
              <a:rPr lang="en-US" sz="1050" dirty="0">
                <a:latin typeface="Arial" charset="0"/>
                <a:ea typeface="ＭＳ Ｐゴシック" charset="0"/>
              </a:rPr>
              <a:t>, </a:t>
            </a:r>
            <a:r>
              <a:rPr lang="en-US" sz="1050" dirty="0" err="1">
                <a:latin typeface="Arial" charset="0"/>
                <a:ea typeface="ＭＳ Ｐゴシック" charset="0"/>
              </a:rPr>
              <a:t>Shaoke</a:t>
            </a:r>
            <a:r>
              <a:rPr lang="en-US" sz="1050" dirty="0">
                <a:latin typeface="Arial" charset="0"/>
                <a:ea typeface="ＭＳ Ｐゴシック" charset="0"/>
              </a:rPr>
              <a:t> Lou, Jing Zhang, Jonathan J. Park, </a:t>
            </a:r>
            <a:r>
              <a:rPr lang="en-US" sz="1050" dirty="0" err="1">
                <a:latin typeface="Arial" charset="0"/>
                <a:ea typeface="ＭＳ Ｐゴシック" charset="0"/>
              </a:rPr>
              <a:t>Chengfei</a:t>
            </a:r>
            <a:r>
              <a:rPr lang="en-US" sz="1050" dirty="0">
                <a:latin typeface="Arial" charset="0"/>
                <a:ea typeface="ＭＳ Ｐゴシック" charset="0"/>
              </a:rPr>
              <a:t> Yan, </a:t>
            </a:r>
            <a:r>
              <a:rPr lang="en-US" sz="1050" dirty="0" err="1">
                <a:latin typeface="Arial" charset="0"/>
                <a:ea typeface="ＭＳ Ｐゴシック" charset="0"/>
              </a:rPr>
              <a:t>Suhn</a:t>
            </a:r>
            <a:r>
              <a:rPr lang="en-US" sz="1050" dirty="0">
                <a:latin typeface="Arial" charset="0"/>
                <a:ea typeface="ＭＳ Ｐゴシック" charset="0"/>
              </a:rPr>
              <a:t> Kyong </a:t>
            </a:r>
            <a:r>
              <a:rPr lang="en-US" sz="1050" dirty="0" err="1">
                <a:latin typeface="Arial" charset="0"/>
                <a:ea typeface="ＭＳ Ｐゴシック" charset="0"/>
              </a:rPr>
              <a:t>Rhie</a:t>
            </a:r>
            <a:r>
              <a:rPr lang="en-US" sz="1050" dirty="0">
                <a:latin typeface="Arial" charset="0"/>
                <a:ea typeface="ＭＳ Ｐゴシック" charset="0"/>
              </a:rPr>
              <a:t>, </a:t>
            </a:r>
            <a:r>
              <a:rPr lang="en-US" sz="1050" dirty="0" err="1">
                <a:latin typeface="Arial" charset="0"/>
                <a:ea typeface="ＭＳ Ｐゴシック" charset="0"/>
              </a:rPr>
              <a:t>Kasidet</a:t>
            </a:r>
            <a:r>
              <a:rPr lang="en-US" sz="1050" dirty="0">
                <a:latin typeface="Arial" charset="0"/>
                <a:ea typeface="ＭＳ Ｐゴシック" charset="0"/>
              </a:rPr>
              <a:t> </a:t>
            </a:r>
            <a:r>
              <a:rPr lang="en-US" sz="1050" dirty="0" err="1">
                <a:latin typeface="Arial" charset="0"/>
                <a:ea typeface="ＭＳ Ｐゴシック" charset="0"/>
              </a:rPr>
              <a:t>Manakongtreecheep</a:t>
            </a:r>
            <a:r>
              <a:rPr lang="en-US" sz="1050" dirty="0">
                <a:latin typeface="Arial" charset="0"/>
                <a:ea typeface="ＭＳ Ｐゴシック" charset="0"/>
              </a:rPr>
              <a:t>, Holly Zhou, Aparna Nathan, Mette Peters, Eugenio </a:t>
            </a:r>
            <a:r>
              <a:rPr lang="en-US" sz="1050" dirty="0" err="1">
                <a:latin typeface="Arial" charset="0"/>
                <a:ea typeface="ＭＳ Ｐゴシック" charset="0"/>
              </a:rPr>
              <a:t>Mattei</a:t>
            </a:r>
            <a:r>
              <a:rPr lang="en-US" sz="1050" dirty="0">
                <a:latin typeface="Arial" charset="0"/>
                <a:ea typeface="ＭＳ Ｐゴシック" charset="0"/>
              </a:rPr>
              <a:t>, Dominic Fitzgerald, Tonya Brunetti, Jill Moore, Yan Jiang, Kiran </a:t>
            </a:r>
            <a:r>
              <a:rPr lang="en-US" sz="1050" dirty="0" err="1">
                <a:latin typeface="Arial" charset="0"/>
                <a:ea typeface="ＭＳ Ｐゴシック" charset="0"/>
              </a:rPr>
              <a:t>Girdhar</a:t>
            </a:r>
            <a:r>
              <a:rPr lang="en-US" sz="1050" dirty="0">
                <a:latin typeface="Arial" charset="0"/>
                <a:ea typeface="ＭＳ Ｐゴシック" charset="0"/>
              </a:rPr>
              <a:t>, Gabriel Hoffman, Selim </a:t>
            </a:r>
            <a:r>
              <a:rPr lang="en-US" sz="1050" dirty="0" err="1">
                <a:latin typeface="Arial" charset="0"/>
                <a:ea typeface="ＭＳ Ｐゴシック" charset="0"/>
              </a:rPr>
              <a:t>Kalayci</a:t>
            </a:r>
            <a:r>
              <a:rPr lang="en-US" sz="1050" dirty="0">
                <a:latin typeface="Arial" charset="0"/>
                <a:ea typeface="ＭＳ Ｐゴシック" charset="0"/>
              </a:rPr>
              <a:t>, Zeynep </a:t>
            </a:r>
            <a:r>
              <a:rPr lang="en-US" sz="1050" dirty="0" err="1">
                <a:latin typeface="Arial" charset="0"/>
                <a:ea typeface="ＭＳ Ｐゴシック" charset="0"/>
              </a:rPr>
              <a:t>Hulya</a:t>
            </a:r>
            <a:r>
              <a:rPr lang="en-US" sz="1050" dirty="0">
                <a:latin typeface="Arial" charset="0"/>
                <a:ea typeface="ＭＳ Ｐゴシック" charset="0"/>
              </a:rPr>
              <a:t> </a:t>
            </a:r>
            <a:r>
              <a:rPr lang="en-US" sz="1050" dirty="0" err="1">
                <a:latin typeface="Arial" charset="0"/>
                <a:ea typeface="ＭＳ Ｐゴシック" charset="0"/>
              </a:rPr>
              <a:t>Gumus</a:t>
            </a:r>
            <a:r>
              <a:rPr lang="en-US" sz="1050" dirty="0">
                <a:latin typeface="Arial" charset="0"/>
                <a:ea typeface="ＭＳ Ｐゴシック" charset="0"/>
              </a:rPr>
              <a:t>, Greg Crawford,</a:t>
            </a:r>
            <a:br>
              <a:rPr lang="en-US" sz="1050" dirty="0">
                <a:latin typeface="Arial" charset="0"/>
                <a:ea typeface="ＭＳ Ｐゴシック" charset="0"/>
              </a:rPr>
            </a:br>
            <a:r>
              <a:rPr lang="en-US" sz="1050" b="1" dirty="0" err="1">
                <a:solidFill>
                  <a:srgbClr val="4BAB50"/>
                </a:solidFill>
                <a:latin typeface="Arial" charset="0"/>
                <a:ea typeface="ＭＳ Ｐゴシック" charset="0"/>
              </a:rPr>
              <a:t>PsychENCODE</a:t>
            </a:r>
            <a:r>
              <a:rPr lang="en-US" sz="1050" b="1" dirty="0">
                <a:solidFill>
                  <a:srgbClr val="4BAB50"/>
                </a:solidFill>
                <a:latin typeface="Arial" charset="0"/>
                <a:ea typeface="ＭＳ Ｐゴシック" charset="0"/>
              </a:rPr>
              <a:t> Consortium</a:t>
            </a:r>
            <a:r>
              <a:rPr lang="en-US" sz="1050" dirty="0">
                <a:latin typeface="Arial" charset="0"/>
                <a:ea typeface="ＭＳ Ｐゴシック" charset="0"/>
              </a:rPr>
              <a:t>,</a:t>
            </a:r>
            <a:br>
              <a:rPr lang="en-US" sz="1050" dirty="0">
                <a:latin typeface="Arial" charset="0"/>
                <a:ea typeface="ＭＳ Ｐゴシック" charset="0"/>
              </a:rPr>
            </a:br>
            <a:r>
              <a:rPr lang="en-US" sz="1050" dirty="0" err="1">
                <a:latin typeface="Arial" charset="0"/>
                <a:ea typeface="ＭＳ Ｐゴシック" charset="0"/>
              </a:rPr>
              <a:t>Panos</a:t>
            </a:r>
            <a:r>
              <a:rPr lang="en-US" sz="1050" dirty="0">
                <a:latin typeface="Arial" charset="0"/>
                <a:ea typeface="ＭＳ Ｐゴシック" charset="0"/>
              </a:rPr>
              <a:t> Roussos, </a:t>
            </a:r>
            <a:r>
              <a:rPr lang="en-US" sz="1050" dirty="0" err="1">
                <a:latin typeface="Arial" charset="0"/>
                <a:ea typeface="ＭＳ Ｐゴシック" charset="0"/>
              </a:rPr>
              <a:t>Schahram</a:t>
            </a:r>
            <a:r>
              <a:rPr lang="en-US" sz="1050" dirty="0">
                <a:latin typeface="Arial" charset="0"/>
                <a:ea typeface="ＭＳ Ｐゴシック" charset="0"/>
              </a:rPr>
              <a:t> </a:t>
            </a:r>
            <a:r>
              <a:rPr lang="en-US" sz="1050" dirty="0" err="1">
                <a:latin typeface="Arial" charset="0"/>
                <a:ea typeface="ＭＳ Ｐゴシック" charset="0"/>
              </a:rPr>
              <a:t>Akbarian</a:t>
            </a:r>
            <a:r>
              <a:rPr lang="en-US" sz="1050" dirty="0">
                <a:latin typeface="Arial" charset="0"/>
                <a:ea typeface="ＭＳ Ｐゴシック" charset="0"/>
              </a:rPr>
              <a:t>, Andrew E. Jaffe, Kevin White, </a:t>
            </a:r>
            <a:r>
              <a:rPr lang="en-US" sz="1050" dirty="0" err="1">
                <a:latin typeface="Arial" charset="0"/>
                <a:ea typeface="ＭＳ Ｐゴシック" charset="0"/>
              </a:rPr>
              <a:t>Zhiping</a:t>
            </a:r>
            <a:r>
              <a:rPr lang="en-US" sz="1050" dirty="0">
                <a:latin typeface="Arial" charset="0"/>
                <a:ea typeface="ＭＳ Ｐゴシック" charset="0"/>
              </a:rPr>
              <a:t> Weng, </a:t>
            </a:r>
            <a:r>
              <a:rPr lang="en-US" sz="1050" dirty="0" err="1">
                <a:latin typeface="Arial" charset="0"/>
                <a:ea typeface="ＭＳ Ｐゴシック" charset="0"/>
              </a:rPr>
              <a:t>Nenad</a:t>
            </a:r>
            <a:r>
              <a:rPr lang="en-US" sz="1050" dirty="0">
                <a:latin typeface="Arial" charset="0"/>
                <a:ea typeface="ＭＳ Ｐゴシック" charset="0"/>
              </a:rPr>
              <a:t> </a:t>
            </a:r>
            <a:r>
              <a:rPr lang="en-US" sz="1050" dirty="0" err="1">
                <a:latin typeface="Arial" charset="0"/>
                <a:ea typeface="ＭＳ Ｐゴシック" charset="0"/>
              </a:rPr>
              <a:t>Sestan</a:t>
            </a:r>
            <a:r>
              <a:rPr lang="en-US" sz="1050" b="1" dirty="0">
                <a:latin typeface="Arial" charset="0"/>
                <a:ea typeface="ＭＳ Ｐゴシック" charset="0"/>
              </a:rPr>
              <a:t>, </a:t>
            </a:r>
            <a:br>
              <a:rPr lang="en-US" sz="1050" b="1" dirty="0">
                <a:latin typeface="Arial" charset="0"/>
                <a:ea typeface="ＭＳ Ｐゴシック" charset="0"/>
              </a:rPr>
            </a:br>
            <a:r>
              <a:rPr lang="en-US" sz="1050" b="1" dirty="0">
                <a:solidFill>
                  <a:srgbClr val="C00000"/>
                </a:solidFill>
                <a:latin typeface="Arial" charset="0"/>
                <a:ea typeface="ＭＳ Ｐゴシック" charset="0"/>
              </a:rPr>
              <a:t>Daniel H. </a:t>
            </a:r>
            <a:r>
              <a:rPr lang="en-US" sz="1050" b="1" dirty="0" err="1">
                <a:solidFill>
                  <a:srgbClr val="C00000"/>
                </a:solidFill>
                <a:latin typeface="Arial" charset="0"/>
                <a:ea typeface="ＭＳ Ｐゴシック" charset="0"/>
              </a:rPr>
              <a:t>Geschwind</a:t>
            </a:r>
            <a:r>
              <a:rPr lang="en-US" sz="1050" b="1" dirty="0">
                <a:solidFill>
                  <a:srgbClr val="C00000"/>
                </a:solidFill>
                <a:latin typeface="Arial" charset="0"/>
                <a:ea typeface="ＭＳ Ｐゴシック" charset="0"/>
              </a:rPr>
              <a:t>, James A. Knowles</a:t>
            </a:r>
          </a:p>
          <a:p>
            <a:pPr fontAlgn="base">
              <a:spcBef>
                <a:spcPct val="0"/>
              </a:spcBef>
              <a:spcAft>
                <a:spcPct val="0"/>
              </a:spcAft>
            </a:pPr>
            <a:endParaRPr lang="en-US" sz="1050" b="1" dirty="0">
              <a:solidFill>
                <a:srgbClr val="C00000"/>
              </a:solidFill>
              <a:latin typeface="Arial" charset="0"/>
              <a:ea typeface="ＭＳ Ｐゴシック" charset="0"/>
            </a:endParaRPr>
          </a:p>
          <a:p>
            <a:pPr fontAlgn="base">
              <a:spcBef>
                <a:spcPct val="0"/>
              </a:spcBef>
              <a:spcAft>
                <a:spcPct val="0"/>
              </a:spcAft>
            </a:pPr>
            <a:r>
              <a:rPr lang="en-US" sz="1050" dirty="0"/>
              <a:t>Dedicated to </a:t>
            </a:r>
            <a:r>
              <a:rPr lang="en-US" sz="1800" b="1" dirty="0">
                <a:solidFill>
                  <a:srgbClr val="C00000"/>
                </a:solidFill>
              </a:rPr>
              <a:t>Pamela </a:t>
            </a:r>
            <a:r>
              <a:rPr lang="en-US" sz="1800" b="1" dirty="0" err="1">
                <a:solidFill>
                  <a:srgbClr val="C00000"/>
                </a:solidFill>
              </a:rPr>
              <a:t>Sklar</a:t>
            </a:r>
            <a:endParaRPr lang="en-US" sz="1050" b="1" dirty="0">
              <a:solidFill>
                <a:srgbClr val="C00000"/>
              </a:solidFill>
            </a:endParaRPr>
          </a:p>
          <a:p>
            <a:pPr fontAlgn="base">
              <a:spcBef>
                <a:spcPct val="0"/>
              </a:spcBef>
              <a:spcAft>
                <a:spcPct val="0"/>
              </a:spcAft>
            </a:pPr>
            <a:endParaRPr lang="en-US" sz="788" b="1" dirty="0">
              <a:solidFill>
                <a:srgbClr val="C00000"/>
              </a:solidFill>
              <a:latin typeface="Arial" charset="0"/>
              <a:ea typeface="ＭＳ Ｐゴシック" charset="0"/>
            </a:endParaRPr>
          </a:p>
        </p:txBody>
      </p:sp>
      <p:sp>
        <p:nvSpPr>
          <p:cNvPr id="5" name="TextBox 4">
            <a:extLst>
              <a:ext uri="{FF2B5EF4-FFF2-40B4-BE49-F238E27FC236}">
                <a16:creationId xmlns="" xmlns:a16="http://schemas.microsoft.com/office/drawing/2014/main" id="{E416536C-2F14-F146-8545-ACE31EF217D1}"/>
              </a:ext>
            </a:extLst>
          </p:cNvPr>
          <p:cNvSpPr txBox="1"/>
          <p:nvPr/>
        </p:nvSpPr>
        <p:spPr>
          <a:xfrm>
            <a:off x="8925792" y="4447309"/>
            <a:ext cx="184731" cy="253916"/>
          </a:xfrm>
          <a:prstGeom prst="rect">
            <a:avLst/>
          </a:prstGeom>
          <a:noFill/>
        </p:spPr>
        <p:txBody>
          <a:bodyPr wrap="none" rtlCol="0">
            <a:spAutoFit/>
          </a:bodyPr>
          <a:lstStyle/>
          <a:p>
            <a:endParaRPr lang="en-US" sz="1050" dirty="0"/>
          </a:p>
        </p:txBody>
      </p:sp>
      <p:sp>
        <p:nvSpPr>
          <p:cNvPr id="7" name="TextBox 6">
            <a:extLst>
              <a:ext uri="{FF2B5EF4-FFF2-40B4-BE49-F238E27FC236}">
                <a16:creationId xmlns="" xmlns:a16="http://schemas.microsoft.com/office/drawing/2014/main" id="{0D7D0911-115D-9341-B593-A266482619BA}"/>
              </a:ext>
            </a:extLst>
          </p:cNvPr>
          <p:cNvSpPr txBox="1"/>
          <p:nvPr/>
        </p:nvSpPr>
        <p:spPr>
          <a:xfrm>
            <a:off x="8977746" y="4000500"/>
            <a:ext cx="184731" cy="253916"/>
          </a:xfrm>
          <a:prstGeom prst="rect">
            <a:avLst/>
          </a:prstGeom>
          <a:noFill/>
        </p:spPr>
        <p:txBody>
          <a:bodyPr wrap="none" rtlCol="0">
            <a:spAutoFit/>
          </a:bodyPr>
          <a:lstStyle/>
          <a:p>
            <a:endParaRPr lang="en-US" sz="1050" dirty="0"/>
          </a:p>
        </p:txBody>
      </p:sp>
      <p:sp>
        <p:nvSpPr>
          <p:cNvPr id="11" name="Shape 1877">
            <a:extLst>
              <a:ext uri="{FF2B5EF4-FFF2-40B4-BE49-F238E27FC236}">
                <a16:creationId xmlns="" xmlns:a16="http://schemas.microsoft.com/office/drawing/2014/main" id="{6C3D4568-CA72-0F4A-B876-EB542F9D8936}"/>
              </a:ext>
            </a:extLst>
          </p:cNvPr>
          <p:cNvSpPr/>
          <p:nvPr/>
        </p:nvSpPr>
        <p:spPr>
          <a:xfrm>
            <a:off x="8925792" y="-89775"/>
            <a:ext cx="218208"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676502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2205093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879" name="Shape 1879"/>
          <p:cNvSpPr/>
          <p:nvPr/>
        </p:nvSpPr>
        <p:spPr>
          <a:xfrm>
            <a:off x="623236" y="93160"/>
            <a:ext cx="5278136"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endParaRPr lang="en" sz="1200" dirty="0">
              <a:solidFill>
                <a:schemeClr val="dk1"/>
              </a:solidFill>
            </a:endParaRPr>
          </a:p>
          <a:p>
            <a:pPr lvl="0"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1880" name="Shape 1880"/>
          <p:cNvSpPr/>
          <p:nvPr/>
        </p:nvSpPr>
        <p:spPr>
          <a:xfrm>
            <a:off x="3594373" y="93160"/>
            <a:ext cx="5195063" cy="4747871"/>
          </a:xfrm>
          <a:prstGeom prst="rect">
            <a:avLst/>
          </a:prstGeom>
          <a:noFill/>
          <a:ln>
            <a:noFill/>
          </a:ln>
        </p:spPr>
        <p:txBody>
          <a:bodyPr wrap="square" lIns="68575" tIns="34275" rIns="68575" bIns="34275" anchor="t" anchorCtr="0">
            <a:noAutofit/>
          </a:bodyPr>
          <a:lstStyle/>
          <a:p>
            <a:pPr marL="0" indent="0">
              <a:buClr>
                <a:schemeClr val="dk1"/>
              </a:buClr>
              <a:buSzPct val="25000"/>
            </a:pPr>
            <a:endParaRPr sz="1050" dirty="0"/>
          </a:p>
          <a:p>
            <a:pPr>
              <a:buClr>
                <a:schemeClr val="dk1"/>
              </a:buClr>
              <a:buSzPct val="25000"/>
            </a:pPr>
            <a:r>
              <a:rPr lang="en-US" b="1" dirty="0" err="1">
                <a:solidFill>
                  <a:srgbClr val="FF0000"/>
                </a:solidFill>
              </a:rPr>
              <a:t>MUSIC</a:t>
            </a:r>
            <a:r>
              <a:rPr lang="en-US" sz="1050" dirty="0" err="1"/>
              <a:t>.gersteinlab.org</a:t>
            </a:r>
            <a:endParaRPr lang="en-US" sz="1050" dirty="0"/>
          </a:p>
          <a:p>
            <a:pPr lvl="0">
              <a:buClr>
                <a:schemeClr val="dk1"/>
              </a:buClr>
              <a:buSzPct val="25000"/>
            </a:pPr>
            <a:r>
              <a:rPr lang="en-US" dirty="0"/>
              <a:t>A </a:t>
            </a:r>
            <a:r>
              <a:rPr lang="en-US" b="1" dirty="0" err="1">
                <a:solidFill>
                  <a:srgbClr val="1155CC"/>
                </a:solidFill>
              </a:rPr>
              <a:t>Harmanci</a:t>
            </a:r>
            <a:r>
              <a:rPr lang="en-US" sz="1050" dirty="0"/>
              <a:t>, J </a:t>
            </a:r>
            <a:r>
              <a:rPr lang="en-US" sz="1050" dirty="0" err="1"/>
              <a:t>Rozowsky</a:t>
            </a:r>
            <a:endParaRPr lang="en-US" sz="1050" dirty="0"/>
          </a:p>
          <a:p>
            <a:pPr lvl="0">
              <a:buClr>
                <a:schemeClr val="dk1"/>
              </a:buClr>
              <a:buSzPct val="25000"/>
            </a:pPr>
            <a:endParaRPr lang="en-US" sz="1050" dirty="0"/>
          </a:p>
          <a:p>
            <a:pPr lvl="0">
              <a:buClr>
                <a:schemeClr val="dk1"/>
              </a:buClr>
              <a:buSzPct val="25000"/>
            </a:pPr>
            <a:r>
              <a:rPr lang="en-US" sz="1050" dirty="0" err="1"/>
              <a:t>github.com</a:t>
            </a:r>
            <a:r>
              <a:rPr lang="en-US" sz="1050" dirty="0"/>
              <a:t>/</a:t>
            </a:r>
            <a:r>
              <a:rPr lang="en-US" sz="1050" dirty="0" err="1"/>
              <a:t>gersteinlab</a:t>
            </a:r>
            <a:r>
              <a:rPr lang="en-US" sz="1050" dirty="0"/>
              <a:t>/</a:t>
            </a:r>
            <a:r>
              <a:rPr lang="en-US" b="1" dirty="0" err="1">
                <a:solidFill>
                  <a:srgbClr val="FF0000"/>
                </a:solidFill>
              </a:rPr>
              <a:t>MatchedFilter</a:t>
            </a:r>
            <a:endParaRPr lang="en-US" b="1" dirty="0">
              <a:solidFill>
                <a:srgbClr val="FF0000"/>
              </a:solidFill>
            </a:endParaRPr>
          </a:p>
          <a:p>
            <a:pPr lvl="0">
              <a:buSzPct val="25000"/>
            </a:pPr>
            <a:r>
              <a:rPr lang="en-US" dirty="0"/>
              <a:t>A </a:t>
            </a:r>
            <a:r>
              <a:rPr lang="en-US" b="1" dirty="0" err="1">
                <a:solidFill>
                  <a:srgbClr val="1155CC"/>
                </a:solidFill>
              </a:rPr>
              <a:t>Sethi</a:t>
            </a:r>
            <a:r>
              <a:rPr lang="en-US" dirty="0"/>
              <a:t>, M </a:t>
            </a:r>
            <a:r>
              <a:rPr lang="en-US" b="1" dirty="0" err="1">
                <a:solidFill>
                  <a:srgbClr val="1155CC"/>
                </a:solidFill>
              </a:rPr>
              <a:t>Gu</a:t>
            </a:r>
            <a:r>
              <a:rPr lang="en-US" sz="1050" dirty="0"/>
              <a:t>, E </a:t>
            </a:r>
            <a:r>
              <a:rPr lang="en-US" sz="1050" dirty="0" err="1"/>
              <a:t>Gumusgoz</a:t>
            </a:r>
            <a:r>
              <a:rPr lang="en-US" sz="1050" dirty="0"/>
              <a:t>, L Chan, KK Yan, J </a:t>
            </a:r>
            <a:r>
              <a:rPr lang="en-US" sz="1050" dirty="0" err="1"/>
              <a:t>Rozowsky</a:t>
            </a:r>
            <a:r>
              <a:rPr lang="en-US" sz="1050" dirty="0"/>
              <a:t>, </a:t>
            </a:r>
            <a:r>
              <a:rPr lang="en-US" sz="1050" dirty="0" smtClean="0"/>
              <a:t/>
            </a:r>
            <a:br>
              <a:rPr lang="en-US" sz="1050" dirty="0" smtClean="0"/>
            </a:br>
            <a:r>
              <a:rPr lang="en-US" sz="1050" dirty="0" smtClean="0"/>
              <a:t>I </a:t>
            </a:r>
            <a:r>
              <a:rPr lang="en-US" sz="1050" dirty="0" err="1"/>
              <a:t>Barozzi</a:t>
            </a:r>
            <a:r>
              <a:rPr lang="en-US" sz="1050" dirty="0"/>
              <a:t>, V Afzal, J Akiyama, I </a:t>
            </a:r>
            <a:r>
              <a:rPr lang="en-US" sz="1050" dirty="0" err="1"/>
              <a:t>Plajzer</a:t>
            </a:r>
            <a:r>
              <a:rPr lang="en-US" sz="1050" dirty="0"/>
              <a:t>-Frick, C Yan, C Pickle, </a:t>
            </a:r>
            <a:r>
              <a:rPr lang="en-US" sz="1050" dirty="0" smtClean="0"/>
              <a:t/>
            </a:r>
            <a:br>
              <a:rPr lang="en-US" sz="1050" dirty="0" smtClean="0"/>
            </a:br>
            <a:r>
              <a:rPr lang="en-US" sz="1050" dirty="0" smtClean="0"/>
              <a:t>M </a:t>
            </a:r>
            <a:r>
              <a:rPr lang="en-US" sz="1050" dirty="0"/>
              <a:t>Kato, T Garvin, Q Pham, A Harrington, B </a:t>
            </a:r>
            <a:r>
              <a:rPr lang="en-US" sz="1050" dirty="0" err="1"/>
              <a:t>Mannion</a:t>
            </a:r>
            <a:r>
              <a:rPr lang="en-US" sz="1050" dirty="0"/>
              <a:t>, E Lee, </a:t>
            </a:r>
            <a:r>
              <a:rPr lang="en-US" sz="1050" dirty="0" smtClean="0"/>
              <a:t/>
            </a:r>
            <a:br>
              <a:rPr lang="en-US" sz="1050" dirty="0" smtClean="0"/>
            </a:br>
            <a:r>
              <a:rPr lang="en-US" sz="1050" dirty="0" smtClean="0"/>
              <a:t>Y </a:t>
            </a:r>
            <a:r>
              <a:rPr lang="en-US" sz="1050" dirty="0"/>
              <a:t>Fukuda-Yuzawa, A </a:t>
            </a:r>
            <a:r>
              <a:rPr lang="en-US" sz="1050" dirty="0" err="1"/>
              <a:t>Visel</a:t>
            </a:r>
            <a:r>
              <a:rPr lang="en-US" sz="1050" dirty="0"/>
              <a:t>, D E. Dickel, K Yip, R Sutton, LA </a:t>
            </a:r>
            <a:r>
              <a:rPr lang="en-US" sz="1050" dirty="0" err="1"/>
              <a:t>Pennacchio</a:t>
            </a:r>
            <a:endParaRPr lang="en-US" sz="1050" dirty="0">
              <a:solidFill>
                <a:schemeClr val="dk1"/>
              </a:solidFill>
            </a:endParaRPr>
          </a:p>
          <a:p>
            <a:pPr lvl="0">
              <a:buSzPct val="25000"/>
            </a:pPr>
            <a:endParaRPr lang="en-US" b="1" dirty="0">
              <a:solidFill>
                <a:srgbClr val="FF0000"/>
              </a:solidFill>
            </a:endParaRPr>
          </a:p>
          <a:p>
            <a:pPr lvl="0">
              <a:buSzPct val="25000"/>
            </a:pPr>
            <a:r>
              <a:rPr lang="en" b="1" dirty="0" err="1">
                <a:solidFill>
                  <a:srgbClr val="FF0000"/>
                </a:solidFill>
              </a:rPr>
              <a:t>FunSeq</a:t>
            </a:r>
            <a:r>
              <a:rPr lang="en" sz="1050" dirty="0" err="1">
                <a:solidFill>
                  <a:schemeClr val="dk1"/>
                </a:solidFill>
              </a:rPr>
              <a:t>.gersteinlab.org</a:t>
            </a:r>
            <a:endParaRPr lang="en" sz="1050" dirty="0">
              <a:solidFill>
                <a:schemeClr val="dk1"/>
              </a:solidFill>
            </a:endParaRPr>
          </a:p>
          <a:p>
            <a:pPr lvl="0">
              <a:buSzPct val="25000"/>
            </a:pPr>
            <a:r>
              <a:rPr lang="en" sz="1050" dirty="0">
                <a:solidFill>
                  <a:schemeClr val="dk1"/>
                </a:solidFill>
              </a:rPr>
              <a:t>Y </a:t>
            </a:r>
            <a:r>
              <a:rPr lang="en" b="1" dirty="0">
                <a:solidFill>
                  <a:srgbClr val="1155CC"/>
                </a:solidFill>
              </a:rPr>
              <a:t>Fu</a:t>
            </a:r>
            <a:r>
              <a:rPr lang="en" sz="1050" dirty="0">
                <a:solidFill>
                  <a:schemeClr val="dk1"/>
                </a:solidFill>
              </a:rPr>
              <a:t>, E </a:t>
            </a:r>
            <a:r>
              <a:rPr lang="en" b="1" dirty="0" err="1">
                <a:solidFill>
                  <a:srgbClr val="1155CC"/>
                </a:solidFill>
              </a:rPr>
              <a:t>Khurana</a:t>
            </a:r>
            <a:r>
              <a:rPr lang="en" sz="1050" dirty="0">
                <a:solidFill>
                  <a:schemeClr val="dk1"/>
                </a:solidFill>
              </a:rPr>
              <a:t>, Z Liu, S Lou, J Bedford, X Mu, K Yip</a:t>
            </a:r>
            <a:endParaRPr lang="en-US" sz="1050" dirty="0">
              <a:solidFill>
                <a:schemeClr val="dk1"/>
              </a:solidFill>
            </a:endParaRPr>
          </a:p>
          <a:p>
            <a:pPr>
              <a:buSzPct val="25000"/>
            </a:pPr>
            <a:endParaRPr lang="en-US" sz="1050" dirty="0">
              <a:solidFill>
                <a:schemeClr val="dk1"/>
              </a:solidFill>
            </a:endParaRPr>
          </a:p>
          <a:p>
            <a:pPr>
              <a:buSzPct val="25000"/>
            </a:pPr>
            <a:r>
              <a:rPr lang="en-US" b="1" dirty="0" err="1">
                <a:solidFill>
                  <a:srgbClr val="FF0000"/>
                </a:solidFill>
              </a:rPr>
              <a:t>RADAR</a:t>
            </a:r>
            <a:r>
              <a:rPr lang="en-US" sz="1800" b="1" dirty="0" err="1">
                <a:solidFill>
                  <a:srgbClr val="FF0000"/>
                </a:solidFill>
              </a:rPr>
              <a:t>.</a:t>
            </a:r>
            <a:r>
              <a:rPr lang="en-US" sz="1200" dirty="0" err="1">
                <a:solidFill>
                  <a:schemeClr val="dk1"/>
                </a:solidFill>
              </a:rPr>
              <a:t>gersteinlab.org</a:t>
            </a:r>
            <a:endParaRPr lang="en-US" sz="1200" dirty="0">
              <a:solidFill>
                <a:schemeClr val="dk1"/>
              </a:solidFill>
            </a:endParaRPr>
          </a:p>
          <a:p>
            <a:pPr>
              <a:buSzPct val="25000"/>
            </a:pPr>
            <a:r>
              <a:rPr lang="en-US" sz="1200" dirty="0">
                <a:solidFill>
                  <a:schemeClr val="dk1"/>
                </a:solidFill>
              </a:rPr>
              <a:t>J </a:t>
            </a:r>
            <a:r>
              <a:rPr lang="en-US" b="1" dirty="0">
                <a:solidFill>
                  <a:srgbClr val="1155CC"/>
                </a:solidFill>
              </a:rPr>
              <a:t>Zhang</a:t>
            </a:r>
            <a:r>
              <a:rPr lang="en-US" sz="1200" dirty="0">
                <a:solidFill>
                  <a:schemeClr val="dk1"/>
                </a:solidFill>
              </a:rPr>
              <a:t>, J </a:t>
            </a:r>
            <a:r>
              <a:rPr lang="en-US" b="1" dirty="0">
                <a:solidFill>
                  <a:srgbClr val="1155CC"/>
                </a:solidFill>
              </a:rPr>
              <a:t>Liu</a:t>
            </a:r>
            <a:r>
              <a:rPr lang="en-US" sz="1200" dirty="0">
                <a:solidFill>
                  <a:schemeClr val="dk1"/>
                </a:solidFill>
              </a:rPr>
              <a:t>, </a:t>
            </a:r>
            <a:r>
              <a:rPr lang="en-US" sz="1050" dirty="0">
                <a:solidFill>
                  <a:schemeClr val="dk1"/>
                </a:solidFill>
              </a:rPr>
              <a:t>D Lee, J-J Feng, L </a:t>
            </a:r>
            <a:r>
              <a:rPr lang="en-US" sz="1050" dirty="0" err="1">
                <a:solidFill>
                  <a:schemeClr val="dk1"/>
                </a:solidFill>
              </a:rPr>
              <a:t>Lochovsky</a:t>
            </a:r>
            <a:r>
              <a:rPr lang="en-US" sz="1050" dirty="0">
                <a:solidFill>
                  <a:schemeClr val="dk1"/>
                </a:solidFill>
              </a:rPr>
              <a:t>, S Lou, M </a:t>
            </a:r>
            <a:r>
              <a:rPr lang="en-US" sz="1050" dirty="0" err="1">
                <a:solidFill>
                  <a:schemeClr val="dk1"/>
                </a:solidFill>
              </a:rPr>
              <a:t>Rutenberg</a:t>
            </a:r>
            <a:r>
              <a:rPr lang="en-US" sz="1050" dirty="0">
                <a:solidFill>
                  <a:schemeClr val="dk1"/>
                </a:solidFill>
              </a:rPr>
              <a:t>-Schoenberg</a:t>
            </a:r>
          </a:p>
          <a:p>
            <a:pPr>
              <a:buSzPct val="25000"/>
            </a:pPr>
            <a:endParaRPr lang="en-US" sz="1050" dirty="0">
              <a:solidFill>
                <a:schemeClr val="dk1"/>
              </a:solidFill>
            </a:endParaRPr>
          </a:p>
          <a:p>
            <a:pPr>
              <a:buClr>
                <a:schemeClr val="dk1"/>
              </a:buClr>
              <a:buSzPct val="25000"/>
            </a:pPr>
            <a:r>
              <a:rPr lang="en" sz="1050" dirty="0"/>
              <a:t>g</a:t>
            </a:r>
            <a:r>
              <a:rPr lang="en-US" sz="1050" dirty="0" err="1"/>
              <a:t>ithub.g</a:t>
            </a:r>
            <a:r>
              <a:rPr lang="en" sz="1050" dirty="0" err="1"/>
              <a:t>ersteinlab.org</a:t>
            </a:r>
            <a:r>
              <a:rPr lang="en-US" sz="1050" dirty="0"/>
              <a:t>/</a:t>
            </a:r>
            <a:r>
              <a:rPr lang="en-US" b="1" dirty="0" err="1">
                <a:solidFill>
                  <a:srgbClr val="FF0000"/>
                </a:solidFill>
              </a:rPr>
              <a:t>uORFs</a:t>
            </a:r>
            <a:endParaRPr lang="en" sz="1050" dirty="0"/>
          </a:p>
          <a:p>
            <a:pPr lvl="0">
              <a:buSzPct val="25000"/>
            </a:pPr>
            <a:r>
              <a:rPr lang="en-US" sz="1050" dirty="0"/>
              <a:t>P</a:t>
            </a:r>
            <a:r>
              <a:rPr lang="en" sz="1050" dirty="0"/>
              <a:t> </a:t>
            </a:r>
            <a:r>
              <a:rPr lang="en-US" b="1" dirty="0">
                <a:solidFill>
                  <a:srgbClr val="1155CC"/>
                </a:solidFill>
              </a:rPr>
              <a:t>McGillivray</a:t>
            </a:r>
            <a:r>
              <a:rPr lang="en" sz="1050" dirty="0"/>
              <a:t>, </a:t>
            </a:r>
            <a:r>
              <a:rPr lang="en-US" sz="1050" dirty="0"/>
              <a:t>R</a:t>
            </a:r>
            <a:r>
              <a:rPr lang="en" sz="1050" dirty="0"/>
              <a:t> </a:t>
            </a:r>
            <a:r>
              <a:rPr lang="en-US" sz="1050" dirty="0"/>
              <a:t>Ault, </a:t>
            </a:r>
            <a:r>
              <a:rPr lang="en" sz="1050" dirty="0"/>
              <a:t>M </a:t>
            </a:r>
            <a:r>
              <a:rPr lang="en" sz="1050" dirty="0" err="1"/>
              <a:t>Pawashe</a:t>
            </a:r>
            <a:r>
              <a:rPr lang="en" sz="1050" dirty="0"/>
              <a:t>,</a:t>
            </a:r>
            <a:r>
              <a:rPr lang="en-US" sz="1050" dirty="0"/>
              <a:t> R Kitchen, S </a:t>
            </a:r>
            <a:r>
              <a:rPr lang="en-US" sz="1050" dirty="0" err="1"/>
              <a:t>Balasubramanian</a:t>
            </a:r>
            <a:endParaRPr lang="en-US" sz="1050" dirty="0"/>
          </a:p>
          <a:p>
            <a:pPr lvl="0">
              <a:buSzPct val="25000"/>
            </a:pPr>
            <a:endParaRPr lang="en-US" sz="800" dirty="0"/>
          </a:p>
          <a:p>
            <a:pPr>
              <a:buSzPct val="25000"/>
            </a:pPr>
            <a:r>
              <a:rPr lang="en-US" b="1" dirty="0" err="1">
                <a:solidFill>
                  <a:srgbClr val="FF0000"/>
                </a:solidFill>
              </a:rPr>
              <a:t>MOAT</a:t>
            </a:r>
            <a:r>
              <a:rPr lang="en-US" sz="2000" b="1" dirty="0" err="1">
                <a:solidFill>
                  <a:srgbClr val="FF0000"/>
                </a:solidFill>
              </a:rPr>
              <a:t>.</a:t>
            </a:r>
            <a:r>
              <a:rPr lang="en-US" sz="1050" dirty="0" err="1">
                <a:solidFill>
                  <a:schemeClr val="dk1"/>
                </a:solidFill>
              </a:rPr>
              <a:t>gersteinlab.org</a:t>
            </a:r>
            <a:endParaRPr lang="en-US" sz="1050" dirty="0">
              <a:solidFill>
                <a:schemeClr val="dk1"/>
              </a:solidFill>
            </a:endParaRPr>
          </a:p>
          <a:p>
            <a:pPr>
              <a:buSzPct val="25000"/>
            </a:pPr>
            <a:r>
              <a:rPr lang="en-US" dirty="0">
                <a:solidFill>
                  <a:schemeClr val="dk1"/>
                </a:solidFill>
              </a:rPr>
              <a:t>L </a:t>
            </a:r>
            <a:r>
              <a:rPr lang="en-US" b="1" dirty="0" err="1">
                <a:solidFill>
                  <a:srgbClr val="1155CC"/>
                </a:solidFill>
              </a:rPr>
              <a:t>Lochovsky</a:t>
            </a:r>
            <a:r>
              <a:rPr lang="en-US" dirty="0">
                <a:solidFill>
                  <a:schemeClr val="dk1"/>
                </a:solidFill>
              </a:rPr>
              <a:t>, </a:t>
            </a:r>
            <a:r>
              <a:rPr lang="en-US" sz="1050" dirty="0">
                <a:solidFill>
                  <a:schemeClr val="dk1"/>
                </a:solidFill>
              </a:rPr>
              <a:t>J Zhang</a:t>
            </a:r>
          </a:p>
          <a:p>
            <a:pPr lvl="0"/>
            <a:endParaRPr lang="en-US" sz="900" dirty="0"/>
          </a:p>
          <a:p>
            <a:pPr>
              <a:buSzPct val="25000"/>
            </a:pPr>
            <a:r>
              <a:rPr lang="en-US" b="1" dirty="0" err="1">
                <a:solidFill>
                  <a:srgbClr val="FF0000"/>
                </a:solidFill>
              </a:rPr>
              <a:t>LARVA</a:t>
            </a:r>
            <a:r>
              <a:rPr lang="en-US" sz="2000" b="1" dirty="0" err="1">
                <a:solidFill>
                  <a:srgbClr val="FF0000"/>
                </a:solidFill>
              </a:rPr>
              <a:t>.</a:t>
            </a:r>
            <a:r>
              <a:rPr lang="en-US" sz="1050" dirty="0" err="1">
                <a:solidFill>
                  <a:schemeClr val="dk1"/>
                </a:solidFill>
              </a:rPr>
              <a:t>gersteinlab.org</a:t>
            </a:r>
            <a:endParaRPr lang="en-US" sz="1050" dirty="0">
              <a:solidFill>
                <a:schemeClr val="dk1"/>
              </a:solidFill>
            </a:endParaRPr>
          </a:p>
          <a:p>
            <a:pPr>
              <a:buSzPct val="25000"/>
            </a:pPr>
            <a:r>
              <a:rPr lang="en-US" dirty="0">
                <a:solidFill>
                  <a:schemeClr val="dk1"/>
                </a:solidFill>
              </a:rPr>
              <a:t>L </a:t>
            </a:r>
            <a:r>
              <a:rPr lang="en-US" b="1" dirty="0" err="1">
                <a:solidFill>
                  <a:srgbClr val="1155CC"/>
                </a:solidFill>
              </a:rPr>
              <a:t>Lochovsky</a:t>
            </a:r>
            <a:r>
              <a:rPr lang="en-US" sz="1050" dirty="0">
                <a:solidFill>
                  <a:schemeClr val="dk1"/>
                </a:solidFill>
              </a:rPr>
              <a:t>, J Zhang, Y Fu, E </a:t>
            </a:r>
            <a:r>
              <a:rPr lang="en-US" sz="1050" dirty="0" err="1">
                <a:solidFill>
                  <a:schemeClr val="dk1"/>
                </a:solidFill>
              </a:rPr>
              <a:t>Khurana</a:t>
            </a:r>
            <a:endParaRPr lang="en-US" sz="1050" dirty="0">
              <a:solidFill>
                <a:schemeClr val="dk1"/>
              </a:solidFill>
            </a:endParaRPr>
          </a:p>
          <a:p>
            <a:pPr>
              <a:buSzPct val="25000"/>
            </a:pPr>
            <a:endParaRPr lang="en-US" sz="1050" dirty="0">
              <a:solidFill>
                <a:schemeClr val="dk1"/>
              </a:solidFill>
            </a:endParaRPr>
          </a:p>
          <a:p>
            <a:pPr lvl="0">
              <a:buSzPct val="25000"/>
            </a:pPr>
            <a:endParaRPr lang="en" sz="1050" dirty="0">
              <a:solidFill>
                <a:schemeClr val="dk1"/>
              </a:solidFill>
            </a:endParaRPr>
          </a:p>
          <a:p>
            <a:pPr lvl="0">
              <a:buSzPct val="25000"/>
            </a:pPr>
            <a:endParaRPr lang="en-US" sz="1050" dirty="0"/>
          </a:p>
          <a:p>
            <a:pPr lvl="0" rtl="0">
              <a:spcBef>
                <a:spcPts val="0"/>
              </a:spcBef>
              <a:buClr>
                <a:schemeClr val="dk1"/>
              </a:buClr>
              <a:buFont typeface="Arial"/>
              <a:buNone/>
            </a:pPr>
            <a:endParaRPr sz="1050" dirty="0">
              <a:solidFill>
                <a:schemeClr val="dk1"/>
              </a:solidFill>
            </a:endParaRPr>
          </a:p>
          <a:p>
            <a:pPr lvl="0" rtl="0">
              <a:spcBef>
                <a:spcPts val="0"/>
              </a:spcBef>
              <a:buClr>
                <a:schemeClr val="dk1"/>
              </a:buClr>
              <a:buFont typeface="Arial"/>
              <a:buNone/>
            </a:pPr>
            <a:endParaRPr lang="en" sz="1800" b="1" dirty="0">
              <a:solidFill>
                <a:srgbClr val="1155CC"/>
              </a:solidFill>
            </a:endParaRPr>
          </a:p>
          <a:p>
            <a:pPr lvl="0" rtl="0">
              <a:spcBef>
                <a:spcPts val="0"/>
              </a:spcBef>
              <a:buClr>
                <a:schemeClr val="dk1"/>
              </a:buClr>
              <a:buFont typeface="Arial"/>
              <a:buNone/>
            </a:pPr>
            <a:endParaRPr sz="105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a:solidFill>
                  <a:schemeClr val="tx1">
                    <a:lumMod val="95000"/>
                    <a:lumOff val="5000"/>
                  </a:schemeClr>
                </a:solidFill>
              </a:rPr>
              <a:t>Ack</a:t>
            </a:r>
            <a:r>
              <a:rPr lang="en" sz="1200" dirty="0">
                <a:solidFill>
                  <a:schemeClr val="dk1"/>
                </a:solidFill>
              </a:rPr>
              <a:t>nowledgments</a:t>
            </a:r>
            <a:r>
              <a:rPr lang="en-US" sz="1200" dirty="0">
                <a:solidFill>
                  <a:schemeClr val="dk1"/>
                </a:solidFill>
              </a:rPr>
              <a:t>!    </a:t>
            </a:r>
            <a:r>
              <a:rPr lang="en" sz="1200" dirty="0">
                <a:solidFill>
                  <a:schemeClr val="dk1"/>
                </a:solidFill>
              </a:rPr>
              <a:t>Also, Hiring</a:t>
            </a:r>
            <a:r>
              <a:rPr lang="en-US" sz="1200" dirty="0"/>
              <a:t>:</a:t>
            </a:r>
            <a:r>
              <a:rPr lang="en" sz="1200" dirty="0"/>
              <a:t> See</a:t>
            </a:r>
            <a:r>
              <a:rPr lang="en" sz="1800" b="1" dirty="0">
                <a:solidFill>
                  <a:srgbClr val="00B050"/>
                </a:solidFill>
              </a:rPr>
              <a:t> </a:t>
            </a:r>
            <a:r>
              <a:rPr lang="en" sz="2200" b="1" dirty="0" err="1">
                <a:solidFill>
                  <a:srgbClr val="00B050"/>
                </a:solidFill>
              </a:rPr>
              <a:t>Jobs</a:t>
            </a:r>
            <a:r>
              <a:rPr lang="en" sz="1200" dirty="0" err="1"/>
              <a:t>.gersteinlab.org</a:t>
            </a:r>
            <a:endParaRPr lang="en" sz="1200" dirty="0"/>
          </a:p>
          <a:p>
            <a:endParaRPr lang="en-US" sz="12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683" r="9145"/>
          <a:stretch/>
        </p:blipFill>
        <p:spPr>
          <a:xfrm>
            <a:off x="753870" y="93160"/>
            <a:ext cx="2520468" cy="4957210"/>
          </a:xfrm>
          <a:prstGeom prst="rect">
            <a:avLst/>
          </a:prstGeom>
          <a:ln w="28575">
            <a:solidFill>
              <a:schemeClr val="bg2"/>
            </a:solidFill>
          </a:ln>
        </p:spPr>
      </p:pic>
    </p:spTree>
    <p:extLst>
      <p:ext uri="{BB962C8B-B14F-4D97-AF65-F5344CB8AC3E}">
        <p14:creationId xmlns:p14="http://schemas.microsoft.com/office/powerpoint/2010/main" val="16976239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a:t>No Conflicts</a:t>
            </a:r>
          </a:p>
          <a:p>
            <a:pPr marL="461963" lvl="0" indent="0" rtl="0">
              <a:spcBef>
                <a:spcPts val="0"/>
              </a:spcBef>
              <a:buNone/>
            </a:pPr>
            <a:r>
              <a:rPr lang="en-US" sz="1400" dirty="0"/>
              <a:t>Unless explicitly listed here. There are no conflicts of interest relevant to the material in this talk </a:t>
            </a:r>
          </a:p>
          <a:p>
            <a:pPr marL="0" lvl="0" indent="0" rtl="0">
              <a:spcBef>
                <a:spcPts val="0"/>
              </a:spcBef>
              <a:buNone/>
            </a:pPr>
            <a:r>
              <a:rPr lang="en" dirty="0"/>
              <a:t>General PERMISSIONS</a:t>
            </a:r>
          </a:p>
          <a:p>
            <a:pPr marL="457200" lvl="0" indent="-381000" rtl="0">
              <a:spcBef>
                <a:spcPts val="0"/>
              </a:spcBef>
              <a:spcAft>
                <a:spcPts val="0"/>
              </a:spcAft>
            </a:pPr>
            <a:r>
              <a:rPr lang="en" sz="1400" dirty="0"/>
              <a:t>This Presentation is copyright Mark Gerstein, Yale University, 201</a:t>
            </a:r>
            <a:r>
              <a:rPr lang="en-US" sz="1400" dirty="0"/>
              <a:t>7</a:t>
            </a:r>
            <a:r>
              <a:rPr lang="en" sz="1400" dirty="0"/>
              <a:t>. </a:t>
            </a:r>
          </a:p>
          <a:p>
            <a:pPr marL="457200" lvl="0" indent="-381000"/>
            <a:r>
              <a:rPr lang="en" sz="1400" dirty="0"/>
              <a:t>Please read permissions statement at </a:t>
            </a:r>
            <a:r>
              <a:rPr lang="en-US" sz="1400" dirty="0"/>
              <a:t/>
            </a:r>
            <a:br>
              <a:rPr lang="en-US" sz="1400" dirty="0"/>
            </a:br>
            <a:r>
              <a:rPr lang="en-US" sz="2000" b="1" dirty="0" err="1"/>
              <a:t>sites.gersteinlab.org</a:t>
            </a:r>
            <a:r>
              <a:rPr lang="en-US" sz="2000" b="1" dirty="0"/>
              <a:t>/Permissions</a:t>
            </a:r>
            <a:endParaRPr lang="en" sz="1400" b="1" dirty="0"/>
          </a:p>
          <a:p>
            <a:pPr marL="457200" lvl="0" indent="-381000" rtl="0">
              <a:spcBef>
                <a:spcPts val="0"/>
              </a:spcBef>
            </a:pPr>
            <a:r>
              <a:rPr lang="en-US" sz="1400" dirty="0"/>
              <a:t>Basically, f</a:t>
            </a:r>
            <a:r>
              <a:rPr lang="en" sz="1400" dirty="0"/>
              <a:t>eel free to use slides &amp; images in the talk with PROPER acknowledgement (via citation to relevant papers or </a:t>
            </a:r>
            <a:r>
              <a:rPr lang="en-US" sz="1400" dirty="0"/>
              <a:t>website </a:t>
            </a:r>
            <a:r>
              <a:rPr lang="en" sz="1400" dirty="0"/>
              <a:t>link). 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311689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1016709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0.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11.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12.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3.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4.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5.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6.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7.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8.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9.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4006</TotalTime>
  <Words>6736</Words>
  <Application>Microsoft Macintosh PowerPoint</Application>
  <PresentationFormat>On-screen Show (16:9)</PresentationFormat>
  <Paragraphs>939</Paragraphs>
  <Slides>72</Slides>
  <Notes>51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72</vt:i4>
      </vt:variant>
    </vt:vector>
  </HeadingPairs>
  <TitlesOfParts>
    <vt:vector size="85" baseType="lpstr">
      <vt:lpstr>Calibri</vt:lpstr>
      <vt:lpstr>Cambria Math</vt:lpstr>
      <vt:lpstr>Courier New</vt:lpstr>
      <vt:lpstr>Helvetica</vt:lpstr>
      <vt:lpstr>Helvetica Neue</vt:lpstr>
      <vt:lpstr>Lucida Grande</vt:lpstr>
      <vt:lpstr>Merriweather Sans</vt:lpstr>
      <vt:lpstr>ＭＳ Ｐゴシック</vt:lpstr>
      <vt:lpstr>Times New Roman</vt:lpstr>
      <vt:lpstr>Wingdings</vt:lpstr>
      <vt:lpstr>Arial</vt:lpstr>
      <vt:lpstr>MBGLab-Basic-w-Lectures</vt:lpstr>
      <vt:lpstr>Outline-Style-20160605</vt:lpstr>
      <vt:lpstr>Thoughts on Genome Annotation, Prioritizing Variants &amp;  the Application  of these  Concepts in a Disease Context</vt:lpstr>
      <vt:lpstr>PowerPoint Presentation</vt:lpstr>
      <vt:lpstr>PowerPoint Presentation</vt:lpstr>
      <vt:lpstr>Non-coding Annotations: Overview</vt:lpstr>
      <vt:lpstr>What is Annotation? (For Written Texts?)</vt:lpstr>
      <vt:lpstr>PowerPoint Presentation</vt:lpstr>
      <vt:lpstr>PowerPoint Presentation</vt:lpstr>
      <vt:lpstr>PowerPoint Presentation</vt:lpstr>
      <vt:lpstr>PowerPoint Presentation</vt:lpstr>
      <vt:lpstr>Power, as an issue in driver discovery </vt:lpstr>
      <vt:lpstr>Background on computationally annotation</vt:lpstr>
      <vt:lpstr>High-throughput approaches to dissect enhancer function</vt:lpstr>
      <vt:lpstr>Genetic variant annotation: coding and noncoding</vt:lpstr>
      <vt:lpstr>Thoughts on Genome Annotation, Prioritizing Variants &amp;  Application of these concepts in a disease context</vt:lpstr>
      <vt:lpstr>Thoughts on Genome Annotation, Prioritizing Variants &amp;  Application of these concepts in a disease context</vt:lpstr>
      <vt:lpstr>Summarizing the Signal:  "Traditional" ChipSeq Peak Calling</vt:lpstr>
      <vt:lpstr>Multiscale Decomposition</vt:lpstr>
      <vt:lpstr>Multiscale Decomposition</vt:lpstr>
      <vt:lpstr>Thoughts on Genome Annotation, Prioritizing Variants &amp;  Application of these concepts in a disease context</vt:lpstr>
      <vt:lpstr> Unique shape associated histone signals flanking active enhancers identified through STARR-seq </vt:lpstr>
      <vt:lpstr>PowerPoint Presentation</vt:lpstr>
      <vt:lpstr>PowerPoint Presentation</vt:lpstr>
      <vt:lpstr>PowerPoint Presentation</vt:lpstr>
      <vt:lpstr>PowerPoint Presentation</vt:lpstr>
      <vt:lpstr>PowerPoint Presentation</vt:lpstr>
      <vt:lpstr>Thoughts on Genome Annotation, Prioritizing Variants &amp;  Application of these concepts in a disease context</vt:lpstr>
      <vt:lpstr>PowerPoint Presentation</vt:lpstr>
      <vt:lpstr>Finding "Conserved” Sites in the Human Population:  Negative selection in non-coding elements based on Production ENCODE &amp; 1000G Phase 1</vt:lpstr>
      <vt:lpstr>PowerPoint Presentation</vt:lpstr>
      <vt:lpstr>SNPs which break TF motifs are under stronger selection</vt:lpstr>
      <vt:lpstr>Hubs Under Constraint:  A Finding from the Network Biology Community</vt:lpstr>
      <vt:lpstr>PowerPoint Presentation</vt:lpstr>
      <vt:lpstr>Thoughts on Genome Annotation, Prioritizing Variants &amp;  Application of these concepts in a disease context</vt:lpstr>
      <vt:lpstr>PowerPoint Presentation</vt:lpstr>
      <vt:lpstr>PowerPoint Presentation</vt:lpstr>
      <vt:lpstr>PowerPoint Presentation</vt:lpstr>
      <vt:lpstr>PowerPoint Presentation</vt:lpstr>
      <vt:lpstr>PowerPoint Presentation</vt:lpstr>
      <vt:lpstr>PowerPoint Presentation</vt:lpstr>
      <vt:lpstr>Thoughts on Genome Annotation, Prioritizing Variants &amp;  Application of these concepts in a disease context</vt:lpstr>
      <vt:lpstr>PowerPoint Presentation</vt:lpstr>
      <vt:lpstr>The population of functional uORFs may be significant</vt:lpstr>
      <vt:lpstr>Prediction &amp; validation of  functional uORFs using 89 features</vt:lpstr>
      <vt:lpstr>A comprehensive catalog of functional uORFs</vt:lpstr>
      <vt:lpstr>Thoughts on Genome Annotation, Prioritizing Variants &amp;  Application of these concepts in a disease context</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Thoughts on Genome Annotation, Prioritizing Variants &amp;  Application of these concepts in a disease context</vt:lpstr>
      <vt:lpstr>Multi-omics of PsychENCODE &amp; other consortia to understand functional genomics in brain disorders</vt:lpstr>
      <vt:lpstr>Brain specific transcriptome and epigenome from comparative analysis</vt:lpstr>
      <vt:lpstr>Single cell deconvolution  Step 1: unsupervised learning to see cell types</vt:lpstr>
      <vt:lpstr>PowerPoint Presentation</vt:lpstr>
      <vt:lpstr>Larger Brain eQTL sets than previous studies</vt:lpstr>
      <vt:lpstr>multi-QTLs</vt:lpstr>
      <vt:lpstr>Gene regulatory network inference</vt:lpstr>
      <vt:lpstr>Linking GWAS SNPs to new disease genes using gene regulatory network</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DSPN discovers molecular pathways from genotype to phenotype</vt:lpstr>
      <vt:lpstr>Thoughts on Genome Annotation, Prioritizing Variants &amp;  Application of these concepts in a disease context</vt:lpstr>
      <vt:lpstr>Thoughts on Genome Annotation, Prioritizing Variants &amp;  Application of these concepts in a disease context</vt:lpstr>
      <vt:lpstr>PsychENCODE Acknowledgment</vt:lpstr>
      <vt:lpstr>PowerPoint Presentation</vt:lpstr>
      <vt:lpstr>PowerPoint Presentation</vt:lpstr>
      <vt:lpstr>Info about this talk</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dc:subject/>
  <dc:creator/>
  <cp:keywords/>
  <dc:description/>
  <cp:lastModifiedBy>Microsoft Office User</cp:lastModifiedBy>
  <cp:revision>172</cp:revision>
  <dcterms:modified xsi:type="dcterms:W3CDTF">2018-10-25T00:26:05Z</dcterms:modified>
  <cp:category/>
</cp:coreProperties>
</file>