
<file path=[Content_Types].xml><?xml version="1.0" encoding="utf-8"?>
<Types xmlns="http://schemas.openxmlformats.org/package/2006/content-types">
  <Default Extension="xml" ContentType="application/xml"/>
  <Default Extension="(null)" ContentType="image/x-emf"/>
  <Default Extension="jpg" ContentType="image/jpeg"/>
  <Default Extension="tiff" ContentType="image/tiff"/>
  <Default Extension="emf" ContentType="image/x-emf"/>
  <Default Extension="jpeg" ContentType="image/jpeg"/>
  <Default Extension="rels" ContentType="application/vnd.openxmlformats-package.relationships+xml"/>
  <Default Extension="gif" ContentType="image/gif"/>
  <Default Extension="tif" ContentType="image/tif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527559" r:id="rId1"/>
    <p:sldMasterId id="2147527566" r:id="rId2"/>
    <p:sldMasterId id="2147527586" r:id="rId3"/>
    <p:sldMasterId id="2147527612" r:id="rId4"/>
  </p:sldMasterIdLst>
  <p:notesMasterIdLst>
    <p:notesMasterId r:id="rId81"/>
  </p:notesMasterIdLst>
  <p:handoutMasterIdLst>
    <p:handoutMasterId r:id="rId82"/>
  </p:handoutMasterIdLst>
  <p:sldIdLst>
    <p:sldId id="6147" r:id="rId5"/>
    <p:sldId id="6188" r:id="rId6"/>
    <p:sldId id="6190" r:id="rId7"/>
    <p:sldId id="6191" r:id="rId8"/>
    <p:sldId id="6192" r:id="rId9"/>
    <p:sldId id="6193" r:id="rId10"/>
    <p:sldId id="6239" r:id="rId11"/>
    <p:sldId id="6370" r:id="rId12"/>
    <p:sldId id="6348" r:id="rId13"/>
    <p:sldId id="6362" r:id="rId14"/>
    <p:sldId id="6349" r:id="rId15"/>
    <p:sldId id="6388" r:id="rId16"/>
    <p:sldId id="6354" r:id="rId17"/>
    <p:sldId id="6380" r:id="rId18"/>
    <p:sldId id="6355" r:id="rId19"/>
    <p:sldId id="6356" r:id="rId20"/>
    <p:sldId id="6342" r:id="rId21"/>
    <p:sldId id="6358" r:id="rId22"/>
    <p:sldId id="6364" r:id="rId23"/>
    <p:sldId id="6365" r:id="rId24"/>
    <p:sldId id="6366" r:id="rId25"/>
    <p:sldId id="6360" r:id="rId26"/>
    <p:sldId id="6361" r:id="rId27"/>
    <p:sldId id="6381" r:id="rId28"/>
    <p:sldId id="6228" r:id="rId29"/>
    <p:sldId id="6090" r:id="rId30"/>
    <p:sldId id="6091" r:id="rId31"/>
    <p:sldId id="6092" r:id="rId32"/>
    <p:sldId id="6093" r:id="rId33"/>
    <p:sldId id="6094" r:id="rId34"/>
    <p:sldId id="6095" r:id="rId35"/>
    <p:sldId id="6229" r:id="rId36"/>
    <p:sldId id="6248" r:id="rId37"/>
    <p:sldId id="6368" r:id="rId38"/>
    <p:sldId id="6275" r:id="rId39"/>
    <p:sldId id="6277" r:id="rId40"/>
    <p:sldId id="6382" r:id="rId41"/>
    <p:sldId id="6114" r:id="rId42"/>
    <p:sldId id="6112" r:id="rId43"/>
    <p:sldId id="6113" r:id="rId44"/>
    <p:sldId id="6230" r:id="rId45"/>
    <p:sldId id="6181" r:id="rId46"/>
    <p:sldId id="6101" r:id="rId47"/>
    <p:sldId id="6102" r:id="rId48"/>
    <p:sldId id="6103" r:id="rId49"/>
    <p:sldId id="6118" r:id="rId50"/>
    <p:sldId id="6120" r:id="rId51"/>
    <p:sldId id="6122" r:id="rId52"/>
    <p:sldId id="6123" r:id="rId53"/>
    <p:sldId id="6383" r:id="rId54"/>
    <p:sldId id="6321" r:id="rId55"/>
    <p:sldId id="6322" r:id="rId56"/>
    <p:sldId id="6323" r:id="rId57"/>
    <p:sldId id="6324" r:id="rId58"/>
    <p:sldId id="6325" r:id="rId59"/>
    <p:sldId id="6326" r:id="rId60"/>
    <p:sldId id="6327" r:id="rId61"/>
    <p:sldId id="6384" r:id="rId62"/>
    <p:sldId id="6157" r:id="rId63"/>
    <p:sldId id="6158" r:id="rId64"/>
    <p:sldId id="6159" r:id="rId65"/>
    <p:sldId id="6160" r:id="rId66"/>
    <p:sldId id="6161" r:id="rId67"/>
    <p:sldId id="6162" r:id="rId68"/>
    <p:sldId id="6163" r:id="rId69"/>
    <p:sldId id="6164" r:id="rId70"/>
    <p:sldId id="6165" r:id="rId71"/>
    <p:sldId id="6166" r:id="rId72"/>
    <p:sldId id="6167" r:id="rId73"/>
    <p:sldId id="6168" r:id="rId74"/>
    <p:sldId id="6385" r:id="rId75"/>
    <p:sldId id="6386" r:id="rId76"/>
    <p:sldId id="6387" r:id="rId77"/>
    <p:sldId id="6149" r:id="rId78"/>
    <p:sldId id="6082" r:id="rId79"/>
    <p:sldId id="6083" r:id="rId80"/>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b="1"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383">
          <p15:clr>
            <a:srgbClr val="A4A3A4"/>
          </p15:clr>
        </p15:guide>
        <p15:guide id="2" pos="288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3752D"/>
    <a:srgbClr val="4BAB50"/>
    <a:srgbClr val="FF7413"/>
    <a:srgbClr val="45B07C"/>
    <a:srgbClr val="00B400"/>
    <a:srgbClr val="FFC5AD"/>
    <a:srgbClr val="68360F"/>
    <a:srgbClr val="20FF37"/>
    <a:srgbClr val="257FD7"/>
    <a:srgbClr val="FFEA0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92" autoAdjust="0"/>
    <p:restoredTop sz="50000" autoAdjust="0"/>
  </p:normalViewPr>
  <p:slideViewPr>
    <p:cSldViewPr snapToGrid="0">
      <p:cViewPr>
        <p:scale>
          <a:sx n="112" d="100"/>
          <a:sy n="112" d="100"/>
        </p:scale>
        <p:origin x="744" y="-104"/>
      </p:cViewPr>
      <p:guideLst>
        <p:guide orient="horz" pos="2383"/>
        <p:guide pos="2881"/>
      </p:guideLst>
    </p:cSldViewPr>
  </p:slideViewPr>
  <p:outlineViewPr>
    <p:cViewPr>
      <p:scale>
        <a:sx n="33" d="100"/>
        <a:sy n="33" d="100"/>
      </p:scale>
      <p:origin x="0" y="33992"/>
    </p:cViewPr>
  </p:outlineViewPr>
  <p:notesTextViewPr>
    <p:cViewPr>
      <p:scale>
        <a:sx n="100" d="100"/>
        <a:sy n="100" d="100"/>
      </p:scale>
      <p:origin x="0" y="0"/>
    </p:cViewPr>
  </p:notesTextViewPr>
  <p:sorterViewPr>
    <p:cViewPr>
      <p:scale>
        <a:sx n="25" d="100"/>
        <a:sy n="25" d="100"/>
      </p:scale>
      <p:origin x="0" y="0"/>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80" Type="http://schemas.openxmlformats.org/officeDocument/2006/relationships/slide" Target="slides/slide76.xml"/><Relationship Id="rId81" Type="http://schemas.openxmlformats.org/officeDocument/2006/relationships/notesMaster" Target="notesMasters/notesMaster1.xml"/><Relationship Id="rId82" Type="http://schemas.openxmlformats.org/officeDocument/2006/relationships/handoutMaster" Target="handoutMasters/handoutMaster1.xml"/><Relationship Id="rId83" Type="http://schemas.openxmlformats.org/officeDocument/2006/relationships/presProps" Target="presProps.xml"/><Relationship Id="rId84" Type="http://schemas.openxmlformats.org/officeDocument/2006/relationships/viewProps" Target="viewProps.xml"/><Relationship Id="rId85" Type="http://schemas.openxmlformats.org/officeDocument/2006/relationships/theme" Target="theme/theme1.xml"/><Relationship Id="rId86"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67200F20-CDF5-C541-A52C-C7547537935B}" type="slidenum">
              <a:rPr lang="en-US"/>
              <a:pPr>
                <a:defRPr/>
              </a:pPr>
              <a:t>‹#›</a:t>
            </a:fld>
            <a:endParaRPr lang="en-US"/>
          </a:p>
        </p:txBody>
      </p:sp>
    </p:spTree>
    <p:extLst>
      <p:ext uri="{BB962C8B-B14F-4D97-AF65-F5344CB8AC3E}">
        <p14:creationId xmlns:p14="http://schemas.microsoft.com/office/powerpoint/2010/main" val="3360249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26660"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0100BF89-F62E-4F4D-A171-8DD56B98F47F}" type="slidenum">
              <a:rPr lang="en-US"/>
              <a:pPr>
                <a:defRPr/>
              </a:pPr>
              <a:t>‹#›</a:t>
            </a:fld>
            <a:endParaRPr lang="en-US"/>
          </a:p>
        </p:txBody>
      </p:sp>
    </p:spTree>
    <p:extLst>
      <p:ext uri="{BB962C8B-B14F-4D97-AF65-F5344CB8AC3E}">
        <p14:creationId xmlns:p14="http://schemas.microsoft.com/office/powerpoint/2010/main" val="41208683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7</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3167425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We transformed our results to the liability scale for comparison with narrow-sense heritability estimates (Fig. 7C; </a:t>
            </a:r>
            <a:r>
              <a:rPr lang="en-US" sz="1200" b="0" i="1" u="none" strike="noStrike" kern="1200" dirty="0">
                <a:solidFill>
                  <a:schemeClr val="tx1"/>
                </a:solidFill>
                <a:effectLst/>
                <a:latin typeface="+mn-lt"/>
                <a:ea typeface="+mn-ea"/>
                <a:cs typeface="+mn-cs"/>
              </a:rPr>
              <a:t>15</a:t>
            </a:r>
            <a:r>
              <a:rPr lang="en-US" sz="1200" b="0" i="0" u="none" strike="noStrike" kern="1200" dirty="0">
                <a:solidFill>
                  <a:schemeClr val="tx1"/>
                </a:solidFill>
                <a:effectLst/>
                <a:latin typeface="+mn-lt"/>
                <a:ea typeface="+mn-ea"/>
                <a:cs typeface="+mn-cs"/>
              </a:rPr>
              <a:t>). Prior studies have estimated that common SNPs explain 25.6%, 20.5%, and 19% of the genetic variance for SCZ, BPD and ASD, respectively \cite{29930110}. These may be taken as upper bounds for additive models, given unlimited common-variant data. By contrast, non-linear predictors can exceed these limits. Our best liability scores (from just the genotype at QTL-associated variants) are substantially below these bounds, implying that additional data would be beneficial. In contrast, the variance explained by the full DSPN model exceeds that explained by common SNPs (32.8%, 37.4%, and 14.4%, respectively), possibly reflecting the influence of rare variants and epistatic interactions. Note, however, these estimates may be confounded though by trait-associated variation which is environmental in origin (Fig. [[</a:t>
            </a:r>
            <a:r>
              <a:rPr lang="en-US" sz="1200" b="0" i="0" u="none" strike="noStrike" kern="1200" dirty="0" err="1">
                <a:solidFill>
                  <a:schemeClr val="tx1"/>
                </a:solidFill>
                <a:effectLst/>
                <a:latin typeface="+mn-lt"/>
                <a:ea typeface="+mn-ea"/>
                <a:cs typeface="+mn-cs"/>
              </a:rPr>
              <a:t>Potential_causal_relationships</a:t>
            </a:r>
            <a:r>
              <a:rPr lang="en-US" sz="1200" b="0" i="0" u="none" strike="noStrike" kern="1200" dirty="0">
                <a:solidFill>
                  <a:schemeClr val="tx1"/>
                </a:solidFill>
                <a:effectLst/>
                <a:latin typeface="+mn-lt"/>
                <a:ea typeface="+mn-ea"/>
                <a:cs typeface="+mn-cs"/>
              </a:rPr>
              <a:t>]]).</a:t>
            </a: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73C43B9B-87D0-4380-A962-F69BD125AC41}" type="slidenum">
              <a:rPr lang="en-US" smtClean="0"/>
              <a:t>22</a:t>
            </a:fld>
            <a:endParaRPr lang="en-US"/>
          </a:p>
        </p:txBody>
      </p:sp>
    </p:spTree>
    <p:extLst>
      <p:ext uri="{BB962C8B-B14F-4D97-AF65-F5344CB8AC3E}">
        <p14:creationId xmlns:p14="http://schemas.microsoft.com/office/powerpoint/2010/main" val="790471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24</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8835329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0763" eaLnBrk="0" hangingPunct="0">
              <a:defRPr sz="1200" b="1">
                <a:solidFill>
                  <a:schemeClr val="tx1"/>
                </a:solidFill>
                <a:latin typeface="Arial" charset="0"/>
                <a:ea typeface="ＭＳ Ｐゴシック" charset="0"/>
                <a:cs typeface="ＭＳ Ｐゴシック" charset="0"/>
              </a:defRPr>
            </a:lvl1pPr>
            <a:lvl2pPr marL="742950" indent="-285750" defTabSz="1020763" eaLnBrk="0" hangingPunct="0">
              <a:defRPr sz="1200" b="1">
                <a:solidFill>
                  <a:schemeClr val="tx1"/>
                </a:solidFill>
                <a:latin typeface="Arial" charset="0"/>
                <a:ea typeface="ＭＳ Ｐゴシック" charset="0"/>
              </a:defRPr>
            </a:lvl2pPr>
            <a:lvl3pPr marL="1143000" indent="-228600" defTabSz="1020763" eaLnBrk="0" hangingPunct="0">
              <a:defRPr sz="1200" b="1">
                <a:solidFill>
                  <a:schemeClr val="tx1"/>
                </a:solidFill>
                <a:latin typeface="Arial" charset="0"/>
                <a:ea typeface="ＭＳ Ｐゴシック" charset="0"/>
              </a:defRPr>
            </a:lvl3pPr>
            <a:lvl4pPr marL="1600200" indent="-228600" defTabSz="1020763" eaLnBrk="0" hangingPunct="0">
              <a:defRPr sz="1200" b="1">
                <a:solidFill>
                  <a:schemeClr val="tx1"/>
                </a:solidFill>
                <a:latin typeface="Arial" charset="0"/>
                <a:ea typeface="ＭＳ Ｐゴシック" charset="0"/>
              </a:defRPr>
            </a:lvl4pPr>
            <a:lvl5pPr marL="2057400" indent="-228600" defTabSz="1020763" eaLnBrk="0" hangingPunct="0">
              <a:defRPr sz="1200" b="1">
                <a:solidFill>
                  <a:schemeClr val="tx1"/>
                </a:solidFill>
                <a:latin typeface="Arial" charset="0"/>
                <a:ea typeface="ＭＳ Ｐゴシック" charset="0"/>
              </a:defRPr>
            </a:lvl5pPr>
            <a:lvl6pPr marL="2514600" indent="-228600" defTabSz="102076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076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076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0763" eaLnBrk="0" fontAlgn="base" hangingPunct="0">
              <a:spcBef>
                <a:spcPct val="0"/>
              </a:spcBef>
              <a:spcAft>
                <a:spcPct val="0"/>
              </a:spcAft>
              <a:defRPr sz="1200" b="1">
                <a:solidFill>
                  <a:schemeClr val="tx1"/>
                </a:solidFill>
                <a:latin typeface="Arial" charset="0"/>
                <a:ea typeface="ＭＳ Ｐゴシック" charset="0"/>
              </a:defRPr>
            </a:lvl9pPr>
          </a:lstStyle>
          <a:p>
            <a:fld id="{7730EE88-96B6-AB4A-81DB-E3AD0C88FFD1}" type="slidenum">
              <a:rPr lang="en-US" sz="1400" b="0">
                <a:solidFill>
                  <a:srgbClr val="000000"/>
                </a:solidFill>
              </a:rPr>
              <a:pPr/>
              <a:t>34</a:t>
            </a:fld>
            <a:endParaRPr lang="en-US" sz="1400" b="0">
              <a:solidFill>
                <a:srgbClr val="000000"/>
              </a:solidFill>
            </a:endParaRPr>
          </a:p>
        </p:txBody>
      </p:sp>
      <p:sp>
        <p:nvSpPr>
          <p:cNvPr id="324610" name="Rectangle 2"/>
          <p:cNvSpPr>
            <a:spLocks noGrp="1" noRot="1" noChangeAspect="1" noChangeArrowheads="1"/>
          </p:cNvSpPr>
          <p:nvPr>
            <p:ph type="sldImg"/>
          </p:nvPr>
        </p:nvSpPr>
        <p:spPr>
          <a:xfrm>
            <a:off x="1257300" y="720725"/>
            <a:ext cx="4802188" cy="3600450"/>
          </a:xfrm>
          <a:solidFill>
            <a:srgbClr val="FFFFFF"/>
          </a:solidFill>
          <a:ln/>
        </p:spPr>
      </p:sp>
      <p:sp>
        <p:nvSpPr>
          <p:cNvPr id="324611" name="Rectangle 3"/>
          <p:cNvSpPr>
            <a:spLocks noGrp="1" noChangeArrowheads="1"/>
          </p:cNvSpPr>
          <p:nvPr>
            <p:ph type="body" idx="1"/>
          </p:nvPr>
        </p:nvSpPr>
        <p:spPr>
          <a:xfrm>
            <a:off x="974725" y="4560888"/>
            <a:ext cx="5365750" cy="4319587"/>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537070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37</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132346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9730" name="Rectangle 6"/>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FCA4A529-FEBD-3144-B6C5-6350E282B40C}" type="slidenum">
              <a:rPr lang="en-GB" sz="1400" b="0">
                <a:solidFill>
                  <a:srgbClr val="000000"/>
                </a:solidFill>
                <a:latin typeface="Calibri" charset="0"/>
              </a:rPr>
              <a:pPr/>
              <a:t>39</a:t>
            </a:fld>
            <a:endParaRPr lang="en-GB" sz="1400" b="0">
              <a:solidFill>
                <a:srgbClr val="000000"/>
              </a:solidFill>
              <a:latin typeface="Calibri" charset="0"/>
            </a:endParaRPr>
          </a:p>
        </p:txBody>
      </p:sp>
      <p:sp>
        <p:nvSpPr>
          <p:cNvPr id="329731" name="Rectangle 1"/>
          <p:cNvSpPr>
            <a:spLocks noGrp="1" noRot="1" noChangeAspect="1" noChangeArrowheads="1" noTextEdit="1"/>
          </p:cNvSpPr>
          <p:nvPr>
            <p:ph type="sldImg"/>
          </p:nvPr>
        </p:nvSpPr>
        <p:spPr>
          <a:xfrm>
            <a:off x="1257300" y="730250"/>
            <a:ext cx="4799013" cy="3598863"/>
          </a:xfrm>
          <a:solidFill>
            <a:srgbClr val="FFFFFF"/>
          </a:solidFill>
          <a:ln/>
        </p:spPr>
      </p:sp>
      <p:sp>
        <p:nvSpPr>
          <p:cNvPr id="329732" name="Text Box 2"/>
          <p:cNvSpPr>
            <a:spLocks noGrp="1" noChangeArrowheads="1"/>
          </p:cNvSpPr>
          <p:nvPr>
            <p:ph type="body" idx="1"/>
          </p:nvPr>
        </p:nvSpPr>
        <p:spPr>
          <a:xfrm>
            <a:off x="731838" y="4560888"/>
            <a:ext cx="585152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tIns="9809"/>
          <a:lstStyle/>
          <a:p>
            <a:pPr algn="just">
              <a:lnSpc>
                <a:spcPct val="93000"/>
              </a:lnSpc>
              <a:spcBef>
                <a:spcPct val="0"/>
              </a:spcBef>
              <a:tabLst>
                <a:tab pos="669925" algn="l"/>
                <a:tab pos="1341438" algn="l"/>
                <a:tab pos="2011363" algn="l"/>
                <a:tab pos="2682875" algn="l"/>
                <a:tab pos="3354388" algn="l"/>
                <a:tab pos="4024313" algn="l"/>
                <a:tab pos="4695825" algn="l"/>
                <a:tab pos="5365750" algn="l"/>
              </a:tabLst>
            </a:pPr>
            <a:r>
              <a:rPr lang="en-US">
                <a:latin typeface="Arial" charset="0"/>
                <a:ea typeface="ＭＳ Ｐゴシック" charset="0"/>
                <a:cs typeface="ＭＳ Ｐゴシック" charset="0"/>
              </a:rPr>
              <a:t>A diagram to illustrate the RNA‐seq count variation of one gene due to an </a:t>
            </a:r>
            <a:r>
              <a:rPr lang="en-US" i="1">
                <a:latin typeface="Arial" charset="0"/>
                <a:ea typeface="ＭＳ Ｐゴシック" charset="0"/>
                <a:cs typeface="ＭＳ Ｐゴシック" charset="0"/>
              </a:rPr>
              <a:t>cis</a:t>
            </a:r>
            <a:r>
              <a:rPr lang="en-US">
                <a:latin typeface="Arial" charset="0"/>
                <a:ea typeface="ＭＳ Ｐゴシック" charset="0"/>
                <a:cs typeface="ＭＳ Ｐゴシック" charset="0"/>
              </a:rPr>
              <a:t>‐eQTL. (a) RNA‐seq measurements of a hypothetic gene with two exons in three diploid individuals. The target SNP which we test for association has the genotype CT, CC, and TT for the three individuals. There is an SNP on the first exon, which has genotype AT, AT, and AA for the three individuals. ASE can be measured by those sequence reads that overlap with a heterozygous exonic SNP. Therefore we can measure ASE for individuals (i) and (ii). However, association testing by ASE is only possible if the target SNP is heterozygous, thus only individual (i) can be used to test for eQTL by ASE (b) ASE measurements for individual (i). (c) TReC measured for the three individuals across the two exons of this gene.</a:t>
            </a:r>
          </a:p>
          <a:p>
            <a:pPr>
              <a:tabLst>
                <a:tab pos="669925" algn="l"/>
                <a:tab pos="1341438" algn="l"/>
                <a:tab pos="2011363" algn="l"/>
                <a:tab pos="2682875" algn="l"/>
                <a:tab pos="3354388" algn="l"/>
                <a:tab pos="4024313" algn="l"/>
                <a:tab pos="4695825" algn="l"/>
                <a:tab pos="5365750" algn="l"/>
              </a:tabLst>
            </a:pPr>
            <a:endParaRPr lang="en-US">
              <a:latin typeface="Arial" charset="0"/>
              <a:ea typeface="ＭＳ Ｐゴシック" charset="0"/>
              <a:cs typeface="ＭＳ Ｐゴシック" charset="0"/>
            </a:endParaRPr>
          </a:p>
          <a:p>
            <a:pPr>
              <a:tabLst>
                <a:tab pos="669925" algn="l"/>
                <a:tab pos="1341438" algn="l"/>
                <a:tab pos="2011363" algn="l"/>
                <a:tab pos="2682875" algn="l"/>
                <a:tab pos="3354388" algn="l"/>
                <a:tab pos="4024313" algn="l"/>
                <a:tab pos="4695825" algn="l"/>
                <a:tab pos="5365750" algn="l"/>
              </a:tabLst>
            </a:pPr>
            <a:r>
              <a:rPr lang="en-GB">
                <a:latin typeface="Arial" charset="0"/>
                <a:ea typeface="ＭＳ Ｐゴシック" charset="0"/>
                <a:cs typeface="ＭＳ Ｐゴシック" charset="0"/>
              </a:rPr>
              <a:t>© 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 LINK ACCOMPANYING THIS ARTICLE. WILEY OR AUTHOR OWNED IMAGES MAY BE USED FOR NON-COMMERCIAL PURPOSES, SUBJECT TO PROPER CITATION OF THE ARTICLE, AUTHOR, AND PUBLISHER.</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58871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figure illustrates what these datasets look</a:t>
            </a:r>
            <a:r>
              <a:rPr lang="en-US" baseline="0" dirty="0" smtClean="0"/>
              <a:t> like. The movie titles can be matched directly. Date of ratings and rating values are expected to be similar to each other</a:t>
            </a:r>
            <a:endParaRPr lang="en-US" dirty="0"/>
          </a:p>
        </p:txBody>
      </p:sp>
      <p:sp>
        <p:nvSpPr>
          <p:cNvPr id="4" name="Slide Number Placeholder 3"/>
          <p:cNvSpPr>
            <a:spLocks noGrp="1"/>
          </p:cNvSpPr>
          <p:nvPr>
            <p:ph type="sldNum" sz="quarter" idx="10"/>
          </p:nvPr>
        </p:nvSpPr>
        <p:spPr/>
        <p:txBody>
          <a:bodyPr/>
          <a:lstStyle/>
          <a:p>
            <a:fld id="{5AC5682B-9735-45A8-B621-44C2C9EB0ECE}" type="slidenum">
              <a:rPr lang="en-US" smtClean="0"/>
              <a:t>43</a:t>
            </a:fld>
            <a:endParaRPr lang="en-US"/>
          </a:p>
        </p:txBody>
      </p:sp>
    </p:spTree>
    <p:extLst>
      <p:ext uri="{BB962C8B-B14F-4D97-AF65-F5344CB8AC3E}">
        <p14:creationId xmlns:p14="http://schemas.microsoft.com/office/powerpoint/2010/main" val="929372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you can see, Netflx-1 user can be matched to IMDB-0 user since the date of rating is very close and the ratings are very similar. The rating in </a:t>
            </a:r>
            <a:r>
              <a:rPr lang="en-US" baseline="0" dirty="0" err="1" smtClean="0"/>
              <a:t>imdb</a:t>
            </a:r>
            <a:r>
              <a:rPr lang="en-US" baseline="0" dirty="0" smtClean="0"/>
              <a:t> is from 0 to 10. So 5 is a similar score to 3 in Netflix rating system.</a:t>
            </a:r>
            <a:endParaRPr lang="en-US" dirty="0"/>
          </a:p>
        </p:txBody>
      </p:sp>
      <p:sp>
        <p:nvSpPr>
          <p:cNvPr id="4" name="Slide Number Placeholder 3"/>
          <p:cNvSpPr>
            <a:spLocks noGrp="1"/>
          </p:cNvSpPr>
          <p:nvPr>
            <p:ph type="sldNum" sz="quarter" idx="10"/>
          </p:nvPr>
        </p:nvSpPr>
        <p:spPr/>
        <p:txBody>
          <a:bodyPr/>
          <a:lstStyle/>
          <a:p>
            <a:fld id="{5AC5682B-9735-45A8-B621-44C2C9EB0ECE}" type="slidenum">
              <a:rPr lang="en-US" smtClean="0"/>
              <a:t>44</a:t>
            </a:fld>
            <a:endParaRPr lang="en-US"/>
          </a:p>
        </p:txBody>
      </p:sp>
    </p:spTree>
    <p:extLst>
      <p:ext uri="{BB962C8B-B14F-4D97-AF65-F5344CB8AC3E}">
        <p14:creationId xmlns:p14="http://schemas.microsoft.com/office/powerpoint/2010/main" val="6600285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key idea is that in </a:t>
            </a:r>
            <a:r>
              <a:rPr lang="en-US" dirty="0" err="1" smtClean="0"/>
              <a:t>imdb</a:t>
            </a:r>
            <a:r>
              <a:rPr lang="en-US" dirty="0" smtClean="0"/>
              <a:t>, the names are available for many users. Also, </a:t>
            </a:r>
          </a:p>
          <a:p>
            <a:endParaRPr lang="en-US" dirty="0" smtClean="0"/>
          </a:p>
          <a:p>
            <a:r>
              <a:rPr lang="en-US" dirty="0" smtClean="0"/>
              <a:t>Secondly, although another movie in Netflix system is not rated</a:t>
            </a:r>
            <a:r>
              <a:rPr lang="en-US" baseline="0" dirty="0" smtClean="0"/>
              <a:t> by this user in </a:t>
            </a:r>
            <a:r>
              <a:rPr lang="en-US" baseline="0" dirty="0" err="1" smtClean="0"/>
              <a:t>imdb</a:t>
            </a:r>
            <a:r>
              <a:rPr lang="en-US" baseline="0" dirty="0" smtClean="0"/>
              <a:t> system, namely the netflx666, the adversary can see the rating of the individual for this movie. </a:t>
            </a:r>
          </a:p>
          <a:p>
            <a:endParaRPr lang="en-US" baseline="0" dirty="0" smtClean="0"/>
          </a:p>
        </p:txBody>
      </p:sp>
      <p:sp>
        <p:nvSpPr>
          <p:cNvPr id="4" name="Slide Number Placeholder 3"/>
          <p:cNvSpPr>
            <a:spLocks noGrp="1"/>
          </p:cNvSpPr>
          <p:nvPr>
            <p:ph type="sldNum" sz="quarter" idx="10"/>
          </p:nvPr>
        </p:nvSpPr>
        <p:spPr/>
        <p:txBody>
          <a:bodyPr/>
          <a:lstStyle/>
          <a:p>
            <a:fld id="{5AC5682B-9735-45A8-B621-44C2C9EB0ECE}" type="slidenum">
              <a:rPr lang="en-US" smtClean="0"/>
              <a:t>45</a:t>
            </a:fld>
            <a:endParaRPr lang="en-US"/>
          </a:p>
        </p:txBody>
      </p:sp>
    </p:spTree>
    <p:extLst>
      <p:ext uri="{BB962C8B-B14F-4D97-AF65-F5344CB8AC3E}">
        <p14:creationId xmlns:p14="http://schemas.microsoft.com/office/powerpoint/2010/main" val="1154360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50</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5976681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4D467F-3662-4726-8F6F-A99C6C5D833C}"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1334576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8</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258781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4D467F-3662-4726-8F6F-A99C6C5D833C}"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14554859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GEUVADIS ICI-\</a:t>
            </a:r>
            <a:r>
              <a:rPr lang="en-US" sz="1200" b="1" dirty="0" err="1"/>
              <a:t>Pi_GW</a:t>
            </a:r>
            <a:r>
              <a:rPr lang="en-US" sz="1200" b="1" dirty="0"/>
              <a:t> estimates:</a:t>
            </a:r>
            <a:endParaRPr lang="en-US" dirty="0"/>
          </a:p>
        </p:txBody>
      </p:sp>
      <p:sp>
        <p:nvSpPr>
          <p:cNvPr id="4" name="Slide Number Placeholder 3"/>
          <p:cNvSpPr>
            <a:spLocks noGrp="1"/>
          </p:cNvSpPr>
          <p:nvPr>
            <p:ph type="sldNum" sz="quarter" idx="10"/>
          </p:nvPr>
        </p:nvSpPr>
        <p:spPr/>
        <p:txBody>
          <a:bodyPr/>
          <a:lstStyle/>
          <a:p>
            <a:fld id="{A34D467F-3662-4726-8F6F-A99C6C5D833C}"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8695532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58</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0579486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717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charset="-128"/>
              </a:rPr>
              <a:t>1 slides from dw encode authors</a:t>
            </a:r>
          </a:p>
        </p:txBody>
      </p:sp>
      <p:sp>
        <p:nvSpPr>
          <p:cNvPr id="717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fld id="{173D80A7-B0D7-264C-9B99-372BDB35AAB9}" type="slidenum">
              <a:rPr lang="en-US" altLang="en-US" sz="1200">
                <a:solidFill>
                  <a:srgbClr val="000000"/>
                </a:solidFill>
              </a:rPr>
              <a:pPr eaLnBrk="1" hangingPunct="1"/>
              <a:t>64</a:t>
            </a:fld>
            <a:endParaRPr lang="en-US" altLang="en-US" sz="1200">
              <a:solidFill>
                <a:srgbClr val="000000"/>
              </a:solidFill>
            </a:endParaRPr>
          </a:p>
        </p:txBody>
      </p:sp>
    </p:spTree>
    <p:extLst>
      <p:ext uri="{BB962C8B-B14F-4D97-AF65-F5344CB8AC3E}">
        <p14:creationId xmlns:p14="http://schemas.microsoft.com/office/powerpoint/2010/main" val="10937026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71</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0346287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72</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873045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solidFill>
                  <a:schemeClr val="bg1"/>
                </a:solidFill>
              </a:rPr>
              <a:t>Current phase is wrapping up- we have uniformly processed data across disorders and time periods on now up to &gt;2500 frozen postmortem </a:t>
            </a:r>
            <a:r>
              <a:rPr lang="en-US" dirty="0"/>
              <a:t>brains from brain banks. </a:t>
            </a:r>
          </a:p>
          <a:p>
            <a:pPr marL="171450" indent="-171450">
              <a:buFont typeface="Arial" panose="020B0604020202020204" pitchFamily="34" charset="0"/>
              <a:buChar char="•"/>
            </a:pPr>
            <a:r>
              <a:rPr lang="en-US" dirty="0"/>
              <a:t>Data generation has focus on </a:t>
            </a:r>
            <a:r>
              <a:rPr lang="en-US" b="1" dirty="0"/>
              <a:t>mostly DLFPC with </a:t>
            </a:r>
            <a:r>
              <a:rPr lang="en-US" dirty="0"/>
              <a:t>a few other brain regions also covered. </a:t>
            </a:r>
          </a:p>
          <a:p>
            <a:pPr marL="171450" indent="-171450">
              <a:buFont typeface="Arial" panose="020B0604020202020204" pitchFamily="34" charset="0"/>
              <a:buChar char="•"/>
            </a:pPr>
            <a:r>
              <a:rPr lang="en-US" dirty="0"/>
              <a:t>Analyses were </a:t>
            </a:r>
            <a:r>
              <a:rPr lang="en-US" b="1" dirty="0"/>
              <a:t>primarily bulk tissues </a:t>
            </a:r>
            <a:r>
              <a:rPr lang="en-US" dirty="0"/>
              <a:t>with </a:t>
            </a:r>
            <a:r>
              <a:rPr lang="en-US" b="1" dirty="0"/>
              <a:t>some sorted </a:t>
            </a:r>
            <a:r>
              <a:rPr lang="en-US" b="1" dirty="0" err="1"/>
              <a:t>NeuN</a:t>
            </a:r>
            <a:r>
              <a:rPr lang="en-US" b="1" dirty="0"/>
              <a:t>+/</a:t>
            </a:r>
            <a:r>
              <a:rPr lang="en-US" dirty="0"/>
              <a:t>- cells and a limited amount of </a:t>
            </a:r>
            <a:r>
              <a:rPr lang="en-US" dirty="0" err="1"/>
              <a:t>ss</a:t>
            </a:r>
            <a:r>
              <a:rPr lang="en-US" dirty="0"/>
              <a:t> data generation.</a:t>
            </a:r>
          </a:p>
          <a:p>
            <a:pPr marL="171450" indent="-171450" defTabSz="685800">
              <a:buFont typeface="Arial" panose="020B0604020202020204" pitchFamily="34" charset="0"/>
              <a:buChar char="•"/>
            </a:pPr>
            <a:r>
              <a:rPr lang="en-US" dirty="0"/>
              <a:t>Multiple assays – </a:t>
            </a:r>
            <a:r>
              <a:rPr lang="en-US" sz="1200" dirty="0">
                <a:solidFill>
                  <a:srgbClr val="00468B"/>
                </a:solidFill>
                <a:latin typeface="Arial"/>
                <a:ea typeface="ＭＳ Ｐゴシック"/>
              </a:rPr>
              <a:t>WGS, SNP genotypes </a:t>
            </a:r>
            <a:r>
              <a:rPr lang="en-US" sz="1200" dirty="0">
                <a:solidFill>
                  <a:srgbClr val="00B050"/>
                </a:solidFill>
                <a:latin typeface="Arial"/>
                <a:ea typeface="ＭＳ Ｐゴシック"/>
              </a:rPr>
              <a:t>Epigenome: </a:t>
            </a:r>
            <a:r>
              <a:rPr lang="en-US" sz="1200" dirty="0" err="1">
                <a:solidFill>
                  <a:srgbClr val="00468B"/>
                </a:solidFill>
                <a:latin typeface="Arial"/>
                <a:ea typeface="ＭＳ Ｐゴシック"/>
              </a:rPr>
              <a:t>ChIP-seq</a:t>
            </a:r>
            <a:r>
              <a:rPr lang="en-US" sz="1200" dirty="0">
                <a:solidFill>
                  <a:srgbClr val="00468B"/>
                </a:solidFill>
                <a:latin typeface="Arial"/>
                <a:ea typeface="ＭＳ Ｐゴシック"/>
              </a:rPr>
              <a:t>, ATAC-</a:t>
            </a:r>
            <a:r>
              <a:rPr lang="en-US" sz="1200" dirty="0" err="1">
                <a:solidFill>
                  <a:srgbClr val="00468B"/>
                </a:solidFill>
                <a:latin typeface="Arial"/>
                <a:ea typeface="ＭＳ Ｐゴシック"/>
              </a:rPr>
              <a:t>seq</a:t>
            </a:r>
            <a:r>
              <a:rPr lang="en-US" sz="1200" dirty="0">
                <a:solidFill>
                  <a:srgbClr val="00468B"/>
                </a:solidFill>
                <a:latin typeface="Arial"/>
                <a:ea typeface="ＭＳ Ｐゴシック"/>
              </a:rPr>
              <a:t>, </a:t>
            </a:r>
            <a:r>
              <a:rPr lang="en-US" sz="1200" dirty="0" err="1">
                <a:solidFill>
                  <a:srgbClr val="00468B"/>
                </a:solidFill>
                <a:latin typeface="Arial"/>
                <a:ea typeface="ＭＳ Ｐゴシック"/>
              </a:rPr>
              <a:t>HiC</a:t>
            </a:r>
            <a:r>
              <a:rPr lang="en-US" sz="1200" dirty="0">
                <a:solidFill>
                  <a:srgbClr val="00468B"/>
                </a:solidFill>
                <a:latin typeface="Arial"/>
                <a:ea typeface="ＭＳ Ｐゴシック"/>
              </a:rPr>
              <a:t>, ERRBS, Array Methylation, </a:t>
            </a:r>
            <a:r>
              <a:rPr lang="en-US" sz="1200" dirty="0" err="1">
                <a:solidFill>
                  <a:srgbClr val="00468B"/>
                </a:solidFill>
                <a:latin typeface="Arial"/>
                <a:ea typeface="ＭＳ Ｐゴシック"/>
              </a:rPr>
              <a:t>NOMeSeq</a:t>
            </a:r>
            <a:r>
              <a:rPr lang="en-US" sz="1200" dirty="0">
                <a:solidFill>
                  <a:srgbClr val="00468B"/>
                </a:solidFill>
                <a:latin typeface="Arial"/>
                <a:ea typeface="ＭＳ Ｐゴシック"/>
              </a:rPr>
              <a:t> </a:t>
            </a:r>
            <a:r>
              <a:rPr lang="en-US" sz="1200" dirty="0">
                <a:solidFill>
                  <a:srgbClr val="00B050"/>
                </a:solidFill>
                <a:latin typeface="Arial"/>
                <a:ea typeface="ＭＳ Ｐゴシック"/>
              </a:rPr>
              <a:t>Transcriptome: </a:t>
            </a:r>
            <a:r>
              <a:rPr lang="en-US" sz="1200" dirty="0">
                <a:solidFill>
                  <a:srgbClr val="00468B"/>
                </a:solidFill>
                <a:latin typeface="Arial"/>
                <a:ea typeface="ＭＳ Ｐゴシック"/>
              </a:rPr>
              <a:t>RNA-</a:t>
            </a:r>
            <a:r>
              <a:rPr lang="en-US" sz="1200" dirty="0" err="1">
                <a:solidFill>
                  <a:srgbClr val="00468B"/>
                </a:solidFill>
                <a:latin typeface="Arial"/>
                <a:ea typeface="ＭＳ Ｐゴシック"/>
              </a:rPr>
              <a:t>seq</a:t>
            </a:r>
            <a:r>
              <a:rPr lang="en-US" sz="1200" dirty="0">
                <a:solidFill>
                  <a:srgbClr val="00468B"/>
                </a:solidFill>
                <a:latin typeface="Arial"/>
                <a:ea typeface="ＭＳ Ｐゴシック"/>
              </a:rPr>
              <a:t>, </a:t>
            </a:r>
            <a:r>
              <a:rPr lang="en-US" sz="1200" dirty="0" err="1">
                <a:solidFill>
                  <a:srgbClr val="00468B"/>
                </a:solidFill>
                <a:latin typeface="Arial"/>
                <a:ea typeface="ＭＳ Ｐゴシック"/>
              </a:rPr>
              <a:t>lncRNAseq</a:t>
            </a:r>
            <a:r>
              <a:rPr lang="en-US" sz="1200" dirty="0">
                <a:solidFill>
                  <a:srgbClr val="00468B"/>
                </a:solidFill>
                <a:latin typeface="Arial"/>
                <a:ea typeface="ＭＳ Ｐゴシック"/>
              </a:rPr>
              <a:t>, </a:t>
            </a:r>
            <a:r>
              <a:rPr lang="en-US" sz="1200" dirty="0">
                <a:solidFill>
                  <a:srgbClr val="00B050"/>
                </a:solidFill>
                <a:latin typeface="Arial"/>
                <a:ea typeface="ＭＳ Ｐゴシック"/>
              </a:rPr>
              <a:t>Proteome: </a:t>
            </a:r>
            <a:r>
              <a:rPr lang="en-US" sz="1200" dirty="0">
                <a:solidFill>
                  <a:srgbClr val="00468B"/>
                </a:solidFill>
                <a:latin typeface="Arial"/>
                <a:ea typeface="ＭＳ Ｐゴシック"/>
              </a:rPr>
              <a:t>RPPA. </a:t>
            </a:r>
          </a:p>
          <a:p>
            <a:pPr marL="171450" indent="-171450" defTabSz="685800">
              <a:buFont typeface="Arial" panose="020B0604020202020204" pitchFamily="34" charset="0"/>
              <a:buChar char="•"/>
            </a:pPr>
            <a:r>
              <a:rPr lang="en-US" sz="1200" dirty="0">
                <a:solidFill>
                  <a:srgbClr val="00468B"/>
                </a:solidFill>
                <a:latin typeface="Arial"/>
                <a:ea typeface="ＭＳ Ｐゴシック"/>
              </a:rPr>
              <a:t>The analyses have focused on identifying b</a:t>
            </a:r>
            <a:r>
              <a:rPr lang="en-US" dirty="0"/>
              <a:t>rain enhancers relevant and disease-specific </a:t>
            </a:r>
            <a:r>
              <a:rPr lang="en-US" dirty="0" err="1"/>
              <a:t>eQTLs</a:t>
            </a:r>
            <a:r>
              <a:rPr lang="en-US" dirty="0"/>
              <a:t> and epigenomic variation.</a:t>
            </a:r>
            <a:endParaRPr lang="en-US" sz="1200" kern="1200" dirty="0">
              <a:solidFill>
                <a:schemeClr val="tx1"/>
              </a:solidFill>
              <a:effectLst/>
              <a:latin typeface="+mn-lt"/>
              <a:ea typeface="+mn-ea"/>
              <a:cs typeface="+mn-cs"/>
            </a:endParaRPr>
          </a:p>
          <a:p>
            <a:pPr marL="171450" indent="-171450" defTabSz="685800">
              <a:buFont typeface="Arial" panose="020B0604020202020204" pitchFamily="34" charset="0"/>
              <a:buChar char="•"/>
            </a:pPr>
            <a:r>
              <a:rPr lang="en-US" sz="1200" kern="1200" dirty="0">
                <a:solidFill>
                  <a:schemeClr val="tx1"/>
                </a:solidFill>
                <a:effectLst/>
                <a:latin typeface="+mn-lt"/>
                <a:ea typeface="+mn-ea"/>
                <a:cs typeface="+mn-cs"/>
              </a:rPr>
              <a:t>An invaluable public resource of multidimensional genomic data </a:t>
            </a:r>
          </a:p>
          <a:p>
            <a:pPr marL="171450" indent="-171450" defTabSz="685800">
              <a:buFont typeface="Arial" panose="020B0604020202020204" pitchFamily="34" charset="0"/>
              <a:buChar char="•"/>
            </a:pPr>
            <a:r>
              <a:rPr lang="en-US" sz="1200" kern="1200" dirty="0">
                <a:solidFill>
                  <a:schemeClr val="tx1"/>
                </a:solidFill>
                <a:effectLst/>
                <a:latin typeface="+mn-lt"/>
                <a:ea typeface="+mn-ea"/>
                <a:cs typeface="+mn-cs"/>
              </a:rPr>
              <a:t>They are also collaborating with GTEX, ENCODE and other related consortia to enhance the power and impact of their analyses. </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BB3421-7F1D-4156-A6B6-E923F12F10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148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Key points, deconvolve with single cell </a:t>
            </a:r>
          </a:p>
          <a:p>
            <a:pPr rtl="0" fontAlgn="base"/>
            <a:r>
              <a:rPr lang="en-US" sz="1200" b="0" i="0" u="none" strike="noStrike" kern="1200" dirty="0">
                <a:solidFill>
                  <a:schemeClr val="tx1"/>
                </a:solidFill>
                <a:effectLst/>
                <a:latin typeface="+mn-lt"/>
                <a:ea typeface="+mn-ea"/>
                <a:cs typeface="+mn-cs"/>
              </a:rPr>
              <a:t>Key 85% explain</a:t>
            </a:r>
          </a:p>
          <a:p>
            <a:endParaRPr lang="en-US" dirty="0"/>
          </a:p>
        </p:txBody>
      </p:sp>
      <p:sp>
        <p:nvSpPr>
          <p:cNvPr id="4" name="Slide Number Placeholder 3"/>
          <p:cNvSpPr>
            <a:spLocks noGrp="1"/>
          </p:cNvSpPr>
          <p:nvPr>
            <p:ph type="sldNum" sz="quarter" idx="10"/>
          </p:nvPr>
        </p:nvSpPr>
        <p:spPr/>
        <p:txBody>
          <a:bodyPr/>
          <a:lstStyle/>
          <a:p>
            <a:fld id="{6A715B9F-2223-C14C-9208-98C5DB4C897E}" type="slidenum">
              <a:rPr lang="en-US" smtClean="0"/>
              <a:t>12</a:t>
            </a:fld>
            <a:endParaRPr lang="en-US"/>
          </a:p>
        </p:txBody>
      </p:sp>
    </p:spTree>
    <p:extLst>
      <p:ext uri="{BB962C8B-B14F-4D97-AF65-F5344CB8AC3E}">
        <p14:creationId xmlns:p14="http://schemas.microsoft.com/office/powerpoint/2010/main" val="1172674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 Rubenstein et al., </a:t>
            </a:r>
            <a:r>
              <a:rPr lang="en-US" sz="1200" b="1" i="0" kern="1200" dirty="0">
                <a:solidFill>
                  <a:schemeClr val="tx1"/>
                </a:solidFill>
                <a:effectLst/>
                <a:latin typeface="+mn-lt"/>
                <a:ea typeface="+mn-ea"/>
                <a:cs typeface="+mn-cs"/>
              </a:rPr>
              <a:t>Model of autism: increased ratio of excitation/inhibition in key neural systems, Genes Brain </a:t>
            </a:r>
            <a:r>
              <a:rPr lang="en-US" sz="1200" b="1" i="0" kern="1200" dirty="0" err="1">
                <a:solidFill>
                  <a:schemeClr val="tx1"/>
                </a:solidFill>
                <a:effectLst/>
                <a:latin typeface="+mn-lt"/>
                <a:ea typeface="+mn-ea"/>
                <a:cs typeface="+mn-cs"/>
              </a:rPr>
              <a:t>Behav</a:t>
            </a:r>
            <a:r>
              <a:rPr lang="en-US" sz="1200" b="1" i="0" kern="1200" dirty="0">
                <a:solidFill>
                  <a:schemeClr val="tx1"/>
                </a:solidFill>
                <a:effectLst/>
                <a:latin typeface="+mn-lt"/>
                <a:ea typeface="+mn-ea"/>
                <a:cs typeface="+mn-cs"/>
              </a:rPr>
              <a:t>. 2003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Gandal</a:t>
            </a:r>
            <a:r>
              <a:rPr lang="en-US" sz="1200" b="1" i="0" kern="1200" dirty="0">
                <a:solidFill>
                  <a:schemeClr val="tx1"/>
                </a:solidFill>
                <a:effectLst/>
                <a:latin typeface="+mn-lt"/>
                <a:ea typeface="+mn-ea"/>
                <a:cs typeface="+mn-cs"/>
              </a:rPr>
              <a:t> et al., </a:t>
            </a:r>
            <a:r>
              <a:rPr lang="en-US" sz="1200" b="0" i="0" kern="1200" dirty="0">
                <a:solidFill>
                  <a:schemeClr val="tx1"/>
                </a:solidFill>
                <a:effectLst/>
                <a:latin typeface="+mn-lt"/>
                <a:ea typeface="+mn-ea"/>
                <a:cs typeface="+mn-cs"/>
              </a:rPr>
              <a:t>Shared molecular neuropathology across major psychiatric disorders parallels polygenic overlap, Science 2018</a:t>
            </a:r>
            <a:endParaRPr lang="en-US"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3C43B9B-87D0-4380-A962-F69BD125AC41}" type="slidenum">
              <a:rPr lang="en-US" smtClean="0"/>
              <a:t>13</a:t>
            </a:fld>
            <a:endParaRPr lang="en-US"/>
          </a:p>
        </p:txBody>
      </p:sp>
    </p:spTree>
    <p:extLst>
      <p:ext uri="{BB962C8B-B14F-4D97-AF65-F5344CB8AC3E}">
        <p14:creationId xmlns:p14="http://schemas.microsoft.com/office/powerpoint/2010/main" val="1036318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14</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553583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a:solidFill>
                  <a:schemeClr val="tx1"/>
                </a:solidFill>
              </a:rPr>
              <a:t>Brain </a:t>
            </a:r>
            <a:r>
              <a:rPr lang="en-US" sz="1800" kern="0" dirty="0" err="1">
                <a:solidFill>
                  <a:schemeClr val="tx1"/>
                </a:solidFill>
              </a:rPr>
              <a:t>eQTLs</a:t>
            </a:r>
            <a:r>
              <a:rPr lang="en-US" sz="1800" kern="0" dirty="0">
                <a:solidFill>
                  <a:schemeClr val="tx1"/>
                </a:solidFill>
              </a:rPr>
              <a:t> </a:t>
            </a:r>
          </a:p>
          <a:p>
            <a:pPr lvl="1"/>
            <a:r>
              <a:rPr lang="en-US" sz="1600" kern="0" dirty="0">
                <a:solidFill>
                  <a:schemeClr val="tx1"/>
                </a:solidFill>
              </a:rPr>
              <a:t>32944(75%) </a:t>
            </a:r>
            <a:r>
              <a:rPr lang="en-US" sz="1600" kern="0" dirty="0" err="1">
                <a:solidFill>
                  <a:schemeClr val="tx1"/>
                </a:solidFill>
              </a:rPr>
              <a:t>eGenes</a:t>
            </a:r>
            <a:r>
              <a:rPr lang="en-US" sz="1600" kern="0" dirty="0">
                <a:solidFill>
                  <a:schemeClr val="tx1"/>
                </a:solidFill>
              </a:rPr>
              <a:t> </a:t>
            </a:r>
          </a:p>
          <a:p>
            <a:pPr lvl="1"/>
            <a:r>
              <a:rPr lang="en-US" sz="1600" kern="0" dirty="0">
                <a:solidFill>
                  <a:schemeClr val="tx1"/>
                </a:solidFill>
              </a:rPr>
              <a:t>2,542,908 </a:t>
            </a:r>
            <a:r>
              <a:rPr lang="en-US" sz="1600" kern="0" dirty="0" err="1">
                <a:solidFill>
                  <a:schemeClr val="tx1"/>
                </a:solidFill>
              </a:rPr>
              <a:t>eQTLs</a:t>
            </a:r>
            <a:r>
              <a:rPr lang="en-US" sz="1600" kern="0" dirty="0">
                <a:solidFill>
                  <a:schemeClr val="tx1"/>
                </a:solidFill>
              </a:rPr>
              <a:t> (3% out of 66,441,766 total pairs)</a:t>
            </a:r>
          </a:p>
          <a:p>
            <a:pPr lvl="1"/>
            <a:r>
              <a:rPr lang="en-US" sz="1600" kern="0" dirty="0">
                <a:solidFill>
                  <a:schemeClr val="tx1"/>
                </a:solidFill>
              </a:rPr>
              <a:t>1,341,182  unique cis-</a:t>
            </a:r>
            <a:r>
              <a:rPr lang="en-US" sz="1600" kern="0" dirty="0" err="1">
                <a:solidFill>
                  <a:schemeClr val="tx1"/>
                </a:solidFill>
              </a:rPr>
              <a:t>eSNP</a:t>
            </a:r>
            <a:r>
              <a:rPr lang="en-US" sz="1600" kern="0" dirty="0">
                <a:solidFill>
                  <a:schemeClr val="tx1"/>
                </a:solidFill>
              </a:rPr>
              <a:t> (~20%) (~238K independent SNPs after linkage-disequilibrium (LD) pruning)</a:t>
            </a:r>
          </a:p>
          <a:p>
            <a:pPr lvl="1"/>
            <a:endParaRPr lang="en-US" kern="0" dirty="0"/>
          </a:p>
          <a:p>
            <a:endParaRPr lang="en-US" dirty="0"/>
          </a:p>
        </p:txBody>
      </p:sp>
      <p:sp>
        <p:nvSpPr>
          <p:cNvPr id="4" name="Slide Number Placeholder 3"/>
          <p:cNvSpPr>
            <a:spLocks noGrp="1"/>
          </p:cNvSpPr>
          <p:nvPr>
            <p:ph type="sldNum" sz="quarter" idx="5"/>
          </p:nvPr>
        </p:nvSpPr>
        <p:spPr/>
        <p:txBody>
          <a:bodyPr/>
          <a:lstStyle/>
          <a:p>
            <a:fld id="{73C43B9B-87D0-4380-A962-F69BD125AC41}" type="slidenum">
              <a:rPr lang="en-US" smtClean="0"/>
              <a:t>15</a:t>
            </a:fld>
            <a:endParaRPr lang="en-US"/>
          </a:p>
        </p:txBody>
      </p:sp>
    </p:spTree>
    <p:extLst>
      <p:ext uri="{BB962C8B-B14F-4D97-AF65-F5344CB8AC3E}">
        <p14:creationId xmlns:p14="http://schemas.microsoft.com/office/powerpoint/2010/main" val="55644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To evaluate this precisely, we calculated </a:t>
            </a:r>
            <a:r>
              <a:rPr lang="el-GR" sz="1200" b="0" i="0" u="none" strike="noStrike" kern="1200" dirty="0">
                <a:solidFill>
                  <a:schemeClr val="tx1"/>
                </a:solidFill>
                <a:effectLst/>
                <a:latin typeface="+mn-lt"/>
                <a:ea typeface="+mn-ea"/>
                <a:cs typeface="+mn-cs"/>
              </a:rPr>
              <a:t>π</a:t>
            </a:r>
            <a:r>
              <a:rPr lang="el-GR" sz="1200" b="0" i="0" u="none" strike="noStrike" kern="1200" baseline="-25000" dirty="0">
                <a:solidFill>
                  <a:schemeClr val="tx1"/>
                </a:solidFill>
                <a:effectLst/>
                <a:latin typeface="+mn-lt"/>
                <a:ea typeface="+mn-ea"/>
                <a:cs typeface="+mn-cs"/>
              </a:rPr>
              <a:t>1</a:t>
            </a:r>
            <a:r>
              <a:rPr lang="el-GR"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statistics and found that the </a:t>
            </a:r>
            <a:r>
              <a:rPr lang="en-US" sz="1200" b="0" i="0" u="none" strike="noStrike" kern="1200" dirty="0" err="1">
                <a:solidFill>
                  <a:schemeClr val="tx1"/>
                </a:solidFill>
                <a:effectLst/>
                <a:latin typeface="+mn-lt"/>
                <a:ea typeface="+mn-ea"/>
                <a:cs typeface="+mn-cs"/>
              </a:rPr>
              <a:t>eQTL</a:t>
            </a:r>
            <a:r>
              <a:rPr lang="en-US" sz="1200" b="0" i="0" u="none" strike="noStrike" kern="1200" dirty="0">
                <a:solidFill>
                  <a:schemeClr val="tx1"/>
                </a:solidFill>
                <a:effectLst/>
                <a:latin typeface="+mn-lt"/>
                <a:ea typeface="+mn-ea"/>
                <a:cs typeface="+mn-cs"/>
              </a:rPr>
              <a:t> overlap with </a:t>
            </a:r>
            <a:r>
              <a:rPr lang="en-US" sz="1200" b="0" i="0" u="none" strike="noStrike" kern="1200" dirty="0" err="1">
                <a:solidFill>
                  <a:schemeClr val="tx1"/>
                </a:solidFill>
                <a:effectLst/>
                <a:latin typeface="+mn-lt"/>
                <a:ea typeface="+mn-ea"/>
                <a:cs typeface="+mn-cs"/>
              </a:rPr>
              <a:t>cQTLs</a:t>
            </a:r>
            <a:r>
              <a:rPr lang="en-US" sz="1200" b="0" i="0" u="none" strike="noStrike" kern="1200" dirty="0">
                <a:solidFill>
                  <a:schemeClr val="tx1"/>
                </a:solidFill>
                <a:effectLst/>
                <a:latin typeface="+mn-lt"/>
                <a:ea typeface="+mn-ea"/>
                <a:cs typeface="+mn-cs"/>
              </a:rPr>
              <a:t> was the most significant while that with </a:t>
            </a:r>
            <a:r>
              <a:rPr lang="en-US" sz="1200" b="0" i="0" u="none" strike="noStrike" kern="1200" dirty="0" err="1">
                <a:solidFill>
                  <a:schemeClr val="tx1"/>
                </a:solidFill>
                <a:effectLst/>
                <a:latin typeface="+mn-lt"/>
                <a:ea typeface="+mn-ea"/>
                <a:cs typeface="+mn-cs"/>
              </a:rPr>
              <a:t>fQTLs</a:t>
            </a:r>
            <a:r>
              <a:rPr lang="en-US" sz="1200" b="0" i="0" u="none" strike="noStrike" kern="1200" dirty="0">
                <a:solidFill>
                  <a:schemeClr val="tx1"/>
                </a:solidFill>
                <a:effectLst/>
                <a:latin typeface="+mn-lt"/>
                <a:ea typeface="+mn-ea"/>
                <a:cs typeface="+mn-cs"/>
              </a:rPr>
              <a:t> was lowest (0.89 vs 0.11). Moreover, </a:t>
            </a:r>
            <a:r>
              <a:rPr lang="en-US" sz="1200" b="0" i="0" u="none" strike="noStrike" kern="1200" dirty="0" err="1">
                <a:solidFill>
                  <a:schemeClr val="tx1"/>
                </a:solidFill>
                <a:effectLst/>
                <a:latin typeface="+mn-lt"/>
                <a:ea typeface="+mn-ea"/>
                <a:cs typeface="+mn-cs"/>
              </a:rPr>
              <a:t>eQTL-cQTL</a:t>
            </a:r>
            <a:r>
              <a:rPr lang="en-US" sz="1200" b="0" i="0" u="none" strike="noStrike" kern="1200" dirty="0">
                <a:solidFill>
                  <a:schemeClr val="tx1"/>
                </a:solidFill>
                <a:effectLst/>
                <a:latin typeface="+mn-lt"/>
                <a:ea typeface="+mn-ea"/>
                <a:cs typeface="+mn-cs"/>
              </a:rPr>
              <a:t> overlaps often suggested that the expression-modulating function of an </a:t>
            </a:r>
            <a:r>
              <a:rPr lang="en-US" sz="1200" b="0" i="0" u="none" strike="noStrike" kern="1200" dirty="0" err="1">
                <a:solidFill>
                  <a:schemeClr val="tx1"/>
                </a:solidFill>
                <a:effectLst/>
                <a:latin typeface="+mn-lt"/>
                <a:ea typeface="+mn-ea"/>
                <a:cs typeface="+mn-cs"/>
              </a:rPr>
              <a:t>eQTL</a:t>
            </a:r>
            <a:r>
              <a:rPr lang="en-US" sz="1200" b="0" i="0" u="none" strike="noStrike" kern="1200" dirty="0">
                <a:solidFill>
                  <a:schemeClr val="tx1"/>
                </a:solidFill>
                <a:effectLst/>
                <a:latin typeface="+mn-lt"/>
                <a:ea typeface="+mn-ea"/>
                <a:cs typeface="+mn-cs"/>
              </a:rPr>
              <a:t> derived from chromatin changes (e.g. for MTOR, Fig. 4F). Finally, 119 SNPs, which we dubbed multi-QTLs, functioned as QTLs in more than 3 different capacities (e.g. as </a:t>
            </a:r>
            <a:r>
              <a:rPr lang="en-US" sz="1200" b="0" i="0" u="none" strike="noStrike" kern="1200" dirty="0" err="1">
                <a:solidFill>
                  <a:schemeClr val="tx1"/>
                </a:solidFill>
                <a:effectLst/>
                <a:latin typeface="+mn-lt"/>
                <a:ea typeface="+mn-ea"/>
                <a:cs typeface="+mn-cs"/>
              </a:rPr>
              <a:t>eQTLs</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cQTLs</a:t>
            </a:r>
            <a:r>
              <a:rPr lang="en-US" sz="1200" b="0" i="0" u="none" strike="noStrike" kern="1200" dirty="0">
                <a:solidFill>
                  <a:schemeClr val="tx1"/>
                </a:solidFill>
                <a:effectLst/>
                <a:latin typeface="+mn-lt"/>
                <a:ea typeface="+mn-ea"/>
                <a:cs typeface="+mn-cs"/>
              </a:rPr>
              <a:t> and </a:t>
            </a:r>
            <a:r>
              <a:rPr lang="en-US" sz="1200" b="0" i="0" u="none" strike="noStrike" kern="1200" dirty="0" err="1">
                <a:solidFill>
                  <a:schemeClr val="tx1"/>
                </a:solidFill>
                <a:effectLst/>
                <a:latin typeface="+mn-lt"/>
                <a:ea typeface="+mn-ea"/>
                <a:cs typeface="+mn-cs"/>
              </a:rPr>
              <a:t>isoQTLs</a:t>
            </a:r>
            <a:r>
              <a:rPr lang="en-US" sz="1200" b="0" i="0" u="none" strike="noStrike" kern="1200" dirty="0">
                <a:solidFill>
                  <a:schemeClr val="tx1"/>
                </a:solidFill>
                <a:effectLst/>
                <a:latin typeface="+mn-lt"/>
                <a:ea typeface="+mn-ea"/>
                <a:cs typeface="+mn-cs"/>
              </a:rPr>
              <a:t>).</a:t>
            </a:r>
          </a:p>
          <a:p>
            <a:endParaRPr lang="en-US" sz="1200" b="0" i="0" u="none" strike="noStrike" kern="1200" dirty="0">
              <a:solidFill>
                <a:schemeClr val="tx1"/>
              </a:solidFill>
              <a:effectLst/>
              <a:latin typeface="+mn-lt"/>
              <a:ea typeface="+mn-ea"/>
              <a:cs typeface="+mn-cs"/>
            </a:endParaRPr>
          </a:p>
          <a:p>
            <a:r>
              <a:rPr lang="en-US" dirty="0"/>
              <a:t>https://</a:t>
            </a:r>
            <a:r>
              <a:rPr lang="en-US" dirty="0" err="1"/>
              <a:t>www.nature.com</a:t>
            </a:r>
            <a:r>
              <a:rPr lang="en-US" dirty="0"/>
              <a:t>/articles/nrn3068</a:t>
            </a:r>
          </a:p>
        </p:txBody>
      </p:sp>
      <p:sp>
        <p:nvSpPr>
          <p:cNvPr id="4" name="Slide Number Placeholder 3"/>
          <p:cNvSpPr>
            <a:spLocks noGrp="1"/>
          </p:cNvSpPr>
          <p:nvPr>
            <p:ph type="sldNum" sz="quarter" idx="5"/>
          </p:nvPr>
        </p:nvSpPr>
        <p:spPr/>
        <p:txBody>
          <a:bodyPr/>
          <a:lstStyle/>
          <a:p>
            <a:fld id="{73C43B9B-87D0-4380-A962-F69BD125AC41}" type="slidenum">
              <a:rPr lang="en-US" smtClean="0"/>
              <a:t>16</a:t>
            </a:fld>
            <a:endParaRPr lang="en-US"/>
          </a:p>
        </p:txBody>
      </p:sp>
    </p:spTree>
    <p:extLst>
      <p:ext uri="{BB962C8B-B14F-4D97-AF65-F5344CB8AC3E}">
        <p14:creationId xmlns:p14="http://schemas.microsoft.com/office/powerpoint/2010/main" val="1812084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For example, we found a set of TFs having enriched binding sites (TFBSs) on the promoters of SCZ genes, revealing potential cis-regulatory mechanisms of TFs to SCZ gene expression (Fig. 6D). Also, we found additional TFs that have enriched binding sites on the enhancers that overlap with SCZ credible SNPs (Fig. 6D), suggesting potential distal regulatory mechanisms of SCZ credible SNPs via affecting TFBSs on enhancers. In particular, these TFs include REST, a transcriptional repressor for neuronal genes \cite{16150588}, and SOX7, a TF that promotes neuronal apoptosis \cite{25847511}.</a:t>
            </a:r>
            <a:endParaRPr lang="en-US" dirty="0"/>
          </a:p>
        </p:txBody>
      </p:sp>
      <p:sp>
        <p:nvSpPr>
          <p:cNvPr id="4" name="Slide Number Placeholder 3"/>
          <p:cNvSpPr>
            <a:spLocks noGrp="1"/>
          </p:cNvSpPr>
          <p:nvPr>
            <p:ph type="sldNum" sz="quarter" idx="5"/>
          </p:nvPr>
        </p:nvSpPr>
        <p:spPr/>
        <p:txBody>
          <a:bodyPr/>
          <a:lstStyle/>
          <a:p>
            <a:fld id="{73C43B9B-87D0-4380-A962-F69BD125AC41}" type="slidenum">
              <a:rPr lang="en-US" smtClean="0"/>
              <a:t>18</a:t>
            </a:fld>
            <a:endParaRPr lang="en-US"/>
          </a:p>
        </p:txBody>
      </p:sp>
    </p:spTree>
    <p:extLst>
      <p:ext uri="{BB962C8B-B14F-4D97-AF65-F5344CB8AC3E}">
        <p14:creationId xmlns:p14="http://schemas.microsoft.com/office/powerpoint/2010/main" val="1354618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220623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9"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47"/>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7"/>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205908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695DE1-A080-984C-9DA2-99887ECB3787}" type="datetimeFigureOut">
              <a:rPr lang="en-US" smtClean="0">
                <a:solidFill>
                  <a:prstClr val="black">
                    <a:tint val="75000"/>
                  </a:prstClr>
                </a:solidFill>
              </a:rPr>
              <a:pPr/>
              <a:t>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695DE1-A080-984C-9DA2-99887ECB3787}" type="datetimeFigureOut">
              <a:rPr lang="en-US" smtClean="0">
                <a:solidFill>
                  <a:prstClr val="black">
                    <a:tint val="75000"/>
                  </a:prstClr>
                </a:solidFill>
              </a:rPr>
              <a:pPr/>
              <a:t>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695DE1-A080-984C-9DA2-99887ECB3787}" type="datetimeFigureOut">
              <a:rPr lang="en-US" smtClean="0">
                <a:solidFill>
                  <a:prstClr val="black">
                    <a:tint val="75000"/>
                  </a:prstClr>
                </a:solidFill>
              </a:rPr>
              <a:pPr/>
              <a:t>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695DE1-A080-984C-9DA2-99887ECB3787}" type="datetimeFigureOut">
              <a:rPr lang="en-US" smtClean="0">
                <a:solidFill>
                  <a:prstClr val="black">
                    <a:tint val="75000"/>
                  </a:prstClr>
                </a:solidFill>
              </a:rPr>
              <a:pPr/>
              <a:t>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695DE1-A080-984C-9DA2-99887ECB3787}" type="datetimeFigureOut">
              <a:rPr lang="en-US" smtClean="0">
                <a:solidFill>
                  <a:prstClr val="black">
                    <a:tint val="75000"/>
                  </a:prstClr>
                </a:solidFill>
              </a:rPr>
              <a:pPr/>
              <a:t>9/20/18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695DE1-A080-984C-9DA2-99887ECB3787}" type="datetimeFigureOut">
              <a:rPr lang="en-US" smtClean="0">
                <a:solidFill>
                  <a:prstClr val="black">
                    <a:tint val="75000"/>
                  </a:prstClr>
                </a:solidFill>
              </a:rPr>
              <a:pPr/>
              <a:t>9/20/18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695DE1-A080-984C-9DA2-99887ECB3787}" type="datetimeFigureOut">
              <a:rPr lang="en-US" smtClean="0">
                <a:solidFill>
                  <a:prstClr val="black">
                    <a:tint val="75000"/>
                  </a:prstClr>
                </a:solidFill>
              </a:rPr>
              <a:pPr/>
              <a:t>9/20/18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695DE1-A080-984C-9DA2-99887ECB3787}" type="datetimeFigureOut">
              <a:rPr lang="en-US" smtClean="0">
                <a:solidFill>
                  <a:prstClr val="black">
                    <a:tint val="75000"/>
                  </a:prstClr>
                </a:solidFill>
              </a:rPr>
              <a:pPr/>
              <a:t>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695DE1-A080-984C-9DA2-99887ECB3787}" type="datetimeFigureOut">
              <a:rPr lang="en-US" smtClean="0">
                <a:solidFill>
                  <a:prstClr val="black">
                    <a:tint val="75000"/>
                  </a:prstClr>
                </a:solidFill>
              </a:rPr>
              <a:pPr/>
              <a:t>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C2E7393-9D36-9643-B77F-D3040B222269}" type="datetimeFigureOut">
              <a:rPr lang="en-US" smtClean="0">
                <a:solidFill>
                  <a:prstClr val="black">
                    <a:tint val="75000"/>
                  </a:prstClr>
                </a:solidFill>
                <a:latin typeface="Calibri"/>
              </a:rPr>
              <a:pPr/>
              <a:t>9/20/18</a:t>
            </a:fld>
            <a:endParaRPr lang="en-US">
              <a:solidFill>
                <a:prstClr val="black">
                  <a:tint val="75000"/>
                </a:prstClr>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94595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695DE1-A080-984C-9DA2-99887ECB3787}" type="datetimeFigureOut">
              <a:rPr lang="en-US" smtClean="0">
                <a:solidFill>
                  <a:prstClr val="black">
                    <a:tint val="75000"/>
                  </a:prstClr>
                </a:solidFill>
              </a:rPr>
              <a:pPr/>
              <a:t>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695DE1-A080-984C-9DA2-99887ECB3787}" type="datetimeFigureOut">
              <a:rPr lang="en-US" smtClean="0">
                <a:solidFill>
                  <a:prstClr val="black">
                    <a:tint val="75000"/>
                  </a:prstClr>
                </a:solidFill>
              </a:rPr>
              <a:pPr/>
              <a:t>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33458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736434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81"/>
            <a:ext cx="82267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xfrm>
            <a:off x="457200" y="6246864"/>
            <a:ext cx="2127250"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6" name="Rectangle 4"/>
          <p:cNvSpPr>
            <a:spLocks noGrp="1" noChangeArrowheads="1"/>
          </p:cNvSpPr>
          <p:nvPr>
            <p:ph type="ftr" idx="11"/>
          </p:nvPr>
        </p:nvSpPr>
        <p:spPr>
          <a:xfrm>
            <a:off x="3127377" y="6246864"/>
            <a:ext cx="289718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7" name="Rectangle 5"/>
          <p:cNvSpPr>
            <a:spLocks noGrp="1" noChangeArrowheads="1"/>
          </p:cNvSpPr>
          <p:nvPr>
            <p:ph type="sldNum" idx="12"/>
          </p:nvPr>
        </p:nvSpPr>
        <p:spPr>
          <a:xfrm>
            <a:off x="6556375" y="6246864"/>
            <a:ext cx="212883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fld id="{A0051A5C-6566-9D40-9D3E-B18CC43A10FD}" type="slidenum">
              <a:rPr lang="en-GB"/>
              <a:pPr>
                <a:defRPr/>
              </a:pPr>
              <a:t>‹#›</a:t>
            </a:fld>
            <a:endParaRPr lang="en-GB"/>
          </a:p>
        </p:txBody>
      </p:sp>
    </p:spTree>
    <p:extLst>
      <p:ext uri="{BB962C8B-B14F-4D97-AF65-F5344CB8AC3E}">
        <p14:creationId xmlns:p14="http://schemas.microsoft.com/office/powerpoint/2010/main" val="1276138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886186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5"/>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tags" Target="../tags/tag1.xml"/><Relationship Id="rId9" Type="http://schemas.openxmlformats.org/officeDocument/2006/relationships/tags" Target="../tags/tag2.xml"/><Relationship Id="rId10" Type="http://schemas.openxmlformats.org/officeDocument/2006/relationships/tags" Target="../tags/tag3.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18.xml"/><Relationship Id="rId12" Type="http://schemas.openxmlformats.org/officeDocument/2006/relationships/slideLayout" Target="../slideLayouts/slideLayout19.xml"/><Relationship Id="rId13" Type="http://schemas.openxmlformats.org/officeDocument/2006/relationships/slideLayout" Target="../slideLayouts/slideLayout20.xml"/><Relationship Id="rId14" Type="http://schemas.openxmlformats.org/officeDocument/2006/relationships/theme" Target="../theme/theme3.xml"/><Relationship Id="rId15" Type="http://schemas.openxmlformats.org/officeDocument/2006/relationships/tags" Target="../tags/tag4.xml"/><Relationship Id="rId16" Type="http://schemas.openxmlformats.org/officeDocument/2006/relationships/tags" Target="../tags/tag5.xml"/><Relationship Id="rId17" Type="http://schemas.openxmlformats.org/officeDocument/2006/relationships/tags" Target="../tags/tag6.xml"/><Relationship Id="rId1" Type="http://schemas.openxmlformats.org/officeDocument/2006/relationships/slideLayout" Target="../slideLayouts/slideLayout8.xml"/><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 Id="rId9" Type="http://schemas.openxmlformats.org/officeDocument/2006/relationships/slideLayout" Target="../slideLayouts/slideLayout16.xml"/><Relationship Id="rId10"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1.xml"/><Relationship Id="rId12" Type="http://schemas.openxmlformats.org/officeDocument/2006/relationships/theme" Target="../theme/theme4.xml"/><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 Id="rId9" Type="http://schemas.openxmlformats.org/officeDocument/2006/relationships/slideLayout" Target="../slideLayouts/slideLayout29.xml"/><Relationship Id="rId1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custDataLst>
              <p:tags r:id="rId8"/>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custDataLst>
              <p:tags r:id="rId9"/>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0"/>
            </p:custDataLst>
          </p:nvPr>
        </p:nvSpPr>
        <p:spPr bwMode="auto">
          <a:xfrm rot="16200000">
            <a:off x="7319170" y="5253831"/>
            <a:ext cx="3078162" cy="263525"/>
          </a:xfrm>
          <a:prstGeom prst="rect">
            <a:avLst/>
          </a:prstGeom>
          <a:noFill/>
          <a:ln w="9525">
            <a:noFill/>
            <a:miter lim="800000"/>
            <a:headEnd/>
            <a:tailEnd/>
          </a:ln>
          <a:effectLst/>
        </p:spPr>
        <p:txBody>
          <a:bodyPr lIns="92006" tIns="46004" rIns="92006" bIns="46004"/>
          <a:lstStyle>
            <a:lvl1pPr defTabSz="909638">
              <a:defRPr>
                <a:solidFill>
                  <a:schemeClr val="tx1"/>
                </a:solidFill>
                <a:latin typeface="Arial" charset="0"/>
                <a:ea typeface="ＭＳ Ｐゴシック" charset="-128"/>
              </a:defRPr>
            </a:lvl1pPr>
            <a:lvl2pPr marL="742950" indent="-285750" defTabSz="909638">
              <a:defRPr>
                <a:solidFill>
                  <a:schemeClr val="tx1"/>
                </a:solidFill>
                <a:latin typeface="Arial" charset="0"/>
                <a:ea typeface="ＭＳ Ｐゴシック" charset="-128"/>
              </a:defRPr>
            </a:lvl2pPr>
            <a:lvl3pPr marL="1143000" indent="-228600" defTabSz="909638">
              <a:defRPr>
                <a:solidFill>
                  <a:schemeClr val="tx1"/>
                </a:solidFill>
                <a:latin typeface="Arial" charset="0"/>
                <a:ea typeface="ＭＳ Ｐゴシック" charset="-128"/>
              </a:defRPr>
            </a:lvl3pPr>
            <a:lvl4pPr marL="1600200" indent="-228600" defTabSz="909638">
              <a:defRPr>
                <a:solidFill>
                  <a:schemeClr val="tx1"/>
                </a:solidFill>
                <a:latin typeface="Arial" charset="0"/>
                <a:ea typeface="ＭＳ Ｐゴシック" charset="-128"/>
              </a:defRPr>
            </a:lvl4pPr>
            <a:lvl5pPr marL="2057400" indent="-228600" defTabSz="909638">
              <a:defRPr>
                <a:solidFill>
                  <a:schemeClr val="tx1"/>
                </a:solidFill>
                <a:latin typeface="Arial" charset="0"/>
                <a:ea typeface="ＭＳ Ｐゴシック" charset="-128"/>
              </a:defRPr>
            </a:lvl5pPr>
            <a:lvl6pPr marL="2514600" indent="-228600" defTabSz="909638" fontAlgn="base">
              <a:spcBef>
                <a:spcPct val="0"/>
              </a:spcBef>
              <a:spcAft>
                <a:spcPct val="0"/>
              </a:spcAft>
              <a:defRPr>
                <a:solidFill>
                  <a:schemeClr val="tx1"/>
                </a:solidFill>
                <a:latin typeface="Arial" charset="0"/>
                <a:ea typeface="ＭＳ Ｐゴシック" charset="-128"/>
              </a:defRPr>
            </a:lvl6pPr>
            <a:lvl7pPr marL="2971800" indent="-228600" defTabSz="909638" fontAlgn="base">
              <a:spcBef>
                <a:spcPct val="0"/>
              </a:spcBef>
              <a:spcAft>
                <a:spcPct val="0"/>
              </a:spcAft>
              <a:defRPr>
                <a:solidFill>
                  <a:schemeClr val="tx1"/>
                </a:solidFill>
                <a:latin typeface="Arial" charset="0"/>
                <a:ea typeface="ＭＳ Ｐゴシック" charset="-128"/>
              </a:defRPr>
            </a:lvl7pPr>
            <a:lvl8pPr marL="3429000" indent="-228600" defTabSz="909638" fontAlgn="base">
              <a:spcBef>
                <a:spcPct val="0"/>
              </a:spcBef>
              <a:spcAft>
                <a:spcPct val="0"/>
              </a:spcAft>
              <a:defRPr>
                <a:solidFill>
                  <a:schemeClr val="tx1"/>
                </a:solidFill>
                <a:latin typeface="Arial" charset="0"/>
                <a:ea typeface="ＭＳ Ｐゴシック" charset="-128"/>
              </a:defRPr>
            </a:lvl8pPr>
            <a:lvl9pPr marL="3886200" indent="-228600" defTabSz="909638" fontAlgn="base">
              <a:spcBef>
                <a:spcPct val="0"/>
              </a:spcBef>
              <a:spcAft>
                <a:spcPct val="0"/>
              </a:spcAft>
              <a:defRPr>
                <a:solidFill>
                  <a:schemeClr val="tx1"/>
                </a:solidFill>
                <a:latin typeface="Arial" charset="0"/>
                <a:ea typeface="ＭＳ Ｐゴシック" charset="-128"/>
              </a:defRPr>
            </a:lvl9pPr>
          </a:lstStyle>
          <a:p>
            <a:pPr eaLnBrk="0" hangingPunct="0"/>
            <a:fld id="{41641D8F-FA0A-C44D-A59E-B37C9BB6BE2E}" type="slidenum">
              <a:rPr lang="en-US" altLang="en-US" sz="1600" i="1" smtClean="0">
                <a:solidFill>
                  <a:srgbClr val="000000"/>
                </a:solidFill>
                <a:effectLst>
                  <a:outerShdw blurRad="38100" dist="38100" dir="2700000" algn="tl">
                    <a:srgbClr val="C0C0C0"/>
                  </a:outerShdw>
                </a:effectLst>
                <a:latin typeface="Courier New" charset="0"/>
                <a:cs typeface=""/>
              </a:rPr>
              <a:pPr eaLnBrk="0" hangingPunct="0"/>
              <a:t>‹#›</a:t>
            </a:fld>
            <a:r>
              <a:rPr lang="en-US" altLang="en-US" sz="2400" smtClean="0">
                <a:solidFill>
                  <a:srgbClr val="808080"/>
                </a:solidFill>
                <a:cs typeface=""/>
              </a:rPr>
              <a:t> - </a:t>
            </a:r>
            <a:r>
              <a:rPr lang="en-US" altLang="en-US" sz="1000" smtClean="0">
                <a:solidFill>
                  <a:srgbClr val="969696"/>
                </a:solidFill>
                <a:cs typeface=""/>
              </a:rPr>
              <a:t>Lectures.GersteinLab.org</a:t>
            </a:r>
            <a:endParaRPr lang="en-US" altLang="en-US" sz="300" b="0" smtClean="0">
              <a:solidFill>
                <a:srgbClr val="000000"/>
              </a:solidFill>
              <a:cs typeface=""/>
            </a:endParaRPr>
          </a:p>
        </p:txBody>
      </p:sp>
    </p:spTree>
    <p:extLst>
      <p:ext uri="{BB962C8B-B14F-4D97-AF65-F5344CB8AC3E}">
        <p14:creationId xmlns:p14="http://schemas.microsoft.com/office/powerpoint/2010/main" val="1735466634"/>
      </p:ext>
    </p:extLst>
  </p:cSld>
  <p:clrMap bg1="lt1" tx1="dk1" bg2="lt2" tx2="dk2" accent1="accent1" accent2="accent2" accent3="accent3" accent4="accent4" accent5="accent5" accent6="accent6" hlink="hlink" folHlink="folHlink"/>
  <p:sldLayoutIdLst>
    <p:sldLayoutId id="2147527562" r:id="rId1"/>
    <p:sldLayoutId id="2147527568" r:id="rId2"/>
    <p:sldLayoutId id="2147527570" r:id="rId3"/>
    <p:sldLayoutId id="2147527571" r:id="rId4"/>
    <p:sldLayoutId id="2147527584" r:id="rId5"/>
    <p:sldLayoutId id="2147527585" r:id="rId6"/>
  </p:sldLayoutIdLst>
  <p:transition/>
  <p:timing>
    <p:tnLst>
      <p:par>
        <p:cT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325"/>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685800" y="132715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952022977"/>
      </p:ext>
    </p:extLst>
  </p:cSld>
  <p:clrMap bg1="lt1" tx1="dk1" bg2="lt2" tx2="dk2" accent1="accent1" accent2="accent2" accent3="accent3" accent4="accent4" accent5="accent5" accent6="accent6" hlink="hlink" folHlink="folHlink"/>
  <p:sldLayoutIdLst>
    <p:sldLayoutId id="2147527567" r:id="rId1"/>
  </p:sldLayoutIdLst>
  <p:transition/>
  <p:timing>
    <p:tnLst>
      <p:par>
        <p:cTn id="1" dur="indefinite" restart="never" nodeType="tmRoot"/>
      </p:par>
    </p:tnLst>
  </p:timing>
  <p:hf hdr="0" ftr="0" dt="0"/>
  <p:txStyles>
    <p:titleStyle>
      <a:lvl1pPr algn="ctr" defTabSz="912813" rtl="0" eaLnBrk="0" fontAlgn="base" hangingPunct="0">
        <a:spcBef>
          <a:spcPct val="0"/>
        </a:spcBef>
        <a:spcAft>
          <a:spcPct val="0"/>
        </a:spcAft>
        <a:defRPr sz="3200" b="1">
          <a:solidFill>
            <a:schemeClr val="bg1"/>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bg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bg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bg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C5AD"/>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44"/>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74"/>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EA16ABE-66C5-9D4F-B7FD-AEDB9C0B4816}"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516629461"/>
      </p:ext>
    </p:extLst>
  </p:cSld>
  <p:clrMap bg1="lt1" tx1="dk1" bg2="lt2" tx2="dk2" accent1="accent1" accent2="accent2" accent3="accent3" accent4="accent4" accent5="accent5" accent6="accent6" hlink="hlink" folHlink="folHlink"/>
  <p:sldLayoutIdLst>
    <p:sldLayoutId id="2147527587" r:id="rId1"/>
    <p:sldLayoutId id="2147527588" r:id="rId2"/>
    <p:sldLayoutId id="2147527589" r:id="rId3"/>
    <p:sldLayoutId id="2147527590" r:id="rId4"/>
    <p:sldLayoutId id="2147527591" r:id="rId5"/>
    <p:sldLayoutId id="2147527592" r:id="rId6"/>
    <p:sldLayoutId id="2147527593" r:id="rId7"/>
    <p:sldLayoutId id="2147527594" r:id="rId8"/>
    <p:sldLayoutId id="2147527595" r:id="rId9"/>
    <p:sldLayoutId id="2147527596" r:id="rId10"/>
    <p:sldLayoutId id="2147527597" r:id="rId11"/>
    <p:sldLayoutId id="2147527598" r:id="rId12"/>
    <p:sldLayoutId id="2147527599" r:id="rId13"/>
  </p:sldLayoutIdLst>
  <p:transition/>
  <p:timing>
    <p:tnLst>
      <p:par>
        <p:cT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1E695DE1-A080-984C-9DA2-99887ECB3787}" type="datetimeFigureOut">
              <a:rPr lang="en-US" b="0" smtClean="0">
                <a:solidFill>
                  <a:prstClr val="black">
                    <a:tint val="75000"/>
                  </a:prstClr>
                </a:solidFill>
                <a:latin typeface="Calibri" panose="020F0502020204030204"/>
                <a:ea typeface=""/>
                <a:cs typeface=""/>
              </a:rPr>
              <a:pPr fontAlgn="auto">
                <a:spcBef>
                  <a:spcPts val="0"/>
                </a:spcBef>
                <a:spcAft>
                  <a:spcPts val="0"/>
                </a:spcAft>
              </a:pPr>
              <a:t>9/20/18</a:t>
            </a:fld>
            <a:endParaRPr lang="en-US" b="0">
              <a:solidFill>
                <a:prstClr val="black">
                  <a:tint val="75000"/>
                </a:prstClr>
              </a:solidFill>
              <a:latin typeface="Calibri" panose="020F0502020204030204"/>
              <a:ea typeface=""/>
              <a:cs typeface=""/>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panose="020F0502020204030204"/>
              <a:ea typeface=""/>
              <a:cs typeface=""/>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C69E62A0-916B-B04F-B0BA-11D0EC5589B4}" type="slidenum">
              <a:rPr lang="en-US" b="0" smtClean="0">
                <a:solidFill>
                  <a:prstClr val="black">
                    <a:tint val="75000"/>
                  </a:prstClr>
                </a:solidFill>
                <a:latin typeface="Calibri" panose="020F0502020204030204"/>
                <a:ea typeface=""/>
                <a:cs typeface=""/>
              </a:rPr>
              <a:pPr fontAlgn="auto">
                <a:spcBef>
                  <a:spcPts val="0"/>
                </a:spcBef>
                <a:spcAft>
                  <a:spcPts val="0"/>
                </a:spcAft>
              </a:pPr>
              <a:t>‹#›</a:t>
            </a:fld>
            <a:endParaRPr lang="en-US" b="0">
              <a:solidFill>
                <a:prstClr val="black">
                  <a:tint val="75000"/>
                </a:prstClr>
              </a:solidFill>
              <a:latin typeface="Calibri" panose="020F0502020204030204"/>
              <a:ea typeface=""/>
              <a:cs typeface=""/>
            </a:endParaRPr>
          </a:p>
        </p:txBody>
      </p:sp>
    </p:spTree>
    <p:extLst>
      <p:ext uri="{BB962C8B-B14F-4D97-AF65-F5344CB8AC3E}">
        <p14:creationId xmlns:p14="http://schemas.microsoft.com/office/powerpoint/2010/main" val="137401719"/>
      </p:ext>
    </p:extLst>
  </p:cSld>
  <p:clrMap bg1="lt1" tx1="dk1" bg2="lt2" tx2="dk2" accent1="accent1" accent2="accent2" accent3="accent3" accent4="accent4" accent5="accent5" accent6="accent6" hlink="hlink" folHlink="folHlink"/>
  <p:sldLayoutIdLst>
    <p:sldLayoutId id="2147527613" r:id="rId1"/>
    <p:sldLayoutId id="2147527614" r:id="rId2"/>
    <p:sldLayoutId id="2147527615" r:id="rId3"/>
    <p:sldLayoutId id="2147527616" r:id="rId4"/>
    <p:sldLayoutId id="2147527617" r:id="rId5"/>
    <p:sldLayoutId id="2147527618" r:id="rId6"/>
    <p:sldLayoutId id="2147527619" r:id="rId7"/>
    <p:sldLayoutId id="2147527620" r:id="rId8"/>
    <p:sldLayoutId id="2147527621" r:id="rId9"/>
    <p:sldLayoutId id="2147527622" r:id="rId10"/>
    <p:sldLayoutId id="214752762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s>
</file>

<file path=ppt/slides/_rels/slide12.xml.rels><?xml version="1.0" encoding="UTF-8" standalone="yes"?>
<Relationships xmlns="http://schemas.openxmlformats.org/package/2006/relationships"><Relationship Id="rId3" Type="http://schemas.openxmlformats.org/officeDocument/2006/relationships/image" Target="../media/image10.(null)"/><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emf"/></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em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2.tiff"/></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7.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6.xml.rels><?xml version="1.0" encoding="UTF-8" standalone="yes"?>
<Relationships xmlns="http://schemas.openxmlformats.org/package/2006/relationships"><Relationship Id="rId11" Type="http://schemas.openxmlformats.org/officeDocument/2006/relationships/image" Target="../media/image40.png"/><Relationship Id="rId12" Type="http://schemas.openxmlformats.org/officeDocument/2006/relationships/image" Target="../media/image41.png"/><Relationship Id="rId13" Type="http://schemas.openxmlformats.org/officeDocument/2006/relationships/image" Target="../media/image42.jpeg"/><Relationship Id="rId1" Type="http://schemas.openxmlformats.org/officeDocument/2006/relationships/slideLayout" Target="../slideLayouts/slideLayout5.xml"/><Relationship Id="rId2" Type="http://schemas.openxmlformats.org/officeDocument/2006/relationships/image" Target="../media/image31.jpeg"/><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eg"/><Relationship Id="rId6" Type="http://schemas.openxmlformats.org/officeDocument/2006/relationships/image" Target="../media/image35.jpeg"/><Relationship Id="rId7" Type="http://schemas.openxmlformats.org/officeDocument/2006/relationships/image" Target="../media/image36.jpeg"/><Relationship Id="rId8" Type="http://schemas.openxmlformats.org/officeDocument/2006/relationships/image" Target="../media/image37.png"/><Relationship Id="rId9" Type="http://schemas.openxmlformats.org/officeDocument/2006/relationships/image" Target="../media/image38.jpeg"/><Relationship Id="rId10" Type="http://schemas.openxmlformats.org/officeDocument/2006/relationships/image" Target="../media/image3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tiff"/><Relationship Id="rId3" Type="http://schemas.openxmlformats.org/officeDocument/2006/relationships/image" Target="../media/image4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emf"/><Relationship Id="rId1" Type="http://schemas.openxmlformats.org/officeDocument/2006/relationships/slideLayout" Target="../slideLayouts/slideLayout2.xml"/><Relationship Id="rId2" Type="http://schemas.openxmlformats.org/officeDocument/2006/relationships/image" Target="../media/image47.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emf"/><Relationship Id="rId3" Type="http://schemas.openxmlformats.org/officeDocument/2006/relationships/image" Target="../media/image51.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3.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4.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jpg"/><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58.jpg"/><Relationship Id="rId4" Type="http://schemas.openxmlformats.org/officeDocument/2006/relationships/image" Target="../media/image59.png"/><Relationship Id="rId5" Type="http://schemas.openxmlformats.org/officeDocument/2006/relationships/image" Target="../media/image60.pn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g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 Id="rId3" Type="http://schemas.openxmlformats.org/officeDocument/2006/relationships/image" Target="../media/image63.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g"/></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 Id="rId3" Type="http://schemas.openxmlformats.org/officeDocument/2006/relationships/image" Target="../media/image6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0.tif"/><Relationship Id="rId3" Type="http://schemas.openxmlformats.org/officeDocument/2006/relationships/image" Target="../media/image71.ti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72.png"/></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7.png"/><Relationship Id="rId3" Type="http://schemas.openxmlformats.org/officeDocument/2006/relationships/image" Target="../media/image7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59.xml.rels><?xml version="1.0" encoding="UTF-8" standalone="yes"?>
<Relationships xmlns="http://schemas.openxmlformats.org/package/2006/relationships"><Relationship Id="rId11" Type="http://schemas.openxmlformats.org/officeDocument/2006/relationships/image" Target="../media/image80.png"/><Relationship Id="rId12" Type="http://schemas.openxmlformats.org/officeDocument/2006/relationships/image" Target="../media/image81.png"/><Relationship Id="rId1" Type="http://schemas.openxmlformats.org/officeDocument/2006/relationships/tags" Target="../tags/tag7.xml"/><Relationship Id="rId2" Type="http://schemas.openxmlformats.org/officeDocument/2006/relationships/tags" Target="../tags/tag8.xml"/><Relationship Id="rId3" Type="http://schemas.openxmlformats.org/officeDocument/2006/relationships/tags" Target="../tags/tag9.xml"/><Relationship Id="rId4" Type="http://schemas.openxmlformats.org/officeDocument/2006/relationships/tags" Target="../tags/tag10.xml"/><Relationship Id="rId5" Type="http://schemas.openxmlformats.org/officeDocument/2006/relationships/tags" Target="../tags/tag11.xml"/><Relationship Id="rId6" Type="http://schemas.openxmlformats.org/officeDocument/2006/relationships/tags" Target="../tags/tag12.xml"/><Relationship Id="rId7" Type="http://schemas.openxmlformats.org/officeDocument/2006/relationships/tags" Target="../tags/tag13.xml"/><Relationship Id="rId8" Type="http://schemas.openxmlformats.org/officeDocument/2006/relationships/tags" Target="../tags/tag14.xml"/><Relationship Id="rId9" Type="http://schemas.openxmlformats.org/officeDocument/2006/relationships/slideLayout" Target="../slideLayouts/slideLayout2.xml"/><Relationship Id="rId10" Type="http://schemas.openxmlformats.org/officeDocument/2006/relationships/image" Target="../media/image7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60.xml.rels><?xml version="1.0" encoding="UTF-8" standalone="yes"?>
<Relationships xmlns="http://schemas.openxmlformats.org/package/2006/relationships"><Relationship Id="rId11" Type="http://schemas.openxmlformats.org/officeDocument/2006/relationships/tags" Target="../tags/tag25.xml"/><Relationship Id="rId12" Type="http://schemas.openxmlformats.org/officeDocument/2006/relationships/tags" Target="../tags/tag26.xml"/><Relationship Id="rId13" Type="http://schemas.openxmlformats.org/officeDocument/2006/relationships/slideLayout" Target="../slideLayouts/slideLayout2.xml"/><Relationship Id="rId14" Type="http://schemas.openxmlformats.org/officeDocument/2006/relationships/image" Target="../media/image82.jpeg"/><Relationship Id="rId15" Type="http://schemas.openxmlformats.org/officeDocument/2006/relationships/image" Target="../media/image83.jpeg"/><Relationship Id="rId16" Type="http://schemas.openxmlformats.org/officeDocument/2006/relationships/image" Target="../media/image84.png"/><Relationship Id="rId17" Type="http://schemas.openxmlformats.org/officeDocument/2006/relationships/image" Target="../media/image79.png"/><Relationship Id="rId18" Type="http://schemas.openxmlformats.org/officeDocument/2006/relationships/image" Target="../media/image80.png"/><Relationship Id="rId19" Type="http://schemas.openxmlformats.org/officeDocument/2006/relationships/image" Target="../media/image81.png"/><Relationship Id="rId1" Type="http://schemas.openxmlformats.org/officeDocument/2006/relationships/tags" Target="../tags/tag15.xml"/><Relationship Id="rId2" Type="http://schemas.openxmlformats.org/officeDocument/2006/relationships/tags" Target="../tags/tag16.xml"/><Relationship Id="rId3" Type="http://schemas.openxmlformats.org/officeDocument/2006/relationships/tags" Target="../tags/tag17.xml"/><Relationship Id="rId4" Type="http://schemas.openxmlformats.org/officeDocument/2006/relationships/tags" Target="../tags/tag18.xml"/><Relationship Id="rId5" Type="http://schemas.openxmlformats.org/officeDocument/2006/relationships/tags" Target="../tags/tag19.xml"/><Relationship Id="rId6" Type="http://schemas.openxmlformats.org/officeDocument/2006/relationships/tags" Target="../tags/tag20.xml"/><Relationship Id="rId7" Type="http://schemas.openxmlformats.org/officeDocument/2006/relationships/tags" Target="../tags/tag21.xml"/><Relationship Id="rId8" Type="http://schemas.openxmlformats.org/officeDocument/2006/relationships/tags" Target="../tags/tag22.xml"/><Relationship Id="rId9" Type="http://schemas.openxmlformats.org/officeDocument/2006/relationships/tags" Target="../tags/tag23.xml"/><Relationship Id="rId10" Type="http://schemas.openxmlformats.org/officeDocument/2006/relationships/tags" Target="../tags/tag24.xml"/></Relationships>
</file>

<file path=ppt/slides/_rels/slide61.xml.rels><?xml version="1.0" encoding="UTF-8" standalone="yes"?>
<Relationships xmlns="http://schemas.openxmlformats.org/package/2006/relationships"><Relationship Id="rId9" Type="http://schemas.openxmlformats.org/officeDocument/2006/relationships/tags" Target="../tags/tag35.xml"/><Relationship Id="rId20" Type="http://schemas.openxmlformats.org/officeDocument/2006/relationships/image" Target="../media/image80.png"/><Relationship Id="rId21" Type="http://schemas.openxmlformats.org/officeDocument/2006/relationships/image" Target="../media/image81.png"/><Relationship Id="rId22" Type="http://schemas.openxmlformats.org/officeDocument/2006/relationships/image" Target="../media/image85.jpeg"/><Relationship Id="rId23" Type="http://schemas.openxmlformats.org/officeDocument/2006/relationships/image" Target="../media/image86.jpeg"/><Relationship Id="rId10" Type="http://schemas.openxmlformats.org/officeDocument/2006/relationships/tags" Target="../tags/tag36.xml"/><Relationship Id="rId11" Type="http://schemas.openxmlformats.org/officeDocument/2006/relationships/tags" Target="../tags/tag37.xml"/><Relationship Id="rId12" Type="http://schemas.openxmlformats.org/officeDocument/2006/relationships/tags" Target="../tags/tag38.xml"/><Relationship Id="rId13" Type="http://schemas.openxmlformats.org/officeDocument/2006/relationships/tags" Target="../tags/tag39.xml"/><Relationship Id="rId14" Type="http://schemas.openxmlformats.org/officeDocument/2006/relationships/tags" Target="../tags/tag40.xml"/><Relationship Id="rId15" Type="http://schemas.openxmlformats.org/officeDocument/2006/relationships/slideLayout" Target="../slideLayouts/slideLayout2.xml"/><Relationship Id="rId16" Type="http://schemas.openxmlformats.org/officeDocument/2006/relationships/image" Target="../media/image82.jpeg"/><Relationship Id="rId17" Type="http://schemas.openxmlformats.org/officeDocument/2006/relationships/image" Target="../media/image83.jpeg"/><Relationship Id="rId18" Type="http://schemas.openxmlformats.org/officeDocument/2006/relationships/image" Target="../media/image84.png"/><Relationship Id="rId19" Type="http://schemas.openxmlformats.org/officeDocument/2006/relationships/image" Target="../media/image79.png"/><Relationship Id="rId1" Type="http://schemas.openxmlformats.org/officeDocument/2006/relationships/tags" Target="../tags/tag27.xml"/><Relationship Id="rId2" Type="http://schemas.openxmlformats.org/officeDocument/2006/relationships/tags" Target="../tags/tag28.xml"/><Relationship Id="rId3" Type="http://schemas.openxmlformats.org/officeDocument/2006/relationships/tags" Target="../tags/tag29.xml"/><Relationship Id="rId4" Type="http://schemas.openxmlformats.org/officeDocument/2006/relationships/tags" Target="../tags/tag30.xml"/><Relationship Id="rId5" Type="http://schemas.openxmlformats.org/officeDocument/2006/relationships/tags" Target="../tags/tag31.xml"/><Relationship Id="rId6" Type="http://schemas.openxmlformats.org/officeDocument/2006/relationships/tags" Target="../tags/tag32.xml"/><Relationship Id="rId7" Type="http://schemas.openxmlformats.org/officeDocument/2006/relationships/tags" Target="../tags/tag33.xml"/><Relationship Id="rId8" Type="http://schemas.openxmlformats.org/officeDocument/2006/relationships/tags" Target="../tags/tag34.xml"/></Relationships>
</file>

<file path=ppt/slides/_rels/slide62.xml.rels><?xml version="1.0" encoding="UTF-8" standalone="yes"?>
<Relationships xmlns="http://schemas.openxmlformats.org/package/2006/relationships"><Relationship Id="rId9" Type="http://schemas.openxmlformats.org/officeDocument/2006/relationships/tags" Target="../tags/tag49.xml"/><Relationship Id="rId20" Type="http://schemas.openxmlformats.org/officeDocument/2006/relationships/image" Target="../media/image87.jpeg"/><Relationship Id="rId21" Type="http://schemas.openxmlformats.org/officeDocument/2006/relationships/image" Target="../media/image84.png"/><Relationship Id="rId22" Type="http://schemas.openxmlformats.org/officeDocument/2006/relationships/image" Target="../media/image79.png"/><Relationship Id="rId23" Type="http://schemas.openxmlformats.org/officeDocument/2006/relationships/image" Target="../media/image80.png"/><Relationship Id="rId24" Type="http://schemas.openxmlformats.org/officeDocument/2006/relationships/image" Target="../media/image81.png"/><Relationship Id="rId25" Type="http://schemas.openxmlformats.org/officeDocument/2006/relationships/image" Target="../media/image88.jpeg"/><Relationship Id="rId26" Type="http://schemas.openxmlformats.org/officeDocument/2006/relationships/image" Target="../media/image85.jpeg"/><Relationship Id="rId27" Type="http://schemas.openxmlformats.org/officeDocument/2006/relationships/image" Target="../media/image86.jpeg"/><Relationship Id="rId10" Type="http://schemas.openxmlformats.org/officeDocument/2006/relationships/tags" Target="../tags/tag50.xml"/><Relationship Id="rId11" Type="http://schemas.openxmlformats.org/officeDocument/2006/relationships/tags" Target="../tags/tag51.xml"/><Relationship Id="rId12" Type="http://schemas.openxmlformats.org/officeDocument/2006/relationships/tags" Target="../tags/tag52.xml"/><Relationship Id="rId13" Type="http://schemas.openxmlformats.org/officeDocument/2006/relationships/tags" Target="../tags/tag53.xml"/><Relationship Id="rId14" Type="http://schemas.openxmlformats.org/officeDocument/2006/relationships/tags" Target="../tags/tag54.xml"/><Relationship Id="rId15" Type="http://schemas.openxmlformats.org/officeDocument/2006/relationships/tags" Target="../tags/tag55.xml"/><Relationship Id="rId16" Type="http://schemas.openxmlformats.org/officeDocument/2006/relationships/tags" Target="../tags/tag56.xml"/><Relationship Id="rId17" Type="http://schemas.openxmlformats.org/officeDocument/2006/relationships/slideLayout" Target="../slideLayouts/slideLayout2.xml"/><Relationship Id="rId18" Type="http://schemas.openxmlformats.org/officeDocument/2006/relationships/image" Target="../media/image82.jpeg"/><Relationship Id="rId19" Type="http://schemas.openxmlformats.org/officeDocument/2006/relationships/image" Target="../media/image83.jpeg"/><Relationship Id="rId1" Type="http://schemas.openxmlformats.org/officeDocument/2006/relationships/tags" Target="../tags/tag41.xml"/><Relationship Id="rId2" Type="http://schemas.openxmlformats.org/officeDocument/2006/relationships/tags" Target="../tags/tag42.xml"/><Relationship Id="rId3" Type="http://schemas.openxmlformats.org/officeDocument/2006/relationships/tags" Target="../tags/tag43.xml"/><Relationship Id="rId4" Type="http://schemas.openxmlformats.org/officeDocument/2006/relationships/tags" Target="../tags/tag44.xml"/><Relationship Id="rId5" Type="http://schemas.openxmlformats.org/officeDocument/2006/relationships/tags" Target="../tags/tag45.xml"/><Relationship Id="rId6" Type="http://schemas.openxmlformats.org/officeDocument/2006/relationships/tags" Target="../tags/tag46.xml"/><Relationship Id="rId7" Type="http://schemas.openxmlformats.org/officeDocument/2006/relationships/tags" Target="../tags/tag47.xml"/><Relationship Id="rId8" Type="http://schemas.openxmlformats.org/officeDocument/2006/relationships/tags" Target="../tags/tag48.xml"/></Relationships>
</file>

<file path=ppt/slides/_rels/slide63.xml.rels><?xml version="1.0" encoding="UTF-8" standalone="yes"?>
<Relationships xmlns="http://schemas.openxmlformats.org/package/2006/relationships"><Relationship Id="rId9" Type="http://schemas.openxmlformats.org/officeDocument/2006/relationships/tags" Target="../tags/tag65.xml"/><Relationship Id="rId20" Type="http://schemas.openxmlformats.org/officeDocument/2006/relationships/image" Target="../media/image82.jpeg"/><Relationship Id="rId21" Type="http://schemas.openxmlformats.org/officeDocument/2006/relationships/image" Target="../media/image83.jpeg"/><Relationship Id="rId22" Type="http://schemas.openxmlformats.org/officeDocument/2006/relationships/image" Target="../media/image85.jpeg"/><Relationship Id="rId23" Type="http://schemas.openxmlformats.org/officeDocument/2006/relationships/image" Target="../media/image87.jpeg"/><Relationship Id="rId24" Type="http://schemas.openxmlformats.org/officeDocument/2006/relationships/image" Target="../media/image89.png"/><Relationship Id="rId25" Type="http://schemas.openxmlformats.org/officeDocument/2006/relationships/image" Target="../media/image90.jpeg"/><Relationship Id="rId26" Type="http://schemas.openxmlformats.org/officeDocument/2006/relationships/image" Target="../media/image84.png"/><Relationship Id="rId27" Type="http://schemas.openxmlformats.org/officeDocument/2006/relationships/image" Target="../media/image79.png"/><Relationship Id="rId28" Type="http://schemas.openxmlformats.org/officeDocument/2006/relationships/image" Target="../media/image80.png"/><Relationship Id="rId29" Type="http://schemas.openxmlformats.org/officeDocument/2006/relationships/image" Target="../media/image81.png"/><Relationship Id="rId30" Type="http://schemas.openxmlformats.org/officeDocument/2006/relationships/image" Target="../media/image88.jpeg"/><Relationship Id="rId31" Type="http://schemas.openxmlformats.org/officeDocument/2006/relationships/image" Target="../media/image86.jpeg"/><Relationship Id="rId10" Type="http://schemas.openxmlformats.org/officeDocument/2006/relationships/tags" Target="../tags/tag66.xml"/><Relationship Id="rId11" Type="http://schemas.openxmlformats.org/officeDocument/2006/relationships/tags" Target="../tags/tag67.xml"/><Relationship Id="rId12" Type="http://schemas.openxmlformats.org/officeDocument/2006/relationships/tags" Target="../tags/tag68.xml"/><Relationship Id="rId13" Type="http://schemas.openxmlformats.org/officeDocument/2006/relationships/tags" Target="../tags/tag69.xml"/><Relationship Id="rId14" Type="http://schemas.openxmlformats.org/officeDocument/2006/relationships/tags" Target="../tags/tag70.xml"/><Relationship Id="rId15" Type="http://schemas.openxmlformats.org/officeDocument/2006/relationships/tags" Target="../tags/tag71.xml"/><Relationship Id="rId16" Type="http://schemas.openxmlformats.org/officeDocument/2006/relationships/tags" Target="../tags/tag72.xml"/><Relationship Id="rId17" Type="http://schemas.openxmlformats.org/officeDocument/2006/relationships/tags" Target="../tags/tag73.xml"/><Relationship Id="rId18" Type="http://schemas.openxmlformats.org/officeDocument/2006/relationships/tags" Target="../tags/tag74.xml"/><Relationship Id="rId19" Type="http://schemas.openxmlformats.org/officeDocument/2006/relationships/slideLayout" Target="../slideLayouts/slideLayout2.xml"/><Relationship Id="rId1" Type="http://schemas.openxmlformats.org/officeDocument/2006/relationships/tags" Target="../tags/tag57.xml"/><Relationship Id="rId2" Type="http://schemas.openxmlformats.org/officeDocument/2006/relationships/tags" Target="../tags/tag58.xml"/><Relationship Id="rId3" Type="http://schemas.openxmlformats.org/officeDocument/2006/relationships/tags" Target="../tags/tag59.xml"/><Relationship Id="rId4" Type="http://schemas.openxmlformats.org/officeDocument/2006/relationships/tags" Target="../tags/tag60.xml"/><Relationship Id="rId5" Type="http://schemas.openxmlformats.org/officeDocument/2006/relationships/tags" Target="../tags/tag61.xml"/><Relationship Id="rId6" Type="http://schemas.openxmlformats.org/officeDocument/2006/relationships/tags" Target="../tags/tag62.xml"/><Relationship Id="rId7" Type="http://schemas.openxmlformats.org/officeDocument/2006/relationships/tags" Target="../tags/tag63.xml"/><Relationship Id="rId8" Type="http://schemas.openxmlformats.org/officeDocument/2006/relationships/tags" Target="../tags/tag6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91.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2.png"/><Relationship Id="rId3" Type="http://schemas.openxmlformats.org/officeDocument/2006/relationships/image" Target="../media/image93.png"/></Relationships>
</file>

<file path=ppt/slides/_rels/slide66.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1" Type="http://schemas.openxmlformats.org/officeDocument/2006/relationships/slideLayout" Target="../slideLayouts/slideLayout3.xml"/><Relationship Id="rId2" Type="http://schemas.openxmlformats.org/officeDocument/2006/relationships/image" Target="../media/image9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2.png"/><Relationship Id="rId3" Type="http://schemas.openxmlformats.org/officeDocument/2006/relationships/image" Target="../media/image9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2.png"/><Relationship Id="rId3" Type="http://schemas.openxmlformats.org/officeDocument/2006/relationships/image" Target="../media/image93.png"/></Relationships>
</file>

<file path=ppt/slides/_rels/slide69.xml.rels><?xml version="1.0" encoding="UTF-8" standalone="yes"?>
<Relationships xmlns="http://schemas.openxmlformats.org/package/2006/relationships"><Relationship Id="rId11" Type="http://schemas.openxmlformats.org/officeDocument/2006/relationships/image" Target="../media/image103.png"/><Relationship Id="rId12" Type="http://schemas.openxmlformats.org/officeDocument/2006/relationships/image" Target="../media/image104.png"/><Relationship Id="rId13" Type="http://schemas.openxmlformats.org/officeDocument/2006/relationships/image" Target="../media/image93.png"/><Relationship Id="rId1" Type="http://schemas.openxmlformats.org/officeDocument/2006/relationships/slideLayout" Target="../slideLayouts/slideLayout3.xml"/><Relationship Id="rId2" Type="http://schemas.openxmlformats.org/officeDocument/2006/relationships/image" Target="../media/image92.png"/><Relationship Id="rId3" Type="http://schemas.openxmlformats.org/officeDocument/2006/relationships/image" Target="../media/image95.png"/><Relationship Id="rId4" Type="http://schemas.openxmlformats.org/officeDocument/2006/relationships/image" Target="../media/image96.png"/><Relationship Id="rId5" Type="http://schemas.openxmlformats.org/officeDocument/2006/relationships/image" Target="../media/image97.png"/><Relationship Id="rId6" Type="http://schemas.openxmlformats.org/officeDocument/2006/relationships/image" Target="../media/image98.png"/><Relationship Id="rId7" Type="http://schemas.openxmlformats.org/officeDocument/2006/relationships/image" Target="../media/image99.png"/><Relationship Id="rId8" Type="http://schemas.openxmlformats.org/officeDocument/2006/relationships/image" Target="../media/image100.png"/><Relationship Id="rId9" Type="http://schemas.openxmlformats.org/officeDocument/2006/relationships/image" Target="../media/image101.png"/><Relationship Id="rId10" Type="http://schemas.openxmlformats.org/officeDocument/2006/relationships/image" Target="../media/image10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70.xml.rels><?xml version="1.0" encoding="UTF-8" standalone="yes"?>
<Relationships xmlns="http://schemas.openxmlformats.org/package/2006/relationships"><Relationship Id="rId11" Type="http://schemas.openxmlformats.org/officeDocument/2006/relationships/image" Target="../media/image104.png"/><Relationship Id="rId12" Type="http://schemas.openxmlformats.org/officeDocument/2006/relationships/image" Target="../media/image93.png"/><Relationship Id="rId13" Type="http://schemas.openxmlformats.org/officeDocument/2006/relationships/image" Target="../media/image105.emf"/><Relationship Id="rId1" Type="http://schemas.openxmlformats.org/officeDocument/2006/relationships/slideLayout" Target="../slideLayouts/slideLayout3.xml"/><Relationship Id="rId2" Type="http://schemas.openxmlformats.org/officeDocument/2006/relationships/image" Target="../media/image95.png"/><Relationship Id="rId3" Type="http://schemas.openxmlformats.org/officeDocument/2006/relationships/image" Target="../media/image96.png"/><Relationship Id="rId4" Type="http://schemas.openxmlformats.org/officeDocument/2006/relationships/image" Target="../media/image97.png"/><Relationship Id="rId5" Type="http://schemas.openxmlformats.org/officeDocument/2006/relationships/image" Target="../media/image98.png"/><Relationship Id="rId6" Type="http://schemas.openxmlformats.org/officeDocument/2006/relationships/image" Target="../media/image99.png"/><Relationship Id="rId7" Type="http://schemas.openxmlformats.org/officeDocument/2006/relationships/image" Target="../media/image100.png"/><Relationship Id="rId8" Type="http://schemas.openxmlformats.org/officeDocument/2006/relationships/image" Target="../media/image101.png"/><Relationship Id="rId9" Type="http://schemas.openxmlformats.org/officeDocument/2006/relationships/image" Target="../media/image102.png"/><Relationship Id="rId10" Type="http://schemas.openxmlformats.org/officeDocument/2006/relationships/image" Target="../media/image10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tif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7.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tif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8912180" y="-103031"/>
            <a:ext cx="515157" cy="712201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9218" name="Title 3"/>
          <p:cNvSpPr>
            <a:spLocks noGrp="1"/>
          </p:cNvSpPr>
          <p:nvPr>
            <p:ph type="ctrTitle"/>
          </p:nvPr>
        </p:nvSpPr>
        <p:spPr>
          <a:xfrm>
            <a:off x="5564173" y="955914"/>
            <a:ext cx="3028947" cy="900603"/>
          </a:xfrm>
        </p:spPr>
        <p:txBody>
          <a:bodyPr/>
          <a:lstStyle/>
          <a:p>
            <a:r>
              <a:rPr lang="en-US" altLang="en-US" sz="2800" dirty="0">
                <a:solidFill>
                  <a:schemeClr val="tx1"/>
                </a:solidFill>
              </a:rPr>
              <a:t>Transcriptome </a:t>
            </a:r>
            <a:r>
              <a:rPr lang="en-US" altLang="en-US" sz="2800" dirty="0" smtClean="0">
                <a:solidFill>
                  <a:schemeClr val="tx1"/>
                </a:solidFill>
              </a:rPr>
              <a:t/>
            </a:r>
            <a:br>
              <a:rPr lang="en-US" altLang="en-US" sz="2800" dirty="0" smtClean="0">
                <a:solidFill>
                  <a:schemeClr val="tx1"/>
                </a:solidFill>
              </a:rPr>
            </a:br>
            <a:r>
              <a:rPr lang="en-US" altLang="en-US" sz="2800" dirty="0" smtClean="0">
                <a:solidFill>
                  <a:schemeClr val="tx1"/>
                </a:solidFill>
              </a:rPr>
              <a:t>Mining</a:t>
            </a:r>
            <a:r>
              <a:rPr lang="en-US" altLang="en-US" sz="2800" dirty="0">
                <a:solidFill>
                  <a:schemeClr val="tx1"/>
                </a:solidFill>
              </a:rPr>
              <a:t>: </a:t>
            </a:r>
            <a:r>
              <a:rPr lang="en-US" altLang="en-US" sz="2800" dirty="0" smtClean="0">
                <a:solidFill>
                  <a:schemeClr val="tx1"/>
                </a:solidFill>
              </a:rPr>
              <a:t/>
            </a:r>
            <a:br>
              <a:rPr lang="en-US" altLang="en-US" sz="2800" dirty="0" smtClean="0">
                <a:solidFill>
                  <a:schemeClr val="tx1"/>
                </a:solidFill>
              </a:rPr>
            </a:br>
            <a:r>
              <a:rPr lang="en-US" altLang="en-US" sz="1400" b="0" dirty="0" smtClean="0">
                <a:solidFill>
                  <a:schemeClr val="tx1"/>
                </a:solidFill>
              </a:rPr>
              <a:t/>
            </a:r>
            <a:br>
              <a:rPr lang="en-US" altLang="en-US" sz="1400" b="0" dirty="0" smtClean="0">
                <a:solidFill>
                  <a:schemeClr val="tx1"/>
                </a:solidFill>
              </a:rPr>
            </a:br>
            <a:r>
              <a:rPr lang="en-US" altLang="en-US" sz="1400" b="0" dirty="0">
                <a:solidFill>
                  <a:schemeClr val="tx1"/>
                </a:solidFill>
              </a:rPr>
              <a:t>Population-scale genomic analysis to better understand mental disease &amp; the subtle privacy risks </a:t>
            </a:r>
            <a:r>
              <a:rPr lang="en-US" altLang="en-US" sz="1400" b="0" dirty="0" smtClean="0">
                <a:solidFill>
                  <a:schemeClr val="tx1"/>
                </a:solidFill>
              </a:rPr>
              <a:t/>
            </a:r>
            <a:br>
              <a:rPr lang="en-US" altLang="en-US" sz="1400" b="0" dirty="0" smtClean="0">
                <a:solidFill>
                  <a:schemeClr val="tx1"/>
                </a:solidFill>
              </a:rPr>
            </a:br>
            <a:r>
              <a:rPr lang="en-US" altLang="en-US" sz="1400" b="0" dirty="0" smtClean="0">
                <a:solidFill>
                  <a:schemeClr val="tx1"/>
                </a:solidFill>
              </a:rPr>
              <a:t>of </a:t>
            </a:r>
            <a:r>
              <a:rPr lang="en-US" altLang="en-US" sz="1400" b="0" dirty="0">
                <a:solidFill>
                  <a:schemeClr val="tx1"/>
                </a:solidFill>
              </a:rPr>
              <a:t>this activity</a:t>
            </a:r>
            <a:endParaRPr lang="en-US" altLang="en-US" sz="2000" dirty="0">
              <a:solidFill>
                <a:schemeClr val="accent6"/>
              </a:solidFill>
              <a:ea typeface="ＭＳ Ｐゴシック" charset="-128"/>
            </a:endParaRPr>
          </a:p>
        </p:txBody>
      </p:sp>
      <p:sp>
        <p:nvSpPr>
          <p:cNvPr id="9219" name="Subtitle 4"/>
          <p:cNvSpPr>
            <a:spLocks noGrp="1"/>
          </p:cNvSpPr>
          <p:nvPr>
            <p:ph type="subTitle" idx="1"/>
          </p:nvPr>
        </p:nvSpPr>
        <p:spPr>
          <a:xfrm>
            <a:off x="5043920" y="4122518"/>
            <a:ext cx="4069453" cy="541699"/>
          </a:xfrm>
        </p:spPr>
        <p:txBody>
          <a:bodyPr/>
          <a:lstStyle/>
          <a:p>
            <a:r>
              <a:rPr lang="en-US" altLang="en-US" sz="1400" b="0" dirty="0">
                <a:solidFill>
                  <a:schemeClr val="tx1">
                    <a:lumMod val="65000"/>
                    <a:lumOff val="35000"/>
                  </a:schemeClr>
                </a:solidFill>
                <a:ea typeface="ＭＳ Ｐゴシック" charset="-128"/>
              </a:rPr>
              <a:t>Mark </a:t>
            </a:r>
            <a:r>
              <a:rPr lang="en-US" altLang="en-US" sz="1400" b="0" dirty="0" smtClean="0">
                <a:solidFill>
                  <a:schemeClr val="tx1">
                    <a:lumMod val="65000"/>
                    <a:lumOff val="35000"/>
                  </a:schemeClr>
                </a:solidFill>
                <a:ea typeface="ＭＳ Ｐゴシック" charset="-128"/>
              </a:rPr>
              <a:t>Gerstein, Yale</a:t>
            </a:r>
            <a:endParaRPr lang="en-US" altLang="en-US" sz="1400" b="0" dirty="0">
              <a:solidFill>
                <a:schemeClr val="tx1">
                  <a:lumMod val="65000"/>
                  <a:lumOff val="35000"/>
                </a:schemeClr>
              </a:solidFill>
              <a:ea typeface="ＭＳ Ｐゴシック" charset="-128"/>
            </a:endParaRPr>
          </a:p>
          <a:p>
            <a:endParaRPr lang="en-US" altLang="en-US" sz="1400" b="0" dirty="0" smtClean="0">
              <a:solidFill>
                <a:schemeClr val="tx1">
                  <a:lumMod val="65000"/>
                  <a:lumOff val="35000"/>
                </a:schemeClr>
              </a:solidFill>
              <a:ea typeface="ＭＳ Ｐゴシック" charset="-128"/>
            </a:endParaRPr>
          </a:p>
          <a:p>
            <a:endParaRPr lang="en-US" altLang="en-US" sz="1400" b="0" dirty="0" smtClean="0">
              <a:solidFill>
                <a:schemeClr val="tx1">
                  <a:lumMod val="65000"/>
                  <a:lumOff val="35000"/>
                </a:schemeClr>
              </a:solidFill>
              <a:ea typeface="ＭＳ Ｐゴシック" charset="-128"/>
            </a:endParaRPr>
          </a:p>
          <a:p>
            <a:endParaRPr lang="en-US" altLang="en-US" sz="1400" b="0" dirty="0">
              <a:solidFill>
                <a:schemeClr val="tx1">
                  <a:lumMod val="65000"/>
                  <a:lumOff val="35000"/>
                </a:schemeClr>
              </a:solidFill>
              <a:ea typeface="ＭＳ Ｐゴシック" charset="-128"/>
            </a:endParaRPr>
          </a:p>
          <a:p>
            <a:r>
              <a:rPr lang="en-US" altLang="en-US" sz="1400" b="0" dirty="0" smtClean="0">
                <a:solidFill>
                  <a:schemeClr val="tx1">
                    <a:lumMod val="65000"/>
                    <a:lumOff val="35000"/>
                  </a:schemeClr>
                </a:solidFill>
                <a:ea typeface="ＭＳ Ｐゴシック" charset="-128"/>
              </a:rPr>
              <a:t>Slides </a:t>
            </a:r>
            <a:r>
              <a:rPr lang="en-US" altLang="en-US" sz="1400" b="0" dirty="0">
                <a:solidFill>
                  <a:schemeClr val="tx1">
                    <a:lumMod val="65000"/>
                    <a:lumOff val="35000"/>
                  </a:schemeClr>
                </a:solidFill>
                <a:ea typeface="ＭＳ Ｐゴシック" charset="-128"/>
              </a:rPr>
              <a:t>freely downloadable </a:t>
            </a:r>
            <a:r>
              <a:rPr lang="en-US" altLang="en-US" sz="1400" b="0" dirty="0" smtClean="0">
                <a:solidFill>
                  <a:schemeClr val="tx1">
                    <a:lumMod val="65000"/>
                    <a:lumOff val="35000"/>
                  </a:schemeClr>
                </a:solidFill>
                <a:ea typeface="ＭＳ Ｐゴシック" charset="-128"/>
              </a:rPr>
              <a:t>from </a:t>
            </a:r>
            <a:r>
              <a:rPr lang="en-US" altLang="en-US" sz="1400" dirty="0" err="1" smtClean="0">
                <a:ea typeface="ＭＳ Ｐゴシック" charset="-128"/>
              </a:rPr>
              <a:t>Lectures.GersteinLab.org</a:t>
            </a:r>
            <a:r>
              <a:rPr lang="en-US" altLang="en-US" sz="1400" dirty="0" smtClean="0">
                <a:solidFill>
                  <a:schemeClr val="accent1">
                    <a:lumMod val="50000"/>
                  </a:schemeClr>
                </a:solidFill>
                <a:ea typeface="ＭＳ Ｐゴシック" charset="-128"/>
              </a:rPr>
              <a:t>  </a:t>
            </a:r>
            <a:br>
              <a:rPr lang="en-US" altLang="en-US" sz="1400" dirty="0" smtClean="0">
                <a:solidFill>
                  <a:schemeClr val="accent1">
                    <a:lumMod val="50000"/>
                  </a:schemeClr>
                </a:solidFill>
                <a:ea typeface="ＭＳ Ｐゴシック" charset="-128"/>
              </a:rPr>
            </a:br>
            <a:r>
              <a:rPr lang="en-US" altLang="en-US" sz="1400" b="0" dirty="0">
                <a:solidFill>
                  <a:schemeClr val="tx1">
                    <a:lumMod val="65000"/>
                    <a:lumOff val="35000"/>
                  </a:schemeClr>
                </a:solidFill>
                <a:ea typeface="ＭＳ Ｐゴシック" charset="-128"/>
              </a:rPr>
              <a:t>&amp; “</a:t>
            </a:r>
            <a:r>
              <a:rPr lang="en-US" altLang="ja-JP" sz="1400" b="0" dirty="0">
                <a:solidFill>
                  <a:schemeClr val="tx1">
                    <a:lumMod val="65000"/>
                    <a:lumOff val="35000"/>
                  </a:schemeClr>
                </a:solidFill>
                <a:ea typeface="ＭＳ Ｐゴシック" charset="-128"/>
              </a:rPr>
              <a:t>tweetable</a:t>
            </a:r>
            <a:r>
              <a:rPr lang="en-US" altLang="en-US" sz="1400" b="0" dirty="0">
                <a:solidFill>
                  <a:schemeClr val="tx1">
                    <a:lumMod val="65000"/>
                    <a:lumOff val="35000"/>
                  </a:schemeClr>
                </a:solidFill>
                <a:ea typeface="ＭＳ Ｐゴシック" charset="-128"/>
              </a:rPr>
              <a:t>”</a:t>
            </a:r>
            <a:r>
              <a:rPr lang="en-US" altLang="ja-JP" sz="1400" b="0" dirty="0">
                <a:solidFill>
                  <a:schemeClr val="tx1">
                    <a:lumMod val="65000"/>
                    <a:lumOff val="35000"/>
                  </a:schemeClr>
                </a:solidFill>
                <a:ea typeface="ＭＳ Ｐゴシック" charset="-128"/>
              </a:rPr>
              <a:t> </a:t>
            </a:r>
            <a:r>
              <a:rPr lang="en-US" altLang="ja-JP" sz="1400" b="0" dirty="0" smtClean="0">
                <a:solidFill>
                  <a:schemeClr val="tx1">
                    <a:lumMod val="65000"/>
                    <a:lumOff val="35000"/>
                  </a:schemeClr>
                </a:solidFill>
                <a:ea typeface="ＭＳ Ｐゴシック" charset="-128"/>
              </a:rPr>
              <a:t> </a:t>
            </a:r>
            <a:r>
              <a:rPr lang="en-US" altLang="en-US" sz="1400" b="0" dirty="0" smtClean="0">
                <a:solidFill>
                  <a:schemeClr val="tx1">
                    <a:lumMod val="65000"/>
                    <a:lumOff val="35000"/>
                  </a:schemeClr>
                </a:solidFill>
                <a:ea typeface="ＭＳ Ｐゴシック" charset="-128"/>
              </a:rPr>
              <a:t>(</a:t>
            </a:r>
            <a:r>
              <a:rPr lang="en-US" altLang="en-US" sz="1400" b="0" dirty="0">
                <a:solidFill>
                  <a:schemeClr val="tx1">
                    <a:lumMod val="65000"/>
                    <a:lumOff val="35000"/>
                  </a:schemeClr>
                </a:solidFill>
                <a:ea typeface="ＭＳ Ｐゴシック" charset="-128"/>
              </a:rPr>
              <a:t>via </a:t>
            </a:r>
            <a:r>
              <a:rPr lang="en-US" altLang="en-US" sz="1400" dirty="0">
                <a:ea typeface="ＭＳ Ｐゴシック" charset="-128"/>
              </a:rPr>
              <a:t>@</a:t>
            </a:r>
            <a:r>
              <a:rPr lang="en-US" altLang="en-US" sz="1400" dirty="0" err="1">
                <a:ea typeface="ＭＳ Ｐゴシック" charset="-128"/>
              </a:rPr>
              <a:t>markgerstein</a:t>
            </a:r>
            <a:r>
              <a:rPr lang="en-US" altLang="en-US" sz="1400" b="0" dirty="0" smtClean="0">
                <a:solidFill>
                  <a:schemeClr val="tx1">
                    <a:lumMod val="65000"/>
                    <a:lumOff val="35000"/>
                  </a:schemeClr>
                </a:solidFill>
                <a:ea typeface="ＭＳ Ｐゴシック" charset="-128"/>
              </a:rPr>
              <a:t>). </a:t>
            </a:r>
          </a:p>
          <a:p>
            <a:r>
              <a:rPr lang="en-US" altLang="en-US" sz="1400" b="0" dirty="0" smtClean="0">
                <a:solidFill>
                  <a:schemeClr val="tx1">
                    <a:lumMod val="65000"/>
                    <a:lumOff val="35000"/>
                  </a:schemeClr>
                </a:solidFill>
                <a:ea typeface="ＭＳ Ｐゴシック" charset="-128"/>
              </a:rPr>
              <a:t>See </a:t>
            </a:r>
            <a:r>
              <a:rPr lang="en-US" altLang="en-US" sz="1400" b="0" dirty="0">
                <a:solidFill>
                  <a:schemeClr val="tx1">
                    <a:lumMod val="65000"/>
                    <a:lumOff val="35000"/>
                  </a:schemeClr>
                </a:solidFill>
                <a:ea typeface="ＭＳ Ｐゴシック" charset="-128"/>
              </a:rPr>
              <a:t>last slide for more info.</a:t>
            </a:r>
          </a:p>
          <a:p>
            <a:endParaRPr lang="en-US" altLang="en-US" sz="1400" b="0" dirty="0">
              <a:solidFill>
                <a:schemeClr val="tx1">
                  <a:lumMod val="65000"/>
                  <a:lumOff val="35000"/>
                </a:schemeClr>
              </a:solidFill>
              <a:ea typeface="ＭＳ Ｐゴシック" charset="-12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320" y="406167"/>
            <a:ext cx="4577716" cy="6103620"/>
          </a:xfrm>
          <a:prstGeom prst="rect">
            <a:avLst/>
          </a:prstGeom>
        </p:spPr>
      </p:pic>
    </p:spTree>
    <p:extLst>
      <p:ext uri="{BB962C8B-B14F-4D97-AF65-F5344CB8AC3E}">
        <p14:creationId xmlns:p14="http://schemas.microsoft.com/office/powerpoint/2010/main" val="1390377756"/>
      </p:ext>
    </p:extLst>
  </p:cSld>
  <p:clrMapOvr>
    <a:masterClrMapping/>
  </p:clrMapOvr>
  <p:transition advTm="23251"/>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901" y="894676"/>
            <a:ext cx="8515350" cy="994172"/>
          </a:xfrm>
        </p:spPr>
        <p:txBody>
          <a:bodyPr/>
          <a:lstStyle/>
          <a:p>
            <a:r>
              <a:rPr lang="en-US" dirty="0" smtClean="0"/>
              <a:t>Some of the Qs addressed by </a:t>
            </a:r>
            <a:r>
              <a:rPr lang="en-US" dirty="0" err="1" smtClean="0"/>
              <a:t>PsychENCODE</a:t>
            </a:r>
            <a:endParaRPr lang="en-US" dirty="0"/>
          </a:p>
        </p:txBody>
      </p:sp>
      <p:sp>
        <p:nvSpPr>
          <p:cNvPr id="3" name="Content Placeholder 2"/>
          <p:cNvSpPr>
            <a:spLocks noGrp="1"/>
          </p:cNvSpPr>
          <p:nvPr>
            <p:ph idx="1"/>
          </p:nvPr>
        </p:nvSpPr>
        <p:spPr>
          <a:xfrm>
            <a:off x="593625" y="1888847"/>
            <a:ext cx="8081901" cy="3999047"/>
          </a:xfrm>
        </p:spPr>
        <p:txBody>
          <a:bodyPr>
            <a:normAutofit fontScale="70000" lnSpcReduction="20000"/>
          </a:bodyPr>
          <a:lstStyle/>
          <a:p>
            <a:r>
              <a:rPr lang="en-US" b="1" dirty="0" smtClean="0">
                <a:solidFill>
                  <a:srgbClr val="4BAB50"/>
                </a:solidFill>
              </a:rPr>
              <a:t>Many psychiatric conditions are highly heritable</a:t>
            </a:r>
          </a:p>
          <a:p>
            <a:pPr lvl="1"/>
            <a:r>
              <a:rPr lang="en-US" sz="2100" dirty="0"/>
              <a:t>Schizophrenia: </a:t>
            </a:r>
            <a:r>
              <a:rPr lang="en-US" sz="2100" dirty="0" smtClean="0"/>
              <a:t>up to 80%</a:t>
            </a:r>
            <a:endParaRPr lang="en-US" dirty="0" smtClean="0"/>
          </a:p>
          <a:p>
            <a:endParaRPr lang="en-US" dirty="0" smtClean="0"/>
          </a:p>
          <a:p>
            <a:r>
              <a:rPr lang="en-US" b="1" dirty="0" smtClean="0">
                <a:solidFill>
                  <a:srgbClr val="C00000"/>
                </a:solidFill>
              </a:rPr>
              <a:t>But</a:t>
            </a:r>
            <a:r>
              <a:rPr lang="en-US" dirty="0" smtClean="0">
                <a:solidFill>
                  <a:srgbClr val="C00000"/>
                </a:solidFill>
              </a:rPr>
              <a:t> </a:t>
            </a:r>
            <a:r>
              <a:rPr lang="en-US" dirty="0" smtClean="0"/>
              <a:t>we don’t understand basic molecular mechanisms underpinning this association </a:t>
            </a:r>
            <a:br>
              <a:rPr lang="en-US" dirty="0" smtClean="0"/>
            </a:br>
            <a:r>
              <a:rPr lang="en-US" dirty="0" smtClean="0"/>
              <a:t>(</a:t>
            </a:r>
            <a:r>
              <a:rPr lang="en-US" b="1" dirty="0" smtClean="0">
                <a:solidFill>
                  <a:srgbClr val="C00000"/>
                </a:solidFill>
              </a:rPr>
              <a:t>in contrast</a:t>
            </a:r>
            <a:r>
              <a:rPr lang="en-US" dirty="0" smtClean="0"/>
              <a:t> to many other diseases such as cancer &amp; heart disease)</a:t>
            </a:r>
            <a:r>
              <a:rPr lang="en-US" dirty="0"/>
              <a:t/>
            </a:r>
            <a:br>
              <a:rPr lang="en-US" dirty="0"/>
            </a:br>
            <a:endParaRPr lang="en-US" dirty="0"/>
          </a:p>
          <a:p>
            <a:r>
              <a:rPr lang="en-US" b="1" dirty="0" smtClean="0">
                <a:solidFill>
                  <a:srgbClr val="C00000"/>
                </a:solidFill>
              </a:rPr>
              <a:t>Moreover</a:t>
            </a:r>
            <a:r>
              <a:rPr lang="en-US" dirty="0" smtClean="0"/>
              <a:t>, current models substantially underestimate heritability using genetic data</a:t>
            </a:r>
          </a:p>
          <a:p>
            <a:pPr lvl="1"/>
            <a:r>
              <a:rPr lang="en-US" sz="2100" dirty="0"/>
              <a:t>Schizophrenia : ~</a:t>
            </a:r>
            <a:r>
              <a:rPr lang="en-US" sz="2100" dirty="0" smtClean="0"/>
              <a:t>25%</a:t>
            </a:r>
            <a:endParaRPr lang="en-US" sz="2100" dirty="0"/>
          </a:p>
          <a:p>
            <a:endParaRPr lang="en-US" dirty="0" smtClean="0"/>
          </a:p>
          <a:p>
            <a:r>
              <a:rPr lang="en-US" b="1" dirty="0" smtClean="0">
                <a:solidFill>
                  <a:srgbClr val="4BAB50"/>
                </a:solidFill>
              </a:rPr>
              <a:t>Thus</a:t>
            </a:r>
            <a:r>
              <a:rPr lang="en-US" dirty="0" smtClean="0"/>
              <a:t>, interested </a:t>
            </a:r>
            <a:r>
              <a:rPr lang="en-US" dirty="0"/>
              <a:t>in developing </a:t>
            </a:r>
            <a:r>
              <a:rPr lang="en-US" dirty="0" smtClean="0"/>
              <a:t>predictive models of psychiatric traits which:</a:t>
            </a:r>
            <a:endParaRPr lang="en-US" dirty="0"/>
          </a:p>
          <a:p>
            <a:pPr lvl="1"/>
            <a:r>
              <a:rPr lang="en-US" sz="2100" dirty="0" smtClean="0"/>
              <a:t>Use </a:t>
            </a:r>
            <a:r>
              <a:rPr lang="en-US" sz="2100" dirty="0"/>
              <a:t>observations at intermediate </a:t>
            </a:r>
            <a:r>
              <a:rPr lang="en-US" sz="2100" dirty="0" smtClean="0"/>
              <a:t>(molecular levels) levels </a:t>
            </a:r>
            <a:r>
              <a:rPr lang="en-US" sz="2100" dirty="0"/>
              <a:t>to inform latent </a:t>
            </a:r>
            <a:r>
              <a:rPr lang="en-US" sz="2100" dirty="0" smtClean="0"/>
              <a:t>structure</a:t>
            </a:r>
          </a:p>
          <a:p>
            <a:pPr lvl="1"/>
            <a:r>
              <a:rPr lang="en-US" sz="2100" dirty="0" smtClean="0"/>
              <a:t>Use the predictive features of these “molecular endo phenotypes” to begin to suggest actors involved in mechanism</a:t>
            </a:r>
            <a:endParaRPr lang="en-US" sz="2100" dirty="0"/>
          </a:p>
          <a:p>
            <a:endParaRPr lang="en-US" dirty="0"/>
          </a:p>
        </p:txBody>
      </p:sp>
    </p:spTree>
    <p:extLst>
      <p:ext uri="{BB962C8B-B14F-4D97-AF65-F5344CB8AC3E}">
        <p14:creationId xmlns:p14="http://schemas.microsoft.com/office/powerpoint/2010/main" val="916180580"/>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764" y="91440"/>
            <a:ext cx="8437418" cy="1520190"/>
          </a:xfrm>
        </p:spPr>
        <p:txBody>
          <a:bodyPr>
            <a:normAutofit/>
          </a:bodyPr>
          <a:lstStyle/>
          <a:p>
            <a:r>
              <a:rPr lang="en-US" dirty="0" smtClean="0"/>
              <a:t>Collecting functional </a:t>
            </a:r>
            <a:r>
              <a:rPr lang="en-US" dirty="0"/>
              <a:t>genomic datasets </a:t>
            </a:r>
            <a:r>
              <a:rPr lang="en-US" dirty="0" smtClean="0"/>
              <a:t/>
            </a:r>
            <a:br>
              <a:rPr lang="en-US" dirty="0" smtClean="0"/>
            </a:br>
            <a:r>
              <a:rPr lang="en-US" dirty="0" smtClean="0"/>
              <a:t>for </a:t>
            </a:r>
            <a:r>
              <a:rPr lang="en-US" dirty="0"/>
              <a:t>the </a:t>
            </a:r>
            <a:r>
              <a:rPr lang="en-US" dirty="0" smtClean="0"/>
              <a:t>adult human </a:t>
            </a:r>
            <a:r>
              <a:rPr lang="en-US" dirty="0"/>
              <a:t>brain from </a:t>
            </a:r>
            <a:r>
              <a:rPr lang="en-US" dirty="0" err="1" smtClean="0"/>
              <a:t>PsychENCODE</a:t>
            </a:r>
            <a:r>
              <a:rPr lang="en-US" dirty="0" smtClean="0"/>
              <a:t>, </a:t>
            </a:r>
            <a:br>
              <a:rPr lang="en-US" dirty="0" smtClean="0"/>
            </a:br>
            <a:r>
              <a:rPr lang="en-US" dirty="0" smtClean="0"/>
              <a:t>other large </a:t>
            </a:r>
            <a:r>
              <a:rPr lang="en-US" dirty="0"/>
              <a:t>consortia </a:t>
            </a:r>
            <a:r>
              <a:rPr lang="en-US" dirty="0" smtClean="0"/>
              <a:t>&amp; single </a:t>
            </a:r>
            <a:r>
              <a:rPr lang="en-US" dirty="0"/>
              <a:t>cell studies</a:t>
            </a:r>
          </a:p>
        </p:txBody>
      </p:sp>
      <p:pic>
        <p:nvPicPr>
          <p:cNvPr id="23" name="Picture 22">
            <a:extLst>
              <a:ext uri="{FF2B5EF4-FFF2-40B4-BE49-F238E27FC236}">
                <a16:creationId xmlns="" xmlns:a16="http://schemas.microsoft.com/office/drawing/2014/main" id="{0F9153DD-4C71-0E40-A189-90B43CBBBF55}"/>
              </a:ext>
            </a:extLst>
          </p:cNvPr>
          <p:cNvPicPr>
            <a:picLocks noChangeAspect="1"/>
          </p:cNvPicPr>
          <p:nvPr/>
        </p:nvPicPr>
        <p:blipFill rotWithShape="1">
          <a:blip r:embed="rId2">
            <a:extLst>
              <a:ext uri="{28A0092B-C50C-407E-A947-70E740481C1C}">
                <a14:useLocalDpi xmlns:a14="http://schemas.microsoft.com/office/drawing/2010/main" val="0"/>
              </a:ext>
            </a:extLst>
          </a:blip>
          <a:srcRect r="13456"/>
          <a:stretch/>
        </p:blipFill>
        <p:spPr>
          <a:xfrm>
            <a:off x="682683" y="1394460"/>
            <a:ext cx="8069580" cy="5432747"/>
          </a:xfrm>
          <a:prstGeom prst="rect">
            <a:avLst/>
          </a:prstGeom>
        </p:spPr>
      </p:pic>
    </p:spTree>
    <p:extLst>
      <p:ext uri="{BB962C8B-B14F-4D97-AF65-F5344CB8AC3E}">
        <p14:creationId xmlns:p14="http://schemas.microsoft.com/office/powerpoint/2010/main" val="128313828"/>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F283DDDC-A019-4D42-8157-88C0FF1793F2}"/>
              </a:ext>
            </a:extLst>
          </p:cNvPr>
          <p:cNvPicPr>
            <a:picLocks noGrp="1" noChangeAspect="1"/>
          </p:cNvPicPr>
          <p:nvPr>
            <p:ph idx="1"/>
          </p:nvPr>
        </p:nvPicPr>
        <p:blipFill rotWithShape="1">
          <a:blip r:embed="rId3"/>
          <a:srcRect l="3415"/>
          <a:stretch/>
        </p:blipFill>
        <p:spPr>
          <a:xfrm>
            <a:off x="273167" y="1371601"/>
            <a:ext cx="8844187" cy="4849090"/>
          </a:xfrm>
        </p:spPr>
      </p:pic>
      <p:sp>
        <p:nvSpPr>
          <p:cNvPr id="7" name="Rectangle 6">
            <a:extLst>
              <a:ext uri="{FF2B5EF4-FFF2-40B4-BE49-F238E27FC236}">
                <a16:creationId xmlns:a16="http://schemas.microsoft.com/office/drawing/2014/main" xmlns="" id="{7A756148-E092-454B-BFFB-AC64862B39F6}"/>
              </a:ext>
            </a:extLst>
          </p:cNvPr>
          <p:cNvSpPr/>
          <p:nvPr/>
        </p:nvSpPr>
        <p:spPr>
          <a:xfrm>
            <a:off x="4646632" y="3912708"/>
            <a:ext cx="4470722" cy="24043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Non-negative matrix factorization (NMF</a:t>
            </a:r>
            <a:endParaRPr lang="en-US" sz="1013" dirty="0"/>
          </a:p>
        </p:txBody>
      </p:sp>
      <p:sp>
        <p:nvSpPr>
          <p:cNvPr id="9" name="Rectangle 8">
            <a:extLst>
              <a:ext uri="{FF2B5EF4-FFF2-40B4-BE49-F238E27FC236}">
                <a16:creationId xmlns:a16="http://schemas.microsoft.com/office/drawing/2014/main" xmlns="" id="{AB6B88A2-A6CE-064E-B808-835E6FC95363}"/>
              </a:ext>
            </a:extLst>
          </p:cNvPr>
          <p:cNvSpPr/>
          <p:nvPr/>
        </p:nvSpPr>
        <p:spPr>
          <a:xfrm rot="2366169">
            <a:off x="4218311" y="3546938"/>
            <a:ext cx="1118977" cy="164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4" name="Rectangle 3">
            <a:extLst>
              <a:ext uri="{FF2B5EF4-FFF2-40B4-BE49-F238E27FC236}">
                <a16:creationId xmlns:a16="http://schemas.microsoft.com/office/drawing/2014/main" xmlns="" id="{706B6170-68C4-5641-8E6F-0B491635D5BF}"/>
              </a:ext>
            </a:extLst>
          </p:cNvPr>
          <p:cNvSpPr/>
          <p:nvPr/>
        </p:nvSpPr>
        <p:spPr>
          <a:xfrm>
            <a:off x="2070827" y="1186259"/>
            <a:ext cx="3503317" cy="230832"/>
          </a:xfrm>
          <a:prstGeom prst="rect">
            <a:avLst/>
          </a:prstGeom>
        </p:spPr>
        <p:txBody>
          <a:bodyPr wrap="square">
            <a:spAutoFit/>
          </a:bodyPr>
          <a:lstStyle/>
          <a:p>
            <a:r>
              <a:rPr lang="en-US" sz="900" dirty="0">
                <a:solidFill>
                  <a:srgbClr val="222222"/>
                </a:solidFill>
                <a:latin typeface="Arial" panose="020B0604020202020204" pitchFamily="34" charset="0"/>
                <a:cs typeface="Arial" panose="020B0604020202020204" pitchFamily="34" charset="0"/>
              </a:rPr>
              <a:t>Non-negative Matrix Factorization (NMF)</a:t>
            </a:r>
            <a:endParaRPr lang="en-US" sz="900" dirty="0">
              <a:latin typeface="Arial" panose="020B0604020202020204" pitchFamily="34" charset="0"/>
              <a:cs typeface="Arial" panose="020B0604020202020204" pitchFamily="34" charset="0"/>
            </a:endParaRPr>
          </a:p>
        </p:txBody>
      </p:sp>
      <p:pic>
        <p:nvPicPr>
          <p:cNvPr id="11" name="Picture 10" descr="https://lh3.googleusercontent.com/X5Swl1NQasDEeq8TNjNnEasLmz5MJUkrWh6ZY91C2_fsGXKMEK68XUiOc055VbvqfRadFAnXIWl4jhOkzvTBcfCRb912kBD17umNXIj3n1MJykmxHZ0J-wFdbMU70W-L5GxUU23B">
            <a:extLst>
              <a:ext uri="{FF2B5EF4-FFF2-40B4-BE49-F238E27FC236}">
                <a16:creationId xmlns:a16="http://schemas.microsoft.com/office/drawing/2014/main" xmlns="" id="{DB739BC2-618E-BE4C-A3B6-CDDDE562A7D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646631" y="4046208"/>
            <a:ext cx="1855027" cy="2321240"/>
          </a:xfrm>
          <a:prstGeom prst="rect">
            <a:avLst/>
          </a:prstGeom>
          <a:noFill/>
          <a:ln>
            <a:noFill/>
          </a:ln>
        </p:spPr>
      </p:pic>
      <p:sp>
        <p:nvSpPr>
          <p:cNvPr id="8" name="Title 7">
            <a:extLst>
              <a:ext uri="{FF2B5EF4-FFF2-40B4-BE49-F238E27FC236}">
                <a16:creationId xmlns:a16="http://schemas.microsoft.com/office/drawing/2014/main" xmlns="" id="{C13423D3-68B7-6D4D-B27F-08EEE2400F0C}"/>
              </a:ext>
            </a:extLst>
          </p:cNvPr>
          <p:cNvSpPr>
            <a:spLocks noGrp="1"/>
          </p:cNvSpPr>
          <p:nvPr>
            <p:ph type="title"/>
          </p:nvPr>
        </p:nvSpPr>
        <p:spPr>
          <a:xfrm>
            <a:off x="655274" y="75899"/>
            <a:ext cx="7772400" cy="1143000"/>
          </a:xfrm>
        </p:spPr>
        <p:txBody>
          <a:bodyPr/>
          <a:lstStyle/>
          <a:p>
            <a:r>
              <a:rPr lang="en-US" dirty="0"/>
              <a:t>De-convolving bulk gene expression variation </a:t>
            </a:r>
            <a:br>
              <a:rPr lang="en-US" dirty="0"/>
            </a:br>
            <a:r>
              <a:rPr lang="en-US" dirty="0"/>
              <a:t>in brain PFC across a population</a:t>
            </a:r>
          </a:p>
        </p:txBody>
      </p:sp>
      <p:sp>
        <p:nvSpPr>
          <p:cNvPr id="2" name="TextBox 1"/>
          <p:cNvSpPr txBox="1"/>
          <p:nvPr/>
        </p:nvSpPr>
        <p:spPr>
          <a:xfrm>
            <a:off x="6436727" y="4182234"/>
            <a:ext cx="2501958" cy="2185214"/>
          </a:xfrm>
          <a:prstGeom prst="rect">
            <a:avLst/>
          </a:prstGeom>
          <a:noFill/>
        </p:spPr>
        <p:txBody>
          <a:bodyPr wrap="square" rtlCol="0">
            <a:spAutoFit/>
          </a:bodyPr>
          <a:lstStyle/>
          <a:p>
            <a:r>
              <a:rPr lang="en-US" sz="1400" b="0" dirty="0"/>
              <a:t>Consistent w/ </a:t>
            </a:r>
          </a:p>
          <a:p>
            <a:r>
              <a:rPr lang="en-US" sz="1800" dirty="0"/>
              <a:t>V</a:t>
            </a:r>
            <a:r>
              <a:rPr lang="en-US" sz="1400" b="0" dirty="0"/>
              <a:t> = unbiased bulk-derived signatures from NMF </a:t>
            </a:r>
          </a:p>
          <a:p>
            <a:endParaRPr lang="en-US" sz="1400" b="0" dirty="0"/>
          </a:p>
          <a:p>
            <a:endParaRPr lang="en-US" sz="1400" b="0" dirty="0"/>
          </a:p>
          <a:p>
            <a:r>
              <a:rPr lang="en-US" sz="1400" b="0" dirty="0"/>
              <a:t>Explain most of the variation in the bulk data expression matrix across 1866 individuals (</a:t>
            </a:r>
            <a:r>
              <a:rPr lang="en-US" sz="2000" dirty="0"/>
              <a:t>B</a:t>
            </a:r>
            <a:r>
              <a:rPr lang="en-US" sz="1400" b="0" dirty="0"/>
              <a:t>)</a:t>
            </a:r>
          </a:p>
        </p:txBody>
      </p:sp>
      <p:sp>
        <p:nvSpPr>
          <p:cNvPr id="3" name="Rectangle 2"/>
          <p:cNvSpPr/>
          <p:nvPr/>
        </p:nvSpPr>
        <p:spPr>
          <a:xfrm>
            <a:off x="758020" y="6145996"/>
            <a:ext cx="4295061" cy="615553"/>
          </a:xfrm>
          <a:prstGeom prst="rect">
            <a:avLst/>
          </a:prstGeom>
        </p:spPr>
        <p:txBody>
          <a:bodyPr wrap="square">
            <a:spAutoFit/>
          </a:bodyPr>
          <a:lstStyle/>
          <a:p>
            <a:r>
              <a:rPr lang="en-US" sz="2000" dirty="0"/>
              <a:t>C</a:t>
            </a:r>
            <a:r>
              <a:rPr lang="en-US" sz="1400" b="0" dirty="0"/>
              <a:t> = Expression signatures of </a:t>
            </a:r>
            <a:br>
              <a:rPr lang="en-US" sz="1400" b="0" dirty="0"/>
            </a:br>
            <a:r>
              <a:rPr lang="en-US" sz="1400" b="0" dirty="0"/>
              <a:t>basic cell types from single cell data </a:t>
            </a:r>
          </a:p>
        </p:txBody>
      </p:sp>
      <p:sp>
        <p:nvSpPr>
          <p:cNvPr id="6" name="Rectangle 5"/>
          <p:cNvSpPr/>
          <p:nvPr/>
        </p:nvSpPr>
        <p:spPr bwMode="auto">
          <a:xfrm>
            <a:off x="4541474" y="2111719"/>
            <a:ext cx="304286" cy="334301"/>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Tree>
    <p:extLst>
      <p:ext uri="{BB962C8B-B14F-4D97-AF65-F5344CB8AC3E}">
        <p14:creationId xmlns:p14="http://schemas.microsoft.com/office/powerpoint/2010/main" val="1173794101"/>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48EE6B-968E-B54F-9CC7-CCE25D44ED47}"/>
              </a:ext>
            </a:extLst>
          </p:cNvPr>
          <p:cNvSpPr>
            <a:spLocks noGrp="1"/>
          </p:cNvSpPr>
          <p:nvPr>
            <p:ph type="title"/>
          </p:nvPr>
        </p:nvSpPr>
        <p:spPr/>
        <p:txBody>
          <a:bodyPr/>
          <a:lstStyle/>
          <a:p>
            <a:r>
              <a:rPr lang="en-US" dirty="0"/>
              <a:t>Neuronal </a:t>
            </a:r>
            <a:r>
              <a:rPr lang="en-US" dirty="0" smtClean="0"/>
              <a:t>&amp; glial </a:t>
            </a:r>
            <a:r>
              <a:rPr lang="en-US" dirty="0"/>
              <a:t>cell fraction </a:t>
            </a:r>
            <a:r>
              <a:rPr lang="en-US" dirty="0" smtClean="0"/>
              <a:t>change </a:t>
            </a:r>
            <a:br>
              <a:rPr lang="en-US" dirty="0" smtClean="0"/>
            </a:br>
            <a:r>
              <a:rPr lang="en-US" dirty="0" smtClean="0"/>
              <a:t>across gender &amp; disorders</a:t>
            </a:r>
            <a:endParaRPr lang="en-US" dirty="0"/>
          </a:p>
        </p:txBody>
      </p:sp>
      <p:pic>
        <p:nvPicPr>
          <p:cNvPr id="8" name="Content Placeholder 7">
            <a:extLst>
              <a:ext uri="{FF2B5EF4-FFF2-40B4-BE49-F238E27FC236}">
                <a16:creationId xmlns="" xmlns:a16="http://schemas.microsoft.com/office/drawing/2014/main" id="{9219EF17-7456-C440-9E22-BAF0A041E3D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7733" y="1939155"/>
            <a:ext cx="8706293" cy="2330819"/>
          </a:xfrm>
        </p:spPr>
      </p:pic>
      <p:sp>
        <p:nvSpPr>
          <p:cNvPr id="12" name="Rectangle 11">
            <a:extLst>
              <a:ext uri="{FF2B5EF4-FFF2-40B4-BE49-F238E27FC236}">
                <a16:creationId xmlns="" xmlns:a16="http://schemas.microsoft.com/office/drawing/2014/main" id="{718BE72F-4DD8-B649-9AD2-9F4539296F1E}"/>
              </a:ext>
            </a:extLst>
          </p:cNvPr>
          <p:cNvSpPr/>
          <p:nvPr/>
        </p:nvSpPr>
        <p:spPr>
          <a:xfrm>
            <a:off x="107733" y="6180180"/>
            <a:ext cx="7001727" cy="523220"/>
          </a:xfrm>
          <a:prstGeom prst="rect">
            <a:avLst/>
          </a:prstGeom>
        </p:spPr>
        <p:txBody>
          <a:bodyPr wrap="square">
            <a:spAutoFit/>
          </a:bodyPr>
          <a:lstStyle/>
          <a:p>
            <a:pPr>
              <a:defRPr/>
            </a:pPr>
            <a:r>
              <a:rPr lang="en-US" sz="1000" b="0" smtClean="0"/>
              <a:t>NB - Excitatory </a:t>
            </a:r>
            <a:r>
              <a:rPr lang="en-US" sz="1000" b="0" dirty="0"/>
              <a:t>to Inhibitory imbalance at neuronal subtype level for </a:t>
            </a:r>
            <a:r>
              <a:rPr lang="en-US" sz="1000" b="0" dirty="0" smtClean="0"/>
              <a:t>ASD</a:t>
            </a:r>
            <a:endParaRPr lang="en-US" sz="1000" b="0" dirty="0"/>
          </a:p>
          <a:p>
            <a:pPr lvl="0">
              <a:defRPr/>
            </a:pPr>
            <a:endParaRPr lang="en-US" sz="900" b="0" dirty="0" smtClean="0"/>
          </a:p>
          <a:p>
            <a:pPr lvl="0">
              <a:defRPr/>
            </a:pPr>
            <a:r>
              <a:rPr lang="en-US" sz="900" b="0" dirty="0" smtClean="0"/>
              <a:t>Rubenstein </a:t>
            </a:r>
            <a:r>
              <a:rPr lang="en-US" sz="900" b="0" dirty="0"/>
              <a:t>et al., Model of autism: increased ratio of excitation/inhibition in key neural systems, Genes Brain </a:t>
            </a:r>
            <a:r>
              <a:rPr lang="en-US" sz="900" b="0" dirty="0" err="1"/>
              <a:t>Behav</a:t>
            </a:r>
            <a:r>
              <a:rPr lang="en-US" sz="900" b="0" dirty="0"/>
              <a:t>. 2003</a:t>
            </a:r>
          </a:p>
        </p:txBody>
      </p:sp>
    </p:spTree>
    <p:extLst>
      <p:ext uri="{BB962C8B-B14F-4D97-AF65-F5344CB8AC3E}">
        <p14:creationId xmlns:p14="http://schemas.microsoft.com/office/powerpoint/2010/main" val="385553310"/>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tx1">
                    <a:lumMod val="75000"/>
                    <a:lumOff val="25000"/>
                  </a:schemeClr>
                </a:solidFill>
                <a:ea typeface="ＭＳ Ｐゴシック" charset="0"/>
                <a:cs typeface="ＭＳ Ｐゴシック" charset="0"/>
              </a:rPr>
              <a:t>Transcriptome Mining: Population-scale genomic </a:t>
            </a:r>
            <a:r>
              <a:rPr lang="en-US" sz="1600" dirty="0" smtClean="0">
                <a:solidFill>
                  <a:schemeClr val="tx1">
                    <a:lumMod val="75000"/>
                    <a:lumOff val="25000"/>
                  </a:schemeClr>
                </a:solidFill>
                <a:ea typeface="ＭＳ Ｐゴシック" charset="0"/>
                <a:cs typeface="ＭＳ Ｐゴシック" charset="0"/>
              </a:rPr>
              <a:t>analysis </a:t>
            </a:r>
            <a:r>
              <a:rPr lang="en-US" sz="1600" dirty="0">
                <a:solidFill>
                  <a:schemeClr val="tx1">
                    <a:lumMod val="75000"/>
                    <a:lumOff val="25000"/>
                  </a:schemeClr>
                </a:solidFill>
                <a:ea typeface="ＭＳ Ｐゴシック" charset="0"/>
                <a:cs typeface="ＭＳ Ｐゴシック" charset="0"/>
              </a:rPr>
              <a:t>to better understand mental disease &amp; the subtle privacy risks of </a:t>
            </a:r>
            <a:r>
              <a:rPr lang="en-US" sz="1600" dirty="0" smtClean="0">
                <a:solidFill>
                  <a:schemeClr val="tx1">
                    <a:lumMod val="75000"/>
                    <a:lumOff val="25000"/>
                  </a:schemeClr>
                </a:solidFill>
                <a:ea typeface="ＭＳ Ｐゴシック" charset="0"/>
                <a:cs typeface="ＭＳ Ｐゴシック" charset="0"/>
              </a:rPr>
              <a:t>this activity</a:t>
            </a:r>
            <a:endParaRPr lang="en-US" sz="1600" dirty="0">
              <a:solidFill>
                <a:schemeClr val="tx1">
                  <a:lumMod val="75000"/>
                  <a:lumOff val="25000"/>
                </a:schemeClr>
              </a:solidFill>
              <a:ea typeface="ＭＳ Ｐゴシック" charset="0"/>
              <a:cs typeface="ＭＳ Ｐゴシック" charset="0"/>
            </a:endParaRPr>
          </a:p>
        </p:txBody>
      </p:sp>
      <p:sp>
        <p:nvSpPr>
          <p:cNvPr id="54274" name="Content Placeholder 2"/>
          <p:cNvSpPr>
            <a:spLocks noGrp="1"/>
          </p:cNvSpPr>
          <p:nvPr>
            <p:ph sz="half" idx="1"/>
          </p:nvPr>
        </p:nvSpPr>
        <p:spPr>
          <a:xfrm>
            <a:off x="143828" y="725488"/>
            <a:ext cx="3708082" cy="6116638"/>
          </a:xfrm>
        </p:spPr>
        <p:txBody>
          <a:bodyPr/>
          <a:lstStyle/>
          <a:p>
            <a:r>
              <a:rPr lang="en-US" altLang="en-US" sz="1600" i="1" dirty="0">
                <a:solidFill>
                  <a:schemeClr val="tx1">
                    <a:lumMod val="75000"/>
                    <a:lumOff val="25000"/>
                  </a:schemeClr>
                </a:solidFill>
                <a:ea typeface="ＭＳ Ｐゴシック" charset="-128"/>
                <a:cs typeface="ＭＳ Ｐゴシック" charset="-128"/>
              </a:rPr>
              <a:t>[</a:t>
            </a:r>
            <a:r>
              <a:rPr lang="en-US" altLang="en-US" sz="1600" i="1" dirty="0" smtClean="0">
                <a:solidFill>
                  <a:schemeClr val="tx1">
                    <a:lumMod val="75000"/>
                    <a:lumOff val="25000"/>
                  </a:schemeClr>
                </a:solidFill>
                <a:ea typeface="ＭＳ Ｐゴシック" charset="-128"/>
                <a:cs typeface="ＭＳ Ｐゴシック" charset="-128"/>
              </a:rPr>
              <a:t>Core] </a:t>
            </a:r>
            <a:r>
              <a:rPr lang="en-US" altLang="en-US" sz="2000" b="1" dirty="0" err="1">
                <a:solidFill>
                  <a:srgbClr val="FF7413"/>
                </a:solidFill>
                <a:ea typeface="ＭＳ Ｐゴシック" charset="-128"/>
                <a:cs typeface="ＭＳ Ｐゴシック" charset="-128"/>
              </a:rPr>
              <a:t>PsychENCODE</a:t>
            </a:r>
            <a:r>
              <a:rPr lang="en-US" altLang="en-US" sz="2000" b="1" dirty="0">
                <a:solidFill>
                  <a:schemeClr val="tx1">
                    <a:lumMod val="75000"/>
                    <a:lumOff val="25000"/>
                  </a:schemeClr>
                </a:solidFill>
                <a:ea typeface="ＭＳ Ｐゴシック" charset="-128"/>
                <a:cs typeface="ＭＳ Ｐゴシック" charset="-128"/>
              </a:rPr>
              <a:t>: </a:t>
            </a:r>
            <a:r>
              <a:rPr lang="en-US" altLang="en-US" sz="2000" b="1" dirty="0" smtClean="0">
                <a:solidFill>
                  <a:schemeClr val="tx1">
                    <a:lumMod val="75000"/>
                    <a:lumOff val="25000"/>
                  </a:schemeClr>
                </a:solidFill>
                <a:ea typeface="ＭＳ Ｐゴシック" charset="-128"/>
                <a:cs typeface="ＭＳ Ｐゴシック" charset="-128"/>
              </a:rPr>
              <a:t/>
            </a:r>
            <a:br>
              <a:rPr lang="en-US" altLang="en-US" sz="2000" b="1" dirty="0" smtClean="0">
                <a:solidFill>
                  <a:schemeClr val="tx1">
                    <a:lumMod val="75000"/>
                    <a:lumOff val="25000"/>
                  </a:schemeClr>
                </a:solidFill>
                <a:ea typeface="ＭＳ Ｐゴシック" charset="-128"/>
                <a:cs typeface="ＭＳ Ｐゴシック" charset="-128"/>
              </a:rPr>
            </a:br>
            <a:r>
              <a:rPr lang="en-US" altLang="en-US" sz="1800" dirty="0" smtClean="0">
                <a:solidFill>
                  <a:schemeClr val="tx1">
                    <a:lumMod val="75000"/>
                    <a:lumOff val="25000"/>
                  </a:schemeClr>
                </a:solidFill>
                <a:ea typeface="ＭＳ Ｐゴシック" charset="-128"/>
                <a:cs typeface="ＭＳ Ｐゴシック" charset="-128"/>
              </a:rPr>
              <a:t>Population-level </a:t>
            </a:r>
            <a:r>
              <a:rPr lang="en-US" altLang="en-US" sz="1800" dirty="0">
                <a:solidFill>
                  <a:schemeClr val="tx1">
                    <a:lumMod val="75000"/>
                    <a:lumOff val="25000"/>
                  </a:schemeClr>
                </a:solidFill>
                <a:ea typeface="ＭＳ Ｐゴシック" charset="-128"/>
                <a:cs typeface="ＭＳ Ｐゴシック" charset="-128"/>
              </a:rPr>
              <a:t>analysis of functional genomics data related to mental disease</a:t>
            </a:r>
          </a:p>
          <a:p>
            <a:pPr lvl="1"/>
            <a:r>
              <a:rPr lang="en-US" altLang="en-US" sz="1600" dirty="0">
                <a:solidFill>
                  <a:schemeClr val="tx1">
                    <a:lumMod val="75000"/>
                    <a:lumOff val="25000"/>
                  </a:schemeClr>
                </a:solidFill>
                <a:ea typeface="ＭＳ Ｐゴシック" charset="-128"/>
              </a:rPr>
              <a:t>Consortium intro &amp; construction of an adult brain </a:t>
            </a:r>
            <a:r>
              <a:rPr lang="en-US" altLang="en-US" sz="1600" dirty="0" smtClean="0">
                <a:solidFill>
                  <a:schemeClr val="tx1">
                    <a:lumMod val="75000"/>
                    <a:lumOff val="25000"/>
                  </a:schemeClr>
                </a:solidFill>
                <a:ea typeface="ＭＳ Ｐゴシック" charset="-128"/>
              </a:rPr>
              <a:t>resource </a:t>
            </a:r>
            <a:r>
              <a:rPr lang="en-US" altLang="en-US" sz="1600" dirty="0">
                <a:solidFill>
                  <a:schemeClr val="tx1">
                    <a:lumMod val="75000"/>
                    <a:lumOff val="25000"/>
                  </a:schemeClr>
                </a:solidFill>
                <a:ea typeface="ＭＳ Ｐゴシック" charset="-128"/>
              </a:rPr>
              <a:t>w/ 1866 individuals </a:t>
            </a:r>
          </a:p>
          <a:p>
            <a:pPr lvl="1"/>
            <a:r>
              <a:rPr lang="en-US" altLang="en-US" sz="1600" dirty="0">
                <a:solidFill>
                  <a:schemeClr val="tx1">
                    <a:lumMod val="75000"/>
                    <a:lumOff val="25000"/>
                  </a:schemeClr>
                </a:solidFill>
                <a:ea typeface="ＭＳ Ｐゴシック" charset="-128"/>
              </a:rPr>
              <a:t>Explanation of </a:t>
            </a:r>
            <a:r>
              <a:rPr lang="en-US" altLang="en-US" sz="1600" dirty="0" smtClean="0">
                <a:solidFill>
                  <a:schemeClr val="tx1">
                    <a:lumMod val="75000"/>
                    <a:lumOff val="25000"/>
                  </a:schemeClr>
                </a:solidFill>
                <a:ea typeface="ＭＳ Ｐゴシック" charset="-128"/>
              </a:rPr>
              <a:t>across-population </a:t>
            </a:r>
            <a:r>
              <a:rPr lang="en-US" altLang="en-US" sz="1600" dirty="0">
                <a:solidFill>
                  <a:schemeClr val="tx1">
                    <a:lumMod val="75000"/>
                    <a:lumOff val="25000"/>
                  </a:schemeClr>
                </a:solidFill>
                <a:ea typeface="ＭＳ Ｐゴシック" charset="-128"/>
              </a:rPr>
              <a:t>variation via changing proportions of cell types </a:t>
            </a:r>
            <a:r>
              <a:rPr lang="en-US" altLang="en-US" sz="1600" dirty="0" smtClean="0">
                <a:solidFill>
                  <a:schemeClr val="tx1">
                    <a:lumMod val="75000"/>
                    <a:lumOff val="25000"/>
                  </a:schemeClr>
                </a:solidFill>
                <a:ea typeface="ＭＳ Ｐゴシック" charset="-128"/>
              </a:rPr>
              <a:t>(using single-cell </a:t>
            </a:r>
            <a:r>
              <a:rPr lang="en-US" altLang="en-US" sz="1600" dirty="0" smtClean="0">
                <a:solidFill>
                  <a:srgbClr val="FF7413"/>
                </a:solidFill>
                <a:ea typeface="ＭＳ Ｐゴシック" charset="-128"/>
              </a:rPr>
              <a:t>deconvolution</a:t>
            </a:r>
            <a:r>
              <a:rPr lang="en-US" altLang="en-US" sz="1600" dirty="0">
                <a:solidFill>
                  <a:schemeClr val="tx1">
                    <a:lumMod val="75000"/>
                    <a:lumOff val="25000"/>
                  </a:schemeClr>
                </a:solidFill>
                <a:ea typeface="ＭＳ Ｐゴシック" charset="-128"/>
              </a:rPr>
              <a:t>)</a:t>
            </a:r>
          </a:p>
          <a:p>
            <a:pPr lvl="1"/>
            <a:r>
              <a:rPr lang="en-US" altLang="en-US" sz="1600" dirty="0">
                <a:solidFill>
                  <a:schemeClr val="tx1">
                    <a:lumMod val="75000"/>
                    <a:lumOff val="25000"/>
                  </a:schemeClr>
                </a:solidFill>
                <a:ea typeface="ＭＳ Ｐゴシック" charset="-128"/>
              </a:rPr>
              <a:t>Generation of a large QTL </a:t>
            </a:r>
            <a:r>
              <a:rPr lang="en-US" altLang="en-US" sz="1600" dirty="0" smtClean="0">
                <a:solidFill>
                  <a:schemeClr val="tx1">
                    <a:lumMod val="75000"/>
                    <a:lumOff val="25000"/>
                  </a:schemeClr>
                </a:solidFill>
                <a:ea typeface="ＭＳ Ｐゴシック" charset="-128"/>
              </a:rPr>
              <a:t>resource (~2.5M </a:t>
            </a:r>
            <a:r>
              <a:rPr lang="en-US" altLang="en-US" sz="1600" dirty="0" err="1" smtClean="0">
                <a:solidFill>
                  <a:schemeClr val="tx1">
                    <a:lumMod val="75000"/>
                    <a:lumOff val="25000"/>
                  </a:schemeClr>
                </a:solidFill>
                <a:ea typeface="ＭＳ Ｐゴシック" charset="-128"/>
              </a:rPr>
              <a:t>eQTLs</a:t>
            </a:r>
            <a:r>
              <a:rPr lang="en-US" altLang="en-US" sz="1600" dirty="0" smtClean="0">
                <a:solidFill>
                  <a:schemeClr val="tx1">
                    <a:lumMod val="75000"/>
                    <a:lumOff val="25000"/>
                  </a:schemeClr>
                </a:solidFill>
                <a:ea typeface="ＭＳ Ｐゴシック" charset="-128"/>
              </a:rPr>
              <a:t>)</a:t>
            </a:r>
            <a:endParaRPr lang="en-US" altLang="en-US" sz="1600" dirty="0">
              <a:solidFill>
                <a:schemeClr val="tx1">
                  <a:lumMod val="75000"/>
                  <a:lumOff val="25000"/>
                </a:schemeClr>
              </a:solidFill>
              <a:ea typeface="ＭＳ Ｐゴシック" charset="-128"/>
            </a:endParaRPr>
          </a:p>
          <a:p>
            <a:pPr lvl="1"/>
            <a:r>
              <a:rPr lang="en-US" altLang="en-US" sz="1600" dirty="0" smtClean="0">
                <a:solidFill>
                  <a:srgbClr val="FF7413"/>
                </a:solidFill>
                <a:ea typeface="ＭＳ Ｐゴシック" charset="-128"/>
              </a:rPr>
              <a:t>Regulatory </a:t>
            </a:r>
            <a:r>
              <a:rPr lang="en-US" altLang="en-US" sz="1600" dirty="0">
                <a:solidFill>
                  <a:srgbClr val="FF7413"/>
                </a:solidFill>
                <a:ea typeface="ＭＳ Ｐゴシック" charset="-128"/>
              </a:rPr>
              <a:t>network</a:t>
            </a:r>
            <a:r>
              <a:rPr lang="en-US" altLang="en-US" sz="1600" dirty="0">
                <a:solidFill>
                  <a:schemeClr val="tx1">
                    <a:lumMod val="75000"/>
                    <a:lumOff val="25000"/>
                  </a:schemeClr>
                </a:solidFill>
                <a:ea typeface="ＭＳ Ｐゴシック" charset="-128"/>
              </a:rPr>
              <a:t> </a:t>
            </a:r>
            <a:r>
              <a:rPr lang="en-US" altLang="en-US" sz="1600" dirty="0" smtClean="0">
                <a:solidFill>
                  <a:schemeClr val="tx1">
                    <a:lumMod val="75000"/>
                    <a:lumOff val="25000"/>
                  </a:schemeClr>
                </a:solidFill>
                <a:ea typeface="ＭＳ Ｐゴシック" charset="-128"/>
              </a:rPr>
              <a:t>construction using QTLs</a:t>
            </a:r>
            <a:r>
              <a:rPr lang="en-US" altLang="en-US" sz="1600" dirty="0">
                <a:solidFill>
                  <a:schemeClr val="tx1">
                    <a:lumMod val="75000"/>
                    <a:lumOff val="25000"/>
                  </a:schemeClr>
                </a:solidFill>
                <a:ea typeface="ＭＳ Ｐゴシック" charset="-128"/>
              </a:rPr>
              <a:t>, </a:t>
            </a:r>
            <a:r>
              <a:rPr lang="en-US" altLang="en-US" sz="1600" dirty="0" smtClean="0">
                <a:solidFill>
                  <a:schemeClr val="tx1">
                    <a:lumMod val="75000"/>
                    <a:lumOff val="25000"/>
                  </a:schemeClr>
                </a:solidFill>
                <a:ea typeface="ＭＳ Ｐゴシック" charset="-128"/>
              </a:rPr>
              <a:t>Hi-C </a:t>
            </a:r>
            <a:r>
              <a:rPr lang="en-US" altLang="en-US" sz="1600" dirty="0">
                <a:solidFill>
                  <a:schemeClr val="tx1">
                    <a:lumMod val="75000"/>
                    <a:lumOff val="25000"/>
                  </a:schemeClr>
                </a:solidFill>
                <a:ea typeface="ＭＳ Ｐゴシック" charset="-128"/>
              </a:rPr>
              <a:t>&amp; activity </a:t>
            </a:r>
            <a:r>
              <a:rPr lang="en-US" altLang="en-US" sz="1600" dirty="0" smtClean="0">
                <a:solidFill>
                  <a:schemeClr val="tx1">
                    <a:lumMod val="75000"/>
                    <a:lumOff val="25000"/>
                  </a:schemeClr>
                </a:solidFill>
                <a:ea typeface="ＭＳ Ｐゴシック" charset="-128"/>
              </a:rPr>
              <a:t>relationships. Using this to link GWAS SNPs to genes.</a:t>
            </a:r>
            <a:endParaRPr lang="en-US" altLang="en-US" sz="1600" dirty="0">
              <a:solidFill>
                <a:schemeClr val="tx1">
                  <a:lumMod val="75000"/>
                  <a:lumOff val="25000"/>
                </a:schemeClr>
              </a:solidFill>
              <a:ea typeface="ＭＳ Ｐゴシック" charset="-128"/>
            </a:endParaRPr>
          </a:p>
          <a:p>
            <a:pPr lvl="1"/>
            <a:r>
              <a:rPr lang="en-US" altLang="en-US" sz="1600" dirty="0" smtClean="0">
                <a:solidFill>
                  <a:schemeClr val="tx1">
                    <a:lumMod val="75000"/>
                    <a:lumOff val="25000"/>
                  </a:schemeClr>
                </a:solidFill>
                <a:ea typeface="ＭＳ Ｐゴシック" charset="-128"/>
              </a:rPr>
              <a:t>Embedding the reg</a:t>
            </a:r>
            <a:r>
              <a:rPr lang="en-US" altLang="en-US" sz="1600" dirty="0">
                <a:solidFill>
                  <a:schemeClr val="tx1">
                    <a:lumMod val="75000"/>
                    <a:lumOff val="25000"/>
                  </a:schemeClr>
                </a:solidFill>
                <a:ea typeface="ＭＳ Ｐゴシック" charset="-128"/>
              </a:rPr>
              <a:t>. network in a deep-learning model (DSPN) to predict </a:t>
            </a:r>
            <a:r>
              <a:rPr lang="en-US" altLang="en-US" sz="1600" dirty="0" smtClean="0">
                <a:solidFill>
                  <a:schemeClr val="tx1">
                    <a:lumMod val="75000"/>
                    <a:lumOff val="25000"/>
                  </a:schemeClr>
                </a:solidFill>
                <a:ea typeface="ＭＳ Ｐゴシック" charset="-128"/>
              </a:rPr>
              <a:t>psychiatric disease phenotype </a:t>
            </a:r>
            <a:r>
              <a:rPr lang="en-US" altLang="en-US" sz="1600" dirty="0">
                <a:solidFill>
                  <a:schemeClr val="tx1">
                    <a:lumMod val="75000"/>
                    <a:lumOff val="25000"/>
                  </a:schemeClr>
                </a:solidFill>
                <a:ea typeface="ＭＳ Ｐゴシック" charset="-128"/>
              </a:rPr>
              <a:t>from genotype &amp; </a:t>
            </a:r>
            <a:r>
              <a:rPr lang="en-US" altLang="en-US" sz="1600" dirty="0" smtClean="0">
                <a:solidFill>
                  <a:schemeClr val="tx1">
                    <a:lumMod val="75000"/>
                    <a:lumOff val="25000"/>
                  </a:schemeClr>
                </a:solidFill>
                <a:ea typeface="ＭＳ Ｐゴシック" charset="-128"/>
              </a:rPr>
              <a:t>transcriptome </a:t>
            </a:r>
            <a:endParaRPr lang="en-US" altLang="en-US" sz="1600" dirty="0">
              <a:solidFill>
                <a:schemeClr val="tx1">
                  <a:lumMod val="75000"/>
                  <a:lumOff val="25000"/>
                </a:schemeClr>
              </a:solidFill>
              <a:ea typeface="ＭＳ Ｐゴシック" charset="-128"/>
            </a:endParaRPr>
          </a:p>
          <a:p>
            <a:endParaRPr lang="en-US" altLang="en-US" sz="1600" i="1" dirty="0" smtClean="0">
              <a:solidFill>
                <a:schemeClr val="tx1">
                  <a:lumMod val="75000"/>
                  <a:lumOff val="25000"/>
                </a:schemeClr>
              </a:solidFill>
              <a:ea typeface="ＭＳ Ｐゴシック" charset="-128"/>
              <a:cs typeface="ＭＳ Ｐゴシック" charset="-128"/>
            </a:endParaRPr>
          </a:p>
          <a:p>
            <a:pPr lvl="1"/>
            <a:endParaRPr lang="en-US" altLang="en-US" sz="1600" dirty="0">
              <a:solidFill>
                <a:schemeClr val="tx1">
                  <a:lumMod val="75000"/>
                  <a:lumOff val="25000"/>
                </a:schemeClr>
              </a:solidFill>
              <a:ea typeface="ＭＳ Ｐゴシック" charset="-128"/>
            </a:endParaRPr>
          </a:p>
          <a:p>
            <a:pPr lvl="1"/>
            <a:endParaRPr lang="en-US" altLang="en-US" sz="1600" dirty="0">
              <a:solidFill>
                <a:schemeClr val="tx1">
                  <a:lumMod val="75000"/>
                  <a:lumOff val="25000"/>
                </a:schemeClr>
              </a:solidFill>
              <a:ea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3977640" y="725488"/>
            <a:ext cx="5150484" cy="6132512"/>
          </a:xfrm>
        </p:spPr>
        <p:txBody>
          <a:bodyPr/>
          <a:lstStyle/>
          <a:p>
            <a:r>
              <a:rPr lang="en-US" altLang="en-US" sz="1400" i="1" dirty="0" smtClean="0">
                <a:solidFill>
                  <a:schemeClr val="tx1">
                    <a:lumMod val="75000"/>
                    <a:lumOff val="25000"/>
                  </a:schemeClr>
                </a:solidFill>
                <a:ea typeface="ＭＳ Ｐゴシック" charset="-128"/>
                <a:cs typeface="ＭＳ Ｐゴシック" charset="-128"/>
              </a:rPr>
              <a:t>[Exhaust] </a:t>
            </a:r>
            <a:r>
              <a:rPr lang="en-US" altLang="en-US" sz="1800" b="1" dirty="0" smtClean="0">
                <a:solidFill>
                  <a:srgbClr val="FF7413"/>
                </a:solidFill>
                <a:ea typeface="ＭＳ Ｐゴシック" charset="-128"/>
                <a:cs typeface="ＭＳ Ｐゴシック" charset="-128"/>
              </a:rPr>
              <a:t>Genomic Privacy</a:t>
            </a:r>
            <a:r>
              <a:rPr lang="en-US" altLang="en-US" sz="1800" b="1" dirty="0" smtClean="0">
                <a:solidFill>
                  <a:schemeClr val="tx1">
                    <a:lumMod val="75000"/>
                    <a:lumOff val="25000"/>
                  </a:schemeClr>
                </a:solidFill>
                <a:ea typeface="ＭＳ Ｐゴシック" charset="-128"/>
                <a:cs typeface="ＭＳ Ｐゴシック" charset="-128"/>
              </a:rPr>
              <a:t> </a:t>
            </a:r>
            <a:r>
              <a:rPr lang="en-US" altLang="en-US" sz="1800" dirty="0" smtClean="0">
                <a:solidFill>
                  <a:schemeClr val="tx1">
                    <a:lumMod val="75000"/>
                    <a:lumOff val="25000"/>
                  </a:schemeClr>
                </a:solidFill>
                <a:ea typeface="ＭＳ Ｐゴシック" charset="-128"/>
                <a:cs typeface="ＭＳ Ｐゴシック" charset="-128"/>
              </a:rPr>
              <a:t>&amp; RNA-</a:t>
            </a:r>
            <a:r>
              <a:rPr lang="en-US" altLang="en-US" sz="1800" dirty="0" err="1" smtClean="0">
                <a:solidFill>
                  <a:schemeClr val="tx1">
                    <a:lumMod val="75000"/>
                    <a:lumOff val="25000"/>
                  </a:schemeClr>
                </a:solidFill>
                <a:ea typeface="ＭＳ Ｐゴシック" charset="-128"/>
                <a:cs typeface="ＭＳ Ｐゴシック" charset="-128"/>
              </a:rPr>
              <a:t>seq</a:t>
            </a:r>
            <a:r>
              <a:rPr lang="en-US" altLang="en-US" sz="1800" b="1" dirty="0" smtClean="0">
                <a:solidFill>
                  <a:schemeClr val="tx1">
                    <a:lumMod val="75000"/>
                    <a:lumOff val="25000"/>
                  </a:schemeClr>
                </a:solidFill>
                <a:ea typeface="ＭＳ Ｐゴシック" charset="-128"/>
                <a:cs typeface="ＭＳ Ｐゴシック" charset="-128"/>
              </a:rPr>
              <a:t> </a:t>
            </a:r>
          </a:p>
          <a:p>
            <a:pPr lvl="1"/>
            <a:r>
              <a:rPr lang="en-US" altLang="en-US" sz="1600" dirty="0">
                <a:solidFill>
                  <a:schemeClr val="tx1">
                    <a:lumMod val="75000"/>
                    <a:lumOff val="25000"/>
                  </a:schemeClr>
                </a:solidFill>
                <a:ea typeface="ＭＳ Ｐゴシック" charset="-128"/>
                <a:cs typeface="ＭＳ Ｐゴシック" charset="-128"/>
              </a:rPr>
              <a:t>Introduction </a:t>
            </a:r>
            <a:r>
              <a:rPr lang="en-US" altLang="en-US" sz="1600" dirty="0" smtClean="0">
                <a:solidFill>
                  <a:schemeClr val="tx1">
                    <a:lumMod val="75000"/>
                    <a:lumOff val="25000"/>
                  </a:schemeClr>
                </a:solidFill>
                <a:ea typeface="ＭＳ Ｐゴシック" charset="-128"/>
                <a:cs typeface="ＭＳ Ｐゴシック" charset="-128"/>
              </a:rPr>
              <a:t>to </a:t>
            </a:r>
            <a:r>
              <a:rPr lang="en-US" altLang="en-US" sz="1600" dirty="0">
                <a:solidFill>
                  <a:schemeClr val="tx1">
                    <a:lumMod val="75000"/>
                    <a:lumOff val="25000"/>
                  </a:schemeClr>
                </a:solidFill>
                <a:ea typeface="ＭＳ Ｐゴシック" charset="-128"/>
                <a:cs typeface="ＭＳ Ｐゴシック" charset="-128"/>
              </a:rPr>
              <a:t>Genomic Privacy </a:t>
            </a:r>
            <a:endParaRPr lang="en-US" altLang="en-US" sz="2000" b="1" dirty="0">
              <a:solidFill>
                <a:schemeClr val="tx1">
                  <a:lumMod val="75000"/>
                  <a:lumOff val="25000"/>
                </a:schemeClr>
              </a:solidFill>
              <a:ea typeface="ＭＳ Ｐゴシック" charset="-128"/>
              <a:cs typeface="ＭＳ Ｐゴシック" charset="-128"/>
            </a:endParaRPr>
          </a:p>
          <a:p>
            <a:pPr lvl="2"/>
            <a:r>
              <a:rPr lang="en-US" altLang="en-US" sz="1600" dirty="0">
                <a:solidFill>
                  <a:schemeClr val="tx1">
                    <a:lumMod val="75000"/>
                    <a:lumOff val="25000"/>
                  </a:schemeClr>
                </a:solidFill>
                <a:ea typeface="ＭＳ Ｐゴシック" charset="-128"/>
                <a:cs typeface="ＭＳ Ｐゴシック" charset="-128"/>
              </a:rPr>
              <a:t>The dilemma: The genome as fundamental, inherited info that’s very private </a:t>
            </a:r>
            <a:r>
              <a:rPr lang="en-US" altLang="en-US" sz="1600" dirty="0" smtClean="0">
                <a:solidFill>
                  <a:schemeClr val="tx1">
                    <a:lumMod val="75000"/>
                    <a:lumOff val="25000"/>
                  </a:schemeClr>
                </a:solidFill>
                <a:ea typeface="ＭＳ Ｐゴシック" charset="-128"/>
                <a:cs typeface="ＭＳ Ｐゴシック" charset="-128"/>
              </a:rPr>
              <a:t>v. </a:t>
            </a:r>
            <a:r>
              <a:rPr lang="en-US" altLang="en-US" sz="1600" dirty="0">
                <a:solidFill>
                  <a:schemeClr val="tx1">
                    <a:lumMod val="75000"/>
                    <a:lumOff val="25000"/>
                  </a:schemeClr>
                </a:solidFill>
                <a:ea typeface="ＭＳ Ｐゴシック" charset="-128"/>
                <a:cs typeface="ＭＳ Ｐゴシック" charset="-128"/>
              </a:rPr>
              <a:t>need for large-scale mining for med. research</a:t>
            </a:r>
          </a:p>
          <a:p>
            <a:pPr lvl="2"/>
            <a:r>
              <a:rPr lang="en-US" altLang="en-US" sz="1600" dirty="0">
                <a:solidFill>
                  <a:schemeClr val="tx1">
                    <a:lumMod val="75000"/>
                    <a:lumOff val="25000"/>
                  </a:schemeClr>
                </a:solidFill>
                <a:ea typeface="ＭＳ Ｐゴシック" charset="-128"/>
                <a:cs typeface="ＭＳ Ｐゴシック" charset="-128"/>
              </a:rPr>
              <a:t>2-sided nature of RNA-</a:t>
            </a:r>
            <a:r>
              <a:rPr lang="en-US" altLang="en-US" sz="1600" dirty="0" err="1">
                <a:solidFill>
                  <a:schemeClr val="tx1">
                    <a:lumMod val="75000"/>
                    <a:lumOff val="25000"/>
                  </a:schemeClr>
                </a:solidFill>
                <a:ea typeface="ＭＳ Ｐゴシック" charset="-128"/>
                <a:cs typeface="ＭＳ Ｐゴシック" charset="-128"/>
              </a:rPr>
              <a:t>seq</a:t>
            </a:r>
            <a:r>
              <a:rPr lang="en-US" altLang="en-US" sz="1600" dirty="0">
                <a:solidFill>
                  <a:schemeClr val="tx1">
                    <a:lumMod val="75000"/>
                    <a:lumOff val="25000"/>
                  </a:schemeClr>
                </a:solidFill>
                <a:ea typeface="ＭＳ Ｐゴシック" charset="-128"/>
                <a:cs typeface="ＭＳ Ｐゴシック" charset="-128"/>
              </a:rPr>
              <a:t> presents particularly tricky privacy issues</a:t>
            </a:r>
          </a:p>
          <a:p>
            <a:pPr lvl="1"/>
            <a:r>
              <a:rPr lang="en-US" altLang="en-US" sz="1600" dirty="0" smtClean="0">
                <a:solidFill>
                  <a:schemeClr val="tx1">
                    <a:lumMod val="75000"/>
                    <a:lumOff val="25000"/>
                  </a:schemeClr>
                </a:solidFill>
                <a:ea typeface="ＭＳ Ｐゴシック" charset="-128"/>
              </a:rPr>
              <a:t>Using file formats to remove obvious variants</a:t>
            </a:r>
            <a:endParaRPr lang="en-US" altLang="en-US" sz="1600" dirty="0">
              <a:solidFill>
                <a:schemeClr val="tx1">
                  <a:lumMod val="75000"/>
                  <a:lumOff val="25000"/>
                </a:schemeClr>
              </a:solidFill>
              <a:ea typeface="ＭＳ Ｐゴシック" charset="-128"/>
            </a:endParaRPr>
          </a:p>
          <a:p>
            <a:pPr lvl="1"/>
            <a:r>
              <a:rPr lang="en-US" altLang="en-US" sz="1600" dirty="0" err="1" smtClean="0">
                <a:solidFill>
                  <a:srgbClr val="FF7413"/>
                </a:solidFill>
                <a:ea typeface="ＭＳ Ｐゴシック" charset="-128"/>
              </a:rPr>
              <a:t>eQTLs</a:t>
            </a:r>
            <a:r>
              <a:rPr lang="en-US" altLang="en-US" sz="1600" dirty="0" smtClean="0">
                <a:solidFill>
                  <a:schemeClr val="tx1">
                    <a:lumMod val="75000"/>
                    <a:lumOff val="25000"/>
                  </a:schemeClr>
                </a:solidFill>
                <a:ea typeface="ＭＳ Ｐゴシック" charset="-128"/>
              </a:rPr>
              <a:t>: Quantifying </a:t>
            </a:r>
            <a:r>
              <a:rPr lang="en-US" altLang="en-US" sz="1600" dirty="0">
                <a:solidFill>
                  <a:schemeClr val="tx1">
                    <a:lumMod val="75000"/>
                    <a:lumOff val="25000"/>
                  </a:schemeClr>
                </a:solidFill>
                <a:ea typeface="ＭＳ Ｐゴシック" charset="-128"/>
              </a:rPr>
              <a:t>&amp; removing </a:t>
            </a:r>
            <a:r>
              <a:rPr lang="en-US" altLang="en-US" sz="1600" dirty="0" smtClean="0">
                <a:solidFill>
                  <a:schemeClr val="tx1">
                    <a:lumMod val="75000"/>
                    <a:lumOff val="25000"/>
                  </a:schemeClr>
                </a:solidFill>
                <a:ea typeface="ＭＳ Ｐゴシック" charset="-128"/>
              </a:rPr>
              <a:t>further variant </a:t>
            </a:r>
            <a:r>
              <a:rPr lang="en-US" altLang="en-US" sz="1600" dirty="0">
                <a:solidFill>
                  <a:schemeClr val="tx1">
                    <a:lumMod val="75000"/>
                    <a:lumOff val="25000"/>
                  </a:schemeClr>
                </a:solidFill>
                <a:ea typeface="ＭＳ Ｐゴシック" charset="-128"/>
              </a:rPr>
              <a:t>info from expression levels </a:t>
            </a:r>
            <a:r>
              <a:rPr lang="en-US" altLang="en-US" sz="1600" dirty="0" smtClean="0">
                <a:solidFill>
                  <a:schemeClr val="tx1">
                    <a:lumMod val="75000"/>
                    <a:lumOff val="25000"/>
                  </a:schemeClr>
                </a:solidFill>
                <a:ea typeface="ＭＳ Ｐゴシック" charset="-128"/>
              </a:rPr>
              <a:t>w/ </a:t>
            </a:r>
            <a:r>
              <a:rPr lang="en-US" altLang="en-US" sz="1600" dirty="0">
                <a:solidFill>
                  <a:schemeClr val="tx1">
                    <a:lumMod val="75000"/>
                    <a:lumOff val="25000"/>
                  </a:schemeClr>
                </a:solidFill>
                <a:ea typeface="ＭＳ Ｐゴシック" charset="-128"/>
              </a:rPr>
              <a:t>ICI &amp; </a:t>
            </a:r>
            <a:r>
              <a:rPr lang="en-US" altLang="en-US" sz="1600" dirty="0" smtClean="0">
                <a:solidFill>
                  <a:schemeClr val="tx1">
                    <a:lumMod val="75000"/>
                    <a:lumOff val="25000"/>
                  </a:schemeClr>
                </a:solidFill>
                <a:ea typeface="ＭＳ Ｐゴシック" charset="-128"/>
              </a:rPr>
              <a:t>predictability. Instantiating </a:t>
            </a:r>
            <a:r>
              <a:rPr lang="en-US" altLang="en-US" sz="1600" dirty="0">
                <a:solidFill>
                  <a:schemeClr val="tx1">
                    <a:lumMod val="75000"/>
                    <a:lumOff val="25000"/>
                  </a:schemeClr>
                </a:solidFill>
                <a:ea typeface="ＭＳ Ｐゴシック" charset="-128"/>
              </a:rPr>
              <a:t>a practical linking attack </a:t>
            </a:r>
            <a:r>
              <a:rPr lang="en-US" altLang="en-US" sz="1600" dirty="0" smtClean="0">
                <a:solidFill>
                  <a:schemeClr val="tx1">
                    <a:lumMod val="75000"/>
                    <a:lumOff val="25000"/>
                  </a:schemeClr>
                </a:solidFill>
                <a:ea typeface="ＭＳ Ｐゴシック" charset="-128"/>
              </a:rPr>
              <a:t>w/ </a:t>
            </a:r>
            <a:r>
              <a:rPr lang="en-US" altLang="en-US" sz="1600" dirty="0">
                <a:solidFill>
                  <a:schemeClr val="tx1">
                    <a:lumMod val="75000"/>
                    <a:lumOff val="25000"/>
                  </a:schemeClr>
                </a:solidFill>
                <a:ea typeface="ＭＳ Ｐゴシック" charset="-128"/>
              </a:rPr>
              <a:t>noisy quasi-identifiers</a:t>
            </a:r>
            <a:endParaRPr lang="en-US" altLang="en-US" sz="1600" dirty="0" smtClean="0">
              <a:solidFill>
                <a:schemeClr val="tx1">
                  <a:lumMod val="75000"/>
                  <a:lumOff val="25000"/>
                </a:schemeClr>
              </a:solidFill>
              <a:ea typeface="ＭＳ Ｐゴシック" charset="-128"/>
            </a:endParaRPr>
          </a:p>
          <a:p>
            <a:pPr lvl="1"/>
            <a:r>
              <a:rPr lang="en-US" altLang="en-US" sz="1600" dirty="0">
                <a:solidFill>
                  <a:srgbClr val="FF7413"/>
                </a:solidFill>
                <a:ea typeface="ＭＳ Ｐゴシック" charset="-128"/>
                <a:cs typeface="ＭＳ Ｐゴシック" charset="-128"/>
              </a:rPr>
              <a:t>Signal </a:t>
            </a:r>
            <a:r>
              <a:rPr lang="en-US" altLang="en-US" sz="1600" dirty="0" smtClean="0">
                <a:solidFill>
                  <a:srgbClr val="FF7413"/>
                </a:solidFill>
                <a:ea typeface="ＭＳ Ｐゴシック" charset="-128"/>
                <a:cs typeface="ＭＳ Ｐゴシック" charset="-128"/>
              </a:rPr>
              <a:t>Profiles</a:t>
            </a:r>
            <a:r>
              <a:rPr lang="en-US" altLang="en-US" sz="1600" dirty="0" smtClean="0">
                <a:solidFill>
                  <a:schemeClr val="tx1">
                    <a:lumMod val="75000"/>
                    <a:lumOff val="25000"/>
                  </a:schemeClr>
                </a:solidFill>
                <a:ea typeface="ＭＳ Ｐゴシック" charset="-128"/>
                <a:cs typeface="ＭＳ Ｐゴシック" charset="-128"/>
              </a:rPr>
              <a:t>: Manifest appreciable </a:t>
            </a:r>
            <a:r>
              <a:rPr lang="en-US" altLang="en-US" sz="1600" dirty="0">
                <a:solidFill>
                  <a:schemeClr val="tx1">
                    <a:lumMod val="75000"/>
                    <a:lumOff val="25000"/>
                  </a:schemeClr>
                </a:solidFill>
                <a:ea typeface="ＭＳ Ｐゴシック" charset="-128"/>
                <a:cs typeface="ＭＳ Ｐゴシック" charset="-128"/>
              </a:rPr>
              <a:t>leakage from large &amp; small </a:t>
            </a:r>
            <a:r>
              <a:rPr lang="en-US" altLang="en-US" sz="1600" dirty="0" smtClean="0">
                <a:solidFill>
                  <a:schemeClr val="tx1">
                    <a:lumMod val="75000"/>
                    <a:lumOff val="25000"/>
                  </a:schemeClr>
                </a:solidFill>
                <a:ea typeface="ＭＳ Ｐゴシック" charset="-128"/>
                <a:cs typeface="ＭＳ Ｐゴシック" charset="-128"/>
              </a:rPr>
              <a:t>deletions. Linking </a:t>
            </a:r>
            <a:r>
              <a:rPr lang="en-US" altLang="en-US" sz="1600" dirty="0">
                <a:solidFill>
                  <a:schemeClr val="tx1">
                    <a:lumMod val="75000"/>
                    <a:lumOff val="25000"/>
                  </a:schemeClr>
                </a:solidFill>
                <a:ea typeface="ＭＳ Ｐゴシック" charset="-128"/>
                <a:cs typeface="ＭＳ Ｐゴシック" charset="-128"/>
              </a:rPr>
              <a:t>attacks </a:t>
            </a:r>
            <a:r>
              <a:rPr lang="en-US" altLang="en-US" sz="1600" dirty="0" smtClean="0">
                <a:solidFill>
                  <a:schemeClr val="tx1">
                    <a:lumMod val="75000"/>
                    <a:lumOff val="25000"/>
                  </a:schemeClr>
                </a:solidFill>
                <a:ea typeface="ＭＳ Ｐゴシック" charset="-128"/>
                <a:cs typeface="ＭＳ Ｐゴシック" charset="-128"/>
              </a:rPr>
              <a:t>possible </a:t>
            </a:r>
            <a:r>
              <a:rPr lang="en-US" altLang="en-US" sz="1600" dirty="0">
                <a:solidFill>
                  <a:schemeClr val="tx1">
                    <a:lumMod val="75000"/>
                    <a:lumOff val="25000"/>
                  </a:schemeClr>
                </a:solidFill>
                <a:ea typeface="ＭＳ Ｐゴシック" charset="-128"/>
                <a:cs typeface="ＭＳ Ｐゴシック" charset="-128"/>
              </a:rPr>
              <a:t>but additional complication of SV discovery in addition to </a:t>
            </a:r>
            <a:r>
              <a:rPr lang="en-US" altLang="en-US" sz="1600" dirty="0" smtClean="0">
                <a:solidFill>
                  <a:schemeClr val="tx1">
                    <a:lumMod val="75000"/>
                    <a:lumOff val="25000"/>
                  </a:schemeClr>
                </a:solidFill>
                <a:ea typeface="ＭＳ Ｐゴシック" charset="-128"/>
                <a:cs typeface="ＭＳ Ｐゴシック" charset="-128"/>
              </a:rPr>
              <a:t>genotyping</a:t>
            </a:r>
            <a:endParaRPr lang="en-US" altLang="en-US" sz="1600" dirty="0">
              <a:solidFill>
                <a:schemeClr val="tx1">
                  <a:lumMod val="75000"/>
                  <a:lumOff val="25000"/>
                </a:schemeClr>
              </a:solidFill>
              <a:ea typeface="ＭＳ Ｐゴシック" charset="-128"/>
            </a:endParaRPr>
          </a:p>
          <a:p>
            <a:r>
              <a:rPr lang="en-US" altLang="en-US" sz="1600" i="1" dirty="0" smtClean="0">
                <a:solidFill>
                  <a:schemeClr val="tx1">
                    <a:lumMod val="75000"/>
                    <a:lumOff val="25000"/>
                  </a:schemeClr>
                </a:solidFill>
                <a:ea typeface="ＭＳ Ｐゴシック" charset="-128"/>
                <a:cs typeface="ＭＳ Ｐゴシック" charset="-128"/>
              </a:rPr>
              <a:t>[Exhaust]</a:t>
            </a:r>
            <a:r>
              <a:rPr lang="en-US" altLang="en-US" sz="2000" b="1" dirty="0" smtClean="0">
                <a:solidFill>
                  <a:schemeClr val="tx1">
                    <a:lumMod val="75000"/>
                    <a:lumOff val="25000"/>
                  </a:schemeClr>
                </a:solidFill>
                <a:ea typeface="ＭＳ Ｐゴシック" charset="-128"/>
                <a:cs typeface="ＭＳ Ｐゴシック" charset="-128"/>
              </a:rPr>
              <a:t> </a:t>
            </a:r>
            <a:r>
              <a:rPr lang="en-US" altLang="en-US" sz="2000" b="1" dirty="0" smtClean="0">
                <a:solidFill>
                  <a:srgbClr val="FF7413"/>
                </a:solidFill>
                <a:ea typeface="ＭＳ Ｐゴシック" charset="-128"/>
                <a:cs typeface="ＭＳ Ｐゴシック" charset="-128"/>
              </a:rPr>
              <a:t>Publication Patterns</a:t>
            </a:r>
            <a:r>
              <a:rPr lang="en-US" altLang="en-US" sz="2000" dirty="0" smtClean="0">
                <a:solidFill>
                  <a:srgbClr val="FF7413"/>
                </a:solidFill>
                <a:ea typeface="ＭＳ Ｐゴシック" charset="-128"/>
                <a:cs typeface="ＭＳ Ｐゴシック" charset="-128"/>
              </a:rPr>
              <a:t> </a:t>
            </a:r>
            <a:r>
              <a:rPr lang="en-US" altLang="en-US" sz="2000" dirty="0" smtClean="0">
                <a:solidFill>
                  <a:schemeClr val="tx1">
                    <a:lumMod val="75000"/>
                    <a:lumOff val="25000"/>
                  </a:schemeClr>
                </a:solidFill>
                <a:ea typeface="ＭＳ Ｐゴシック" charset="-128"/>
                <a:cs typeface="ＭＳ Ｐゴシック" charset="-128"/>
              </a:rPr>
              <a:t/>
            </a:r>
            <a:br>
              <a:rPr lang="en-US" altLang="en-US" sz="2000" dirty="0" smtClean="0">
                <a:solidFill>
                  <a:schemeClr val="tx1">
                    <a:lumMod val="75000"/>
                    <a:lumOff val="25000"/>
                  </a:schemeClr>
                </a:solidFill>
                <a:ea typeface="ＭＳ Ｐゴシック" charset="-128"/>
                <a:cs typeface="ＭＳ Ｐゴシック" charset="-128"/>
              </a:rPr>
            </a:br>
            <a:r>
              <a:rPr lang="en-US" altLang="en-US" sz="2000" dirty="0" smtClean="0">
                <a:solidFill>
                  <a:schemeClr val="tx1">
                    <a:lumMod val="75000"/>
                    <a:lumOff val="25000"/>
                  </a:schemeClr>
                </a:solidFill>
                <a:ea typeface="ＭＳ Ｐゴシック" charset="-128"/>
                <a:cs typeface="ＭＳ Ｐゴシック" charset="-128"/>
              </a:rPr>
              <a:t>from data </a:t>
            </a:r>
            <a:r>
              <a:rPr lang="en-US" altLang="en-US" sz="2000" dirty="0">
                <a:solidFill>
                  <a:schemeClr val="tx1">
                    <a:lumMod val="75000"/>
                    <a:lumOff val="25000"/>
                  </a:schemeClr>
                </a:solidFill>
                <a:ea typeface="ＭＳ Ｐゴシック" charset="-128"/>
                <a:cs typeface="ＭＳ Ｐゴシック" charset="-128"/>
              </a:rPr>
              <a:t>producing consortia</a:t>
            </a:r>
          </a:p>
          <a:p>
            <a:pPr lvl="1"/>
            <a:r>
              <a:rPr lang="en-US" altLang="en-US" sz="1600" dirty="0">
                <a:solidFill>
                  <a:schemeClr val="tx1">
                    <a:lumMod val="75000"/>
                    <a:lumOff val="25000"/>
                  </a:schemeClr>
                </a:solidFill>
                <a:ea typeface="ＭＳ Ｐゴシック" charset="-128"/>
              </a:rPr>
              <a:t>Co-authorship network </a:t>
            </a:r>
            <a:r>
              <a:rPr lang="en-US" altLang="en-US" sz="1600" dirty="0" smtClean="0">
                <a:solidFill>
                  <a:schemeClr val="tx1">
                    <a:lumMod val="75000"/>
                    <a:lumOff val="25000"/>
                  </a:schemeClr>
                </a:solidFill>
                <a:ea typeface="ＭＳ Ｐゴシック" charset="-128"/>
              </a:rPr>
              <a:t>stats relate </a:t>
            </a:r>
            <a:r>
              <a:rPr lang="en-US" altLang="en-US" sz="1600" dirty="0">
                <a:solidFill>
                  <a:schemeClr val="tx1">
                    <a:lumMod val="75000"/>
                    <a:lumOff val="25000"/>
                  </a:schemeClr>
                </a:solidFill>
                <a:ea typeface="ＭＳ Ｐゴシック" charset="-128"/>
              </a:rPr>
              <a:t>to publication rollouts &amp; show gradual adoption by </a:t>
            </a:r>
            <a:r>
              <a:rPr lang="en-US" altLang="en-US" sz="1600" dirty="0" smtClean="0">
                <a:solidFill>
                  <a:schemeClr val="tx1">
                    <a:lumMod val="75000"/>
                    <a:lumOff val="25000"/>
                  </a:schemeClr>
                </a:solidFill>
                <a:ea typeface="ＭＳ Ｐゴシック" charset="-128"/>
              </a:rPr>
              <a:t>community</a:t>
            </a:r>
            <a:endParaRPr lang="en-US" altLang="en-US" sz="1600" dirty="0">
              <a:solidFill>
                <a:schemeClr val="tx1">
                  <a:lumMod val="75000"/>
                  <a:lumOff val="25000"/>
                </a:schemeClr>
              </a:solidFill>
              <a:ea typeface="ＭＳ Ｐゴシック" charset="-128"/>
            </a:endParaRPr>
          </a:p>
          <a:p>
            <a:pPr lvl="1"/>
            <a:r>
              <a:rPr lang="en-US" altLang="en-US" sz="1600" dirty="0">
                <a:solidFill>
                  <a:schemeClr val="tx1">
                    <a:lumMod val="75000"/>
                    <a:lumOff val="25000"/>
                  </a:schemeClr>
                </a:solidFill>
                <a:ea typeface="ＭＳ Ｐゴシック" charset="-128"/>
              </a:rPr>
              <a:t>Key role of brokers in data dissemination</a:t>
            </a:r>
          </a:p>
          <a:p>
            <a:pPr lvl="1"/>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p:txBody>
      </p:sp>
    </p:spTree>
    <p:extLst>
      <p:ext uri="{BB962C8B-B14F-4D97-AF65-F5344CB8AC3E}">
        <p14:creationId xmlns:p14="http://schemas.microsoft.com/office/powerpoint/2010/main" val="1909219625"/>
      </p:ext>
    </p:extLst>
  </p:cSld>
  <p:clrMapOvr>
    <a:masterClrMapping/>
  </p:clrMapOvr>
  <p:transition advTm="238108"/>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E2030A-61EB-8D47-A08D-E2FF51459814}"/>
              </a:ext>
            </a:extLst>
          </p:cNvPr>
          <p:cNvSpPr>
            <a:spLocks noGrp="1"/>
          </p:cNvSpPr>
          <p:nvPr>
            <p:ph type="title"/>
          </p:nvPr>
        </p:nvSpPr>
        <p:spPr>
          <a:xfrm>
            <a:off x="609794" y="92707"/>
            <a:ext cx="7886700" cy="994172"/>
          </a:xfrm>
        </p:spPr>
        <p:txBody>
          <a:bodyPr/>
          <a:lstStyle/>
          <a:p>
            <a:r>
              <a:rPr lang="en-US" dirty="0"/>
              <a:t>Brain </a:t>
            </a:r>
            <a:r>
              <a:rPr lang="en-US" dirty="0" err="1"/>
              <a:t>eQTL</a:t>
            </a:r>
            <a:r>
              <a:rPr lang="en-US" dirty="0"/>
              <a:t> sets </a:t>
            </a:r>
            <a:r>
              <a:rPr lang="en-US" dirty="0" smtClean="0"/>
              <a:t>larger than </a:t>
            </a:r>
            <a:r>
              <a:rPr lang="en-US" dirty="0"/>
              <a:t>previous studies</a:t>
            </a:r>
          </a:p>
        </p:txBody>
      </p:sp>
      <p:pic>
        <p:nvPicPr>
          <p:cNvPr id="13" name="Content Placeholder 12">
            <a:extLst>
              <a:ext uri="{FF2B5EF4-FFF2-40B4-BE49-F238E27FC236}">
                <a16:creationId xmlns="" xmlns:a16="http://schemas.microsoft.com/office/drawing/2014/main" id="{A7436703-573B-2B45-8291-94BDEEA64C7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71551" y="3223260"/>
            <a:ext cx="7195517" cy="3083793"/>
          </a:xfrm>
        </p:spPr>
      </p:pic>
      <p:sp>
        <p:nvSpPr>
          <p:cNvPr id="16" name="Content Placeholder 2">
            <a:extLst>
              <a:ext uri="{FF2B5EF4-FFF2-40B4-BE49-F238E27FC236}">
                <a16:creationId xmlns="" xmlns:a16="http://schemas.microsoft.com/office/drawing/2014/main" id="{2269FC45-AC7F-D84A-BD43-A7BBE2315629}"/>
              </a:ext>
            </a:extLst>
          </p:cNvPr>
          <p:cNvSpPr txBox="1">
            <a:spLocks/>
          </p:cNvSpPr>
          <p:nvPr/>
        </p:nvSpPr>
        <p:spPr bwMode="auto">
          <a:xfrm>
            <a:off x="609795" y="1046649"/>
            <a:ext cx="7886699" cy="1365081"/>
          </a:xfrm>
          <a:prstGeom prst="rect">
            <a:avLst/>
          </a:prstGeom>
          <a:noFill/>
          <a:ln w="9525">
            <a:noFill/>
            <a:miter lim="800000"/>
            <a:headEnd/>
            <a:tailEnd/>
          </a:ln>
        </p:spPr>
        <p:txBody>
          <a:bodyPr vert="horz" wrap="square" lIns="68580" tIns="34290" rIns="68580" bIns="34290" numCol="1" anchor="t" anchorCtr="0" compatLnSpc="1">
            <a:prstTxWarp prst="textNoShape">
              <a:avLst/>
            </a:prstTxWarp>
            <a:noAutofit/>
          </a:bodyPr>
          <a:lstStyle>
            <a:lvl1pPr marL="342900" indent="-342900" algn="l" rtl="0" eaLnBrk="1" fontAlgn="base" hangingPunct="1">
              <a:lnSpc>
                <a:spcPct val="90000"/>
              </a:lnSpc>
              <a:spcBef>
                <a:spcPct val="30000"/>
              </a:spcBef>
              <a:spcAft>
                <a:spcPct val="0"/>
              </a:spcAft>
              <a:buChar char="•"/>
              <a:defRPr sz="2000">
                <a:solidFill>
                  <a:schemeClr val="tx2"/>
                </a:solidFill>
                <a:latin typeface="+mn-lt"/>
                <a:ea typeface="ＭＳ Ｐゴシック" charset="-128"/>
                <a:cs typeface="ＭＳ Ｐゴシック"/>
              </a:defRPr>
            </a:lvl1pPr>
            <a:lvl2pPr marL="742950" indent="-285750" algn="l" rtl="0" eaLnBrk="1" fontAlgn="base" hangingPunct="1">
              <a:lnSpc>
                <a:spcPct val="90000"/>
              </a:lnSpc>
              <a:spcBef>
                <a:spcPct val="30000"/>
              </a:spcBef>
              <a:spcAft>
                <a:spcPct val="0"/>
              </a:spcAft>
              <a:buChar char="–"/>
              <a:defRPr>
                <a:solidFill>
                  <a:schemeClr val="tx2"/>
                </a:solidFill>
                <a:latin typeface="+mn-lt"/>
                <a:ea typeface="ＭＳ Ｐゴシック" charset="-128"/>
                <a:cs typeface="ＭＳ Ｐゴシック"/>
              </a:defRPr>
            </a:lvl2pPr>
            <a:lvl3pPr marL="11430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3pPr>
            <a:lvl4pPr marL="16002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4pPr>
            <a:lvl5pPr marL="20574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5pPr>
            <a:lvl6pPr marL="25146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6pPr>
            <a:lvl7pPr marL="29718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7pPr>
            <a:lvl8pPr marL="3429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8pPr>
            <a:lvl9pPr marL="3886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9pPr>
          </a:lstStyle>
          <a:p>
            <a:r>
              <a:rPr lang="en-US" sz="2400" b="0" kern="0" dirty="0">
                <a:solidFill>
                  <a:schemeClr val="tx1"/>
                </a:solidFill>
              </a:rPr>
              <a:t>Brain </a:t>
            </a:r>
            <a:r>
              <a:rPr lang="en-US" sz="2400" b="0" kern="0" dirty="0" err="1">
                <a:solidFill>
                  <a:schemeClr val="tx1"/>
                </a:solidFill>
              </a:rPr>
              <a:t>eQTLs</a:t>
            </a:r>
            <a:r>
              <a:rPr lang="en-US" sz="2400" b="0" kern="0" dirty="0">
                <a:solidFill>
                  <a:schemeClr val="tx1"/>
                </a:solidFill>
              </a:rPr>
              <a:t> (FDR&lt; 0.05)</a:t>
            </a:r>
          </a:p>
          <a:p>
            <a:pPr lvl="1"/>
            <a:r>
              <a:rPr lang="en-US" sz="1600" b="0" kern="0" dirty="0">
                <a:solidFill>
                  <a:schemeClr val="tx1"/>
                </a:solidFill>
              </a:rPr>
              <a:t>32944(75%) </a:t>
            </a:r>
            <a:r>
              <a:rPr lang="en-US" sz="1600" b="0" kern="0" dirty="0" err="1">
                <a:solidFill>
                  <a:schemeClr val="tx1"/>
                </a:solidFill>
              </a:rPr>
              <a:t>eGenes</a:t>
            </a:r>
            <a:r>
              <a:rPr lang="en-US" sz="1600" b="0" kern="0" dirty="0">
                <a:solidFill>
                  <a:schemeClr val="tx1"/>
                </a:solidFill>
              </a:rPr>
              <a:t> </a:t>
            </a:r>
          </a:p>
          <a:p>
            <a:pPr lvl="1"/>
            <a:r>
              <a:rPr lang="en-US" sz="1600" b="0" kern="0" dirty="0">
                <a:solidFill>
                  <a:schemeClr val="tx1"/>
                </a:solidFill>
              </a:rPr>
              <a:t>2,542,908 </a:t>
            </a:r>
            <a:r>
              <a:rPr lang="en-US" sz="1600" b="0" kern="0" dirty="0" err="1">
                <a:solidFill>
                  <a:schemeClr val="tx1"/>
                </a:solidFill>
              </a:rPr>
              <a:t>eQTLs</a:t>
            </a:r>
            <a:endParaRPr lang="en-US" sz="1600" b="0" kern="0" dirty="0">
              <a:solidFill>
                <a:schemeClr val="tx1"/>
              </a:solidFill>
            </a:endParaRPr>
          </a:p>
          <a:p>
            <a:pPr lvl="1"/>
            <a:r>
              <a:rPr lang="en-US" sz="1600" b="0" kern="0" dirty="0">
                <a:solidFill>
                  <a:schemeClr val="tx1"/>
                </a:solidFill>
              </a:rPr>
              <a:t>1,341,182  unique cis-</a:t>
            </a:r>
            <a:r>
              <a:rPr lang="en-US" sz="1600" b="0" kern="0" dirty="0" err="1">
                <a:solidFill>
                  <a:schemeClr val="tx1"/>
                </a:solidFill>
              </a:rPr>
              <a:t>eSNPs</a:t>
            </a:r>
            <a:r>
              <a:rPr lang="en-US" sz="1600" b="0" kern="0" dirty="0">
                <a:solidFill>
                  <a:schemeClr val="tx1"/>
                </a:solidFill>
              </a:rPr>
              <a:t> </a:t>
            </a:r>
            <a:r>
              <a:rPr lang="en-US" sz="1600" b="0" kern="0" dirty="0" smtClean="0">
                <a:solidFill>
                  <a:schemeClr val="tx1"/>
                </a:solidFill>
              </a:rPr>
              <a:t/>
            </a:r>
            <a:br>
              <a:rPr lang="en-US" sz="1600" b="0" kern="0" dirty="0" smtClean="0">
                <a:solidFill>
                  <a:schemeClr val="tx1"/>
                </a:solidFill>
              </a:rPr>
            </a:br>
            <a:r>
              <a:rPr lang="en-US" sz="1600" b="0" kern="0" dirty="0" smtClean="0">
                <a:solidFill>
                  <a:schemeClr val="tx1"/>
                </a:solidFill>
              </a:rPr>
              <a:t>(~</a:t>
            </a:r>
            <a:r>
              <a:rPr lang="en-US" sz="1600" b="0" kern="0" dirty="0">
                <a:solidFill>
                  <a:schemeClr val="tx1"/>
                </a:solidFill>
              </a:rPr>
              <a:t>238K independent SNPs after linkage-disequilibrium (LD) pruning</a:t>
            </a:r>
            <a:r>
              <a:rPr lang="en-US" sz="1600" b="0" kern="0" dirty="0" smtClean="0">
                <a:solidFill>
                  <a:schemeClr val="tx1"/>
                </a:solidFill>
              </a:rPr>
              <a:t>)</a:t>
            </a:r>
          </a:p>
          <a:p>
            <a:r>
              <a:rPr lang="en-US" sz="2400" b="0" kern="0" dirty="0" smtClean="0">
                <a:solidFill>
                  <a:schemeClr val="tx1"/>
                </a:solidFill>
              </a:rPr>
              <a:t>Large overlap with </a:t>
            </a:r>
            <a:r>
              <a:rPr lang="en-US" sz="2400" b="0" kern="0" dirty="0" err="1" smtClean="0">
                <a:solidFill>
                  <a:schemeClr val="tx1"/>
                </a:solidFill>
              </a:rPr>
              <a:t>GTEx</a:t>
            </a:r>
            <a:r>
              <a:rPr lang="en-US" sz="2400" b="0" kern="0" dirty="0" smtClean="0">
                <a:solidFill>
                  <a:schemeClr val="tx1"/>
                </a:solidFill>
              </a:rPr>
              <a:t> brain </a:t>
            </a:r>
            <a:r>
              <a:rPr lang="en-US" sz="2400" b="0" kern="0" dirty="0" err="1" smtClean="0">
                <a:solidFill>
                  <a:schemeClr val="tx1"/>
                </a:solidFill>
              </a:rPr>
              <a:t>eQTLs</a:t>
            </a:r>
            <a:r>
              <a:rPr lang="en-US" sz="2400" b="0" kern="0" dirty="0" smtClean="0">
                <a:solidFill>
                  <a:schemeClr val="tx1"/>
                </a:solidFill>
              </a:rPr>
              <a:t> </a:t>
            </a:r>
            <a:endParaRPr lang="en-US" sz="2400" b="0" kern="0" dirty="0">
              <a:solidFill>
                <a:schemeClr val="tx1"/>
              </a:solidFill>
            </a:endParaRPr>
          </a:p>
          <a:p>
            <a:pPr lvl="1"/>
            <a:endParaRPr lang="en-US" sz="1050" b="0" kern="0" dirty="0"/>
          </a:p>
          <a:p>
            <a:endParaRPr lang="en-US" sz="1800" b="0" kern="0" dirty="0"/>
          </a:p>
          <a:p>
            <a:endParaRPr lang="en-US" sz="1800" b="0" kern="0" dirty="0"/>
          </a:p>
        </p:txBody>
      </p:sp>
    </p:spTree>
    <p:extLst>
      <p:ext uri="{BB962C8B-B14F-4D97-AF65-F5344CB8AC3E}">
        <p14:creationId xmlns:p14="http://schemas.microsoft.com/office/powerpoint/2010/main" val="1307122827"/>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C2881AA-B278-8D4A-B048-CD6FB777D0B6}"/>
              </a:ext>
            </a:extLst>
          </p:cNvPr>
          <p:cNvSpPr>
            <a:spLocks noGrp="1"/>
          </p:cNvSpPr>
          <p:nvPr>
            <p:ph type="title"/>
          </p:nvPr>
        </p:nvSpPr>
        <p:spPr>
          <a:xfrm>
            <a:off x="1257300" y="1376947"/>
            <a:ext cx="3115003" cy="994172"/>
          </a:xfrm>
        </p:spPr>
        <p:txBody>
          <a:bodyPr/>
          <a:lstStyle/>
          <a:p>
            <a:r>
              <a:rPr lang="en-US" dirty="0" smtClean="0"/>
              <a:t>Many multi-QTLs </a:t>
            </a:r>
            <a:br>
              <a:rPr lang="en-US" dirty="0" smtClean="0"/>
            </a:br>
            <a:r>
              <a:rPr lang="en-US" dirty="0" smtClean="0"/>
              <a:t>(</a:t>
            </a:r>
            <a:r>
              <a:rPr lang="en-US" dirty="0" err="1" smtClean="0"/>
              <a:t>ie</a:t>
            </a:r>
            <a:r>
              <a:rPr lang="en-US" dirty="0" smtClean="0"/>
              <a:t> SNP acting as both </a:t>
            </a:r>
            <a:r>
              <a:rPr lang="en-US" dirty="0" err="1" smtClean="0"/>
              <a:t>cQTL</a:t>
            </a:r>
            <a:r>
              <a:rPr lang="en-US" dirty="0" smtClean="0"/>
              <a:t> &amp; </a:t>
            </a:r>
            <a:r>
              <a:rPr lang="en-US" dirty="0" err="1" smtClean="0"/>
              <a:t>eQTL</a:t>
            </a:r>
            <a:r>
              <a:rPr lang="en-US" dirty="0" smtClean="0"/>
              <a:t>)</a:t>
            </a:r>
            <a:endParaRPr lang="en-US" dirty="0"/>
          </a:p>
        </p:txBody>
      </p:sp>
      <p:pic>
        <p:nvPicPr>
          <p:cNvPr id="9" name="Content Placeholder 8">
            <a:extLst>
              <a:ext uri="{FF2B5EF4-FFF2-40B4-BE49-F238E27FC236}">
                <a16:creationId xmlns="" xmlns:a16="http://schemas.microsoft.com/office/drawing/2014/main" id="{EBD4AD49-50CA-1042-88F4-9E5AFEE7FF3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7901" y="3386947"/>
            <a:ext cx="6820117" cy="1682781"/>
          </a:xfrm>
        </p:spPr>
      </p:pic>
      <p:sp>
        <p:nvSpPr>
          <p:cNvPr id="10" name="TextBox 9">
            <a:extLst>
              <a:ext uri="{FF2B5EF4-FFF2-40B4-BE49-F238E27FC236}">
                <a16:creationId xmlns="" xmlns:a16="http://schemas.microsoft.com/office/drawing/2014/main" id="{8929E89D-18E8-7440-AFBA-2C998E346959}"/>
              </a:ext>
            </a:extLst>
          </p:cNvPr>
          <p:cNvSpPr txBox="1"/>
          <p:nvPr/>
        </p:nvSpPr>
        <p:spPr>
          <a:xfrm>
            <a:off x="4852358" y="5049439"/>
            <a:ext cx="2514600" cy="507831"/>
          </a:xfrm>
          <a:prstGeom prst="rect">
            <a:avLst/>
          </a:prstGeom>
          <a:noFill/>
        </p:spPr>
        <p:txBody>
          <a:bodyPr wrap="square" rtlCol="0">
            <a:spAutoFit/>
          </a:bodyPr>
          <a:lstStyle/>
          <a:p>
            <a:r>
              <a:rPr lang="en-US" sz="900" dirty="0" err="1"/>
              <a:t>eQTLs</a:t>
            </a:r>
            <a:r>
              <a:rPr lang="en-US" sz="900" dirty="0"/>
              <a:t> for aging gene, mammalian target of rapamycin (mTOR) potentially mediated by </a:t>
            </a:r>
            <a:r>
              <a:rPr lang="en-US" sz="900" dirty="0" err="1"/>
              <a:t>cQTLs</a:t>
            </a:r>
            <a:endParaRPr lang="en-US" sz="900" dirty="0"/>
          </a:p>
        </p:txBody>
      </p:sp>
      <p:sp>
        <p:nvSpPr>
          <p:cNvPr id="11" name="TextBox 10">
            <a:extLst>
              <a:ext uri="{FF2B5EF4-FFF2-40B4-BE49-F238E27FC236}">
                <a16:creationId xmlns="" xmlns:a16="http://schemas.microsoft.com/office/drawing/2014/main" id="{0F63AD0A-731B-1F4A-831A-AFC2AA3125A8}"/>
              </a:ext>
            </a:extLst>
          </p:cNvPr>
          <p:cNvSpPr txBox="1"/>
          <p:nvPr/>
        </p:nvSpPr>
        <p:spPr>
          <a:xfrm>
            <a:off x="2394908" y="5049440"/>
            <a:ext cx="1771650" cy="369332"/>
          </a:xfrm>
          <a:prstGeom prst="rect">
            <a:avLst/>
          </a:prstGeom>
          <a:noFill/>
        </p:spPr>
        <p:txBody>
          <a:bodyPr wrap="square" rtlCol="0">
            <a:spAutoFit/>
          </a:bodyPr>
          <a:lstStyle/>
          <a:p>
            <a:r>
              <a:rPr lang="en-US" sz="900" dirty="0" err="1"/>
              <a:t>eQTLs</a:t>
            </a:r>
            <a:r>
              <a:rPr lang="en-US" sz="900" dirty="0"/>
              <a:t> and </a:t>
            </a:r>
            <a:r>
              <a:rPr lang="en-US" sz="900" dirty="0" err="1"/>
              <a:t>cQTLs</a:t>
            </a:r>
            <a:r>
              <a:rPr lang="en-US" sz="900" dirty="0"/>
              <a:t> significantly overlap</a:t>
            </a:r>
          </a:p>
        </p:txBody>
      </p:sp>
      <p:pic>
        <p:nvPicPr>
          <p:cNvPr id="6" name="Picture 5">
            <a:extLst>
              <a:ext uri="{FF2B5EF4-FFF2-40B4-BE49-F238E27FC236}">
                <a16:creationId xmlns="" xmlns:a16="http://schemas.microsoft.com/office/drawing/2014/main" id="{48F2DA2E-2D32-1E46-B100-3FE653F66E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2358" y="845615"/>
            <a:ext cx="4080693" cy="2448416"/>
          </a:xfrm>
          <a:prstGeom prst="rect">
            <a:avLst/>
          </a:prstGeom>
        </p:spPr>
      </p:pic>
    </p:spTree>
    <p:extLst>
      <p:ext uri="{BB962C8B-B14F-4D97-AF65-F5344CB8AC3E}">
        <p14:creationId xmlns:p14="http://schemas.microsoft.com/office/powerpoint/2010/main" val="1063052808"/>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A53F22F-5F91-964F-A58E-A6397D36C2E3}"/>
              </a:ext>
            </a:extLst>
          </p:cNvPr>
          <p:cNvSpPr>
            <a:spLocks noGrp="1"/>
          </p:cNvSpPr>
          <p:nvPr>
            <p:ph type="title"/>
          </p:nvPr>
        </p:nvSpPr>
        <p:spPr>
          <a:xfrm>
            <a:off x="1074420" y="2572993"/>
            <a:ext cx="2663190" cy="994172"/>
          </a:xfrm>
        </p:spPr>
        <p:txBody>
          <a:bodyPr/>
          <a:lstStyle/>
          <a:p>
            <a:r>
              <a:rPr lang="en-US" dirty="0"/>
              <a:t>Gene regulatory </a:t>
            </a:r>
            <a:r>
              <a:rPr lang="en-US" dirty="0" smtClean="0"/>
              <a:t>network construction</a:t>
            </a:r>
            <a:endParaRPr lang="en-US" dirty="0"/>
          </a:p>
        </p:txBody>
      </p:sp>
      <p:pic>
        <p:nvPicPr>
          <p:cNvPr id="10" name="Content Placeholder 9">
            <a:extLst>
              <a:ext uri="{FF2B5EF4-FFF2-40B4-BE49-F238E27FC236}">
                <a16:creationId xmlns="" xmlns:a16="http://schemas.microsoft.com/office/drawing/2014/main" id="{9565C374-4E2D-4D41-9EF9-6DA3EBFB7AC6}"/>
              </a:ext>
            </a:extLst>
          </p:cNvPr>
          <p:cNvPicPr>
            <a:picLocks noGrp="1" noChangeAspect="1"/>
          </p:cNvPicPr>
          <p:nvPr>
            <p:ph idx="1"/>
          </p:nvPr>
        </p:nvPicPr>
        <p:blipFill rotWithShape="1">
          <a:blip r:embed="rId2"/>
          <a:srcRect l="1" t="3826" r="57774" b="62968"/>
          <a:stretch/>
        </p:blipFill>
        <p:spPr>
          <a:xfrm>
            <a:off x="308834" y="4412501"/>
            <a:ext cx="4755706" cy="2163678"/>
          </a:xfrm>
        </p:spPr>
      </p:pic>
      <p:pic>
        <p:nvPicPr>
          <p:cNvPr id="16" name="Content Placeholder 9">
            <a:extLst>
              <a:ext uri="{FF2B5EF4-FFF2-40B4-BE49-F238E27FC236}">
                <a16:creationId xmlns="" xmlns:a16="http://schemas.microsoft.com/office/drawing/2014/main" id="{3114A29F-07D1-864F-9D03-1BCB8AE20C93}"/>
              </a:ext>
            </a:extLst>
          </p:cNvPr>
          <p:cNvPicPr>
            <a:picLocks noChangeAspect="1"/>
          </p:cNvPicPr>
          <p:nvPr/>
        </p:nvPicPr>
        <p:blipFill rotWithShape="1">
          <a:blip r:embed="rId2"/>
          <a:srcRect l="1" t="55402" r="73846" b="396"/>
          <a:stretch/>
        </p:blipFill>
        <p:spPr>
          <a:xfrm>
            <a:off x="5649486" y="4412500"/>
            <a:ext cx="2361569" cy="2309184"/>
          </a:xfrm>
          <a:prstGeom prst="rect">
            <a:avLst/>
          </a:prstGeom>
        </p:spPr>
      </p:pic>
      <p:pic>
        <p:nvPicPr>
          <p:cNvPr id="17" name="Content Placeholder 9">
            <a:extLst>
              <a:ext uri="{FF2B5EF4-FFF2-40B4-BE49-F238E27FC236}">
                <a16:creationId xmlns="" xmlns:a16="http://schemas.microsoft.com/office/drawing/2014/main" id="{8B7C782D-BEEA-B44F-91AC-D1D5EE5E6060}"/>
              </a:ext>
            </a:extLst>
          </p:cNvPr>
          <p:cNvPicPr>
            <a:picLocks noChangeAspect="1"/>
          </p:cNvPicPr>
          <p:nvPr/>
        </p:nvPicPr>
        <p:blipFill rotWithShape="1">
          <a:blip r:embed="rId2"/>
          <a:srcRect l="50118" t="55402" r="25088" b="396"/>
          <a:stretch/>
        </p:blipFill>
        <p:spPr>
          <a:xfrm>
            <a:off x="5701766" y="2103316"/>
            <a:ext cx="2238904" cy="2309184"/>
          </a:xfrm>
          <a:prstGeom prst="rect">
            <a:avLst/>
          </a:prstGeom>
        </p:spPr>
      </p:pic>
      <p:pic>
        <p:nvPicPr>
          <p:cNvPr id="6" name="Content Placeholder 9">
            <a:extLst>
              <a:ext uri="{FF2B5EF4-FFF2-40B4-BE49-F238E27FC236}">
                <a16:creationId xmlns="" xmlns:a16="http://schemas.microsoft.com/office/drawing/2014/main" id="{9565C374-4E2D-4D41-9EF9-6DA3EBFB7AC6}"/>
              </a:ext>
            </a:extLst>
          </p:cNvPr>
          <p:cNvPicPr>
            <a:picLocks noChangeAspect="1"/>
          </p:cNvPicPr>
          <p:nvPr/>
        </p:nvPicPr>
        <p:blipFill rotWithShape="1">
          <a:blip r:embed="rId2"/>
          <a:srcRect l="1" t="36254" r="57774" b="45929"/>
          <a:stretch/>
        </p:blipFill>
        <p:spPr bwMode="auto">
          <a:xfrm>
            <a:off x="0" y="0"/>
            <a:ext cx="8802510" cy="214884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2173532"/>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8E305C-DB38-F14D-9C3F-E86D6BF65E3F}"/>
              </a:ext>
            </a:extLst>
          </p:cNvPr>
          <p:cNvSpPr>
            <a:spLocks noGrp="1"/>
          </p:cNvSpPr>
          <p:nvPr>
            <p:ph type="title"/>
          </p:nvPr>
        </p:nvSpPr>
        <p:spPr>
          <a:xfrm>
            <a:off x="627047" y="401673"/>
            <a:ext cx="7886700" cy="994172"/>
          </a:xfrm>
        </p:spPr>
        <p:txBody>
          <a:bodyPr>
            <a:normAutofit/>
          </a:bodyPr>
          <a:lstStyle/>
          <a:p>
            <a:r>
              <a:rPr lang="en-US" dirty="0"/>
              <a:t>Linking GWAS non-coding SNPs to new disease genes using gene regulatory network</a:t>
            </a:r>
          </a:p>
        </p:txBody>
      </p:sp>
      <p:pic>
        <p:nvPicPr>
          <p:cNvPr id="9" name="Content Placeholder 8">
            <a:extLst>
              <a:ext uri="{FF2B5EF4-FFF2-40B4-BE49-F238E27FC236}">
                <a16:creationId xmlns="" xmlns:a16="http://schemas.microsoft.com/office/drawing/2014/main" id="{BEF53646-9A86-B742-B8C2-B8E4BAECB96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99161" y="2152230"/>
            <a:ext cx="6742472" cy="3273191"/>
          </a:xfrm>
        </p:spPr>
      </p:pic>
      <p:sp>
        <p:nvSpPr>
          <p:cNvPr id="10" name="Rectangle 9">
            <a:extLst>
              <a:ext uri="{FF2B5EF4-FFF2-40B4-BE49-F238E27FC236}">
                <a16:creationId xmlns="" xmlns:a16="http://schemas.microsoft.com/office/drawing/2014/main" id="{ED5B42A4-6320-E249-8C19-1BCA64FEBFE9}"/>
              </a:ext>
            </a:extLst>
          </p:cNvPr>
          <p:cNvSpPr/>
          <p:nvPr/>
        </p:nvSpPr>
        <p:spPr>
          <a:xfrm>
            <a:off x="3371850" y="2122990"/>
            <a:ext cx="228600" cy="1630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sp>
        <p:nvSpPr>
          <p:cNvPr id="11" name="Rectangle 10">
            <a:extLst>
              <a:ext uri="{FF2B5EF4-FFF2-40B4-BE49-F238E27FC236}">
                <a16:creationId xmlns="" xmlns:a16="http://schemas.microsoft.com/office/drawing/2014/main" id="{C13F5ACD-807E-A447-B034-0F656F10D363}"/>
              </a:ext>
            </a:extLst>
          </p:cNvPr>
          <p:cNvSpPr/>
          <p:nvPr/>
        </p:nvSpPr>
        <p:spPr>
          <a:xfrm>
            <a:off x="2857500" y="4008940"/>
            <a:ext cx="228600" cy="1630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sp>
        <p:nvSpPr>
          <p:cNvPr id="12" name="TextBox 11">
            <a:extLst>
              <a:ext uri="{FF2B5EF4-FFF2-40B4-BE49-F238E27FC236}">
                <a16:creationId xmlns="" xmlns:a16="http://schemas.microsoft.com/office/drawing/2014/main" id="{3C814A65-0F62-B34C-9DCD-0A2DEC9A7E08}"/>
              </a:ext>
            </a:extLst>
          </p:cNvPr>
          <p:cNvSpPr txBox="1"/>
          <p:nvPr/>
        </p:nvSpPr>
        <p:spPr>
          <a:xfrm>
            <a:off x="1340169" y="1881331"/>
            <a:ext cx="1517332" cy="473206"/>
          </a:xfrm>
          <a:prstGeom prst="rect">
            <a:avLst/>
          </a:prstGeom>
          <a:noFill/>
        </p:spPr>
        <p:txBody>
          <a:bodyPr wrap="square" rtlCol="0">
            <a:spAutoFit/>
          </a:bodyPr>
          <a:lstStyle/>
          <a:p>
            <a:r>
              <a:rPr lang="en-US" sz="825" dirty="0">
                <a:latin typeface="Arial" panose="020B0604020202020204" pitchFamily="34" charset="0"/>
                <a:cs typeface="Arial" panose="020B0604020202020204" pitchFamily="34" charset="0"/>
              </a:rPr>
              <a:t>142 GWAS SNPs, 22 genes for schizophrenia (SCZ)*</a:t>
            </a:r>
          </a:p>
        </p:txBody>
      </p:sp>
      <p:sp>
        <p:nvSpPr>
          <p:cNvPr id="15" name="Rectangle 14">
            <a:extLst>
              <a:ext uri="{FF2B5EF4-FFF2-40B4-BE49-F238E27FC236}">
                <a16:creationId xmlns="" xmlns:a16="http://schemas.microsoft.com/office/drawing/2014/main" id="{1C0802E5-4671-024E-85BE-90F89B2364B1}"/>
              </a:ext>
            </a:extLst>
          </p:cNvPr>
          <p:cNvSpPr/>
          <p:nvPr/>
        </p:nvSpPr>
        <p:spPr>
          <a:xfrm>
            <a:off x="1268730" y="5759493"/>
            <a:ext cx="3429000" cy="276999"/>
          </a:xfrm>
          <a:prstGeom prst="rect">
            <a:avLst/>
          </a:prstGeom>
        </p:spPr>
        <p:txBody>
          <a:bodyPr>
            <a:spAutoFit/>
          </a:bodyPr>
          <a:lstStyle/>
          <a:p>
            <a:r>
              <a:rPr lang="en-US" sz="600" dirty="0">
                <a:solidFill>
                  <a:srgbClr val="000000"/>
                </a:solidFill>
                <a:latin typeface="Arial" panose="020B0604020202020204" pitchFamily="34" charset="0"/>
              </a:rPr>
              <a:t>* A. F. </a:t>
            </a:r>
            <a:r>
              <a:rPr lang="en-US" sz="600" dirty="0" err="1">
                <a:solidFill>
                  <a:srgbClr val="000000"/>
                </a:solidFill>
                <a:latin typeface="Arial" panose="020B0604020202020204" pitchFamily="34" charset="0"/>
              </a:rPr>
              <a:t>Pardinas</a:t>
            </a:r>
            <a:r>
              <a:rPr lang="en-US" sz="600" i="1" dirty="0">
                <a:solidFill>
                  <a:srgbClr val="000000"/>
                </a:solidFill>
                <a:latin typeface="Arial" panose="020B0604020202020204" pitchFamily="34" charset="0"/>
              </a:rPr>
              <a:t> et al.</a:t>
            </a:r>
            <a:r>
              <a:rPr lang="en-US" sz="600" dirty="0">
                <a:solidFill>
                  <a:srgbClr val="000000"/>
                </a:solidFill>
                <a:latin typeface="Arial" panose="020B0604020202020204" pitchFamily="34" charset="0"/>
              </a:rPr>
              <a:t>, Common schizophrenia alleles are enriched in mutation-intolerant genes and in regions under strong background selection. </a:t>
            </a:r>
            <a:r>
              <a:rPr lang="en-US" sz="600" i="1" dirty="0">
                <a:solidFill>
                  <a:srgbClr val="000000"/>
                </a:solidFill>
                <a:latin typeface="Arial" panose="020B0604020202020204" pitchFamily="34" charset="0"/>
              </a:rPr>
              <a:t>Nat Genet</a:t>
            </a:r>
            <a:r>
              <a:rPr lang="en-US" sz="600" dirty="0">
                <a:solidFill>
                  <a:srgbClr val="000000"/>
                </a:solidFill>
                <a:latin typeface="Arial" panose="020B0604020202020204" pitchFamily="34" charset="0"/>
              </a:rPr>
              <a:t> 50, 381-389 (2018)</a:t>
            </a:r>
            <a:endParaRPr lang="en-US" sz="600" dirty="0"/>
          </a:p>
        </p:txBody>
      </p:sp>
      <p:sp>
        <p:nvSpPr>
          <p:cNvPr id="16" name="Rectangle 15">
            <a:extLst>
              <a:ext uri="{FF2B5EF4-FFF2-40B4-BE49-F238E27FC236}">
                <a16:creationId xmlns="" xmlns:a16="http://schemas.microsoft.com/office/drawing/2014/main" id="{ED74923D-1D0B-CE41-BD5E-3C7DC4A3C648}"/>
              </a:ext>
            </a:extLst>
          </p:cNvPr>
          <p:cNvSpPr/>
          <p:nvPr/>
        </p:nvSpPr>
        <p:spPr>
          <a:xfrm>
            <a:off x="3759278" y="5386694"/>
            <a:ext cx="1286984" cy="346249"/>
          </a:xfrm>
          <a:prstGeom prst="rect">
            <a:avLst/>
          </a:prstGeom>
        </p:spPr>
        <p:txBody>
          <a:bodyPr wrap="square">
            <a:spAutoFit/>
          </a:bodyPr>
          <a:lstStyle/>
          <a:p>
            <a:r>
              <a:rPr lang="en-US" sz="825" dirty="0"/>
              <a:t>early cortical specification</a:t>
            </a:r>
          </a:p>
        </p:txBody>
      </p:sp>
      <p:cxnSp>
        <p:nvCxnSpPr>
          <p:cNvPr id="19" name="Straight Arrow Connector 18">
            <a:extLst>
              <a:ext uri="{FF2B5EF4-FFF2-40B4-BE49-F238E27FC236}">
                <a16:creationId xmlns="" xmlns:a16="http://schemas.microsoft.com/office/drawing/2014/main" id="{0D673808-CC58-4B45-864A-B6673CD26D3A}"/>
              </a:ext>
            </a:extLst>
          </p:cNvPr>
          <p:cNvCxnSpPr/>
          <p:nvPr/>
        </p:nvCxnSpPr>
        <p:spPr>
          <a:xfrm>
            <a:off x="4171950" y="5237017"/>
            <a:ext cx="0" cy="13399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 xmlns:a16="http://schemas.microsoft.com/office/drawing/2014/main" id="{62D1839C-97BA-1141-988F-49FE8BE6ECDE}"/>
              </a:ext>
            </a:extLst>
          </p:cNvPr>
          <p:cNvCxnSpPr/>
          <p:nvPr/>
        </p:nvCxnSpPr>
        <p:spPr>
          <a:xfrm>
            <a:off x="6400800" y="5252697"/>
            <a:ext cx="0" cy="13399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 xmlns:a16="http://schemas.microsoft.com/office/drawing/2014/main" id="{A3327DFC-8A3B-F34A-A052-A3C0B76AC353}"/>
              </a:ext>
            </a:extLst>
          </p:cNvPr>
          <p:cNvSpPr/>
          <p:nvPr/>
        </p:nvSpPr>
        <p:spPr>
          <a:xfrm>
            <a:off x="6174421" y="5386695"/>
            <a:ext cx="1230182" cy="473206"/>
          </a:xfrm>
          <a:prstGeom prst="rect">
            <a:avLst/>
          </a:prstGeom>
        </p:spPr>
        <p:txBody>
          <a:bodyPr wrap="square">
            <a:spAutoFit/>
          </a:bodyPr>
          <a:lstStyle/>
          <a:p>
            <a:r>
              <a:rPr lang="en-US" sz="825" dirty="0"/>
              <a:t>promote neuronal apoptosis (cell death) </a:t>
            </a:r>
          </a:p>
        </p:txBody>
      </p:sp>
    </p:spTree>
    <p:extLst>
      <p:ext uri="{BB962C8B-B14F-4D97-AF65-F5344CB8AC3E}">
        <p14:creationId xmlns:p14="http://schemas.microsoft.com/office/powerpoint/2010/main" val="1071969711"/>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001" y="248526"/>
            <a:ext cx="8516099" cy="994172"/>
          </a:xfrm>
        </p:spPr>
        <p:txBody>
          <a:bodyPr/>
          <a:lstStyle/>
          <a:p>
            <a:r>
              <a:rPr lang="en-US" dirty="0" smtClean="0"/>
              <a:t>Integrative modeling of brain phenotype data</a:t>
            </a:r>
            <a:endParaRPr lang="en-US" dirty="0"/>
          </a:p>
        </p:txBody>
      </p:sp>
      <p:sp>
        <p:nvSpPr>
          <p:cNvPr id="3" name="Content Placeholder 2"/>
          <p:cNvSpPr>
            <a:spLocks noGrp="1"/>
          </p:cNvSpPr>
          <p:nvPr>
            <p:ph idx="1"/>
          </p:nvPr>
        </p:nvSpPr>
        <p:spPr>
          <a:xfrm>
            <a:off x="921853" y="1027457"/>
            <a:ext cx="7548398" cy="3263504"/>
          </a:xfrm>
        </p:spPr>
        <p:txBody>
          <a:bodyPr/>
          <a:lstStyle/>
          <a:p>
            <a:r>
              <a:rPr lang="en-US" dirty="0" smtClean="0"/>
              <a:t>We use the framework of Boltzmann machines to integrate phenotypes at multiple levels, while conditioning on genotype</a:t>
            </a:r>
          </a:p>
          <a:p>
            <a:r>
              <a:rPr lang="en-US" dirty="0" smtClean="0"/>
              <a:t>Evaluate joint </a:t>
            </a:r>
            <a:r>
              <a:rPr lang="en-US" dirty="0" smtClean="0">
                <a:solidFill>
                  <a:srgbClr val="C00000"/>
                </a:solidFill>
              </a:rPr>
              <a:t>E</a:t>
            </a:r>
            <a:r>
              <a:rPr lang="en-US" dirty="0" smtClean="0"/>
              <a:t>nergy model of conditional distribution</a:t>
            </a:r>
          </a:p>
          <a:p>
            <a:r>
              <a:rPr lang="en-US" dirty="0"/>
              <a:t>Inference and </a:t>
            </a:r>
            <a:r>
              <a:rPr lang="en-US" dirty="0" smtClean="0"/>
              <a:t>training</a:t>
            </a:r>
          </a:p>
          <a:p>
            <a:pPr lvl="1"/>
            <a:r>
              <a:rPr lang="en-US" sz="2100" dirty="0" smtClean="0"/>
              <a:t>Prediction by minimizing free energy</a:t>
            </a:r>
          </a:p>
          <a:p>
            <a:pPr lvl="1"/>
            <a:r>
              <a:rPr lang="en-US" sz="2100" dirty="0" smtClean="0"/>
              <a:t>‘</a:t>
            </a:r>
            <a:r>
              <a:rPr lang="en-US" sz="2100" dirty="0"/>
              <a:t>Persistent’ MCMC for </a:t>
            </a:r>
            <a:r>
              <a:rPr lang="en-US" sz="2100" dirty="0" smtClean="0"/>
              <a:t>training</a:t>
            </a:r>
          </a:p>
          <a:p>
            <a:r>
              <a:rPr lang="en-US" dirty="0"/>
              <a:t>Boltzmann machine variables</a:t>
            </a:r>
          </a:p>
          <a:p>
            <a:pPr lvl="1"/>
            <a:r>
              <a:rPr lang="en-US" sz="2100" b="1" dirty="0">
                <a:solidFill>
                  <a:srgbClr val="92D050"/>
                </a:solidFill>
              </a:rPr>
              <a:t>x</a:t>
            </a:r>
            <a:r>
              <a:rPr lang="en-US" sz="2100" dirty="0"/>
              <a:t>: visible units</a:t>
            </a:r>
          </a:p>
          <a:p>
            <a:pPr lvl="1"/>
            <a:r>
              <a:rPr lang="en-US" sz="2100" b="1" dirty="0">
                <a:solidFill>
                  <a:schemeClr val="accent1">
                    <a:lumMod val="50000"/>
                  </a:schemeClr>
                </a:solidFill>
              </a:rPr>
              <a:t>h</a:t>
            </a:r>
            <a:r>
              <a:rPr lang="en-US" sz="2100" dirty="0"/>
              <a:t>: hidden units</a:t>
            </a:r>
          </a:p>
          <a:p>
            <a:pPr lvl="1"/>
            <a:r>
              <a:rPr lang="en-US" sz="2100" b="1" dirty="0">
                <a:solidFill>
                  <a:srgbClr val="B3752D"/>
                </a:solidFill>
              </a:rPr>
              <a:t>z</a:t>
            </a:r>
            <a:r>
              <a:rPr lang="en-US" sz="2100" dirty="0"/>
              <a:t>: conditioning </a:t>
            </a:r>
            <a:r>
              <a:rPr lang="en-US" sz="2100" dirty="0" smtClean="0"/>
              <a:t>units</a:t>
            </a:r>
          </a:p>
          <a:p>
            <a:pPr lvl="1"/>
            <a:r>
              <a:rPr lang="en-US" sz="2100" dirty="0" smtClean="0"/>
              <a:t>W: weights</a:t>
            </a:r>
            <a:endParaRPr lang="en-US" sz="2100" dirty="0"/>
          </a:p>
          <a:p>
            <a:endParaRPr lang="en-US" dirty="0"/>
          </a:p>
        </p:txBody>
      </p:sp>
      <mc:AlternateContent xmlns:mc="http://schemas.openxmlformats.org/markup-compatibility/2006" xmlns:a14="http://schemas.microsoft.com/office/drawing/2010/main">
        <mc:Choice Requires="a14">
          <p:sp>
            <p:nvSpPr>
              <p:cNvPr id="4" name="Rectangle 3"/>
              <p:cNvSpPr/>
              <p:nvPr/>
            </p:nvSpPr>
            <p:spPr>
              <a:xfrm>
                <a:off x="4554117" y="4830899"/>
                <a:ext cx="3249864" cy="3702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00" i="1" smtClean="0">
                          <a:latin typeface="Cambria Math" charset="0"/>
                        </a:rPr>
                        <m:t>𝑝</m:t>
                      </m:r>
                      <m:d>
                        <m:dPr>
                          <m:ctrlPr>
                            <a:rPr lang="en-US" sz="1600" i="1">
                              <a:latin typeface="Cambria Math" charset="0"/>
                            </a:rPr>
                          </m:ctrlPr>
                        </m:dPr>
                        <m:e>
                          <m:r>
                            <a:rPr lang="en-US" sz="1600">
                              <a:latin typeface="Cambria Math" charset="0"/>
                            </a:rPr>
                            <m:t>𝐱</m:t>
                          </m:r>
                          <m:r>
                            <a:rPr lang="en-US" sz="1600" b="0">
                              <a:latin typeface="Cambria Math" charset="0"/>
                            </a:rPr>
                            <m:t>,</m:t>
                          </m:r>
                          <m:r>
                            <a:rPr lang="en-US" sz="1600">
                              <a:latin typeface="Cambria Math" charset="0"/>
                            </a:rPr>
                            <m:t>𝐡</m:t>
                          </m:r>
                          <m:r>
                            <a:rPr lang="en-US" sz="1600" b="0">
                              <a:latin typeface="Cambria Math" charset="0"/>
                            </a:rPr>
                            <m:t>|</m:t>
                          </m:r>
                          <m:r>
                            <a:rPr lang="en-US" sz="1600">
                              <a:latin typeface="Cambria Math" charset="0"/>
                            </a:rPr>
                            <m:t>𝐳</m:t>
                          </m:r>
                        </m:e>
                      </m:d>
                      <m:r>
                        <a:rPr lang="en-US" sz="1600" b="0" smtClean="0">
                          <a:latin typeface="Cambria Math" charset="0"/>
                        </a:rPr>
                        <m:t>=</m:t>
                      </m:r>
                      <m:f>
                        <m:fPr>
                          <m:type m:val="lin"/>
                          <m:ctrlPr>
                            <a:rPr lang="en-US" sz="1600" b="0" i="1" smtClean="0">
                              <a:latin typeface="Cambria Math" charset="0"/>
                            </a:rPr>
                          </m:ctrlPr>
                        </m:fPr>
                        <m:num>
                          <m:func>
                            <m:funcPr>
                              <m:ctrlPr>
                                <a:rPr lang="en-US" sz="1600" b="0" i="1">
                                  <a:latin typeface="Cambria Math" charset="0"/>
                                </a:rPr>
                              </m:ctrlPr>
                            </m:funcPr>
                            <m:fName>
                              <m:r>
                                <m:rPr>
                                  <m:sty m:val="p"/>
                                </m:rPr>
                                <a:rPr lang="en-US" sz="1600" b="0">
                                  <a:latin typeface="Cambria Math" charset="0"/>
                                </a:rPr>
                                <m:t>exp</m:t>
                              </m:r>
                            </m:fName>
                            <m:e>
                              <m:d>
                                <m:dPr>
                                  <m:ctrlPr>
                                    <a:rPr lang="en-US" sz="1600" b="0" i="1">
                                      <a:latin typeface="Cambria Math" charset="0"/>
                                    </a:rPr>
                                  </m:ctrlPr>
                                </m:dPr>
                                <m:e>
                                  <m:r>
                                    <a:rPr lang="en-US" sz="1600" b="0">
                                      <a:latin typeface="Cambria Math" charset="0"/>
                                    </a:rPr>
                                    <m:t>−</m:t>
                                  </m:r>
                                  <m:r>
                                    <a:rPr lang="en-US" sz="1600" b="0" i="1" smtClean="0">
                                      <a:solidFill>
                                        <a:schemeClr val="tx1"/>
                                      </a:solidFill>
                                      <a:latin typeface="Cambria Math" charset="0"/>
                                    </a:rPr>
                                    <m:t>𝐸</m:t>
                                  </m:r>
                                  <m:d>
                                    <m:dPr>
                                      <m:ctrlPr>
                                        <a:rPr lang="en-US" sz="1600" b="0" i="1">
                                          <a:latin typeface="Cambria Math" charset="0"/>
                                        </a:rPr>
                                      </m:ctrlPr>
                                    </m:dPr>
                                    <m:e>
                                      <m:r>
                                        <a:rPr lang="en-US" sz="1600">
                                          <a:latin typeface="Cambria Math" charset="0"/>
                                        </a:rPr>
                                        <m:t>𝐱</m:t>
                                      </m:r>
                                      <m:r>
                                        <a:rPr lang="en-US" sz="1600">
                                          <a:latin typeface="Cambria Math" charset="0"/>
                                        </a:rPr>
                                        <m:t>,</m:t>
                                      </m:r>
                                      <m:r>
                                        <a:rPr lang="en-US" sz="1600">
                                          <a:latin typeface="Cambria Math" charset="0"/>
                                        </a:rPr>
                                        <m:t>𝐡</m:t>
                                      </m:r>
                                      <m:r>
                                        <a:rPr lang="en-US" sz="1600" b="0">
                                          <a:latin typeface="Cambria Math" charset="0"/>
                                        </a:rPr>
                                        <m:t>|</m:t>
                                      </m:r>
                                      <m:r>
                                        <a:rPr lang="en-US" sz="1600">
                                          <a:latin typeface="Cambria Math" charset="0"/>
                                        </a:rPr>
                                        <m:t>𝐳</m:t>
                                      </m:r>
                                    </m:e>
                                  </m:d>
                                </m:e>
                              </m:d>
                            </m:e>
                          </m:func>
                        </m:num>
                        <m:den>
                          <m:r>
                            <a:rPr lang="en-US" sz="1600" b="0" i="1" smtClean="0">
                              <a:latin typeface="Cambria Math" charset="0"/>
                            </a:rPr>
                            <m:t>𝑍</m:t>
                          </m:r>
                        </m:den>
                      </m:f>
                      <m:r>
                        <a:rPr lang="en-US" sz="1600" b="0" smtClean="0">
                          <a:latin typeface="Cambria Math" charset="0"/>
                        </a:rPr>
                        <m:t>(</m:t>
                      </m:r>
                      <m:r>
                        <a:rPr lang="en-US" sz="1600" smtClean="0">
                          <a:latin typeface="Cambria Math" charset="0"/>
                        </a:rPr>
                        <m:t>𝐳</m:t>
                      </m:r>
                      <m:r>
                        <a:rPr lang="en-US" sz="1600" b="0" smtClean="0">
                          <a:latin typeface="Cambria Math" charset="0"/>
                        </a:rPr>
                        <m:t>)</m:t>
                      </m:r>
                    </m:oMath>
                  </m:oMathPara>
                </a14:m>
                <a:endParaRPr lang="en-US" sz="1600" dirty="0"/>
              </a:p>
            </p:txBody>
          </p:sp>
        </mc:Choice>
        <mc:Fallback xmlns="">
          <p:sp>
            <p:nvSpPr>
              <p:cNvPr id="4" name="Rectangle 3"/>
              <p:cNvSpPr>
                <a:spLocks noRot="1" noChangeAspect="1" noMove="1" noResize="1" noEditPoints="1" noAdjustHandles="1" noChangeArrowheads="1" noChangeShapeType="1" noTextEdit="1"/>
              </p:cNvSpPr>
              <p:nvPr/>
            </p:nvSpPr>
            <p:spPr>
              <a:xfrm>
                <a:off x="4554117" y="4830899"/>
                <a:ext cx="3249864" cy="370294"/>
              </a:xfrm>
              <a:prstGeom prst="rect">
                <a:avLst/>
              </a:prstGeom>
              <a:blipFill rotWithShape="0">
                <a:blip r:embed="rId2"/>
                <a:stretch>
                  <a:fillRect t="-93443" r="-2627" b="-1524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588383" y="6258310"/>
                <a:ext cx="7931467" cy="4682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𝐸</m:t>
                      </m:r>
                      <m:d>
                        <m:dPr>
                          <m:ctrlPr>
                            <a:rPr lang="en-US" sz="2400" i="1">
                              <a:latin typeface="Cambria Math" charset="0"/>
                            </a:rPr>
                          </m:ctrlPr>
                        </m:dPr>
                        <m:e>
                          <m:r>
                            <a:rPr lang="en-US" sz="2400" i="1" smtClean="0">
                              <a:solidFill>
                                <a:srgbClr val="92D050"/>
                              </a:solidFill>
                              <a:latin typeface="Cambria Math" charset="0"/>
                            </a:rPr>
                            <m:t>𝐱</m:t>
                          </m:r>
                          <m:r>
                            <a:rPr lang="en-US" sz="2400">
                              <a:latin typeface="Cambria Math" charset="0"/>
                            </a:rPr>
                            <m:t>,</m:t>
                          </m:r>
                          <m:r>
                            <a:rPr lang="en-US" sz="2400" smtClean="0">
                              <a:solidFill>
                                <a:schemeClr val="accent1">
                                  <a:lumMod val="50000"/>
                                </a:schemeClr>
                              </a:solidFill>
                              <a:latin typeface="Cambria Math" charset="0"/>
                            </a:rPr>
                            <m:t>𝐡</m:t>
                          </m:r>
                          <m:r>
                            <a:rPr lang="en-US" sz="2400">
                              <a:latin typeface="Cambria Math" charset="0"/>
                            </a:rPr>
                            <m:t>|</m:t>
                          </m:r>
                          <m:r>
                            <a:rPr lang="en-US" sz="2400" i="1" smtClean="0">
                              <a:solidFill>
                                <a:srgbClr val="B3752D"/>
                              </a:solidFill>
                              <a:latin typeface="Cambria Math" charset="0"/>
                            </a:rPr>
                            <m:t>𝐳</m:t>
                          </m:r>
                        </m:e>
                      </m:d>
                      <m:r>
                        <a:rPr lang="en-US" sz="2400" i="1">
                          <a:latin typeface="Cambria Math" charset="0"/>
                        </a:rPr>
                        <m:t>=</m:t>
                      </m:r>
                      <m:sSup>
                        <m:sSupPr>
                          <m:ctrlPr>
                            <a:rPr lang="en-US" sz="2400" i="1">
                              <a:latin typeface="Cambria Math" charset="0"/>
                            </a:rPr>
                          </m:ctrlPr>
                        </m:sSupPr>
                        <m:e>
                          <m:r>
                            <a:rPr lang="en-US" sz="2400" i="1">
                              <a:latin typeface="Cambria Math" charset="0"/>
                            </a:rPr>
                            <m:t>−</m:t>
                          </m:r>
                          <m:r>
                            <a:rPr lang="en-US" sz="2400" i="1" smtClean="0">
                              <a:solidFill>
                                <a:srgbClr val="B3752D"/>
                              </a:solidFill>
                              <a:latin typeface="Cambria Math" charset="0"/>
                            </a:rPr>
                            <m:t>𝐳</m:t>
                          </m:r>
                        </m:e>
                        <m:sup>
                          <m:r>
                            <m:rPr>
                              <m:sty m:val="p"/>
                            </m:rPr>
                            <a:rPr lang="en-US" sz="2400">
                              <a:latin typeface="Cambria Math" charset="0"/>
                            </a:rPr>
                            <m:t>T</m:t>
                          </m:r>
                        </m:sup>
                      </m:sSup>
                      <m:sSub>
                        <m:sSubPr>
                          <m:ctrlPr>
                            <a:rPr lang="en-US" sz="2400" i="1">
                              <a:latin typeface="Cambria Math" charset="0"/>
                            </a:rPr>
                          </m:ctrlPr>
                        </m:sSubPr>
                        <m:e>
                          <m:r>
                            <a:rPr lang="en-US" sz="2400" i="1">
                              <a:latin typeface="Cambria Math" charset="0"/>
                            </a:rPr>
                            <m:t>𝐖</m:t>
                          </m:r>
                        </m:e>
                        <m:sub>
                          <m:r>
                            <a:rPr lang="en-US" sz="2400" i="1">
                              <a:latin typeface="Cambria Math" charset="0"/>
                            </a:rPr>
                            <m:t>𝟏</m:t>
                          </m:r>
                        </m:sub>
                      </m:sSub>
                      <m:r>
                        <a:rPr lang="en-US" sz="2400" i="1" smtClean="0">
                          <a:solidFill>
                            <a:srgbClr val="92D050"/>
                          </a:solidFill>
                          <a:latin typeface="Cambria Math" charset="0"/>
                        </a:rPr>
                        <m:t>𝐱</m:t>
                      </m:r>
                      <m:sSup>
                        <m:sSupPr>
                          <m:ctrlPr>
                            <a:rPr lang="en-US" sz="2400" i="1">
                              <a:latin typeface="Cambria Math" charset="0"/>
                            </a:rPr>
                          </m:ctrlPr>
                        </m:sSupPr>
                        <m:e>
                          <m:r>
                            <a:rPr lang="en-US" sz="2400" i="1">
                              <a:latin typeface="Cambria Math" charset="0"/>
                            </a:rPr>
                            <m:t>−</m:t>
                          </m:r>
                          <m:r>
                            <a:rPr lang="en-US" sz="2400" i="1" smtClean="0">
                              <a:solidFill>
                                <a:srgbClr val="92D050"/>
                              </a:solidFill>
                              <a:latin typeface="Cambria Math" charset="0"/>
                            </a:rPr>
                            <m:t>𝐱</m:t>
                          </m:r>
                        </m:e>
                        <m:sup>
                          <m:r>
                            <m:rPr>
                              <m:sty m:val="p"/>
                            </m:rPr>
                            <a:rPr lang="en-US" sz="2400">
                              <a:latin typeface="Cambria Math" charset="0"/>
                            </a:rPr>
                            <m:t>T</m:t>
                          </m:r>
                        </m:sup>
                      </m:sSup>
                      <m:sSub>
                        <m:sSubPr>
                          <m:ctrlPr>
                            <a:rPr lang="en-US" sz="2400" i="1">
                              <a:latin typeface="Cambria Math" charset="0"/>
                            </a:rPr>
                          </m:ctrlPr>
                        </m:sSubPr>
                        <m:e>
                          <m:r>
                            <a:rPr lang="en-US" sz="2400" i="1">
                              <a:latin typeface="Cambria Math" charset="0"/>
                            </a:rPr>
                            <m:t>𝐖</m:t>
                          </m:r>
                        </m:e>
                        <m:sub>
                          <m:r>
                            <a:rPr lang="en-US" sz="2400" b="1" i="1" smtClean="0">
                              <a:latin typeface="Cambria Math" charset="0"/>
                            </a:rPr>
                            <m:t>𝟐</m:t>
                          </m:r>
                        </m:sub>
                      </m:sSub>
                      <m:r>
                        <a:rPr lang="en-US" sz="2400" i="1" smtClean="0">
                          <a:solidFill>
                            <a:srgbClr val="92D050"/>
                          </a:solidFill>
                          <a:latin typeface="Cambria Math" charset="0"/>
                        </a:rPr>
                        <m:t>𝐱</m:t>
                      </m:r>
                      <m:r>
                        <a:rPr lang="en-US" sz="2400" i="1">
                          <a:latin typeface="Cambria Math" charset="0"/>
                        </a:rPr>
                        <m:t>−</m:t>
                      </m:r>
                      <m:sSup>
                        <m:sSupPr>
                          <m:ctrlPr>
                            <a:rPr lang="en-US" sz="2400" i="1">
                              <a:latin typeface="Cambria Math" charset="0"/>
                            </a:rPr>
                          </m:ctrlPr>
                        </m:sSupPr>
                        <m:e>
                          <m:r>
                            <a:rPr lang="en-US" sz="2400" i="1" smtClean="0">
                              <a:solidFill>
                                <a:srgbClr val="92D050"/>
                              </a:solidFill>
                              <a:latin typeface="Cambria Math" charset="0"/>
                            </a:rPr>
                            <m:t>𝐱</m:t>
                          </m:r>
                        </m:e>
                        <m:sup>
                          <m:r>
                            <m:rPr>
                              <m:sty m:val="p"/>
                            </m:rPr>
                            <a:rPr lang="en-US" sz="2400">
                              <a:latin typeface="Cambria Math" charset="0"/>
                            </a:rPr>
                            <m:t>T</m:t>
                          </m:r>
                        </m:sup>
                      </m:sSup>
                      <m:sSub>
                        <m:sSubPr>
                          <m:ctrlPr>
                            <a:rPr lang="en-US" sz="2400" i="1">
                              <a:latin typeface="Cambria Math" charset="0"/>
                            </a:rPr>
                          </m:ctrlPr>
                        </m:sSubPr>
                        <m:e>
                          <m:r>
                            <a:rPr lang="en-US" sz="2400" i="1">
                              <a:latin typeface="Cambria Math" charset="0"/>
                            </a:rPr>
                            <m:t>𝐖</m:t>
                          </m:r>
                        </m:e>
                        <m:sub>
                          <m:r>
                            <a:rPr lang="en-US" sz="2400" b="1" i="1" smtClean="0">
                              <a:latin typeface="Cambria Math" charset="0"/>
                            </a:rPr>
                            <m:t>𝟑</m:t>
                          </m:r>
                        </m:sub>
                      </m:sSub>
                      <m:r>
                        <a:rPr lang="en-US" sz="2400" smtClean="0">
                          <a:solidFill>
                            <a:schemeClr val="accent1">
                              <a:lumMod val="50000"/>
                            </a:schemeClr>
                          </a:solidFill>
                          <a:latin typeface="Cambria Math" charset="0"/>
                        </a:rPr>
                        <m:t>𝐡</m:t>
                      </m:r>
                      <m:r>
                        <a:rPr lang="en-US" sz="2400" i="1">
                          <a:latin typeface="Cambria Math" charset="0"/>
                        </a:rPr>
                        <m:t>−</m:t>
                      </m:r>
                      <m:sSup>
                        <m:sSupPr>
                          <m:ctrlPr>
                            <a:rPr lang="en-US" sz="2400" i="1">
                              <a:latin typeface="Cambria Math" charset="0"/>
                            </a:rPr>
                          </m:ctrlPr>
                        </m:sSupPr>
                        <m:e>
                          <m:r>
                            <a:rPr lang="en-US" sz="2400" smtClean="0">
                              <a:solidFill>
                                <a:schemeClr val="accent1">
                                  <a:lumMod val="50000"/>
                                </a:schemeClr>
                              </a:solidFill>
                              <a:latin typeface="Cambria Math" charset="0"/>
                            </a:rPr>
                            <m:t>𝐡</m:t>
                          </m:r>
                        </m:e>
                        <m:sup>
                          <m:r>
                            <m:rPr>
                              <m:sty m:val="p"/>
                            </m:rPr>
                            <a:rPr lang="en-US" sz="2400" b="0">
                              <a:latin typeface="Cambria Math" charset="0"/>
                            </a:rPr>
                            <m:t>T</m:t>
                          </m:r>
                        </m:sup>
                      </m:sSup>
                      <m:sSub>
                        <m:sSubPr>
                          <m:ctrlPr>
                            <a:rPr lang="en-US" sz="2400" i="1">
                              <a:latin typeface="Cambria Math" charset="0"/>
                            </a:rPr>
                          </m:ctrlPr>
                        </m:sSubPr>
                        <m:e>
                          <m:r>
                            <a:rPr lang="en-US" sz="2400" i="1">
                              <a:latin typeface="Cambria Math" charset="0"/>
                            </a:rPr>
                            <m:t>𝐖</m:t>
                          </m:r>
                        </m:e>
                        <m:sub>
                          <m:r>
                            <a:rPr lang="en-US" sz="2400" b="1" i="1" smtClean="0">
                              <a:latin typeface="Cambria Math" charset="0"/>
                            </a:rPr>
                            <m:t>𝟒</m:t>
                          </m:r>
                        </m:sub>
                      </m:sSub>
                      <m:r>
                        <a:rPr lang="en-US" sz="2400" smtClean="0">
                          <a:solidFill>
                            <a:schemeClr val="accent1">
                              <a:lumMod val="50000"/>
                            </a:schemeClr>
                          </a:solidFill>
                          <a:latin typeface="Cambria Math" charset="0"/>
                        </a:rPr>
                        <m:t>𝐡</m:t>
                      </m:r>
                      <m:r>
                        <a:rPr lang="en-US" sz="2400" i="1">
                          <a:latin typeface="Cambria Math" charset="0"/>
                        </a:rPr>
                        <m:t>−</m:t>
                      </m:r>
                      <m:r>
                        <a:rPr lang="en-US" sz="2400" b="1" i="1" smtClean="0">
                          <a:latin typeface="Cambria Math" charset="0"/>
                        </a:rPr>
                        <m:t>𝑩𝒊𝒂𝒔</m:t>
                      </m:r>
                    </m:oMath>
                  </m:oMathPara>
                </a14:m>
                <a:endParaRPr lang="en-US" sz="2400" dirty="0"/>
              </a:p>
            </p:txBody>
          </p:sp>
        </mc:Choice>
        <mc:Fallback xmlns="">
          <p:sp>
            <p:nvSpPr>
              <p:cNvPr id="5" name="Rectangle 4"/>
              <p:cNvSpPr>
                <a:spLocks noRot="1" noChangeAspect="1" noMove="1" noResize="1" noEditPoints="1" noAdjustHandles="1" noChangeArrowheads="1" noChangeShapeType="1" noTextEdit="1"/>
              </p:cNvSpPr>
              <p:nvPr/>
            </p:nvSpPr>
            <p:spPr>
              <a:xfrm>
                <a:off x="588383" y="6258310"/>
                <a:ext cx="7931467" cy="468205"/>
              </a:xfrm>
              <a:prstGeom prst="rect">
                <a:avLst/>
              </a:prstGeom>
              <a:blipFill rotWithShape="0">
                <a:blip r:embed="rId3"/>
                <a:stretch>
                  <a:fillRect b="-184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4554116" y="5348078"/>
                <a:ext cx="2215158" cy="4479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charset="0"/>
                        </a:rPr>
                        <m:t>𝑍</m:t>
                      </m:r>
                      <m:r>
                        <a:rPr lang="en-US">
                          <a:latin typeface="Cambria Math" charset="0"/>
                        </a:rPr>
                        <m:t>(</m:t>
                      </m:r>
                      <m:r>
                        <a:rPr lang="en-US">
                          <a:latin typeface="Cambria Math" charset="0"/>
                        </a:rPr>
                        <m:t>𝐳</m:t>
                      </m:r>
                      <m:r>
                        <a:rPr lang="en-US" b="0">
                          <a:latin typeface="Cambria Math" charset="0"/>
                        </a:rPr>
                        <m:t>)=</m:t>
                      </m:r>
                      <m:nary>
                        <m:naryPr>
                          <m:chr m:val="∑"/>
                          <m:limLoc m:val="subSup"/>
                          <m:supHide m:val="on"/>
                          <m:ctrlPr>
                            <a:rPr lang="en-US" b="0" i="1">
                              <a:latin typeface="Cambria Math" charset="0"/>
                            </a:rPr>
                          </m:ctrlPr>
                        </m:naryPr>
                        <m:sub>
                          <m:r>
                            <a:rPr lang="en-US">
                              <a:latin typeface="Cambria Math" charset="0"/>
                            </a:rPr>
                            <m:t>𝐱</m:t>
                          </m:r>
                          <m:r>
                            <a:rPr lang="en-US">
                              <a:latin typeface="Cambria Math" charset="0"/>
                            </a:rPr>
                            <m:t>,</m:t>
                          </m:r>
                          <m:r>
                            <a:rPr lang="en-US">
                              <a:latin typeface="Cambria Math" charset="0"/>
                            </a:rPr>
                            <m:t>𝐡</m:t>
                          </m:r>
                        </m:sub>
                        <m:sup/>
                        <m:e>
                          <m:func>
                            <m:funcPr>
                              <m:ctrlPr>
                                <a:rPr lang="en-US" b="0" i="1">
                                  <a:latin typeface="Cambria Math" charset="0"/>
                                </a:rPr>
                              </m:ctrlPr>
                            </m:funcPr>
                            <m:fName>
                              <m:r>
                                <m:rPr>
                                  <m:sty m:val="p"/>
                                </m:rPr>
                                <a:rPr lang="en-US" b="0">
                                  <a:latin typeface="Cambria Math" charset="0"/>
                                </a:rPr>
                                <m:t>exp</m:t>
                              </m:r>
                            </m:fName>
                            <m:e>
                              <m:d>
                                <m:dPr>
                                  <m:ctrlPr>
                                    <a:rPr lang="en-US" b="0" i="1">
                                      <a:latin typeface="Cambria Math" charset="0"/>
                                    </a:rPr>
                                  </m:ctrlPr>
                                </m:dPr>
                                <m:e>
                                  <m:r>
                                    <a:rPr lang="en-US" b="0">
                                      <a:latin typeface="Cambria Math" charset="0"/>
                                    </a:rPr>
                                    <m:t>−</m:t>
                                  </m:r>
                                  <m:r>
                                    <a:rPr lang="en-US" b="0" i="1" smtClean="0">
                                      <a:solidFill>
                                        <a:schemeClr val="tx1"/>
                                      </a:solidFill>
                                      <a:latin typeface="Cambria Math" charset="0"/>
                                    </a:rPr>
                                    <m:t>𝐸</m:t>
                                  </m:r>
                                  <m:d>
                                    <m:dPr>
                                      <m:ctrlPr>
                                        <a:rPr lang="en-US" b="0" i="1">
                                          <a:latin typeface="Cambria Math" charset="0"/>
                                        </a:rPr>
                                      </m:ctrlPr>
                                    </m:dPr>
                                    <m:e>
                                      <m:r>
                                        <a:rPr lang="en-US">
                                          <a:latin typeface="Cambria Math" charset="0"/>
                                        </a:rPr>
                                        <m:t>𝐱</m:t>
                                      </m:r>
                                      <m:r>
                                        <a:rPr lang="en-US">
                                          <a:latin typeface="Cambria Math" charset="0"/>
                                        </a:rPr>
                                        <m:t>,</m:t>
                                      </m:r>
                                      <m:r>
                                        <a:rPr lang="en-US">
                                          <a:latin typeface="Cambria Math" charset="0"/>
                                        </a:rPr>
                                        <m:t>𝐡</m:t>
                                      </m:r>
                                      <m:r>
                                        <a:rPr lang="en-US" b="0">
                                          <a:latin typeface="Cambria Math" charset="0"/>
                                        </a:rPr>
                                        <m:t>|</m:t>
                                      </m:r>
                                      <m:r>
                                        <a:rPr lang="en-US">
                                          <a:latin typeface="Cambria Math" charset="0"/>
                                        </a:rPr>
                                        <m:t>𝐳</m:t>
                                      </m:r>
                                    </m:e>
                                  </m:d>
                                </m:e>
                              </m:d>
                            </m:e>
                          </m:func>
                        </m:e>
                      </m:nary>
                      <m:r>
                        <a:rPr lang="en-US" b="0">
                          <a:latin typeface="Cambria Math" charset="0"/>
                        </a:rPr>
                        <m:t> </m:t>
                      </m:r>
                    </m:oMath>
                  </m:oMathPara>
                </a14:m>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4554116" y="5348078"/>
                <a:ext cx="2215158" cy="447943"/>
              </a:xfrm>
              <a:prstGeom prst="rect">
                <a:avLst/>
              </a:prstGeom>
              <a:blipFill rotWithShape="0">
                <a:blip r:embed="rId4"/>
                <a:stretch>
                  <a:fillRect t="-147297" b="-208108"/>
                </a:stretch>
              </a:blipFill>
            </p:spPr>
            <p:txBody>
              <a:bodyPr/>
              <a:lstStyle/>
              <a:p>
                <a:r>
                  <a:rPr lang="en-US">
                    <a:noFill/>
                  </a:rPr>
                  <a:t> </a:t>
                </a:r>
              </a:p>
            </p:txBody>
          </p:sp>
        </mc:Fallback>
      </mc:AlternateContent>
    </p:spTree>
    <p:extLst>
      <p:ext uri="{BB962C8B-B14F-4D97-AF65-F5344CB8AC3E}">
        <p14:creationId xmlns:p14="http://schemas.microsoft.com/office/powerpoint/2010/main" val="70701971"/>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772" y="542291"/>
            <a:ext cx="7978637" cy="647842"/>
          </a:xfrm>
        </p:spPr>
        <p:txBody>
          <a:bodyPr>
            <a:normAutofit fontScale="90000"/>
          </a:bodyPr>
          <a:lstStyle/>
          <a:p>
            <a:pPr algn="ctr"/>
            <a:r>
              <a:rPr lang="en-US" sz="3200" dirty="0" smtClean="0">
                <a:solidFill>
                  <a:srgbClr val="0070C0"/>
                </a:solidFill>
                <a:latin typeface="Helvetica" charset="0"/>
                <a:ea typeface="Helvetica" charset="0"/>
                <a:cs typeface="Helvetica" charset="0"/>
              </a:rPr>
              <a:t>Transcriptome </a:t>
            </a:r>
            <a:r>
              <a:rPr lang="en-US" sz="1800" dirty="0" smtClean="0">
                <a:solidFill>
                  <a:srgbClr val="0070C0"/>
                </a:solidFill>
                <a:latin typeface="Helvetica" charset="0"/>
                <a:ea typeface="Helvetica" charset="0"/>
                <a:cs typeface="Helvetica" charset="0"/>
              </a:rPr>
              <a:t>= Gene Activity of All Genes in the Genome, </a:t>
            </a:r>
            <a:br>
              <a:rPr lang="en-US" sz="1800" dirty="0" smtClean="0">
                <a:solidFill>
                  <a:srgbClr val="0070C0"/>
                </a:solidFill>
                <a:latin typeface="Helvetica" charset="0"/>
                <a:ea typeface="Helvetica" charset="0"/>
                <a:cs typeface="Helvetica" charset="0"/>
              </a:rPr>
            </a:br>
            <a:r>
              <a:rPr lang="en-US" sz="1800" dirty="0" smtClean="0">
                <a:solidFill>
                  <a:srgbClr val="0070C0"/>
                </a:solidFill>
                <a:latin typeface="Helvetica" charset="0"/>
                <a:ea typeface="Helvetica" charset="0"/>
                <a:cs typeface="Helvetica" charset="0"/>
              </a:rPr>
              <a:t>usually quantified by RNA-</a:t>
            </a:r>
            <a:r>
              <a:rPr lang="en-US" sz="1800" dirty="0" err="1" smtClean="0">
                <a:solidFill>
                  <a:srgbClr val="0070C0"/>
                </a:solidFill>
                <a:latin typeface="Helvetica" charset="0"/>
                <a:ea typeface="Helvetica" charset="0"/>
                <a:cs typeface="Helvetica" charset="0"/>
              </a:rPr>
              <a:t>seq</a:t>
            </a:r>
            <a:endParaRPr lang="en-US" sz="1800" dirty="0">
              <a:solidFill>
                <a:srgbClr val="0070C0"/>
              </a:solidFill>
              <a:latin typeface="Helvetica" charset="0"/>
              <a:ea typeface="Helvetica" charset="0"/>
              <a:cs typeface="Helvetica" charset="0"/>
            </a:endParaRPr>
          </a:p>
        </p:txBody>
      </p:sp>
      <p:sp>
        <p:nvSpPr>
          <p:cNvPr id="4" name="Rectangle 3"/>
          <p:cNvSpPr/>
          <p:nvPr/>
        </p:nvSpPr>
        <p:spPr>
          <a:xfrm>
            <a:off x="1757638" y="1629373"/>
            <a:ext cx="1292087" cy="357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prstClr val="white"/>
                </a:solidFill>
                <a:latin typeface="Helvetica" charset="0"/>
                <a:ea typeface="Helvetica" charset="0"/>
                <a:cs typeface="Helvetica" charset="0"/>
              </a:rPr>
              <a:t>Genes (DNA)</a:t>
            </a:r>
          </a:p>
        </p:txBody>
      </p:sp>
      <p:cxnSp>
        <p:nvCxnSpPr>
          <p:cNvPr id="6" name="Straight Arrow Connector 5"/>
          <p:cNvCxnSpPr>
            <a:stCxn id="4" idx="2"/>
          </p:cNvCxnSpPr>
          <p:nvPr/>
        </p:nvCxnSpPr>
        <p:spPr>
          <a:xfrm>
            <a:off x="2403682" y="1987182"/>
            <a:ext cx="1588" cy="4663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1725106" y="2471900"/>
            <a:ext cx="1357151" cy="4526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0" dirty="0">
                <a:solidFill>
                  <a:prstClr val="white"/>
                </a:solidFill>
                <a:latin typeface="Helvetica" charset="0"/>
                <a:ea typeface="Helvetica" charset="0"/>
                <a:cs typeface="Helvetica" charset="0"/>
              </a:rPr>
              <a:t>RNA transcripts</a:t>
            </a:r>
          </a:p>
        </p:txBody>
      </p:sp>
      <p:cxnSp>
        <p:nvCxnSpPr>
          <p:cNvPr id="31" name="Straight Arrow Connector 30"/>
          <p:cNvCxnSpPr>
            <a:stCxn id="28" idx="4"/>
            <a:endCxn id="32" idx="0"/>
          </p:cNvCxnSpPr>
          <p:nvPr/>
        </p:nvCxnSpPr>
        <p:spPr>
          <a:xfrm>
            <a:off x="2403682" y="2924561"/>
            <a:ext cx="875423" cy="486397"/>
          </a:xfrm>
          <a:prstGeom prst="straightConnector1">
            <a:avLst/>
          </a:prstGeom>
          <a:ln>
            <a:prstDash val="dash"/>
            <a:tailEnd type="none"/>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2657909" y="3410957"/>
            <a:ext cx="1242391" cy="6162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100" b="0" dirty="0">
                <a:solidFill>
                  <a:prstClr val="white"/>
                </a:solidFill>
                <a:latin typeface="Helvetica" charset="0"/>
                <a:ea typeface="Helvetica" charset="0"/>
                <a:cs typeface="Helvetica" charset="0"/>
              </a:rPr>
              <a:t>Protein coding mRNA</a:t>
            </a:r>
          </a:p>
        </p:txBody>
      </p:sp>
      <p:cxnSp>
        <p:nvCxnSpPr>
          <p:cNvPr id="38" name="Straight Arrow Connector 37"/>
          <p:cNvCxnSpPr>
            <a:stCxn id="32" idx="4"/>
            <a:endCxn id="39" idx="0"/>
          </p:cNvCxnSpPr>
          <p:nvPr/>
        </p:nvCxnSpPr>
        <p:spPr>
          <a:xfrm flipH="1">
            <a:off x="3279104" y="4027185"/>
            <a:ext cx="1" cy="8992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Diamond 38"/>
          <p:cNvSpPr/>
          <p:nvPr/>
        </p:nvSpPr>
        <p:spPr>
          <a:xfrm>
            <a:off x="2459124" y="4926458"/>
            <a:ext cx="1639959" cy="951672"/>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prstClr val="white"/>
                </a:solidFill>
                <a:latin typeface="Helvetica" charset="0"/>
                <a:ea typeface="Helvetica" charset="0"/>
                <a:cs typeface="Helvetica" charset="0"/>
              </a:rPr>
              <a:t>Proteins</a:t>
            </a:r>
          </a:p>
        </p:txBody>
      </p:sp>
      <p:cxnSp>
        <p:nvCxnSpPr>
          <p:cNvPr id="41" name="Straight Arrow Connector 40"/>
          <p:cNvCxnSpPr>
            <a:stCxn id="28" idx="4"/>
          </p:cNvCxnSpPr>
          <p:nvPr/>
        </p:nvCxnSpPr>
        <p:spPr>
          <a:xfrm flipH="1">
            <a:off x="1741373" y="2924561"/>
            <a:ext cx="662309" cy="418173"/>
          </a:xfrm>
          <a:prstGeom prst="straightConnector1">
            <a:avLst/>
          </a:prstGeom>
          <a:ln>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463841" y="3324369"/>
            <a:ext cx="1776621" cy="789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prstClr val="white"/>
                </a:solidFill>
                <a:latin typeface="Helvetica" charset="0"/>
                <a:ea typeface="Helvetica" charset="0"/>
                <a:cs typeface="Helvetica" charset="0"/>
              </a:rPr>
              <a:t>Non-coding regulatory RNAs</a:t>
            </a:r>
          </a:p>
        </p:txBody>
      </p:sp>
      <p:cxnSp>
        <p:nvCxnSpPr>
          <p:cNvPr id="44" name="Elbow Connector 43"/>
          <p:cNvCxnSpPr>
            <a:stCxn id="42" idx="0"/>
            <a:endCxn id="4" idx="1"/>
          </p:cNvCxnSpPr>
          <p:nvPr/>
        </p:nvCxnSpPr>
        <p:spPr>
          <a:xfrm rot="5400000" flipH="1" flipV="1">
            <a:off x="796849" y="2363580"/>
            <a:ext cx="1516092" cy="40548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333169" y="2369294"/>
            <a:ext cx="1088795" cy="300082"/>
          </a:xfrm>
          <a:prstGeom prst="rect">
            <a:avLst/>
          </a:prstGeom>
          <a:noFill/>
        </p:spPr>
        <p:txBody>
          <a:bodyPr wrap="squar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Regulation</a:t>
            </a:r>
          </a:p>
        </p:txBody>
      </p:sp>
      <p:sp>
        <p:nvSpPr>
          <p:cNvPr id="46" name="TextBox 45"/>
          <p:cNvSpPr txBox="1"/>
          <p:nvPr/>
        </p:nvSpPr>
        <p:spPr>
          <a:xfrm>
            <a:off x="2439006" y="2072091"/>
            <a:ext cx="1178721" cy="300082"/>
          </a:xfrm>
          <a:prstGeom prst="rect">
            <a:avLst/>
          </a:prstGeom>
          <a:noFill/>
        </p:spPr>
        <p:txBody>
          <a:bodyPr wrap="non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Transcription</a:t>
            </a:r>
          </a:p>
        </p:txBody>
      </p:sp>
      <p:sp>
        <p:nvSpPr>
          <p:cNvPr id="47" name="TextBox 46"/>
          <p:cNvSpPr txBox="1"/>
          <p:nvPr/>
        </p:nvSpPr>
        <p:spPr>
          <a:xfrm>
            <a:off x="3329494" y="4476820"/>
            <a:ext cx="1034450" cy="300082"/>
          </a:xfrm>
          <a:prstGeom prst="rect">
            <a:avLst/>
          </a:prstGeom>
          <a:noFill/>
        </p:spPr>
        <p:txBody>
          <a:bodyPr wrap="non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Translation</a:t>
            </a:r>
          </a:p>
        </p:txBody>
      </p:sp>
      <p:sp>
        <p:nvSpPr>
          <p:cNvPr id="49" name="Rectangle 48"/>
          <p:cNvSpPr/>
          <p:nvPr/>
        </p:nvSpPr>
        <p:spPr>
          <a:xfrm>
            <a:off x="149088" y="1514258"/>
            <a:ext cx="4542182" cy="2712358"/>
          </a:xfrm>
          <a:prstGeom prst="rect">
            <a:avLst/>
          </a:prstGeom>
          <a:noFill/>
          <a:ln w="222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3" name="TextBox 2"/>
          <p:cNvSpPr txBox="1"/>
          <p:nvPr/>
        </p:nvSpPr>
        <p:spPr>
          <a:xfrm>
            <a:off x="149087" y="4289654"/>
            <a:ext cx="2060345" cy="507831"/>
          </a:xfrm>
          <a:prstGeom prst="rect">
            <a:avLst/>
          </a:prstGeom>
          <a:noFill/>
        </p:spPr>
        <p:txBody>
          <a:bodyPr wrap="square" rtlCol="0">
            <a:spAutoFit/>
          </a:bodyPr>
          <a:lstStyle/>
          <a:p>
            <a:pPr fontAlgn="auto">
              <a:spcBef>
                <a:spcPts val="0"/>
              </a:spcBef>
              <a:spcAft>
                <a:spcPts val="0"/>
              </a:spcAft>
            </a:pPr>
            <a:r>
              <a:rPr lang="en-US" sz="1350" b="0" dirty="0">
                <a:solidFill>
                  <a:srgbClr val="FF0000"/>
                </a:solidFill>
                <a:latin typeface="Helvetica" charset="0"/>
                <a:ea typeface="Helvetica" charset="0"/>
                <a:cs typeface="Helvetica" charset="0"/>
              </a:rPr>
              <a:t>Gene Expression measured by RNA-</a:t>
            </a:r>
            <a:r>
              <a:rPr lang="en-US" sz="1350" b="0" dirty="0" err="1">
                <a:solidFill>
                  <a:srgbClr val="FF0000"/>
                </a:solidFill>
                <a:latin typeface="Helvetica" charset="0"/>
                <a:ea typeface="Helvetica" charset="0"/>
                <a:cs typeface="Helvetica" charset="0"/>
              </a:rPr>
              <a:t>seq</a:t>
            </a:r>
            <a:endParaRPr lang="en-US" sz="1350" b="0" dirty="0">
              <a:solidFill>
                <a:srgbClr val="FF0000"/>
              </a:solidFill>
              <a:latin typeface="Helvetica" charset="0"/>
              <a:ea typeface="Helvetica" charset="0"/>
              <a:cs typeface="Helvetica" charset="0"/>
            </a:endParaRPr>
          </a:p>
        </p:txBody>
      </p:sp>
      <p:sp>
        <p:nvSpPr>
          <p:cNvPr id="35" name="TextBox 34"/>
          <p:cNvSpPr txBox="1"/>
          <p:nvPr/>
        </p:nvSpPr>
        <p:spPr>
          <a:xfrm>
            <a:off x="6657381" y="6114808"/>
            <a:ext cx="2284600" cy="207749"/>
          </a:xfrm>
          <a:prstGeom prst="rect">
            <a:avLst/>
          </a:prstGeom>
          <a:noFill/>
        </p:spPr>
        <p:txBody>
          <a:bodyPr wrap="none" rtlCol="0">
            <a:spAutoFit/>
          </a:bodyPr>
          <a:lstStyle/>
          <a:p>
            <a:pPr fontAlgn="auto">
              <a:spcBef>
                <a:spcPts val="0"/>
              </a:spcBef>
              <a:spcAft>
                <a:spcPts val="0"/>
              </a:spcAft>
            </a:pPr>
            <a:r>
              <a:rPr lang="en-US" sz="750" dirty="0">
                <a:solidFill>
                  <a:prstClr val="black"/>
                </a:solidFill>
                <a:ea typeface="Arial" charset="0"/>
                <a:cs typeface="Arial" charset="0"/>
              </a:rPr>
              <a:t>[ </a:t>
            </a:r>
            <a:r>
              <a:rPr lang="en-US" sz="750" i="1" dirty="0">
                <a:solidFill>
                  <a:prstClr val="black"/>
                </a:solidFill>
                <a:ea typeface="Arial" charset="0"/>
                <a:cs typeface="Arial" charset="0"/>
              </a:rPr>
              <a:t>NATURE 459: 927; NAT. REV. GEN. 10: 57 </a:t>
            </a:r>
            <a:r>
              <a:rPr lang="en-US" sz="750" dirty="0">
                <a:solidFill>
                  <a:prstClr val="black"/>
                </a:solidFill>
                <a:ea typeface="Arial" charset="0"/>
                <a:cs typeface="Arial" charset="0"/>
              </a:rPr>
              <a:t>]   </a:t>
            </a:r>
          </a:p>
        </p:txBody>
      </p:sp>
      <p:pic>
        <p:nvPicPr>
          <p:cNvPr id="5" name="Picture 4"/>
          <p:cNvPicPr>
            <a:picLocks noChangeAspect="1"/>
          </p:cNvPicPr>
          <p:nvPr/>
        </p:nvPicPr>
        <p:blipFill>
          <a:blip r:embed="rId2"/>
          <a:stretch>
            <a:fillRect/>
          </a:stretch>
        </p:blipFill>
        <p:spPr>
          <a:xfrm>
            <a:off x="4834005" y="1423900"/>
            <a:ext cx="3646753" cy="4371378"/>
          </a:xfrm>
          <a:prstGeom prst="rect">
            <a:avLst/>
          </a:prstGeom>
        </p:spPr>
      </p:pic>
      <p:sp>
        <p:nvSpPr>
          <p:cNvPr id="7" name="Rectangle 6"/>
          <p:cNvSpPr/>
          <p:nvPr/>
        </p:nvSpPr>
        <p:spPr>
          <a:xfrm>
            <a:off x="173124" y="6218682"/>
            <a:ext cx="4572000" cy="461665"/>
          </a:xfrm>
          <a:prstGeom prst="rect">
            <a:avLst/>
          </a:prstGeom>
        </p:spPr>
        <p:txBody>
          <a:bodyPr>
            <a:spAutoFit/>
          </a:bodyPr>
          <a:lstStyle/>
          <a:p>
            <a:r>
              <a:rPr lang="en-US" b="0" dirty="0">
                <a:latin typeface="Helvetica" charset="0"/>
                <a:ea typeface="Helvetica" charset="0"/>
                <a:cs typeface="Helvetica" charset="0"/>
              </a:rPr>
              <a:t>Expression of genes is quantified by transcription: </a:t>
            </a:r>
            <a:br>
              <a:rPr lang="en-US" b="0" dirty="0">
                <a:latin typeface="Helvetica" charset="0"/>
                <a:ea typeface="Helvetica" charset="0"/>
                <a:cs typeface="Helvetica" charset="0"/>
              </a:rPr>
            </a:br>
            <a:r>
              <a:rPr lang="en-US" b="0" dirty="0">
                <a:latin typeface="Helvetica" charset="0"/>
                <a:ea typeface="Helvetica" charset="0"/>
                <a:cs typeface="Helvetica" charset="0"/>
              </a:rPr>
              <a:t>RNA-</a:t>
            </a:r>
            <a:r>
              <a:rPr lang="en-US" b="0" dirty="0" err="1">
                <a:latin typeface="Helvetica" charset="0"/>
                <a:ea typeface="Helvetica" charset="0"/>
                <a:cs typeface="Helvetica" charset="0"/>
              </a:rPr>
              <a:t>Seq</a:t>
            </a:r>
            <a:r>
              <a:rPr lang="en-US" b="0" dirty="0">
                <a:latin typeface="Helvetica" charset="0"/>
                <a:ea typeface="Helvetica" charset="0"/>
                <a:cs typeface="Helvetica" charset="0"/>
              </a:rPr>
              <a:t> measures mRNA transcript amounts</a:t>
            </a:r>
            <a:endParaRPr lang="en-US" b="0" dirty="0"/>
          </a:p>
        </p:txBody>
      </p:sp>
    </p:spTree>
    <p:extLst>
      <p:ext uri="{BB962C8B-B14F-4D97-AF65-F5344CB8AC3E}">
        <p14:creationId xmlns:p14="http://schemas.microsoft.com/office/powerpoint/2010/main" val="765770708"/>
      </p:ext>
    </p:extLst>
  </p:cSld>
  <p:clrMapOvr>
    <a:masterClrMapping/>
  </p:clrMapOvr>
  <mc:AlternateContent xmlns:mc="http://schemas.openxmlformats.org/markup-compatibility/2006" xmlns:p14="http://schemas.microsoft.com/office/powerpoint/2010/main">
    <mc:Choice Requires="p14">
      <p:transition spd="slow" p14:dur="2000" advTm="31039"/>
    </mc:Choice>
    <mc:Fallback xmlns="">
      <p:transition spd="slow" advTm="31039"/>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73332"/>
            <a:ext cx="7886700" cy="994172"/>
          </a:xfrm>
        </p:spPr>
        <p:txBody>
          <a:bodyPr/>
          <a:lstStyle/>
          <a:p>
            <a:r>
              <a:rPr lang="en-US" dirty="0" smtClean="0"/>
              <a:t>Deep Structured Phenotype Network (DSPN)</a:t>
            </a:r>
            <a:endParaRPr lang="en-US" dirty="0"/>
          </a:p>
        </p:txBody>
      </p:sp>
      <p:grpSp>
        <p:nvGrpSpPr>
          <p:cNvPr id="9" name="Group 8"/>
          <p:cNvGrpSpPr/>
          <p:nvPr/>
        </p:nvGrpSpPr>
        <p:grpSpPr>
          <a:xfrm>
            <a:off x="363107" y="1847473"/>
            <a:ext cx="3724262" cy="4019806"/>
            <a:chOff x="757175" y="1320297"/>
            <a:chExt cx="4965683" cy="5359741"/>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320297"/>
              <a:ext cx="4884658" cy="5348166"/>
            </a:xfrm>
            <a:prstGeom prst="rect">
              <a:avLst/>
            </a:prstGeom>
          </p:spPr>
        </p:pic>
        <p:sp>
          <p:nvSpPr>
            <p:cNvPr id="5" name="Rectangle 4"/>
            <p:cNvSpPr/>
            <p:nvPr/>
          </p:nvSpPr>
          <p:spPr>
            <a:xfrm>
              <a:off x="5451676" y="4178461"/>
              <a:ext cx="271182" cy="2490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Rectangle 5"/>
            <p:cNvSpPr/>
            <p:nvPr/>
          </p:nvSpPr>
          <p:spPr>
            <a:xfrm>
              <a:off x="757175" y="4190036"/>
              <a:ext cx="271182" cy="2490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 name="Rectangle 6"/>
            <p:cNvSpPr/>
            <p:nvPr/>
          </p:nvSpPr>
          <p:spPr>
            <a:xfrm>
              <a:off x="930935" y="6375722"/>
              <a:ext cx="199807" cy="304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 name="Rectangle 7"/>
            <p:cNvSpPr/>
            <p:nvPr/>
          </p:nvSpPr>
          <p:spPr>
            <a:xfrm>
              <a:off x="850049" y="4226206"/>
              <a:ext cx="259333" cy="79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mc:AlternateContent xmlns:mc="http://schemas.openxmlformats.org/markup-compatibility/2006" xmlns:a14="http://schemas.microsoft.com/office/drawing/2010/main">
        <mc:Choice Requires="a14">
          <p:sp>
            <p:nvSpPr>
              <p:cNvPr id="10" name="Rectangle 9"/>
              <p:cNvSpPr/>
              <p:nvPr/>
            </p:nvSpPr>
            <p:spPr>
              <a:xfrm>
                <a:off x="6487422" y="3047431"/>
                <a:ext cx="425116" cy="4154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100" smtClean="0">
                          <a:solidFill>
                            <a:schemeClr val="accent1">
                              <a:lumMod val="50000"/>
                            </a:schemeClr>
                          </a:solidFill>
                          <a:latin typeface="Cambria Math" charset="0"/>
                        </a:rPr>
                        <m:t>𝐡</m:t>
                      </m:r>
                    </m:oMath>
                  </m:oMathPara>
                </a14:m>
                <a:endParaRPr lang="en-US" sz="2100" dirty="0">
                  <a:solidFill>
                    <a:schemeClr val="accent1">
                      <a:lumMod val="50000"/>
                    </a:schemeClr>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6487422" y="3047431"/>
                <a:ext cx="425116" cy="415498"/>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6487423" y="4290264"/>
                <a:ext cx="401072" cy="4154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100" smtClean="0">
                          <a:solidFill>
                            <a:srgbClr val="92D050"/>
                          </a:solidFill>
                          <a:latin typeface="Cambria Math" charset="0"/>
                        </a:rPr>
                        <m:t>𝐱</m:t>
                      </m:r>
                    </m:oMath>
                  </m:oMathPara>
                </a14:m>
                <a:endParaRPr lang="en-US" sz="2100" dirty="0">
                  <a:solidFill>
                    <a:srgbClr val="92D050"/>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6487423" y="4290264"/>
                <a:ext cx="401072" cy="415498"/>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6510265" y="5357847"/>
                <a:ext cx="393056" cy="4154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100" smtClean="0">
                          <a:solidFill>
                            <a:srgbClr val="B3752D"/>
                          </a:solidFill>
                          <a:latin typeface="Cambria Math" charset="0"/>
                        </a:rPr>
                        <m:t>𝐳</m:t>
                      </m:r>
                    </m:oMath>
                  </m:oMathPara>
                </a14:m>
                <a:endParaRPr lang="en-US" sz="2100" dirty="0">
                  <a:solidFill>
                    <a:srgbClr val="B3752D"/>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6510265" y="5357847"/>
                <a:ext cx="393056" cy="415498"/>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6487105" y="1930870"/>
                <a:ext cx="401072" cy="4154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100" b="0" i="1" smtClean="0">
                          <a:solidFill>
                            <a:srgbClr val="4BAB50"/>
                          </a:solidFill>
                          <a:latin typeface="Cambria Math" charset="0"/>
                        </a:rPr>
                        <m:t>x</m:t>
                      </m:r>
                    </m:oMath>
                  </m:oMathPara>
                </a14:m>
                <a:endParaRPr lang="en-US" sz="2100" b="0" dirty="0">
                  <a:solidFill>
                    <a:srgbClr val="4BAB50"/>
                  </a:solidFill>
                </a:endParaRPr>
              </a:p>
            </p:txBody>
          </p:sp>
        </mc:Choice>
        <mc:Fallback xmlns="">
          <p:sp>
            <p:nvSpPr>
              <p:cNvPr id="13" name="Rectangle 12"/>
              <p:cNvSpPr>
                <a:spLocks noRot="1" noChangeAspect="1" noMove="1" noResize="1" noEditPoints="1" noAdjustHandles="1" noChangeArrowheads="1" noChangeShapeType="1" noTextEdit="1"/>
              </p:cNvSpPr>
              <p:nvPr/>
            </p:nvSpPr>
            <p:spPr>
              <a:xfrm>
                <a:off x="6487105" y="1930870"/>
                <a:ext cx="401072" cy="415498"/>
              </a:xfrm>
              <a:prstGeom prst="rect">
                <a:avLst/>
              </a:prstGeom>
              <a:blipFill rotWithShape="0">
                <a:blip r:embed="rId6"/>
                <a:stretch>
                  <a:fillRect/>
                </a:stretch>
              </a:blipFill>
            </p:spPr>
            <p:txBody>
              <a:bodyPr/>
              <a:lstStyle/>
              <a:p>
                <a:r>
                  <a:rPr lang="en-US">
                    <a:noFill/>
                  </a:rPr>
                  <a:t> </a:t>
                </a:r>
              </a:p>
            </p:txBody>
          </p:sp>
        </mc:Fallback>
      </mc:AlternateContent>
      <p:sp>
        <p:nvSpPr>
          <p:cNvPr id="14" name="TextBox 13"/>
          <p:cNvSpPr txBox="1"/>
          <p:nvPr/>
        </p:nvSpPr>
        <p:spPr>
          <a:xfrm>
            <a:off x="5104445" y="1548213"/>
            <a:ext cx="2968907" cy="307777"/>
          </a:xfrm>
          <a:prstGeom prst="rect">
            <a:avLst/>
          </a:prstGeom>
          <a:noFill/>
        </p:spPr>
        <p:txBody>
          <a:bodyPr wrap="square" rtlCol="0">
            <a:spAutoFit/>
          </a:bodyPr>
          <a:lstStyle/>
          <a:p>
            <a:r>
              <a:rPr lang="en-US" sz="1400" b="0" dirty="0"/>
              <a:t>Boltzmann machine variables</a:t>
            </a:r>
          </a:p>
        </p:txBody>
      </p:sp>
      <p:cxnSp>
        <p:nvCxnSpPr>
          <p:cNvPr id="17" name="Straight Connector 16"/>
          <p:cNvCxnSpPr/>
          <p:nvPr/>
        </p:nvCxnSpPr>
        <p:spPr>
          <a:xfrm>
            <a:off x="4726206" y="5554055"/>
            <a:ext cx="1636987" cy="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726206" y="2169906"/>
            <a:ext cx="1636987" cy="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726206" y="2732349"/>
            <a:ext cx="1636987" cy="5359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4726206" y="3268249"/>
            <a:ext cx="1636987" cy="56244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726206" y="4086589"/>
            <a:ext cx="1636987" cy="44150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4726206" y="4528094"/>
            <a:ext cx="1636987" cy="56244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9569806"/>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73332"/>
            <a:ext cx="7886700" cy="994172"/>
          </a:xfrm>
        </p:spPr>
        <p:txBody>
          <a:bodyPr/>
          <a:lstStyle/>
          <a:p>
            <a:r>
              <a:rPr lang="en-US" dirty="0"/>
              <a:t>Deep Structured Phenotype </a:t>
            </a:r>
            <a:r>
              <a:rPr lang="en-US" dirty="0" smtClean="0"/>
              <a:t>Network (DSPN)</a:t>
            </a:r>
            <a:endParaRPr lang="en-US" dirty="0"/>
          </a:p>
        </p:txBody>
      </p:sp>
      <p:grpSp>
        <p:nvGrpSpPr>
          <p:cNvPr id="9" name="Group 8"/>
          <p:cNvGrpSpPr/>
          <p:nvPr/>
        </p:nvGrpSpPr>
        <p:grpSpPr>
          <a:xfrm>
            <a:off x="368215" y="1847473"/>
            <a:ext cx="3724262" cy="4019806"/>
            <a:chOff x="757175" y="1320297"/>
            <a:chExt cx="4965683" cy="5359741"/>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320297"/>
              <a:ext cx="4884658" cy="5348166"/>
            </a:xfrm>
            <a:prstGeom prst="rect">
              <a:avLst/>
            </a:prstGeom>
          </p:spPr>
        </p:pic>
        <p:sp>
          <p:nvSpPr>
            <p:cNvPr id="5" name="Rectangle 4"/>
            <p:cNvSpPr/>
            <p:nvPr/>
          </p:nvSpPr>
          <p:spPr>
            <a:xfrm>
              <a:off x="5451676" y="4178461"/>
              <a:ext cx="271182" cy="2490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Rectangle 5"/>
            <p:cNvSpPr/>
            <p:nvPr/>
          </p:nvSpPr>
          <p:spPr>
            <a:xfrm>
              <a:off x="757175" y="4190036"/>
              <a:ext cx="271182" cy="2490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 name="Rectangle 6"/>
            <p:cNvSpPr/>
            <p:nvPr/>
          </p:nvSpPr>
          <p:spPr>
            <a:xfrm>
              <a:off x="930935" y="6375722"/>
              <a:ext cx="199807" cy="304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 name="Rectangle 7"/>
            <p:cNvSpPr/>
            <p:nvPr/>
          </p:nvSpPr>
          <p:spPr>
            <a:xfrm>
              <a:off x="850049" y="4226206"/>
              <a:ext cx="259333" cy="79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4" name="TextBox 13"/>
          <p:cNvSpPr txBox="1"/>
          <p:nvPr/>
        </p:nvSpPr>
        <p:spPr>
          <a:xfrm>
            <a:off x="5277829" y="2688013"/>
            <a:ext cx="2968907" cy="738664"/>
          </a:xfrm>
          <a:prstGeom prst="rect">
            <a:avLst/>
          </a:prstGeom>
          <a:noFill/>
        </p:spPr>
        <p:txBody>
          <a:bodyPr wrap="square" rtlCol="0">
            <a:spAutoFit/>
          </a:bodyPr>
          <a:lstStyle/>
          <a:p>
            <a:r>
              <a:rPr lang="en-US" sz="2100" u="sng" dirty="0"/>
              <a:t>Gene network structure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2476" y="3591770"/>
            <a:ext cx="4858142" cy="2275509"/>
          </a:xfrm>
          <a:prstGeom prst="rect">
            <a:avLst/>
          </a:prstGeom>
        </p:spPr>
      </p:pic>
      <p:cxnSp>
        <p:nvCxnSpPr>
          <p:cNvPr id="21" name="Straight Connector 20"/>
          <p:cNvCxnSpPr/>
          <p:nvPr/>
        </p:nvCxnSpPr>
        <p:spPr>
          <a:xfrm flipV="1">
            <a:off x="4015688" y="3591770"/>
            <a:ext cx="489758" cy="39064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3649750" y="5867279"/>
            <a:ext cx="922250" cy="868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558871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1C923D3-390E-0E42-AEAA-FE7905F59DDD}"/>
              </a:ext>
            </a:extLst>
          </p:cNvPr>
          <p:cNvSpPr>
            <a:spLocks noGrp="1"/>
          </p:cNvSpPr>
          <p:nvPr>
            <p:ph type="title"/>
          </p:nvPr>
        </p:nvSpPr>
        <p:spPr/>
        <p:txBody>
          <a:bodyPr/>
          <a:lstStyle/>
          <a:p>
            <a:r>
              <a:rPr lang="en-US" dirty="0"/>
              <a:t>DSPN improves brain disease prediction</a:t>
            </a:r>
          </a:p>
        </p:txBody>
      </p:sp>
      <p:pic>
        <p:nvPicPr>
          <p:cNvPr id="212" name="Picture 211">
            <a:extLst>
              <a:ext uri="{FF2B5EF4-FFF2-40B4-BE49-F238E27FC236}">
                <a16:creationId xmlns="" xmlns:a16="http://schemas.microsoft.com/office/drawing/2014/main" id="{3273240F-7F81-424C-B774-4F23C54E7EDF}"/>
              </a:ext>
            </a:extLst>
          </p:cNvPr>
          <p:cNvPicPr>
            <a:picLocks noChangeAspect="1"/>
          </p:cNvPicPr>
          <p:nvPr/>
        </p:nvPicPr>
        <p:blipFill>
          <a:blip r:embed="rId3"/>
          <a:stretch>
            <a:fillRect/>
          </a:stretch>
        </p:blipFill>
        <p:spPr>
          <a:xfrm>
            <a:off x="1143000" y="2176700"/>
            <a:ext cx="6858000" cy="3195401"/>
          </a:xfrm>
          <a:prstGeom prst="rect">
            <a:avLst/>
          </a:prstGeom>
        </p:spPr>
      </p:pic>
      <p:sp>
        <p:nvSpPr>
          <p:cNvPr id="213" name="Rectangle 212">
            <a:extLst>
              <a:ext uri="{FF2B5EF4-FFF2-40B4-BE49-F238E27FC236}">
                <a16:creationId xmlns="" xmlns:a16="http://schemas.microsoft.com/office/drawing/2014/main" id="{1B70F0EE-B9D5-5247-ACD4-0A69B16DE3E5}"/>
              </a:ext>
            </a:extLst>
          </p:cNvPr>
          <p:cNvSpPr/>
          <p:nvPr/>
        </p:nvSpPr>
        <p:spPr>
          <a:xfrm>
            <a:off x="1161024" y="5554726"/>
            <a:ext cx="5354076" cy="507831"/>
          </a:xfrm>
          <a:prstGeom prst="rect">
            <a:avLst/>
          </a:prstGeom>
        </p:spPr>
        <p:txBody>
          <a:bodyPr wrap="square">
            <a:spAutoFit/>
          </a:bodyPr>
          <a:lstStyle/>
          <a:p>
            <a:r>
              <a:rPr lang="en-US" sz="900" dirty="0">
                <a:solidFill>
                  <a:srgbClr val="000000"/>
                </a:solidFill>
                <a:latin typeface="Arial" panose="020B0604020202020204" pitchFamily="34" charset="0"/>
              </a:rPr>
              <a:t>* Brainstorm consortium (~1.2 million individuals, </a:t>
            </a:r>
            <a:r>
              <a:rPr lang="en-US" sz="900" i="1" dirty="0">
                <a:solidFill>
                  <a:srgbClr val="000000"/>
                </a:solidFill>
                <a:latin typeface="Arial" panose="020B0604020202020204" pitchFamily="34" charset="0"/>
              </a:rPr>
              <a:t>Science</a:t>
            </a:r>
            <a:r>
              <a:rPr lang="en-US" sz="900" dirty="0">
                <a:solidFill>
                  <a:srgbClr val="000000"/>
                </a:solidFill>
                <a:latin typeface="Arial" panose="020B0604020202020204" pitchFamily="34" charset="0"/>
              </a:rPr>
              <a:t>, 2018) used linear predictive model to find that common SNPs explain 25.6%, 20.5%, and 19% of the genetic variance for SCZ, BPD and ASD</a:t>
            </a:r>
            <a:endParaRPr lang="en-US" sz="900" dirty="0"/>
          </a:p>
        </p:txBody>
      </p:sp>
      <p:sp>
        <p:nvSpPr>
          <p:cNvPr id="4" name="TextBox 3">
            <a:extLst>
              <a:ext uri="{FF2B5EF4-FFF2-40B4-BE49-F238E27FC236}">
                <a16:creationId xmlns="" xmlns:a16="http://schemas.microsoft.com/office/drawing/2014/main" id="{DFA43EF3-5B60-C04E-B1A0-6BCC236BB38D}"/>
              </a:ext>
            </a:extLst>
          </p:cNvPr>
          <p:cNvSpPr txBox="1"/>
          <p:nvPr/>
        </p:nvSpPr>
        <p:spPr>
          <a:xfrm>
            <a:off x="1161024" y="1865202"/>
            <a:ext cx="3137397" cy="230832"/>
          </a:xfrm>
          <a:prstGeom prst="rect">
            <a:avLst/>
          </a:prstGeom>
          <a:noFill/>
        </p:spPr>
        <p:txBody>
          <a:bodyPr wrap="none" rtlCol="0">
            <a:spAutoFit/>
          </a:bodyPr>
          <a:lstStyle/>
          <a:p>
            <a:r>
              <a:rPr lang="en-US" sz="900" dirty="0"/>
              <a:t>Accuracy = chance to correctly predict disease/health</a:t>
            </a:r>
          </a:p>
        </p:txBody>
      </p:sp>
    </p:spTree>
    <p:extLst>
      <p:ext uri="{BB962C8B-B14F-4D97-AF65-F5344CB8AC3E}">
        <p14:creationId xmlns:p14="http://schemas.microsoft.com/office/powerpoint/2010/main" val="1854291257"/>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38632A-2959-D74F-8FEB-100BBC646874}"/>
              </a:ext>
            </a:extLst>
          </p:cNvPr>
          <p:cNvSpPr>
            <a:spLocks noGrp="1"/>
          </p:cNvSpPr>
          <p:nvPr>
            <p:ph type="title"/>
          </p:nvPr>
        </p:nvSpPr>
        <p:spPr>
          <a:xfrm>
            <a:off x="635694" y="461297"/>
            <a:ext cx="7886700" cy="994172"/>
          </a:xfrm>
        </p:spPr>
        <p:txBody>
          <a:bodyPr/>
          <a:lstStyle/>
          <a:p>
            <a:r>
              <a:rPr lang="en-US" dirty="0"/>
              <a:t>DSPN discovers molecular </a:t>
            </a:r>
            <a:r>
              <a:rPr lang="en-US"/>
              <a:t>pathways </a:t>
            </a:r>
            <a:r>
              <a:rPr lang="en-US" smtClean="0"/>
              <a:t/>
            </a:r>
            <a:br>
              <a:rPr lang="en-US" smtClean="0"/>
            </a:br>
            <a:r>
              <a:rPr lang="en-US" smtClean="0"/>
              <a:t>from </a:t>
            </a:r>
            <a:r>
              <a:rPr lang="en-US" dirty="0"/>
              <a:t>genotype to phenotype</a:t>
            </a:r>
          </a:p>
        </p:txBody>
      </p:sp>
      <p:pic>
        <p:nvPicPr>
          <p:cNvPr id="8" name="Picture 7">
            <a:extLst>
              <a:ext uri="{FF2B5EF4-FFF2-40B4-BE49-F238E27FC236}">
                <a16:creationId xmlns="" xmlns:a16="http://schemas.microsoft.com/office/drawing/2014/main" id="{D0B2141B-FA5A-F541-96FC-A04C19C60BBF}"/>
              </a:ext>
            </a:extLst>
          </p:cNvPr>
          <p:cNvPicPr>
            <a:picLocks noChangeAspect="1"/>
          </p:cNvPicPr>
          <p:nvPr/>
        </p:nvPicPr>
        <p:blipFill rotWithShape="1">
          <a:blip r:embed="rId2">
            <a:extLst>
              <a:ext uri="{28A0092B-C50C-407E-A947-70E740481C1C}">
                <a14:useLocalDpi xmlns:a14="http://schemas.microsoft.com/office/drawing/2010/main" val="0"/>
              </a:ext>
            </a:extLst>
          </a:blip>
          <a:srcRect l="1179"/>
          <a:stretch/>
        </p:blipFill>
        <p:spPr>
          <a:xfrm>
            <a:off x="1708192" y="2148168"/>
            <a:ext cx="5929993" cy="3735047"/>
          </a:xfrm>
          <a:prstGeom prst="rect">
            <a:avLst/>
          </a:prstGeom>
        </p:spPr>
      </p:pic>
      <p:pic>
        <p:nvPicPr>
          <p:cNvPr id="11" name="Picture 10">
            <a:extLst>
              <a:ext uri="{FF2B5EF4-FFF2-40B4-BE49-F238E27FC236}">
                <a16:creationId xmlns="" xmlns:a16="http://schemas.microsoft.com/office/drawing/2014/main" id="{FB18DF91-DE41-7345-8812-DB60B9DE85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9044" y="2017759"/>
            <a:ext cx="3411566" cy="1997933"/>
          </a:xfrm>
          <a:prstGeom prst="rect">
            <a:avLst/>
          </a:prstGeom>
        </p:spPr>
      </p:pic>
    </p:spTree>
    <p:extLst>
      <p:ext uri="{BB962C8B-B14F-4D97-AF65-F5344CB8AC3E}">
        <p14:creationId xmlns:p14="http://schemas.microsoft.com/office/powerpoint/2010/main" val="1114525603"/>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tx1">
                    <a:lumMod val="75000"/>
                    <a:lumOff val="25000"/>
                  </a:schemeClr>
                </a:solidFill>
                <a:ea typeface="ＭＳ Ｐゴシック" charset="0"/>
                <a:cs typeface="ＭＳ Ｐゴシック" charset="0"/>
              </a:rPr>
              <a:t>Transcriptome Mining: Population-scale genomic </a:t>
            </a:r>
            <a:r>
              <a:rPr lang="en-US" sz="1600" dirty="0" smtClean="0">
                <a:solidFill>
                  <a:schemeClr val="tx1">
                    <a:lumMod val="75000"/>
                    <a:lumOff val="25000"/>
                  </a:schemeClr>
                </a:solidFill>
                <a:ea typeface="ＭＳ Ｐゴシック" charset="0"/>
                <a:cs typeface="ＭＳ Ｐゴシック" charset="0"/>
              </a:rPr>
              <a:t>analysis </a:t>
            </a:r>
            <a:r>
              <a:rPr lang="en-US" sz="1600" dirty="0">
                <a:solidFill>
                  <a:schemeClr val="tx1">
                    <a:lumMod val="75000"/>
                    <a:lumOff val="25000"/>
                  </a:schemeClr>
                </a:solidFill>
                <a:ea typeface="ＭＳ Ｐゴシック" charset="0"/>
                <a:cs typeface="ＭＳ Ｐゴシック" charset="0"/>
              </a:rPr>
              <a:t>to better understand mental disease &amp; the subtle privacy risks of </a:t>
            </a:r>
            <a:r>
              <a:rPr lang="en-US" sz="1600" dirty="0" smtClean="0">
                <a:solidFill>
                  <a:schemeClr val="tx1">
                    <a:lumMod val="75000"/>
                    <a:lumOff val="25000"/>
                  </a:schemeClr>
                </a:solidFill>
                <a:ea typeface="ＭＳ Ｐゴシック" charset="0"/>
                <a:cs typeface="ＭＳ Ｐゴシック" charset="0"/>
              </a:rPr>
              <a:t>this activity</a:t>
            </a:r>
            <a:endParaRPr lang="en-US" sz="1600" dirty="0">
              <a:solidFill>
                <a:schemeClr val="tx1">
                  <a:lumMod val="75000"/>
                  <a:lumOff val="25000"/>
                </a:schemeClr>
              </a:solidFill>
              <a:ea typeface="ＭＳ Ｐゴシック" charset="0"/>
              <a:cs typeface="ＭＳ Ｐゴシック" charset="0"/>
            </a:endParaRPr>
          </a:p>
        </p:txBody>
      </p:sp>
      <p:sp>
        <p:nvSpPr>
          <p:cNvPr id="54274" name="Content Placeholder 2"/>
          <p:cNvSpPr>
            <a:spLocks noGrp="1"/>
          </p:cNvSpPr>
          <p:nvPr>
            <p:ph sz="half" idx="1"/>
          </p:nvPr>
        </p:nvSpPr>
        <p:spPr>
          <a:xfrm>
            <a:off x="143828" y="725488"/>
            <a:ext cx="3708082" cy="6116638"/>
          </a:xfrm>
        </p:spPr>
        <p:txBody>
          <a:bodyPr/>
          <a:lstStyle/>
          <a:p>
            <a:r>
              <a:rPr lang="en-US" altLang="en-US" sz="1600" i="1" dirty="0">
                <a:solidFill>
                  <a:schemeClr val="tx1">
                    <a:lumMod val="75000"/>
                    <a:lumOff val="25000"/>
                  </a:schemeClr>
                </a:solidFill>
                <a:ea typeface="ＭＳ Ｐゴシック" charset="-128"/>
                <a:cs typeface="ＭＳ Ｐゴシック" charset="-128"/>
              </a:rPr>
              <a:t>[</a:t>
            </a:r>
            <a:r>
              <a:rPr lang="en-US" altLang="en-US" sz="1600" i="1" dirty="0" smtClean="0">
                <a:solidFill>
                  <a:schemeClr val="tx1">
                    <a:lumMod val="75000"/>
                    <a:lumOff val="25000"/>
                  </a:schemeClr>
                </a:solidFill>
                <a:ea typeface="ＭＳ Ｐゴシック" charset="-128"/>
                <a:cs typeface="ＭＳ Ｐゴシック" charset="-128"/>
              </a:rPr>
              <a:t>Core] </a:t>
            </a:r>
            <a:r>
              <a:rPr lang="en-US" altLang="en-US" sz="2000" b="1" dirty="0" err="1">
                <a:solidFill>
                  <a:srgbClr val="FF7413"/>
                </a:solidFill>
                <a:ea typeface="ＭＳ Ｐゴシック" charset="-128"/>
                <a:cs typeface="ＭＳ Ｐゴシック" charset="-128"/>
              </a:rPr>
              <a:t>PsychENCODE</a:t>
            </a:r>
            <a:r>
              <a:rPr lang="en-US" altLang="en-US" sz="2000" b="1" dirty="0">
                <a:solidFill>
                  <a:schemeClr val="tx1">
                    <a:lumMod val="75000"/>
                    <a:lumOff val="25000"/>
                  </a:schemeClr>
                </a:solidFill>
                <a:ea typeface="ＭＳ Ｐゴシック" charset="-128"/>
                <a:cs typeface="ＭＳ Ｐゴシック" charset="-128"/>
              </a:rPr>
              <a:t>: </a:t>
            </a:r>
            <a:r>
              <a:rPr lang="en-US" altLang="en-US" sz="2000" b="1" dirty="0" smtClean="0">
                <a:solidFill>
                  <a:schemeClr val="tx1">
                    <a:lumMod val="75000"/>
                    <a:lumOff val="25000"/>
                  </a:schemeClr>
                </a:solidFill>
                <a:ea typeface="ＭＳ Ｐゴシック" charset="-128"/>
                <a:cs typeface="ＭＳ Ｐゴシック" charset="-128"/>
              </a:rPr>
              <a:t/>
            </a:r>
            <a:br>
              <a:rPr lang="en-US" altLang="en-US" sz="2000" b="1" dirty="0" smtClean="0">
                <a:solidFill>
                  <a:schemeClr val="tx1">
                    <a:lumMod val="75000"/>
                    <a:lumOff val="25000"/>
                  </a:schemeClr>
                </a:solidFill>
                <a:ea typeface="ＭＳ Ｐゴシック" charset="-128"/>
                <a:cs typeface="ＭＳ Ｐゴシック" charset="-128"/>
              </a:rPr>
            </a:br>
            <a:r>
              <a:rPr lang="en-US" altLang="en-US" sz="1800" dirty="0" smtClean="0">
                <a:solidFill>
                  <a:schemeClr val="tx1">
                    <a:lumMod val="75000"/>
                    <a:lumOff val="25000"/>
                  </a:schemeClr>
                </a:solidFill>
                <a:ea typeface="ＭＳ Ｐゴシック" charset="-128"/>
                <a:cs typeface="ＭＳ Ｐゴシック" charset="-128"/>
              </a:rPr>
              <a:t>Population-level </a:t>
            </a:r>
            <a:r>
              <a:rPr lang="en-US" altLang="en-US" sz="1800" dirty="0">
                <a:solidFill>
                  <a:schemeClr val="tx1">
                    <a:lumMod val="75000"/>
                    <a:lumOff val="25000"/>
                  </a:schemeClr>
                </a:solidFill>
                <a:ea typeface="ＭＳ Ｐゴシック" charset="-128"/>
                <a:cs typeface="ＭＳ Ｐゴシック" charset="-128"/>
              </a:rPr>
              <a:t>analysis of functional genomics data related to mental disease</a:t>
            </a:r>
          </a:p>
          <a:p>
            <a:pPr lvl="1"/>
            <a:r>
              <a:rPr lang="en-US" altLang="en-US" sz="1600" dirty="0">
                <a:solidFill>
                  <a:schemeClr val="tx1">
                    <a:lumMod val="75000"/>
                    <a:lumOff val="25000"/>
                  </a:schemeClr>
                </a:solidFill>
                <a:ea typeface="ＭＳ Ｐゴシック" charset="-128"/>
              </a:rPr>
              <a:t>Consortium intro &amp; construction of an adult brain </a:t>
            </a:r>
            <a:r>
              <a:rPr lang="en-US" altLang="en-US" sz="1600" dirty="0" smtClean="0">
                <a:solidFill>
                  <a:schemeClr val="tx1">
                    <a:lumMod val="75000"/>
                    <a:lumOff val="25000"/>
                  </a:schemeClr>
                </a:solidFill>
                <a:ea typeface="ＭＳ Ｐゴシック" charset="-128"/>
              </a:rPr>
              <a:t>resource </a:t>
            </a:r>
            <a:r>
              <a:rPr lang="en-US" altLang="en-US" sz="1600" dirty="0">
                <a:solidFill>
                  <a:schemeClr val="tx1">
                    <a:lumMod val="75000"/>
                    <a:lumOff val="25000"/>
                  </a:schemeClr>
                </a:solidFill>
                <a:ea typeface="ＭＳ Ｐゴシック" charset="-128"/>
              </a:rPr>
              <a:t>w/ 1866 individuals </a:t>
            </a:r>
          </a:p>
          <a:p>
            <a:pPr lvl="1"/>
            <a:r>
              <a:rPr lang="en-US" altLang="en-US" sz="1600" dirty="0">
                <a:solidFill>
                  <a:schemeClr val="tx1">
                    <a:lumMod val="75000"/>
                    <a:lumOff val="25000"/>
                  </a:schemeClr>
                </a:solidFill>
                <a:ea typeface="ＭＳ Ｐゴシック" charset="-128"/>
              </a:rPr>
              <a:t>Explanation of </a:t>
            </a:r>
            <a:r>
              <a:rPr lang="en-US" altLang="en-US" sz="1600" dirty="0" smtClean="0">
                <a:solidFill>
                  <a:schemeClr val="tx1">
                    <a:lumMod val="75000"/>
                    <a:lumOff val="25000"/>
                  </a:schemeClr>
                </a:solidFill>
                <a:ea typeface="ＭＳ Ｐゴシック" charset="-128"/>
              </a:rPr>
              <a:t>across-population </a:t>
            </a:r>
            <a:r>
              <a:rPr lang="en-US" altLang="en-US" sz="1600" dirty="0">
                <a:solidFill>
                  <a:schemeClr val="tx1">
                    <a:lumMod val="75000"/>
                    <a:lumOff val="25000"/>
                  </a:schemeClr>
                </a:solidFill>
                <a:ea typeface="ＭＳ Ｐゴシック" charset="-128"/>
              </a:rPr>
              <a:t>variation via changing proportions of cell types </a:t>
            </a:r>
            <a:r>
              <a:rPr lang="en-US" altLang="en-US" sz="1600" dirty="0" smtClean="0">
                <a:solidFill>
                  <a:schemeClr val="tx1">
                    <a:lumMod val="75000"/>
                    <a:lumOff val="25000"/>
                  </a:schemeClr>
                </a:solidFill>
                <a:ea typeface="ＭＳ Ｐゴシック" charset="-128"/>
              </a:rPr>
              <a:t>(using single-cell </a:t>
            </a:r>
            <a:r>
              <a:rPr lang="en-US" altLang="en-US" sz="1600" dirty="0" smtClean="0">
                <a:solidFill>
                  <a:srgbClr val="FF7413"/>
                </a:solidFill>
                <a:ea typeface="ＭＳ Ｐゴシック" charset="-128"/>
              </a:rPr>
              <a:t>deconvolution</a:t>
            </a:r>
            <a:r>
              <a:rPr lang="en-US" altLang="en-US" sz="1600" dirty="0">
                <a:solidFill>
                  <a:schemeClr val="tx1">
                    <a:lumMod val="75000"/>
                    <a:lumOff val="25000"/>
                  </a:schemeClr>
                </a:solidFill>
                <a:ea typeface="ＭＳ Ｐゴシック" charset="-128"/>
              </a:rPr>
              <a:t>)</a:t>
            </a:r>
          </a:p>
          <a:p>
            <a:pPr lvl="1"/>
            <a:r>
              <a:rPr lang="en-US" altLang="en-US" sz="1600" dirty="0">
                <a:solidFill>
                  <a:schemeClr val="tx1">
                    <a:lumMod val="75000"/>
                    <a:lumOff val="25000"/>
                  </a:schemeClr>
                </a:solidFill>
                <a:ea typeface="ＭＳ Ｐゴシック" charset="-128"/>
              </a:rPr>
              <a:t>Generation of a large QTL </a:t>
            </a:r>
            <a:r>
              <a:rPr lang="en-US" altLang="en-US" sz="1600" dirty="0" smtClean="0">
                <a:solidFill>
                  <a:schemeClr val="tx1">
                    <a:lumMod val="75000"/>
                    <a:lumOff val="25000"/>
                  </a:schemeClr>
                </a:solidFill>
                <a:ea typeface="ＭＳ Ｐゴシック" charset="-128"/>
              </a:rPr>
              <a:t>resource (~2.5M </a:t>
            </a:r>
            <a:r>
              <a:rPr lang="en-US" altLang="en-US" sz="1600" dirty="0" err="1" smtClean="0">
                <a:solidFill>
                  <a:schemeClr val="tx1">
                    <a:lumMod val="75000"/>
                    <a:lumOff val="25000"/>
                  </a:schemeClr>
                </a:solidFill>
                <a:ea typeface="ＭＳ Ｐゴシック" charset="-128"/>
              </a:rPr>
              <a:t>eQTLs</a:t>
            </a:r>
            <a:r>
              <a:rPr lang="en-US" altLang="en-US" sz="1600" dirty="0" smtClean="0">
                <a:solidFill>
                  <a:schemeClr val="tx1">
                    <a:lumMod val="75000"/>
                    <a:lumOff val="25000"/>
                  </a:schemeClr>
                </a:solidFill>
                <a:ea typeface="ＭＳ Ｐゴシック" charset="-128"/>
              </a:rPr>
              <a:t>)</a:t>
            </a:r>
            <a:endParaRPr lang="en-US" altLang="en-US" sz="1600" dirty="0">
              <a:solidFill>
                <a:schemeClr val="tx1">
                  <a:lumMod val="75000"/>
                  <a:lumOff val="25000"/>
                </a:schemeClr>
              </a:solidFill>
              <a:ea typeface="ＭＳ Ｐゴシック" charset="-128"/>
            </a:endParaRPr>
          </a:p>
          <a:p>
            <a:pPr lvl="1"/>
            <a:r>
              <a:rPr lang="en-US" altLang="en-US" sz="1600" dirty="0" smtClean="0">
                <a:solidFill>
                  <a:srgbClr val="FF7413"/>
                </a:solidFill>
                <a:ea typeface="ＭＳ Ｐゴシック" charset="-128"/>
              </a:rPr>
              <a:t>Regulatory </a:t>
            </a:r>
            <a:r>
              <a:rPr lang="en-US" altLang="en-US" sz="1600" dirty="0">
                <a:solidFill>
                  <a:srgbClr val="FF7413"/>
                </a:solidFill>
                <a:ea typeface="ＭＳ Ｐゴシック" charset="-128"/>
              </a:rPr>
              <a:t>network</a:t>
            </a:r>
            <a:r>
              <a:rPr lang="en-US" altLang="en-US" sz="1600" dirty="0">
                <a:solidFill>
                  <a:schemeClr val="tx1">
                    <a:lumMod val="75000"/>
                    <a:lumOff val="25000"/>
                  </a:schemeClr>
                </a:solidFill>
                <a:ea typeface="ＭＳ Ｐゴシック" charset="-128"/>
              </a:rPr>
              <a:t> </a:t>
            </a:r>
            <a:r>
              <a:rPr lang="en-US" altLang="en-US" sz="1600" dirty="0" smtClean="0">
                <a:solidFill>
                  <a:schemeClr val="tx1">
                    <a:lumMod val="75000"/>
                    <a:lumOff val="25000"/>
                  </a:schemeClr>
                </a:solidFill>
                <a:ea typeface="ＭＳ Ｐゴシック" charset="-128"/>
              </a:rPr>
              <a:t>construction using QTLs</a:t>
            </a:r>
            <a:r>
              <a:rPr lang="en-US" altLang="en-US" sz="1600" dirty="0">
                <a:solidFill>
                  <a:schemeClr val="tx1">
                    <a:lumMod val="75000"/>
                    <a:lumOff val="25000"/>
                  </a:schemeClr>
                </a:solidFill>
                <a:ea typeface="ＭＳ Ｐゴシック" charset="-128"/>
              </a:rPr>
              <a:t>, </a:t>
            </a:r>
            <a:r>
              <a:rPr lang="en-US" altLang="en-US" sz="1600" dirty="0" smtClean="0">
                <a:solidFill>
                  <a:schemeClr val="tx1">
                    <a:lumMod val="75000"/>
                    <a:lumOff val="25000"/>
                  </a:schemeClr>
                </a:solidFill>
                <a:ea typeface="ＭＳ Ｐゴシック" charset="-128"/>
              </a:rPr>
              <a:t>Hi-C </a:t>
            </a:r>
            <a:r>
              <a:rPr lang="en-US" altLang="en-US" sz="1600" dirty="0">
                <a:solidFill>
                  <a:schemeClr val="tx1">
                    <a:lumMod val="75000"/>
                    <a:lumOff val="25000"/>
                  </a:schemeClr>
                </a:solidFill>
                <a:ea typeface="ＭＳ Ｐゴシック" charset="-128"/>
              </a:rPr>
              <a:t>&amp; activity </a:t>
            </a:r>
            <a:r>
              <a:rPr lang="en-US" altLang="en-US" sz="1600" dirty="0" smtClean="0">
                <a:solidFill>
                  <a:schemeClr val="tx1">
                    <a:lumMod val="75000"/>
                    <a:lumOff val="25000"/>
                  </a:schemeClr>
                </a:solidFill>
                <a:ea typeface="ＭＳ Ｐゴシック" charset="-128"/>
              </a:rPr>
              <a:t>relationships. Using this to link GWAS SNPs to genes.</a:t>
            </a:r>
            <a:endParaRPr lang="en-US" altLang="en-US" sz="1600" dirty="0">
              <a:solidFill>
                <a:schemeClr val="tx1">
                  <a:lumMod val="75000"/>
                  <a:lumOff val="25000"/>
                </a:schemeClr>
              </a:solidFill>
              <a:ea typeface="ＭＳ Ｐゴシック" charset="-128"/>
            </a:endParaRPr>
          </a:p>
          <a:p>
            <a:pPr lvl="1"/>
            <a:r>
              <a:rPr lang="en-US" altLang="en-US" sz="1600" dirty="0" smtClean="0">
                <a:solidFill>
                  <a:schemeClr val="tx1">
                    <a:lumMod val="75000"/>
                    <a:lumOff val="25000"/>
                  </a:schemeClr>
                </a:solidFill>
                <a:ea typeface="ＭＳ Ｐゴシック" charset="-128"/>
              </a:rPr>
              <a:t>Embedding the reg</a:t>
            </a:r>
            <a:r>
              <a:rPr lang="en-US" altLang="en-US" sz="1600" dirty="0">
                <a:solidFill>
                  <a:schemeClr val="tx1">
                    <a:lumMod val="75000"/>
                    <a:lumOff val="25000"/>
                  </a:schemeClr>
                </a:solidFill>
                <a:ea typeface="ＭＳ Ｐゴシック" charset="-128"/>
              </a:rPr>
              <a:t>. network in a deep-learning model (DSPN) to predict </a:t>
            </a:r>
            <a:r>
              <a:rPr lang="en-US" altLang="en-US" sz="1600" dirty="0" smtClean="0">
                <a:solidFill>
                  <a:schemeClr val="tx1">
                    <a:lumMod val="75000"/>
                    <a:lumOff val="25000"/>
                  </a:schemeClr>
                </a:solidFill>
                <a:ea typeface="ＭＳ Ｐゴシック" charset="-128"/>
              </a:rPr>
              <a:t>psychiatric disease phenotype </a:t>
            </a:r>
            <a:r>
              <a:rPr lang="en-US" altLang="en-US" sz="1600" dirty="0">
                <a:solidFill>
                  <a:schemeClr val="tx1">
                    <a:lumMod val="75000"/>
                    <a:lumOff val="25000"/>
                  </a:schemeClr>
                </a:solidFill>
                <a:ea typeface="ＭＳ Ｐゴシック" charset="-128"/>
              </a:rPr>
              <a:t>from genotype &amp; </a:t>
            </a:r>
            <a:r>
              <a:rPr lang="en-US" altLang="en-US" sz="1600" dirty="0" smtClean="0">
                <a:solidFill>
                  <a:schemeClr val="tx1">
                    <a:lumMod val="75000"/>
                    <a:lumOff val="25000"/>
                  </a:schemeClr>
                </a:solidFill>
                <a:ea typeface="ＭＳ Ｐゴシック" charset="-128"/>
              </a:rPr>
              <a:t>transcriptome </a:t>
            </a:r>
            <a:endParaRPr lang="en-US" altLang="en-US" sz="1600" dirty="0">
              <a:solidFill>
                <a:schemeClr val="tx1">
                  <a:lumMod val="75000"/>
                  <a:lumOff val="25000"/>
                </a:schemeClr>
              </a:solidFill>
              <a:ea typeface="ＭＳ Ｐゴシック" charset="-128"/>
            </a:endParaRPr>
          </a:p>
          <a:p>
            <a:endParaRPr lang="en-US" altLang="en-US" sz="1600" i="1" dirty="0" smtClean="0">
              <a:solidFill>
                <a:schemeClr val="tx1">
                  <a:lumMod val="75000"/>
                  <a:lumOff val="25000"/>
                </a:schemeClr>
              </a:solidFill>
              <a:ea typeface="ＭＳ Ｐゴシック" charset="-128"/>
              <a:cs typeface="ＭＳ Ｐゴシック" charset="-128"/>
            </a:endParaRPr>
          </a:p>
          <a:p>
            <a:pPr lvl="1"/>
            <a:endParaRPr lang="en-US" altLang="en-US" sz="1600" dirty="0">
              <a:solidFill>
                <a:schemeClr val="tx1">
                  <a:lumMod val="75000"/>
                  <a:lumOff val="25000"/>
                </a:schemeClr>
              </a:solidFill>
              <a:ea typeface="ＭＳ Ｐゴシック" charset="-128"/>
            </a:endParaRPr>
          </a:p>
          <a:p>
            <a:pPr lvl="1"/>
            <a:endParaRPr lang="en-US" altLang="en-US" sz="1600" dirty="0">
              <a:solidFill>
                <a:schemeClr val="tx1">
                  <a:lumMod val="75000"/>
                  <a:lumOff val="25000"/>
                </a:schemeClr>
              </a:solidFill>
              <a:ea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3977640" y="725488"/>
            <a:ext cx="5150484" cy="6132512"/>
          </a:xfrm>
        </p:spPr>
        <p:txBody>
          <a:bodyPr/>
          <a:lstStyle/>
          <a:p>
            <a:r>
              <a:rPr lang="en-US" altLang="en-US" sz="1400" i="1" dirty="0" smtClean="0">
                <a:solidFill>
                  <a:schemeClr val="tx1">
                    <a:lumMod val="75000"/>
                    <a:lumOff val="25000"/>
                  </a:schemeClr>
                </a:solidFill>
                <a:ea typeface="ＭＳ Ｐゴシック" charset="-128"/>
                <a:cs typeface="ＭＳ Ｐゴシック" charset="-128"/>
              </a:rPr>
              <a:t>[Exhaust] </a:t>
            </a:r>
            <a:r>
              <a:rPr lang="en-US" altLang="en-US" sz="1800" b="1" dirty="0" smtClean="0">
                <a:solidFill>
                  <a:srgbClr val="FF7413"/>
                </a:solidFill>
                <a:ea typeface="ＭＳ Ｐゴシック" charset="-128"/>
                <a:cs typeface="ＭＳ Ｐゴシック" charset="-128"/>
              </a:rPr>
              <a:t>Genomic Privacy</a:t>
            </a:r>
            <a:r>
              <a:rPr lang="en-US" altLang="en-US" sz="1800" b="1" dirty="0" smtClean="0">
                <a:solidFill>
                  <a:schemeClr val="tx1">
                    <a:lumMod val="75000"/>
                    <a:lumOff val="25000"/>
                  </a:schemeClr>
                </a:solidFill>
                <a:ea typeface="ＭＳ Ｐゴシック" charset="-128"/>
                <a:cs typeface="ＭＳ Ｐゴシック" charset="-128"/>
              </a:rPr>
              <a:t> </a:t>
            </a:r>
            <a:r>
              <a:rPr lang="en-US" altLang="en-US" sz="1800" dirty="0" smtClean="0">
                <a:solidFill>
                  <a:schemeClr val="tx1">
                    <a:lumMod val="75000"/>
                    <a:lumOff val="25000"/>
                  </a:schemeClr>
                </a:solidFill>
                <a:ea typeface="ＭＳ Ｐゴシック" charset="-128"/>
                <a:cs typeface="ＭＳ Ｐゴシック" charset="-128"/>
              </a:rPr>
              <a:t>&amp; RNA-</a:t>
            </a:r>
            <a:r>
              <a:rPr lang="en-US" altLang="en-US" sz="1800" dirty="0" err="1" smtClean="0">
                <a:solidFill>
                  <a:schemeClr val="tx1">
                    <a:lumMod val="75000"/>
                    <a:lumOff val="25000"/>
                  </a:schemeClr>
                </a:solidFill>
                <a:ea typeface="ＭＳ Ｐゴシック" charset="-128"/>
                <a:cs typeface="ＭＳ Ｐゴシック" charset="-128"/>
              </a:rPr>
              <a:t>seq</a:t>
            </a:r>
            <a:r>
              <a:rPr lang="en-US" altLang="en-US" sz="1800" b="1" dirty="0" smtClean="0">
                <a:solidFill>
                  <a:schemeClr val="tx1">
                    <a:lumMod val="75000"/>
                    <a:lumOff val="25000"/>
                  </a:schemeClr>
                </a:solidFill>
                <a:ea typeface="ＭＳ Ｐゴシック" charset="-128"/>
                <a:cs typeface="ＭＳ Ｐゴシック" charset="-128"/>
              </a:rPr>
              <a:t> </a:t>
            </a:r>
          </a:p>
          <a:p>
            <a:pPr lvl="1"/>
            <a:r>
              <a:rPr lang="en-US" altLang="en-US" sz="1600" dirty="0">
                <a:solidFill>
                  <a:schemeClr val="tx1">
                    <a:lumMod val="75000"/>
                    <a:lumOff val="25000"/>
                  </a:schemeClr>
                </a:solidFill>
                <a:ea typeface="ＭＳ Ｐゴシック" charset="-128"/>
                <a:cs typeface="ＭＳ Ｐゴシック" charset="-128"/>
              </a:rPr>
              <a:t>Introduction </a:t>
            </a:r>
            <a:r>
              <a:rPr lang="en-US" altLang="en-US" sz="1600" dirty="0" smtClean="0">
                <a:solidFill>
                  <a:schemeClr val="tx1">
                    <a:lumMod val="75000"/>
                    <a:lumOff val="25000"/>
                  </a:schemeClr>
                </a:solidFill>
                <a:ea typeface="ＭＳ Ｐゴシック" charset="-128"/>
                <a:cs typeface="ＭＳ Ｐゴシック" charset="-128"/>
              </a:rPr>
              <a:t>to </a:t>
            </a:r>
            <a:r>
              <a:rPr lang="en-US" altLang="en-US" sz="1600" dirty="0">
                <a:solidFill>
                  <a:schemeClr val="tx1">
                    <a:lumMod val="75000"/>
                    <a:lumOff val="25000"/>
                  </a:schemeClr>
                </a:solidFill>
                <a:ea typeface="ＭＳ Ｐゴシック" charset="-128"/>
                <a:cs typeface="ＭＳ Ｐゴシック" charset="-128"/>
              </a:rPr>
              <a:t>Genomic Privacy </a:t>
            </a:r>
            <a:endParaRPr lang="en-US" altLang="en-US" sz="2000" b="1" dirty="0">
              <a:solidFill>
                <a:schemeClr val="tx1">
                  <a:lumMod val="75000"/>
                  <a:lumOff val="25000"/>
                </a:schemeClr>
              </a:solidFill>
              <a:ea typeface="ＭＳ Ｐゴシック" charset="-128"/>
              <a:cs typeface="ＭＳ Ｐゴシック" charset="-128"/>
            </a:endParaRPr>
          </a:p>
          <a:p>
            <a:pPr lvl="2"/>
            <a:r>
              <a:rPr lang="en-US" altLang="en-US" sz="1600" dirty="0">
                <a:solidFill>
                  <a:schemeClr val="tx1">
                    <a:lumMod val="75000"/>
                    <a:lumOff val="25000"/>
                  </a:schemeClr>
                </a:solidFill>
                <a:ea typeface="ＭＳ Ｐゴシック" charset="-128"/>
                <a:cs typeface="ＭＳ Ｐゴシック" charset="-128"/>
              </a:rPr>
              <a:t>The dilemma: The genome as fundamental, inherited info that’s very private </a:t>
            </a:r>
            <a:r>
              <a:rPr lang="en-US" altLang="en-US" sz="1600" dirty="0" smtClean="0">
                <a:solidFill>
                  <a:schemeClr val="tx1">
                    <a:lumMod val="75000"/>
                    <a:lumOff val="25000"/>
                  </a:schemeClr>
                </a:solidFill>
                <a:ea typeface="ＭＳ Ｐゴシック" charset="-128"/>
                <a:cs typeface="ＭＳ Ｐゴシック" charset="-128"/>
              </a:rPr>
              <a:t>v. </a:t>
            </a:r>
            <a:r>
              <a:rPr lang="en-US" altLang="en-US" sz="1600" dirty="0">
                <a:solidFill>
                  <a:schemeClr val="tx1">
                    <a:lumMod val="75000"/>
                    <a:lumOff val="25000"/>
                  </a:schemeClr>
                </a:solidFill>
                <a:ea typeface="ＭＳ Ｐゴシック" charset="-128"/>
                <a:cs typeface="ＭＳ Ｐゴシック" charset="-128"/>
              </a:rPr>
              <a:t>need for large-scale mining for med. research</a:t>
            </a:r>
          </a:p>
          <a:p>
            <a:pPr lvl="2"/>
            <a:r>
              <a:rPr lang="en-US" altLang="en-US" sz="1600" dirty="0">
                <a:solidFill>
                  <a:schemeClr val="tx1">
                    <a:lumMod val="75000"/>
                    <a:lumOff val="25000"/>
                  </a:schemeClr>
                </a:solidFill>
                <a:ea typeface="ＭＳ Ｐゴシック" charset="-128"/>
                <a:cs typeface="ＭＳ Ｐゴシック" charset="-128"/>
              </a:rPr>
              <a:t>2-sided nature of RNA-</a:t>
            </a:r>
            <a:r>
              <a:rPr lang="en-US" altLang="en-US" sz="1600" dirty="0" err="1">
                <a:solidFill>
                  <a:schemeClr val="tx1">
                    <a:lumMod val="75000"/>
                    <a:lumOff val="25000"/>
                  </a:schemeClr>
                </a:solidFill>
                <a:ea typeface="ＭＳ Ｐゴシック" charset="-128"/>
                <a:cs typeface="ＭＳ Ｐゴシック" charset="-128"/>
              </a:rPr>
              <a:t>seq</a:t>
            </a:r>
            <a:r>
              <a:rPr lang="en-US" altLang="en-US" sz="1600" dirty="0">
                <a:solidFill>
                  <a:schemeClr val="tx1">
                    <a:lumMod val="75000"/>
                    <a:lumOff val="25000"/>
                  </a:schemeClr>
                </a:solidFill>
                <a:ea typeface="ＭＳ Ｐゴシック" charset="-128"/>
                <a:cs typeface="ＭＳ Ｐゴシック" charset="-128"/>
              </a:rPr>
              <a:t> presents particularly tricky privacy issues</a:t>
            </a:r>
          </a:p>
          <a:p>
            <a:pPr lvl="1"/>
            <a:r>
              <a:rPr lang="en-US" altLang="en-US" sz="1600" dirty="0" smtClean="0">
                <a:solidFill>
                  <a:schemeClr val="tx1">
                    <a:lumMod val="75000"/>
                    <a:lumOff val="25000"/>
                  </a:schemeClr>
                </a:solidFill>
                <a:ea typeface="ＭＳ Ｐゴシック" charset="-128"/>
              </a:rPr>
              <a:t>Using file formats to remove obvious variants</a:t>
            </a:r>
            <a:endParaRPr lang="en-US" altLang="en-US" sz="1600" dirty="0">
              <a:solidFill>
                <a:schemeClr val="tx1">
                  <a:lumMod val="75000"/>
                  <a:lumOff val="25000"/>
                </a:schemeClr>
              </a:solidFill>
              <a:ea typeface="ＭＳ Ｐゴシック" charset="-128"/>
            </a:endParaRPr>
          </a:p>
          <a:p>
            <a:pPr lvl="1"/>
            <a:r>
              <a:rPr lang="en-US" altLang="en-US" sz="1600" dirty="0" err="1" smtClean="0">
                <a:solidFill>
                  <a:srgbClr val="FF7413"/>
                </a:solidFill>
                <a:ea typeface="ＭＳ Ｐゴシック" charset="-128"/>
              </a:rPr>
              <a:t>eQTLs</a:t>
            </a:r>
            <a:r>
              <a:rPr lang="en-US" altLang="en-US" sz="1600" dirty="0" smtClean="0">
                <a:solidFill>
                  <a:schemeClr val="tx1">
                    <a:lumMod val="75000"/>
                    <a:lumOff val="25000"/>
                  </a:schemeClr>
                </a:solidFill>
                <a:ea typeface="ＭＳ Ｐゴシック" charset="-128"/>
              </a:rPr>
              <a:t>: Quantifying </a:t>
            </a:r>
            <a:r>
              <a:rPr lang="en-US" altLang="en-US" sz="1600" dirty="0">
                <a:solidFill>
                  <a:schemeClr val="tx1">
                    <a:lumMod val="75000"/>
                    <a:lumOff val="25000"/>
                  </a:schemeClr>
                </a:solidFill>
                <a:ea typeface="ＭＳ Ｐゴシック" charset="-128"/>
              </a:rPr>
              <a:t>&amp; removing </a:t>
            </a:r>
            <a:r>
              <a:rPr lang="en-US" altLang="en-US" sz="1600" dirty="0" smtClean="0">
                <a:solidFill>
                  <a:schemeClr val="tx1">
                    <a:lumMod val="75000"/>
                    <a:lumOff val="25000"/>
                  </a:schemeClr>
                </a:solidFill>
                <a:ea typeface="ＭＳ Ｐゴシック" charset="-128"/>
              </a:rPr>
              <a:t>further variant </a:t>
            </a:r>
            <a:r>
              <a:rPr lang="en-US" altLang="en-US" sz="1600" dirty="0">
                <a:solidFill>
                  <a:schemeClr val="tx1">
                    <a:lumMod val="75000"/>
                    <a:lumOff val="25000"/>
                  </a:schemeClr>
                </a:solidFill>
                <a:ea typeface="ＭＳ Ｐゴシック" charset="-128"/>
              </a:rPr>
              <a:t>info from expression levels </a:t>
            </a:r>
            <a:r>
              <a:rPr lang="en-US" altLang="en-US" sz="1600" dirty="0" smtClean="0">
                <a:solidFill>
                  <a:schemeClr val="tx1">
                    <a:lumMod val="75000"/>
                    <a:lumOff val="25000"/>
                  </a:schemeClr>
                </a:solidFill>
                <a:ea typeface="ＭＳ Ｐゴシック" charset="-128"/>
              </a:rPr>
              <a:t>w/ </a:t>
            </a:r>
            <a:r>
              <a:rPr lang="en-US" altLang="en-US" sz="1600" dirty="0">
                <a:solidFill>
                  <a:schemeClr val="tx1">
                    <a:lumMod val="75000"/>
                    <a:lumOff val="25000"/>
                  </a:schemeClr>
                </a:solidFill>
                <a:ea typeface="ＭＳ Ｐゴシック" charset="-128"/>
              </a:rPr>
              <a:t>ICI &amp; </a:t>
            </a:r>
            <a:r>
              <a:rPr lang="en-US" altLang="en-US" sz="1600" dirty="0" smtClean="0">
                <a:solidFill>
                  <a:schemeClr val="tx1">
                    <a:lumMod val="75000"/>
                    <a:lumOff val="25000"/>
                  </a:schemeClr>
                </a:solidFill>
                <a:ea typeface="ＭＳ Ｐゴシック" charset="-128"/>
              </a:rPr>
              <a:t>predictability. Instantiating </a:t>
            </a:r>
            <a:r>
              <a:rPr lang="en-US" altLang="en-US" sz="1600" dirty="0">
                <a:solidFill>
                  <a:schemeClr val="tx1">
                    <a:lumMod val="75000"/>
                    <a:lumOff val="25000"/>
                  </a:schemeClr>
                </a:solidFill>
                <a:ea typeface="ＭＳ Ｐゴシック" charset="-128"/>
              </a:rPr>
              <a:t>a practical linking attack </a:t>
            </a:r>
            <a:r>
              <a:rPr lang="en-US" altLang="en-US" sz="1600" dirty="0" smtClean="0">
                <a:solidFill>
                  <a:schemeClr val="tx1">
                    <a:lumMod val="75000"/>
                    <a:lumOff val="25000"/>
                  </a:schemeClr>
                </a:solidFill>
                <a:ea typeface="ＭＳ Ｐゴシック" charset="-128"/>
              </a:rPr>
              <a:t>w/ </a:t>
            </a:r>
            <a:r>
              <a:rPr lang="en-US" altLang="en-US" sz="1600" dirty="0">
                <a:solidFill>
                  <a:schemeClr val="tx1">
                    <a:lumMod val="75000"/>
                    <a:lumOff val="25000"/>
                  </a:schemeClr>
                </a:solidFill>
                <a:ea typeface="ＭＳ Ｐゴシック" charset="-128"/>
              </a:rPr>
              <a:t>noisy quasi-identifiers</a:t>
            </a:r>
            <a:endParaRPr lang="en-US" altLang="en-US" sz="1600" dirty="0" smtClean="0">
              <a:solidFill>
                <a:schemeClr val="tx1">
                  <a:lumMod val="75000"/>
                  <a:lumOff val="25000"/>
                </a:schemeClr>
              </a:solidFill>
              <a:ea typeface="ＭＳ Ｐゴシック" charset="-128"/>
            </a:endParaRPr>
          </a:p>
          <a:p>
            <a:pPr lvl="1"/>
            <a:r>
              <a:rPr lang="en-US" altLang="en-US" sz="1600" dirty="0">
                <a:solidFill>
                  <a:srgbClr val="FF7413"/>
                </a:solidFill>
                <a:ea typeface="ＭＳ Ｐゴシック" charset="-128"/>
                <a:cs typeface="ＭＳ Ｐゴシック" charset="-128"/>
              </a:rPr>
              <a:t>Signal </a:t>
            </a:r>
            <a:r>
              <a:rPr lang="en-US" altLang="en-US" sz="1600" dirty="0" smtClean="0">
                <a:solidFill>
                  <a:srgbClr val="FF7413"/>
                </a:solidFill>
                <a:ea typeface="ＭＳ Ｐゴシック" charset="-128"/>
                <a:cs typeface="ＭＳ Ｐゴシック" charset="-128"/>
              </a:rPr>
              <a:t>Profiles</a:t>
            </a:r>
            <a:r>
              <a:rPr lang="en-US" altLang="en-US" sz="1600" dirty="0" smtClean="0">
                <a:solidFill>
                  <a:schemeClr val="tx1">
                    <a:lumMod val="75000"/>
                    <a:lumOff val="25000"/>
                  </a:schemeClr>
                </a:solidFill>
                <a:ea typeface="ＭＳ Ｐゴシック" charset="-128"/>
                <a:cs typeface="ＭＳ Ｐゴシック" charset="-128"/>
              </a:rPr>
              <a:t>: Manifest appreciable </a:t>
            </a:r>
            <a:r>
              <a:rPr lang="en-US" altLang="en-US" sz="1600" dirty="0">
                <a:solidFill>
                  <a:schemeClr val="tx1">
                    <a:lumMod val="75000"/>
                    <a:lumOff val="25000"/>
                  </a:schemeClr>
                </a:solidFill>
                <a:ea typeface="ＭＳ Ｐゴシック" charset="-128"/>
                <a:cs typeface="ＭＳ Ｐゴシック" charset="-128"/>
              </a:rPr>
              <a:t>leakage from large &amp; small </a:t>
            </a:r>
            <a:r>
              <a:rPr lang="en-US" altLang="en-US" sz="1600" dirty="0" smtClean="0">
                <a:solidFill>
                  <a:schemeClr val="tx1">
                    <a:lumMod val="75000"/>
                    <a:lumOff val="25000"/>
                  </a:schemeClr>
                </a:solidFill>
                <a:ea typeface="ＭＳ Ｐゴシック" charset="-128"/>
                <a:cs typeface="ＭＳ Ｐゴシック" charset="-128"/>
              </a:rPr>
              <a:t>deletions. Linking </a:t>
            </a:r>
            <a:r>
              <a:rPr lang="en-US" altLang="en-US" sz="1600" dirty="0">
                <a:solidFill>
                  <a:schemeClr val="tx1">
                    <a:lumMod val="75000"/>
                    <a:lumOff val="25000"/>
                  </a:schemeClr>
                </a:solidFill>
                <a:ea typeface="ＭＳ Ｐゴシック" charset="-128"/>
                <a:cs typeface="ＭＳ Ｐゴシック" charset="-128"/>
              </a:rPr>
              <a:t>attacks </a:t>
            </a:r>
            <a:r>
              <a:rPr lang="en-US" altLang="en-US" sz="1600" dirty="0" smtClean="0">
                <a:solidFill>
                  <a:schemeClr val="tx1">
                    <a:lumMod val="75000"/>
                    <a:lumOff val="25000"/>
                  </a:schemeClr>
                </a:solidFill>
                <a:ea typeface="ＭＳ Ｐゴシック" charset="-128"/>
                <a:cs typeface="ＭＳ Ｐゴシック" charset="-128"/>
              </a:rPr>
              <a:t>possible </a:t>
            </a:r>
            <a:r>
              <a:rPr lang="en-US" altLang="en-US" sz="1600" dirty="0">
                <a:solidFill>
                  <a:schemeClr val="tx1">
                    <a:lumMod val="75000"/>
                    <a:lumOff val="25000"/>
                  </a:schemeClr>
                </a:solidFill>
                <a:ea typeface="ＭＳ Ｐゴシック" charset="-128"/>
                <a:cs typeface="ＭＳ Ｐゴシック" charset="-128"/>
              </a:rPr>
              <a:t>but additional complication of SV discovery in addition to </a:t>
            </a:r>
            <a:r>
              <a:rPr lang="en-US" altLang="en-US" sz="1600" dirty="0" smtClean="0">
                <a:solidFill>
                  <a:schemeClr val="tx1">
                    <a:lumMod val="75000"/>
                    <a:lumOff val="25000"/>
                  </a:schemeClr>
                </a:solidFill>
                <a:ea typeface="ＭＳ Ｐゴシック" charset="-128"/>
                <a:cs typeface="ＭＳ Ｐゴシック" charset="-128"/>
              </a:rPr>
              <a:t>genotyping</a:t>
            </a:r>
            <a:endParaRPr lang="en-US" altLang="en-US" sz="1600" dirty="0">
              <a:solidFill>
                <a:schemeClr val="tx1">
                  <a:lumMod val="75000"/>
                  <a:lumOff val="25000"/>
                </a:schemeClr>
              </a:solidFill>
              <a:ea typeface="ＭＳ Ｐゴシック" charset="-128"/>
            </a:endParaRPr>
          </a:p>
          <a:p>
            <a:r>
              <a:rPr lang="en-US" altLang="en-US" sz="1600" i="1" dirty="0" smtClean="0">
                <a:solidFill>
                  <a:schemeClr val="tx1">
                    <a:lumMod val="75000"/>
                    <a:lumOff val="25000"/>
                  </a:schemeClr>
                </a:solidFill>
                <a:ea typeface="ＭＳ Ｐゴシック" charset="-128"/>
                <a:cs typeface="ＭＳ Ｐゴシック" charset="-128"/>
              </a:rPr>
              <a:t>[Exhaust]</a:t>
            </a:r>
            <a:r>
              <a:rPr lang="en-US" altLang="en-US" sz="2000" b="1" dirty="0" smtClean="0">
                <a:solidFill>
                  <a:schemeClr val="tx1">
                    <a:lumMod val="75000"/>
                    <a:lumOff val="25000"/>
                  </a:schemeClr>
                </a:solidFill>
                <a:ea typeface="ＭＳ Ｐゴシック" charset="-128"/>
                <a:cs typeface="ＭＳ Ｐゴシック" charset="-128"/>
              </a:rPr>
              <a:t> </a:t>
            </a:r>
            <a:r>
              <a:rPr lang="en-US" altLang="en-US" sz="2000" b="1" dirty="0" smtClean="0">
                <a:solidFill>
                  <a:srgbClr val="FF7413"/>
                </a:solidFill>
                <a:ea typeface="ＭＳ Ｐゴシック" charset="-128"/>
                <a:cs typeface="ＭＳ Ｐゴシック" charset="-128"/>
              </a:rPr>
              <a:t>Publication Patterns</a:t>
            </a:r>
            <a:r>
              <a:rPr lang="en-US" altLang="en-US" sz="2000" dirty="0" smtClean="0">
                <a:solidFill>
                  <a:srgbClr val="FF7413"/>
                </a:solidFill>
                <a:ea typeface="ＭＳ Ｐゴシック" charset="-128"/>
                <a:cs typeface="ＭＳ Ｐゴシック" charset="-128"/>
              </a:rPr>
              <a:t> </a:t>
            </a:r>
            <a:r>
              <a:rPr lang="en-US" altLang="en-US" sz="2000" dirty="0" smtClean="0">
                <a:solidFill>
                  <a:schemeClr val="tx1">
                    <a:lumMod val="75000"/>
                    <a:lumOff val="25000"/>
                  </a:schemeClr>
                </a:solidFill>
                <a:ea typeface="ＭＳ Ｐゴシック" charset="-128"/>
                <a:cs typeface="ＭＳ Ｐゴシック" charset="-128"/>
              </a:rPr>
              <a:t/>
            </a:r>
            <a:br>
              <a:rPr lang="en-US" altLang="en-US" sz="2000" dirty="0" smtClean="0">
                <a:solidFill>
                  <a:schemeClr val="tx1">
                    <a:lumMod val="75000"/>
                    <a:lumOff val="25000"/>
                  </a:schemeClr>
                </a:solidFill>
                <a:ea typeface="ＭＳ Ｐゴシック" charset="-128"/>
                <a:cs typeface="ＭＳ Ｐゴシック" charset="-128"/>
              </a:rPr>
            </a:br>
            <a:r>
              <a:rPr lang="en-US" altLang="en-US" sz="2000" dirty="0" smtClean="0">
                <a:solidFill>
                  <a:schemeClr val="tx1">
                    <a:lumMod val="75000"/>
                    <a:lumOff val="25000"/>
                  </a:schemeClr>
                </a:solidFill>
                <a:ea typeface="ＭＳ Ｐゴシック" charset="-128"/>
                <a:cs typeface="ＭＳ Ｐゴシック" charset="-128"/>
              </a:rPr>
              <a:t>from data </a:t>
            </a:r>
            <a:r>
              <a:rPr lang="en-US" altLang="en-US" sz="2000" dirty="0">
                <a:solidFill>
                  <a:schemeClr val="tx1">
                    <a:lumMod val="75000"/>
                    <a:lumOff val="25000"/>
                  </a:schemeClr>
                </a:solidFill>
                <a:ea typeface="ＭＳ Ｐゴシック" charset="-128"/>
                <a:cs typeface="ＭＳ Ｐゴシック" charset="-128"/>
              </a:rPr>
              <a:t>producing consortia</a:t>
            </a:r>
          </a:p>
          <a:p>
            <a:pPr lvl="1"/>
            <a:r>
              <a:rPr lang="en-US" altLang="en-US" sz="1600" dirty="0">
                <a:solidFill>
                  <a:schemeClr val="tx1">
                    <a:lumMod val="75000"/>
                    <a:lumOff val="25000"/>
                  </a:schemeClr>
                </a:solidFill>
                <a:ea typeface="ＭＳ Ｐゴシック" charset="-128"/>
              </a:rPr>
              <a:t>Co-authorship network </a:t>
            </a:r>
            <a:r>
              <a:rPr lang="en-US" altLang="en-US" sz="1600" dirty="0" smtClean="0">
                <a:solidFill>
                  <a:schemeClr val="tx1">
                    <a:lumMod val="75000"/>
                    <a:lumOff val="25000"/>
                  </a:schemeClr>
                </a:solidFill>
                <a:ea typeface="ＭＳ Ｐゴシック" charset="-128"/>
              </a:rPr>
              <a:t>stats relate </a:t>
            </a:r>
            <a:r>
              <a:rPr lang="en-US" altLang="en-US" sz="1600" dirty="0">
                <a:solidFill>
                  <a:schemeClr val="tx1">
                    <a:lumMod val="75000"/>
                    <a:lumOff val="25000"/>
                  </a:schemeClr>
                </a:solidFill>
                <a:ea typeface="ＭＳ Ｐゴシック" charset="-128"/>
              </a:rPr>
              <a:t>to publication rollouts &amp; show gradual adoption by </a:t>
            </a:r>
            <a:r>
              <a:rPr lang="en-US" altLang="en-US" sz="1600" dirty="0" smtClean="0">
                <a:solidFill>
                  <a:schemeClr val="tx1">
                    <a:lumMod val="75000"/>
                    <a:lumOff val="25000"/>
                  </a:schemeClr>
                </a:solidFill>
                <a:ea typeface="ＭＳ Ｐゴシック" charset="-128"/>
              </a:rPr>
              <a:t>community</a:t>
            </a:r>
            <a:endParaRPr lang="en-US" altLang="en-US" sz="1600" dirty="0">
              <a:solidFill>
                <a:schemeClr val="tx1">
                  <a:lumMod val="75000"/>
                  <a:lumOff val="25000"/>
                </a:schemeClr>
              </a:solidFill>
              <a:ea typeface="ＭＳ Ｐゴシック" charset="-128"/>
            </a:endParaRPr>
          </a:p>
          <a:p>
            <a:pPr lvl="1"/>
            <a:r>
              <a:rPr lang="en-US" altLang="en-US" sz="1600" dirty="0">
                <a:solidFill>
                  <a:schemeClr val="tx1">
                    <a:lumMod val="75000"/>
                    <a:lumOff val="25000"/>
                  </a:schemeClr>
                </a:solidFill>
                <a:ea typeface="ＭＳ Ｐゴシック" charset="-128"/>
              </a:rPr>
              <a:t>Key role of brokers in data dissemination</a:t>
            </a:r>
          </a:p>
          <a:p>
            <a:pPr lvl="1"/>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p:txBody>
      </p:sp>
    </p:spTree>
    <p:extLst>
      <p:ext uri="{BB962C8B-B14F-4D97-AF65-F5344CB8AC3E}">
        <p14:creationId xmlns:p14="http://schemas.microsoft.com/office/powerpoint/2010/main" val="1909554302"/>
      </p:ext>
    </p:extLst>
  </p:cSld>
  <p:clrMapOvr>
    <a:masterClrMapping/>
  </p:clrMapOvr>
  <p:transition advTm="238108"/>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441" y="444500"/>
            <a:ext cx="5479159" cy="1397000"/>
          </a:xfrm>
        </p:spPr>
        <p:txBody>
          <a:bodyPr/>
          <a:lstStyle/>
          <a:p>
            <a:r>
              <a:rPr lang="en-US" dirty="0" smtClean="0"/>
              <a:t>2-sided nature of functional </a:t>
            </a:r>
            <a:br>
              <a:rPr lang="en-US" dirty="0" smtClean="0"/>
            </a:br>
            <a:r>
              <a:rPr lang="en-US" dirty="0" smtClean="0"/>
              <a:t>genomics data: Analysis can be </a:t>
            </a:r>
            <a:br>
              <a:rPr lang="en-US" dirty="0" smtClean="0"/>
            </a:br>
            <a:r>
              <a:rPr lang="en-US" dirty="0" smtClean="0">
                <a:solidFill>
                  <a:schemeClr val="accent1">
                    <a:lumMod val="50000"/>
                  </a:schemeClr>
                </a:solidFill>
              </a:rPr>
              <a:t>very General/Public</a:t>
            </a:r>
            <a:r>
              <a:rPr lang="en-US" dirty="0" smtClean="0"/>
              <a:t> </a:t>
            </a:r>
            <a:br>
              <a:rPr lang="en-US" dirty="0" smtClean="0"/>
            </a:br>
            <a:r>
              <a:rPr lang="en-US" dirty="0" smtClean="0">
                <a:solidFill>
                  <a:srgbClr val="800000"/>
                </a:solidFill>
              </a:rPr>
              <a:t>or Individual/Private</a:t>
            </a:r>
            <a:endParaRPr lang="en-US" dirty="0">
              <a:solidFill>
                <a:srgbClr val="800000"/>
              </a:solidFill>
            </a:endParaRPr>
          </a:p>
        </p:txBody>
      </p:sp>
      <p:sp>
        <p:nvSpPr>
          <p:cNvPr id="3" name="Content Placeholder 2"/>
          <p:cNvSpPr>
            <a:spLocks noGrp="1"/>
          </p:cNvSpPr>
          <p:nvPr>
            <p:ph idx="1"/>
          </p:nvPr>
        </p:nvSpPr>
        <p:spPr>
          <a:xfrm>
            <a:off x="195168" y="2083547"/>
            <a:ext cx="8599207" cy="4334666"/>
          </a:xfrm>
        </p:spPr>
        <p:txBody>
          <a:bodyPr/>
          <a:lstStyle/>
          <a:p>
            <a:r>
              <a:rPr lang="en-US" sz="2000" b="1" dirty="0" smtClean="0">
                <a:solidFill>
                  <a:schemeClr val="accent1">
                    <a:lumMod val="50000"/>
                  </a:schemeClr>
                </a:solidFill>
              </a:rPr>
              <a:t>General </a:t>
            </a:r>
            <a:r>
              <a:rPr lang="en-US" sz="2000" b="1" dirty="0">
                <a:solidFill>
                  <a:schemeClr val="accent1">
                    <a:lumMod val="50000"/>
                  </a:schemeClr>
                </a:solidFill>
              </a:rPr>
              <a:t>quantifications</a:t>
            </a:r>
            <a:r>
              <a:rPr lang="en-US" sz="2000" dirty="0"/>
              <a:t> related to </a:t>
            </a:r>
            <a:r>
              <a:rPr lang="en-US" sz="2000" dirty="0" smtClean="0"/>
              <a:t>overall aspects </a:t>
            </a:r>
            <a:br>
              <a:rPr lang="en-US" sz="2000" dirty="0" smtClean="0"/>
            </a:br>
            <a:r>
              <a:rPr lang="en-US" sz="2000" dirty="0" smtClean="0"/>
              <a:t>of </a:t>
            </a:r>
            <a:r>
              <a:rPr lang="en-US" sz="2000" dirty="0"/>
              <a:t>a </a:t>
            </a:r>
            <a:r>
              <a:rPr lang="en-US" sz="2000" dirty="0" smtClean="0"/>
              <a:t>condition </a:t>
            </a:r>
            <a:r>
              <a:rPr lang="mr-IN" sz="2000" dirty="0"/>
              <a:t>–</a:t>
            </a:r>
            <a:r>
              <a:rPr lang="en-US" sz="2000" dirty="0"/>
              <a:t> </a:t>
            </a:r>
            <a:r>
              <a:rPr lang="en-US" sz="2000" dirty="0" err="1"/>
              <a:t>ie</a:t>
            </a:r>
            <a:r>
              <a:rPr lang="en-US" sz="2000" dirty="0"/>
              <a:t> </a:t>
            </a:r>
            <a:r>
              <a:rPr lang="en-US" sz="2000" dirty="0" smtClean="0"/>
              <a:t>gene </a:t>
            </a:r>
            <a:r>
              <a:rPr lang="en-US" sz="2000" dirty="0"/>
              <a:t>activity as a function of:</a:t>
            </a:r>
          </a:p>
          <a:p>
            <a:pPr lvl="1"/>
            <a:r>
              <a:rPr lang="en-US" sz="1800" dirty="0"/>
              <a:t>Developmental </a:t>
            </a:r>
            <a:r>
              <a:rPr lang="en-US" sz="1800" dirty="0" smtClean="0"/>
              <a:t>stage, Evolutionary relationships, Cell-type, Disease</a:t>
            </a:r>
            <a:endParaRPr lang="en-US" sz="1800" dirty="0"/>
          </a:p>
          <a:p>
            <a:endParaRPr lang="en-US" sz="2000" b="1" dirty="0" smtClean="0"/>
          </a:p>
          <a:p>
            <a:r>
              <a:rPr lang="en-US" sz="2000" b="1" dirty="0" smtClean="0"/>
              <a:t>Above are </a:t>
            </a:r>
            <a:r>
              <a:rPr lang="en-US" sz="2000" b="1" dirty="0"/>
              <a:t>not tied to an </a:t>
            </a:r>
            <a:r>
              <a:rPr lang="en-US" sz="2000" b="1" dirty="0" smtClean="0"/>
              <a:t>individual’s genotype. </a:t>
            </a:r>
            <a:r>
              <a:rPr lang="en-US" sz="2000" b="1" dirty="0" smtClean="0">
                <a:solidFill>
                  <a:srgbClr val="C00000"/>
                </a:solidFill>
              </a:rPr>
              <a:t>However</a:t>
            </a:r>
            <a:r>
              <a:rPr lang="en-US" sz="2000" b="1" dirty="0">
                <a:solidFill>
                  <a:srgbClr val="C00000"/>
                </a:solidFill>
              </a:rPr>
              <a:t>, data </a:t>
            </a:r>
            <a:r>
              <a:rPr lang="en-US" sz="2000" b="1" dirty="0" smtClean="0">
                <a:solidFill>
                  <a:srgbClr val="C00000"/>
                </a:solidFill>
              </a:rPr>
              <a:t>is derived </a:t>
            </a:r>
            <a:r>
              <a:rPr lang="en-US" sz="2000" b="1" dirty="0">
                <a:solidFill>
                  <a:srgbClr val="C00000"/>
                </a:solidFill>
              </a:rPr>
              <a:t>from </a:t>
            </a:r>
            <a:r>
              <a:rPr lang="en-US" sz="2000" b="1" dirty="0" smtClean="0">
                <a:solidFill>
                  <a:srgbClr val="C00000"/>
                </a:solidFill>
              </a:rPr>
              <a:t>individuals &amp; tagged </a:t>
            </a:r>
            <a:r>
              <a:rPr lang="en-US" sz="2000" b="1" dirty="0">
                <a:solidFill>
                  <a:srgbClr val="C00000"/>
                </a:solidFill>
              </a:rPr>
              <a:t>with </a:t>
            </a:r>
            <a:r>
              <a:rPr lang="en-US" sz="2000" b="1" dirty="0" smtClean="0">
                <a:solidFill>
                  <a:srgbClr val="C00000"/>
                </a:solidFill>
              </a:rPr>
              <a:t>their genotypes</a:t>
            </a:r>
            <a:endParaRPr lang="en-US" sz="2000" b="1" dirty="0">
              <a:solidFill>
                <a:srgbClr val="C00000"/>
              </a:solidFill>
            </a:endParaRPr>
          </a:p>
          <a:p>
            <a:endParaRPr lang="en-US" sz="1800" dirty="0" smtClean="0"/>
          </a:p>
          <a:p>
            <a:endParaRPr lang="en-US" sz="1800" dirty="0"/>
          </a:p>
          <a:p>
            <a:r>
              <a:rPr lang="en-US" sz="1800" dirty="0" smtClean="0"/>
              <a:t>(Note, a few calculations aim </a:t>
            </a:r>
            <a:r>
              <a:rPr lang="en-US" sz="1800" dirty="0"/>
              <a:t>to use </a:t>
            </a:r>
            <a:r>
              <a:rPr lang="en-US" sz="1800" dirty="0" smtClean="0"/>
              <a:t>explicitly genotype to </a:t>
            </a:r>
            <a:r>
              <a:rPr lang="en-US" sz="1800" dirty="0"/>
              <a:t>derive general relations related to sequence variation &amp; gene </a:t>
            </a:r>
            <a:r>
              <a:rPr lang="en-US" sz="1800" dirty="0" smtClean="0"/>
              <a:t>expression - </a:t>
            </a:r>
            <a:r>
              <a:rPr lang="en-US" sz="1800" dirty="0" err="1" smtClean="0"/>
              <a:t>eg</a:t>
            </a:r>
            <a:r>
              <a:rPr lang="en-US" sz="1800" dirty="0" smtClean="0"/>
              <a:t> allelic activity)</a:t>
            </a:r>
            <a:endParaRPr lang="en-US" sz="1800" dirty="0"/>
          </a:p>
        </p:txBody>
      </p:sp>
      <p:pic>
        <p:nvPicPr>
          <p:cNvPr id="4" name="Picture 1" descr="323005040705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06671" y="178267"/>
            <a:ext cx="2487704" cy="24877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614862"/>
      </p:ext>
    </p:extLst>
  </p:cSld>
  <p:clrMapOvr>
    <a:masterClrMapping/>
  </p:clrMapOvr>
  <p:transition advTm="90569"/>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Title 1"/>
          <p:cNvSpPr>
            <a:spLocks noGrp="1"/>
          </p:cNvSpPr>
          <p:nvPr>
            <p:ph type="title"/>
          </p:nvPr>
        </p:nvSpPr>
        <p:spPr>
          <a:xfrm>
            <a:off x="685800" y="312495"/>
            <a:ext cx="4343400" cy="1440105"/>
          </a:xfrm>
        </p:spPr>
        <p:txBody>
          <a:bodyPr/>
          <a:lstStyle/>
          <a:p>
            <a:r>
              <a:rPr lang="en-US" sz="2800" dirty="0">
                <a:latin typeface="Arial" charset="0"/>
                <a:ea typeface="ＭＳ Ｐゴシック" charset="0"/>
                <a:cs typeface="ＭＳ Ｐゴシック" charset="0"/>
              </a:rPr>
              <a:t>Genomics has similar "Big Data" Dilemma in the Rest of Society</a:t>
            </a:r>
          </a:p>
        </p:txBody>
      </p:sp>
      <p:sp>
        <p:nvSpPr>
          <p:cNvPr id="311298" name="Content Placeholder 2"/>
          <p:cNvSpPr>
            <a:spLocks noGrp="1"/>
          </p:cNvSpPr>
          <p:nvPr>
            <p:ph sz="half" idx="1"/>
          </p:nvPr>
        </p:nvSpPr>
        <p:spPr>
          <a:xfrm>
            <a:off x="685799" y="1981253"/>
            <a:ext cx="4174067" cy="4638675"/>
          </a:xfrm>
        </p:spPr>
        <p:txBody>
          <a:bodyPr/>
          <a:lstStyle/>
          <a:p>
            <a:r>
              <a:rPr lang="en-US" sz="2800" dirty="0">
                <a:latin typeface="Arial" charset="0"/>
                <a:ea typeface="ＭＳ Ｐゴシック" charset="0"/>
                <a:cs typeface="ＭＳ Ｐゴシック" charset="0"/>
              </a:rPr>
              <a:t>Sharing &amp; "peer-production" is central to success of many new ventures, with the same risks as in </a:t>
            </a:r>
            <a:r>
              <a:rPr lang="en-US" sz="2800" dirty="0" smtClean="0">
                <a:latin typeface="Arial" charset="0"/>
                <a:ea typeface="ＭＳ Ｐゴシック" charset="0"/>
                <a:cs typeface="ＭＳ Ｐゴシック" charset="0"/>
              </a:rPr>
              <a:t>genomics</a:t>
            </a:r>
          </a:p>
          <a:p>
            <a:pPr lvl="1"/>
            <a:r>
              <a:rPr lang="en-US" sz="2400" b="1" dirty="0">
                <a:solidFill>
                  <a:srgbClr val="FF0000"/>
                </a:solidFill>
                <a:latin typeface="Arial" charset="0"/>
                <a:ea typeface="ＭＳ Ｐゴシック" charset="0"/>
                <a:cs typeface="ＭＳ Ｐゴシック" charset="0"/>
              </a:rPr>
              <a:t>EG web search</a:t>
            </a:r>
            <a:r>
              <a:rPr lang="en-US" sz="2400" dirty="0">
                <a:latin typeface="Arial" charset="0"/>
                <a:ea typeface="ＭＳ Ｐゴシック" charset="0"/>
                <a:cs typeface="ＭＳ Ｐゴシック" charset="0"/>
              </a:rPr>
              <a:t>: Large-scale mining </a:t>
            </a:r>
            <a:r>
              <a:rPr lang="en-US" sz="2400" dirty="0" smtClean="0">
                <a:latin typeface="Arial" charset="0"/>
                <a:ea typeface="ＭＳ Ｐゴシック" charset="0"/>
                <a:cs typeface="ＭＳ Ｐゴシック" charset="0"/>
              </a:rPr>
              <a:t>essential</a:t>
            </a:r>
            <a:endParaRPr lang="en-US" sz="2400" dirty="0">
              <a:latin typeface="Arial" charset="0"/>
              <a:ea typeface="ＭＳ Ｐゴシック" charset="0"/>
              <a:cs typeface="ＭＳ Ｐゴシック" charset="0"/>
            </a:endParaRPr>
          </a:p>
        </p:txBody>
      </p:sp>
      <p:sp>
        <p:nvSpPr>
          <p:cNvPr id="4" name="Content Placeholder 3"/>
          <p:cNvSpPr>
            <a:spLocks noGrp="1"/>
          </p:cNvSpPr>
          <p:nvPr>
            <p:ph sz="half" idx="2"/>
          </p:nvPr>
        </p:nvSpPr>
        <p:spPr>
          <a:xfrm>
            <a:off x="5035312" y="3482056"/>
            <a:ext cx="3810000" cy="2779315"/>
          </a:xfrm>
        </p:spPr>
        <p:txBody>
          <a:bodyPr/>
          <a:lstStyle/>
          <a:p>
            <a:r>
              <a:rPr lang="en-US" sz="2800" dirty="0" smtClean="0">
                <a:latin typeface="Arial" charset="0"/>
                <a:ea typeface="ＭＳ Ｐゴシック" charset="0"/>
                <a:cs typeface="ＭＳ Ｐゴシック" charset="0"/>
              </a:rPr>
              <a:t>We </a:t>
            </a:r>
            <a:r>
              <a:rPr lang="en-US" sz="2800" dirty="0">
                <a:latin typeface="Arial" charset="0"/>
                <a:ea typeface="ＭＳ Ｐゴシック" charset="0"/>
                <a:cs typeface="ＭＳ Ｐゴシック" charset="0"/>
              </a:rPr>
              <a:t>confront privacy risks every day we access the </a:t>
            </a:r>
            <a:r>
              <a:rPr lang="en-US" sz="2800" dirty="0" smtClean="0">
                <a:latin typeface="Arial" charset="0"/>
                <a:ea typeface="ＭＳ Ｐゴシック" charset="0"/>
                <a:cs typeface="ＭＳ Ｐゴシック" charset="0"/>
              </a:rPr>
              <a:t>internet</a:t>
            </a:r>
            <a:endParaRPr lang="en-US" sz="2800" dirty="0">
              <a:latin typeface="Arial" charset="0"/>
              <a:ea typeface="ＭＳ Ｐゴシック" charset="0"/>
              <a:cs typeface="ＭＳ Ｐゴシック" charset="0"/>
            </a:endParaRPr>
          </a:p>
        </p:txBody>
      </p:sp>
      <p:grpSp>
        <p:nvGrpSpPr>
          <p:cNvPr id="311299" name="Group 4"/>
          <p:cNvGrpSpPr>
            <a:grpSpLocks/>
          </p:cNvGrpSpPr>
          <p:nvPr/>
        </p:nvGrpSpPr>
        <p:grpSpPr bwMode="auto">
          <a:xfrm>
            <a:off x="5473701" y="184200"/>
            <a:ext cx="3670300" cy="2830513"/>
            <a:chOff x="144463" y="0"/>
            <a:chExt cx="8999537" cy="6724650"/>
          </a:xfrm>
        </p:grpSpPr>
        <p:pic>
          <p:nvPicPr>
            <p:cNvPr id="311301" name="Picture 5" descr="ANd9GcSVncikErXRBqBL8pxBqdJaLzS8YMDUg05A9sxsovUYk-nFENR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46038"/>
              <a:ext cx="2065337" cy="2065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2" name="Picture 6" descr="ANd9GcTqtJcEBT_PY3JaOKuPafAQEbtLAZTA3-sTWDhxD-5VGOvYdwq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09800"/>
              <a:ext cx="2143125" cy="2143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3" name="Picture 11" descr="ANd9GcTwCouIvt-qdBI5vr9vSxbA8W3PPlOK8Sa9djB0d9Rl5sxZ0wN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2362200"/>
              <a:ext cx="1943100" cy="194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4" name="Picture 13" descr="ANd9GcQsMogq3a7fwA-3V2XTzZ6SXlB20qgq48IxnSV0DQIseHR4lqF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572000"/>
              <a:ext cx="1905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5" name="Picture 15" descr="ANd9GcTLh14QRSBFoI4TDYAJMMpWZ5WkrSGjYDV9abFFcwFUJwjr4ge_"/>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4572000"/>
              <a:ext cx="1943100" cy="194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6" name="Picture 17" descr="pinterest-1345141049_6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0"/>
              <a:ext cx="2362200"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7" name="Picture 19" descr="icon-512x5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4648200"/>
              <a:ext cx="17526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8" name="Picture 21" descr="flickr-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4200" y="304800"/>
              <a:ext cx="2066925" cy="154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9" name="Picture 23" descr="google-plus_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8200" y="0"/>
              <a:ext cx="2173288"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10" name="Picture 25" descr="linkedin-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38950" y="4419600"/>
              <a:ext cx="2305050" cy="230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11" name="Picture 27" descr="youtube_logo_standard_againstwhite-vflKoO81_"/>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0" y="2971800"/>
              <a:ext cx="2519363" cy="917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12" name="Picture 29" descr="blogger-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39000" y="2590800"/>
              <a:ext cx="1685925"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 name="TextBox 2"/>
          <p:cNvSpPr txBox="1"/>
          <p:nvPr/>
        </p:nvSpPr>
        <p:spPr>
          <a:xfrm>
            <a:off x="36220" y="6571625"/>
            <a:ext cx="8501063" cy="230828"/>
          </a:xfrm>
          <a:prstGeom prst="rect">
            <a:avLst/>
          </a:prstGeom>
          <a:noFill/>
        </p:spPr>
        <p:txBody>
          <a:bodyPr lIns="91435" tIns="45718" rIns="91435" bIns="45718">
            <a:spAutoFit/>
          </a:bodyPr>
          <a:lstStyle/>
          <a:p>
            <a:pPr>
              <a:defRPr/>
            </a:pPr>
            <a:r>
              <a:rPr lang="en-US" sz="900" b="0" dirty="0">
                <a:solidFill>
                  <a:schemeClr val="bg1">
                    <a:lumMod val="50000"/>
                  </a:schemeClr>
                </a:solidFill>
              </a:rPr>
              <a:t>[</a:t>
            </a:r>
            <a:r>
              <a:rPr lang="en-US" sz="900" b="0" dirty="0" err="1">
                <a:solidFill>
                  <a:schemeClr val="bg1">
                    <a:lumMod val="50000"/>
                  </a:schemeClr>
                </a:solidFill>
              </a:rPr>
              <a:t>Seringhaus</a:t>
            </a:r>
            <a:r>
              <a:rPr lang="en-US" sz="900" b="0" dirty="0">
                <a:solidFill>
                  <a:schemeClr val="bg1">
                    <a:lumMod val="50000"/>
                  </a:schemeClr>
                </a:solidFill>
              </a:rPr>
              <a:t> &amp; Gerstein ('09), </a:t>
            </a:r>
            <a:r>
              <a:rPr lang="en-US" sz="900" b="0" i="1" dirty="0">
                <a:solidFill>
                  <a:schemeClr val="bg1">
                    <a:lumMod val="50000"/>
                  </a:schemeClr>
                </a:solidFill>
              </a:rPr>
              <a:t>Hart. Courant </a:t>
            </a:r>
            <a:r>
              <a:rPr lang="en-US" sz="900" b="0" dirty="0">
                <a:solidFill>
                  <a:schemeClr val="bg1">
                    <a:lumMod val="50000"/>
                  </a:schemeClr>
                </a:solidFill>
              </a:rPr>
              <a:t>(Jun 5); </a:t>
            </a:r>
            <a:r>
              <a:rPr lang="en-US" sz="900" b="0" dirty="0" err="1">
                <a:solidFill>
                  <a:schemeClr val="bg1">
                    <a:lumMod val="50000"/>
                  </a:schemeClr>
                </a:solidFill>
              </a:rPr>
              <a:t>Greenbaum</a:t>
            </a:r>
            <a:r>
              <a:rPr lang="en-US" sz="900" b="0" dirty="0">
                <a:solidFill>
                  <a:schemeClr val="bg1">
                    <a:lumMod val="50000"/>
                  </a:schemeClr>
                </a:solidFill>
              </a:rPr>
              <a:t> &amp; Gerstein ('11), </a:t>
            </a:r>
            <a:r>
              <a:rPr lang="en-US" sz="900" b="0" i="1" dirty="0">
                <a:solidFill>
                  <a:schemeClr val="bg1">
                    <a:lumMod val="50000"/>
                  </a:schemeClr>
                </a:solidFill>
              </a:rPr>
              <a:t> NY Times</a:t>
            </a:r>
            <a:r>
              <a:rPr lang="en-US" sz="900" b="0" dirty="0">
                <a:solidFill>
                  <a:schemeClr val="bg1">
                    <a:lumMod val="50000"/>
                  </a:schemeClr>
                </a:solidFill>
              </a:rPr>
              <a:t> (6 Oct)]</a:t>
            </a:r>
          </a:p>
        </p:txBody>
      </p:sp>
    </p:spTree>
    <p:extLst>
      <p:ext uri="{BB962C8B-B14F-4D97-AF65-F5344CB8AC3E}">
        <p14:creationId xmlns:p14="http://schemas.microsoft.com/office/powerpoint/2010/main" val="1058053005"/>
      </p:ext>
    </p:extLst>
  </p:cSld>
  <p:clrMapOvr>
    <a:masterClrMapping/>
  </p:clrMapOvr>
  <p:transition advTm="30354"/>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Title 1"/>
          <p:cNvSpPr>
            <a:spLocks noGrp="1"/>
          </p:cNvSpPr>
          <p:nvPr>
            <p:ph type="title"/>
          </p:nvPr>
        </p:nvSpPr>
        <p:spPr>
          <a:xfrm>
            <a:off x="693738" y="185746"/>
            <a:ext cx="7772400" cy="522287"/>
          </a:xfrm>
        </p:spPr>
        <p:txBody>
          <a:bodyPr/>
          <a:lstStyle/>
          <a:p>
            <a:pPr eaLnBrk="1" hangingPunct="1"/>
            <a:r>
              <a:rPr lang="en-US">
                <a:latin typeface="Calibri" charset="0"/>
                <a:ea typeface="ＭＳ Ｐゴシック" charset="0"/>
                <a:cs typeface="ＭＳ Ｐゴシック" charset="0"/>
              </a:rPr>
              <a:t>Tricky Privacy Considerations in Personal Genomics</a:t>
            </a:r>
          </a:p>
        </p:txBody>
      </p:sp>
      <p:sp>
        <p:nvSpPr>
          <p:cNvPr id="89090" name="Content Placeholder 2"/>
          <p:cNvSpPr>
            <a:spLocks noGrp="1"/>
          </p:cNvSpPr>
          <p:nvPr>
            <p:ph sz="half" idx="1"/>
          </p:nvPr>
        </p:nvSpPr>
        <p:spPr>
          <a:xfrm>
            <a:off x="474663" y="841383"/>
            <a:ext cx="3267343" cy="5245100"/>
          </a:xfrm>
        </p:spPr>
        <p:txBody>
          <a:bodyPr>
            <a:normAutofit fontScale="92500" lnSpcReduction="20000"/>
          </a:bodyPr>
          <a:lstStyle/>
          <a:p>
            <a:pPr marL="225413" indent="-225413" defTabSz="909586" eaLnBrk="1" hangingPunct="1">
              <a:defRPr/>
            </a:pPr>
            <a:r>
              <a:rPr lang="en-US" sz="2400" b="1">
                <a:solidFill>
                  <a:srgbClr val="C00000"/>
                </a:solidFill>
                <a:latin typeface="Arial" charset="0"/>
                <a:ea typeface="ＭＳ Ｐゴシック" charset="0"/>
                <a:cs typeface="ＭＳ Ｐゴシック" charset="0"/>
              </a:rPr>
              <a:t>Genetic Exceptionalism : </a:t>
            </a:r>
            <a:br>
              <a:rPr lang="en-US" sz="2400" b="1">
                <a:solidFill>
                  <a:srgbClr val="C00000"/>
                </a:solidFill>
                <a:latin typeface="Arial" charset="0"/>
                <a:ea typeface="ＭＳ Ｐゴシック" charset="0"/>
                <a:cs typeface="ＭＳ Ｐゴシック" charset="0"/>
              </a:rPr>
            </a:br>
            <a:r>
              <a:rPr lang="en-US" sz="2400">
                <a:latin typeface="Arial" charset="0"/>
                <a:ea typeface="ＭＳ Ｐゴシック" charset="0"/>
                <a:cs typeface="ＭＳ Ｐゴシック" charset="0"/>
              </a:rPr>
              <a:t>The Genome is very fundamental data, potentially very revealing about one’s identity &amp; characteristics</a:t>
            </a:r>
          </a:p>
          <a:p>
            <a:pPr marL="225413" indent="-225413" defTabSz="909586" eaLnBrk="1" hangingPunct="1">
              <a:defRPr/>
            </a:pPr>
            <a:r>
              <a:rPr lang="en-US" altLang="en-US" sz="2400" b="1" dirty="0" smtClean="0">
                <a:solidFill>
                  <a:srgbClr val="C00000"/>
                </a:solidFill>
                <a:ea typeface="ＭＳ Ｐゴシック" pitchFamily="34" charset="-128"/>
              </a:rPr>
              <a:t>Personal </a:t>
            </a:r>
            <a:r>
              <a:rPr lang="en-US" altLang="en-US" sz="2400" b="1" dirty="0">
                <a:solidFill>
                  <a:srgbClr val="C00000"/>
                </a:solidFill>
                <a:ea typeface="ＭＳ Ｐゴシック" pitchFamily="34" charset="-128"/>
              </a:rPr>
              <a:t>Genomic info. essentially meaningless currently but will it be in 20 </a:t>
            </a:r>
            <a:r>
              <a:rPr lang="en-US" altLang="en-US" sz="2400" b="1" dirty="0" err="1">
                <a:solidFill>
                  <a:srgbClr val="C00000"/>
                </a:solidFill>
                <a:ea typeface="ＭＳ Ｐゴシック" pitchFamily="34" charset="-128"/>
              </a:rPr>
              <a:t>yrs</a:t>
            </a:r>
            <a:r>
              <a:rPr lang="en-US" altLang="en-US" sz="2400" b="1" dirty="0">
                <a:solidFill>
                  <a:srgbClr val="C00000"/>
                </a:solidFill>
                <a:ea typeface="ＭＳ Ｐゴシック" pitchFamily="34" charset="-128"/>
              </a:rPr>
              <a:t>? 50 </a:t>
            </a:r>
            <a:r>
              <a:rPr lang="en-US" altLang="en-US" sz="2400" b="1" dirty="0" err="1">
                <a:solidFill>
                  <a:srgbClr val="C00000"/>
                </a:solidFill>
                <a:ea typeface="ＭＳ Ｐゴシック" pitchFamily="34" charset="-128"/>
              </a:rPr>
              <a:t>yrs</a:t>
            </a:r>
            <a:r>
              <a:rPr lang="en-US" altLang="en-US" sz="2400" b="1" dirty="0">
                <a:solidFill>
                  <a:srgbClr val="C00000"/>
                </a:solidFill>
                <a:ea typeface="ＭＳ Ｐゴシック" pitchFamily="34" charset="-128"/>
              </a:rPr>
              <a:t>?</a:t>
            </a:r>
          </a:p>
          <a:p>
            <a:pPr marL="568293" lvl="1" indent="-225413" defTabSz="909586" eaLnBrk="1" hangingPunct="1">
              <a:defRPr/>
            </a:pPr>
            <a:r>
              <a:rPr lang="en-US" altLang="en-US" sz="2200" dirty="0">
                <a:ea typeface="ＭＳ Ｐゴシック" pitchFamily="34" charset="-128"/>
              </a:rPr>
              <a:t>Genomic sequence very revealing about one’s children. Is true consent possible?</a:t>
            </a:r>
          </a:p>
          <a:p>
            <a:pPr marL="568293" lvl="1" indent="-225413" defTabSz="909586" eaLnBrk="1" hangingPunct="1">
              <a:defRPr/>
            </a:pPr>
            <a:r>
              <a:rPr lang="en-US" altLang="en-US" sz="2200" dirty="0">
                <a:ea typeface="ＭＳ Ｐゴシック" pitchFamily="34" charset="-128"/>
              </a:rPr>
              <a:t>Once put on the web it can’t be taken back </a:t>
            </a:r>
          </a:p>
          <a:p>
            <a:pPr eaLnBrk="1" hangingPunct="1">
              <a:defRPr/>
            </a:pPr>
            <a:endParaRPr lang="en-US" altLang="en-US" sz="2400" dirty="0">
              <a:ea typeface="ＭＳ Ｐゴシック" pitchFamily="34" charset="-128"/>
            </a:endParaRPr>
          </a:p>
          <a:p>
            <a:pPr lvl="1" eaLnBrk="1" hangingPunct="1">
              <a:defRPr/>
            </a:pPr>
            <a:endParaRPr lang="en-US" altLang="en-US" sz="2200" dirty="0">
              <a:ea typeface="ＭＳ Ｐゴシック" pitchFamily="34" charset="-128"/>
            </a:endParaRPr>
          </a:p>
          <a:p>
            <a:pPr lvl="1" eaLnBrk="1" hangingPunct="1">
              <a:defRPr/>
            </a:pPr>
            <a:endParaRPr lang="en-US" altLang="en-US" sz="2200" dirty="0">
              <a:ea typeface="ＭＳ Ｐゴシック" pitchFamily="34" charset="-128"/>
            </a:endParaRPr>
          </a:p>
          <a:p>
            <a:pPr eaLnBrk="1" hangingPunct="1">
              <a:defRPr/>
            </a:pPr>
            <a:endParaRPr lang="en-US" altLang="en-US" sz="2400" dirty="0">
              <a:ea typeface="ＭＳ Ｐゴシック" pitchFamily="34" charset="-128"/>
            </a:endParaRPr>
          </a:p>
        </p:txBody>
      </p:sp>
      <p:sp>
        <p:nvSpPr>
          <p:cNvPr id="19459" name="Content Placeholder 1"/>
          <p:cNvSpPr>
            <a:spLocks noGrp="1"/>
          </p:cNvSpPr>
          <p:nvPr>
            <p:ph sz="half" idx="2"/>
          </p:nvPr>
        </p:nvSpPr>
        <p:spPr>
          <a:xfrm>
            <a:off x="3432517" y="841427"/>
            <a:ext cx="5614501" cy="4638675"/>
          </a:xfrm>
          <a:extLst>
            <a:ext uri="{91240B29-F687-4f45-9708-019B960494DF}">
              <a14:hiddenLine xmlns="" xmlns:a14="http://schemas.microsoft.com/office/drawing/2010/main" w="9525" cap="flat" cmpd="sng">
                <a:solidFill>
                  <a:srgbClr val="000000"/>
                </a:solidFill>
                <a:prstDash val="solid"/>
                <a:miter lim="800000"/>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normAutofit fontScale="92500" lnSpcReduction="20000"/>
          </a:bodyPr>
          <a:lstStyle/>
          <a:p>
            <a:pPr eaLnBrk="1" hangingPunct="1">
              <a:defRPr/>
            </a:pPr>
            <a:r>
              <a:rPr lang="en-US" altLang="en-US" sz="2400" b="1" dirty="0">
                <a:solidFill>
                  <a:srgbClr val="C00000"/>
                </a:solidFill>
                <a:ea typeface="ＭＳ Ｐゴシック" pitchFamily="34" charset="-128"/>
              </a:rPr>
              <a:t>Culture Clash:</a:t>
            </a:r>
            <a:r>
              <a:rPr lang="en-US" altLang="en-US" sz="2400" dirty="0">
                <a:solidFill>
                  <a:srgbClr val="C00000"/>
                </a:solidFill>
                <a:ea typeface="ＭＳ Ｐゴシック" pitchFamily="34" charset="-128"/>
              </a:rPr>
              <a:t> </a:t>
            </a:r>
            <a:r>
              <a:rPr lang="en-US" altLang="en-US" sz="2400" dirty="0">
                <a:ea typeface="ＭＳ Ｐゴシック" pitchFamily="34" charset="-128"/>
              </a:rPr>
              <a:t/>
            </a:r>
            <a:br>
              <a:rPr lang="en-US" altLang="en-US" sz="2400" dirty="0">
                <a:ea typeface="ＭＳ Ｐゴシック" pitchFamily="34" charset="-128"/>
              </a:rPr>
            </a:br>
            <a:r>
              <a:rPr lang="en-US" altLang="en-US" sz="2400" dirty="0">
                <a:ea typeface="ＭＳ Ｐゴシック" pitchFamily="34" charset="-128"/>
              </a:rPr>
              <a:t>Genomics historically has been a proponent of “open data” but not clear personal genomics fits this. </a:t>
            </a:r>
          </a:p>
          <a:p>
            <a:pPr lvl="1" eaLnBrk="1" hangingPunct="1">
              <a:defRPr/>
            </a:pPr>
            <a:r>
              <a:rPr lang="en-US" altLang="en-US" sz="2200" dirty="0">
                <a:ea typeface="ＭＳ Ｐゴシック" pitchFamily="34" charset="-128"/>
              </a:rPr>
              <a:t>Clinical Medline has a very different culture.</a:t>
            </a:r>
            <a:endParaRPr lang="en-US" sz="2200" dirty="0">
              <a:latin typeface="Arial" charset="0"/>
              <a:ea typeface="ＭＳ Ｐゴシック" charset="0"/>
              <a:cs typeface="ＭＳ Ｐゴシック" charset="0"/>
            </a:endParaRPr>
          </a:p>
          <a:p>
            <a:pPr eaLnBrk="1" hangingPunct="1">
              <a:defRPr/>
            </a:pPr>
            <a:r>
              <a:rPr lang="en-US" sz="2400" b="1" dirty="0" smtClean="0">
                <a:solidFill>
                  <a:srgbClr val="C00000"/>
                </a:solidFill>
                <a:latin typeface="Arial" charset="0"/>
                <a:ea typeface="ＭＳ Ｐゴシック" charset="0"/>
                <a:cs typeface="ＭＳ Ｐゴシック" charset="0"/>
              </a:rPr>
              <a:t>Ethically </a:t>
            </a:r>
            <a:r>
              <a:rPr lang="en-US" sz="2400" b="1" dirty="0">
                <a:solidFill>
                  <a:srgbClr val="C00000"/>
                </a:solidFill>
                <a:latin typeface="Arial" charset="0"/>
                <a:ea typeface="ＭＳ Ｐゴシック" charset="0"/>
                <a:cs typeface="ＭＳ Ｐゴシック" charset="0"/>
              </a:rPr>
              <a:t>challenged</a:t>
            </a:r>
            <a:r>
              <a:rPr lang="en-US" sz="2400" dirty="0">
                <a:latin typeface="Arial" charset="0"/>
                <a:ea typeface="ＭＳ Ｐゴシック" charset="0"/>
                <a:cs typeface="ＭＳ Ｐゴシック" charset="0"/>
              </a:rPr>
              <a:t> history of genetics </a:t>
            </a:r>
          </a:p>
          <a:p>
            <a:pPr lvl="1" eaLnBrk="1" hangingPunct="1">
              <a:defRPr/>
            </a:pPr>
            <a:r>
              <a:rPr lang="en-US" altLang="en-US" sz="2200" dirty="0" smtClean="0">
                <a:ea typeface="ＭＳ Ｐゴシック" pitchFamily="34" charset="-128"/>
              </a:rPr>
              <a:t>Ownership </a:t>
            </a:r>
            <a:r>
              <a:rPr lang="en-US" altLang="en-US" sz="2200" dirty="0">
                <a:ea typeface="ＭＳ Ｐゴシック" pitchFamily="34" charset="-128"/>
              </a:rPr>
              <a:t>of the data &amp; what consent means (Hela)</a:t>
            </a:r>
          </a:p>
          <a:p>
            <a:pPr lvl="2" eaLnBrk="1" hangingPunct="1">
              <a:defRPr/>
            </a:pPr>
            <a:r>
              <a:rPr lang="en-US" altLang="en-US" sz="2000" dirty="0">
                <a:ea typeface="ＭＳ Ｐゴシック" pitchFamily="34" charset="-128"/>
              </a:rPr>
              <a:t>Could your genetic data give rise to a product line? </a:t>
            </a:r>
          </a:p>
          <a:p>
            <a:pPr eaLnBrk="1" hangingPunct="1">
              <a:defRPr/>
            </a:pPr>
            <a:endParaRPr lang="en-US" sz="2200" dirty="0">
              <a:latin typeface="Arial" charset="0"/>
              <a:ea typeface="ＭＳ Ｐゴシック" charset="0"/>
              <a:cs typeface="ＭＳ Ｐゴシック" charset="0"/>
            </a:endParaRPr>
          </a:p>
        </p:txBody>
      </p:sp>
      <p:sp>
        <p:nvSpPr>
          <p:cNvPr id="309252" name="TextBox 4"/>
          <p:cNvSpPr txBox="1">
            <a:spLocks noChangeArrowheads="1"/>
          </p:cNvSpPr>
          <p:nvPr/>
        </p:nvSpPr>
        <p:spPr bwMode="auto">
          <a:xfrm>
            <a:off x="254001" y="6424656"/>
            <a:ext cx="8555038" cy="4000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7F7F7F"/>
                </a:solidFill>
              </a:rPr>
              <a:t>[D Greenbaum &amp; M Gerstein (</a:t>
            </a:r>
            <a:r>
              <a:rPr lang="fr-FR" sz="1000" b="0">
                <a:solidFill>
                  <a:srgbClr val="7F7F7F"/>
                </a:solidFill>
              </a:rPr>
              <a:t>’</a:t>
            </a:r>
            <a:r>
              <a:rPr lang="en-US" altLang="ja-JP" sz="1000" b="0">
                <a:solidFill>
                  <a:srgbClr val="7F7F7F"/>
                </a:solidFill>
              </a:rPr>
              <a:t>08). Am J. Bioethics; D Greenbaum &amp; M Gerstein, Hartford Courant, 10 Jul. '08 ; SF Chronicle, 2 Nov. '08; </a:t>
            </a:r>
            <a:br>
              <a:rPr lang="en-US" altLang="ja-JP" sz="1000" b="0">
                <a:solidFill>
                  <a:srgbClr val="7F7F7F"/>
                </a:solidFill>
              </a:rPr>
            </a:br>
            <a:r>
              <a:rPr lang="en-US" altLang="ja-JP" sz="1000" b="0">
                <a:solidFill>
                  <a:srgbClr val="7F7F7F"/>
                </a:solidFill>
              </a:rPr>
              <a:t>Greenbaum et al. </a:t>
            </a:r>
            <a:r>
              <a:rPr lang="en-US" altLang="ja-JP" sz="1000" b="0" i="1">
                <a:solidFill>
                  <a:srgbClr val="7F7F7F"/>
                </a:solidFill>
              </a:rPr>
              <a:t>PLOS CB </a:t>
            </a:r>
            <a:r>
              <a:rPr lang="en-US" altLang="ja-JP" sz="1000" b="0">
                <a:solidFill>
                  <a:srgbClr val="7F7F7F"/>
                </a:solidFill>
              </a:rPr>
              <a:t>(</a:t>
            </a:r>
            <a:r>
              <a:rPr lang="en-US" sz="1000" b="0">
                <a:solidFill>
                  <a:srgbClr val="7F7F7F"/>
                </a:solidFill>
              </a:rPr>
              <a:t>‘</a:t>
            </a:r>
            <a:r>
              <a:rPr lang="en-US" altLang="ja-JP" sz="1000" b="0">
                <a:solidFill>
                  <a:srgbClr val="7F7F7F"/>
                </a:solidFill>
              </a:rPr>
              <a:t>11) ; Greenbaum &amp; Gerstein ('13), The Scientist; Photo from NY Times]</a:t>
            </a:r>
            <a:endParaRPr lang="en-US" sz="1000" b="0">
              <a:solidFill>
                <a:srgbClr val="7F7F7F"/>
              </a:solidFill>
            </a:endParaRPr>
          </a:p>
        </p:txBody>
      </p:sp>
      <p:pic>
        <p:nvPicPr>
          <p:cNvPr id="309253" name="Picture 1" descr="24GENOME-superJumb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53138" y="3842570"/>
            <a:ext cx="2413000" cy="2413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532257875"/>
      </p:ext>
    </p:extLst>
  </p:cSld>
  <p:clrMapOvr>
    <a:masterClrMapping/>
  </p:clrMapOvr>
  <p:transition spd="slow" advTm="114984"/>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4954905"/>
            <a:ext cx="9144000" cy="1903095"/>
          </a:xfrm>
          <a:prstGeom prst="rect">
            <a:avLst/>
          </a:prstGeom>
        </p:spPr>
      </p:pic>
      <p:sp>
        <p:nvSpPr>
          <p:cNvPr id="310273" name="Title 4"/>
          <p:cNvSpPr>
            <a:spLocks noGrp="1"/>
          </p:cNvSpPr>
          <p:nvPr>
            <p:ph type="title"/>
          </p:nvPr>
        </p:nvSpPr>
        <p:spPr>
          <a:xfrm>
            <a:off x="557214" y="157163"/>
            <a:ext cx="4576762" cy="1143000"/>
          </a:xfrm>
        </p:spPr>
        <p:txBody>
          <a:bodyPr/>
          <a:lstStyle/>
          <a:p>
            <a:r>
              <a:rPr lang="en-US">
                <a:latin typeface="Arial" charset="0"/>
                <a:ea typeface="ＭＳ Ｐゴシック" charset="0"/>
                <a:cs typeface="ＭＳ Ｐゴシック" charset="0"/>
              </a:rPr>
              <a:t>The Other Side of the Coin:</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Why we should share</a:t>
            </a:r>
          </a:p>
        </p:txBody>
      </p:sp>
      <p:sp>
        <p:nvSpPr>
          <p:cNvPr id="6" name="Content Placeholder 5"/>
          <p:cNvSpPr>
            <a:spLocks noGrp="1"/>
          </p:cNvSpPr>
          <p:nvPr>
            <p:ph idx="1"/>
          </p:nvPr>
        </p:nvSpPr>
        <p:spPr>
          <a:xfrm>
            <a:off x="193154" y="1194860"/>
            <a:ext cx="5852045" cy="4776788"/>
          </a:xfrm>
        </p:spPr>
        <p:txBody>
          <a:bodyPr/>
          <a:lstStyle/>
          <a:p>
            <a:pPr>
              <a:defRPr/>
            </a:pPr>
            <a:r>
              <a:rPr lang="en-US" sz="2000" dirty="0" smtClean="0"/>
              <a:t>Sharing helps </a:t>
            </a:r>
            <a:r>
              <a:rPr lang="en-US" sz="2000" b="1" dirty="0" smtClean="0">
                <a:solidFill>
                  <a:srgbClr val="C00000"/>
                </a:solidFill>
              </a:rPr>
              <a:t>speed research</a:t>
            </a:r>
          </a:p>
          <a:p>
            <a:pPr lvl="1">
              <a:defRPr/>
            </a:pPr>
            <a:r>
              <a:rPr lang="en-US" sz="2000" dirty="0" smtClean="0"/>
              <a:t>Large-scale mining of this information is important for medical research</a:t>
            </a:r>
          </a:p>
          <a:p>
            <a:pPr lvl="1">
              <a:defRPr/>
            </a:pPr>
            <a:r>
              <a:rPr lang="en-US" sz="2000" dirty="0" smtClean="0"/>
              <a:t>Privacy is cumbersome, particularly for big data</a:t>
            </a:r>
          </a:p>
          <a:p>
            <a:pPr>
              <a:defRPr/>
            </a:pPr>
            <a:r>
              <a:rPr lang="en-US" sz="2000" dirty="0" smtClean="0"/>
              <a:t>Sharing is important for </a:t>
            </a:r>
            <a:r>
              <a:rPr lang="en-US" sz="2000" b="1" dirty="0" smtClean="0">
                <a:solidFill>
                  <a:srgbClr val="C00000"/>
                </a:solidFill>
              </a:rPr>
              <a:t>reproducible research</a:t>
            </a:r>
          </a:p>
          <a:p>
            <a:pPr>
              <a:defRPr/>
            </a:pPr>
            <a:r>
              <a:rPr lang="en-US" sz="2000" dirty="0" smtClean="0"/>
              <a:t>Sharing is useful for </a:t>
            </a:r>
            <a:r>
              <a:rPr lang="en-US" sz="2000" b="1" dirty="0" smtClean="0">
                <a:solidFill>
                  <a:srgbClr val="C00000"/>
                </a:solidFill>
              </a:rPr>
              <a:t>education</a:t>
            </a:r>
          </a:p>
          <a:p>
            <a:pPr lvl="1">
              <a:defRPr/>
            </a:pPr>
            <a:r>
              <a:rPr lang="en-US" sz="2000" dirty="0" smtClean="0"/>
              <a:t>More fun to study a known person’s genome </a:t>
            </a:r>
          </a:p>
          <a:p>
            <a:pPr lvl="2">
              <a:defRPr/>
            </a:pPr>
            <a:r>
              <a:rPr lang="en-US" sz="1800" dirty="0" err="1" smtClean="0"/>
              <a:t>Eg</a:t>
            </a:r>
            <a:r>
              <a:rPr lang="en-US" sz="1800" dirty="0" smtClean="0"/>
              <a:t> Zimmer’s Game of Genomes in STAT </a:t>
            </a:r>
          </a:p>
          <a:p>
            <a:pPr marL="0" indent="0">
              <a:buNone/>
              <a:defRPr/>
            </a:pPr>
            <a:endParaRPr lang="en-US" sz="2000" dirty="0"/>
          </a:p>
        </p:txBody>
      </p:sp>
      <p:pic>
        <p:nvPicPr>
          <p:cNvPr id="310275" name="Content Placeholder 3" descr="961878_Enlarged_1.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57081" y="0"/>
            <a:ext cx="2886919" cy="3626908"/>
          </a:xfrm>
          <a:prstGeom prst="rect">
            <a:avLst/>
          </a:prstGeom>
          <a:noFill/>
          <a:ln w="9525">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pic>
      <p:sp>
        <p:nvSpPr>
          <p:cNvPr id="294916" name="Rectangle 1"/>
          <p:cNvSpPr>
            <a:spLocks noChangeArrowheads="1"/>
          </p:cNvSpPr>
          <p:nvPr/>
        </p:nvSpPr>
        <p:spPr bwMode="auto">
          <a:xfrm>
            <a:off x="5999162" y="3821549"/>
            <a:ext cx="2997200" cy="9387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spAutoFit/>
          </a:bodyPr>
          <a:lstStyle/>
          <a:p>
            <a:pPr>
              <a:defRPr/>
            </a:pPr>
            <a:r>
              <a:rPr lang="en-US" sz="1100" b="0" dirty="0">
                <a:solidFill>
                  <a:schemeClr val="tx1">
                    <a:lumMod val="50000"/>
                    <a:lumOff val="50000"/>
                  </a:schemeClr>
                </a:solidFill>
              </a:rPr>
              <a:t>[Yale Law Roundtable (‘10). Comp. in Sci. &amp; Eng. 12:8; D </a:t>
            </a:r>
            <a:r>
              <a:rPr lang="en-US" sz="1100" b="0" dirty="0" err="1">
                <a:solidFill>
                  <a:schemeClr val="tx1">
                    <a:lumMod val="50000"/>
                    <a:lumOff val="50000"/>
                  </a:schemeClr>
                </a:solidFill>
              </a:rPr>
              <a:t>Greenbaum</a:t>
            </a:r>
            <a:r>
              <a:rPr lang="en-US" sz="1100" b="0" dirty="0">
                <a:solidFill>
                  <a:schemeClr val="tx1">
                    <a:lumMod val="50000"/>
                    <a:lumOff val="50000"/>
                  </a:schemeClr>
                </a:solidFill>
              </a:rPr>
              <a:t> &amp; M Gerstein (‘09). Am. J. Bioethics; D </a:t>
            </a:r>
            <a:r>
              <a:rPr lang="en-US" sz="1100" b="0" dirty="0" err="1">
                <a:solidFill>
                  <a:schemeClr val="tx1">
                    <a:lumMod val="50000"/>
                    <a:lumOff val="50000"/>
                  </a:schemeClr>
                </a:solidFill>
              </a:rPr>
              <a:t>Greenbaum</a:t>
            </a:r>
            <a:r>
              <a:rPr lang="en-US" sz="1100" b="0" dirty="0">
                <a:solidFill>
                  <a:schemeClr val="tx1">
                    <a:lumMod val="50000"/>
                    <a:lumOff val="50000"/>
                  </a:schemeClr>
                </a:solidFill>
              </a:rPr>
              <a:t> &amp; M Gerstein (‘10). SF Chronicle, May 2, Page E-4; </a:t>
            </a:r>
            <a:br>
              <a:rPr lang="en-US" sz="1100" b="0" dirty="0">
                <a:solidFill>
                  <a:schemeClr val="tx1">
                    <a:lumMod val="50000"/>
                    <a:lumOff val="50000"/>
                  </a:schemeClr>
                </a:solidFill>
              </a:rPr>
            </a:br>
            <a:r>
              <a:rPr lang="en-US" sz="1100" b="0" dirty="0" err="1">
                <a:solidFill>
                  <a:schemeClr val="tx1">
                    <a:lumMod val="50000"/>
                    <a:lumOff val="50000"/>
                  </a:schemeClr>
                </a:solidFill>
              </a:rPr>
              <a:t>Greenbaum</a:t>
            </a:r>
            <a:r>
              <a:rPr lang="en-US" sz="1100" b="0" dirty="0">
                <a:solidFill>
                  <a:schemeClr val="tx1">
                    <a:lumMod val="50000"/>
                    <a:lumOff val="50000"/>
                  </a:schemeClr>
                </a:solidFill>
              </a:rPr>
              <a:t> et al. </a:t>
            </a:r>
            <a:r>
              <a:rPr lang="en-US" sz="1100" b="0" i="1" dirty="0">
                <a:solidFill>
                  <a:schemeClr val="tx1">
                    <a:lumMod val="50000"/>
                    <a:lumOff val="50000"/>
                  </a:schemeClr>
                </a:solidFill>
              </a:rPr>
              <a:t>PLOS CB </a:t>
            </a:r>
            <a:r>
              <a:rPr lang="en-US" sz="1100" b="0" dirty="0">
                <a:solidFill>
                  <a:schemeClr val="tx1">
                    <a:lumMod val="50000"/>
                    <a:lumOff val="50000"/>
                  </a:schemeClr>
                </a:solidFill>
              </a:rPr>
              <a:t>(‘11)]</a:t>
            </a:r>
          </a:p>
        </p:txBody>
      </p:sp>
    </p:spTree>
    <p:extLst>
      <p:ext uri="{BB962C8B-B14F-4D97-AF65-F5344CB8AC3E}">
        <p14:creationId xmlns:p14="http://schemas.microsoft.com/office/powerpoint/2010/main" val="34210301"/>
      </p:ext>
    </p:extLst>
  </p:cSld>
  <p:clrMapOvr>
    <a:masterClrMapping/>
  </p:clrMapOvr>
  <p:transition advTm="42517"/>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0935" y="965200"/>
            <a:ext cx="3632200" cy="1143000"/>
          </a:xfrm>
        </p:spPr>
        <p:txBody>
          <a:bodyPr/>
          <a:lstStyle/>
          <a:p>
            <a:r>
              <a:rPr lang="en-US" dirty="0" smtClean="0"/>
              <a:t>The Dilemma</a:t>
            </a:r>
            <a:endParaRPr lang="en-US" dirty="0"/>
          </a:p>
        </p:txBody>
      </p:sp>
      <p:sp>
        <p:nvSpPr>
          <p:cNvPr id="3" name="Content Placeholder 2"/>
          <p:cNvSpPr>
            <a:spLocks noGrp="1"/>
          </p:cNvSpPr>
          <p:nvPr>
            <p:ph idx="1"/>
          </p:nvPr>
        </p:nvSpPr>
        <p:spPr>
          <a:xfrm>
            <a:off x="550354" y="3293533"/>
            <a:ext cx="7450646" cy="3233216"/>
          </a:xfrm>
        </p:spPr>
        <p:txBody>
          <a:bodyPr/>
          <a:lstStyle/>
          <a:p>
            <a:pPr>
              <a:defRPr/>
            </a:pPr>
            <a:r>
              <a:rPr lang="en-US" sz="2000" dirty="0" smtClean="0"/>
              <a:t>The individual (harmed?) v the collective (benefits)</a:t>
            </a:r>
          </a:p>
          <a:p>
            <a:pPr lvl="1">
              <a:defRPr/>
            </a:pPr>
            <a:r>
              <a:rPr lang="en-US" sz="2000" dirty="0" smtClean="0"/>
              <a:t>But do sick patients care about their privacy?</a:t>
            </a:r>
          </a:p>
          <a:p>
            <a:pPr>
              <a:defRPr/>
            </a:pPr>
            <a:r>
              <a:rPr lang="en-US" sz="2000" dirty="0" smtClean="0"/>
              <a:t>How to balance risks v rewards - Quantification</a:t>
            </a:r>
          </a:p>
          <a:p>
            <a:pPr lvl="1">
              <a:defRPr/>
            </a:pPr>
            <a:r>
              <a:rPr lang="en-US" sz="2000" dirty="0" smtClean="0"/>
              <a:t>What </a:t>
            </a:r>
            <a:r>
              <a:rPr lang="en-US" sz="2000" dirty="0"/>
              <a:t>is acceptable risk? </a:t>
            </a:r>
            <a:br>
              <a:rPr lang="en-US" sz="2000" dirty="0"/>
            </a:br>
            <a:r>
              <a:rPr lang="en-US" sz="2000" dirty="0" smtClean="0"/>
              <a:t>Can </a:t>
            </a:r>
            <a:r>
              <a:rPr lang="en-US" sz="2000" dirty="0"/>
              <a:t>we quantify leakage</a:t>
            </a:r>
            <a:r>
              <a:rPr lang="en-US" sz="2000" dirty="0" smtClean="0"/>
              <a:t>?</a:t>
            </a:r>
          </a:p>
          <a:p>
            <a:pPr lvl="2">
              <a:defRPr/>
            </a:pPr>
            <a:r>
              <a:rPr lang="en-US" sz="1600" dirty="0" smtClean="0">
                <a:latin typeface="Arial" charset="0"/>
                <a:ea typeface="ＭＳ Ｐゴシック" charset="0"/>
              </a:rPr>
              <a:t>Ex: photos </a:t>
            </a:r>
            <a:r>
              <a:rPr lang="en-US" sz="1600" dirty="0">
                <a:latin typeface="Arial" charset="0"/>
                <a:ea typeface="ＭＳ Ｐゴシック" charset="0"/>
              </a:rPr>
              <a:t>of eye </a:t>
            </a:r>
            <a:r>
              <a:rPr lang="en-US" sz="1600" dirty="0" smtClean="0">
                <a:latin typeface="Arial" charset="0"/>
                <a:ea typeface="ＭＳ Ｐゴシック" charset="0"/>
              </a:rPr>
              <a:t>color</a:t>
            </a:r>
            <a:endParaRPr lang="en-US" sz="1600" dirty="0"/>
          </a:p>
          <a:p>
            <a:pPr lvl="1">
              <a:defRPr/>
            </a:pPr>
            <a:r>
              <a:rPr lang="en-US" sz="2000" dirty="0"/>
              <a:t>Cost Benefit </a:t>
            </a:r>
            <a:r>
              <a:rPr lang="en-US" sz="2000" dirty="0" smtClean="0"/>
              <a:t>Analysis</a:t>
            </a:r>
            <a:endParaRPr lang="en-US" sz="2000" dirty="0"/>
          </a:p>
          <a:p>
            <a:pPr lvl="1">
              <a:defRPr/>
            </a:pPr>
            <a:endParaRPr lang="en-US" sz="2000" dirty="0"/>
          </a:p>
          <a:p>
            <a:endParaRPr lang="en-US" sz="2800" dirty="0"/>
          </a:p>
        </p:txBody>
      </p:sp>
      <p:pic>
        <p:nvPicPr>
          <p:cNvPr id="4" name="Picture 3" descr="Screen Shot 2015-10-02 at 11.32.16 PM.png"/>
          <p:cNvPicPr>
            <a:picLocks noChangeAspect="1"/>
          </p:cNvPicPr>
          <p:nvPr/>
        </p:nvPicPr>
        <p:blipFill rotWithShape="1">
          <a:blip r:embed="rId2">
            <a:extLst>
              <a:ext uri="{28A0092B-C50C-407E-A947-70E740481C1C}">
                <a14:useLocalDpi xmlns:a14="http://schemas.microsoft.com/office/drawing/2010/main" val="0"/>
              </a:ext>
            </a:extLst>
          </a:blip>
          <a:srcRect t="15240"/>
          <a:stretch/>
        </p:blipFill>
        <p:spPr>
          <a:xfrm>
            <a:off x="-16931" y="-33866"/>
            <a:ext cx="5300133" cy="2987440"/>
          </a:xfrm>
          <a:prstGeom prst="rect">
            <a:avLst/>
          </a:prstGeom>
          <a:ln w="19050" cmpd="sng">
            <a:solidFill>
              <a:schemeClr val="tx1"/>
            </a:solidFill>
          </a:ln>
        </p:spPr>
      </p:pic>
      <p:sp>
        <p:nvSpPr>
          <p:cNvPr id="5" name="TextBox 4"/>
          <p:cNvSpPr txBox="1"/>
          <p:nvPr/>
        </p:nvSpPr>
        <p:spPr>
          <a:xfrm>
            <a:off x="0" y="2986502"/>
            <a:ext cx="3218388" cy="230828"/>
          </a:xfrm>
          <a:prstGeom prst="rect">
            <a:avLst/>
          </a:prstGeom>
          <a:noFill/>
        </p:spPr>
        <p:txBody>
          <a:bodyPr wrap="square" lIns="91435" tIns="45718" rIns="91435" bIns="45718">
            <a:spAutoFit/>
          </a:bodyPr>
          <a:lstStyle/>
          <a:p>
            <a:pPr>
              <a:defRPr/>
            </a:pPr>
            <a:r>
              <a:rPr lang="en-US" sz="900" b="0" dirty="0">
                <a:solidFill>
                  <a:schemeClr val="bg1">
                    <a:lumMod val="50000"/>
                  </a:schemeClr>
                </a:solidFill>
              </a:rPr>
              <a:t>[Economist, 15 Aug ‘15]</a:t>
            </a:r>
          </a:p>
        </p:txBody>
      </p:sp>
    </p:spTree>
    <p:extLst>
      <p:ext uri="{BB962C8B-B14F-4D97-AF65-F5344CB8AC3E}">
        <p14:creationId xmlns:p14="http://schemas.microsoft.com/office/powerpoint/2010/main" val="1594395158"/>
      </p:ext>
    </p:extLst>
  </p:cSld>
  <p:clrMapOvr>
    <a:masterClrMapping/>
  </p:clrMapOvr>
  <p:transition advTm="31193"/>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537543" y="983733"/>
            <a:ext cx="3305999" cy="887309"/>
            <a:chOff x="458297" y="1060617"/>
            <a:chExt cx="4163654" cy="1099898"/>
          </a:xfrm>
        </p:grpSpPr>
        <p:sp>
          <p:nvSpPr>
            <p:cNvPr id="11" name="TextBox 10"/>
            <p:cNvSpPr txBox="1"/>
            <p:nvPr/>
          </p:nvSpPr>
          <p:spPr>
            <a:xfrm>
              <a:off x="484448" y="1073712"/>
              <a:ext cx="3979577" cy="1030094"/>
            </a:xfrm>
            <a:prstGeom prst="rect">
              <a:avLst/>
            </a:prstGeom>
            <a:noFill/>
          </p:spPr>
          <p:txBody>
            <a:bodyPr wrap="none" rtlCol="0">
              <a:spAutoFit/>
            </a:bodyPr>
            <a:lstStyle/>
            <a:p>
              <a:pPr fontAlgn="auto">
                <a:spcBef>
                  <a:spcPts val="0"/>
                </a:spcBef>
                <a:spcAft>
                  <a:spcPts val="0"/>
                </a:spcAft>
              </a:pPr>
              <a:r>
                <a:rPr lang="en-US" b="0" dirty="0">
                  <a:solidFill>
                    <a:prstClr val="black"/>
                  </a:solidFill>
                  <a:latin typeface="Courier"/>
                  <a:ea typeface=""/>
                  <a:cs typeface="Courier"/>
                </a:rPr>
                <a:t>ATACAAGCAAGTATAAGTTCGTATGCCGTCTT</a:t>
              </a:r>
            </a:p>
            <a:p>
              <a:pPr fontAlgn="auto">
                <a:spcBef>
                  <a:spcPts val="0"/>
                </a:spcBef>
                <a:spcAft>
                  <a:spcPts val="0"/>
                </a:spcAft>
              </a:pPr>
              <a:r>
                <a:rPr lang="en-US" b="0" dirty="0">
                  <a:solidFill>
                    <a:prstClr val="black"/>
                  </a:solidFill>
                  <a:latin typeface="Courier"/>
                  <a:ea typeface=""/>
                  <a:cs typeface="Courier"/>
                </a:rPr>
                <a:t>GGAGGCTGGAGTTGGGGACGTATGCGGCATAG</a:t>
              </a:r>
            </a:p>
            <a:p>
              <a:pPr fontAlgn="auto">
                <a:spcBef>
                  <a:spcPts val="0"/>
                </a:spcBef>
                <a:spcAft>
                  <a:spcPts val="0"/>
                </a:spcAft>
              </a:pPr>
              <a:r>
                <a:rPr lang="en-US" b="0" dirty="0">
                  <a:solidFill>
                    <a:prstClr val="black"/>
                  </a:solidFill>
                  <a:latin typeface="Courier"/>
                  <a:ea typeface=""/>
                  <a:cs typeface="Courier"/>
                </a:rPr>
                <a:t>TACCGATCGAGTCGACTGTAAACGTAGGCATA</a:t>
              </a:r>
            </a:p>
            <a:p>
              <a:pPr fontAlgn="auto">
                <a:spcBef>
                  <a:spcPts val="0"/>
                </a:spcBef>
                <a:spcAft>
                  <a:spcPts val="0"/>
                </a:spcAft>
              </a:pPr>
              <a:r>
                <a:rPr lang="en-US" b="0" dirty="0">
                  <a:solidFill>
                    <a:prstClr val="black"/>
                  </a:solidFill>
                  <a:latin typeface="Courier"/>
                  <a:ea typeface=""/>
                  <a:cs typeface="Courier"/>
                </a:rPr>
                <a:t>ATTCTGACTGGTGTCATGCTGATGTACTTAAA</a:t>
              </a:r>
              <a:endParaRPr lang="en-US" sz="1350" b="0" dirty="0">
                <a:solidFill>
                  <a:prstClr val="black"/>
                </a:solidFill>
                <a:latin typeface="Helvetica"/>
                <a:ea typeface=""/>
                <a:cs typeface="Helvetica"/>
              </a:endParaRPr>
            </a:p>
          </p:txBody>
        </p:sp>
        <p:sp>
          <p:nvSpPr>
            <p:cNvPr id="12" name="Rectangle 11"/>
            <p:cNvSpPr/>
            <p:nvPr/>
          </p:nvSpPr>
          <p:spPr bwMode="auto">
            <a:xfrm>
              <a:off x="458297" y="1060617"/>
              <a:ext cx="4163654" cy="1099898"/>
            </a:xfrm>
            <a:prstGeom prst="rect">
              <a:avLst/>
            </a:prstGeom>
            <a:noFill/>
            <a:ln w="12700" cap="flat" cmpd="sng" algn="ctr">
              <a:solidFill>
                <a:schemeClr val="tx1"/>
              </a:solidFill>
              <a:prstDash val="solid"/>
              <a:round/>
              <a:headEnd type="none" w="sm" len="sm"/>
              <a:tailEnd type="none" w="sm" len="sm"/>
            </a:ln>
            <a:effectLst/>
          </p:spPr>
          <p:txBody>
            <a:bodyPr vert="horz" wrap="none" lIns="68580" tIns="34290" rIns="68580" bIns="34290" numCol="1" rtlCol="0" anchor="ctr" anchorCtr="0" compatLnSpc="1">
              <a:prstTxWarp prst="textNoShape">
                <a:avLst/>
              </a:prstTxWarp>
            </a:bodyPr>
            <a:lstStyle/>
            <a:p>
              <a:pPr algn="ctr" defTabSz="684572" fontAlgn="auto">
                <a:spcBef>
                  <a:spcPts val="0"/>
                </a:spcBef>
                <a:spcAft>
                  <a:spcPts val="0"/>
                </a:spcAft>
              </a:pPr>
              <a:endParaRPr lang="en-US" sz="1350" b="0">
                <a:solidFill>
                  <a:prstClr val="black"/>
                </a:solidFill>
                <a:latin typeface="Arial" pitchFamily="-65" charset="0"/>
                <a:ea typeface=""/>
                <a:cs typeface=""/>
              </a:endParaRPr>
            </a:p>
          </p:txBody>
        </p:sp>
      </p:grpSp>
      <p:cxnSp>
        <p:nvCxnSpPr>
          <p:cNvPr id="15" name="Straight Arrow Connector 14"/>
          <p:cNvCxnSpPr/>
          <p:nvPr/>
        </p:nvCxnSpPr>
        <p:spPr>
          <a:xfrm flipH="1">
            <a:off x="523499" y="1319816"/>
            <a:ext cx="29819" cy="4348711"/>
          </a:xfrm>
          <a:prstGeom prst="straightConnector1">
            <a:avLst/>
          </a:prstGeom>
          <a:ln w="31750">
            <a:solidFill>
              <a:srgbClr val="00B050"/>
            </a:solidFill>
            <a:tailEnd type="triangle" w="lg" len="sm"/>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16200000">
            <a:off x="-779312" y="2994049"/>
            <a:ext cx="2091014" cy="553998"/>
          </a:xfrm>
          <a:prstGeom prst="rect">
            <a:avLst/>
          </a:prstGeom>
          <a:noFill/>
        </p:spPr>
        <p:txBody>
          <a:bodyPr wrap="square" rtlCol="0">
            <a:spAutoFit/>
          </a:bodyPr>
          <a:lstStyle/>
          <a:p>
            <a:pPr fontAlgn="auto">
              <a:spcBef>
                <a:spcPts val="0"/>
              </a:spcBef>
              <a:spcAft>
                <a:spcPts val="0"/>
              </a:spcAft>
            </a:pPr>
            <a:r>
              <a:rPr lang="en-US" sz="1500" b="0" dirty="0">
                <a:solidFill>
                  <a:srgbClr val="00B050"/>
                </a:solidFill>
                <a:latin typeface="Helvetica" charset="0"/>
                <a:ea typeface="Helvetica" charset="0"/>
                <a:cs typeface="Helvetica" charset="0"/>
              </a:rPr>
              <a:t>Successive steps of Data Reduction</a:t>
            </a:r>
          </a:p>
        </p:txBody>
      </p:sp>
      <p:sp>
        <p:nvSpPr>
          <p:cNvPr id="19" name="Rectangle 18"/>
          <p:cNvSpPr/>
          <p:nvPr/>
        </p:nvSpPr>
        <p:spPr>
          <a:xfrm>
            <a:off x="880484" y="1408531"/>
            <a:ext cx="1878496" cy="46251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err="1">
                <a:solidFill>
                  <a:srgbClr val="0070C0"/>
                </a:solidFill>
                <a:latin typeface="Helvetica" charset="0"/>
                <a:ea typeface="Helvetica" charset="0"/>
                <a:cs typeface="Helvetica" charset="0"/>
              </a:rPr>
              <a:t>Fastq</a:t>
            </a:r>
            <a:r>
              <a:rPr lang="en-US" sz="1350" b="0" dirty="0">
                <a:solidFill>
                  <a:srgbClr val="0070C0"/>
                </a:solidFill>
                <a:latin typeface="Helvetica" charset="0"/>
                <a:ea typeface="Helvetica" charset="0"/>
                <a:cs typeface="Helvetica" charset="0"/>
              </a:rPr>
              <a:t> sequence files</a:t>
            </a:r>
          </a:p>
          <a:p>
            <a:pPr algn="ctr" fontAlgn="auto">
              <a:spcBef>
                <a:spcPts val="0"/>
              </a:spcBef>
              <a:spcAft>
                <a:spcPts val="0"/>
              </a:spcAft>
            </a:pPr>
            <a:r>
              <a:rPr lang="en-US" sz="1350" b="0" dirty="0">
                <a:solidFill>
                  <a:srgbClr val="FF0000"/>
                </a:solidFill>
                <a:latin typeface="Helvetica" charset="0"/>
                <a:ea typeface="Helvetica" charset="0"/>
                <a:cs typeface="Helvetica" charset="0"/>
              </a:rPr>
              <a:t>~5-10 GB</a:t>
            </a:r>
          </a:p>
        </p:txBody>
      </p:sp>
      <p:cxnSp>
        <p:nvCxnSpPr>
          <p:cNvPr id="27" name="Straight Arrow Connector 26"/>
          <p:cNvCxnSpPr>
            <a:stCxn id="12" idx="1"/>
            <a:endCxn id="19" idx="3"/>
          </p:cNvCxnSpPr>
          <p:nvPr/>
        </p:nvCxnSpPr>
        <p:spPr>
          <a:xfrm flipH="1">
            <a:off x="2758979" y="1427388"/>
            <a:ext cx="1778564" cy="212399"/>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pic>
        <p:nvPicPr>
          <p:cNvPr id="29" name="Picture 2"/>
          <p:cNvPicPr>
            <a:picLocks noChangeAspect="1" noChangeArrowheads="1"/>
          </p:cNvPicPr>
          <p:nvPr/>
        </p:nvPicPr>
        <p:blipFill>
          <a:blip r:embed="rId2">
            <a:extLst>
              <a:ext uri="{28A0092B-C50C-407E-A947-70E740481C1C}">
                <a14:useLocalDpi xmlns:a14="http://schemas.microsoft.com/office/drawing/2010/main" val="0"/>
              </a:ext>
            </a:extLst>
          </a:blip>
          <a:srcRect l="75133" t="17796" r="6596" b="5090"/>
          <a:stretch>
            <a:fillRect/>
          </a:stretch>
        </p:blipFill>
        <p:spPr bwMode="auto">
          <a:xfrm>
            <a:off x="7159336" y="1954296"/>
            <a:ext cx="1759413" cy="3474208"/>
          </a:xfrm>
          <a:prstGeom prst="rect">
            <a:avLst/>
          </a:prstGeom>
          <a:noFill/>
          <a:ln w="12700">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pic>
      <p:sp>
        <p:nvSpPr>
          <p:cNvPr id="30" name="TextBox 8"/>
          <p:cNvSpPr txBox="1">
            <a:spLocks noChangeArrowheads="1"/>
          </p:cNvSpPr>
          <p:nvPr/>
        </p:nvSpPr>
        <p:spPr bwMode="auto">
          <a:xfrm>
            <a:off x="5771479" y="6020668"/>
            <a:ext cx="2921214" cy="1846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68531" tIns="34268" rIns="68531" bIns="3426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fontAlgn="auto" hangingPunct="1">
              <a:spcBef>
                <a:spcPts val="0"/>
              </a:spcBef>
              <a:spcAft>
                <a:spcPts val="0"/>
              </a:spcAft>
            </a:pPr>
            <a:r>
              <a:rPr lang="en-US" sz="750" dirty="0">
                <a:solidFill>
                  <a:srgbClr val="7F7F7F"/>
                </a:solidFill>
              </a:rPr>
              <a:t>[</a:t>
            </a:r>
            <a:r>
              <a:rPr lang="en-US" sz="750" i="1" dirty="0">
                <a:solidFill>
                  <a:srgbClr val="7F7F7F"/>
                </a:solidFill>
              </a:rPr>
              <a:t>NAT. REV. </a:t>
            </a:r>
            <a:r>
              <a:rPr lang="en-US" sz="750" dirty="0">
                <a:solidFill>
                  <a:srgbClr val="7F7F7F"/>
                </a:solidFill>
              </a:rPr>
              <a:t>10: 57; </a:t>
            </a:r>
            <a:r>
              <a:rPr lang="en-US" sz="750" i="1" dirty="0">
                <a:solidFill>
                  <a:srgbClr val="7F7F7F"/>
                </a:solidFill>
              </a:rPr>
              <a:t>PLOS CB</a:t>
            </a:r>
            <a:r>
              <a:rPr lang="en-US" sz="750" dirty="0">
                <a:solidFill>
                  <a:srgbClr val="7F7F7F"/>
                </a:solidFill>
              </a:rPr>
              <a:t>  4:e1000158; </a:t>
            </a:r>
            <a:r>
              <a:rPr lang="en-US" sz="750" i="1" dirty="0">
                <a:solidFill>
                  <a:srgbClr val="7F7F7F"/>
                </a:solidFill>
              </a:rPr>
              <a:t>PNAS</a:t>
            </a:r>
            <a:r>
              <a:rPr lang="en-US" sz="750" dirty="0">
                <a:solidFill>
                  <a:srgbClr val="7F7F7F"/>
                </a:solidFill>
              </a:rPr>
              <a:t> 4:107: 5254 ]</a:t>
            </a:r>
          </a:p>
        </p:txBody>
      </p:sp>
      <p:sp>
        <p:nvSpPr>
          <p:cNvPr id="38" name="Rectangle 37"/>
          <p:cNvSpPr/>
          <p:nvPr/>
        </p:nvSpPr>
        <p:spPr>
          <a:xfrm>
            <a:off x="3190430" y="5472320"/>
            <a:ext cx="3136550" cy="392413"/>
          </a:xfrm>
          <a:prstGeom prst="rect">
            <a:avLst/>
          </a:prstGeom>
        </p:spPr>
        <p:txBody>
          <a:bodyPr wrap="square" lIns="68576" tIns="34289" rIns="68576" bIns="34289">
            <a:spAutoFit/>
          </a:bodyPr>
          <a:lstStyle/>
          <a:p>
            <a:pPr fontAlgn="auto">
              <a:spcBef>
                <a:spcPts val="0"/>
              </a:spcBef>
              <a:spcAft>
                <a:spcPts val="0"/>
              </a:spcAft>
              <a:defRPr/>
            </a:pPr>
            <a:r>
              <a:rPr lang="en-US" sz="1050" b="0" dirty="0">
                <a:solidFill>
                  <a:prstClr val="black"/>
                </a:solidFill>
                <a:latin typeface="Helvetica"/>
                <a:ea typeface=""/>
                <a:cs typeface="Helvetica"/>
              </a:rPr>
              <a:t>Quantitative information from RNA-</a:t>
            </a:r>
            <a:r>
              <a:rPr lang="en-US" sz="1050" b="0" dirty="0" err="1">
                <a:solidFill>
                  <a:prstClr val="black"/>
                </a:solidFill>
                <a:latin typeface="Helvetica"/>
                <a:ea typeface=""/>
                <a:cs typeface="Helvetica"/>
              </a:rPr>
              <a:t>seq</a:t>
            </a:r>
            <a:r>
              <a:rPr lang="en-US" sz="1050" b="0" dirty="0">
                <a:solidFill>
                  <a:prstClr val="black"/>
                </a:solidFill>
                <a:latin typeface="Helvetica"/>
                <a:ea typeface=""/>
                <a:cs typeface="Helvetica"/>
              </a:rPr>
              <a:t> signal: average signals at exon level (RPKMs)</a:t>
            </a:r>
          </a:p>
        </p:txBody>
      </p:sp>
      <p:sp>
        <p:nvSpPr>
          <p:cNvPr id="39" name="Rectangle 38"/>
          <p:cNvSpPr/>
          <p:nvPr/>
        </p:nvSpPr>
        <p:spPr>
          <a:xfrm>
            <a:off x="7385393" y="5437697"/>
            <a:ext cx="1307300" cy="230830"/>
          </a:xfrm>
          <a:prstGeom prst="rect">
            <a:avLst/>
          </a:prstGeom>
        </p:spPr>
        <p:txBody>
          <a:bodyPr wrap="square" lIns="68576" tIns="34289" rIns="68576" bIns="34289">
            <a:spAutoFit/>
          </a:bodyPr>
          <a:lstStyle/>
          <a:p>
            <a:pPr fontAlgn="auto">
              <a:spcBef>
                <a:spcPts val="0"/>
              </a:spcBef>
              <a:spcAft>
                <a:spcPts val="0"/>
              </a:spcAft>
              <a:defRPr/>
            </a:pPr>
            <a:r>
              <a:rPr lang="en-US" sz="1050" b="0" dirty="0">
                <a:solidFill>
                  <a:prstClr val="black"/>
                </a:solidFill>
                <a:latin typeface="Helvetica"/>
                <a:ea typeface=""/>
                <a:cs typeface="Helvetica"/>
              </a:rPr>
              <a:t>Reads =&gt; Signal</a:t>
            </a:r>
          </a:p>
        </p:txBody>
      </p:sp>
      <p:sp>
        <p:nvSpPr>
          <p:cNvPr id="42" name="Rectangle 41"/>
          <p:cNvSpPr/>
          <p:nvPr/>
        </p:nvSpPr>
        <p:spPr>
          <a:xfrm>
            <a:off x="880484" y="2377937"/>
            <a:ext cx="1878496" cy="4770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srgbClr val="0070C0"/>
                </a:solidFill>
                <a:latin typeface="Helvetica" charset="0"/>
                <a:ea typeface="Helvetica" charset="0"/>
                <a:cs typeface="Helvetica" charset="0"/>
              </a:rPr>
              <a:t>BAM files</a:t>
            </a:r>
          </a:p>
          <a:p>
            <a:pPr algn="ctr" fontAlgn="auto">
              <a:spcBef>
                <a:spcPts val="0"/>
              </a:spcBef>
              <a:spcAft>
                <a:spcPts val="0"/>
              </a:spcAft>
            </a:pPr>
            <a:r>
              <a:rPr lang="en-US" sz="1350" b="0" dirty="0">
                <a:solidFill>
                  <a:srgbClr val="FF0000"/>
                </a:solidFill>
                <a:latin typeface="Helvetica" charset="0"/>
                <a:ea typeface="Helvetica" charset="0"/>
                <a:cs typeface="Helvetica" charset="0"/>
              </a:rPr>
              <a:t>~1-2-fold reduction</a:t>
            </a:r>
          </a:p>
        </p:txBody>
      </p:sp>
      <p:cxnSp>
        <p:nvCxnSpPr>
          <p:cNvPr id="44" name="Straight Arrow Connector 43"/>
          <p:cNvCxnSpPr>
            <a:stCxn id="19" idx="2"/>
            <a:endCxn id="42" idx="0"/>
          </p:cNvCxnSpPr>
          <p:nvPr/>
        </p:nvCxnSpPr>
        <p:spPr>
          <a:xfrm>
            <a:off x="1819732" y="1871042"/>
            <a:ext cx="0" cy="5068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1814423" y="1986201"/>
            <a:ext cx="3863815" cy="300082"/>
          </a:xfrm>
          <a:prstGeom prst="rect">
            <a:avLst/>
          </a:prstGeom>
          <a:noFill/>
        </p:spPr>
        <p:txBody>
          <a:bodyPr wrap="non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Index-building + Alignment to reference genome</a:t>
            </a:r>
          </a:p>
        </p:txBody>
      </p:sp>
      <p:sp>
        <p:nvSpPr>
          <p:cNvPr id="46" name="Rectangle 45"/>
          <p:cNvSpPr/>
          <p:nvPr/>
        </p:nvSpPr>
        <p:spPr>
          <a:xfrm>
            <a:off x="880484" y="3567167"/>
            <a:ext cx="1878496" cy="4690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err="1">
                <a:solidFill>
                  <a:srgbClr val="0070C0"/>
                </a:solidFill>
                <a:latin typeface="Helvetica" charset="0"/>
                <a:ea typeface="Helvetica" charset="0"/>
                <a:cs typeface="Helvetica" charset="0"/>
              </a:rPr>
              <a:t>BigWig</a:t>
            </a:r>
            <a:r>
              <a:rPr lang="en-US" sz="1350" b="0" dirty="0">
                <a:solidFill>
                  <a:srgbClr val="0070C0"/>
                </a:solidFill>
                <a:latin typeface="Helvetica" charset="0"/>
                <a:ea typeface="Helvetica" charset="0"/>
                <a:cs typeface="Helvetica" charset="0"/>
              </a:rPr>
              <a:t> files</a:t>
            </a:r>
          </a:p>
          <a:p>
            <a:pPr algn="ctr" fontAlgn="auto">
              <a:spcBef>
                <a:spcPts val="0"/>
              </a:spcBef>
              <a:spcAft>
                <a:spcPts val="0"/>
              </a:spcAft>
            </a:pPr>
            <a:r>
              <a:rPr lang="en-US" sz="1350" b="0" dirty="0">
                <a:solidFill>
                  <a:srgbClr val="FF0000"/>
                </a:solidFill>
                <a:latin typeface="Helvetica" charset="0"/>
                <a:ea typeface="Helvetica" charset="0"/>
                <a:cs typeface="Helvetica" charset="0"/>
              </a:rPr>
              <a:t>~25-fold reduction</a:t>
            </a:r>
          </a:p>
        </p:txBody>
      </p:sp>
      <p:sp>
        <p:nvSpPr>
          <p:cNvPr id="51" name="TextBox 50"/>
          <p:cNvSpPr txBox="1"/>
          <p:nvPr/>
        </p:nvSpPr>
        <p:spPr>
          <a:xfrm>
            <a:off x="1851742" y="3026683"/>
            <a:ext cx="3829895" cy="300082"/>
          </a:xfrm>
          <a:prstGeom prst="rect">
            <a:avLst/>
          </a:prstGeom>
          <a:noFill/>
        </p:spPr>
        <p:txBody>
          <a:bodyPr wrap="non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Conversion to signal track by overlapping reads</a:t>
            </a:r>
          </a:p>
        </p:txBody>
      </p:sp>
      <p:cxnSp>
        <p:nvCxnSpPr>
          <p:cNvPr id="53" name="Straight Arrow Connector 52"/>
          <p:cNvCxnSpPr>
            <a:endCxn id="51" idx="3"/>
          </p:cNvCxnSpPr>
          <p:nvPr/>
        </p:nvCxnSpPr>
        <p:spPr>
          <a:xfrm flipH="1" flipV="1">
            <a:off x="5681637" y="3176724"/>
            <a:ext cx="1477699" cy="6285"/>
          </a:xfrm>
          <a:prstGeom prst="straightConnector1">
            <a:avLst/>
          </a:prstGeom>
          <a:ln w="63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7" name="Elbow Connector 56"/>
          <p:cNvCxnSpPr>
            <a:stCxn id="7" idx="0"/>
          </p:cNvCxnSpPr>
          <p:nvPr/>
        </p:nvCxnSpPr>
        <p:spPr>
          <a:xfrm rot="16200000" flipV="1">
            <a:off x="3703835" y="2876023"/>
            <a:ext cx="283319" cy="2134616"/>
          </a:xfrm>
          <a:prstGeom prst="bentConnector2">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823999" y="5032155"/>
            <a:ext cx="1878496" cy="6543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srgbClr val="0070C0"/>
                </a:solidFill>
                <a:latin typeface="Helvetica" charset="0"/>
                <a:ea typeface="Helvetica" charset="0"/>
                <a:cs typeface="Helvetica" charset="0"/>
              </a:rPr>
              <a:t>Gene/Transcript expression matrix</a:t>
            </a:r>
          </a:p>
          <a:p>
            <a:pPr algn="ctr" fontAlgn="auto">
              <a:spcBef>
                <a:spcPts val="0"/>
              </a:spcBef>
              <a:spcAft>
                <a:spcPts val="0"/>
              </a:spcAft>
            </a:pPr>
            <a:r>
              <a:rPr lang="en-US" sz="1350" b="0" dirty="0">
                <a:solidFill>
                  <a:srgbClr val="FF0000"/>
                </a:solidFill>
                <a:latin typeface="Helvetica" charset="0"/>
                <a:ea typeface="Helvetica" charset="0"/>
                <a:cs typeface="Helvetica" charset="0"/>
              </a:rPr>
              <a:t>~20-fold reduction</a:t>
            </a:r>
          </a:p>
        </p:txBody>
      </p:sp>
      <p:cxnSp>
        <p:nvCxnSpPr>
          <p:cNvPr id="25" name="Straight Arrow Connector 24"/>
          <p:cNvCxnSpPr>
            <a:stCxn id="42" idx="2"/>
            <a:endCxn id="46" idx="0"/>
          </p:cNvCxnSpPr>
          <p:nvPr/>
        </p:nvCxnSpPr>
        <p:spPr>
          <a:xfrm>
            <a:off x="1819732" y="2855016"/>
            <a:ext cx="0" cy="7121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46" idx="2"/>
          </p:cNvCxnSpPr>
          <p:nvPr/>
        </p:nvCxnSpPr>
        <p:spPr>
          <a:xfrm flipH="1">
            <a:off x="1814423" y="4036177"/>
            <a:ext cx="5309" cy="9959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895091" y="4274832"/>
            <a:ext cx="883095" cy="507831"/>
          </a:xfrm>
          <a:prstGeom prst="rect">
            <a:avLst/>
          </a:prstGeom>
          <a:noFill/>
        </p:spPr>
        <p:txBody>
          <a:bodyPr wrap="squar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Mapping to genes</a:t>
            </a:r>
          </a:p>
        </p:txBody>
      </p:sp>
      <p:pic>
        <p:nvPicPr>
          <p:cNvPr id="7" name="Picture 6"/>
          <p:cNvPicPr>
            <a:picLocks noChangeAspect="1"/>
          </p:cNvPicPr>
          <p:nvPr/>
        </p:nvPicPr>
        <p:blipFill>
          <a:blip r:embed="rId3"/>
          <a:stretch>
            <a:fillRect/>
          </a:stretch>
        </p:blipFill>
        <p:spPr>
          <a:xfrm>
            <a:off x="3084003" y="4084990"/>
            <a:ext cx="3657600" cy="1362075"/>
          </a:xfrm>
          <a:prstGeom prst="rect">
            <a:avLst/>
          </a:prstGeom>
        </p:spPr>
      </p:pic>
      <p:sp>
        <p:nvSpPr>
          <p:cNvPr id="2" name="TextBox 1"/>
          <p:cNvSpPr txBox="1"/>
          <p:nvPr/>
        </p:nvSpPr>
        <p:spPr>
          <a:xfrm>
            <a:off x="3271759" y="221867"/>
            <a:ext cx="2973891" cy="461665"/>
          </a:xfrm>
          <a:prstGeom prst="rect">
            <a:avLst/>
          </a:prstGeom>
          <a:noFill/>
        </p:spPr>
        <p:txBody>
          <a:bodyPr wrap="none" rtlCol="0">
            <a:spAutoFit/>
          </a:bodyPr>
          <a:lstStyle/>
          <a:p>
            <a:r>
              <a:rPr lang="en-US" sz="2400" dirty="0" smtClean="0"/>
              <a:t>RNA-</a:t>
            </a:r>
            <a:r>
              <a:rPr lang="en-US" sz="2400" dirty="0" err="1" smtClean="0"/>
              <a:t>Seq</a:t>
            </a:r>
            <a:r>
              <a:rPr lang="en-US" sz="2400" dirty="0" smtClean="0"/>
              <a:t> Overview</a:t>
            </a:r>
            <a:endParaRPr lang="en-US" sz="2400" dirty="0"/>
          </a:p>
        </p:txBody>
      </p:sp>
    </p:spTree>
    <p:extLst>
      <p:ext uri="{BB962C8B-B14F-4D97-AF65-F5344CB8AC3E}">
        <p14:creationId xmlns:p14="http://schemas.microsoft.com/office/powerpoint/2010/main" val="333174397"/>
      </p:ext>
    </p:extLst>
  </p:cSld>
  <p:clrMapOvr>
    <a:masterClrMapping/>
  </p:clrMapOvr>
  <p:transition advTm="49902"/>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p:cNvSpPr>
            <a:spLocks noGrp="1"/>
          </p:cNvSpPr>
          <p:nvPr>
            <p:ph type="title"/>
          </p:nvPr>
        </p:nvSpPr>
        <p:spPr>
          <a:xfrm>
            <a:off x="685800" y="237067"/>
            <a:ext cx="7772400" cy="1143000"/>
          </a:xfrm>
        </p:spPr>
        <p:txBody>
          <a:bodyPr/>
          <a:lstStyle/>
          <a:p>
            <a:r>
              <a:rPr lang="en-US" dirty="0">
                <a:latin typeface="Arial" charset="0"/>
                <a:ea typeface="ＭＳ Ｐゴシック" charset="0"/>
                <a:cs typeface="ＭＳ Ｐゴシック" charset="0"/>
              </a:rPr>
              <a:t>Current Social &amp; Technical Solutions</a:t>
            </a:r>
          </a:p>
        </p:txBody>
      </p:sp>
      <p:sp>
        <p:nvSpPr>
          <p:cNvPr id="314370" name="Content Placeholder 2"/>
          <p:cNvSpPr>
            <a:spLocks noGrp="1"/>
          </p:cNvSpPr>
          <p:nvPr>
            <p:ph sz="half" idx="1"/>
          </p:nvPr>
        </p:nvSpPr>
        <p:spPr>
          <a:xfrm>
            <a:off x="685799" y="1270069"/>
            <a:ext cx="5274734" cy="4638675"/>
          </a:xfrm>
        </p:spPr>
        <p:txBody>
          <a:bodyPr/>
          <a:lstStyle/>
          <a:p>
            <a:r>
              <a:rPr lang="en-US" b="1" dirty="0" smtClean="0">
                <a:solidFill>
                  <a:srgbClr val="FF0000"/>
                </a:solidFill>
                <a:latin typeface="Arial" charset="0"/>
                <a:ea typeface="ＭＳ Ｐゴシック" charset="0"/>
                <a:cs typeface="ＭＳ Ｐゴシック" charset="0"/>
              </a:rPr>
              <a:t>Closed Data</a:t>
            </a:r>
            <a:r>
              <a:rPr lang="en-US" sz="2000" dirty="0" smtClean="0">
                <a:latin typeface="Arial" charset="0"/>
                <a:ea typeface="ＭＳ Ｐゴシック" charset="0"/>
                <a:cs typeface="ＭＳ Ｐゴシック" charset="0"/>
              </a:rPr>
              <a:t> Approach</a:t>
            </a:r>
          </a:p>
          <a:p>
            <a:pPr lvl="1"/>
            <a:r>
              <a:rPr lang="en-US" sz="2000" dirty="0" smtClean="0">
                <a:latin typeface="Arial" charset="0"/>
                <a:ea typeface="ＭＳ Ｐゴシック" charset="0"/>
                <a:cs typeface="ＭＳ Ｐゴシック" charset="0"/>
              </a:rPr>
              <a:t>Consents</a:t>
            </a:r>
            <a:endParaRPr lang="en-US" sz="2000" dirty="0">
              <a:latin typeface="Arial" charset="0"/>
              <a:ea typeface="ＭＳ Ｐゴシック" charset="0"/>
              <a:cs typeface="ＭＳ Ｐゴシック" charset="0"/>
            </a:endParaRPr>
          </a:p>
          <a:p>
            <a:pPr lvl="1"/>
            <a:r>
              <a:rPr lang="en-US" sz="2000" dirty="0">
                <a:latin typeface="Arial" charset="0"/>
                <a:ea typeface="ＭＳ Ｐゴシック" charset="0"/>
                <a:cs typeface="ＭＳ Ｐゴシック" charset="0"/>
              </a:rPr>
              <a:t>“Protected” distribution </a:t>
            </a:r>
            <a:r>
              <a:rPr lang="en-US" sz="2000" dirty="0" smtClean="0">
                <a:latin typeface="Arial" charset="0"/>
                <a:ea typeface="ＭＳ Ｐゴシック" charset="0"/>
                <a:cs typeface="ＭＳ Ｐゴシック" charset="0"/>
              </a:rPr>
              <a:t>via </a:t>
            </a:r>
            <a:r>
              <a:rPr lang="en-US" sz="2000" dirty="0" err="1" smtClean="0">
                <a:latin typeface="Arial" charset="0"/>
                <a:ea typeface="ＭＳ Ｐゴシック" charset="0"/>
                <a:cs typeface="ＭＳ Ｐゴシック" charset="0"/>
              </a:rPr>
              <a:t>dbGAP</a:t>
            </a:r>
            <a:endParaRPr lang="en-US" sz="2000" dirty="0">
              <a:latin typeface="Arial" charset="0"/>
              <a:ea typeface="ＭＳ Ｐゴシック" charset="0"/>
              <a:cs typeface="ＭＳ Ｐゴシック" charset="0"/>
            </a:endParaRPr>
          </a:p>
          <a:p>
            <a:pPr lvl="1"/>
            <a:r>
              <a:rPr lang="en-US" sz="2000" dirty="0">
                <a:latin typeface="Arial" charset="0"/>
                <a:ea typeface="ＭＳ Ｐゴシック" charset="0"/>
                <a:cs typeface="ＭＳ Ｐゴシック" charset="0"/>
              </a:rPr>
              <a:t>Local computes on secure </a:t>
            </a:r>
            <a:r>
              <a:rPr lang="en-US" sz="2000" dirty="0" smtClean="0">
                <a:latin typeface="Arial" charset="0"/>
                <a:ea typeface="ＭＳ Ｐゴシック" charset="0"/>
                <a:cs typeface="ＭＳ Ｐゴシック" charset="0"/>
              </a:rPr>
              <a:t>computer</a:t>
            </a:r>
          </a:p>
          <a:p>
            <a:r>
              <a:rPr lang="en-US" sz="2000" dirty="0" smtClean="0">
                <a:latin typeface="Arial" charset="0"/>
                <a:ea typeface="ＭＳ Ｐゴシック" charset="0"/>
                <a:cs typeface="ＭＳ Ｐゴシック" charset="0"/>
              </a:rPr>
              <a:t>Issues with Closed Data</a:t>
            </a:r>
            <a:endParaRPr lang="en-US" sz="2000" dirty="0">
              <a:latin typeface="Arial" charset="0"/>
              <a:ea typeface="ＭＳ Ｐゴシック" charset="0"/>
              <a:cs typeface="ＭＳ Ｐゴシック" charset="0"/>
            </a:endParaRPr>
          </a:p>
          <a:p>
            <a:pPr lvl="1"/>
            <a:r>
              <a:rPr lang="en-US" sz="2000" dirty="0">
                <a:latin typeface="Arial" charset="0"/>
                <a:ea typeface="ＭＳ Ｐゴシック" charset="0"/>
              </a:rPr>
              <a:t>Non-uniformity of consents &amp; paperwork</a:t>
            </a:r>
          </a:p>
          <a:p>
            <a:pPr lvl="2"/>
            <a:r>
              <a:rPr lang="en-US" sz="1600" dirty="0">
                <a:latin typeface="Arial" charset="0"/>
                <a:ea typeface="ＭＳ Ｐゴシック" charset="0"/>
              </a:rPr>
              <a:t>Different international norms, leading to confusion</a:t>
            </a:r>
            <a:endParaRPr lang="en-US" sz="1800" dirty="0" smtClean="0">
              <a:latin typeface="Arial" charset="0"/>
              <a:ea typeface="ＭＳ Ｐゴシック" charset="0"/>
            </a:endParaRPr>
          </a:p>
          <a:p>
            <a:pPr lvl="1"/>
            <a:r>
              <a:rPr lang="en-US" sz="2000" dirty="0">
                <a:latin typeface="Arial" charset="0"/>
                <a:ea typeface="ＭＳ Ｐゴシック" charset="0"/>
              </a:rPr>
              <a:t>Encryption &amp; computer security creates burdensome requirements on data sharing &amp; large scale analysis</a:t>
            </a:r>
          </a:p>
          <a:p>
            <a:pPr lvl="1"/>
            <a:r>
              <a:rPr lang="en-US" sz="2000" dirty="0">
                <a:latin typeface="Arial" charset="0"/>
                <a:ea typeface="ＭＳ Ｐゴシック" charset="0"/>
              </a:rPr>
              <a:t>Many schemes get “hacked</a:t>
            </a:r>
            <a:r>
              <a:rPr lang="en-US" sz="2000" dirty="0" smtClean="0">
                <a:latin typeface="Arial" charset="0"/>
                <a:ea typeface="ＭＳ Ｐゴシック" charset="0"/>
              </a:rPr>
              <a:t>”</a:t>
            </a:r>
          </a:p>
          <a:p>
            <a:pPr lvl="1"/>
            <a:endParaRPr lang="en-US" sz="2000" dirty="0">
              <a:latin typeface="Arial" charset="0"/>
              <a:ea typeface="ＭＳ Ｐゴシック" charset="0"/>
            </a:endParaRPr>
          </a:p>
        </p:txBody>
      </p:sp>
      <p:sp>
        <p:nvSpPr>
          <p:cNvPr id="2" name="Content Placeholder 1"/>
          <p:cNvSpPr>
            <a:spLocks noGrp="1"/>
          </p:cNvSpPr>
          <p:nvPr>
            <p:ph sz="half" idx="2"/>
          </p:nvPr>
        </p:nvSpPr>
        <p:spPr>
          <a:xfrm>
            <a:off x="5571066" y="1270069"/>
            <a:ext cx="3098799" cy="4638675"/>
          </a:xfrm>
        </p:spPr>
        <p:txBody>
          <a:bodyPr/>
          <a:lstStyle/>
          <a:p>
            <a:pPr>
              <a:defRPr/>
            </a:pPr>
            <a:r>
              <a:rPr lang="en-US" b="1" dirty="0" smtClean="0">
                <a:solidFill>
                  <a:srgbClr val="00B050"/>
                </a:solidFill>
              </a:rPr>
              <a:t>Open Data</a:t>
            </a:r>
            <a:endParaRPr lang="en-US" b="1" dirty="0">
              <a:solidFill>
                <a:srgbClr val="00B050"/>
              </a:solidFill>
            </a:endParaRPr>
          </a:p>
          <a:p>
            <a:pPr lvl="1">
              <a:defRPr/>
            </a:pPr>
            <a:r>
              <a:rPr lang="en-US" sz="2000" dirty="0" smtClean="0"/>
              <a:t>Genomic "test </a:t>
            </a:r>
            <a:r>
              <a:rPr lang="en-US" sz="2000" dirty="0"/>
              <a:t>pilots” (ala PGP)?</a:t>
            </a:r>
          </a:p>
          <a:p>
            <a:pPr lvl="2">
              <a:defRPr/>
            </a:pPr>
            <a:r>
              <a:rPr lang="en-US" sz="1600" dirty="0">
                <a:cs typeface="ＭＳ Ｐゴシック" pitchFamily="-65" charset="-128"/>
              </a:rPr>
              <a:t>Sports stars &amp; celebrities?</a:t>
            </a:r>
          </a:p>
          <a:p>
            <a:pPr lvl="1">
              <a:defRPr/>
            </a:pPr>
            <a:r>
              <a:rPr lang="en-US" sz="2000" dirty="0"/>
              <a:t>Some public data &amp; data donation is helpful but is this a realistic solution for an unbiased sample of ~1M</a:t>
            </a:r>
          </a:p>
          <a:p>
            <a:endParaRPr lang="en-US" sz="2000" dirty="0"/>
          </a:p>
        </p:txBody>
      </p:sp>
      <p:sp>
        <p:nvSpPr>
          <p:cNvPr id="314371" name="TextBox 1"/>
          <p:cNvSpPr txBox="1">
            <a:spLocks noChangeArrowheads="1"/>
          </p:cNvSpPr>
          <p:nvPr/>
        </p:nvSpPr>
        <p:spPr bwMode="auto">
          <a:xfrm>
            <a:off x="157720" y="6500513"/>
            <a:ext cx="7147320" cy="276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 </a:t>
            </a:r>
            <a:r>
              <a:rPr lang="en-US" b="0" dirty="0" smtClean="0">
                <a:solidFill>
                  <a:srgbClr val="7F7F7F"/>
                </a:solidFill>
              </a:rPr>
              <a:t>[</a:t>
            </a:r>
            <a:r>
              <a:rPr lang="en-US" b="0" dirty="0" err="1" smtClean="0">
                <a:solidFill>
                  <a:srgbClr val="7F7F7F"/>
                </a:solidFill>
              </a:rPr>
              <a:t>Greenbuam</a:t>
            </a:r>
            <a:r>
              <a:rPr lang="en-US" b="0" dirty="0" smtClean="0">
                <a:solidFill>
                  <a:srgbClr val="7F7F7F"/>
                </a:solidFill>
              </a:rPr>
              <a:t> </a:t>
            </a:r>
            <a:r>
              <a:rPr lang="en-US" b="0" dirty="0">
                <a:solidFill>
                  <a:srgbClr val="7F7F7F"/>
                </a:solidFill>
              </a:rPr>
              <a:t>et al ('04), Nat. Biotech; </a:t>
            </a:r>
            <a:r>
              <a:rPr lang="en-US" b="0" dirty="0" err="1">
                <a:solidFill>
                  <a:srgbClr val="7F7F7F"/>
                </a:solidFill>
              </a:rPr>
              <a:t>Greenbaum</a:t>
            </a:r>
            <a:r>
              <a:rPr lang="en-US" b="0" dirty="0">
                <a:solidFill>
                  <a:srgbClr val="7F7F7F"/>
                </a:solidFill>
              </a:rPr>
              <a:t> </a:t>
            </a:r>
            <a:r>
              <a:rPr lang="en-US" b="0" dirty="0" smtClean="0">
                <a:solidFill>
                  <a:srgbClr val="7F7F7F"/>
                </a:solidFill>
              </a:rPr>
              <a:t>&amp; Gerstein </a:t>
            </a:r>
            <a:r>
              <a:rPr lang="en-US" b="0" dirty="0">
                <a:solidFill>
                  <a:srgbClr val="7F7F7F"/>
                </a:solidFill>
              </a:rPr>
              <a:t>('13), The Scientist]</a:t>
            </a:r>
          </a:p>
        </p:txBody>
      </p:sp>
    </p:spTree>
    <p:extLst>
      <p:ext uri="{BB962C8B-B14F-4D97-AF65-F5344CB8AC3E}">
        <p14:creationId xmlns:p14="http://schemas.microsoft.com/office/powerpoint/2010/main" val="698473240"/>
      </p:ext>
    </p:extLst>
  </p:cSld>
  <p:clrMapOvr>
    <a:masterClrMapping/>
  </p:clrMapOvr>
  <p:transition advTm="62012"/>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Title 1"/>
          <p:cNvSpPr>
            <a:spLocks noGrp="1"/>
          </p:cNvSpPr>
          <p:nvPr>
            <p:ph type="title"/>
          </p:nvPr>
        </p:nvSpPr>
        <p:spPr>
          <a:xfrm>
            <a:off x="651933" y="372537"/>
            <a:ext cx="7772400" cy="1143000"/>
          </a:xfrm>
        </p:spPr>
        <p:txBody>
          <a:bodyPr/>
          <a:lstStyle/>
          <a:p>
            <a:r>
              <a:rPr lang="en-US" dirty="0" err="1">
                <a:latin typeface="Arial" charset="0"/>
                <a:ea typeface="ＭＳ Ｐゴシック" charset="0"/>
                <a:cs typeface="ＭＳ Ｐゴシック" charset="0"/>
              </a:rPr>
              <a:t>Strawman</a:t>
            </a:r>
            <a:r>
              <a:rPr lang="en-US" dirty="0">
                <a:latin typeface="Arial" charset="0"/>
                <a:ea typeface="ＭＳ Ｐゴシック" charset="0"/>
                <a:cs typeface="ＭＳ Ｐゴシック" charset="0"/>
              </a:rPr>
              <a:t> Hybrid </a:t>
            </a:r>
            <a:r>
              <a:rPr lang="en-US" dirty="0">
                <a:solidFill>
                  <a:srgbClr val="00B050"/>
                </a:solidFill>
                <a:latin typeface="Arial" charset="0"/>
                <a:ea typeface="ＭＳ Ｐゴシック" charset="0"/>
                <a:cs typeface="ＭＳ Ｐゴシック" charset="0"/>
              </a:rPr>
              <a:t>Social</a:t>
            </a:r>
            <a:r>
              <a:rPr lang="en-US" dirty="0">
                <a:latin typeface="Arial" charset="0"/>
                <a:ea typeface="ＭＳ Ｐゴシック" charset="0"/>
                <a:cs typeface="ＭＳ Ｐゴシック" charset="0"/>
              </a:rPr>
              <a:t> &amp; </a:t>
            </a:r>
            <a:r>
              <a:rPr lang="en-US" dirty="0">
                <a:solidFill>
                  <a:srgbClr val="C00000"/>
                </a:solidFill>
                <a:latin typeface="Arial" charset="0"/>
                <a:ea typeface="ＭＳ Ｐゴシック" charset="0"/>
                <a:cs typeface="ＭＳ Ｐゴシック" charset="0"/>
              </a:rPr>
              <a:t>Tech</a:t>
            </a:r>
            <a:r>
              <a:rPr lang="en-US" dirty="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Proposed Solution</a:t>
            </a:r>
            <a:r>
              <a:rPr lang="en-US" dirty="0">
                <a:latin typeface="Arial" charset="0"/>
                <a:ea typeface="ＭＳ Ｐゴシック" charset="0"/>
                <a:cs typeface="ＭＳ Ｐゴシック" charset="0"/>
              </a:rPr>
              <a:t>?</a:t>
            </a:r>
          </a:p>
        </p:txBody>
      </p:sp>
      <p:sp>
        <p:nvSpPr>
          <p:cNvPr id="311298" name="Content Placeholder 2"/>
          <p:cNvSpPr>
            <a:spLocks noGrp="1"/>
          </p:cNvSpPr>
          <p:nvPr>
            <p:ph sz="half" idx="1"/>
          </p:nvPr>
        </p:nvSpPr>
        <p:spPr>
          <a:xfrm>
            <a:off x="651932" y="1416437"/>
            <a:ext cx="3733799" cy="4638675"/>
          </a:xfrm>
        </p:spPr>
        <p:txBody>
          <a:bodyPr/>
          <a:lstStyle/>
          <a:p>
            <a:pPr>
              <a:defRPr/>
            </a:pPr>
            <a:r>
              <a:rPr lang="en-US" sz="2000" dirty="0" smtClean="0">
                <a:latin typeface="Arial" charset="0"/>
                <a:ea typeface="ＭＳ Ｐゴシック" charset="0"/>
                <a:cs typeface="ＭＳ Ｐゴシック" charset="0"/>
              </a:rPr>
              <a:t>Fundamentally, </a:t>
            </a:r>
            <a:r>
              <a:rPr lang="en-US" sz="2000" dirty="0">
                <a:latin typeface="Arial" charset="0"/>
                <a:ea typeface="ＭＳ Ｐゴシック" charset="0"/>
                <a:cs typeface="ＭＳ Ｐゴシック" charset="0"/>
              </a:rPr>
              <a:t>researchers have to keep genetic </a:t>
            </a:r>
            <a:r>
              <a:rPr lang="en-US" sz="2000" dirty="0" smtClean="0">
                <a:latin typeface="Arial" charset="0"/>
                <a:ea typeface="ＭＳ Ｐゴシック" charset="0"/>
                <a:cs typeface="ＭＳ Ｐゴシック" charset="0"/>
              </a:rPr>
              <a:t>secrets.</a:t>
            </a:r>
          </a:p>
          <a:p>
            <a:pPr lvl="1">
              <a:defRPr/>
            </a:pPr>
            <a:r>
              <a:rPr lang="en-US" sz="1800" b="1" dirty="0" smtClean="0">
                <a:solidFill>
                  <a:srgbClr val="00B050"/>
                </a:solidFill>
                <a:latin typeface="Arial" charset="0"/>
                <a:ea typeface="ＭＳ Ｐゴシック" charset="0"/>
                <a:cs typeface="ＭＳ Ｐゴシック" charset="0"/>
              </a:rPr>
              <a:t>Need for an (international) legal framework</a:t>
            </a:r>
            <a:endParaRPr lang="en-US" sz="1800" b="1" dirty="0">
              <a:solidFill>
                <a:srgbClr val="00B050"/>
              </a:solidFill>
              <a:latin typeface="Arial" charset="0"/>
              <a:ea typeface="ＭＳ Ｐゴシック" charset="0"/>
              <a:cs typeface="ＭＳ Ｐゴシック" charset="0"/>
            </a:endParaRPr>
          </a:p>
          <a:p>
            <a:pPr lvl="1">
              <a:defRPr/>
            </a:pPr>
            <a:r>
              <a:rPr lang="en-US" sz="1800" dirty="0">
                <a:latin typeface="Arial" charset="0"/>
                <a:ea typeface="ＭＳ Ｐゴシック" charset="0"/>
                <a:cs typeface="ＭＳ Ｐゴシック" charset="0"/>
              </a:rPr>
              <a:t>Genetic </a:t>
            </a:r>
            <a:r>
              <a:rPr lang="en-US" sz="1800" dirty="0" smtClean="0">
                <a:latin typeface="Arial" charset="0"/>
                <a:ea typeface="ＭＳ Ｐゴシック" charset="0"/>
                <a:cs typeface="ＭＳ Ｐゴシック" charset="0"/>
              </a:rPr>
              <a:t>Licensure &amp; training for individuals </a:t>
            </a:r>
            <a:br>
              <a:rPr lang="en-US" sz="1800" dirty="0" smtClean="0">
                <a:latin typeface="Arial" charset="0"/>
                <a:ea typeface="ＭＳ Ｐゴシック" charset="0"/>
                <a:cs typeface="ＭＳ Ｐゴシック" charset="0"/>
              </a:rPr>
            </a:br>
            <a:r>
              <a:rPr lang="en-US" sz="1800" dirty="0" smtClean="0">
                <a:latin typeface="Arial" charset="0"/>
                <a:ea typeface="ＭＳ Ｐゴシック" charset="0"/>
                <a:cs typeface="ＭＳ Ｐゴシック" charset="0"/>
              </a:rPr>
              <a:t>(similar to medical license, drivers license)</a:t>
            </a:r>
            <a:endParaRPr lang="en-US" sz="1800" dirty="0">
              <a:latin typeface="Arial" charset="0"/>
              <a:ea typeface="ＭＳ Ｐゴシック" charset="0"/>
              <a:cs typeface="ＭＳ Ｐゴシック" charset="0"/>
            </a:endParaRPr>
          </a:p>
          <a:p>
            <a:pPr>
              <a:defRPr/>
            </a:pPr>
            <a:r>
              <a:rPr lang="en-US" sz="2000" dirty="0" smtClean="0">
                <a:latin typeface="Arial" charset="0"/>
                <a:ea typeface="ＭＳ Ｐゴシック" charset="0"/>
                <a:cs typeface="ＭＳ Ｐゴシック" charset="0"/>
              </a:rPr>
              <a:t>Technology </a:t>
            </a:r>
            <a:r>
              <a:rPr lang="en-US" sz="2000" dirty="0">
                <a:latin typeface="Arial" charset="0"/>
                <a:ea typeface="ＭＳ Ｐゴシック" charset="0"/>
                <a:cs typeface="ＭＳ Ｐゴシック" charset="0"/>
              </a:rPr>
              <a:t>to make </a:t>
            </a:r>
            <a:r>
              <a:rPr lang="en-US" sz="2000" dirty="0" smtClean="0">
                <a:latin typeface="Arial" charset="0"/>
                <a:ea typeface="ＭＳ Ｐゴシック" charset="0"/>
                <a:cs typeface="ＭＳ Ｐゴシック" charset="0"/>
              </a:rPr>
              <a:t>things easier</a:t>
            </a:r>
            <a:endParaRPr lang="en-US" sz="2000" dirty="0">
              <a:latin typeface="Arial" charset="0"/>
              <a:ea typeface="ＭＳ Ｐゴシック" charset="0"/>
              <a:cs typeface="ＭＳ Ｐゴシック" charset="0"/>
            </a:endParaRPr>
          </a:p>
          <a:p>
            <a:pPr lvl="1">
              <a:defRPr/>
            </a:pPr>
            <a:r>
              <a:rPr lang="en-US" sz="1800" dirty="0" smtClean="0">
                <a:latin typeface="Arial" charset="0"/>
                <a:ea typeface="ＭＳ Ｐゴシック" charset="0"/>
              </a:rPr>
              <a:t>Cloud </a:t>
            </a:r>
            <a:r>
              <a:rPr lang="en-US" sz="1800" dirty="0">
                <a:latin typeface="Arial" charset="0"/>
                <a:ea typeface="ＭＳ Ｐゴシック" charset="0"/>
              </a:rPr>
              <a:t>computing &amp; </a:t>
            </a:r>
            <a:r>
              <a:rPr lang="en-US" sz="1800" dirty="0" smtClean="0">
                <a:latin typeface="Arial" charset="0"/>
                <a:ea typeface="ＭＳ Ｐゴシック" charset="0"/>
              </a:rPr>
              <a:t>enclaves (</a:t>
            </a:r>
            <a:r>
              <a:rPr lang="en-US" sz="1800" dirty="0" err="1" smtClean="0">
                <a:latin typeface="Arial" charset="0"/>
                <a:ea typeface="ＭＳ Ｐゴシック" charset="0"/>
              </a:rPr>
              <a:t>eg</a:t>
            </a:r>
            <a:r>
              <a:rPr lang="en-US" sz="1800" dirty="0" smtClean="0">
                <a:latin typeface="Arial" charset="0"/>
                <a:ea typeface="ＭＳ Ｐゴシック" charset="0"/>
              </a:rPr>
              <a:t> solution of Genomics England)</a:t>
            </a:r>
            <a:endParaRPr lang="en-US" sz="1800" dirty="0">
              <a:latin typeface="Arial" charset="0"/>
              <a:ea typeface="ＭＳ Ｐゴシック" charset="0"/>
            </a:endParaRPr>
          </a:p>
          <a:p>
            <a:pPr>
              <a:defRPr/>
            </a:pPr>
            <a:r>
              <a:rPr lang="en-US" sz="2000" dirty="0" smtClean="0">
                <a:latin typeface="Arial" charset="0"/>
                <a:ea typeface="ＭＳ Ｐゴシック" charset="0"/>
              </a:rPr>
              <a:t>Technological barriers shouldn't create a social incentive for “hacking”</a:t>
            </a:r>
          </a:p>
          <a:p>
            <a:pPr marL="0" indent="0">
              <a:buNone/>
              <a:defRPr/>
            </a:pPr>
            <a:endParaRPr lang="en-US" sz="2000" dirty="0">
              <a:latin typeface="Arial" charset="0"/>
              <a:ea typeface="ＭＳ Ｐゴシック" charset="0"/>
            </a:endParaRPr>
          </a:p>
          <a:p>
            <a:pPr>
              <a:defRPr/>
            </a:pPr>
            <a:endParaRPr lang="en-US" sz="2000" dirty="0">
              <a:latin typeface="Arial" charset="0"/>
              <a:ea typeface="ＭＳ Ｐゴシック" charset="0"/>
              <a:cs typeface="ＭＳ Ｐゴシック" charset="0"/>
            </a:endParaRPr>
          </a:p>
        </p:txBody>
      </p:sp>
      <p:sp>
        <p:nvSpPr>
          <p:cNvPr id="2" name="Content Placeholder 1"/>
          <p:cNvSpPr>
            <a:spLocks noGrp="1"/>
          </p:cNvSpPr>
          <p:nvPr>
            <p:ph sz="half" idx="2"/>
          </p:nvPr>
        </p:nvSpPr>
        <p:spPr>
          <a:xfrm>
            <a:off x="4385754" y="1416437"/>
            <a:ext cx="4038601" cy="4638675"/>
          </a:xfrm>
        </p:spPr>
        <p:txBody>
          <a:bodyPr/>
          <a:lstStyle/>
          <a:p>
            <a:pPr>
              <a:defRPr/>
            </a:pPr>
            <a:r>
              <a:rPr lang="en-US" sz="2000" b="1" dirty="0" smtClean="0">
                <a:solidFill>
                  <a:srgbClr val="FF0000"/>
                </a:solidFill>
                <a:latin typeface="Arial" charset="0"/>
                <a:ea typeface="ＭＳ Ｐゴシック" charset="0"/>
              </a:rPr>
              <a:t>Quantifying Leakage &amp; allowing a small amounts of it </a:t>
            </a:r>
          </a:p>
          <a:p>
            <a:pPr>
              <a:defRPr/>
            </a:pPr>
            <a:r>
              <a:rPr lang="en-US" sz="2000" b="1" dirty="0" smtClean="0">
                <a:solidFill>
                  <a:srgbClr val="FF0000"/>
                </a:solidFill>
                <a:latin typeface="Arial" charset="0"/>
                <a:ea typeface="ＭＳ Ｐゴシック" charset="0"/>
              </a:rPr>
              <a:t>Careful </a:t>
            </a:r>
            <a:r>
              <a:rPr lang="en-US" sz="2000" b="1" dirty="0">
                <a:solidFill>
                  <a:srgbClr val="FF0000"/>
                </a:solidFill>
                <a:latin typeface="Arial" charset="0"/>
                <a:ea typeface="ＭＳ Ｐゴシック" charset="0"/>
              </a:rPr>
              <a:t>separation &amp; coupling of private &amp; public data </a:t>
            </a:r>
          </a:p>
          <a:p>
            <a:pPr lvl="1">
              <a:defRPr/>
            </a:pPr>
            <a:r>
              <a:rPr lang="en-US" sz="1800" b="1" dirty="0">
                <a:solidFill>
                  <a:srgbClr val="FF0000"/>
                </a:solidFill>
                <a:latin typeface="Arial" charset="0"/>
                <a:ea typeface="ＭＳ Ｐゴシック" charset="0"/>
              </a:rPr>
              <a:t>Lightweight, freely accessible secondary </a:t>
            </a:r>
            <a:r>
              <a:rPr lang="en-US" sz="1800" b="1" dirty="0" smtClean="0">
                <a:solidFill>
                  <a:srgbClr val="FF0000"/>
                </a:solidFill>
                <a:latin typeface="Arial" charset="0"/>
                <a:ea typeface="ＭＳ Ｐゴシック" charset="0"/>
              </a:rPr>
              <a:t>datasets coupled to underlying variants </a:t>
            </a:r>
          </a:p>
          <a:p>
            <a:pPr lvl="1">
              <a:defRPr/>
            </a:pPr>
            <a:r>
              <a:rPr lang="en-US" sz="1800" dirty="0">
                <a:latin typeface="Arial" charset="0"/>
                <a:ea typeface="ＭＳ Ｐゴシック" charset="0"/>
              </a:rPr>
              <a:t>Selection of stub &amp; "test pilot" datasets for benchmarking</a:t>
            </a:r>
          </a:p>
          <a:p>
            <a:pPr lvl="1">
              <a:defRPr/>
            </a:pPr>
            <a:r>
              <a:rPr lang="en-US" sz="1800" dirty="0">
                <a:latin typeface="Arial" charset="0"/>
                <a:ea typeface="ＭＳ Ｐゴシック" charset="0"/>
              </a:rPr>
              <a:t>Develop programs on public stubs on your laptop, then move the program to the cloud for </a:t>
            </a:r>
            <a:r>
              <a:rPr lang="en-US" sz="1800" dirty="0" smtClean="0">
                <a:latin typeface="Arial" charset="0"/>
                <a:ea typeface="ＭＳ Ｐゴシック" charset="0"/>
              </a:rPr>
              <a:t>private production </a:t>
            </a:r>
            <a:r>
              <a:rPr lang="en-US" sz="1800" dirty="0">
                <a:latin typeface="Arial" charset="0"/>
                <a:ea typeface="ＭＳ Ｐゴシック" charset="0"/>
              </a:rPr>
              <a:t>run</a:t>
            </a:r>
          </a:p>
          <a:p>
            <a:pPr lvl="1">
              <a:defRPr/>
            </a:pPr>
            <a:endParaRPr lang="en-US" sz="1800" b="1" dirty="0" smtClean="0">
              <a:solidFill>
                <a:srgbClr val="FF0000"/>
              </a:solidFill>
              <a:latin typeface="Arial" charset="0"/>
              <a:ea typeface="ＭＳ Ｐゴシック" charset="0"/>
            </a:endParaRPr>
          </a:p>
          <a:p>
            <a:endParaRPr lang="en-US" sz="2000" dirty="0"/>
          </a:p>
        </p:txBody>
      </p:sp>
      <p:sp>
        <p:nvSpPr>
          <p:cNvPr id="319491" name="TextBox 1"/>
          <p:cNvSpPr txBox="1">
            <a:spLocks noChangeArrowheads="1"/>
          </p:cNvSpPr>
          <p:nvPr/>
        </p:nvSpPr>
        <p:spPr bwMode="auto">
          <a:xfrm>
            <a:off x="31751" y="6560307"/>
            <a:ext cx="6722954" cy="276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[D </a:t>
            </a:r>
            <a:r>
              <a:rPr lang="en-US" b="0" dirty="0" err="1">
                <a:solidFill>
                  <a:srgbClr val="7F7F7F"/>
                </a:solidFill>
              </a:rPr>
              <a:t>Greenbaum</a:t>
            </a:r>
            <a:r>
              <a:rPr lang="en-US" b="0" dirty="0">
                <a:solidFill>
                  <a:srgbClr val="7F7F7F"/>
                </a:solidFill>
              </a:rPr>
              <a:t>, M Gerstein (‘11). Am J </a:t>
            </a:r>
            <a:r>
              <a:rPr lang="en-US" b="0" dirty="0" err="1">
                <a:solidFill>
                  <a:srgbClr val="7F7F7F"/>
                </a:solidFill>
              </a:rPr>
              <a:t>Bioeth</a:t>
            </a:r>
            <a:r>
              <a:rPr lang="en-US" b="0" dirty="0">
                <a:solidFill>
                  <a:srgbClr val="7F7F7F"/>
                </a:solidFill>
              </a:rPr>
              <a:t> 11:39. </a:t>
            </a:r>
            <a:r>
              <a:rPr lang="en-US" b="0" dirty="0" err="1">
                <a:solidFill>
                  <a:srgbClr val="7F7F7F"/>
                </a:solidFill>
              </a:rPr>
              <a:t>Greenbaum</a:t>
            </a:r>
            <a:r>
              <a:rPr lang="en-US" b="0" dirty="0">
                <a:solidFill>
                  <a:srgbClr val="7F7F7F"/>
                </a:solidFill>
              </a:rPr>
              <a:t> &amp; Gerstein, The Scientist ('13)]</a:t>
            </a:r>
          </a:p>
        </p:txBody>
      </p:sp>
    </p:spTree>
    <p:extLst>
      <p:ext uri="{BB962C8B-B14F-4D97-AF65-F5344CB8AC3E}">
        <p14:creationId xmlns:p14="http://schemas.microsoft.com/office/powerpoint/2010/main" val="1094130178"/>
      </p:ext>
    </p:extLst>
  </p:cSld>
  <p:clrMapOvr>
    <a:masterClrMapping/>
  </p:clrMapOvr>
  <p:transition advTm="5514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ataExhaus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897" y="1124858"/>
            <a:ext cx="2323282" cy="5486400"/>
          </a:xfrm>
          <a:prstGeom prst="rect">
            <a:avLst/>
          </a:prstGeom>
        </p:spPr>
      </p:pic>
      <p:pic>
        <p:nvPicPr>
          <p:cNvPr id="14" name="Picture 13" descr="pyrami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3907" y="1337644"/>
            <a:ext cx="6244474" cy="3657600"/>
          </a:xfrm>
          <a:prstGeom prst="rect">
            <a:avLst/>
          </a:prstGeom>
        </p:spPr>
      </p:pic>
      <p:pic>
        <p:nvPicPr>
          <p:cNvPr id="15" name="Picture 14" descr="table.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5142" y="4959047"/>
            <a:ext cx="6226752" cy="2057400"/>
          </a:xfrm>
          <a:prstGeom prst="rect">
            <a:avLst/>
          </a:prstGeom>
        </p:spPr>
      </p:pic>
      <p:sp>
        <p:nvSpPr>
          <p:cNvPr id="16" name="Rectangle 15"/>
          <p:cNvSpPr/>
          <p:nvPr/>
        </p:nvSpPr>
        <p:spPr>
          <a:xfrm>
            <a:off x="0" y="6471549"/>
            <a:ext cx="1869397" cy="276999"/>
          </a:xfrm>
          <a:prstGeom prst="rect">
            <a:avLst/>
          </a:prstGeom>
        </p:spPr>
        <p:txBody>
          <a:bodyPr wrap="none">
            <a:spAutoFit/>
          </a:bodyPr>
          <a:lstStyle/>
          <a:p>
            <a:pPr>
              <a:defRPr/>
            </a:pPr>
            <a:r>
              <a:rPr lang="en-US" dirty="0" smtClean="0">
                <a:solidFill>
                  <a:schemeClr val="bg1">
                    <a:lumMod val="50000"/>
                  </a:schemeClr>
                </a:solidFill>
              </a:rPr>
              <a:t>[</a:t>
            </a:r>
            <a:r>
              <a:rPr lang="en-US" i="1" dirty="0" err="1" smtClean="0">
                <a:solidFill>
                  <a:schemeClr val="bg1">
                    <a:lumMod val="50000"/>
                  </a:schemeClr>
                </a:solidFill>
              </a:rPr>
              <a:t>Gursoy</a:t>
            </a:r>
            <a:r>
              <a:rPr lang="en-US" i="1" dirty="0" smtClean="0">
                <a:solidFill>
                  <a:schemeClr val="bg1">
                    <a:lumMod val="50000"/>
                  </a:schemeClr>
                </a:solidFill>
              </a:rPr>
              <a:t> et al,</a:t>
            </a:r>
            <a:r>
              <a:rPr lang="en-US" dirty="0" smtClean="0">
                <a:solidFill>
                  <a:schemeClr val="bg1">
                    <a:lumMod val="50000"/>
                  </a:schemeClr>
                </a:solidFill>
              </a:rPr>
              <a:t> </a:t>
            </a:r>
            <a:r>
              <a:rPr lang="en-US" dirty="0" err="1" smtClean="0">
                <a:solidFill>
                  <a:schemeClr val="bg1">
                    <a:lumMod val="50000"/>
                  </a:schemeClr>
                </a:solidFill>
              </a:rPr>
              <a:t>Bioarvix</a:t>
            </a:r>
            <a:r>
              <a:rPr lang="en-US" dirty="0" smtClean="0">
                <a:solidFill>
                  <a:schemeClr val="bg1">
                    <a:lumMod val="50000"/>
                  </a:schemeClr>
                </a:solidFill>
              </a:rPr>
              <a:t>]</a:t>
            </a:r>
            <a:endParaRPr lang="en-US" dirty="0">
              <a:solidFill>
                <a:schemeClr val="bg1">
                  <a:lumMod val="50000"/>
                </a:schemeClr>
              </a:solidFill>
            </a:endParaRPr>
          </a:p>
        </p:txBody>
      </p:sp>
      <p:sp>
        <p:nvSpPr>
          <p:cNvPr id="3" name="Rectangle 2"/>
          <p:cNvSpPr/>
          <p:nvPr/>
        </p:nvSpPr>
        <p:spPr>
          <a:xfrm>
            <a:off x="7730359" y="1779271"/>
            <a:ext cx="1518745" cy="1037501"/>
          </a:xfrm>
          <a:prstGeom prst="rect">
            <a:avLst/>
          </a:prstGeom>
        </p:spPr>
        <p:txBody>
          <a:bodyPr wrap="square">
            <a:spAutoFit/>
          </a:bodyPr>
          <a:lstStyle/>
          <a:p>
            <a:r>
              <a:rPr lang="en-US" b="0"/>
              <a:t>NA12878 as case study - 1000 genomes variants are used as gold standard</a:t>
            </a:r>
          </a:p>
        </p:txBody>
      </p:sp>
      <p:sp>
        <p:nvSpPr>
          <p:cNvPr id="4" name="Title 3"/>
          <p:cNvSpPr>
            <a:spLocks noGrp="1"/>
          </p:cNvSpPr>
          <p:nvPr>
            <p:ph type="title"/>
          </p:nvPr>
        </p:nvSpPr>
        <p:spPr>
          <a:xfrm>
            <a:off x="685800" y="399394"/>
            <a:ext cx="7772400" cy="1143000"/>
          </a:xfrm>
        </p:spPr>
        <p:txBody>
          <a:bodyPr/>
          <a:lstStyle/>
          <a:p>
            <a:r>
              <a:rPr lang="en-US" sz="1800" dirty="0"/>
              <a:t>Functional genomics data comes with a great deal </a:t>
            </a:r>
            <a:r>
              <a:rPr lang="en-US" sz="1800"/>
              <a:t>of </a:t>
            </a:r>
            <a:r>
              <a:rPr lang="en-US" sz="1800" smtClean="0"/>
              <a:t>sequencing; </a:t>
            </a:r>
            <a:br>
              <a:rPr lang="en-US" sz="1800" smtClean="0"/>
            </a:br>
            <a:r>
              <a:rPr lang="en-US" sz="1800" smtClean="0"/>
              <a:t>We </a:t>
            </a:r>
            <a:r>
              <a:rPr lang="en-US" sz="1800" dirty="0"/>
              <a:t>can quantify amount of leakage at every step of the data summarization </a:t>
            </a:r>
            <a:r>
              <a:rPr lang="en-US" sz="1800"/>
              <a:t>process</a:t>
            </a:r>
            <a:r>
              <a:rPr lang="en-US" sz="1800" smtClean="0"/>
              <a:t>. </a:t>
            </a:r>
            <a:r>
              <a:rPr lang="en-US" sz="1800" dirty="0"/>
              <a:t/>
            </a:r>
            <a:br>
              <a:rPr lang="en-US" sz="1800" dirty="0"/>
            </a:br>
            <a:endParaRPr lang="en-US" sz="1800" dirty="0"/>
          </a:p>
        </p:txBody>
      </p:sp>
    </p:spTree>
    <p:extLst>
      <p:ext uri="{BB962C8B-B14F-4D97-AF65-F5344CB8AC3E}">
        <p14:creationId xmlns:p14="http://schemas.microsoft.com/office/powerpoint/2010/main" val="402286680"/>
      </p:ext>
    </p:extLst>
  </p:cSld>
  <p:clrMapOvr>
    <a:masterClrMapping/>
  </p:clrMapOvr>
  <p:transition advTm="38204"/>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gure2v3-eps-converted-to.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0189"/>
            <a:ext cx="5016566" cy="5696857"/>
          </a:xfrm>
          <a:prstGeom prst="rect">
            <a:avLst/>
          </a:prstGeom>
        </p:spPr>
      </p:pic>
      <p:sp>
        <p:nvSpPr>
          <p:cNvPr id="5" name="Rectangle 4"/>
          <p:cNvSpPr/>
          <p:nvPr/>
        </p:nvSpPr>
        <p:spPr>
          <a:xfrm>
            <a:off x="0" y="181429"/>
            <a:ext cx="3822095" cy="830997"/>
          </a:xfrm>
          <a:prstGeom prst="rect">
            <a:avLst/>
          </a:prstGeom>
        </p:spPr>
        <p:txBody>
          <a:bodyPr wrap="square">
            <a:spAutoFit/>
          </a:bodyPr>
          <a:lstStyle/>
          <a:p>
            <a:pPr marL="285750" indent="-285750">
              <a:buFont typeface="Arial"/>
              <a:buChar char="•"/>
            </a:pPr>
            <a:r>
              <a:rPr lang="en-US" dirty="0"/>
              <a:t>How much information, for example, do RNA-</a:t>
            </a:r>
            <a:r>
              <a:rPr lang="en-US" dirty="0" err="1"/>
              <a:t>Seq</a:t>
            </a:r>
            <a:r>
              <a:rPr lang="en-US" dirty="0"/>
              <a:t> reads (or </a:t>
            </a:r>
            <a:r>
              <a:rPr lang="en-US" dirty="0" err="1"/>
              <a:t>ChIP-Seq</a:t>
            </a:r>
            <a:r>
              <a:rPr lang="en-US" dirty="0"/>
              <a:t>) reads contain? Does that information enough to identify individuals?</a:t>
            </a:r>
          </a:p>
        </p:txBody>
      </p:sp>
      <p:sp>
        <p:nvSpPr>
          <p:cNvPr id="7" name="Rectangle 6"/>
          <p:cNvSpPr/>
          <p:nvPr/>
        </p:nvSpPr>
        <p:spPr>
          <a:xfrm>
            <a:off x="0" y="6471549"/>
            <a:ext cx="1869397" cy="276999"/>
          </a:xfrm>
          <a:prstGeom prst="rect">
            <a:avLst/>
          </a:prstGeom>
        </p:spPr>
        <p:txBody>
          <a:bodyPr wrap="none">
            <a:spAutoFit/>
          </a:bodyPr>
          <a:lstStyle/>
          <a:p>
            <a:pPr>
              <a:defRPr/>
            </a:pPr>
            <a:r>
              <a:rPr lang="en-US" dirty="0" smtClean="0">
                <a:solidFill>
                  <a:schemeClr val="bg1">
                    <a:lumMod val="50000"/>
                  </a:schemeClr>
                </a:solidFill>
              </a:rPr>
              <a:t>[</a:t>
            </a:r>
            <a:r>
              <a:rPr lang="en-US" i="1" dirty="0" err="1" smtClean="0">
                <a:solidFill>
                  <a:schemeClr val="bg1">
                    <a:lumMod val="50000"/>
                  </a:schemeClr>
                </a:solidFill>
              </a:rPr>
              <a:t>Gursoy</a:t>
            </a:r>
            <a:r>
              <a:rPr lang="en-US" i="1" dirty="0" smtClean="0">
                <a:solidFill>
                  <a:schemeClr val="bg1">
                    <a:lumMod val="50000"/>
                  </a:schemeClr>
                </a:solidFill>
              </a:rPr>
              <a:t> et al,</a:t>
            </a:r>
            <a:r>
              <a:rPr lang="en-US" dirty="0" smtClean="0">
                <a:solidFill>
                  <a:schemeClr val="bg1">
                    <a:lumMod val="50000"/>
                  </a:schemeClr>
                </a:solidFill>
              </a:rPr>
              <a:t> </a:t>
            </a:r>
            <a:r>
              <a:rPr lang="en-US" dirty="0" err="1" smtClean="0">
                <a:solidFill>
                  <a:schemeClr val="bg1">
                    <a:lumMod val="50000"/>
                  </a:schemeClr>
                </a:solidFill>
              </a:rPr>
              <a:t>Bioarvix</a:t>
            </a:r>
            <a:r>
              <a:rPr lang="en-US" dirty="0" smtClean="0">
                <a:solidFill>
                  <a:schemeClr val="bg1">
                    <a:lumMod val="50000"/>
                  </a:schemeClr>
                </a:solidFill>
              </a:rPr>
              <a:t>]</a:t>
            </a:r>
            <a:endParaRPr lang="en-US" dirty="0">
              <a:solidFill>
                <a:schemeClr val="bg1">
                  <a:lumMod val="50000"/>
                </a:schemeClr>
              </a:solidFill>
            </a:endParaRPr>
          </a:p>
        </p:txBody>
      </p:sp>
      <p:sp>
        <p:nvSpPr>
          <p:cNvPr id="8" name="Rectangle 7"/>
          <p:cNvSpPr/>
          <p:nvPr/>
        </p:nvSpPr>
        <p:spPr>
          <a:xfrm>
            <a:off x="5200953" y="1090135"/>
            <a:ext cx="3773714" cy="2123658"/>
          </a:xfrm>
          <a:prstGeom prst="rect">
            <a:avLst/>
          </a:prstGeom>
        </p:spPr>
        <p:txBody>
          <a:bodyPr wrap="square">
            <a:spAutoFit/>
          </a:bodyPr>
          <a:lstStyle/>
          <a:p>
            <a:pPr marL="285750" indent="-285750">
              <a:buFont typeface="Arial"/>
              <a:buChar char="•"/>
            </a:pPr>
            <a:r>
              <a:rPr lang="en-US" dirty="0"/>
              <a:t> It might seem like we don’t infer much information from single </a:t>
            </a:r>
            <a:r>
              <a:rPr lang="en-US" dirty="0" err="1"/>
              <a:t>ChIP-Seq</a:t>
            </a:r>
            <a:r>
              <a:rPr lang="en-US" dirty="0"/>
              <a:t> and RNA-</a:t>
            </a:r>
            <a:r>
              <a:rPr lang="en-US" dirty="0" err="1"/>
              <a:t>Seq</a:t>
            </a:r>
            <a:r>
              <a:rPr lang="en-US" dirty="0"/>
              <a:t> experiments compared to WGS</a:t>
            </a:r>
          </a:p>
          <a:p>
            <a:pPr marL="742950" lvl="1" indent="-285750">
              <a:buFont typeface="Arial"/>
              <a:buChar char="•"/>
            </a:pPr>
            <a:r>
              <a:rPr lang="en-US" sz="1600" dirty="0"/>
              <a:t>However putting 10 different </a:t>
            </a:r>
            <a:r>
              <a:rPr lang="en-US" sz="1600" dirty="0" err="1"/>
              <a:t>ChIP-Seq</a:t>
            </a:r>
            <a:r>
              <a:rPr lang="en-US" sz="1600" dirty="0"/>
              <a:t> experiments and RNA-</a:t>
            </a:r>
            <a:r>
              <a:rPr lang="en-US" sz="1600" dirty="0" err="1"/>
              <a:t>Seq</a:t>
            </a:r>
            <a:r>
              <a:rPr lang="en-US" sz="1600" dirty="0"/>
              <a:t> together with imputation provides a great deal of information about the individual</a:t>
            </a:r>
          </a:p>
        </p:txBody>
      </p:sp>
      <p:pic>
        <p:nvPicPr>
          <p:cNvPr id="9" name="Picture 8" descr="figureForMG_numberSNVs.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6508" y="3255104"/>
            <a:ext cx="3591763" cy="2743200"/>
          </a:xfrm>
          <a:prstGeom prst="rect">
            <a:avLst/>
          </a:prstGeom>
        </p:spPr>
      </p:pic>
    </p:spTree>
    <p:extLst>
      <p:ext uri="{BB962C8B-B14F-4D97-AF65-F5344CB8AC3E}">
        <p14:creationId xmlns:p14="http://schemas.microsoft.com/office/powerpoint/2010/main" val="1322985065"/>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2"/>
          <p:cNvSpPr>
            <a:spLocks noGrp="1" noChangeArrowheads="1"/>
          </p:cNvSpPr>
          <p:nvPr>
            <p:ph type="title"/>
          </p:nvPr>
        </p:nvSpPr>
        <p:spPr>
          <a:xfrm>
            <a:off x="685800" y="210858"/>
            <a:ext cx="7772400" cy="800100"/>
          </a:xfrm>
        </p:spPr>
        <p:txBody>
          <a:bodyPr/>
          <a:lstStyle/>
          <a:p>
            <a:pPr eaLnBrk="1" hangingPunct="1"/>
            <a:r>
              <a:rPr lang="en-US" sz="3600" dirty="0">
                <a:latin typeface="Arial" charset="0"/>
                <a:ea typeface="ＭＳ Ｐゴシック" charset="0"/>
                <a:cs typeface="ＭＳ Ｐゴシック" charset="0"/>
              </a:rPr>
              <a:t>Light-weight </a:t>
            </a:r>
            <a:r>
              <a:rPr lang="en-US" sz="3600" dirty="0" smtClean="0">
                <a:latin typeface="Arial" charset="0"/>
                <a:ea typeface="ＭＳ Ｐゴシック" charset="0"/>
                <a:cs typeface="ＭＳ Ｐゴシック" charset="0"/>
              </a:rPr>
              <a:t>formats to Hide Most of the Read Data (Signal Tracks)</a:t>
            </a:r>
            <a:endParaRPr lang="en-US" sz="3600" dirty="0">
              <a:latin typeface="Arial" charset="0"/>
              <a:ea typeface="ＭＳ Ｐゴシック" charset="0"/>
              <a:cs typeface="ＭＳ Ｐゴシック" charset="0"/>
            </a:endParaRPr>
          </a:p>
        </p:txBody>
      </p:sp>
      <p:sp>
        <p:nvSpPr>
          <p:cNvPr id="323590" name="Content Placeholder 25"/>
          <p:cNvSpPr>
            <a:spLocks noGrp="1"/>
          </p:cNvSpPr>
          <p:nvPr>
            <p:ph idx="1"/>
          </p:nvPr>
        </p:nvSpPr>
        <p:spPr>
          <a:xfrm>
            <a:off x="608013" y="1174802"/>
            <a:ext cx="7796212" cy="2530549"/>
          </a:xfrm>
        </p:spPr>
        <p:txBody>
          <a:bodyPr>
            <a:spAutoFit/>
          </a:bodyPr>
          <a:lstStyle/>
          <a:p>
            <a:r>
              <a:rPr lang="en-US" dirty="0">
                <a:latin typeface="Arial" charset="0"/>
                <a:ea typeface="ＭＳ Ｐゴシック" charset="0"/>
                <a:cs typeface="ＭＳ Ｐゴシック" charset="0"/>
              </a:rPr>
              <a:t>Some lightweight format clearly separate public &amp; private info., aiding exchange</a:t>
            </a:r>
          </a:p>
          <a:p>
            <a:r>
              <a:rPr lang="en-US" dirty="0">
                <a:latin typeface="Arial" charset="0"/>
                <a:ea typeface="ＭＳ Ｐゴシック" charset="0"/>
                <a:cs typeface="ＭＳ Ｐゴシック" charset="0"/>
              </a:rPr>
              <a:t>Files become much smaller</a:t>
            </a:r>
          </a:p>
          <a:p>
            <a:r>
              <a:rPr lang="en-US" dirty="0">
                <a:latin typeface="Arial" charset="0"/>
                <a:ea typeface="ＭＳ Ｐゴシック" charset="0"/>
                <a:cs typeface="ＭＳ Ｐゴシック" charset="0"/>
              </a:rPr>
              <a:t>Distinction between formats to compute on and those to archive with – become sharper with big data</a:t>
            </a:r>
          </a:p>
          <a:p>
            <a:endParaRPr lang="en-US" dirty="0">
              <a:latin typeface="Arial" charset="0"/>
              <a:ea typeface="ＭＳ Ｐゴシック" charset="0"/>
              <a:cs typeface="ＭＳ Ｐゴシック" charset="0"/>
            </a:endParaRPr>
          </a:p>
        </p:txBody>
      </p:sp>
      <p:pic>
        <p:nvPicPr>
          <p:cNvPr id="323586" name="Picture 4" descr="Screen shot 2010-06-23 a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013" y="3254427"/>
            <a:ext cx="7796212" cy="2030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23587" name="Group 14"/>
          <p:cNvGrpSpPr>
            <a:grpSpLocks/>
          </p:cNvGrpSpPr>
          <p:nvPr/>
        </p:nvGrpSpPr>
        <p:grpSpPr bwMode="auto">
          <a:xfrm>
            <a:off x="3102002" y="5480102"/>
            <a:ext cx="2117725" cy="619125"/>
            <a:chOff x="1028700" y="4082858"/>
            <a:chExt cx="3657600" cy="1069975"/>
          </a:xfrm>
        </p:grpSpPr>
        <p:sp>
          <p:nvSpPr>
            <p:cNvPr id="323592" name="Line 6"/>
            <p:cNvSpPr>
              <a:spLocks noChangeShapeType="1"/>
            </p:cNvSpPr>
            <p:nvPr/>
          </p:nvSpPr>
          <p:spPr bwMode="auto">
            <a:xfrm>
              <a:off x="1028700" y="4235258"/>
              <a:ext cx="3657600" cy="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593" name="Rectangle 7"/>
            <p:cNvSpPr>
              <a:spLocks noChangeArrowheads="1"/>
            </p:cNvSpPr>
            <p:nvPr/>
          </p:nvSpPr>
          <p:spPr bwMode="auto">
            <a:xfrm>
              <a:off x="1333500" y="4159058"/>
              <a:ext cx="9906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594" name="Rectangle 8"/>
            <p:cNvSpPr>
              <a:spLocks noChangeArrowheads="1"/>
            </p:cNvSpPr>
            <p:nvPr/>
          </p:nvSpPr>
          <p:spPr bwMode="auto">
            <a:xfrm>
              <a:off x="2705100" y="4997258"/>
              <a:ext cx="533400" cy="152400"/>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3595" name="Line 9"/>
            <p:cNvSpPr>
              <a:spLocks noChangeShapeType="1"/>
            </p:cNvSpPr>
            <p:nvPr/>
          </p:nvSpPr>
          <p:spPr bwMode="auto">
            <a:xfrm flipH="1" flipV="1">
              <a:off x="2019300" y="4311458"/>
              <a:ext cx="685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596" name="Line 10"/>
            <p:cNvSpPr>
              <a:spLocks noChangeShapeType="1"/>
            </p:cNvSpPr>
            <p:nvPr/>
          </p:nvSpPr>
          <p:spPr bwMode="auto">
            <a:xfrm flipH="1" flipV="1">
              <a:off x="2324100" y="4311458"/>
              <a:ext cx="685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597" name="Line 11"/>
            <p:cNvSpPr>
              <a:spLocks noChangeShapeType="1"/>
            </p:cNvSpPr>
            <p:nvPr/>
          </p:nvSpPr>
          <p:spPr bwMode="auto">
            <a:xfrm flipH="1">
              <a:off x="3009900" y="4311458"/>
              <a:ext cx="304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598" name="Line 12"/>
            <p:cNvSpPr>
              <a:spLocks noChangeShapeType="1"/>
            </p:cNvSpPr>
            <p:nvPr/>
          </p:nvSpPr>
          <p:spPr bwMode="auto">
            <a:xfrm flipH="1">
              <a:off x="3238500" y="4311458"/>
              <a:ext cx="304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599" name="Rectangle 15"/>
            <p:cNvSpPr>
              <a:spLocks noChangeArrowheads="1"/>
            </p:cNvSpPr>
            <p:nvPr/>
          </p:nvSpPr>
          <p:spPr bwMode="auto">
            <a:xfrm>
              <a:off x="4305300" y="4159058"/>
              <a:ext cx="1524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600" name="Rectangle 16"/>
            <p:cNvSpPr>
              <a:spLocks noChangeArrowheads="1"/>
            </p:cNvSpPr>
            <p:nvPr/>
          </p:nvSpPr>
          <p:spPr bwMode="auto">
            <a:xfrm>
              <a:off x="3314700" y="4159058"/>
              <a:ext cx="6858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601" name="Line 22"/>
            <p:cNvSpPr>
              <a:spLocks noChangeShapeType="1"/>
            </p:cNvSpPr>
            <p:nvPr/>
          </p:nvSpPr>
          <p:spPr bwMode="auto">
            <a:xfrm flipV="1">
              <a:off x="20193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602" name="Line 23"/>
            <p:cNvSpPr>
              <a:spLocks noChangeShapeType="1"/>
            </p:cNvSpPr>
            <p:nvPr/>
          </p:nvSpPr>
          <p:spPr bwMode="auto">
            <a:xfrm flipV="1">
              <a:off x="23241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603" name="Line 24"/>
            <p:cNvSpPr>
              <a:spLocks noChangeShapeType="1"/>
            </p:cNvSpPr>
            <p:nvPr/>
          </p:nvSpPr>
          <p:spPr bwMode="auto">
            <a:xfrm flipV="1">
              <a:off x="33147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604" name="Line 25"/>
            <p:cNvSpPr>
              <a:spLocks noChangeShapeType="1"/>
            </p:cNvSpPr>
            <p:nvPr/>
          </p:nvSpPr>
          <p:spPr bwMode="auto">
            <a:xfrm flipV="1">
              <a:off x="35433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605" name="Line 33"/>
            <p:cNvSpPr>
              <a:spLocks noChangeShapeType="1"/>
            </p:cNvSpPr>
            <p:nvPr/>
          </p:nvSpPr>
          <p:spPr bwMode="auto">
            <a:xfrm>
              <a:off x="3009900" y="5013133"/>
              <a:ext cx="0" cy="139700"/>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323588" name="TextBox 2"/>
          <p:cNvSpPr txBox="1">
            <a:spLocks noChangeArrowheads="1"/>
          </p:cNvSpPr>
          <p:nvPr/>
        </p:nvSpPr>
        <p:spPr bwMode="auto">
          <a:xfrm>
            <a:off x="2879750" y="6192838"/>
            <a:ext cx="2663825" cy="646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t>Mapping coordinates without variants (MRF)</a:t>
            </a:r>
          </a:p>
        </p:txBody>
      </p:sp>
      <p:sp>
        <p:nvSpPr>
          <p:cNvPr id="323589" name="TextBox 31"/>
          <p:cNvSpPr txBox="1">
            <a:spLocks noChangeArrowheads="1"/>
          </p:cNvSpPr>
          <p:nvPr/>
        </p:nvSpPr>
        <p:spPr bwMode="auto">
          <a:xfrm>
            <a:off x="6242076" y="5494339"/>
            <a:ext cx="1992645" cy="1200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t>Reads </a:t>
            </a:r>
            <a:br>
              <a:rPr lang="en-US" sz="1800"/>
            </a:br>
            <a:r>
              <a:rPr lang="en-US" sz="1800"/>
              <a:t>(linked via ID, </a:t>
            </a:r>
            <a:br>
              <a:rPr lang="en-US" sz="1800"/>
            </a:br>
            <a:r>
              <a:rPr lang="en-US" sz="1800"/>
              <a:t>10X larger than </a:t>
            </a:r>
            <a:br>
              <a:rPr lang="en-US" sz="1800"/>
            </a:br>
            <a:r>
              <a:rPr lang="en-US" sz="1800"/>
              <a:t>mapping coord.)</a:t>
            </a:r>
          </a:p>
        </p:txBody>
      </p:sp>
      <p:sp>
        <p:nvSpPr>
          <p:cNvPr id="2" name="TextBox 1"/>
          <p:cNvSpPr txBox="1"/>
          <p:nvPr/>
        </p:nvSpPr>
        <p:spPr>
          <a:xfrm>
            <a:off x="238162" y="6477052"/>
            <a:ext cx="1638319" cy="246161"/>
          </a:xfrm>
          <a:prstGeom prst="rect">
            <a:avLst/>
          </a:prstGeom>
          <a:noFill/>
        </p:spPr>
        <p:txBody>
          <a:bodyPr wrap="none" lIns="91374" tIns="45690" rIns="91374" bIns="45690">
            <a:spAutoFit/>
          </a:bodyPr>
          <a:lstStyle/>
          <a:p>
            <a:pPr>
              <a:defRPr/>
            </a:pPr>
            <a:r>
              <a:rPr lang="en-US" sz="1000" dirty="0">
                <a:solidFill>
                  <a:schemeClr val="bg1">
                    <a:lumMod val="50000"/>
                  </a:schemeClr>
                </a:solidFill>
              </a:rPr>
              <a:t>[</a:t>
            </a:r>
            <a:r>
              <a:rPr lang="en-US" sz="1000" i="1" dirty="0">
                <a:solidFill>
                  <a:schemeClr val="bg1">
                    <a:lumMod val="50000"/>
                  </a:schemeClr>
                </a:solidFill>
              </a:rPr>
              <a:t>Bioinformatics</a:t>
            </a:r>
            <a:r>
              <a:rPr lang="en-US" sz="1000" dirty="0">
                <a:solidFill>
                  <a:schemeClr val="bg1">
                    <a:lumMod val="50000"/>
                  </a:schemeClr>
                </a:solidFill>
              </a:rPr>
              <a:t> 27: 281]</a:t>
            </a:r>
          </a:p>
        </p:txBody>
      </p:sp>
    </p:spTree>
    <p:extLst>
      <p:ext uri="{BB962C8B-B14F-4D97-AF65-F5344CB8AC3E}">
        <p14:creationId xmlns:p14="http://schemas.microsoft.com/office/powerpoint/2010/main" val="1048666351"/>
      </p:ext>
    </p:extLst>
  </p:cSld>
  <p:clrMapOvr>
    <a:masterClrMapping/>
  </p:clrMapOvr>
  <p:transition spd="slow" advTm="2938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387350"/>
            <a:ext cx="9144000" cy="6083300"/>
          </a:xfrm>
          <a:prstGeom prst="rect">
            <a:avLst/>
          </a:prstGeom>
        </p:spPr>
      </p:pic>
      <p:sp>
        <p:nvSpPr>
          <p:cNvPr id="4" name="Rectangle 3"/>
          <p:cNvSpPr/>
          <p:nvPr/>
        </p:nvSpPr>
        <p:spPr>
          <a:xfrm>
            <a:off x="0" y="6471549"/>
            <a:ext cx="1869397" cy="276999"/>
          </a:xfrm>
          <a:prstGeom prst="rect">
            <a:avLst/>
          </a:prstGeom>
        </p:spPr>
        <p:txBody>
          <a:bodyPr wrap="none">
            <a:spAutoFit/>
          </a:bodyPr>
          <a:lstStyle/>
          <a:p>
            <a:pPr>
              <a:defRPr/>
            </a:pPr>
            <a:r>
              <a:rPr lang="en-US" dirty="0" smtClean="0">
                <a:solidFill>
                  <a:schemeClr val="bg1">
                    <a:lumMod val="50000"/>
                  </a:schemeClr>
                </a:solidFill>
              </a:rPr>
              <a:t>[</a:t>
            </a:r>
            <a:r>
              <a:rPr lang="en-US" i="1" dirty="0" err="1" smtClean="0">
                <a:solidFill>
                  <a:schemeClr val="bg1">
                    <a:lumMod val="50000"/>
                  </a:schemeClr>
                </a:solidFill>
              </a:rPr>
              <a:t>Gursoy</a:t>
            </a:r>
            <a:r>
              <a:rPr lang="en-US" i="1" dirty="0" smtClean="0">
                <a:solidFill>
                  <a:schemeClr val="bg1">
                    <a:lumMod val="50000"/>
                  </a:schemeClr>
                </a:solidFill>
              </a:rPr>
              <a:t> et al,</a:t>
            </a:r>
            <a:r>
              <a:rPr lang="en-US" dirty="0" smtClean="0">
                <a:solidFill>
                  <a:schemeClr val="bg1">
                    <a:lumMod val="50000"/>
                  </a:schemeClr>
                </a:solidFill>
              </a:rPr>
              <a:t> </a:t>
            </a:r>
            <a:r>
              <a:rPr lang="en-US" dirty="0" err="1" smtClean="0">
                <a:solidFill>
                  <a:schemeClr val="bg1">
                    <a:lumMod val="50000"/>
                  </a:schemeClr>
                </a:solidFill>
              </a:rPr>
              <a:t>Bioarvix</a:t>
            </a:r>
            <a:r>
              <a:rPr lang="en-US" dirty="0" smtClean="0">
                <a:solidFill>
                  <a:schemeClr val="bg1">
                    <a:lumMod val="50000"/>
                  </a:schemeClr>
                </a:solidFill>
              </a:rPr>
              <a:t>]</a:t>
            </a:r>
            <a:endParaRPr lang="en-US" dirty="0">
              <a:solidFill>
                <a:schemeClr val="bg1">
                  <a:lumMod val="50000"/>
                </a:schemeClr>
              </a:solidFill>
            </a:endParaRPr>
          </a:p>
        </p:txBody>
      </p:sp>
    </p:spTree>
    <p:extLst>
      <p:ext uri="{BB962C8B-B14F-4D97-AF65-F5344CB8AC3E}">
        <p14:creationId xmlns:p14="http://schemas.microsoft.com/office/powerpoint/2010/main" val="1703100629"/>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2550"/>
            <a:ext cx="8885904" cy="6503988"/>
          </a:xfrm>
          <a:prstGeom prst="rect">
            <a:avLst/>
          </a:prstGeom>
        </p:spPr>
      </p:pic>
      <p:sp>
        <p:nvSpPr>
          <p:cNvPr id="3" name="Rectangle 2"/>
          <p:cNvSpPr/>
          <p:nvPr/>
        </p:nvSpPr>
        <p:spPr>
          <a:xfrm>
            <a:off x="0" y="6471549"/>
            <a:ext cx="1869397" cy="276999"/>
          </a:xfrm>
          <a:prstGeom prst="rect">
            <a:avLst/>
          </a:prstGeom>
        </p:spPr>
        <p:txBody>
          <a:bodyPr wrap="none">
            <a:spAutoFit/>
          </a:bodyPr>
          <a:lstStyle/>
          <a:p>
            <a:pPr>
              <a:defRPr/>
            </a:pPr>
            <a:r>
              <a:rPr lang="en-US" dirty="0" smtClean="0">
                <a:solidFill>
                  <a:schemeClr val="bg1">
                    <a:lumMod val="50000"/>
                  </a:schemeClr>
                </a:solidFill>
              </a:rPr>
              <a:t>[</a:t>
            </a:r>
            <a:r>
              <a:rPr lang="en-US" i="1" dirty="0" err="1" smtClean="0">
                <a:solidFill>
                  <a:schemeClr val="bg1">
                    <a:lumMod val="50000"/>
                  </a:schemeClr>
                </a:solidFill>
              </a:rPr>
              <a:t>Gursoy</a:t>
            </a:r>
            <a:r>
              <a:rPr lang="en-US" i="1" dirty="0" smtClean="0">
                <a:solidFill>
                  <a:schemeClr val="bg1">
                    <a:lumMod val="50000"/>
                  </a:schemeClr>
                </a:solidFill>
              </a:rPr>
              <a:t> et al,</a:t>
            </a:r>
            <a:r>
              <a:rPr lang="en-US" dirty="0" smtClean="0">
                <a:solidFill>
                  <a:schemeClr val="bg1">
                    <a:lumMod val="50000"/>
                  </a:schemeClr>
                </a:solidFill>
              </a:rPr>
              <a:t> </a:t>
            </a:r>
            <a:r>
              <a:rPr lang="en-US" dirty="0" err="1" smtClean="0">
                <a:solidFill>
                  <a:schemeClr val="bg1">
                    <a:lumMod val="50000"/>
                  </a:schemeClr>
                </a:solidFill>
              </a:rPr>
              <a:t>Bioarvix</a:t>
            </a:r>
            <a:r>
              <a:rPr lang="en-US" dirty="0" smtClean="0">
                <a:solidFill>
                  <a:schemeClr val="bg1">
                    <a:lumMod val="50000"/>
                  </a:schemeClr>
                </a:solidFill>
              </a:rPr>
              <a:t>]</a:t>
            </a:r>
            <a:endParaRPr lang="en-US" dirty="0">
              <a:solidFill>
                <a:schemeClr val="bg1">
                  <a:lumMod val="50000"/>
                </a:schemeClr>
              </a:solidFill>
            </a:endParaRPr>
          </a:p>
        </p:txBody>
      </p:sp>
    </p:spTree>
    <p:extLst>
      <p:ext uri="{BB962C8B-B14F-4D97-AF65-F5344CB8AC3E}">
        <p14:creationId xmlns:p14="http://schemas.microsoft.com/office/powerpoint/2010/main" val="1554553038"/>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tx1">
                    <a:lumMod val="75000"/>
                    <a:lumOff val="25000"/>
                  </a:schemeClr>
                </a:solidFill>
                <a:ea typeface="ＭＳ Ｐゴシック" charset="0"/>
                <a:cs typeface="ＭＳ Ｐゴシック" charset="0"/>
              </a:rPr>
              <a:t>Transcriptome Mining: Population-scale genomic </a:t>
            </a:r>
            <a:r>
              <a:rPr lang="en-US" sz="1600" dirty="0" smtClean="0">
                <a:solidFill>
                  <a:schemeClr val="tx1">
                    <a:lumMod val="75000"/>
                    <a:lumOff val="25000"/>
                  </a:schemeClr>
                </a:solidFill>
                <a:ea typeface="ＭＳ Ｐゴシック" charset="0"/>
                <a:cs typeface="ＭＳ Ｐゴシック" charset="0"/>
              </a:rPr>
              <a:t>analysis </a:t>
            </a:r>
            <a:r>
              <a:rPr lang="en-US" sz="1600" dirty="0">
                <a:solidFill>
                  <a:schemeClr val="tx1">
                    <a:lumMod val="75000"/>
                    <a:lumOff val="25000"/>
                  </a:schemeClr>
                </a:solidFill>
                <a:ea typeface="ＭＳ Ｐゴシック" charset="0"/>
                <a:cs typeface="ＭＳ Ｐゴシック" charset="0"/>
              </a:rPr>
              <a:t>to better understand mental disease &amp; the subtle privacy risks of </a:t>
            </a:r>
            <a:r>
              <a:rPr lang="en-US" sz="1600" dirty="0" smtClean="0">
                <a:solidFill>
                  <a:schemeClr val="tx1">
                    <a:lumMod val="75000"/>
                    <a:lumOff val="25000"/>
                  </a:schemeClr>
                </a:solidFill>
                <a:ea typeface="ＭＳ Ｐゴシック" charset="0"/>
                <a:cs typeface="ＭＳ Ｐゴシック" charset="0"/>
              </a:rPr>
              <a:t>this activity</a:t>
            </a:r>
            <a:endParaRPr lang="en-US" sz="1600" dirty="0">
              <a:solidFill>
                <a:schemeClr val="tx1">
                  <a:lumMod val="75000"/>
                  <a:lumOff val="25000"/>
                </a:schemeClr>
              </a:solidFill>
              <a:ea typeface="ＭＳ Ｐゴシック" charset="0"/>
              <a:cs typeface="ＭＳ Ｐゴシック" charset="0"/>
            </a:endParaRPr>
          </a:p>
        </p:txBody>
      </p:sp>
      <p:sp>
        <p:nvSpPr>
          <p:cNvPr id="54274" name="Content Placeholder 2"/>
          <p:cNvSpPr>
            <a:spLocks noGrp="1"/>
          </p:cNvSpPr>
          <p:nvPr>
            <p:ph sz="half" idx="1"/>
          </p:nvPr>
        </p:nvSpPr>
        <p:spPr>
          <a:xfrm>
            <a:off x="143828" y="725488"/>
            <a:ext cx="3708082" cy="6116638"/>
          </a:xfrm>
        </p:spPr>
        <p:txBody>
          <a:bodyPr/>
          <a:lstStyle/>
          <a:p>
            <a:r>
              <a:rPr lang="en-US" altLang="en-US" sz="1600" i="1" dirty="0">
                <a:solidFill>
                  <a:schemeClr val="tx1">
                    <a:lumMod val="75000"/>
                    <a:lumOff val="25000"/>
                  </a:schemeClr>
                </a:solidFill>
                <a:ea typeface="ＭＳ Ｐゴシック" charset="-128"/>
                <a:cs typeface="ＭＳ Ｐゴシック" charset="-128"/>
              </a:rPr>
              <a:t>[</a:t>
            </a:r>
            <a:r>
              <a:rPr lang="en-US" altLang="en-US" sz="1600" i="1" dirty="0" smtClean="0">
                <a:solidFill>
                  <a:schemeClr val="tx1">
                    <a:lumMod val="75000"/>
                    <a:lumOff val="25000"/>
                  </a:schemeClr>
                </a:solidFill>
                <a:ea typeface="ＭＳ Ｐゴシック" charset="-128"/>
                <a:cs typeface="ＭＳ Ｐゴシック" charset="-128"/>
              </a:rPr>
              <a:t>Core] </a:t>
            </a:r>
            <a:r>
              <a:rPr lang="en-US" altLang="en-US" sz="2000" b="1" dirty="0" err="1">
                <a:solidFill>
                  <a:srgbClr val="FF7413"/>
                </a:solidFill>
                <a:ea typeface="ＭＳ Ｐゴシック" charset="-128"/>
                <a:cs typeface="ＭＳ Ｐゴシック" charset="-128"/>
              </a:rPr>
              <a:t>PsychENCODE</a:t>
            </a:r>
            <a:r>
              <a:rPr lang="en-US" altLang="en-US" sz="2000" b="1" dirty="0">
                <a:solidFill>
                  <a:schemeClr val="tx1">
                    <a:lumMod val="75000"/>
                    <a:lumOff val="25000"/>
                  </a:schemeClr>
                </a:solidFill>
                <a:ea typeface="ＭＳ Ｐゴシック" charset="-128"/>
                <a:cs typeface="ＭＳ Ｐゴシック" charset="-128"/>
              </a:rPr>
              <a:t>: </a:t>
            </a:r>
            <a:r>
              <a:rPr lang="en-US" altLang="en-US" sz="2000" b="1" dirty="0" smtClean="0">
                <a:solidFill>
                  <a:schemeClr val="tx1">
                    <a:lumMod val="75000"/>
                    <a:lumOff val="25000"/>
                  </a:schemeClr>
                </a:solidFill>
                <a:ea typeface="ＭＳ Ｐゴシック" charset="-128"/>
                <a:cs typeface="ＭＳ Ｐゴシック" charset="-128"/>
              </a:rPr>
              <a:t/>
            </a:r>
            <a:br>
              <a:rPr lang="en-US" altLang="en-US" sz="2000" b="1" dirty="0" smtClean="0">
                <a:solidFill>
                  <a:schemeClr val="tx1">
                    <a:lumMod val="75000"/>
                    <a:lumOff val="25000"/>
                  </a:schemeClr>
                </a:solidFill>
                <a:ea typeface="ＭＳ Ｐゴシック" charset="-128"/>
                <a:cs typeface="ＭＳ Ｐゴシック" charset="-128"/>
              </a:rPr>
            </a:br>
            <a:r>
              <a:rPr lang="en-US" altLang="en-US" sz="1800" dirty="0" smtClean="0">
                <a:solidFill>
                  <a:schemeClr val="tx1">
                    <a:lumMod val="75000"/>
                    <a:lumOff val="25000"/>
                  </a:schemeClr>
                </a:solidFill>
                <a:ea typeface="ＭＳ Ｐゴシック" charset="-128"/>
                <a:cs typeface="ＭＳ Ｐゴシック" charset="-128"/>
              </a:rPr>
              <a:t>Population-level </a:t>
            </a:r>
            <a:r>
              <a:rPr lang="en-US" altLang="en-US" sz="1800" dirty="0">
                <a:solidFill>
                  <a:schemeClr val="tx1">
                    <a:lumMod val="75000"/>
                    <a:lumOff val="25000"/>
                  </a:schemeClr>
                </a:solidFill>
                <a:ea typeface="ＭＳ Ｐゴシック" charset="-128"/>
                <a:cs typeface="ＭＳ Ｐゴシック" charset="-128"/>
              </a:rPr>
              <a:t>analysis of functional genomics data related to mental disease</a:t>
            </a:r>
          </a:p>
          <a:p>
            <a:pPr lvl="1"/>
            <a:r>
              <a:rPr lang="en-US" altLang="en-US" sz="1600" dirty="0">
                <a:solidFill>
                  <a:schemeClr val="tx1">
                    <a:lumMod val="75000"/>
                    <a:lumOff val="25000"/>
                  </a:schemeClr>
                </a:solidFill>
                <a:ea typeface="ＭＳ Ｐゴシック" charset="-128"/>
              </a:rPr>
              <a:t>Consortium intro &amp; construction of an adult brain </a:t>
            </a:r>
            <a:r>
              <a:rPr lang="en-US" altLang="en-US" sz="1600" dirty="0" smtClean="0">
                <a:solidFill>
                  <a:schemeClr val="tx1">
                    <a:lumMod val="75000"/>
                    <a:lumOff val="25000"/>
                  </a:schemeClr>
                </a:solidFill>
                <a:ea typeface="ＭＳ Ｐゴシック" charset="-128"/>
              </a:rPr>
              <a:t>resource </a:t>
            </a:r>
            <a:r>
              <a:rPr lang="en-US" altLang="en-US" sz="1600" dirty="0">
                <a:solidFill>
                  <a:schemeClr val="tx1">
                    <a:lumMod val="75000"/>
                    <a:lumOff val="25000"/>
                  </a:schemeClr>
                </a:solidFill>
                <a:ea typeface="ＭＳ Ｐゴシック" charset="-128"/>
              </a:rPr>
              <a:t>w/ 1866 individuals </a:t>
            </a:r>
          </a:p>
          <a:p>
            <a:pPr lvl="1"/>
            <a:r>
              <a:rPr lang="en-US" altLang="en-US" sz="1600" dirty="0">
                <a:solidFill>
                  <a:schemeClr val="tx1">
                    <a:lumMod val="75000"/>
                    <a:lumOff val="25000"/>
                  </a:schemeClr>
                </a:solidFill>
                <a:ea typeface="ＭＳ Ｐゴシック" charset="-128"/>
              </a:rPr>
              <a:t>Explanation of </a:t>
            </a:r>
            <a:r>
              <a:rPr lang="en-US" altLang="en-US" sz="1600" dirty="0" smtClean="0">
                <a:solidFill>
                  <a:schemeClr val="tx1">
                    <a:lumMod val="75000"/>
                    <a:lumOff val="25000"/>
                  </a:schemeClr>
                </a:solidFill>
                <a:ea typeface="ＭＳ Ｐゴシック" charset="-128"/>
              </a:rPr>
              <a:t>across-population </a:t>
            </a:r>
            <a:r>
              <a:rPr lang="en-US" altLang="en-US" sz="1600" dirty="0">
                <a:solidFill>
                  <a:schemeClr val="tx1">
                    <a:lumMod val="75000"/>
                    <a:lumOff val="25000"/>
                  </a:schemeClr>
                </a:solidFill>
                <a:ea typeface="ＭＳ Ｐゴシック" charset="-128"/>
              </a:rPr>
              <a:t>variation via changing proportions of cell types </a:t>
            </a:r>
            <a:r>
              <a:rPr lang="en-US" altLang="en-US" sz="1600" dirty="0" smtClean="0">
                <a:solidFill>
                  <a:schemeClr val="tx1">
                    <a:lumMod val="75000"/>
                    <a:lumOff val="25000"/>
                  </a:schemeClr>
                </a:solidFill>
                <a:ea typeface="ＭＳ Ｐゴシック" charset="-128"/>
              </a:rPr>
              <a:t>(using single-cell </a:t>
            </a:r>
            <a:r>
              <a:rPr lang="en-US" altLang="en-US" sz="1600" dirty="0" smtClean="0">
                <a:solidFill>
                  <a:srgbClr val="FF7413"/>
                </a:solidFill>
                <a:ea typeface="ＭＳ Ｐゴシック" charset="-128"/>
              </a:rPr>
              <a:t>deconvolution</a:t>
            </a:r>
            <a:r>
              <a:rPr lang="en-US" altLang="en-US" sz="1600" dirty="0">
                <a:solidFill>
                  <a:schemeClr val="tx1">
                    <a:lumMod val="75000"/>
                    <a:lumOff val="25000"/>
                  </a:schemeClr>
                </a:solidFill>
                <a:ea typeface="ＭＳ Ｐゴシック" charset="-128"/>
              </a:rPr>
              <a:t>)</a:t>
            </a:r>
          </a:p>
          <a:p>
            <a:pPr lvl="1"/>
            <a:r>
              <a:rPr lang="en-US" altLang="en-US" sz="1600" dirty="0">
                <a:solidFill>
                  <a:schemeClr val="tx1">
                    <a:lumMod val="75000"/>
                    <a:lumOff val="25000"/>
                  </a:schemeClr>
                </a:solidFill>
                <a:ea typeface="ＭＳ Ｐゴシック" charset="-128"/>
              </a:rPr>
              <a:t>Generation of a large QTL </a:t>
            </a:r>
            <a:r>
              <a:rPr lang="en-US" altLang="en-US" sz="1600" dirty="0" smtClean="0">
                <a:solidFill>
                  <a:schemeClr val="tx1">
                    <a:lumMod val="75000"/>
                    <a:lumOff val="25000"/>
                  </a:schemeClr>
                </a:solidFill>
                <a:ea typeface="ＭＳ Ｐゴシック" charset="-128"/>
              </a:rPr>
              <a:t>resource (~2.5M </a:t>
            </a:r>
            <a:r>
              <a:rPr lang="en-US" altLang="en-US" sz="1600" dirty="0" err="1" smtClean="0">
                <a:solidFill>
                  <a:schemeClr val="tx1">
                    <a:lumMod val="75000"/>
                    <a:lumOff val="25000"/>
                  </a:schemeClr>
                </a:solidFill>
                <a:ea typeface="ＭＳ Ｐゴシック" charset="-128"/>
              </a:rPr>
              <a:t>eQTLs</a:t>
            </a:r>
            <a:r>
              <a:rPr lang="en-US" altLang="en-US" sz="1600" dirty="0" smtClean="0">
                <a:solidFill>
                  <a:schemeClr val="tx1">
                    <a:lumMod val="75000"/>
                    <a:lumOff val="25000"/>
                  </a:schemeClr>
                </a:solidFill>
                <a:ea typeface="ＭＳ Ｐゴシック" charset="-128"/>
              </a:rPr>
              <a:t>)</a:t>
            </a:r>
            <a:endParaRPr lang="en-US" altLang="en-US" sz="1600" dirty="0">
              <a:solidFill>
                <a:schemeClr val="tx1">
                  <a:lumMod val="75000"/>
                  <a:lumOff val="25000"/>
                </a:schemeClr>
              </a:solidFill>
              <a:ea typeface="ＭＳ Ｐゴシック" charset="-128"/>
            </a:endParaRPr>
          </a:p>
          <a:p>
            <a:pPr lvl="1"/>
            <a:r>
              <a:rPr lang="en-US" altLang="en-US" sz="1600" dirty="0" smtClean="0">
                <a:solidFill>
                  <a:srgbClr val="FF7413"/>
                </a:solidFill>
                <a:ea typeface="ＭＳ Ｐゴシック" charset="-128"/>
              </a:rPr>
              <a:t>Regulatory </a:t>
            </a:r>
            <a:r>
              <a:rPr lang="en-US" altLang="en-US" sz="1600" dirty="0">
                <a:solidFill>
                  <a:srgbClr val="FF7413"/>
                </a:solidFill>
                <a:ea typeface="ＭＳ Ｐゴシック" charset="-128"/>
              </a:rPr>
              <a:t>network</a:t>
            </a:r>
            <a:r>
              <a:rPr lang="en-US" altLang="en-US" sz="1600" dirty="0">
                <a:solidFill>
                  <a:schemeClr val="tx1">
                    <a:lumMod val="75000"/>
                    <a:lumOff val="25000"/>
                  </a:schemeClr>
                </a:solidFill>
                <a:ea typeface="ＭＳ Ｐゴシック" charset="-128"/>
              </a:rPr>
              <a:t> </a:t>
            </a:r>
            <a:r>
              <a:rPr lang="en-US" altLang="en-US" sz="1600" dirty="0" smtClean="0">
                <a:solidFill>
                  <a:schemeClr val="tx1">
                    <a:lumMod val="75000"/>
                    <a:lumOff val="25000"/>
                  </a:schemeClr>
                </a:solidFill>
                <a:ea typeface="ＭＳ Ｐゴシック" charset="-128"/>
              </a:rPr>
              <a:t>construction using QTLs</a:t>
            </a:r>
            <a:r>
              <a:rPr lang="en-US" altLang="en-US" sz="1600" dirty="0">
                <a:solidFill>
                  <a:schemeClr val="tx1">
                    <a:lumMod val="75000"/>
                    <a:lumOff val="25000"/>
                  </a:schemeClr>
                </a:solidFill>
                <a:ea typeface="ＭＳ Ｐゴシック" charset="-128"/>
              </a:rPr>
              <a:t>, </a:t>
            </a:r>
            <a:r>
              <a:rPr lang="en-US" altLang="en-US" sz="1600" dirty="0" smtClean="0">
                <a:solidFill>
                  <a:schemeClr val="tx1">
                    <a:lumMod val="75000"/>
                    <a:lumOff val="25000"/>
                  </a:schemeClr>
                </a:solidFill>
                <a:ea typeface="ＭＳ Ｐゴシック" charset="-128"/>
              </a:rPr>
              <a:t>Hi-C </a:t>
            </a:r>
            <a:r>
              <a:rPr lang="en-US" altLang="en-US" sz="1600" dirty="0">
                <a:solidFill>
                  <a:schemeClr val="tx1">
                    <a:lumMod val="75000"/>
                    <a:lumOff val="25000"/>
                  </a:schemeClr>
                </a:solidFill>
                <a:ea typeface="ＭＳ Ｐゴシック" charset="-128"/>
              </a:rPr>
              <a:t>&amp; activity </a:t>
            </a:r>
            <a:r>
              <a:rPr lang="en-US" altLang="en-US" sz="1600" dirty="0" smtClean="0">
                <a:solidFill>
                  <a:schemeClr val="tx1">
                    <a:lumMod val="75000"/>
                    <a:lumOff val="25000"/>
                  </a:schemeClr>
                </a:solidFill>
                <a:ea typeface="ＭＳ Ｐゴシック" charset="-128"/>
              </a:rPr>
              <a:t>relationships. Using this to link GWAS SNPs to genes.</a:t>
            </a:r>
            <a:endParaRPr lang="en-US" altLang="en-US" sz="1600" dirty="0">
              <a:solidFill>
                <a:schemeClr val="tx1">
                  <a:lumMod val="75000"/>
                  <a:lumOff val="25000"/>
                </a:schemeClr>
              </a:solidFill>
              <a:ea typeface="ＭＳ Ｐゴシック" charset="-128"/>
            </a:endParaRPr>
          </a:p>
          <a:p>
            <a:pPr lvl="1"/>
            <a:r>
              <a:rPr lang="en-US" altLang="en-US" sz="1600" dirty="0" smtClean="0">
                <a:solidFill>
                  <a:schemeClr val="tx1">
                    <a:lumMod val="75000"/>
                    <a:lumOff val="25000"/>
                  </a:schemeClr>
                </a:solidFill>
                <a:ea typeface="ＭＳ Ｐゴシック" charset="-128"/>
              </a:rPr>
              <a:t>Embedding the reg</a:t>
            </a:r>
            <a:r>
              <a:rPr lang="en-US" altLang="en-US" sz="1600" dirty="0">
                <a:solidFill>
                  <a:schemeClr val="tx1">
                    <a:lumMod val="75000"/>
                    <a:lumOff val="25000"/>
                  </a:schemeClr>
                </a:solidFill>
                <a:ea typeface="ＭＳ Ｐゴシック" charset="-128"/>
              </a:rPr>
              <a:t>. network in a deep-learning model (DSPN) to predict </a:t>
            </a:r>
            <a:r>
              <a:rPr lang="en-US" altLang="en-US" sz="1600" dirty="0" smtClean="0">
                <a:solidFill>
                  <a:schemeClr val="tx1">
                    <a:lumMod val="75000"/>
                    <a:lumOff val="25000"/>
                  </a:schemeClr>
                </a:solidFill>
                <a:ea typeface="ＭＳ Ｐゴシック" charset="-128"/>
              </a:rPr>
              <a:t>psychiatric disease phenotype </a:t>
            </a:r>
            <a:r>
              <a:rPr lang="en-US" altLang="en-US" sz="1600" dirty="0">
                <a:solidFill>
                  <a:schemeClr val="tx1">
                    <a:lumMod val="75000"/>
                    <a:lumOff val="25000"/>
                  </a:schemeClr>
                </a:solidFill>
                <a:ea typeface="ＭＳ Ｐゴシック" charset="-128"/>
              </a:rPr>
              <a:t>from genotype &amp; </a:t>
            </a:r>
            <a:r>
              <a:rPr lang="en-US" altLang="en-US" sz="1600" dirty="0" smtClean="0">
                <a:solidFill>
                  <a:schemeClr val="tx1">
                    <a:lumMod val="75000"/>
                    <a:lumOff val="25000"/>
                  </a:schemeClr>
                </a:solidFill>
                <a:ea typeface="ＭＳ Ｐゴシック" charset="-128"/>
              </a:rPr>
              <a:t>transcriptome </a:t>
            </a:r>
            <a:endParaRPr lang="en-US" altLang="en-US" sz="1600" dirty="0">
              <a:solidFill>
                <a:schemeClr val="tx1">
                  <a:lumMod val="75000"/>
                  <a:lumOff val="25000"/>
                </a:schemeClr>
              </a:solidFill>
              <a:ea typeface="ＭＳ Ｐゴシック" charset="-128"/>
            </a:endParaRPr>
          </a:p>
          <a:p>
            <a:endParaRPr lang="en-US" altLang="en-US" sz="1600" i="1" dirty="0" smtClean="0">
              <a:solidFill>
                <a:schemeClr val="tx1">
                  <a:lumMod val="75000"/>
                  <a:lumOff val="25000"/>
                </a:schemeClr>
              </a:solidFill>
              <a:ea typeface="ＭＳ Ｐゴシック" charset="-128"/>
              <a:cs typeface="ＭＳ Ｐゴシック" charset="-128"/>
            </a:endParaRPr>
          </a:p>
          <a:p>
            <a:pPr lvl="1"/>
            <a:endParaRPr lang="en-US" altLang="en-US" sz="1600" dirty="0">
              <a:solidFill>
                <a:schemeClr val="tx1">
                  <a:lumMod val="75000"/>
                  <a:lumOff val="25000"/>
                </a:schemeClr>
              </a:solidFill>
              <a:ea typeface="ＭＳ Ｐゴシック" charset="-128"/>
            </a:endParaRPr>
          </a:p>
          <a:p>
            <a:pPr lvl="1"/>
            <a:endParaRPr lang="en-US" altLang="en-US" sz="1600" dirty="0">
              <a:solidFill>
                <a:schemeClr val="tx1">
                  <a:lumMod val="75000"/>
                  <a:lumOff val="25000"/>
                </a:schemeClr>
              </a:solidFill>
              <a:ea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3977640" y="725488"/>
            <a:ext cx="5150484" cy="6132512"/>
          </a:xfrm>
        </p:spPr>
        <p:txBody>
          <a:bodyPr/>
          <a:lstStyle/>
          <a:p>
            <a:r>
              <a:rPr lang="en-US" altLang="en-US" sz="1400" i="1" dirty="0" smtClean="0">
                <a:solidFill>
                  <a:schemeClr val="tx1">
                    <a:lumMod val="75000"/>
                    <a:lumOff val="25000"/>
                  </a:schemeClr>
                </a:solidFill>
                <a:ea typeface="ＭＳ Ｐゴシック" charset="-128"/>
                <a:cs typeface="ＭＳ Ｐゴシック" charset="-128"/>
              </a:rPr>
              <a:t>[Exhaust] </a:t>
            </a:r>
            <a:r>
              <a:rPr lang="en-US" altLang="en-US" sz="1800" b="1" dirty="0" smtClean="0">
                <a:solidFill>
                  <a:srgbClr val="FF7413"/>
                </a:solidFill>
                <a:ea typeface="ＭＳ Ｐゴシック" charset="-128"/>
                <a:cs typeface="ＭＳ Ｐゴシック" charset="-128"/>
              </a:rPr>
              <a:t>Genomic Privacy</a:t>
            </a:r>
            <a:r>
              <a:rPr lang="en-US" altLang="en-US" sz="1800" b="1" dirty="0" smtClean="0">
                <a:solidFill>
                  <a:schemeClr val="tx1">
                    <a:lumMod val="75000"/>
                    <a:lumOff val="25000"/>
                  </a:schemeClr>
                </a:solidFill>
                <a:ea typeface="ＭＳ Ｐゴシック" charset="-128"/>
                <a:cs typeface="ＭＳ Ｐゴシック" charset="-128"/>
              </a:rPr>
              <a:t> </a:t>
            </a:r>
            <a:r>
              <a:rPr lang="en-US" altLang="en-US" sz="1800" dirty="0" smtClean="0">
                <a:solidFill>
                  <a:schemeClr val="tx1">
                    <a:lumMod val="75000"/>
                    <a:lumOff val="25000"/>
                  </a:schemeClr>
                </a:solidFill>
                <a:ea typeface="ＭＳ Ｐゴシック" charset="-128"/>
                <a:cs typeface="ＭＳ Ｐゴシック" charset="-128"/>
              </a:rPr>
              <a:t>&amp; RNA-</a:t>
            </a:r>
            <a:r>
              <a:rPr lang="en-US" altLang="en-US" sz="1800" dirty="0" err="1" smtClean="0">
                <a:solidFill>
                  <a:schemeClr val="tx1">
                    <a:lumMod val="75000"/>
                    <a:lumOff val="25000"/>
                  </a:schemeClr>
                </a:solidFill>
                <a:ea typeface="ＭＳ Ｐゴシック" charset="-128"/>
                <a:cs typeface="ＭＳ Ｐゴシック" charset="-128"/>
              </a:rPr>
              <a:t>seq</a:t>
            </a:r>
            <a:r>
              <a:rPr lang="en-US" altLang="en-US" sz="1800" b="1" dirty="0" smtClean="0">
                <a:solidFill>
                  <a:schemeClr val="tx1">
                    <a:lumMod val="75000"/>
                    <a:lumOff val="25000"/>
                  </a:schemeClr>
                </a:solidFill>
                <a:ea typeface="ＭＳ Ｐゴシック" charset="-128"/>
                <a:cs typeface="ＭＳ Ｐゴシック" charset="-128"/>
              </a:rPr>
              <a:t> </a:t>
            </a:r>
          </a:p>
          <a:p>
            <a:pPr lvl="1"/>
            <a:r>
              <a:rPr lang="en-US" altLang="en-US" sz="1600" dirty="0">
                <a:solidFill>
                  <a:schemeClr val="tx1">
                    <a:lumMod val="75000"/>
                    <a:lumOff val="25000"/>
                  </a:schemeClr>
                </a:solidFill>
                <a:ea typeface="ＭＳ Ｐゴシック" charset="-128"/>
                <a:cs typeface="ＭＳ Ｐゴシック" charset="-128"/>
              </a:rPr>
              <a:t>Introduction </a:t>
            </a:r>
            <a:r>
              <a:rPr lang="en-US" altLang="en-US" sz="1600" dirty="0" smtClean="0">
                <a:solidFill>
                  <a:schemeClr val="tx1">
                    <a:lumMod val="75000"/>
                    <a:lumOff val="25000"/>
                  </a:schemeClr>
                </a:solidFill>
                <a:ea typeface="ＭＳ Ｐゴシック" charset="-128"/>
                <a:cs typeface="ＭＳ Ｐゴシック" charset="-128"/>
              </a:rPr>
              <a:t>to </a:t>
            </a:r>
            <a:r>
              <a:rPr lang="en-US" altLang="en-US" sz="1600" dirty="0">
                <a:solidFill>
                  <a:schemeClr val="tx1">
                    <a:lumMod val="75000"/>
                    <a:lumOff val="25000"/>
                  </a:schemeClr>
                </a:solidFill>
                <a:ea typeface="ＭＳ Ｐゴシック" charset="-128"/>
                <a:cs typeface="ＭＳ Ｐゴシック" charset="-128"/>
              </a:rPr>
              <a:t>Genomic Privacy </a:t>
            </a:r>
            <a:endParaRPr lang="en-US" altLang="en-US" sz="2000" b="1" dirty="0">
              <a:solidFill>
                <a:schemeClr val="tx1">
                  <a:lumMod val="75000"/>
                  <a:lumOff val="25000"/>
                </a:schemeClr>
              </a:solidFill>
              <a:ea typeface="ＭＳ Ｐゴシック" charset="-128"/>
              <a:cs typeface="ＭＳ Ｐゴシック" charset="-128"/>
            </a:endParaRPr>
          </a:p>
          <a:p>
            <a:pPr lvl="2"/>
            <a:r>
              <a:rPr lang="en-US" altLang="en-US" sz="1600" dirty="0">
                <a:solidFill>
                  <a:schemeClr val="tx1">
                    <a:lumMod val="75000"/>
                    <a:lumOff val="25000"/>
                  </a:schemeClr>
                </a:solidFill>
                <a:ea typeface="ＭＳ Ｐゴシック" charset="-128"/>
                <a:cs typeface="ＭＳ Ｐゴシック" charset="-128"/>
              </a:rPr>
              <a:t>The dilemma: The genome as fundamental, inherited info that’s very private </a:t>
            </a:r>
            <a:r>
              <a:rPr lang="en-US" altLang="en-US" sz="1600" dirty="0" smtClean="0">
                <a:solidFill>
                  <a:schemeClr val="tx1">
                    <a:lumMod val="75000"/>
                    <a:lumOff val="25000"/>
                  </a:schemeClr>
                </a:solidFill>
                <a:ea typeface="ＭＳ Ｐゴシック" charset="-128"/>
                <a:cs typeface="ＭＳ Ｐゴシック" charset="-128"/>
              </a:rPr>
              <a:t>v. </a:t>
            </a:r>
            <a:r>
              <a:rPr lang="en-US" altLang="en-US" sz="1600" dirty="0">
                <a:solidFill>
                  <a:schemeClr val="tx1">
                    <a:lumMod val="75000"/>
                    <a:lumOff val="25000"/>
                  </a:schemeClr>
                </a:solidFill>
                <a:ea typeface="ＭＳ Ｐゴシック" charset="-128"/>
                <a:cs typeface="ＭＳ Ｐゴシック" charset="-128"/>
              </a:rPr>
              <a:t>need for large-scale mining for med. research</a:t>
            </a:r>
          </a:p>
          <a:p>
            <a:pPr lvl="2"/>
            <a:r>
              <a:rPr lang="en-US" altLang="en-US" sz="1600" dirty="0">
                <a:solidFill>
                  <a:schemeClr val="tx1">
                    <a:lumMod val="75000"/>
                    <a:lumOff val="25000"/>
                  </a:schemeClr>
                </a:solidFill>
                <a:ea typeface="ＭＳ Ｐゴシック" charset="-128"/>
                <a:cs typeface="ＭＳ Ｐゴシック" charset="-128"/>
              </a:rPr>
              <a:t>2-sided nature of RNA-</a:t>
            </a:r>
            <a:r>
              <a:rPr lang="en-US" altLang="en-US" sz="1600" dirty="0" err="1">
                <a:solidFill>
                  <a:schemeClr val="tx1">
                    <a:lumMod val="75000"/>
                    <a:lumOff val="25000"/>
                  </a:schemeClr>
                </a:solidFill>
                <a:ea typeface="ＭＳ Ｐゴシック" charset="-128"/>
                <a:cs typeface="ＭＳ Ｐゴシック" charset="-128"/>
              </a:rPr>
              <a:t>seq</a:t>
            </a:r>
            <a:r>
              <a:rPr lang="en-US" altLang="en-US" sz="1600" dirty="0">
                <a:solidFill>
                  <a:schemeClr val="tx1">
                    <a:lumMod val="75000"/>
                    <a:lumOff val="25000"/>
                  </a:schemeClr>
                </a:solidFill>
                <a:ea typeface="ＭＳ Ｐゴシック" charset="-128"/>
                <a:cs typeface="ＭＳ Ｐゴシック" charset="-128"/>
              </a:rPr>
              <a:t> presents particularly tricky privacy issues</a:t>
            </a:r>
          </a:p>
          <a:p>
            <a:pPr lvl="1"/>
            <a:r>
              <a:rPr lang="en-US" altLang="en-US" sz="1600" dirty="0" smtClean="0">
                <a:solidFill>
                  <a:schemeClr val="tx1">
                    <a:lumMod val="75000"/>
                    <a:lumOff val="25000"/>
                  </a:schemeClr>
                </a:solidFill>
                <a:ea typeface="ＭＳ Ｐゴシック" charset="-128"/>
              </a:rPr>
              <a:t>Using file formats to remove obvious variants</a:t>
            </a:r>
            <a:endParaRPr lang="en-US" altLang="en-US" sz="1600" dirty="0">
              <a:solidFill>
                <a:schemeClr val="tx1">
                  <a:lumMod val="75000"/>
                  <a:lumOff val="25000"/>
                </a:schemeClr>
              </a:solidFill>
              <a:ea typeface="ＭＳ Ｐゴシック" charset="-128"/>
            </a:endParaRPr>
          </a:p>
          <a:p>
            <a:pPr lvl="1"/>
            <a:r>
              <a:rPr lang="en-US" altLang="en-US" sz="1600" dirty="0" err="1" smtClean="0">
                <a:solidFill>
                  <a:srgbClr val="FF7413"/>
                </a:solidFill>
                <a:ea typeface="ＭＳ Ｐゴシック" charset="-128"/>
              </a:rPr>
              <a:t>eQTLs</a:t>
            </a:r>
            <a:r>
              <a:rPr lang="en-US" altLang="en-US" sz="1600" dirty="0" smtClean="0">
                <a:solidFill>
                  <a:schemeClr val="tx1">
                    <a:lumMod val="75000"/>
                    <a:lumOff val="25000"/>
                  </a:schemeClr>
                </a:solidFill>
                <a:ea typeface="ＭＳ Ｐゴシック" charset="-128"/>
              </a:rPr>
              <a:t>: Quantifying </a:t>
            </a:r>
            <a:r>
              <a:rPr lang="en-US" altLang="en-US" sz="1600" dirty="0">
                <a:solidFill>
                  <a:schemeClr val="tx1">
                    <a:lumMod val="75000"/>
                    <a:lumOff val="25000"/>
                  </a:schemeClr>
                </a:solidFill>
                <a:ea typeface="ＭＳ Ｐゴシック" charset="-128"/>
              </a:rPr>
              <a:t>&amp; removing </a:t>
            </a:r>
            <a:r>
              <a:rPr lang="en-US" altLang="en-US" sz="1600" dirty="0" smtClean="0">
                <a:solidFill>
                  <a:schemeClr val="tx1">
                    <a:lumMod val="75000"/>
                    <a:lumOff val="25000"/>
                  </a:schemeClr>
                </a:solidFill>
                <a:ea typeface="ＭＳ Ｐゴシック" charset="-128"/>
              </a:rPr>
              <a:t>further variant </a:t>
            </a:r>
            <a:r>
              <a:rPr lang="en-US" altLang="en-US" sz="1600" dirty="0">
                <a:solidFill>
                  <a:schemeClr val="tx1">
                    <a:lumMod val="75000"/>
                    <a:lumOff val="25000"/>
                  </a:schemeClr>
                </a:solidFill>
                <a:ea typeface="ＭＳ Ｐゴシック" charset="-128"/>
              </a:rPr>
              <a:t>info from expression levels </a:t>
            </a:r>
            <a:r>
              <a:rPr lang="en-US" altLang="en-US" sz="1600" dirty="0" smtClean="0">
                <a:solidFill>
                  <a:schemeClr val="tx1">
                    <a:lumMod val="75000"/>
                    <a:lumOff val="25000"/>
                  </a:schemeClr>
                </a:solidFill>
                <a:ea typeface="ＭＳ Ｐゴシック" charset="-128"/>
              </a:rPr>
              <a:t>w/ </a:t>
            </a:r>
            <a:r>
              <a:rPr lang="en-US" altLang="en-US" sz="1600" dirty="0">
                <a:solidFill>
                  <a:schemeClr val="tx1">
                    <a:lumMod val="75000"/>
                    <a:lumOff val="25000"/>
                  </a:schemeClr>
                </a:solidFill>
                <a:ea typeface="ＭＳ Ｐゴシック" charset="-128"/>
              </a:rPr>
              <a:t>ICI &amp; </a:t>
            </a:r>
            <a:r>
              <a:rPr lang="en-US" altLang="en-US" sz="1600" dirty="0" smtClean="0">
                <a:solidFill>
                  <a:schemeClr val="tx1">
                    <a:lumMod val="75000"/>
                    <a:lumOff val="25000"/>
                  </a:schemeClr>
                </a:solidFill>
                <a:ea typeface="ＭＳ Ｐゴシック" charset="-128"/>
              </a:rPr>
              <a:t>predictability. Instantiating </a:t>
            </a:r>
            <a:r>
              <a:rPr lang="en-US" altLang="en-US" sz="1600" dirty="0">
                <a:solidFill>
                  <a:schemeClr val="tx1">
                    <a:lumMod val="75000"/>
                    <a:lumOff val="25000"/>
                  </a:schemeClr>
                </a:solidFill>
                <a:ea typeface="ＭＳ Ｐゴシック" charset="-128"/>
              </a:rPr>
              <a:t>a practical linking attack </a:t>
            </a:r>
            <a:r>
              <a:rPr lang="en-US" altLang="en-US" sz="1600" dirty="0" smtClean="0">
                <a:solidFill>
                  <a:schemeClr val="tx1">
                    <a:lumMod val="75000"/>
                    <a:lumOff val="25000"/>
                  </a:schemeClr>
                </a:solidFill>
                <a:ea typeface="ＭＳ Ｐゴシック" charset="-128"/>
              </a:rPr>
              <a:t>w/ </a:t>
            </a:r>
            <a:r>
              <a:rPr lang="en-US" altLang="en-US" sz="1600" dirty="0">
                <a:solidFill>
                  <a:schemeClr val="tx1">
                    <a:lumMod val="75000"/>
                    <a:lumOff val="25000"/>
                  </a:schemeClr>
                </a:solidFill>
                <a:ea typeface="ＭＳ Ｐゴシック" charset="-128"/>
              </a:rPr>
              <a:t>noisy quasi-identifiers</a:t>
            </a:r>
            <a:endParaRPr lang="en-US" altLang="en-US" sz="1600" dirty="0" smtClean="0">
              <a:solidFill>
                <a:schemeClr val="tx1">
                  <a:lumMod val="75000"/>
                  <a:lumOff val="25000"/>
                </a:schemeClr>
              </a:solidFill>
              <a:ea typeface="ＭＳ Ｐゴシック" charset="-128"/>
            </a:endParaRPr>
          </a:p>
          <a:p>
            <a:pPr lvl="1"/>
            <a:r>
              <a:rPr lang="en-US" altLang="en-US" sz="1600" dirty="0">
                <a:solidFill>
                  <a:srgbClr val="FF7413"/>
                </a:solidFill>
                <a:ea typeface="ＭＳ Ｐゴシック" charset="-128"/>
                <a:cs typeface="ＭＳ Ｐゴシック" charset="-128"/>
              </a:rPr>
              <a:t>Signal </a:t>
            </a:r>
            <a:r>
              <a:rPr lang="en-US" altLang="en-US" sz="1600" dirty="0" smtClean="0">
                <a:solidFill>
                  <a:srgbClr val="FF7413"/>
                </a:solidFill>
                <a:ea typeface="ＭＳ Ｐゴシック" charset="-128"/>
                <a:cs typeface="ＭＳ Ｐゴシック" charset="-128"/>
              </a:rPr>
              <a:t>Profiles</a:t>
            </a:r>
            <a:r>
              <a:rPr lang="en-US" altLang="en-US" sz="1600" dirty="0" smtClean="0">
                <a:solidFill>
                  <a:schemeClr val="tx1">
                    <a:lumMod val="75000"/>
                    <a:lumOff val="25000"/>
                  </a:schemeClr>
                </a:solidFill>
                <a:ea typeface="ＭＳ Ｐゴシック" charset="-128"/>
                <a:cs typeface="ＭＳ Ｐゴシック" charset="-128"/>
              </a:rPr>
              <a:t>: Manifest appreciable </a:t>
            </a:r>
            <a:r>
              <a:rPr lang="en-US" altLang="en-US" sz="1600" dirty="0">
                <a:solidFill>
                  <a:schemeClr val="tx1">
                    <a:lumMod val="75000"/>
                    <a:lumOff val="25000"/>
                  </a:schemeClr>
                </a:solidFill>
                <a:ea typeface="ＭＳ Ｐゴシック" charset="-128"/>
                <a:cs typeface="ＭＳ Ｐゴシック" charset="-128"/>
              </a:rPr>
              <a:t>leakage from large &amp; small </a:t>
            </a:r>
            <a:r>
              <a:rPr lang="en-US" altLang="en-US" sz="1600" dirty="0" smtClean="0">
                <a:solidFill>
                  <a:schemeClr val="tx1">
                    <a:lumMod val="75000"/>
                    <a:lumOff val="25000"/>
                  </a:schemeClr>
                </a:solidFill>
                <a:ea typeface="ＭＳ Ｐゴシック" charset="-128"/>
                <a:cs typeface="ＭＳ Ｐゴシック" charset="-128"/>
              </a:rPr>
              <a:t>deletions. Linking </a:t>
            </a:r>
            <a:r>
              <a:rPr lang="en-US" altLang="en-US" sz="1600" dirty="0">
                <a:solidFill>
                  <a:schemeClr val="tx1">
                    <a:lumMod val="75000"/>
                    <a:lumOff val="25000"/>
                  </a:schemeClr>
                </a:solidFill>
                <a:ea typeface="ＭＳ Ｐゴシック" charset="-128"/>
                <a:cs typeface="ＭＳ Ｐゴシック" charset="-128"/>
              </a:rPr>
              <a:t>attacks </a:t>
            </a:r>
            <a:r>
              <a:rPr lang="en-US" altLang="en-US" sz="1600" dirty="0" smtClean="0">
                <a:solidFill>
                  <a:schemeClr val="tx1">
                    <a:lumMod val="75000"/>
                    <a:lumOff val="25000"/>
                  </a:schemeClr>
                </a:solidFill>
                <a:ea typeface="ＭＳ Ｐゴシック" charset="-128"/>
                <a:cs typeface="ＭＳ Ｐゴシック" charset="-128"/>
              </a:rPr>
              <a:t>possible </a:t>
            </a:r>
            <a:r>
              <a:rPr lang="en-US" altLang="en-US" sz="1600" dirty="0">
                <a:solidFill>
                  <a:schemeClr val="tx1">
                    <a:lumMod val="75000"/>
                    <a:lumOff val="25000"/>
                  </a:schemeClr>
                </a:solidFill>
                <a:ea typeface="ＭＳ Ｐゴシック" charset="-128"/>
                <a:cs typeface="ＭＳ Ｐゴシック" charset="-128"/>
              </a:rPr>
              <a:t>but additional complication of SV discovery in addition to </a:t>
            </a:r>
            <a:r>
              <a:rPr lang="en-US" altLang="en-US" sz="1600" dirty="0" smtClean="0">
                <a:solidFill>
                  <a:schemeClr val="tx1">
                    <a:lumMod val="75000"/>
                    <a:lumOff val="25000"/>
                  </a:schemeClr>
                </a:solidFill>
                <a:ea typeface="ＭＳ Ｐゴシック" charset="-128"/>
                <a:cs typeface="ＭＳ Ｐゴシック" charset="-128"/>
              </a:rPr>
              <a:t>genotyping</a:t>
            </a:r>
            <a:endParaRPr lang="en-US" altLang="en-US" sz="1600" dirty="0">
              <a:solidFill>
                <a:schemeClr val="tx1">
                  <a:lumMod val="75000"/>
                  <a:lumOff val="25000"/>
                </a:schemeClr>
              </a:solidFill>
              <a:ea typeface="ＭＳ Ｐゴシック" charset="-128"/>
            </a:endParaRPr>
          </a:p>
          <a:p>
            <a:r>
              <a:rPr lang="en-US" altLang="en-US" sz="1600" i="1" dirty="0" smtClean="0">
                <a:solidFill>
                  <a:schemeClr val="tx1">
                    <a:lumMod val="75000"/>
                    <a:lumOff val="25000"/>
                  </a:schemeClr>
                </a:solidFill>
                <a:ea typeface="ＭＳ Ｐゴシック" charset="-128"/>
                <a:cs typeface="ＭＳ Ｐゴシック" charset="-128"/>
              </a:rPr>
              <a:t>[Exhaust]</a:t>
            </a:r>
            <a:r>
              <a:rPr lang="en-US" altLang="en-US" sz="2000" b="1" dirty="0" smtClean="0">
                <a:solidFill>
                  <a:schemeClr val="tx1">
                    <a:lumMod val="75000"/>
                    <a:lumOff val="25000"/>
                  </a:schemeClr>
                </a:solidFill>
                <a:ea typeface="ＭＳ Ｐゴシック" charset="-128"/>
                <a:cs typeface="ＭＳ Ｐゴシック" charset="-128"/>
              </a:rPr>
              <a:t> </a:t>
            </a:r>
            <a:r>
              <a:rPr lang="en-US" altLang="en-US" sz="2000" b="1" dirty="0" smtClean="0">
                <a:solidFill>
                  <a:srgbClr val="FF7413"/>
                </a:solidFill>
                <a:ea typeface="ＭＳ Ｐゴシック" charset="-128"/>
                <a:cs typeface="ＭＳ Ｐゴシック" charset="-128"/>
              </a:rPr>
              <a:t>Publication Patterns</a:t>
            </a:r>
            <a:r>
              <a:rPr lang="en-US" altLang="en-US" sz="2000" dirty="0" smtClean="0">
                <a:solidFill>
                  <a:srgbClr val="FF7413"/>
                </a:solidFill>
                <a:ea typeface="ＭＳ Ｐゴシック" charset="-128"/>
                <a:cs typeface="ＭＳ Ｐゴシック" charset="-128"/>
              </a:rPr>
              <a:t> </a:t>
            </a:r>
            <a:r>
              <a:rPr lang="en-US" altLang="en-US" sz="2000" dirty="0" smtClean="0">
                <a:solidFill>
                  <a:schemeClr val="tx1">
                    <a:lumMod val="75000"/>
                    <a:lumOff val="25000"/>
                  </a:schemeClr>
                </a:solidFill>
                <a:ea typeface="ＭＳ Ｐゴシック" charset="-128"/>
                <a:cs typeface="ＭＳ Ｐゴシック" charset="-128"/>
              </a:rPr>
              <a:t/>
            </a:r>
            <a:br>
              <a:rPr lang="en-US" altLang="en-US" sz="2000" dirty="0" smtClean="0">
                <a:solidFill>
                  <a:schemeClr val="tx1">
                    <a:lumMod val="75000"/>
                    <a:lumOff val="25000"/>
                  </a:schemeClr>
                </a:solidFill>
                <a:ea typeface="ＭＳ Ｐゴシック" charset="-128"/>
                <a:cs typeface="ＭＳ Ｐゴシック" charset="-128"/>
              </a:rPr>
            </a:br>
            <a:r>
              <a:rPr lang="en-US" altLang="en-US" sz="2000" dirty="0" smtClean="0">
                <a:solidFill>
                  <a:schemeClr val="tx1">
                    <a:lumMod val="75000"/>
                    <a:lumOff val="25000"/>
                  </a:schemeClr>
                </a:solidFill>
                <a:ea typeface="ＭＳ Ｐゴシック" charset="-128"/>
                <a:cs typeface="ＭＳ Ｐゴシック" charset="-128"/>
              </a:rPr>
              <a:t>from data </a:t>
            </a:r>
            <a:r>
              <a:rPr lang="en-US" altLang="en-US" sz="2000" dirty="0">
                <a:solidFill>
                  <a:schemeClr val="tx1">
                    <a:lumMod val="75000"/>
                    <a:lumOff val="25000"/>
                  </a:schemeClr>
                </a:solidFill>
                <a:ea typeface="ＭＳ Ｐゴシック" charset="-128"/>
                <a:cs typeface="ＭＳ Ｐゴシック" charset="-128"/>
              </a:rPr>
              <a:t>producing consortia</a:t>
            </a:r>
          </a:p>
          <a:p>
            <a:pPr lvl="1"/>
            <a:r>
              <a:rPr lang="en-US" altLang="en-US" sz="1600" dirty="0">
                <a:solidFill>
                  <a:schemeClr val="tx1">
                    <a:lumMod val="75000"/>
                    <a:lumOff val="25000"/>
                  </a:schemeClr>
                </a:solidFill>
                <a:ea typeface="ＭＳ Ｐゴシック" charset="-128"/>
              </a:rPr>
              <a:t>Co-authorship network </a:t>
            </a:r>
            <a:r>
              <a:rPr lang="en-US" altLang="en-US" sz="1600" dirty="0" smtClean="0">
                <a:solidFill>
                  <a:schemeClr val="tx1">
                    <a:lumMod val="75000"/>
                    <a:lumOff val="25000"/>
                  </a:schemeClr>
                </a:solidFill>
                <a:ea typeface="ＭＳ Ｐゴシック" charset="-128"/>
              </a:rPr>
              <a:t>stats relate </a:t>
            </a:r>
            <a:r>
              <a:rPr lang="en-US" altLang="en-US" sz="1600" dirty="0">
                <a:solidFill>
                  <a:schemeClr val="tx1">
                    <a:lumMod val="75000"/>
                    <a:lumOff val="25000"/>
                  </a:schemeClr>
                </a:solidFill>
                <a:ea typeface="ＭＳ Ｐゴシック" charset="-128"/>
              </a:rPr>
              <a:t>to publication rollouts &amp; show gradual adoption by </a:t>
            </a:r>
            <a:r>
              <a:rPr lang="en-US" altLang="en-US" sz="1600" dirty="0" smtClean="0">
                <a:solidFill>
                  <a:schemeClr val="tx1">
                    <a:lumMod val="75000"/>
                    <a:lumOff val="25000"/>
                  </a:schemeClr>
                </a:solidFill>
                <a:ea typeface="ＭＳ Ｐゴシック" charset="-128"/>
              </a:rPr>
              <a:t>community</a:t>
            </a:r>
            <a:endParaRPr lang="en-US" altLang="en-US" sz="1600" dirty="0">
              <a:solidFill>
                <a:schemeClr val="tx1">
                  <a:lumMod val="75000"/>
                  <a:lumOff val="25000"/>
                </a:schemeClr>
              </a:solidFill>
              <a:ea typeface="ＭＳ Ｐゴシック" charset="-128"/>
            </a:endParaRPr>
          </a:p>
          <a:p>
            <a:pPr lvl="1"/>
            <a:r>
              <a:rPr lang="en-US" altLang="en-US" sz="1600" dirty="0">
                <a:solidFill>
                  <a:schemeClr val="tx1">
                    <a:lumMod val="75000"/>
                    <a:lumOff val="25000"/>
                  </a:schemeClr>
                </a:solidFill>
                <a:ea typeface="ＭＳ Ｐゴシック" charset="-128"/>
              </a:rPr>
              <a:t>Key role of brokers in data dissemination</a:t>
            </a:r>
          </a:p>
          <a:p>
            <a:pPr lvl="1"/>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p:txBody>
      </p:sp>
    </p:spTree>
    <p:extLst>
      <p:ext uri="{BB962C8B-B14F-4D97-AF65-F5344CB8AC3E}">
        <p14:creationId xmlns:p14="http://schemas.microsoft.com/office/powerpoint/2010/main" val="1313447775"/>
      </p:ext>
    </p:extLst>
  </p:cSld>
  <p:clrMapOvr>
    <a:masterClrMapping/>
  </p:clrMapOvr>
  <p:transition advTm="238108"/>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euvadis RNA sequencing project of 1000 Genomes samp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6665" y="5550268"/>
            <a:ext cx="3287906" cy="110692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6821715" y="5454347"/>
            <a:ext cx="2160149" cy="1306890"/>
          </a:xfrm>
          <a:prstGeom prst="rect">
            <a:avLst/>
          </a:prstGeom>
        </p:spPr>
      </p:pic>
      <p:sp>
        <p:nvSpPr>
          <p:cNvPr id="2" name="Title 1"/>
          <p:cNvSpPr>
            <a:spLocks noGrp="1"/>
          </p:cNvSpPr>
          <p:nvPr>
            <p:ph type="title"/>
          </p:nvPr>
        </p:nvSpPr>
        <p:spPr>
          <a:xfrm>
            <a:off x="628650" y="504194"/>
            <a:ext cx="7948820" cy="1117634"/>
          </a:xfrm>
        </p:spPr>
        <p:txBody>
          <a:bodyPr>
            <a:normAutofit/>
          </a:bodyPr>
          <a:lstStyle/>
          <a:p>
            <a:pPr algn="ctr"/>
            <a:r>
              <a:rPr lang="en-US" dirty="0" smtClean="0"/>
              <a:t>Representative Functional Genomics, Genotype, </a:t>
            </a:r>
            <a:r>
              <a:rPr lang="en-US" dirty="0" err="1" smtClean="0"/>
              <a:t>eQTL</a:t>
            </a:r>
            <a:r>
              <a:rPr lang="en-US" dirty="0" smtClean="0"/>
              <a:t> Datasets</a:t>
            </a:r>
            <a:endParaRPr lang="en-US" dirty="0"/>
          </a:p>
        </p:txBody>
      </p:sp>
      <p:sp>
        <p:nvSpPr>
          <p:cNvPr id="3" name="Content Placeholder 2"/>
          <p:cNvSpPr>
            <a:spLocks noGrp="1"/>
          </p:cNvSpPr>
          <p:nvPr>
            <p:ph idx="1"/>
          </p:nvPr>
        </p:nvSpPr>
        <p:spPr>
          <a:xfrm>
            <a:off x="652841" y="1534689"/>
            <a:ext cx="7886700" cy="3263504"/>
          </a:xfrm>
        </p:spPr>
        <p:txBody>
          <a:bodyPr/>
          <a:lstStyle/>
          <a:p>
            <a:r>
              <a:rPr lang="en-US" dirty="0"/>
              <a:t>Genotypes are available from the 1000 Genomes </a:t>
            </a:r>
            <a:r>
              <a:rPr lang="en-US" dirty="0" smtClean="0"/>
              <a:t>Project</a:t>
            </a:r>
          </a:p>
          <a:p>
            <a:r>
              <a:rPr lang="en-US" dirty="0" smtClean="0"/>
              <a:t>mRNA </a:t>
            </a:r>
            <a:r>
              <a:rPr lang="en-US" dirty="0"/>
              <a:t>sequencing </a:t>
            </a:r>
            <a:r>
              <a:rPr lang="en-US" dirty="0" smtClean="0"/>
              <a:t>for </a:t>
            </a:r>
            <a:r>
              <a:rPr lang="en-US" dirty="0"/>
              <a:t>462 </a:t>
            </a:r>
            <a:r>
              <a:rPr lang="en-US" dirty="0" smtClean="0"/>
              <a:t>individuals from </a:t>
            </a:r>
            <a:r>
              <a:rPr lang="en-US" dirty="0" err="1" smtClean="0"/>
              <a:t>gEUVADIS</a:t>
            </a:r>
            <a:r>
              <a:rPr lang="en-US" dirty="0" smtClean="0"/>
              <a:t> and ENCODE</a:t>
            </a:r>
          </a:p>
          <a:p>
            <a:pPr lvl="1"/>
            <a:r>
              <a:rPr lang="en-US" dirty="0" smtClean="0"/>
              <a:t>Publicly available quantification for protein coding genes</a:t>
            </a:r>
          </a:p>
          <a:p>
            <a:r>
              <a:rPr lang="en-US" dirty="0" smtClean="0"/>
              <a:t>Functional genomics data (</a:t>
            </a:r>
            <a:r>
              <a:rPr lang="en-US" dirty="0" err="1" smtClean="0"/>
              <a:t>ChIP-Seq</a:t>
            </a:r>
            <a:r>
              <a:rPr lang="en-US" dirty="0" smtClean="0"/>
              <a:t>, RNA-</a:t>
            </a:r>
            <a:r>
              <a:rPr lang="en-US" dirty="0" err="1" smtClean="0"/>
              <a:t>Seq</a:t>
            </a:r>
            <a:r>
              <a:rPr lang="en-US" dirty="0" smtClean="0"/>
              <a:t>, Hi-C) available from ENCODE</a:t>
            </a:r>
          </a:p>
          <a:p>
            <a:r>
              <a:rPr lang="en-US" dirty="0" smtClean="0"/>
              <a:t>Approximately 3,000 </a:t>
            </a:r>
            <a:r>
              <a:rPr lang="en-US" dirty="0" err="1" smtClean="0"/>
              <a:t>cis-eQTL</a:t>
            </a:r>
            <a:r>
              <a:rPr lang="en-US" dirty="0" smtClean="0"/>
              <a:t> (FDR&lt;0.05)</a:t>
            </a:r>
          </a:p>
          <a:p>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52657"/>
            <a:ext cx="4032228" cy="1023914"/>
          </a:xfrm>
          <a:prstGeom prst="rect">
            <a:avLst/>
          </a:prstGeom>
        </p:spPr>
      </p:pic>
    </p:spTree>
    <p:extLst>
      <p:ext uri="{BB962C8B-B14F-4D97-AF65-F5344CB8AC3E}">
        <p14:creationId xmlns:p14="http://schemas.microsoft.com/office/powerpoint/2010/main" val="1326331394"/>
      </p:ext>
    </p:extLst>
  </p:cSld>
  <p:clrMapOvr>
    <a:masterClrMapping/>
  </p:clrMapOvr>
  <mc:AlternateContent xmlns:mc="http://schemas.openxmlformats.org/markup-compatibility/2006" xmlns:p14="http://schemas.microsoft.com/office/powerpoint/2010/main">
    <mc:Choice Requires="p14">
      <p:transition spd="slow" p14:dur="2000" advTm="21576"/>
    </mc:Choice>
    <mc:Fallback xmlns="">
      <p:transition spd="slow" advTm="21576"/>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G_GI_slides_Nov.2015_Large-AH_Page_04.jpg"/>
          <p:cNvPicPr>
            <a:picLocks noChangeAspect="1"/>
          </p:cNvPicPr>
          <p:nvPr/>
        </p:nvPicPr>
        <p:blipFill rotWithShape="1">
          <a:blip r:embed="rId3">
            <a:extLst>
              <a:ext uri="{28A0092B-C50C-407E-A947-70E740481C1C}">
                <a14:useLocalDpi xmlns:a14="http://schemas.microsoft.com/office/drawing/2010/main" val="0"/>
              </a:ext>
            </a:extLst>
          </a:blip>
          <a:srcRect t="12088"/>
          <a:stretch/>
        </p:blipFill>
        <p:spPr>
          <a:xfrm>
            <a:off x="450159" y="3911604"/>
            <a:ext cx="5650778" cy="2793996"/>
          </a:xfrm>
          <a:prstGeom prst="rect">
            <a:avLst/>
          </a:prstGeom>
        </p:spPr>
      </p:pic>
      <p:pic>
        <p:nvPicPr>
          <p:cNvPr id="32870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88" y="175208"/>
            <a:ext cx="5286375" cy="3481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32870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328707" name="Title 1"/>
          <p:cNvSpPr txBox="1">
            <a:spLocks/>
          </p:cNvSpPr>
          <p:nvPr/>
        </p:nvSpPr>
        <p:spPr bwMode="auto">
          <a:xfrm>
            <a:off x="5767653" y="1254124"/>
            <a:ext cx="3285067" cy="71755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01" tIns="46002" rIns="92001" bIns="46002" anchor="ctr"/>
          <a:lstStyle>
            <a:lvl1pPr defTabSz="908050" eaLnBrk="0" hangingPunct="0">
              <a:defRPr sz="1200" b="1">
                <a:solidFill>
                  <a:schemeClr val="tx1"/>
                </a:solidFill>
                <a:latin typeface="Arial" charset="0"/>
                <a:ea typeface="ＭＳ Ｐゴシック" charset="0"/>
                <a:cs typeface="ＭＳ Ｐゴシック" charset="0"/>
              </a:defRPr>
            </a:lvl1pPr>
            <a:lvl2pPr marL="742950" indent="-285750" defTabSz="908050" eaLnBrk="0" hangingPunct="0">
              <a:defRPr sz="1200" b="1">
                <a:solidFill>
                  <a:schemeClr val="tx1"/>
                </a:solidFill>
                <a:latin typeface="Arial" charset="0"/>
                <a:ea typeface="ＭＳ Ｐゴシック" charset="0"/>
              </a:defRPr>
            </a:lvl2pPr>
            <a:lvl3pPr marL="1143000" indent="-228600" defTabSz="908050" eaLnBrk="0" hangingPunct="0">
              <a:defRPr sz="1200" b="1">
                <a:solidFill>
                  <a:schemeClr val="tx1"/>
                </a:solidFill>
                <a:latin typeface="Arial" charset="0"/>
                <a:ea typeface="ＭＳ Ｐゴシック" charset="0"/>
              </a:defRPr>
            </a:lvl3pPr>
            <a:lvl4pPr marL="1600200" indent="-228600" defTabSz="908050" eaLnBrk="0" hangingPunct="0">
              <a:defRPr sz="1200" b="1">
                <a:solidFill>
                  <a:schemeClr val="tx1"/>
                </a:solidFill>
                <a:latin typeface="Arial" charset="0"/>
                <a:ea typeface="ＭＳ Ｐゴシック" charset="0"/>
              </a:defRPr>
            </a:lvl4pPr>
            <a:lvl5pPr marL="2057400" indent="-228600" defTabSz="908050" eaLnBrk="0" hangingPunct="0">
              <a:defRPr sz="1200" b="1">
                <a:solidFill>
                  <a:schemeClr val="tx1"/>
                </a:solidFill>
                <a:latin typeface="Arial" charset="0"/>
                <a:ea typeface="ＭＳ Ｐゴシック" charset="0"/>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3200" dirty="0" err="1">
                <a:solidFill>
                  <a:srgbClr val="22228B"/>
                </a:solidFill>
              </a:rPr>
              <a:t>eQTL</a:t>
            </a:r>
            <a:r>
              <a:rPr lang="en-US" sz="3200" dirty="0">
                <a:solidFill>
                  <a:srgbClr val="22228B"/>
                </a:solidFill>
              </a:rPr>
              <a:t> Mapping Using RNA-</a:t>
            </a:r>
            <a:r>
              <a:rPr lang="en-US" sz="3200" dirty="0" err="1">
                <a:solidFill>
                  <a:srgbClr val="22228B"/>
                </a:solidFill>
              </a:rPr>
              <a:t>Seq</a:t>
            </a:r>
            <a:r>
              <a:rPr lang="en-US" sz="3200" dirty="0">
                <a:solidFill>
                  <a:srgbClr val="22228B"/>
                </a:solidFill>
              </a:rPr>
              <a:t> Data</a:t>
            </a:r>
          </a:p>
        </p:txBody>
      </p:sp>
      <p:sp>
        <p:nvSpPr>
          <p:cNvPr id="328708" name="TextBox 10"/>
          <p:cNvSpPr txBox="1">
            <a:spLocks noChangeArrowheads="1"/>
          </p:cNvSpPr>
          <p:nvPr/>
        </p:nvSpPr>
        <p:spPr bwMode="auto">
          <a:xfrm>
            <a:off x="148933" y="3876726"/>
            <a:ext cx="1579145" cy="246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000" dirty="0">
                <a:solidFill>
                  <a:srgbClr val="7F7F7F"/>
                </a:solidFill>
              </a:rPr>
              <a:t>[</a:t>
            </a:r>
            <a:r>
              <a:rPr lang="en-US" sz="1000" i="1" dirty="0">
                <a:solidFill>
                  <a:srgbClr val="7F7F7F"/>
                </a:solidFill>
              </a:rPr>
              <a:t>Biometrics 68(1) 1–11</a:t>
            </a:r>
            <a:r>
              <a:rPr lang="en-US" sz="1000" dirty="0">
                <a:solidFill>
                  <a:srgbClr val="7F7F7F"/>
                </a:solidFill>
              </a:rPr>
              <a:t>]</a:t>
            </a:r>
          </a:p>
        </p:txBody>
      </p:sp>
      <p:sp>
        <p:nvSpPr>
          <p:cNvPr id="328709" name="Text Placeholder 10"/>
          <p:cNvSpPr>
            <a:spLocks noGrp="1"/>
          </p:cNvSpPr>
          <p:nvPr>
            <p:ph sz="half" idx="1"/>
          </p:nvPr>
        </p:nvSpPr>
        <p:spPr>
          <a:xfrm>
            <a:off x="5765536" y="2673904"/>
            <a:ext cx="3289300" cy="4638675"/>
          </a:xfrm>
        </p:spPr>
        <p:txBody>
          <a:bodyPr/>
          <a:lstStyle/>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are genomic loci that contribute to variation in mRNA expression </a:t>
            </a:r>
            <a:r>
              <a:rPr lang="en-US" sz="2000" dirty="0" smtClean="0">
                <a:latin typeface="Arial" charset="0"/>
                <a:ea typeface="ＭＳ Ｐゴシック" charset="0"/>
                <a:cs typeface="ＭＳ Ｐゴシック" charset="0"/>
              </a:rPr>
              <a:t>levels</a:t>
            </a:r>
            <a:endParaRPr lang="en-US" sz="2000" dirty="0">
              <a:latin typeface="Arial" charset="0"/>
              <a:ea typeface="ＭＳ Ｐゴシック" charset="0"/>
              <a:cs typeface="ＭＳ Ｐゴシック" charset="0"/>
            </a:endParaRPr>
          </a:p>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provide insights on transcription regulation, and the molecular basis of phenotypic </a:t>
            </a:r>
            <a:r>
              <a:rPr lang="en-US" sz="2000" dirty="0" smtClean="0">
                <a:latin typeface="Arial" charset="0"/>
                <a:ea typeface="ＭＳ Ｐゴシック" charset="0"/>
                <a:cs typeface="ＭＳ Ｐゴシック" charset="0"/>
              </a:rPr>
              <a:t>outcomes</a:t>
            </a:r>
            <a:endParaRPr lang="en-US" sz="2000" dirty="0">
              <a:latin typeface="Arial" charset="0"/>
              <a:ea typeface="ＭＳ Ｐゴシック" charset="0"/>
              <a:cs typeface="ＭＳ Ｐゴシック" charset="0"/>
            </a:endParaRPr>
          </a:p>
          <a:p>
            <a:pPr eaLnBrk="1" hangingPunct="1"/>
            <a:r>
              <a:rPr lang="en-US" sz="2000" dirty="0" err="1">
                <a:latin typeface="Arial" charset="0"/>
                <a:ea typeface="ＭＳ Ｐゴシック" charset="0"/>
                <a:cs typeface="ＭＳ Ｐゴシック" charset="0"/>
              </a:rPr>
              <a:t>eQTL</a:t>
            </a:r>
            <a:r>
              <a:rPr lang="en-US" sz="2000" dirty="0">
                <a:latin typeface="Arial" charset="0"/>
                <a:ea typeface="ＭＳ Ｐゴシック" charset="0"/>
                <a:cs typeface="ＭＳ Ｐゴシック" charset="0"/>
              </a:rPr>
              <a:t> mapping can be done with RNA-</a:t>
            </a:r>
            <a:r>
              <a:rPr lang="en-US" sz="2000" dirty="0" err="1">
                <a:latin typeface="Arial" charset="0"/>
                <a:ea typeface="ＭＳ Ｐゴシック" charset="0"/>
                <a:cs typeface="ＭＳ Ｐゴシック" charset="0"/>
              </a:rPr>
              <a:t>Seq</a:t>
            </a:r>
            <a:r>
              <a:rPr lang="en-US" sz="2000" dirty="0">
                <a:latin typeface="Arial" charset="0"/>
                <a:ea typeface="ＭＳ Ｐゴシック" charset="0"/>
                <a:cs typeface="ＭＳ Ｐゴシック" charset="0"/>
              </a:rPr>
              <a:t> data</a:t>
            </a:r>
          </a:p>
        </p:txBody>
      </p:sp>
    </p:spTree>
    <p:extLst>
      <p:ext uri="{BB962C8B-B14F-4D97-AF65-F5344CB8AC3E}">
        <p14:creationId xmlns:p14="http://schemas.microsoft.com/office/powerpoint/2010/main" val="1137847370"/>
      </p:ext>
    </p:extLst>
  </p:cSld>
  <p:clrMapOvr>
    <a:masterClrMapping/>
  </p:clrMapOvr>
  <p:transition spd="med" advTm="81900"/>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491" y="5902218"/>
            <a:ext cx="3726873" cy="657808"/>
          </a:xfrm>
        </p:spPr>
        <p:txBody>
          <a:bodyPr/>
          <a:lstStyle/>
          <a:p>
            <a:r>
              <a:rPr lang="en-US" dirty="0" smtClean="0"/>
              <a:t>Activity Patterns</a:t>
            </a:r>
            <a:endParaRPr lang="en-US" dirty="0"/>
          </a:p>
        </p:txBody>
      </p:sp>
      <p:sp>
        <p:nvSpPr>
          <p:cNvPr id="30" name="Content Placeholder 29"/>
          <p:cNvSpPr>
            <a:spLocks noGrp="1"/>
          </p:cNvSpPr>
          <p:nvPr>
            <p:ph idx="1"/>
          </p:nvPr>
        </p:nvSpPr>
        <p:spPr>
          <a:xfrm>
            <a:off x="4268906" y="5890026"/>
            <a:ext cx="4114798" cy="657808"/>
          </a:xfrm>
        </p:spPr>
        <p:txBody>
          <a:bodyPr/>
          <a:lstStyle/>
          <a:p>
            <a:r>
              <a:rPr lang="en-US" sz="1600" dirty="0" smtClean="0"/>
              <a:t>RNA </a:t>
            </a:r>
            <a:r>
              <a:rPr lang="en-US" sz="1600" dirty="0"/>
              <a:t>Seq. </a:t>
            </a:r>
            <a:r>
              <a:rPr lang="en-US" sz="1600" dirty="0" smtClean="0"/>
              <a:t>gives rise </a:t>
            </a:r>
            <a:r>
              <a:rPr lang="en-US" sz="1600" dirty="0"/>
              <a:t>to </a:t>
            </a:r>
            <a:r>
              <a:rPr lang="en-US" sz="1600" dirty="0" smtClean="0"/>
              <a:t>activity patterns of genes </a:t>
            </a:r>
            <a:r>
              <a:rPr lang="en-US" sz="1600" dirty="0"/>
              <a:t>&amp; </a:t>
            </a:r>
            <a:r>
              <a:rPr lang="en-US" sz="1600" dirty="0" smtClean="0"/>
              <a:t>regions </a:t>
            </a:r>
            <a:r>
              <a:rPr lang="en-US" sz="1600" dirty="0"/>
              <a:t>in the </a:t>
            </a:r>
            <a:r>
              <a:rPr lang="en-US" sz="1600" dirty="0" smtClean="0"/>
              <a:t>genome</a:t>
            </a:r>
          </a:p>
        </p:txBody>
      </p:sp>
      <p:pic>
        <p:nvPicPr>
          <p:cNvPr id="5" name="Picture 4" descr="ezgif.com-video-to-gif-6.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244" y="750472"/>
            <a:ext cx="8601469" cy="4851766"/>
          </a:xfrm>
          <a:prstGeom prst="rect">
            <a:avLst/>
          </a:prstGeom>
        </p:spPr>
      </p:pic>
    </p:spTree>
    <p:extLst>
      <p:ext uri="{BB962C8B-B14F-4D97-AF65-F5344CB8AC3E}">
        <p14:creationId xmlns:p14="http://schemas.microsoft.com/office/powerpoint/2010/main" val="1724376327"/>
      </p:ext>
    </p:extLst>
  </p:cSld>
  <p:clrMapOvr>
    <a:masterClrMapping/>
  </p:clrMapOvr>
  <p:transition advTm="30455"/>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2875" y="452105"/>
            <a:ext cx="6529589" cy="6393016"/>
          </a:xfrm>
          <a:prstGeom prst="rect">
            <a:avLst/>
          </a:prstGeom>
        </p:spPr>
      </p:pic>
      <p:sp>
        <p:nvSpPr>
          <p:cNvPr id="5" name="Title 1"/>
          <p:cNvSpPr>
            <a:spLocks noGrp="1"/>
          </p:cNvSpPr>
          <p:nvPr>
            <p:ph type="title"/>
          </p:nvPr>
        </p:nvSpPr>
        <p:spPr>
          <a:xfrm>
            <a:off x="144888" y="0"/>
            <a:ext cx="9137561" cy="452176"/>
          </a:xfrm>
        </p:spPr>
        <p:txBody>
          <a:bodyPr>
            <a:normAutofit fontScale="90000"/>
          </a:bodyPr>
          <a:lstStyle/>
          <a:p>
            <a:pPr algn="ctr"/>
            <a:r>
              <a:rPr lang="en-US" dirty="0" smtClean="0"/>
              <a:t>Information Content and Predictability</a:t>
            </a:r>
            <a:endParaRPr lang="en-US" dirty="0"/>
          </a:p>
        </p:txBody>
      </p:sp>
      <p:sp>
        <p:nvSpPr>
          <p:cNvPr id="6" name="Rectangle 5"/>
          <p:cNvSpPr/>
          <p:nvPr/>
        </p:nvSpPr>
        <p:spPr>
          <a:xfrm>
            <a:off x="6535768" y="6583511"/>
            <a:ext cx="2379177"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dirty="0" smtClean="0">
                <a:solidFill>
                  <a:srgbClr val="A6A6A6"/>
                </a:solidFill>
              </a:rPr>
              <a:t> et al. Nat. Meth.  2016</a:t>
            </a:r>
            <a:r>
              <a:rPr lang="en-US" altLang="ja-JP" sz="1100" dirty="0" smtClean="0">
                <a:solidFill>
                  <a:srgbClr val="A6A6A6"/>
                </a:solidFill>
              </a:rPr>
              <a:t>]</a:t>
            </a:r>
            <a:endParaRPr lang="en-US" sz="1100" dirty="0">
              <a:solidFill>
                <a:srgbClr val="A6A6A6"/>
              </a:solidFill>
            </a:endParaRPr>
          </a:p>
        </p:txBody>
      </p:sp>
      <p:sp>
        <p:nvSpPr>
          <p:cNvPr id="2" name="TextBox 1"/>
          <p:cNvSpPr txBox="1"/>
          <p:nvPr/>
        </p:nvSpPr>
        <p:spPr>
          <a:xfrm>
            <a:off x="6097516" y="1187355"/>
            <a:ext cx="3046483" cy="1246495"/>
          </a:xfrm>
          <a:prstGeom prst="rect">
            <a:avLst/>
          </a:prstGeom>
          <a:noFill/>
        </p:spPr>
        <p:txBody>
          <a:bodyPr wrap="square" rtlCol="0">
            <a:spAutoFit/>
          </a:bodyPr>
          <a:lstStyle/>
          <a:p>
            <a:pPr marL="171450" indent="-171450">
              <a:buFont typeface="Arial" panose="020B0604020202020204" pitchFamily="34" charset="0"/>
              <a:buChar char="•"/>
            </a:pPr>
            <a:r>
              <a:rPr lang="en-US" sz="1500" dirty="0" smtClean="0"/>
              <a:t>Naive measure of information (no LD, distant correlations, pop. </a:t>
            </a:r>
            <a:r>
              <a:rPr lang="en-US" sz="1500" dirty="0" err="1" smtClean="0"/>
              <a:t>struc</a:t>
            </a:r>
            <a:r>
              <a:rPr lang="en-US" sz="1500" dirty="0" smtClean="0"/>
              <a:t>., &amp;c)</a:t>
            </a:r>
          </a:p>
          <a:p>
            <a:pPr marL="171450" indent="-171450">
              <a:buFont typeface="Arial" panose="020B0604020202020204" pitchFamily="34" charset="0"/>
              <a:buChar char="•"/>
            </a:pPr>
            <a:r>
              <a:rPr lang="en-US" sz="1500" dirty="0" smtClean="0"/>
              <a:t>Higher frequency: Lower ICI</a:t>
            </a:r>
          </a:p>
          <a:p>
            <a:pPr marL="171450" indent="-171450">
              <a:buFont typeface="Arial" panose="020B0604020202020204" pitchFamily="34" charset="0"/>
              <a:buChar char="•"/>
            </a:pPr>
            <a:r>
              <a:rPr lang="en-US" sz="1500" dirty="0" smtClean="0"/>
              <a:t>Additive for multiple variants</a:t>
            </a:r>
            <a:endParaRPr lang="en-US" sz="1500" dirty="0"/>
          </a:p>
        </p:txBody>
      </p:sp>
      <p:sp>
        <p:nvSpPr>
          <p:cNvPr id="7" name="TextBox 6"/>
          <p:cNvSpPr txBox="1"/>
          <p:nvPr/>
        </p:nvSpPr>
        <p:spPr>
          <a:xfrm>
            <a:off x="6097517" y="4260376"/>
            <a:ext cx="3046483" cy="1015663"/>
          </a:xfrm>
          <a:prstGeom prst="rect">
            <a:avLst/>
          </a:prstGeom>
          <a:noFill/>
        </p:spPr>
        <p:txBody>
          <a:bodyPr wrap="square" rtlCol="0">
            <a:spAutoFit/>
          </a:bodyPr>
          <a:lstStyle/>
          <a:p>
            <a:pPr marL="171450" indent="-171450">
              <a:buFont typeface="Arial" panose="020B0604020202020204" pitchFamily="34" charset="0"/>
              <a:buChar char="•"/>
            </a:pPr>
            <a:r>
              <a:rPr lang="en-US" sz="1500" dirty="0" smtClean="0"/>
              <a:t>Condition specific entropy</a:t>
            </a:r>
          </a:p>
          <a:p>
            <a:pPr marL="171450" indent="-171450">
              <a:buFont typeface="Arial" panose="020B0604020202020204" pitchFamily="34" charset="0"/>
              <a:buChar char="•"/>
            </a:pPr>
            <a:r>
              <a:rPr lang="en-US" sz="1500" dirty="0" smtClean="0"/>
              <a:t>Higher cond. entropy: Lower predictability</a:t>
            </a:r>
          </a:p>
          <a:p>
            <a:pPr marL="171450" indent="-171450">
              <a:buFont typeface="Arial" panose="020B0604020202020204" pitchFamily="34" charset="0"/>
              <a:buChar char="•"/>
            </a:pPr>
            <a:r>
              <a:rPr lang="en-US" sz="1500" dirty="0" smtClean="0"/>
              <a:t>Additive for multiple </a:t>
            </a:r>
            <a:r>
              <a:rPr lang="en-US" sz="1500" dirty="0" err="1" smtClean="0"/>
              <a:t>eQTLs</a:t>
            </a:r>
            <a:endParaRPr lang="en-US" sz="1500" dirty="0"/>
          </a:p>
        </p:txBody>
      </p:sp>
    </p:spTree>
    <p:extLst>
      <p:ext uri="{BB962C8B-B14F-4D97-AF65-F5344CB8AC3E}">
        <p14:creationId xmlns:p14="http://schemas.microsoft.com/office/powerpoint/2010/main" val="632045008"/>
      </p:ext>
    </p:extLst>
  </p:cSld>
  <p:clrMapOvr>
    <a:masterClrMapping/>
  </p:clrMapOvr>
  <mc:AlternateContent xmlns:mc="http://schemas.openxmlformats.org/markup-compatibility/2006" xmlns:p14="http://schemas.microsoft.com/office/powerpoint/2010/main">
    <mc:Choice Requires="p14">
      <p:transition spd="slow" p14:dur="2000" advTm="151062"/>
    </mc:Choice>
    <mc:Fallback xmlns="">
      <p:transition spd="slow" advTm="151062"/>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459504" y="4222359"/>
            <a:ext cx="2992847" cy="2145323"/>
          </a:xfrm>
        </p:spPr>
        <p:txBody>
          <a:bodyPr>
            <a:noAutofit/>
          </a:bodyPr>
          <a:lstStyle/>
          <a:p>
            <a:r>
              <a:rPr lang="en-US" dirty="0" smtClean="0"/>
              <a:t>ICI Leakage </a:t>
            </a:r>
            <a:r>
              <a:rPr lang="en-US" dirty="0"/>
              <a:t>versus Genotype Predictability</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73" y="1613647"/>
            <a:ext cx="4975756" cy="5217425"/>
          </a:xfrm>
          <a:prstGeom prst="rect">
            <a:avLst/>
          </a:prstGeom>
        </p:spPr>
      </p:pic>
      <p:sp>
        <p:nvSpPr>
          <p:cNvPr id="9" name="Rectangle 8"/>
          <p:cNvSpPr/>
          <p:nvPr/>
        </p:nvSpPr>
        <p:spPr>
          <a:xfrm>
            <a:off x="0" y="116396"/>
            <a:ext cx="2276585"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(‘16</a:t>
            </a:r>
            <a:r>
              <a:rPr lang="en-US" altLang="ja-JP" sz="1100" dirty="0" smtClean="0">
                <a:solidFill>
                  <a:srgbClr val="A6A6A6"/>
                </a:solidFill>
              </a:rPr>
              <a:t>]</a:t>
            </a:r>
            <a:endParaRPr lang="en-US" sz="1100" dirty="0">
              <a:solidFill>
                <a:srgbClr val="A6A6A6"/>
              </a:solidFill>
            </a:endParaRPr>
          </a:p>
        </p:txBody>
      </p:sp>
      <p:pic>
        <p:nvPicPr>
          <p:cNvPr id="10" name="Picture 9" descr="MG_GI_slides_Nov.2015_Large-AH_Page_07.jpg"/>
          <p:cNvPicPr>
            <a:picLocks noChangeAspect="1"/>
          </p:cNvPicPr>
          <p:nvPr/>
        </p:nvPicPr>
        <p:blipFill rotWithShape="1">
          <a:blip r:embed="rId3">
            <a:extLst>
              <a:ext uri="{28A0092B-C50C-407E-A947-70E740481C1C}">
                <a14:useLocalDpi xmlns:a14="http://schemas.microsoft.com/office/drawing/2010/main" val="0"/>
              </a:ext>
            </a:extLst>
          </a:blip>
          <a:srcRect l="12141" t="9172" r="16859"/>
          <a:stretch/>
        </p:blipFill>
        <p:spPr>
          <a:xfrm>
            <a:off x="4101353" y="116396"/>
            <a:ext cx="5042647" cy="3841512"/>
          </a:xfrm>
          <a:prstGeom prst="rect">
            <a:avLst/>
          </a:prstGeom>
        </p:spPr>
      </p:pic>
    </p:spTree>
    <p:extLst>
      <p:ext uri="{BB962C8B-B14F-4D97-AF65-F5344CB8AC3E}">
        <p14:creationId xmlns:p14="http://schemas.microsoft.com/office/powerpoint/2010/main" val="1758426080"/>
      </p:ext>
    </p:extLst>
  </p:cSld>
  <p:clrMapOvr>
    <a:masterClrMapping/>
  </p:clrMapOvr>
  <mc:AlternateContent xmlns:mc="http://schemas.openxmlformats.org/markup-compatibility/2006" xmlns:p14="http://schemas.microsoft.com/office/powerpoint/2010/main">
    <mc:Choice Requires="p14">
      <p:transition spd="slow" p14:dur="2000" advTm="74546"/>
    </mc:Choice>
    <mc:Fallback xmlns="">
      <p:transition spd="slow" advTm="74546"/>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itle 1"/>
          <p:cNvSpPr>
            <a:spLocks noGrp="1"/>
          </p:cNvSpPr>
          <p:nvPr>
            <p:ph type="title"/>
          </p:nvPr>
        </p:nvSpPr>
        <p:spPr>
          <a:xfrm>
            <a:off x="628651" y="-521467"/>
            <a:ext cx="7948820" cy="1490179"/>
          </a:xfrm>
        </p:spPr>
        <p:txBody>
          <a:bodyPr>
            <a:normAutofit/>
          </a:bodyPr>
          <a:lstStyle/>
          <a:p>
            <a:pPr algn="ctr"/>
            <a:r>
              <a:rPr lang="en-US" sz="3600" dirty="0" smtClean="0"/>
              <a:t>Linking Attack Scenario</a:t>
            </a:r>
            <a:endParaRPr lang="en-US" sz="3600" dirty="0"/>
          </a:p>
        </p:txBody>
      </p:sp>
      <p:pic>
        <p:nvPicPr>
          <p:cNvPr id="2" name="Picture 1" descr="MG_GI_slides_Nov.2015_Large-AH_Page_02.jpg"/>
          <p:cNvPicPr>
            <a:picLocks noChangeAspect="1"/>
          </p:cNvPicPr>
          <p:nvPr/>
        </p:nvPicPr>
        <p:blipFill rotWithShape="1">
          <a:blip r:embed="rId2">
            <a:extLst>
              <a:ext uri="{28A0092B-C50C-407E-A947-70E740481C1C}">
                <a14:useLocalDpi xmlns:a14="http://schemas.microsoft.com/office/drawing/2010/main" val="0"/>
              </a:ext>
            </a:extLst>
          </a:blip>
          <a:srcRect t="6338" b="-1"/>
          <a:stretch/>
        </p:blipFill>
        <p:spPr>
          <a:xfrm>
            <a:off x="-677333" y="1473200"/>
            <a:ext cx="9482666" cy="4995334"/>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546593051"/>
      </p:ext>
    </p:extLst>
  </p:cSld>
  <p:clrMapOvr>
    <a:masterClrMapping/>
  </p:clrMapOvr>
  <mc:AlternateContent xmlns:mc="http://schemas.openxmlformats.org/markup-compatibility/2006" xmlns:p14="http://schemas.microsoft.com/office/powerpoint/2010/main">
    <mc:Choice Requires="p14">
      <p:transition spd="slow" p14:dur="2000" advTm="90838"/>
    </mc:Choice>
    <mc:Fallback xmlns="">
      <p:transition spd="slow" advTm="90838"/>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smtClean="0"/>
              <a:t>Linking Attacks: Case of Netflix Prize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gridCol w="1150749"/>
                <a:gridCol w="1150749"/>
                <a:gridCol w="1150749"/>
              </a:tblGrid>
              <a:tr h="448212">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[1,2,3,4,5]</a:t>
                      </a:r>
                      <a:endParaRPr lang="en-US" sz="1000" dirty="0"/>
                    </a:p>
                  </a:txBody>
                  <a:tcPr marL="68580" marR="68580" marT="34290" marB="34290" anchor="ctr"/>
                </a:tc>
              </a:tr>
              <a:tr h="33677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tc>
                <a:tc>
                  <a:txBody>
                    <a:bodyPr/>
                    <a:lstStyle/>
                    <a:p>
                      <a:pPr algn="ctr"/>
                      <a:r>
                        <a:rPr lang="en-US" sz="1000" dirty="0" smtClean="0"/>
                        <a:t>NTFLX-116</a:t>
                      </a:r>
                      <a:endParaRPr lang="en-US" sz="1000" dirty="0"/>
                    </a:p>
                  </a:txBody>
                  <a:tcPr marL="68580" marR="68580" marT="34290" marB="34290" anchor="ctr"/>
                </a:tc>
                <a:tc>
                  <a:txBody>
                    <a:bodyPr/>
                    <a:lstStyle/>
                    <a:p>
                      <a:pPr algn="ctr"/>
                      <a:r>
                        <a:rPr lang="en-US" sz="1000" dirty="0" smtClean="0"/>
                        <a:t>4/23/2009</a:t>
                      </a:r>
                      <a:endParaRPr lang="en-US" sz="1000" dirty="0"/>
                    </a:p>
                  </a:txBody>
                  <a:tcPr marL="68580" marR="68580" marT="34290" marB="34290" anchor="ctr"/>
                </a:tc>
                <a:tc>
                  <a:txBody>
                    <a:bodyPr/>
                    <a:lstStyle/>
                    <a:p>
                      <a:pPr algn="ctr"/>
                      <a:r>
                        <a:rPr lang="en-US" sz="1000" dirty="0" smtClean="0"/>
                        <a:t>3</a:t>
                      </a:r>
                      <a:endParaRPr lang="en-US" sz="1000" dirty="0"/>
                    </a:p>
                  </a:txBody>
                  <a:tcPr marL="68580" marR="68580" marT="34290" marB="34290" anchor="ctr"/>
                </a:tc>
              </a:tr>
              <a:tr h="33677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tc>
                <a:tc>
                  <a:txBody>
                    <a:bodyPr/>
                    <a:lstStyle/>
                    <a:p>
                      <a:pPr algn="ctr"/>
                      <a:r>
                        <a:rPr lang="en-US" sz="1000" dirty="0" smtClean="0"/>
                        <a:t>NTFLX-666</a:t>
                      </a:r>
                      <a:endParaRPr lang="en-US" sz="1000" dirty="0"/>
                    </a:p>
                  </a:txBody>
                  <a:tcPr marL="68580" marR="68580" marT="34290" marB="34290" anchor="ctr"/>
                </a:tc>
                <a:tc>
                  <a:txBody>
                    <a:bodyPr/>
                    <a:lstStyle/>
                    <a:p>
                      <a:pPr algn="ctr"/>
                      <a:r>
                        <a:rPr lang="en-US" sz="1000" dirty="0" smtClean="0"/>
                        <a:t>6/6/2016</a:t>
                      </a:r>
                      <a:endParaRPr lang="en-US" sz="1000" dirty="0"/>
                    </a:p>
                  </a:txBody>
                  <a:tcPr marL="68580" marR="68580" marT="34290" marB="34290" anchor="ctr"/>
                </a:tc>
                <a:tc>
                  <a:txBody>
                    <a:bodyPr/>
                    <a:lstStyle/>
                    <a:p>
                      <a:pPr algn="ctr"/>
                      <a:r>
                        <a:rPr lang="en-US" sz="1000" dirty="0" smtClean="0"/>
                        <a:t>5</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graphicFrame>
        <p:nvGraphicFramePr>
          <p:cNvPr id="8" name="Table 7"/>
          <p:cNvGraphicFramePr>
            <a:graphicFrameLocks noGrp="1"/>
          </p:cNvGraphicFramePr>
          <p:nvPr>
            <p:extLst/>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gridCol w="1062602"/>
                <a:gridCol w="1062602"/>
                <a:gridCol w="1062602"/>
              </a:tblGrid>
              <a:tr h="54307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[0-10]</a:t>
                      </a:r>
                      <a:endParaRPr lang="en-US" sz="1000" dirty="0"/>
                    </a:p>
                  </a:txBody>
                  <a:tcPr marL="68580" marR="68580" marT="34290" marB="34290" anchor="ctr"/>
                </a:tc>
              </a:tr>
              <a:tr h="323036">
                <a:tc>
                  <a:txBody>
                    <a:bodyPr/>
                    <a:lstStyle/>
                    <a:p>
                      <a:pPr algn="ctr"/>
                      <a:r>
                        <a:rPr lang="en-US" sz="1000" dirty="0" smtClean="0"/>
                        <a:t>IMDB-0</a:t>
                      </a:r>
                      <a:endParaRPr lang="en-US" sz="1000" dirty="0"/>
                    </a:p>
                  </a:txBody>
                  <a:tcPr marL="68580" marR="68580" marT="34290" marB="34290" anchor="ctr"/>
                </a:tc>
                <a:tc>
                  <a:txBody>
                    <a:bodyPr/>
                    <a:lstStyle/>
                    <a:p>
                      <a:pPr algn="ctr"/>
                      <a:r>
                        <a:rPr lang="en-US" sz="1000" dirty="0" smtClean="0"/>
                        <a:t>IMDB-173</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4/20/2009</a:t>
                      </a:r>
                    </a:p>
                  </a:txBody>
                  <a:tcPr marL="68580" marR="68580" marT="34290" marB="34290" anchor="ctr"/>
                </a:tc>
                <a:tc>
                  <a:txBody>
                    <a:bodyPr/>
                    <a:lstStyle/>
                    <a:p>
                      <a:pPr algn="ctr"/>
                      <a:r>
                        <a:rPr lang="en-US" sz="1000" dirty="0" smtClean="0"/>
                        <a:t>5</a:t>
                      </a:r>
                      <a:endParaRPr lang="en-US" sz="1000" dirty="0"/>
                    </a:p>
                  </a:txBody>
                  <a:tcPr marL="68580" marR="68580" marT="34290" marB="34290" anchor="ctr"/>
                </a:tc>
              </a:tr>
              <a:tr h="323036">
                <a:tc>
                  <a:txBody>
                    <a:bodyPr/>
                    <a:lstStyle/>
                    <a:p>
                      <a:pPr algn="ctr"/>
                      <a:r>
                        <a:rPr lang="en-US" sz="1000" dirty="0" smtClean="0"/>
                        <a:t>IMDB-1</a:t>
                      </a:r>
                      <a:endParaRPr lang="en-US" sz="1000" dirty="0"/>
                    </a:p>
                  </a:txBody>
                  <a:tcPr marL="68580" marR="68580" marT="34290" marB="34290" anchor="ctr"/>
                </a:tc>
                <a:tc>
                  <a:txBody>
                    <a:bodyPr/>
                    <a:lstStyle/>
                    <a:p>
                      <a:pPr algn="ctr"/>
                      <a:r>
                        <a:rPr lang="en-US" sz="1000" dirty="0" smtClean="0"/>
                        <a:t>IMDB-18</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10/18/2008</a:t>
                      </a:r>
                    </a:p>
                  </a:txBody>
                  <a:tcPr marL="68580" marR="68580" marT="34290" marB="34290" anchor="ctr"/>
                </a:tc>
                <a:tc>
                  <a:txBody>
                    <a:bodyPr/>
                    <a:lstStyle/>
                    <a:p>
                      <a:pPr algn="ctr"/>
                      <a:r>
                        <a:rPr lang="en-US" sz="1000" dirty="0" smtClean="0"/>
                        <a:t>0</a:t>
                      </a:r>
                      <a:endParaRPr lang="en-US" sz="1000" dirty="0"/>
                    </a:p>
                  </a:txBody>
                  <a:tcPr marL="68580" marR="68580" marT="34290" marB="34290" anchor="ctr"/>
                </a:tc>
              </a:tr>
              <a:tr h="323036">
                <a:tc>
                  <a:txBody>
                    <a:bodyPr/>
                    <a:lstStyle/>
                    <a:p>
                      <a:pPr algn="ctr"/>
                      <a:r>
                        <a:rPr lang="en-US" sz="1000" dirty="0" smtClean="0"/>
                        <a:t>IMDB-2</a:t>
                      </a:r>
                      <a:endParaRPr lang="en-US" sz="1000" dirty="0"/>
                    </a:p>
                  </a:txBody>
                  <a:tcPr marL="68580" marR="68580" marT="34290" marB="34290" anchor="ctr"/>
                </a:tc>
                <a:tc>
                  <a:txBody>
                    <a:bodyPr/>
                    <a:lstStyle/>
                    <a:p>
                      <a:pPr algn="ctr"/>
                      <a:r>
                        <a:rPr lang="en-US" sz="1000" dirty="0" smtClean="0"/>
                        <a:t>IMDB-341</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429359" y="5308253"/>
            <a:ext cx="3960058" cy="507831"/>
          </a:xfrm>
          <a:prstGeom prst="rect">
            <a:avLst/>
          </a:prstGeom>
          <a:noFill/>
        </p:spPr>
        <p:txBody>
          <a:bodyPr wrap="none" rtlCol="0">
            <a:spAutoFit/>
          </a:bodyPr>
          <a:lstStyle/>
          <a:p>
            <a:pPr marL="214313" indent="-214313">
              <a:buFont typeface="Arial" panose="020B0604020202020204" pitchFamily="34" charset="0"/>
              <a:buChar char="•"/>
            </a:pPr>
            <a:r>
              <a:rPr lang="en-US" sz="900" dirty="0"/>
              <a:t>Many users are shared</a:t>
            </a:r>
          </a:p>
          <a:p>
            <a:pPr marL="214313" indent="-214313">
              <a:buFont typeface="Arial" panose="020B0604020202020204" pitchFamily="34" charset="0"/>
              <a:buChar char="•"/>
            </a:pPr>
            <a:r>
              <a:rPr lang="en-US" sz="900" dirty="0"/>
              <a:t>The grades of same users are correlated</a:t>
            </a:r>
          </a:p>
          <a:p>
            <a:pPr marL="214313" indent="-214313">
              <a:buFont typeface="Arial" panose="020B0604020202020204" pitchFamily="34" charset="0"/>
              <a:buChar char="•"/>
            </a:pPr>
            <a:r>
              <a:rPr lang="en-US" sz="900" dirty="0"/>
              <a:t>A user grades one movie around the same date in two databases</a:t>
            </a:r>
          </a:p>
        </p:txBody>
      </p:sp>
      <p:sp>
        <p:nvSpPr>
          <p:cNvPr id="11" name="Rectangle 10"/>
          <p:cNvSpPr/>
          <p:nvPr/>
        </p:nvSpPr>
        <p:spPr>
          <a:xfrm>
            <a:off x="4320709" y="6071812"/>
            <a:ext cx="4137415" cy="646331"/>
          </a:xfrm>
          <a:prstGeom prst="rect">
            <a:avLst/>
          </a:prstGeom>
        </p:spPr>
        <p:txBody>
          <a:bodyPr wrap="none">
            <a:spAutoFit/>
          </a:bodyPr>
          <a:lstStyle/>
          <a:p>
            <a:pPr fontAlgn="auto">
              <a:spcBef>
                <a:spcPts val="0"/>
              </a:spcBef>
              <a:spcAft>
                <a:spcPts val="0"/>
              </a:spcAft>
            </a:pPr>
            <a:r>
              <a:rPr lang="en-US" sz="1800" b="0" dirty="0">
                <a:solidFill>
                  <a:prstClr val="black"/>
                </a:solidFill>
                <a:latin typeface="Calibri" panose="020F0502020204030204"/>
                <a:ea typeface=""/>
                <a:cs typeface=""/>
              </a:rPr>
              <a:t>Anonymized Netflix Prize Training Dataset </a:t>
            </a:r>
          </a:p>
          <a:p>
            <a:pPr algn="ctr" fontAlgn="auto">
              <a:spcBef>
                <a:spcPts val="0"/>
              </a:spcBef>
              <a:spcAft>
                <a:spcPts val="0"/>
              </a:spcAft>
            </a:pPr>
            <a:r>
              <a:rPr lang="en-US" sz="1800" b="0" dirty="0">
                <a:solidFill>
                  <a:prstClr val="black"/>
                </a:solidFill>
                <a:latin typeface="Calibri" panose="020F0502020204030204"/>
                <a:ea typeface=""/>
                <a:cs typeface=""/>
              </a:rPr>
              <a:t>made available to contestants</a:t>
            </a:r>
          </a:p>
        </p:txBody>
      </p:sp>
    </p:spTree>
    <p:extLst>
      <p:ext uri="{BB962C8B-B14F-4D97-AF65-F5344CB8AC3E}">
        <p14:creationId xmlns:p14="http://schemas.microsoft.com/office/powerpoint/2010/main" val="1084593953"/>
      </p:ext>
    </p:extLst>
  </p:cSld>
  <p:clrMapOvr>
    <a:masterClrMapping/>
  </p:clrMapOvr>
  <p:transition advTm="95256"/>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smtClean="0"/>
              <a:t>Linking Attacks: Case of Netflix Prize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gridCol w="1150749"/>
                <a:gridCol w="1150749"/>
                <a:gridCol w="1150749"/>
              </a:tblGrid>
              <a:tr h="448212">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[1,2,3,4,5]</a:t>
                      </a:r>
                      <a:endParaRPr lang="en-US" sz="1000" dirty="0"/>
                    </a:p>
                  </a:txBody>
                  <a:tcPr marL="68580" marR="68580" marT="34290" marB="34290" anchor="ctr"/>
                </a:tc>
              </a:tr>
              <a:tr h="33677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FF0000"/>
                    </a:solidFill>
                  </a:tcPr>
                </a:tc>
                <a:tc>
                  <a:txBody>
                    <a:bodyPr/>
                    <a:lstStyle/>
                    <a:p>
                      <a:pPr algn="ctr"/>
                      <a:r>
                        <a:rPr lang="en-US" sz="1000" dirty="0" smtClean="0"/>
                        <a:t>NTFLX-116</a:t>
                      </a:r>
                      <a:endParaRPr lang="en-US" sz="1000" dirty="0"/>
                    </a:p>
                  </a:txBody>
                  <a:tcPr marL="68580" marR="68580" marT="34290" marB="34290" anchor="ctr">
                    <a:solidFill>
                      <a:srgbClr val="FF0000"/>
                    </a:solidFill>
                  </a:tcPr>
                </a:tc>
                <a:tc>
                  <a:txBody>
                    <a:bodyPr/>
                    <a:lstStyle/>
                    <a:p>
                      <a:pPr algn="ctr"/>
                      <a:r>
                        <a:rPr lang="en-US" sz="1000" dirty="0" smtClean="0"/>
                        <a:t>4/23/2009</a:t>
                      </a:r>
                      <a:endParaRPr lang="en-US" sz="1000" dirty="0"/>
                    </a:p>
                  </a:txBody>
                  <a:tcPr marL="68580" marR="68580" marT="34290" marB="34290" anchor="ctr">
                    <a:solidFill>
                      <a:srgbClr val="FF0000"/>
                    </a:solidFill>
                  </a:tcPr>
                </a:tc>
                <a:tc>
                  <a:txBody>
                    <a:bodyPr/>
                    <a:lstStyle/>
                    <a:p>
                      <a:pPr algn="ctr"/>
                      <a:r>
                        <a:rPr lang="en-US" sz="1000" dirty="0" smtClean="0"/>
                        <a:t>3</a:t>
                      </a:r>
                      <a:endParaRPr lang="en-US" sz="1000" dirty="0"/>
                    </a:p>
                  </a:txBody>
                  <a:tcPr marL="68580" marR="68580" marT="34290" marB="34290" anchor="ctr">
                    <a:solidFill>
                      <a:srgbClr val="FF0000"/>
                    </a:solidFill>
                  </a:tcPr>
                </a:tc>
              </a:tr>
              <a:tr h="33677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EAEFF7"/>
                    </a:solidFill>
                  </a:tcPr>
                </a:tc>
                <a:tc>
                  <a:txBody>
                    <a:bodyPr/>
                    <a:lstStyle/>
                    <a:p>
                      <a:pPr algn="ctr"/>
                      <a:r>
                        <a:rPr lang="en-US" sz="1000" dirty="0" smtClean="0"/>
                        <a:t>NTFLX-666</a:t>
                      </a:r>
                      <a:endParaRPr lang="en-US" sz="1000" dirty="0"/>
                    </a:p>
                  </a:txBody>
                  <a:tcPr marL="68580" marR="68580" marT="34290" marB="34290" anchor="ctr">
                    <a:solidFill>
                      <a:srgbClr val="EAEFF7"/>
                    </a:solidFill>
                  </a:tcPr>
                </a:tc>
                <a:tc>
                  <a:txBody>
                    <a:bodyPr/>
                    <a:lstStyle/>
                    <a:p>
                      <a:pPr algn="ctr"/>
                      <a:r>
                        <a:rPr lang="en-US" sz="1000" dirty="0" smtClean="0"/>
                        <a:t>6/6/2016</a:t>
                      </a:r>
                      <a:endParaRPr lang="en-US" sz="1000" dirty="0"/>
                    </a:p>
                  </a:txBody>
                  <a:tcPr marL="68580" marR="68580" marT="34290" marB="34290" anchor="ctr">
                    <a:solidFill>
                      <a:srgbClr val="EAEFF7"/>
                    </a:solidFill>
                  </a:tcPr>
                </a:tc>
                <a:tc>
                  <a:txBody>
                    <a:bodyPr/>
                    <a:lstStyle/>
                    <a:p>
                      <a:pPr algn="ctr"/>
                      <a:r>
                        <a:rPr lang="en-US" sz="1000" dirty="0" smtClean="0"/>
                        <a:t>5</a:t>
                      </a:r>
                      <a:endParaRPr lang="en-US" sz="1000" dirty="0"/>
                    </a:p>
                  </a:txBody>
                  <a:tcPr marL="68580" marR="68580" marT="34290" marB="34290" anchor="ctr">
                    <a:solidFill>
                      <a:srgbClr val="EAEFF7"/>
                    </a:solidFill>
                  </a:tcP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graphicFrame>
        <p:nvGraphicFramePr>
          <p:cNvPr id="8" name="Table 7"/>
          <p:cNvGraphicFramePr>
            <a:graphicFrameLocks noGrp="1"/>
          </p:cNvGraphicFramePr>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gridCol w="1062602"/>
                <a:gridCol w="1062602"/>
                <a:gridCol w="1062602"/>
              </a:tblGrid>
              <a:tr h="54307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[0-10]</a:t>
                      </a:r>
                      <a:endParaRPr lang="en-US" sz="1000" dirty="0"/>
                    </a:p>
                  </a:txBody>
                  <a:tcPr marL="68580" marR="68580" marT="34290" marB="34290" anchor="ctr"/>
                </a:tc>
              </a:tr>
              <a:tr h="323036">
                <a:tc>
                  <a:txBody>
                    <a:bodyPr/>
                    <a:lstStyle/>
                    <a:p>
                      <a:pPr algn="ctr"/>
                      <a:r>
                        <a:rPr lang="en-US" sz="1000" dirty="0" smtClean="0"/>
                        <a:t>IMDB-0</a:t>
                      </a:r>
                      <a:endParaRPr lang="en-US" sz="1000" dirty="0"/>
                    </a:p>
                  </a:txBody>
                  <a:tcPr marL="68580" marR="68580" marT="34290" marB="34290" anchor="ctr">
                    <a:solidFill>
                      <a:srgbClr val="FF0000"/>
                    </a:solidFill>
                  </a:tcPr>
                </a:tc>
                <a:tc>
                  <a:txBody>
                    <a:bodyPr/>
                    <a:lstStyle/>
                    <a:p>
                      <a:pPr algn="ctr"/>
                      <a:r>
                        <a:rPr lang="en-US" sz="1000" dirty="0" smtClean="0"/>
                        <a:t>IMDB-173</a:t>
                      </a:r>
                      <a:endParaRPr lang="en-US" sz="1000" dirty="0"/>
                    </a:p>
                  </a:txBody>
                  <a:tcPr marL="68580" marR="68580" marT="34290" marB="34290" anchor="ct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4/20/2009</a:t>
                      </a:r>
                    </a:p>
                  </a:txBody>
                  <a:tcPr marL="68580" marR="68580" marT="34290" marB="34290" anchor="ctr">
                    <a:solidFill>
                      <a:srgbClr val="FF0000"/>
                    </a:solidFill>
                  </a:tcPr>
                </a:tc>
                <a:tc>
                  <a:txBody>
                    <a:bodyPr/>
                    <a:lstStyle/>
                    <a:p>
                      <a:pPr algn="ctr"/>
                      <a:r>
                        <a:rPr lang="en-US" sz="1000" dirty="0" smtClean="0"/>
                        <a:t>5</a:t>
                      </a:r>
                      <a:endParaRPr lang="en-US" sz="1000" dirty="0"/>
                    </a:p>
                  </a:txBody>
                  <a:tcPr marL="68580" marR="68580" marT="34290" marB="34290" anchor="ctr">
                    <a:solidFill>
                      <a:srgbClr val="FF0000"/>
                    </a:solidFill>
                  </a:tcPr>
                </a:tc>
              </a:tr>
              <a:tr h="323036">
                <a:tc>
                  <a:txBody>
                    <a:bodyPr/>
                    <a:lstStyle/>
                    <a:p>
                      <a:pPr algn="ctr"/>
                      <a:r>
                        <a:rPr lang="en-US" sz="1000" dirty="0" smtClean="0"/>
                        <a:t>IMDB-1</a:t>
                      </a:r>
                      <a:endParaRPr lang="en-US" sz="1000" dirty="0"/>
                    </a:p>
                  </a:txBody>
                  <a:tcPr marL="68580" marR="68580" marT="34290" marB="34290" anchor="ctr"/>
                </a:tc>
                <a:tc>
                  <a:txBody>
                    <a:bodyPr/>
                    <a:lstStyle/>
                    <a:p>
                      <a:pPr algn="ctr"/>
                      <a:r>
                        <a:rPr lang="en-US" sz="1000" dirty="0" smtClean="0"/>
                        <a:t>IMDB-18</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10/18/2008</a:t>
                      </a:r>
                    </a:p>
                  </a:txBody>
                  <a:tcPr marL="68580" marR="68580" marT="34290" marB="34290" anchor="ctr"/>
                </a:tc>
                <a:tc>
                  <a:txBody>
                    <a:bodyPr/>
                    <a:lstStyle/>
                    <a:p>
                      <a:pPr algn="ctr"/>
                      <a:r>
                        <a:rPr lang="en-US" sz="1000" dirty="0" smtClean="0"/>
                        <a:t>0</a:t>
                      </a:r>
                      <a:endParaRPr lang="en-US" sz="1000" dirty="0"/>
                    </a:p>
                  </a:txBody>
                  <a:tcPr marL="68580" marR="68580" marT="34290" marB="34290" anchor="ctr"/>
                </a:tc>
              </a:tr>
              <a:tr h="323036">
                <a:tc>
                  <a:txBody>
                    <a:bodyPr/>
                    <a:lstStyle/>
                    <a:p>
                      <a:pPr algn="ctr"/>
                      <a:r>
                        <a:rPr lang="en-US" sz="1000" dirty="0" smtClean="0"/>
                        <a:t>IMDB-2</a:t>
                      </a:r>
                      <a:endParaRPr lang="en-US" sz="1000" dirty="0"/>
                    </a:p>
                  </a:txBody>
                  <a:tcPr marL="68580" marR="68580" marT="34290" marB="34290" anchor="ctr"/>
                </a:tc>
                <a:tc>
                  <a:txBody>
                    <a:bodyPr/>
                    <a:lstStyle/>
                    <a:p>
                      <a:pPr algn="ctr"/>
                      <a:r>
                        <a:rPr lang="en-US" sz="1000" dirty="0" smtClean="0"/>
                        <a:t>IMDB-341</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293890" y="5308253"/>
            <a:ext cx="4747133" cy="1446550"/>
          </a:xfrm>
          <a:prstGeom prst="rect">
            <a:avLst/>
          </a:prstGeom>
          <a:noFill/>
        </p:spPr>
        <p:txBody>
          <a:bodyPr wrap="none" rtlCol="0">
            <a:spAutoFit/>
          </a:bodyPr>
          <a:lstStyle/>
          <a:p>
            <a:pPr marL="214313" indent="-214313">
              <a:buFont typeface="Arial" panose="020B0604020202020204" pitchFamily="34" charset="0"/>
              <a:buChar char="•"/>
            </a:pPr>
            <a:r>
              <a:rPr lang="en-US" sz="1100" dirty="0"/>
              <a:t>Many users are shared</a:t>
            </a:r>
          </a:p>
          <a:p>
            <a:pPr marL="214313" indent="-214313">
              <a:buFont typeface="Arial" panose="020B0604020202020204" pitchFamily="34" charset="0"/>
              <a:buChar char="•"/>
            </a:pPr>
            <a:r>
              <a:rPr lang="en-US" sz="1100" dirty="0"/>
              <a:t>The grades of same users are correlated</a:t>
            </a:r>
          </a:p>
          <a:p>
            <a:pPr marL="214313" indent="-214313">
              <a:buFont typeface="Arial" panose="020B0604020202020204" pitchFamily="34" charset="0"/>
              <a:buChar char="•"/>
            </a:pPr>
            <a:r>
              <a:rPr lang="en-US" sz="1100" dirty="0"/>
              <a:t>A user grades one movie around the same date in two </a:t>
            </a:r>
            <a:r>
              <a:rPr lang="en-US" sz="1100" dirty="0" smtClean="0"/>
              <a:t>databases</a:t>
            </a:r>
          </a:p>
          <a:p>
            <a:pPr marL="214313" indent="-214313">
              <a:buFont typeface="Arial" panose="020B0604020202020204" pitchFamily="34" charset="0"/>
              <a:buChar char="•"/>
            </a:pPr>
            <a:endParaRPr lang="en-US" sz="1100" dirty="0"/>
          </a:p>
          <a:p>
            <a:pPr marL="214313" indent="-214313">
              <a:buFont typeface="Arial" panose="020B0604020202020204" pitchFamily="34" charset="0"/>
              <a:buChar char="•"/>
            </a:pPr>
            <a:r>
              <a:rPr lang="en-US" sz="1100" dirty="0" smtClean="0"/>
              <a:t>IMDB users are public</a:t>
            </a:r>
          </a:p>
          <a:p>
            <a:pPr marL="214313" indent="-214313">
              <a:buFont typeface="Arial" panose="020B0604020202020204" pitchFamily="34" charset="0"/>
              <a:buChar char="•"/>
            </a:pPr>
            <a:endParaRPr lang="en-US" sz="1100" dirty="0"/>
          </a:p>
          <a:p>
            <a:pPr marL="214313" indent="-214313">
              <a:buFont typeface="Arial" panose="020B0604020202020204" pitchFamily="34" charset="0"/>
              <a:buChar char="•"/>
            </a:pPr>
            <a:r>
              <a:rPr lang="en-US" sz="1100" dirty="0" err="1" smtClean="0"/>
              <a:t>NetFLIX</a:t>
            </a:r>
            <a:r>
              <a:rPr lang="en-US" sz="1100" dirty="0" smtClean="0"/>
              <a:t> and </a:t>
            </a:r>
            <a:r>
              <a:rPr lang="en-US" sz="1100" dirty="0" err="1" smtClean="0"/>
              <a:t>IMdB</a:t>
            </a:r>
            <a:r>
              <a:rPr lang="en-US" sz="1100" dirty="0" smtClean="0"/>
              <a:t> moves are public</a:t>
            </a:r>
          </a:p>
          <a:p>
            <a:pPr marL="214313" indent="-214313">
              <a:buFont typeface="Arial" panose="020B0604020202020204" pitchFamily="34" charset="0"/>
              <a:buChar char="•"/>
            </a:pPr>
            <a:endParaRPr lang="en-US" sz="1100" dirty="0"/>
          </a:p>
        </p:txBody>
      </p:sp>
      <p:cxnSp>
        <p:nvCxnSpPr>
          <p:cNvPr id="10" name="Straight Arrow Connector 9"/>
          <p:cNvCxnSpPr/>
          <p:nvPr/>
        </p:nvCxnSpPr>
        <p:spPr>
          <a:xfrm flipV="1">
            <a:off x="4591374" y="3507460"/>
            <a:ext cx="197603" cy="337088"/>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192375" y="2134014"/>
            <a:ext cx="2626963" cy="0"/>
          </a:xfrm>
          <a:prstGeom prst="straightConnector1">
            <a:avLst/>
          </a:prstGeom>
          <a:ln w="117475">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2269714"/>
      </p:ext>
    </p:extLst>
  </p:cSld>
  <p:clrMapOvr>
    <a:masterClrMapping/>
  </p:clrMapOvr>
  <p:transition advTm="32621"/>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smtClean="0"/>
              <a:t>Linking Attacks: Case of Netflix Prize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gridCol w="1150749"/>
                <a:gridCol w="1150749"/>
                <a:gridCol w="1150749"/>
              </a:tblGrid>
              <a:tr h="448212">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[1,2,3,4,5]</a:t>
                      </a:r>
                      <a:endParaRPr lang="en-US" sz="1000" dirty="0"/>
                    </a:p>
                  </a:txBody>
                  <a:tcPr marL="68580" marR="68580" marT="34290" marB="34290" anchor="ctr"/>
                </a:tc>
              </a:tr>
              <a:tr h="33677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FF0000"/>
                    </a:solidFill>
                  </a:tcPr>
                </a:tc>
                <a:tc>
                  <a:txBody>
                    <a:bodyPr/>
                    <a:lstStyle/>
                    <a:p>
                      <a:pPr algn="ctr"/>
                      <a:r>
                        <a:rPr lang="en-US" sz="1000" dirty="0" smtClean="0"/>
                        <a:t>NTFLX-116</a:t>
                      </a:r>
                      <a:endParaRPr lang="en-US" sz="1000" dirty="0"/>
                    </a:p>
                  </a:txBody>
                  <a:tcPr marL="68580" marR="68580" marT="34290" marB="34290" anchor="ctr">
                    <a:solidFill>
                      <a:srgbClr val="FF0000"/>
                    </a:solidFill>
                  </a:tcPr>
                </a:tc>
                <a:tc>
                  <a:txBody>
                    <a:bodyPr/>
                    <a:lstStyle/>
                    <a:p>
                      <a:pPr algn="ctr"/>
                      <a:r>
                        <a:rPr lang="en-US" sz="1000" dirty="0" smtClean="0"/>
                        <a:t>4/23/2009</a:t>
                      </a:r>
                      <a:endParaRPr lang="en-US" sz="1000" dirty="0"/>
                    </a:p>
                  </a:txBody>
                  <a:tcPr marL="68580" marR="68580" marT="34290" marB="34290" anchor="ctr">
                    <a:solidFill>
                      <a:srgbClr val="FF0000"/>
                    </a:solidFill>
                  </a:tcPr>
                </a:tc>
                <a:tc>
                  <a:txBody>
                    <a:bodyPr/>
                    <a:lstStyle/>
                    <a:p>
                      <a:pPr algn="ctr"/>
                      <a:r>
                        <a:rPr lang="en-US" sz="1000" dirty="0" smtClean="0"/>
                        <a:t>3</a:t>
                      </a:r>
                      <a:endParaRPr lang="en-US" sz="1000" dirty="0"/>
                    </a:p>
                  </a:txBody>
                  <a:tcPr marL="68580" marR="68580" marT="34290" marB="34290" anchor="ctr">
                    <a:solidFill>
                      <a:srgbClr val="FF0000"/>
                    </a:solidFill>
                  </a:tcPr>
                </a:tc>
              </a:tr>
              <a:tr h="33677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FF0000"/>
                    </a:solidFill>
                  </a:tcPr>
                </a:tc>
                <a:tc>
                  <a:txBody>
                    <a:bodyPr/>
                    <a:lstStyle/>
                    <a:p>
                      <a:pPr algn="ctr"/>
                      <a:r>
                        <a:rPr lang="en-US" sz="1400" b="1" dirty="0" smtClean="0">
                          <a:solidFill>
                            <a:srgbClr val="00B050"/>
                          </a:solidFill>
                        </a:rPr>
                        <a:t>NTFLX-666</a:t>
                      </a:r>
                      <a:endParaRPr lang="en-US" sz="1000" b="1" dirty="0">
                        <a:solidFill>
                          <a:srgbClr val="00B050"/>
                        </a:solidFill>
                      </a:endParaRPr>
                    </a:p>
                  </a:txBody>
                  <a:tcPr marL="68580" marR="68580" marT="34290" marB="34290" anchor="ctr">
                    <a:solidFill>
                      <a:srgbClr val="FF0000"/>
                    </a:solidFill>
                  </a:tcPr>
                </a:tc>
                <a:tc>
                  <a:txBody>
                    <a:bodyPr/>
                    <a:lstStyle/>
                    <a:p>
                      <a:pPr algn="ctr"/>
                      <a:r>
                        <a:rPr lang="en-US" sz="1000" dirty="0" smtClean="0"/>
                        <a:t>6/6/2016</a:t>
                      </a:r>
                      <a:endParaRPr lang="en-US" sz="1000" dirty="0"/>
                    </a:p>
                  </a:txBody>
                  <a:tcPr marL="68580" marR="68580" marT="34290" marB="34290" anchor="ctr">
                    <a:solidFill>
                      <a:srgbClr val="FF0000"/>
                    </a:solidFill>
                  </a:tcPr>
                </a:tc>
                <a:tc>
                  <a:txBody>
                    <a:bodyPr/>
                    <a:lstStyle/>
                    <a:p>
                      <a:pPr algn="ctr"/>
                      <a:r>
                        <a:rPr lang="en-US" sz="1000" dirty="0" smtClean="0"/>
                        <a:t>5</a:t>
                      </a:r>
                      <a:endParaRPr lang="en-US" sz="1000" dirty="0"/>
                    </a:p>
                  </a:txBody>
                  <a:tcPr marL="68580" marR="68580" marT="34290" marB="34290" anchor="ctr">
                    <a:solidFill>
                      <a:srgbClr val="FF0000"/>
                    </a:solidFill>
                  </a:tcP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graphicFrame>
        <p:nvGraphicFramePr>
          <p:cNvPr id="8" name="Table 7"/>
          <p:cNvGraphicFramePr>
            <a:graphicFrameLocks noGrp="1"/>
          </p:cNvGraphicFramePr>
          <p:nvPr>
            <p:extLst/>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gridCol w="1062602"/>
                <a:gridCol w="1062602"/>
                <a:gridCol w="1062602"/>
              </a:tblGrid>
              <a:tr h="54307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[0-10]</a:t>
                      </a:r>
                      <a:endParaRPr lang="en-US" sz="1000" dirty="0"/>
                    </a:p>
                  </a:txBody>
                  <a:tcPr marL="68580" marR="68580" marT="34290" marB="34290" anchor="ctr"/>
                </a:tc>
              </a:tr>
              <a:tr h="323036">
                <a:tc>
                  <a:txBody>
                    <a:bodyPr/>
                    <a:lstStyle/>
                    <a:p>
                      <a:pPr algn="ctr"/>
                      <a:r>
                        <a:rPr lang="en-US" sz="1000" dirty="0" smtClean="0"/>
                        <a:t>IMDB-0</a:t>
                      </a:r>
                      <a:endParaRPr lang="en-US" sz="1000" dirty="0"/>
                    </a:p>
                  </a:txBody>
                  <a:tcPr marL="68580" marR="68580" marT="34290" marB="34290" anchor="ctr">
                    <a:solidFill>
                      <a:srgbClr val="FF0000"/>
                    </a:solidFill>
                  </a:tcPr>
                </a:tc>
                <a:tc>
                  <a:txBody>
                    <a:bodyPr/>
                    <a:lstStyle/>
                    <a:p>
                      <a:pPr algn="ctr"/>
                      <a:r>
                        <a:rPr lang="en-US" sz="1000" dirty="0" smtClean="0"/>
                        <a:t>IMDB-173</a:t>
                      </a:r>
                      <a:endParaRPr lang="en-US" sz="1000" dirty="0"/>
                    </a:p>
                  </a:txBody>
                  <a:tcPr marL="68580" marR="68580" marT="34290" marB="34290" anchor="ct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4/20/2009</a:t>
                      </a:r>
                    </a:p>
                  </a:txBody>
                  <a:tcPr marL="68580" marR="68580" marT="34290" marB="34290" anchor="ctr">
                    <a:solidFill>
                      <a:srgbClr val="FF0000"/>
                    </a:solidFill>
                  </a:tcPr>
                </a:tc>
                <a:tc>
                  <a:txBody>
                    <a:bodyPr/>
                    <a:lstStyle/>
                    <a:p>
                      <a:pPr algn="ctr"/>
                      <a:r>
                        <a:rPr lang="en-US" sz="1000" dirty="0" smtClean="0"/>
                        <a:t>5</a:t>
                      </a:r>
                      <a:endParaRPr lang="en-US" sz="1000" dirty="0"/>
                    </a:p>
                  </a:txBody>
                  <a:tcPr marL="68580" marR="68580" marT="34290" marB="34290" anchor="ctr">
                    <a:solidFill>
                      <a:srgbClr val="FF0000"/>
                    </a:solidFill>
                  </a:tcPr>
                </a:tc>
              </a:tr>
              <a:tr h="323036">
                <a:tc>
                  <a:txBody>
                    <a:bodyPr/>
                    <a:lstStyle/>
                    <a:p>
                      <a:pPr algn="ctr"/>
                      <a:r>
                        <a:rPr lang="en-US" sz="1000" dirty="0" smtClean="0"/>
                        <a:t>IMDB-1</a:t>
                      </a:r>
                      <a:endParaRPr lang="en-US" sz="1000" dirty="0"/>
                    </a:p>
                  </a:txBody>
                  <a:tcPr marL="68580" marR="68580" marT="34290" marB="34290" anchor="ctr"/>
                </a:tc>
                <a:tc>
                  <a:txBody>
                    <a:bodyPr/>
                    <a:lstStyle/>
                    <a:p>
                      <a:pPr algn="ctr"/>
                      <a:r>
                        <a:rPr lang="en-US" sz="1000" dirty="0" smtClean="0"/>
                        <a:t>IMDB-18</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10/18/2008</a:t>
                      </a:r>
                    </a:p>
                  </a:txBody>
                  <a:tcPr marL="68580" marR="68580" marT="34290" marB="34290" anchor="ctr"/>
                </a:tc>
                <a:tc>
                  <a:txBody>
                    <a:bodyPr/>
                    <a:lstStyle/>
                    <a:p>
                      <a:pPr algn="ctr"/>
                      <a:r>
                        <a:rPr lang="en-US" sz="1000" dirty="0" smtClean="0"/>
                        <a:t>0</a:t>
                      </a:r>
                      <a:endParaRPr lang="en-US" sz="1000" dirty="0"/>
                    </a:p>
                  </a:txBody>
                  <a:tcPr marL="68580" marR="68580" marT="34290" marB="34290" anchor="ctr"/>
                </a:tc>
              </a:tr>
              <a:tr h="323036">
                <a:tc>
                  <a:txBody>
                    <a:bodyPr/>
                    <a:lstStyle/>
                    <a:p>
                      <a:pPr algn="ctr"/>
                      <a:r>
                        <a:rPr lang="en-US" sz="1000" dirty="0" smtClean="0"/>
                        <a:t>IMDB-2</a:t>
                      </a:r>
                      <a:endParaRPr lang="en-US" sz="1000" dirty="0"/>
                    </a:p>
                  </a:txBody>
                  <a:tcPr marL="68580" marR="68580" marT="34290" marB="34290" anchor="ctr"/>
                </a:tc>
                <a:tc>
                  <a:txBody>
                    <a:bodyPr/>
                    <a:lstStyle/>
                    <a:p>
                      <a:pPr algn="ctr"/>
                      <a:r>
                        <a:rPr lang="en-US" sz="1000" dirty="0" smtClean="0"/>
                        <a:t>IMDB-341</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429359" y="5308253"/>
            <a:ext cx="3960058" cy="507831"/>
          </a:xfrm>
          <a:prstGeom prst="rect">
            <a:avLst/>
          </a:prstGeom>
          <a:noFill/>
        </p:spPr>
        <p:txBody>
          <a:bodyPr wrap="none" rtlCol="0">
            <a:spAutoFit/>
          </a:bodyPr>
          <a:lstStyle/>
          <a:p>
            <a:pPr marL="214313" indent="-214313">
              <a:buFont typeface="Arial" panose="020B0604020202020204" pitchFamily="34" charset="0"/>
              <a:buChar char="•"/>
            </a:pPr>
            <a:r>
              <a:rPr lang="en-US" sz="900" dirty="0"/>
              <a:t>Many users are shared</a:t>
            </a:r>
          </a:p>
          <a:p>
            <a:pPr marL="214313" indent="-214313">
              <a:buFont typeface="Arial" panose="020B0604020202020204" pitchFamily="34" charset="0"/>
              <a:buChar char="•"/>
            </a:pPr>
            <a:r>
              <a:rPr lang="en-US" sz="900" dirty="0"/>
              <a:t>The grades of same users are correlated</a:t>
            </a:r>
          </a:p>
          <a:p>
            <a:pPr marL="214313" indent="-214313">
              <a:buFont typeface="Arial" panose="020B0604020202020204" pitchFamily="34" charset="0"/>
              <a:buChar char="•"/>
            </a:pPr>
            <a:r>
              <a:rPr lang="en-US" sz="900" dirty="0"/>
              <a:t>A user grades one movie around the same date in two databases</a:t>
            </a:r>
          </a:p>
        </p:txBody>
      </p:sp>
      <p:cxnSp>
        <p:nvCxnSpPr>
          <p:cNvPr id="10" name="Straight Arrow Connector 9"/>
          <p:cNvCxnSpPr/>
          <p:nvPr/>
        </p:nvCxnSpPr>
        <p:spPr>
          <a:xfrm flipV="1">
            <a:off x="4591374" y="3507460"/>
            <a:ext cx="197603" cy="337088"/>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4591424" y="3832038"/>
            <a:ext cx="126334" cy="652182"/>
          </a:xfrm>
          <a:custGeom>
            <a:avLst/>
            <a:gdLst>
              <a:gd name="connsiteX0" fmla="*/ 16933 w 140343"/>
              <a:gd name="connsiteY0" fmla="*/ 0 h 863600"/>
              <a:gd name="connsiteX1" fmla="*/ 101600 w 140343"/>
              <a:gd name="connsiteY1" fmla="*/ 372533 h 863600"/>
              <a:gd name="connsiteX2" fmla="*/ 135467 w 140343"/>
              <a:gd name="connsiteY2" fmla="*/ 728133 h 863600"/>
              <a:gd name="connsiteX3" fmla="*/ 0 w 140343"/>
              <a:gd name="connsiteY3" fmla="*/ 863600 h 863600"/>
              <a:gd name="connsiteX0" fmla="*/ 16933 w 156122"/>
              <a:gd name="connsiteY0" fmla="*/ 0 h 863600"/>
              <a:gd name="connsiteX1" fmla="*/ 143436 w 156122"/>
              <a:gd name="connsiteY1" fmla="*/ 187263 h 863600"/>
              <a:gd name="connsiteX2" fmla="*/ 135467 w 156122"/>
              <a:gd name="connsiteY2" fmla="*/ 728133 h 863600"/>
              <a:gd name="connsiteX3" fmla="*/ 0 w 156122"/>
              <a:gd name="connsiteY3" fmla="*/ 863600 h 863600"/>
              <a:gd name="connsiteX0" fmla="*/ 16933 w 169032"/>
              <a:gd name="connsiteY0" fmla="*/ 0 h 863600"/>
              <a:gd name="connsiteX1" fmla="*/ 143436 w 169032"/>
              <a:gd name="connsiteY1" fmla="*/ 187263 h 863600"/>
              <a:gd name="connsiteX2" fmla="*/ 135467 w 169032"/>
              <a:gd name="connsiteY2" fmla="*/ 728133 h 863600"/>
              <a:gd name="connsiteX3" fmla="*/ 0 w 169032"/>
              <a:gd name="connsiteY3" fmla="*/ 863600 h 863600"/>
              <a:gd name="connsiteX0" fmla="*/ 0 w 171171"/>
              <a:gd name="connsiteY0" fmla="*/ 0 h 875553"/>
              <a:gd name="connsiteX1" fmla="*/ 156385 w 171171"/>
              <a:gd name="connsiteY1" fmla="*/ 199216 h 875553"/>
              <a:gd name="connsiteX2" fmla="*/ 148416 w 171171"/>
              <a:gd name="connsiteY2" fmla="*/ 740086 h 875553"/>
              <a:gd name="connsiteX3" fmla="*/ 12949 w 171171"/>
              <a:gd name="connsiteY3" fmla="*/ 875553 h 875553"/>
              <a:gd name="connsiteX0" fmla="*/ 0 w 171171"/>
              <a:gd name="connsiteY0" fmla="*/ 0 h 875553"/>
              <a:gd name="connsiteX1" fmla="*/ 156385 w 171171"/>
              <a:gd name="connsiteY1" fmla="*/ 199216 h 875553"/>
              <a:gd name="connsiteX2" fmla="*/ 148416 w 171171"/>
              <a:gd name="connsiteY2" fmla="*/ 740086 h 875553"/>
              <a:gd name="connsiteX3" fmla="*/ 12949 w 171171"/>
              <a:gd name="connsiteY3" fmla="*/ 875553 h 875553"/>
              <a:gd name="connsiteX0" fmla="*/ 0 w 171477"/>
              <a:gd name="connsiteY0" fmla="*/ 0 h 869576"/>
              <a:gd name="connsiteX1" fmla="*/ 156385 w 171477"/>
              <a:gd name="connsiteY1" fmla="*/ 199216 h 869576"/>
              <a:gd name="connsiteX2" fmla="*/ 148416 w 171477"/>
              <a:gd name="connsiteY2" fmla="*/ 740086 h 869576"/>
              <a:gd name="connsiteX3" fmla="*/ 6972 w 171477"/>
              <a:gd name="connsiteY3" fmla="*/ 869576 h 869576"/>
              <a:gd name="connsiteX0" fmla="*/ 0 w 171477"/>
              <a:gd name="connsiteY0" fmla="*/ 0 h 869576"/>
              <a:gd name="connsiteX1" fmla="*/ 156385 w 171477"/>
              <a:gd name="connsiteY1" fmla="*/ 199216 h 869576"/>
              <a:gd name="connsiteX2" fmla="*/ 148416 w 171477"/>
              <a:gd name="connsiteY2" fmla="*/ 692708 h 869576"/>
              <a:gd name="connsiteX3" fmla="*/ 6972 w 171477"/>
              <a:gd name="connsiteY3" fmla="*/ 869576 h 869576"/>
              <a:gd name="connsiteX0" fmla="*/ 0 w 168445"/>
              <a:gd name="connsiteY0" fmla="*/ 0 h 869576"/>
              <a:gd name="connsiteX1" fmla="*/ 151647 w 168445"/>
              <a:gd name="connsiteY1" fmla="*/ 213430 h 869576"/>
              <a:gd name="connsiteX2" fmla="*/ 148416 w 168445"/>
              <a:gd name="connsiteY2" fmla="*/ 692708 h 869576"/>
              <a:gd name="connsiteX3" fmla="*/ 6972 w 168445"/>
              <a:gd name="connsiteY3" fmla="*/ 869576 h 869576"/>
              <a:gd name="connsiteX0" fmla="*/ 0 w 168445"/>
              <a:gd name="connsiteY0" fmla="*/ 0 h 869576"/>
              <a:gd name="connsiteX1" fmla="*/ 151647 w 168445"/>
              <a:gd name="connsiteY1" fmla="*/ 213430 h 869576"/>
              <a:gd name="connsiteX2" fmla="*/ 148416 w 168445"/>
              <a:gd name="connsiteY2" fmla="*/ 692708 h 869576"/>
              <a:gd name="connsiteX3" fmla="*/ 6972 w 168445"/>
              <a:gd name="connsiteY3" fmla="*/ 869576 h 869576"/>
              <a:gd name="connsiteX0" fmla="*/ 0 w 168445"/>
              <a:gd name="connsiteY0" fmla="*/ 0 h 869576"/>
              <a:gd name="connsiteX1" fmla="*/ 151647 w 168445"/>
              <a:gd name="connsiteY1" fmla="*/ 241857 h 869576"/>
              <a:gd name="connsiteX2" fmla="*/ 148416 w 168445"/>
              <a:gd name="connsiteY2" fmla="*/ 692708 h 869576"/>
              <a:gd name="connsiteX3" fmla="*/ 6972 w 168445"/>
              <a:gd name="connsiteY3" fmla="*/ 869576 h 869576"/>
            </a:gdLst>
            <a:ahLst/>
            <a:cxnLst>
              <a:cxn ang="0">
                <a:pos x="connsiteX0" y="connsiteY0"/>
              </a:cxn>
              <a:cxn ang="0">
                <a:pos x="connsiteX1" y="connsiteY1"/>
              </a:cxn>
              <a:cxn ang="0">
                <a:pos x="connsiteX2" y="connsiteY2"/>
              </a:cxn>
              <a:cxn ang="0">
                <a:pos x="connsiteX3" y="connsiteY3"/>
              </a:cxn>
            </a:cxnLst>
            <a:rect l="l" t="t" r="r" b="b"/>
            <a:pathLst>
              <a:path w="168445" h="869576">
                <a:moveTo>
                  <a:pt x="0" y="0"/>
                </a:moveTo>
                <a:cubicBezTo>
                  <a:pt x="104173" y="101683"/>
                  <a:pt x="126911" y="126406"/>
                  <a:pt x="151647" y="241857"/>
                </a:cubicBezTo>
                <a:cubicBezTo>
                  <a:pt x="176383" y="357308"/>
                  <a:pt x="172529" y="588088"/>
                  <a:pt x="148416" y="692708"/>
                </a:cubicBezTo>
                <a:cubicBezTo>
                  <a:pt x="124304" y="797328"/>
                  <a:pt x="66239" y="842765"/>
                  <a:pt x="6972" y="869576"/>
                </a:cubicBezTo>
              </a:path>
            </a:pathLst>
          </a:custGeom>
          <a:noFill/>
          <a:ln w="31750">
            <a:solidFill>
              <a:srgbClr val="FF0000"/>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5" name="Straight Arrow Connector 14"/>
          <p:cNvCxnSpPr/>
          <p:nvPr/>
        </p:nvCxnSpPr>
        <p:spPr>
          <a:xfrm>
            <a:off x="3192375" y="2134014"/>
            <a:ext cx="2626963" cy="0"/>
          </a:xfrm>
          <a:prstGeom prst="straightConnector1">
            <a:avLst/>
          </a:prstGeom>
          <a:ln w="117475">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6097201"/>
      </p:ext>
    </p:extLst>
  </p:cSld>
  <p:clrMapOvr>
    <a:masterClrMapping/>
  </p:clrMapOvr>
  <p:transition advTm="23638"/>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itle 1"/>
          <p:cNvSpPr>
            <a:spLocks noGrp="1"/>
          </p:cNvSpPr>
          <p:nvPr>
            <p:ph type="title"/>
          </p:nvPr>
        </p:nvSpPr>
        <p:spPr>
          <a:xfrm>
            <a:off x="628651" y="-521467"/>
            <a:ext cx="7948820" cy="1490179"/>
          </a:xfrm>
        </p:spPr>
        <p:txBody>
          <a:bodyPr>
            <a:normAutofit/>
          </a:bodyPr>
          <a:lstStyle/>
          <a:p>
            <a:pPr algn="ctr"/>
            <a:r>
              <a:rPr lang="en-US" sz="3600" dirty="0" smtClean="0"/>
              <a:t>Linking Attack Scenario</a:t>
            </a:r>
            <a:endParaRPr lang="en-US" sz="3600" dirty="0"/>
          </a:p>
        </p:txBody>
      </p:sp>
      <p:pic>
        <p:nvPicPr>
          <p:cNvPr id="2" name="Picture 1" descr="MG_GI_slides_Nov.2015_Large-AH_Page_02.jpg"/>
          <p:cNvPicPr>
            <a:picLocks noChangeAspect="1"/>
          </p:cNvPicPr>
          <p:nvPr/>
        </p:nvPicPr>
        <p:blipFill rotWithShape="1">
          <a:blip r:embed="rId2">
            <a:extLst>
              <a:ext uri="{28A0092B-C50C-407E-A947-70E740481C1C}">
                <a14:useLocalDpi xmlns:a14="http://schemas.microsoft.com/office/drawing/2010/main" val="0"/>
              </a:ext>
            </a:extLst>
          </a:blip>
          <a:srcRect t="6338" b="-1"/>
          <a:stretch/>
        </p:blipFill>
        <p:spPr>
          <a:xfrm>
            <a:off x="-677333" y="1473200"/>
            <a:ext cx="9482666" cy="4995334"/>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787377256"/>
      </p:ext>
    </p:extLst>
  </p:cSld>
  <p:clrMapOvr>
    <a:masterClrMapping/>
  </p:clrMapOvr>
  <mc:AlternateContent xmlns:mc="http://schemas.openxmlformats.org/markup-compatibility/2006" xmlns:p14="http://schemas.microsoft.com/office/powerpoint/2010/main">
    <mc:Choice Requires="p14">
      <p:transition spd="slow" p14:dur="2000" advTm="55984"/>
    </mc:Choice>
    <mc:Fallback xmlns="">
      <p:transition spd="slow" advTm="55984"/>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7626"/>
            <a:ext cx="7886700" cy="1325563"/>
          </a:xfrm>
        </p:spPr>
        <p:txBody>
          <a:bodyPr>
            <a:normAutofit/>
          </a:bodyPr>
          <a:lstStyle/>
          <a:p>
            <a:r>
              <a:rPr lang="en-US" dirty="0"/>
              <a:t>Levels of Expression-Genotype Model </a:t>
            </a:r>
            <a:r>
              <a:rPr lang="en-US" dirty="0" smtClean="0"/>
              <a:t>Simplifications for Genotype Prediction</a:t>
            </a:r>
            <a:endParaRPr lang="en-US" dirty="0"/>
          </a:p>
        </p:txBody>
      </p:sp>
      <p:pic>
        <p:nvPicPr>
          <p:cNvPr id="3" name="Picture 2" descr="Transcriptome-Mining-Building-Models-while-Protecting-Privacy--20151030-i0gi2015-AH_edited_Page_31.jpg"/>
          <p:cNvPicPr>
            <a:picLocks noChangeAspect="1"/>
          </p:cNvPicPr>
          <p:nvPr/>
        </p:nvPicPr>
        <p:blipFill rotWithShape="1">
          <a:blip r:embed="rId2">
            <a:extLst>
              <a:ext uri="{28A0092B-C50C-407E-A947-70E740481C1C}">
                <a14:useLocalDpi xmlns:a14="http://schemas.microsoft.com/office/drawing/2010/main" val="0"/>
              </a:ext>
            </a:extLst>
          </a:blip>
          <a:srcRect l="4006" t="22963" r="3839" b="15556"/>
          <a:stretch/>
        </p:blipFill>
        <p:spPr>
          <a:xfrm>
            <a:off x="12700" y="1331213"/>
            <a:ext cx="9144000" cy="4713987"/>
          </a:xfrm>
          <a:prstGeom prst="rect">
            <a:avLst/>
          </a:prstGeom>
        </p:spPr>
      </p:pic>
      <p:sp>
        <p:nvSpPr>
          <p:cNvPr id="5" name="Rectangle 4"/>
          <p:cNvSpPr/>
          <p:nvPr/>
        </p:nvSpPr>
        <p:spPr>
          <a:xfrm>
            <a:off x="0" y="6581001"/>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785937194"/>
      </p:ext>
    </p:extLst>
  </p:cSld>
  <p:clrMapOvr>
    <a:masterClrMapping/>
  </p:clrMapOvr>
  <mc:AlternateContent xmlns:mc="http://schemas.openxmlformats.org/markup-compatibility/2006" xmlns:p14="http://schemas.microsoft.com/office/powerpoint/2010/main">
    <mc:Choice Requires="p14">
      <p:transition spd="slow" p14:dur="2000" advTm="51675"/>
    </mc:Choice>
    <mc:Fallback xmlns="">
      <p:transition spd="slow" advTm="51675"/>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59594"/>
            <a:ext cx="7886700" cy="994172"/>
          </a:xfrm>
        </p:spPr>
        <p:txBody>
          <a:bodyPr>
            <a:normAutofit/>
          </a:bodyPr>
          <a:lstStyle/>
          <a:p>
            <a:r>
              <a:rPr lang="en-US" dirty="0" smtClean="0"/>
              <a:t>Success in Linking </a:t>
            </a:r>
            <a:r>
              <a:rPr lang="en-US" dirty="0"/>
              <a:t>Attack </a:t>
            </a:r>
            <a:r>
              <a:rPr lang="en-US" dirty="0" smtClean="0"/>
              <a:t/>
            </a:r>
            <a:br>
              <a:rPr lang="en-US" dirty="0" smtClean="0"/>
            </a:br>
            <a:r>
              <a:rPr lang="en-US" dirty="0" smtClean="0"/>
              <a:t>with </a:t>
            </a:r>
            <a:r>
              <a:rPr lang="en-US" dirty="0"/>
              <a:t>Extremity based Genotype Prediction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28" y="2770934"/>
            <a:ext cx="4196974" cy="3286966"/>
          </a:xfrm>
          <a:prstGeom prst="rect">
            <a:avLst/>
          </a:prstGeom>
        </p:spPr>
      </p:pic>
      <p:sp>
        <p:nvSpPr>
          <p:cNvPr id="14" name="TextBox 13"/>
          <p:cNvSpPr txBox="1"/>
          <p:nvPr/>
        </p:nvSpPr>
        <p:spPr>
          <a:xfrm>
            <a:off x="1020374" y="1946696"/>
            <a:ext cx="2947987" cy="523220"/>
          </a:xfrm>
          <a:prstGeom prst="rect">
            <a:avLst/>
          </a:prstGeom>
          <a:noFill/>
        </p:spPr>
        <p:txBody>
          <a:bodyPr wrap="none" rtlCol="0">
            <a:spAutoFit/>
          </a:bodyPr>
          <a:lstStyle/>
          <a:p>
            <a:r>
              <a:rPr lang="en-US" sz="1400" dirty="0"/>
              <a:t>200 individuals </a:t>
            </a:r>
            <a:r>
              <a:rPr lang="en-US" sz="1400" dirty="0" err="1"/>
              <a:t>eQTL</a:t>
            </a:r>
            <a:r>
              <a:rPr lang="en-US" sz="1400" dirty="0"/>
              <a:t> Discovery </a:t>
            </a:r>
          </a:p>
          <a:p>
            <a:r>
              <a:rPr lang="en-US" sz="1400" dirty="0"/>
              <a:t>200 individuals in Linking Attack</a:t>
            </a:r>
          </a:p>
        </p:txBody>
      </p:sp>
      <p:cxnSp>
        <p:nvCxnSpPr>
          <p:cNvPr id="8" name="Straight Arrow Connector 7"/>
          <p:cNvCxnSpPr/>
          <p:nvPr/>
        </p:nvCxnSpPr>
        <p:spPr>
          <a:xfrm>
            <a:off x="1078173" y="6103962"/>
            <a:ext cx="3697406" cy="0"/>
          </a:xfrm>
          <a:prstGeom prst="straightConnector1">
            <a:avLst/>
          </a:prstGeom>
          <a:ln w="476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91530" y="2838734"/>
            <a:ext cx="0" cy="2825088"/>
          </a:xfrm>
          <a:prstGeom prst="straightConnector1">
            <a:avLst/>
          </a:prstGeom>
          <a:ln w="47625">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0750" y="2212129"/>
            <a:ext cx="1079142" cy="523220"/>
          </a:xfrm>
          <a:prstGeom prst="rect">
            <a:avLst/>
          </a:prstGeom>
          <a:noFill/>
        </p:spPr>
        <p:txBody>
          <a:bodyPr wrap="none" rtlCol="0">
            <a:spAutoFit/>
          </a:bodyPr>
          <a:lstStyle/>
          <a:p>
            <a:pPr algn="ctr"/>
            <a:r>
              <a:rPr lang="en-US" sz="1400" dirty="0" smtClean="0"/>
              <a:t>High</a:t>
            </a:r>
          </a:p>
          <a:p>
            <a:r>
              <a:rPr lang="en-US" sz="1400" dirty="0" smtClean="0"/>
              <a:t>Sensitivity</a:t>
            </a:r>
            <a:endParaRPr lang="en-US" sz="1400" dirty="0"/>
          </a:p>
        </p:txBody>
      </p:sp>
      <p:sp>
        <p:nvSpPr>
          <p:cNvPr id="11" name="TextBox 10"/>
          <p:cNvSpPr txBox="1"/>
          <p:nvPr/>
        </p:nvSpPr>
        <p:spPr>
          <a:xfrm>
            <a:off x="-78380" y="5626345"/>
            <a:ext cx="1079142" cy="523220"/>
          </a:xfrm>
          <a:prstGeom prst="rect">
            <a:avLst/>
          </a:prstGeom>
          <a:noFill/>
        </p:spPr>
        <p:txBody>
          <a:bodyPr wrap="none" rtlCol="0">
            <a:spAutoFit/>
          </a:bodyPr>
          <a:lstStyle/>
          <a:p>
            <a:pPr algn="ctr"/>
            <a:r>
              <a:rPr lang="en-US" sz="1400" dirty="0" smtClean="0"/>
              <a:t>Low</a:t>
            </a:r>
          </a:p>
          <a:p>
            <a:r>
              <a:rPr lang="en-US" sz="1400" dirty="0" smtClean="0"/>
              <a:t>Sensitivity</a:t>
            </a:r>
            <a:endParaRPr lang="en-US" sz="1400" dirty="0"/>
          </a:p>
        </p:txBody>
      </p:sp>
      <p:sp>
        <p:nvSpPr>
          <p:cNvPr id="12" name="TextBox 11"/>
          <p:cNvSpPr txBox="1"/>
          <p:nvPr/>
        </p:nvSpPr>
        <p:spPr>
          <a:xfrm>
            <a:off x="791571" y="6175667"/>
            <a:ext cx="1309974" cy="523220"/>
          </a:xfrm>
          <a:prstGeom prst="rect">
            <a:avLst/>
          </a:prstGeom>
          <a:noFill/>
        </p:spPr>
        <p:txBody>
          <a:bodyPr wrap="none" rtlCol="0">
            <a:spAutoFit/>
          </a:bodyPr>
          <a:lstStyle/>
          <a:p>
            <a:pPr algn="ctr"/>
            <a:r>
              <a:rPr lang="en-US" sz="1400" dirty="0" smtClean="0"/>
              <a:t>High Number</a:t>
            </a:r>
          </a:p>
          <a:p>
            <a:pPr algn="ctr"/>
            <a:r>
              <a:rPr lang="en-US" sz="1400" dirty="0" smtClean="0"/>
              <a:t>Of </a:t>
            </a:r>
            <a:r>
              <a:rPr lang="en-US" sz="1400" dirty="0" err="1" smtClean="0"/>
              <a:t>eQTLs</a:t>
            </a:r>
            <a:endParaRPr lang="en-US" sz="1400" dirty="0" smtClean="0"/>
          </a:p>
        </p:txBody>
      </p:sp>
      <p:sp>
        <p:nvSpPr>
          <p:cNvPr id="13" name="TextBox 12"/>
          <p:cNvSpPr txBox="1"/>
          <p:nvPr/>
        </p:nvSpPr>
        <p:spPr>
          <a:xfrm>
            <a:off x="3823234" y="6170928"/>
            <a:ext cx="1269899" cy="523220"/>
          </a:xfrm>
          <a:prstGeom prst="rect">
            <a:avLst/>
          </a:prstGeom>
          <a:noFill/>
        </p:spPr>
        <p:txBody>
          <a:bodyPr wrap="none" rtlCol="0">
            <a:spAutoFit/>
          </a:bodyPr>
          <a:lstStyle/>
          <a:p>
            <a:pPr algn="ctr"/>
            <a:r>
              <a:rPr lang="en-US" sz="1400" dirty="0" smtClean="0"/>
              <a:t>Low Number</a:t>
            </a:r>
          </a:p>
          <a:p>
            <a:pPr algn="ctr"/>
            <a:r>
              <a:rPr lang="en-US" sz="1400" dirty="0" smtClean="0"/>
              <a:t>Of </a:t>
            </a:r>
            <a:r>
              <a:rPr lang="en-US" sz="1400" dirty="0" err="1" smtClean="0"/>
              <a:t>eQTLs</a:t>
            </a:r>
            <a:endParaRPr lang="en-US" sz="1400" dirty="0" smtClean="0"/>
          </a:p>
        </p:txBody>
      </p:sp>
      <p:sp>
        <p:nvSpPr>
          <p:cNvPr id="15" name="Rectangle 14"/>
          <p:cNvSpPr/>
          <p:nvPr/>
        </p:nvSpPr>
        <p:spPr>
          <a:xfrm>
            <a:off x="5899023" y="6596390"/>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561293790"/>
      </p:ext>
    </p:extLst>
  </p:cSld>
  <p:clrMapOvr>
    <a:masterClrMapping/>
  </p:clrMapOvr>
  <p:transition advTm="16975"/>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59594"/>
            <a:ext cx="7886700" cy="994172"/>
          </a:xfrm>
        </p:spPr>
        <p:txBody>
          <a:bodyPr>
            <a:normAutofit/>
          </a:bodyPr>
          <a:lstStyle/>
          <a:p>
            <a:r>
              <a:rPr lang="en-US" dirty="0"/>
              <a:t>Success in Linking Attack </a:t>
            </a:r>
            <a:br>
              <a:rPr lang="en-US" dirty="0"/>
            </a:br>
            <a:r>
              <a:rPr lang="en-US" dirty="0"/>
              <a:t>with Extremity based Genotype Prediction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28" y="2770934"/>
            <a:ext cx="4196974" cy="3286966"/>
          </a:xfrm>
          <a:prstGeom prst="rect">
            <a:avLst/>
          </a:prstGeom>
        </p:spPr>
      </p:pic>
      <p:sp>
        <p:nvSpPr>
          <p:cNvPr id="14" name="TextBox 13"/>
          <p:cNvSpPr txBox="1"/>
          <p:nvPr/>
        </p:nvSpPr>
        <p:spPr>
          <a:xfrm>
            <a:off x="1020374" y="1946696"/>
            <a:ext cx="2947987" cy="523220"/>
          </a:xfrm>
          <a:prstGeom prst="rect">
            <a:avLst/>
          </a:prstGeom>
          <a:noFill/>
        </p:spPr>
        <p:txBody>
          <a:bodyPr wrap="none" rtlCol="0">
            <a:spAutoFit/>
          </a:bodyPr>
          <a:lstStyle/>
          <a:p>
            <a:r>
              <a:rPr lang="en-US" sz="1400" dirty="0">
                <a:solidFill>
                  <a:srgbClr val="FF0000"/>
                </a:solidFill>
              </a:rPr>
              <a:t>200 individuals </a:t>
            </a:r>
            <a:r>
              <a:rPr lang="en-US" sz="1400" dirty="0" err="1">
                <a:solidFill>
                  <a:srgbClr val="FF0000"/>
                </a:solidFill>
              </a:rPr>
              <a:t>eQTL</a:t>
            </a:r>
            <a:r>
              <a:rPr lang="en-US" sz="1400" dirty="0">
                <a:solidFill>
                  <a:srgbClr val="FF0000"/>
                </a:solidFill>
              </a:rPr>
              <a:t> Discovery </a:t>
            </a:r>
          </a:p>
          <a:p>
            <a:r>
              <a:rPr lang="en-US" sz="1400" dirty="0">
                <a:solidFill>
                  <a:srgbClr val="FF0000"/>
                </a:solidFill>
              </a:rPr>
              <a:t>200 individuals in Linking Attack</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800" y="2728945"/>
            <a:ext cx="4241800" cy="3318789"/>
          </a:xfrm>
          <a:prstGeom prst="rect">
            <a:avLst/>
          </a:prstGeom>
        </p:spPr>
      </p:pic>
      <p:sp>
        <p:nvSpPr>
          <p:cNvPr id="16" name="TextBox 15"/>
          <p:cNvSpPr txBox="1"/>
          <p:nvPr/>
        </p:nvSpPr>
        <p:spPr>
          <a:xfrm>
            <a:off x="5103424" y="1946696"/>
            <a:ext cx="3295839" cy="523220"/>
          </a:xfrm>
          <a:prstGeom prst="rect">
            <a:avLst/>
          </a:prstGeom>
          <a:noFill/>
        </p:spPr>
        <p:txBody>
          <a:bodyPr wrap="none" rtlCol="0">
            <a:spAutoFit/>
          </a:bodyPr>
          <a:lstStyle/>
          <a:p>
            <a:r>
              <a:rPr lang="en-US" sz="1400" dirty="0">
                <a:solidFill>
                  <a:srgbClr val="FF0000"/>
                </a:solidFill>
              </a:rPr>
              <a:t>200 individuals </a:t>
            </a:r>
            <a:r>
              <a:rPr lang="en-US" sz="1400" dirty="0" err="1">
                <a:solidFill>
                  <a:srgbClr val="FF0000"/>
                </a:solidFill>
              </a:rPr>
              <a:t>eQTL</a:t>
            </a:r>
            <a:r>
              <a:rPr lang="en-US" sz="1400" dirty="0">
                <a:solidFill>
                  <a:srgbClr val="FF0000"/>
                </a:solidFill>
              </a:rPr>
              <a:t> Discovery </a:t>
            </a:r>
          </a:p>
          <a:p>
            <a:r>
              <a:rPr lang="en-US" sz="1400" dirty="0"/>
              <a:t>100,200 individuals</a:t>
            </a:r>
            <a:r>
              <a:rPr lang="en-US" sz="1400" dirty="0">
                <a:solidFill>
                  <a:srgbClr val="7030A0"/>
                </a:solidFill>
              </a:rPr>
              <a:t> </a:t>
            </a:r>
            <a:r>
              <a:rPr lang="en-US" sz="1400" dirty="0">
                <a:solidFill>
                  <a:srgbClr val="FF0000"/>
                </a:solidFill>
              </a:rPr>
              <a:t>in Linking Attack</a:t>
            </a:r>
          </a:p>
        </p:txBody>
      </p:sp>
      <p:sp>
        <p:nvSpPr>
          <p:cNvPr id="8" name="Rectangle 7"/>
          <p:cNvSpPr/>
          <p:nvPr/>
        </p:nvSpPr>
        <p:spPr>
          <a:xfrm>
            <a:off x="0" y="6581001"/>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916550906"/>
      </p:ext>
    </p:extLst>
  </p:cSld>
  <p:clrMapOvr>
    <a:masterClrMapping/>
  </p:clrMapOvr>
  <p:transition advTm="1969"/>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41376"/>
            <a:ext cx="7772400" cy="1143000"/>
          </a:xfrm>
        </p:spPr>
        <p:txBody>
          <a:bodyPr/>
          <a:lstStyle/>
          <a:p>
            <a:r>
              <a:rPr lang="en-US" dirty="0"/>
              <a:t>Some Core Science Qs Addressed by RNA-</a:t>
            </a:r>
            <a:r>
              <a:rPr lang="en-US" dirty="0" err="1"/>
              <a:t>seq</a:t>
            </a:r>
            <a:endParaRPr lang="en-US" dirty="0"/>
          </a:p>
        </p:txBody>
      </p:sp>
      <p:sp>
        <p:nvSpPr>
          <p:cNvPr id="3" name="Content Placeholder 2"/>
          <p:cNvSpPr>
            <a:spLocks noGrp="1"/>
          </p:cNvSpPr>
          <p:nvPr>
            <p:ph idx="1"/>
          </p:nvPr>
        </p:nvSpPr>
        <p:spPr>
          <a:xfrm>
            <a:off x="515112" y="1456767"/>
            <a:ext cx="8092440" cy="4638675"/>
          </a:xfrm>
        </p:spPr>
        <p:txBody>
          <a:bodyPr/>
          <a:lstStyle/>
          <a:p>
            <a:r>
              <a:rPr lang="en-US" sz="2000" dirty="0"/>
              <a:t>Gene activity as a function </a:t>
            </a:r>
            <a:r>
              <a:rPr lang="en-US" sz="2000" dirty="0" smtClean="0"/>
              <a:t>of:</a:t>
            </a:r>
          </a:p>
          <a:p>
            <a:pPr lvl="1"/>
            <a:r>
              <a:rPr lang="en-US" sz="2000" b="1" dirty="0" smtClean="0">
                <a:solidFill>
                  <a:srgbClr val="00B400"/>
                </a:solidFill>
              </a:rPr>
              <a:t>Development</a:t>
            </a:r>
            <a:r>
              <a:rPr lang="en-US" sz="2000" dirty="0"/>
              <a:t>al</a:t>
            </a:r>
            <a:r>
              <a:rPr lang="en-US" sz="2000" dirty="0" smtClean="0"/>
              <a:t> </a:t>
            </a:r>
            <a:r>
              <a:rPr lang="en-US" sz="2000" dirty="0"/>
              <a:t>stage: basic patterns </a:t>
            </a:r>
            <a:r>
              <a:rPr lang="en-US" sz="2000" dirty="0" smtClean="0"/>
              <a:t>of </a:t>
            </a:r>
            <a:r>
              <a:rPr lang="en-US" sz="2000" dirty="0"/>
              <a:t>co-active genes across </a:t>
            </a:r>
            <a:r>
              <a:rPr lang="en-US" sz="2000" dirty="0" smtClean="0"/>
              <a:t>development</a:t>
            </a:r>
          </a:p>
          <a:p>
            <a:pPr lvl="1"/>
            <a:r>
              <a:rPr lang="en-US" sz="2000" b="1" dirty="0" smtClean="0">
                <a:solidFill>
                  <a:srgbClr val="00B400"/>
                </a:solidFill>
              </a:rPr>
              <a:t>Cell-type </a:t>
            </a:r>
            <a:r>
              <a:rPr lang="en-US" sz="2000" dirty="0"/>
              <a:t>&amp; </a:t>
            </a:r>
            <a:r>
              <a:rPr lang="en-US" sz="2000" dirty="0" smtClean="0"/>
              <a:t>Tissue: </a:t>
            </a:r>
            <a:r>
              <a:rPr lang="en-US" sz="2000" dirty="0"/>
              <a:t>relationship </a:t>
            </a:r>
            <a:r>
              <a:rPr lang="en-US" sz="2000" dirty="0" smtClean="0"/>
              <a:t>to specialized functions</a:t>
            </a:r>
          </a:p>
          <a:p>
            <a:pPr lvl="1"/>
            <a:r>
              <a:rPr lang="en-US" sz="2000" b="1" dirty="0">
                <a:solidFill>
                  <a:srgbClr val="00B400"/>
                </a:solidFill>
              </a:rPr>
              <a:t>Evolution</a:t>
            </a:r>
            <a:r>
              <a:rPr lang="en-US" sz="2000" dirty="0" smtClean="0"/>
              <a:t>ary relationships: behavior preserved across a wide range of organisms; patterns in model organisms in relation to those in humans </a:t>
            </a:r>
          </a:p>
          <a:p>
            <a:pPr lvl="1"/>
            <a:r>
              <a:rPr lang="en-US" sz="2000" b="1" dirty="0">
                <a:solidFill>
                  <a:srgbClr val="00B400"/>
                </a:solidFill>
              </a:rPr>
              <a:t>Individual</a:t>
            </a:r>
            <a:r>
              <a:rPr lang="en-US" sz="2000" dirty="0" smtClean="0"/>
              <a:t>, across the human population </a:t>
            </a:r>
          </a:p>
          <a:p>
            <a:pPr lvl="1"/>
            <a:r>
              <a:rPr lang="en-US" sz="2000" b="1" dirty="0">
                <a:solidFill>
                  <a:srgbClr val="00B400"/>
                </a:solidFill>
              </a:rPr>
              <a:t>Disease</a:t>
            </a:r>
            <a:r>
              <a:rPr lang="en-US" sz="2000" dirty="0" smtClean="0"/>
              <a:t> </a:t>
            </a:r>
            <a:r>
              <a:rPr lang="en-US" sz="2000" dirty="0"/>
              <a:t>phenotypes: disruption of patterns in </a:t>
            </a:r>
            <a:r>
              <a:rPr lang="en-US" sz="2000" dirty="0" smtClean="0"/>
              <a:t>disease</a:t>
            </a:r>
          </a:p>
          <a:p>
            <a:pPr lvl="2"/>
            <a:endParaRPr lang="en-US" sz="1600" dirty="0" smtClean="0"/>
          </a:p>
          <a:p>
            <a:r>
              <a:rPr lang="en-US" dirty="0" smtClean="0"/>
              <a:t>Some overarching Qs: </a:t>
            </a:r>
            <a:r>
              <a:rPr lang="en-US" b="1" dirty="0" smtClean="0">
                <a:solidFill>
                  <a:srgbClr val="C00000"/>
                </a:solidFill>
              </a:rPr>
              <a:t/>
            </a:r>
            <a:br>
              <a:rPr lang="en-US" b="1" dirty="0" smtClean="0">
                <a:solidFill>
                  <a:srgbClr val="C00000"/>
                </a:solidFill>
              </a:rPr>
            </a:br>
            <a:r>
              <a:rPr lang="en-US" b="1" dirty="0" smtClean="0">
                <a:solidFill>
                  <a:srgbClr val="C00000"/>
                </a:solidFill>
              </a:rPr>
              <a:t>Are </a:t>
            </a:r>
            <a:r>
              <a:rPr lang="en-US" b="1" dirty="0">
                <a:solidFill>
                  <a:srgbClr val="C00000"/>
                </a:solidFill>
              </a:rPr>
              <a:t>there </a:t>
            </a:r>
            <a:r>
              <a:rPr lang="en-US" b="1" dirty="0" smtClean="0">
                <a:solidFill>
                  <a:srgbClr val="C00000"/>
                </a:solidFill>
              </a:rPr>
              <a:t>core patterns </a:t>
            </a:r>
            <a:r>
              <a:rPr lang="en-US" b="1" dirty="0">
                <a:solidFill>
                  <a:srgbClr val="C00000"/>
                </a:solidFill>
              </a:rPr>
              <a:t>of </a:t>
            </a:r>
            <a:r>
              <a:rPr lang="en-US" b="1" dirty="0" smtClean="0">
                <a:solidFill>
                  <a:srgbClr val="C00000"/>
                </a:solidFill>
              </a:rPr>
              <a:t>gene activity ?</a:t>
            </a:r>
            <a:br>
              <a:rPr lang="en-US" b="1" dirty="0" smtClean="0">
                <a:solidFill>
                  <a:srgbClr val="C00000"/>
                </a:solidFill>
              </a:rPr>
            </a:br>
            <a:r>
              <a:rPr lang="en-US" b="1" dirty="0" smtClean="0">
                <a:solidFill>
                  <a:srgbClr val="C00000"/>
                </a:solidFill>
              </a:rPr>
              <a:t>How do they vary across individual ? </a:t>
            </a:r>
            <a:br>
              <a:rPr lang="en-US" b="1" dirty="0" smtClean="0">
                <a:solidFill>
                  <a:srgbClr val="C00000"/>
                </a:solidFill>
              </a:rPr>
            </a:br>
            <a:r>
              <a:rPr lang="en-US" b="1" dirty="0" smtClean="0">
                <a:solidFill>
                  <a:srgbClr val="C00000"/>
                </a:solidFill>
              </a:rPr>
              <a:t>Are </a:t>
            </a:r>
            <a:r>
              <a:rPr lang="en-US" b="1" dirty="0">
                <a:solidFill>
                  <a:srgbClr val="C00000"/>
                </a:solidFill>
              </a:rPr>
              <a:t>they disrupted by disease? </a:t>
            </a:r>
            <a:r>
              <a:rPr lang="en-US" b="1" dirty="0" smtClean="0">
                <a:solidFill>
                  <a:srgbClr val="C00000"/>
                </a:solidFill>
              </a:rPr>
              <a:t/>
            </a:r>
            <a:br>
              <a:rPr lang="en-US" b="1" dirty="0" smtClean="0">
                <a:solidFill>
                  <a:srgbClr val="C00000"/>
                </a:solidFill>
              </a:rPr>
            </a:br>
            <a:endParaRPr lang="en-US" b="1" dirty="0" smtClean="0">
              <a:solidFill>
                <a:srgbClr val="C00000"/>
              </a:solidFill>
            </a:endParaRPr>
          </a:p>
          <a:p>
            <a:pPr lvl="1"/>
            <a:endParaRPr lang="en-US" sz="2000" dirty="0"/>
          </a:p>
        </p:txBody>
      </p:sp>
    </p:spTree>
    <p:extLst>
      <p:ext uri="{BB962C8B-B14F-4D97-AF65-F5344CB8AC3E}">
        <p14:creationId xmlns:p14="http://schemas.microsoft.com/office/powerpoint/2010/main" val="1101788454"/>
      </p:ext>
    </p:extLst>
  </p:cSld>
  <p:clrMapOvr>
    <a:masterClrMapping/>
  </p:clrMapOvr>
  <p:transition advTm="55458"/>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tx1">
                    <a:lumMod val="75000"/>
                    <a:lumOff val="25000"/>
                  </a:schemeClr>
                </a:solidFill>
                <a:ea typeface="ＭＳ Ｐゴシック" charset="0"/>
                <a:cs typeface="ＭＳ Ｐゴシック" charset="0"/>
              </a:rPr>
              <a:t>Transcriptome Mining: Population-scale genomic </a:t>
            </a:r>
            <a:r>
              <a:rPr lang="en-US" sz="1600" dirty="0" smtClean="0">
                <a:solidFill>
                  <a:schemeClr val="tx1">
                    <a:lumMod val="75000"/>
                    <a:lumOff val="25000"/>
                  </a:schemeClr>
                </a:solidFill>
                <a:ea typeface="ＭＳ Ｐゴシック" charset="0"/>
                <a:cs typeface="ＭＳ Ｐゴシック" charset="0"/>
              </a:rPr>
              <a:t>analysis </a:t>
            </a:r>
            <a:r>
              <a:rPr lang="en-US" sz="1600" dirty="0">
                <a:solidFill>
                  <a:schemeClr val="tx1">
                    <a:lumMod val="75000"/>
                    <a:lumOff val="25000"/>
                  </a:schemeClr>
                </a:solidFill>
                <a:ea typeface="ＭＳ Ｐゴシック" charset="0"/>
                <a:cs typeface="ＭＳ Ｐゴシック" charset="0"/>
              </a:rPr>
              <a:t>to better understand mental disease &amp; the subtle privacy risks of </a:t>
            </a:r>
            <a:r>
              <a:rPr lang="en-US" sz="1600" dirty="0" smtClean="0">
                <a:solidFill>
                  <a:schemeClr val="tx1">
                    <a:lumMod val="75000"/>
                    <a:lumOff val="25000"/>
                  </a:schemeClr>
                </a:solidFill>
                <a:ea typeface="ＭＳ Ｐゴシック" charset="0"/>
                <a:cs typeface="ＭＳ Ｐゴシック" charset="0"/>
              </a:rPr>
              <a:t>this activity</a:t>
            </a:r>
            <a:endParaRPr lang="en-US" sz="1600" dirty="0">
              <a:solidFill>
                <a:schemeClr val="tx1">
                  <a:lumMod val="75000"/>
                  <a:lumOff val="25000"/>
                </a:schemeClr>
              </a:solidFill>
              <a:ea typeface="ＭＳ Ｐゴシック" charset="0"/>
              <a:cs typeface="ＭＳ Ｐゴシック" charset="0"/>
            </a:endParaRPr>
          </a:p>
        </p:txBody>
      </p:sp>
      <p:sp>
        <p:nvSpPr>
          <p:cNvPr id="54274" name="Content Placeholder 2"/>
          <p:cNvSpPr>
            <a:spLocks noGrp="1"/>
          </p:cNvSpPr>
          <p:nvPr>
            <p:ph sz="half" idx="1"/>
          </p:nvPr>
        </p:nvSpPr>
        <p:spPr>
          <a:xfrm>
            <a:off x="143828" y="725488"/>
            <a:ext cx="3708082" cy="6116638"/>
          </a:xfrm>
        </p:spPr>
        <p:txBody>
          <a:bodyPr/>
          <a:lstStyle/>
          <a:p>
            <a:r>
              <a:rPr lang="en-US" altLang="en-US" sz="1600" i="1" dirty="0">
                <a:solidFill>
                  <a:schemeClr val="tx1">
                    <a:lumMod val="75000"/>
                    <a:lumOff val="25000"/>
                  </a:schemeClr>
                </a:solidFill>
                <a:ea typeface="ＭＳ Ｐゴシック" charset="-128"/>
                <a:cs typeface="ＭＳ Ｐゴシック" charset="-128"/>
              </a:rPr>
              <a:t>[</a:t>
            </a:r>
            <a:r>
              <a:rPr lang="en-US" altLang="en-US" sz="1600" i="1" dirty="0" smtClean="0">
                <a:solidFill>
                  <a:schemeClr val="tx1">
                    <a:lumMod val="75000"/>
                    <a:lumOff val="25000"/>
                  </a:schemeClr>
                </a:solidFill>
                <a:ea typeface="ＭＳ Ｐゴシック" charset="-128"/>
                <a:cs typeface="ＭＳ Ｐゴシック" charset="-128"/>
              </a:rPr>
              <a:t>Core] </a:t>
            </a:r>
            <a:r>
              <a:rPr lang="en-US" altLang="en-US" sz="2000" b="1" dirty="0" err="1">
                <a:solidFill>
                  <a:srgbClr val="FF7413"/>
                </a:solidFill>
                <a:ea typeface="ＭＳ Ｐゴシック" charset="-128"/>
                <a:cs typeface="ＭＳ Ｐゴシック" charset="-128"/>
              </a:rPr>
              <a:t>PsychENCODE</a:t>
            </a:r>
            <a:r>
              <a:rPr lang="en-US" altLang="en-US" sz="2000" b="1" dirty="0">
                <a:solidFill>
                  <a:schemeClr val="tx1">
                    <a:lumMod val="75000"/>
                    <a:lumOff val="25000"/>
                  </a:schemeClr>
                </a:solidFill>
                <a:ea typeface="ＭＳ Ｐゴシック" charset="-128"/>
                <a:cs typeface="ＭＳ Ｐゴシック" charset="-128"/>
              </a:rPr>
              <a:t>: </a:t>
            </a:r>
            <a:r>
              <a:rPr lang="en-US" altLang="en-US" sz="2000" b="1" dirty="0" smtClean="0">
                <a:solidFill>
                  <a:schemeClr val="tx1">
                    <a:lumMod val="75000"/>
                    <a:lumOff val="25000"/>
                  </a:schemeClr>
                </a:solidFill>
                <a:ea typeface="ＭＳ Ｐゴシック" charset="-128"/>
                <a:cs typeface="ＭＳ Ｐゴシック" charset="-128"/>
              </a:rPr>
              <a:t/>
            </a:r>
            <a:br>
              <a:rPr lang="en-US" altLang="en-US" sz="2000" b="1" dirty="0" smtClean="0">
                <a:solidFill>
                  <a:schemeClr val="tx1">
                    <a:lumMod val="75000"/>
                    <a:lumOff val="25000"/>
                  </a:schemeClr>
                </a:solidFill>
                <a:ea typeface="ＭＳ Ｐゴシック" charset="-128"/>
                <a:cs typeface="ＭＳ Ｐゴシック" charset="-128"/>
              </a:rPr>
            </a:br>
            <a:r>
              <a:rPr lang="en-US" altLang="en-US" sz="1800" dirty="0" smtClean="0">
                <a:solidFill>
                  <a:schemeClr val="tx1">
                    <a:lumMod val="75000"/>
                    <a:lumOff val="25000"/>
                  </a:schemeClr>
                </a:solidFill>
                <a:ea typeface="ＭＳ Ｐゴシック" charset="-128"/>
                <a:cs typeface="ＭＳ Ｐゴシック" charset="-128"/>
              </a:rPr>
              <a:t>Population-level </a:t>
            </a:r>
            <a:r>
              <a:rPr lang="en-US" altLang="en-US" sz="1800" dirty="0">
                <a:solidFill>
                  <a:schemeClr val="tx1">
                    <a:lumMod val="75000"/>
                    <a:lumOff val="25000"/>
                  </a:schemeClr>
                </a:solidFill>
                <a:ea typeface="ＭＳ Ｐゴシック" charset="-128"/>
                <a:cs typeface="ＭＳ Ｐゴシック" charset="-128"/>
              </a:rPr>
              <a:t>analysis of functional genomics data related to mental disease</a:t>
            </a:r>
          </a:p>
          <a:p>
            <a:pPr lvl="1"/>
            <a:r>
              <a:rPr lang="en-US" altLang="en-US" sz="1600" dirty="0">
                <a:solidFill>
                  <a:schemeClr val="tx1">
                    <a:lumMod val="75000"/>
                    <a:lumOff val="25000"/>
                  </a:schemeClr>
                </a:solidFill>
                <a:ea typeface="ＭＳ Ｐゴシック" charset="-128"/>
              </a:rPr>
              <a:t>Consortium intro &amp; construction of an adult brain </a:t>
            </a:r>
            <a:r>
              <a:rPr lang="en-US" altLang="en-US" sz="1600" dirty="0" smtClean="0">
                <a:solidFill>
                  <a:schemeClr val="tx1">
                    <a:lumMod val="75000"/>
                    <a:lumOff val="25000"/>
                  </a:schemeClr>
                </a:solidFill>
                <a:ea typeface="ＭＳ Ｐゴシック" charset="-128"/>
              </a:rPr>
              <a:t>resource </a:t>
            </a:r>
            <a:r>
              <a:rPr lang="en-US" altLang="en-US" sz="1600" dirty="0">
                <a:solidFill>
                  <a:schemeClr val="tx1">
                    <a:lumMod val="75000"/>
                    <a:lumOff val="25000"/>
                  </a:schemeClr>
                </a:solidFill>
                <a:ea typeface="ＭＳ Ｐゴシック" charset="-128"/>
              </a:rPr>
              <a:t>w/ 1866 individuals </a:t>
            </a:r>
          </a:p>
          <a:p>
            <a:pPr lvl="1"/>
            <a:r>
              <a:rPr lang="en-US" altLang="en-US" sz="1600" dirty="0">
                <a:solidFill>
                  <a:schemeClr val="tx1">
                    <a:lumMod val="75000"/>
                    <a:lumOff val="25000"/>
                  </a:schemeClr>
                </a:solidFill>
                <a:ea typeface="ＭＳ Ｐゴシック" charset="-128"/>
              </a:rPr>
              <a:t>Explanation of </a:t>
            </a:r>
            <a:r>
              <a:rPr lang="en-US" altLang="en-US" sz="1600" dirty="0" smtClean="0">
                <a:solidFill>
                  <a:schemeClr val="tx1">
                    <a:lumMod val="75000"/>
                    <a:lumOff val="25000"/>
                  </a:schemeClr>
                </a:solidFill>
                <a:ea typeface="ＭＳ Ｐゴシック" charset="-128"/>
              </a:rPr>
              <a:t>across-population </a:t>
            </a:r>
            <a:r>
              <a:rPr lang="en-US" altLang="en-US" sz="1600" dirty="0">
                <a:solidFill>
                  <a:schemeClr val="tx1">
                    <a:lumMod val="75000"/>
                    <a:lumOff val="25000"/>
                  </a:schemeClr>
                </a:solidFill>
                <a:ea typeface="ＭＳ Ｐゴシック" charset="-128"/>
              </a:rPr>
              <a:t>variation via changing proportions of cell types </a:t>
            </a:r>
            <a:r>
              <a:rPr lang="en-US" altLang="en-US" sz="1600" dirty="0" smtClean="0">
                <a:solidFill>
                  <a:schemeClr val="tx1">
                    <a:lumMod val="75000"/>
                    <a:lumOff val="25000"/>
                  </a:schemeClr>
                </a:solidFill>
                <a:ea typeface="ＭＳ Ｐゴシック" charset="-128"/>
              </a:rPr>
              <a:t>(using single-cell </a:t>
            </a:r>
            <a:r>
              <a:rPr lang="en-US" altLang="en-US" sz="1600" dirty="0" smtClean="0">
                <a:solidFill>
                  <a:srgbClr val="FF7413"/>
                </a:solidFill>
                <a:ea typeface="ＭＳ Ｐゴシック" charset="-128"/>
              </a:rPr>
              <a:t>deconvolution</a:t>
            </a:r>
            <a:r>
              <a:rPr lang="en-US" altLang="en-US" sz="1600" dirty="0">
                <a:solidFill>
                  <a:schemeClr val="tx1">
                    <a:lumMod val="75000"/>
                    <a:lumOff val="25000"/>
                  </a:schemeClr>
                </a:solidFill>
                <a:ea typeface="ＭＳ Ｐゴシック" charset="-128"/>
              </a:rPr>
              <a:t>)</a:t>
            </a:r>
          </a:p>
          <a:p>
            <a:pPr lvl="1"/>
            <a:r>
              <a:rPr lang="en-US" altLang="en-US" sz="1600" dirty="0">
                <a:solidFill>
                  <a:schemeClr val="tx1">
                    <a:lumMod val="75000"/>
                    <a:lumOff val="25000"/>
                  </a:schemeClr>
                </a:solidFill>
                <a:ea typeface="ＭＳ Ｐゴシック" charset="-128"/>
              </a:rPr>
              <a:t>Generation of a large QTL </a:t>
            </a:r>
            <a:r>
              <a:rPr lang="en-US" altLang="en-US" sz="1600" dirty="0" smtClean="0">
                <a:solidFill>
                  <a:schemeClr val="tx1">
                    <a:lumMod val="75000"/>
                    <a:lumOff val="25000"/>
                  </a:schemeClr>
                </a:solidFill>
                <a:ea typeface="ＭＳ Ｐゴシック" charset="-128"/>
              </a:rPr>
              <a:t>resource (~2.5M </a:t>
            </a:r>
            <a:r>
              <a:rPr lang="en-US" altLang="en-US" sz="1600" dirty="0" err="1" smtClean="0">
                <a:solidFill>
                  <a:schemeClr val="tx1">
                    <a:lumMod val="75000"/>
                    <a:lumOff val="25000"/>
                  </a:schemeClr>
                </a:solidFill>
                <a:ea typeface="ＭＳ Ｐゴシック" charset="-128"/>
              </a:rPr>
              <a:t>eQTLs</a:t>
            </a:r>
            <a:r>
              <a:rPr lang="en-US" altLang="en-US" sz="1600" dirty="0" smtClean="0">
                <a:solidFill>
                  <a:schemeClr val="tx1">
                    <a:lumMod val="75000"/>
                    <a:lumOff val="25000"/>
                  </a:schemeClr>
                </a:solidFill>
                <a:ea typeface="ＭＳ Ｐゴシック" charset="-128"/>
              </a:rPr>
              <a:t>)</a:t>
            </a:r>
            <a:endParaRPr lang="en-US" altLang="en-US" sz="1600" dirty="0">
              <a:solidFill>
                <a:schemeClr val="tx1">
                  <a:lumMod val="75000"/>
                  <a:lumOff val="25000"/>
                </a:schemeClr>
              </a:solidFill>
              <a:ea typeface="ＭＳ Ｐゴシック" charset="-128"/>
            </a:endParaRPr>
          </a:p>
          <a:p>
            <a:pPr lvl="1"/>
            <a:r>
              <a:rPr lang="en-US" altLang="en-US" sz="1600" dirty="0" smtClean="0">
                <a:solidFill>
                  <a:srgbClr val="FF7413"/>
                </a:solidFill>
                <a:ea typeface="ＭＳ Ｐゴシック" charset="-128"/>
              </a:rPr>
              <a:t>Regulatory </a:t>
            </a:r>
            <a:r>
              <a:rPr lang="en-US" altLang="en-US" sz="1600" dirty="0">
                <a:solidFill>
                  <a:srgbClr val="FF7413"/>
                </a:solidFill>
                <a:ea typeface="ＭＳ Ｐゴシック" charset="-128"/>
              </a:rPr>
              <a:t>network</a:t>
            </a:r>
            <a:r>
              <a:rPr lang="en-US" altLang="en-US" sz="1600" dirty="0">
                <a:solidFill>
                  <a:schemeClr val="tx1">
                    <a:lumMod val="75000"/>
                    <a:lumOff val="25000"/>
                  </a:schemeClr>
                </a:solidFill>
                <a:ea typeface="ＭＳ Ｐゴシック" charset="-128"/>
              </a:rPr>
              <a:t> </a:t>
            </a:r>
            <a:r>
              <a:rPr lang="en-US" altLang="en-US" sz="1600" dirty="0" smtClean="0">
                <a:solidFill>
                  <a:schemeClr val="tx1">
                    <a:lumMod val="75000"/>
                    <a:lumOff val="25000"/>
                  </a:schemeClr>
                </a:solidFill>
                <a:ea typeface="ＭＳ Ｐゴシック" charset="-128"/>
              </a:rPr>
              <a:t>construction using QTLs</a:t>
            </a:r>
            <a:r>
              <a:rPr lang="en-US" altLang="en-US" sz="1600" dirty="0">
                <a:solidFill>
                  <a:schemeClr val="tx1">
                    <a:lumMod val="75000"/>
                    <a:lumOff val="25000"/>
                  </a:schemeClr>
                </a:solidFill>
                <a:ea typeface="ＭＳ Ｐゴシック" charset="-128"/>
              </a:rPr>
              <a:t>, </a:t>
            </a:r>
            <a:r>
              <a:rPr lang="en-US" altLang="en-US" sz="1600" dirty="0" smtClean="0">
                <a:solidFill>
                  <a:schemeClr val="tx1">
                    <a:lumMod val="75000"/>
                    <a:lumOff val="25000"/>
                  </a:schemeClr>
                </a:solidFill>
                <a:ea typeface="ＭＳ Ｐゴシック" charset="-128"/>
              </a:rPr>
              <a:t>Hi-C </a:t>
            </a:r>
            <a:r>
              <a:rPr lang="en-US" altLang="en-US" sz="1600" dirty="0">
                <a:solidFill>
                  <a:schemeClr val="tx1">
                    <a:lumMod val="75000"/>
                    <a:lumOff val="25000"/>
                  </a:schemeClr>
                </a:solidFill>
                <a:ea typeface="ＭＳ Ｐゴシック" charset="-128"/>
              </a:rPr>
              <a:t>&amp; activity </a:t>
            </a:r>
            <a:r>
              <a:rPr lang="en-US" altLang="en-US" sz="1600" dirty="0" smtClean="0">
                <a:solidFill>
                  <a:schemeClr val="tx1">
                    <a:lumMod val="75000"/>
                    <a:lumOff val="25000"/>
                  </a:schemeClr>
                </a:solidFill>
                <a:ea typeface="ＭＳ Ｐゴシック" charset="-128"/>
              </a:rPr>
              <a:t>relationships. Using this to link GWAS SNPs to genes.</a:t>
            </a:r>
            <a:endParaRPr lang="en-US" altLang="en-US" sz="1600" dirty="0">
              <a:solidFill>
                <a:schemeClr val="tx1">
                  <a:lumMod val="75000"/>
                  <a:lumOff val="25000"/>
                </a:schemeClr>
              </a:solidFill>
              <a:ea typeface="ＭＳ Ｐゴシック" charset="-128"/>
            </a:endParaRPr>
          </a:p>
          <a:p>
            <a:pPr lvl="1"/>
            <a:r>
              <a:rPr lang="en-US" altLang="en-US" sz="1600" dirty="0" smtClean="0">
                <a:solidFill>
                  <a:schemeClr val="tx1">
                    <a:lumMod val="75000"/>
                    <a:lumOff val="25000"/>
                  </a:schemeClr>
                </a:solidFill>
                <a:ea typeface="ＭＳ Ｐゴシック" charset="-128"/>
              </a:rPr>
              <a:t>Embedding the reg</a:t>
            </a:r>
            <a:r>
              <a:rPr lang="en-US" altLang="en-US" sz="1600" dirty="0">
                <a:solidFill>
                  <a:schemeClr val="tx1">
                    <a:lumMod val="75000"/>
                    <a:lumOff val="25000"/>
                  </a:schemeClr>
                </a:solidFill>
                <a:ea typeface="ＭＳ Ｐゴシック" charset="-128"/>
              </a:rPr>
              <a:t>. network in a deep-learning model (DSPN) to predict </a:t>
            </a:r>
            <a:r>
              <a:rPr lang="en-US" altLang="en-US" sz="1600" dirty="0" smtClean="0">
                <a:solidFill>
                  <a:schemeClr val="tx1">
                    <a:lumMod val="75000"/>
                    <a:lumOff val="25000"/>
                  </a:schemeClr>
                </a:solidFill>
                <a:ea typeface="ＭＳ Ｐゴシック" charset="-128"/>
              </a:rPr>
              <a:t>psychiatric disease phenotype </a:t>
            </a:r>
            <a:r>
              <a:rPr lang="en-US" altLang="en-US" sz="1600" dirty="0">
                <a:solidFill>
                  <a:schemeClr val="tx1">
                    <a:lumMod val="75000"/>
                    <a:lumOff val="25000"/>
                  </a:schemeClr>
                </a:solidFill>
                <a:ea typeface="ＭＳ Ｐゴシック" charset="-128"/>
              </a:rPr>
              <a:t>from genotype &amp; </a:t>
            </a:r>
            <a:r>
              <a:rPr lang="en-US" altLang="en-US" sz="1600" dirty="0" smtClean="0">
                <a:solidFill>
                  <a:schemeClr val="tx1">
                    <a:lumMod val="75000"/>
                    <a:lumOff val="25000"/>
                  </a:schemeClr>
                </a:solidFill>
                <a:ea typeface="ＭＳ Ｐゴシック" charset="-128"/>
              </a:rPr>
              <a:t>transcriptome </a:t>
            </a:r>
            <a:endParaRPr lang="en-US" altLang="en-US" sz="1600" dirty="0">
              <a:solidFill>
                <a:schemeClr val="tx1">
                  <a:lumMod val="75000"/>
                  <a:lumOff val="25000"/>
                </a:schemeClr>
              </a:solidFill>
              <a:ea typeface="ＭＳ Ｐゴシック" charset="-128"/>
            </a:endParaRPr>
          </a:p>
          <a:p>
            <a:endParaRPr lang="en-US" altLang="en-US" sz="1600" i="1" dirty="0" smtClean="0">
              <a:solidFill>
                <a:schemeClr val="tx1">
                  <a:lumMod val="75000"/>
                  <a:lumOff val="25000"/>
                </a:schemeClr>
              </a:solidFill>
              <a:ea typeface="ＭＳ Ｐゴシック" charset="-128"/>
              <a:cs typeface="ＭＳ Ｐゴシック" charset="-128"/>
            </a:endParaRPr>
          </a:p>
          <a:p>
            <a:pPr lvl="1"/>
            <a:endParaRPr lang="en-US" altLang="en-US" sz="1600" dirty="0">
              <a:solidFill>
                <a:schemeClr val="tx1">
                  <a:lumMod val="75000"/>
                  <a:lumOff val="25000"/>
                </a:schemeClr>
              </a:solidFill>
              <a:ea typeface="ＭＳ Ｐゴシック" charset="-128"/>
            </a:endParaRPr>
          </a:p>
          <a:p>
            <a:pPr lvl="1"/>
            <a:endParaRPr lang="en-US" altLang="en-US" sz="1600" dirty="0">
              <a:solidFill>
                <a:schemeClr val="tx1">
                  <a:lumMod val="75000"/>
                  <a:lumOff val="25000"/>
                </a:schemeClr>
              </a:solidFill>
              <a:ea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3977640" y="725488"/>
            <a:ext cx="5150484" cy="6132512"/>
          </a:xfrm>
        </p:spPr>
        <p:txBody>
          <a:bodyPr/>
          <a:lstStyle/>
          <a:p>
            <a:r>
              <a:rPr lang="en-US" altLang="en-US" sz="1400" i="1" dirty="0" smtClean="0">
                <a:solidFill>
                  <a:schemeClr val="tx1">
                    <a:lumMod val="75000"/>
                    <a:lumOff val="25000"/>
                  </a:schemeClr>
                </a:solidFill>
                <a:ea typeface="ＭＳ Ｐゴシック" charset="-128"/>
                <a:cs typeface="ＭＳ Ｐゴシック" charset="-128"/>
              </a:rPr>
              <a:t>[Exhaust] </a:t>
            </a:r>
            <a:r>
              <a:rPr lang="en-US" altLang="en-US" sz="1800" b="1" dirty="0" smtClean="0">
                <a:solidFill>
                  <a:srgbClr val="FF7413"/>
                </a:solidFill>
                <a:ea typeface="ＭＳ Ｐゴシック" charset="-128"/>
                <a:cs typeface="ＭＳ Ｐゴシック" charset="-128"/>
              </a:rPr>
              <a:t>Genomic Privacy</a:t>
            </a:r>
            <a:r>
              <a:rPr lang="en-US" altLang="en-US" sz="1800" b="1" dirty="0" smtClean="0">
                <a:solidFill>
                  <a:schemeClr val="tx1">
                    <a:lumMod val="75000"/>
                    <a:lumOff val="25000"/>
                  </a:schemeClr>
                </a:solidFill>
                <a:ea typeface="ＭＳ Ｐゴシック" charset="-128"/>
                <a:cs typeface="ＭＳ Ｐゴシック" charset="-128"/>
              </a:rPr>
              <a:t> </a:t>
            </a:r>
            <a:r>
              <a:rPr lang="en-US" altLang="en-US" sz="1800" dirty="0" smtClean="0">
                <a:solidFill>
                  <a:schemeClr val="tx1">
                    <a:lumMod val="75000"/>
                    <a:lumOff val="25000"/>
                  </a:schemeClr>
                </a:solidFill>
                <a:ea typeface="ＭＳ Ｐゴシック" charset="-128"/>
                <a:cs typeface="ＭＳ Ｐゴシック" charset="-128"/>
              </a:rPr>
              <a:t>&amp; RNA-</a:t>
            </a:r>
            <a:r>
              <a:rPr lang="en-US" altLang="en-US" sz="1800" dirty="0" err="1" smtClean="0">
                <a:solidFill>
                  <a:schemeClr val="tx1">
                    <a:lumMod val="75000"/>
                    <a:lumOff val="25000"/>
                  </a:schemeClr>
                </a:solidFill>
                <a:ea typeface="ＭＳ Ｐゴシック" charset="-128"/>
                <a:cs typeface="ＭＳ Ｐゴシック" charset="-128"/>
              </a:rPr>
              <a:t>seq</a:t>
            </a:r>
            <a:r>
              <a:rPr lang="en-US" altLang="en-US" sz="1800" b="1" dirty="0" smtClean="0">
                <a:solidFill>
                  <a:schemeClr val="tx1">
                    <a:lumMod val="75000"/>
                    <a:lumOff val="25000"/>
                  </a:schemeClr>
                </a:solidFill>
                <a:ea typeface="ＭＳ Ｐゴシック" charset="-128"/>
                <a:cs typeface="ＭＳ Ｐゴシック" charset="-128"/>
              </a:rPr>
              <a:t> </a:t>
            </a:r>
          </a:p>
          <a:p>
            <a:pPr lvl="1"/>
            <a:r>
              <a:rPr lang="en-US" altLang="en-US" sz="1600" dirty="0">
                <a:solidFill>
                  <a:schemeClr val="tx1">
                    <a:lumMod val="75000"/>
                    <a:lumOff val="25000"/>
                  </a:schemeClr>
                </a:solidFill>
                <a:ea typeface="ＭＳ Ｐゴシック" charset="-128"/>
                <a:cs typeface="ＭＳ Ｐゴシック" charset="-128"/>
              </a:rPr>
              <a:t>Introduction </a:t>
            </a:r>
            <a:r>
              <a:rPr lang="en-US" altLang="en-US" sz="1600" dirty="0" smtClean="0">
                <a:solidFill>
                  <a:schemeClr val="tx1">
                    <a:lumMod val="75000"/>
                    <a:lumOff val="25000"/>
                  </a:schemeClr>
                </a:solidFill>
                <a:ea typeface="ＭＳ Ｐゴシック" charset="-128"/>
                <a:cs typeface="ＭＳ Ｐゴシック" charset="-128"/>
              </a:rPr>
              <a:t>to </a:t>
            </a:r>
            <a:r>
              <a:rPr lang="en-US" altLang="en-US" sz="1600" dirty="0">
                <a:solidFill>
                  <a:schemeClr val="tx1">
                    <a:lumMod val="75000"/>
                    <a:lumOff val="25000"/>
                  </a:schemeClr>
                </a:solidFill>
                <a:ea typeface="ＭＳ Ｐゴシック" charset="-128"/>
                <a:cs typeface="ＭＳ Ｐゴシック" charset="-128"/>
              </a:rPr>
              <a:t>Genomic Privacy </a:t>
            </a:r>
            <a:endParaRPr lang="en-US" altLang="en-US" sz="2000" b="1" dirty="0">
              <a:solidFill>
                <a:schemeClr val="tx1">
                  <a:lumMod val="75000"/>
                  <a:lumOff val="25000"/>
                </a:schemeClr>
              </a:solidFill>
              <a:ea typeface="ＭＳ Ｐゴシック" charset="-128"/>
              <a:cs typeface="ＭＳ Ｐゴシック" charset="-128"/>
            </a:endParaRPr>
          </a:p>
          <a:p>
            <a:pPr lvl="2"/>
            <a:r>
              <a:rPr lang="en-US" altLang="en-US" sz="1600" dirty="0">
                <a:solidFill>
                  <a:schemeClr val="tx1">
                    <a:lumMod val="75000"/>
                    <a:lumOff val="25000"/>
                  </a:schemeClr>
                </a:solidFill>
                <a:ea typeface="ＭＳ Ｐゴシック" charset="-128"/>
                <a:cs typeface="ＭＳ Ｐゴシック" charset="-128"/>
              </a:rPr>
              <a:t>The dilemma: The genome as fundamental, inherited info that’s very private </a:t>
            </a:r>
            <a:r>
              <a:rPr lang="en-US" altLang="en-US" sz="1600" dirty="0" smtClean="0">
                <a:solidFill>
                  <a:schemeClr val="tx1">
                    <a:lumMod val="75000"/>
                    <a:lumOff val="25000"/>
                  </a:schemeClr>
                </a:solidFill>
                <a:ea typeface="ＭＳ Ｐゴシック" charset="-128"/>
                <a:cs typeface="ＭＳ Ｐゴシック" charset="-128"/>
              </a:rPr>
              <a:t>v. </a:t>
            </a:r>
            <a:r>
              <a:rPr lang="en-US" altLang="en-US" sz="1600" dirty="0">
                <a:solidFill>
                  <a:schemeClr val="tx1">
                    <a:lumMod val="75000"/>
                    <a:lumOff val="25000"/>
                  </a:schemeClr>
                </a:solidFill>
                <a:ea typeface="ＭＳ Ｐゴシック" charset="-128"/>
                <a:cs typeface="ＭＳ Ｐゴシック" charset="-128"/>
              </a:rPr>
              <a:t>need for large-scale mining for med. research</a:t>
            </a:r>
          </a:p>
          <a:p>
            <a:pPr lvl="2"/>
            <a:r>
              <a:rPr lang="en-US" altLang="en-US" sz="1600" dirty="0">
                <a:solidFill>
                  <a:schemeClr val="tx1">
                    <a:lumMod val="75000"/>
                    <a:lumOff val="25000"/>
                  </a:schemeClr>
                </a:solidFill>
                <a:ea typeface="ＭＳ Ｐゴシック" charset="-128"/>
                <a:cs typeface="ＭＳ Ｐゴシック" charset="-128"/>
              </a:rPr>
              <a:t>2-sided nature of RNA-</a:t>
            </a:r>
            <a:r>
              <a:rPr lang="en-US" altLang="en-US" sz="1600" dirty="0" err="1">
                <a:solidFill>
                  <a:schemeClr val="tx1">
                    <a:lumMod val="75000"/>
                    <a:lumOff val="25000"/>
                  </a:schemeClr>
                </a:solidFill>
                <a:ea typeface="ＭＳ Ｐゴシック" charset="-128"/>
                <a:cs typeface="ＭＳ Ｐゴシック" charset="-128"/>
              </a:rPr>
              <a:t>seq</a:t>
            </a:r>
            <a:r>
              <a:rPr lang="en-US" altLang="en-US" sz="1600" dirty="0">
                <a:solidFill>
                  <a:schemeClr val="tx1">
                    <a:lumMod val="75000"/>
                    <a:lumOff val="25000"/>
                  </a:schemeClr>
                </a:solidFill>
                <a:ea typeface="ＭＳ Ｐゴシック" charset="-128"/>
                <a:cs typeface="ＭＳ Ｐゴシック" charset="-128"/>
              </a:rPr>
              <a:t> presents particularly tricky privacy issues</a:t>
            </a:r>
          </a:p>
          <a:p>
            <a:pPr lvl="1"/>
            <a:r>
              <a:rPr lang="en-US" altLang="en-US" sz="1600" dirty="0" smtClean="0">
                <a:solidFill>
                  <a:schemeClr val="tx1">
                    <a:lumMod val="75000"/>
                    <a:lumOff val="25000"/>
                  </a:schemeClr>
                </a:solidFill>
                <a:ea typeface="ＭＳ Ｐゴシック" charset="-128"/>
              </a:rPr>
              <a:t>Using file formats to remove obvious variants</a:t>
            </a:r>
            <a:endParaRPr lang="en-US" altLang="en-US" sz="1600" dirty="0">
              <a:solidFill>
                <a:schemeClr val="tx1">
                  <a:lumMod val="75000"/>
                  <a:lumOff val="25000"/>
                </a:schemeClr>
              </a:solidFill>
              <a:ea typeface="ＭＳ Ｐゴシック" charset="-128"/>
            </a:endParaRPr>
          </a:p>
          <a:p>
            <a:pPr lvl="1"/>
            <a:r>
              <a:rPr lang="en-US" altLang="en-US" sz="1600" dirty="0" err="1" smtClean="0">
                <a:solidFill>
                  <a:srgbClr val="FF7413"/>
                </a:solidFill>
                <a:ea typeface="ＭＳ Ｐゴシック" charset="-128"/>
              </a:rPr>
              <a:t>eQTLs</a:t>
            </a:r>
            <a:r>
              <a:rPr lang="en-US" altLang="en-US" sz="1600" dirty="0" smtClean="0">
                <a:solidFill>
                  <a:schemeClr val="tx1">
                    <a:lumMod val="75000"/>
                    <a:lumOff val="25000"/>
                  </a:schemeClr>
                </a:solidFill>
                <a:ea typeface="ＭＳ Ｐゴシック" charset="-128"/>
              </a:rPr>
              <a:t>: Quantifying </a:t>
            </a:r>
            <a:r>
              <a:rPr lang="en-US" altLang="en-US" sz="1600" dirty="0">
                <a:solidFill>
                  <a:schemeClr val="tx1">
                    <a:lumMod val="75000"/>
                    <a:lumOff val="25000"/>
                  </a:schemeClr>
                </a:solidFill>
                <a:ea typeface="ＭＳ Ｐゴシック" charset="-128"/>
              </a:rPr>
              <a:t>&amp; removing </a:t>
            </a:r>
            <a:r>
              <a:rPr lang="en-US" altLang="en-US" sz="1600" dirty="0" smtClean="0">
                <a:solidFill>
                  <a:schemeClr val="tx1">
                    <a:lumMod val="75000"/>
                    <a:lumOff val="25000"/>
                  </a:schemeClr>
                </a:solidFill>
                <a:ea typeface="ＭＳ Ｐゴシック" charset="-128"/>
              </a:rPr>
              <a:t>further variant </a:t>
            </a:r>
            <a:r>
              <a:rPr lang="en-US" altLang="en-US" sz="1600" dirty="0">
                <a:solidFill>
                  <a:schemeClr val="tx1">
                    <a:lumMod val="75000"/>
                    <a:lumOff val="25000"/>
                  </a:schemeClr>
                </a:solidFill>
                <a:ea typeface="ＭＳ Ｐゴシック" charset="-128"/>
              </a:rPr>
              <a:t>info from expression levels </a:t>
            </a:r>
            <a:r>
              <a:rPr lang="en-US" altLang="en-US" sz="1600" dirty="0" smtClean="0">
                <a:solidFill>
                  <a:schemeClr val="tx1">
                    <a:lumMod val="75000"/>
                    <a:lumOff val="25000"/>
                  </a:schemeClr>
                </a:solidFill>
                <a:ea typeface="ＭＳ Ｐゴシック" charset="-128"/>
              </a:rPr>
              <a:t>w/ </a:t>
            </a:r>
            <a:r>
              <a:rPr lang="en-US" altLang="en-US" sz="1600" dirty="0">
                <a:solidFill>
                  <a:schemeClr val="tx1">
                    <a:lumMod val="75000"/>
                    <a:lumOff val="25000"/>
                  </a:schemeClr>
                </a:solidFill>
                <a:ea typeface="ＭＳ Ｐゴシック" charset="-128"/>
              </a:rPr>
              <a:t>ICI &amp; </a:t>
            </a:r>
            <a:r>
              <a:rPr lang="en-US" altLang="en-US" sz="1600" dirty="0" smtClean="0">
                <a:solidFill>
                  <a:schemeClr val="tx1">
                    <a:lumMod val="75000"/>
                    <a:lumOff val="25000"/>
                  </a:schemeClr>
                </a:solidFill>
                <a:ea typeface="ＭＳ Ｐゴシック" charset="-128"/>
              </a:rPr>
              <a:t>predictability. Instantiating </a:t>
            </a:r>
            <a:r>
              <a:rPr lang="en-US" altLang="en-US" sz="1600" dirty="0">
                <a:solidFill>
                  <a:schemeClr val="tx1">
                    <a:lumMod val="75000"/>
                    <a:lumOff val="25000"/>
                  </a:schemeClr>
                </a:solidFill>
                <a:ea typeface="ＭＳ Ｐゴシック" charset="-128"/>
              </a:rPr>
              <a:t>a practical linking attack </a:t>
            </a:r>
            <a:r>
              <a:rPr lang="en-US" altLang="en-US" sz="1600" dirty="0" smtClean="0">
                <a:solidFill>
                  <a:schemeClr val="tx1">
                    <a:lumMod val="75000"/>
                    <a:lumOff val="25000"/>
                  </a:schemeClr>
                </a:solidFill>
                <a:ea typeface="ＭＳ Ｐゴシック" charset="-128"/>
              </a:rPr>
              <a:t>w/ </a:t>
            </a:r>
            <a:r>
              <a:rPr lang="en-US" altLang="en-US" sz="1600" dirty="0">
                <a:solidFill>
                  <a:schemeClr val="tx1">
                    <a:lumMod val="75000"/>
                    <a:lumOff val="25000"/>
                  </a:schemeClr>
                </a:solidFill>
                <a:ea typeface="ＭＳ Ｐゴシック" charset="-128"/>
              </a:rPr>
              <a:t>noisy quasi-identifiers</a:t>
            </a:r>
            <a:endParaRPr lang="en-US" altLang="en-US" sz="1600" dirty="0" smtClean="0">
              <a:solidFill>
                <a:schemeClr val="tx1">
                  <a:lumMod val="75000"/>
                  <a:lumOff val="25000"/>
                </a:schemeClr>
              </a:solidFill>
              <a:ea typeface="ＭＳ Ｐゴシック" charset="-128"/>
            </a:endParaRPr>
          </a:p>
          <a:p>
            <a:pPr lvl="1"/>
            <a:r>
              <a:rPr lang="en-US" altLang="en-US" sz="1600" dirty="0">
                <a:solidFill>
                  <a:srgbClr val="FF7413"/>
                </a:solidFill>
                <a:ea typeface="ＭＳ Ｐゴシック" charset="-128"/>
                <a:cs typeface="ＭＳ Ｐゴシック" charset="-128"/>
              </a:rPr>
              <a:t>Signal </a:t>
            </a:r>
            <a:r>
              <a:rPr lang="en-US" altLang="en-US" sz="1600" dirty="0" smtClean="0">
                <a:solidFill>
                  <a:srgbClr val="FF7413"/>
                </a:solidFill>
                <a:ea typeface="ＭＳ Ｐゴシック" charset="-128"/>
                <a:cs typeface="ＭＳ Ｐゴシック" charset="-128"/>
              </a:rPr>
              <a:t>Profiles</a:t>
            </a:r>
            <a:r>
              <a:rPr lang="en-US" altLang="en-US" sz="1600" dirty="0" smtClean="0">
                <a:solidFill>
                  <a:schemeClr val="tx1">
                    <a:lumMod val="75000"/>
                    <a:lumOff val="25000"/>
                  </a:schemeClr>
                </a:solidFill>
                <a:ea typeface="ＭＳ Ｐゴシック" charset="-128"/>
                <a:cs typeface="ＭＳ Ｐゴシック" charset="-128"/>
              </a:rPr>
              <a:t>: Manifest appreciable </a:t>
            </a:r>
            <a:r>
              <a:rPr lang="en-US" altLang="en-US" sz="1600" dirty="0">
                <a:solidFill>
                  <a:schemeClr val="tx1">
                    <a:lumMod val="75000"/>
                    <a:lumOff val="25000"/>
                  </a:schemeClr>
                </a:solidFill>
                <a:ea typeface="ＭＳ Ｐゴシック" charset="-128"/>
                <a:cs typeface="ＭＳ Ｐゴシック" charset="-128"/>
              </a:rPr>
              <a:t>leakage from large &amp; small </a:t>
            </a:r>
            <a:r>
              <a:rPr lang="en-US" altLang="en-US" sz="1600" dirty="0" smtClean="0">
                <a:solidFill>
                  <a:schemeClr val="tx1">
                    <a:lumMod val="75000"/>
                    <a:lumOff val="25000"/>
                  </a:schemeClr>
                </a:solidFill>
                <a:ea typeface="ＭＳ Ｐゴシック" charset="-128"/>
                <a:cs typeface="ＭＳ Ｐゴシック" charset="-128"/>
              </a:rPr>
              <a:t>deletions. Linking </a:t>
            </a:r>
            <a:r>
              <a:rPr lang="en-US" altLang="en-US" sz="1600" dirty="0">
                <a:solidFill>
                  <a:schemeClr val="tx1">
                    <a:lumMod val="75000"/>
                    <a:lumOff val="25000"/>
                  </a:schemeClr>
                </a:solidFill>
                <a:ea typeface="ＭＳ Ｐゴシック" charset="-128"/>
                <a:cs typeface="ＭＳ Ｐゴシック" charset="-128"/>
              </a:rPr>
              <a:t>attacks </a:t>
            </a:r>
            <a:r>
              <a:rPr lang="en-US" altLang="en-US" sz="1600" dirty="0" smtClean="0">
                <a:solidFill>
                  <a:schemeClr val="tx1">
                    <a:lumMod val="75000"/>
                    <a:lumOff val="25000"/>
                  </a:schemeClr>
                </a:solidFill>
                <a:ea typeface="ＭＳ Ｐゴシック" charset="-128"/>
                <a:cs typeface="ＭＳ Ｐゴシック" charset="-128"/>
              </a:rPr>
              <a:t>possible </a:t>
            </a:r>
            <a:r>
              <a:rPr lang="en-US" altLang="en-US" sz="1600" dirty="0">
                <a:solidFill>
                  <a:schemeClr val="tx1">
                    <a:lumMod val="75000"/>
                    <a:lumOff val="25000"/>
                  </a:schemeClr>
                </a:solidFill>
                <a:ea typeface="ＭＳ Ｐゴシック" charset="-128"/>
                <a:cs typeface="ＭＳ Ｐゴシック" charset="-128"/>
              </a:rPr>
              <a:t>but additional complication of SV discovery in addition to </a:t>
            </a:r>
            <a:r>
              <a:rPr lang="en-US" altLang="en-US" sz="1600" dirty="0" smtClean="0">
                <a:solidFill>
                  <a:schemeClr val="tx1">
                    <a:lumMod val="75000"/>
                    <a:lumOff val="25000"/>
                  </a:schemeClr>
                </a:solidFill>
                <a:ea typeface="ＭＳ Ｐゴシック" charset="-128"/>
                <a:cs typeface="ＭＳ Ｐゴシック" charset="-128"/>
              </a:rPr>
              <a:t>genotyping</a:t>
            </a:r>
            <a:endParaRPr lang="en-US" altLang="en-US" sz="1600" dirty="0">
              <a:solidFill>
                <a:schemeClr val="tx1">
                  <a:lumMod val="75000"/>
                  <a:lumOff val="25000"/>
                </a:schemeClr>
              </a:solidFill>
              <a:ea typeface="ＭＳ Ｐゴシック" charset="-128"/>
            </a:endParaRPr>
          </a:p>
          <a:p>
            <a:r>
              <a:rPr lang="en-US" altLang="en-US" sz="1600" i="1" dirty="0" smtClean="0">
                <a:solidFill>
                  <a:schemeClr val="tx1">
                    <a:lumMod val="75000"/>
                    <a:lumOff val="25000"/>
                  </a:schemeClr>
                </a:solidFill>
                <a:ea typeface="ＭＳ Ｐゴシック" charset="-128"/>
                <a:cs typeface="ＭＳ Ｐゴシック" charset="-128"/>
              </a:rPr>
              <a:t>[Exhaust]</a:t>
            </a:r>
            <a:r>
              <a:rPr lang="en-US" altLang="en-US" sz="2000" b="1" dirty="0" smtClean="0">
                <a:solidFill>
                  <a:schemeClr val="tx1">
                    <a:lumMod val="75000"/>
                    <a:lumOff val="25000"/>
                  </a:schemeClr>
                </a:solidFill>
                <a:ea typeface="ＭＳ Ｐゴシック" charset="-128"/>
                <a:cs typeface="ＭＳ Ｐゴシック" charset="-128"/>
              </a:rPr>
              <a:t> </a:t>
            </a:r>
            <a:r>
              <a:rPr lang="en-US" altLang="en-US" sz="2000" b="1" dirty="0" smtClean="0">
                <a:solidFill>
                  <a:srgbClr val="FF7413"/>
                </a:solidFill>
                <a:ea typeface="ＭＳ Ｐゴシック" charset="-128"/>
                <a:cs typeface="ＭＳ Ｐゴシック" charset="-128"/>
              </a:rPr>
              <a:t>Publication Patterns</a:t>
            </a:r>
            <a:r>
              <a:rPr lang="en-US" altLang="en-US" sz="2000" dirty="0" smtClean="0">
                <a:solidFill>
                  <a:srgbClr val="FF7413"/>
                </a:solidFill>
                <a:ea typeface="ＭＳ Ｐゴシック" charset="-128"/>
                <a:cs typeface="ＭＳ Ｐゴシック" charset="-128"/>
              </a:rPr>
              <a:t> </a:t>
            </a:r>
            <a:r>
              <a:rPr lang="en-US" altLang="en-US" sz="2000" dirty="0" smtClean="0">
                <a:solidFill>
                  <a:schemeClr val="tx1">
                    <a:lumMod val="75000"/>
                    <a:lumOff val="25000"/>
                  </a:schemeClr>
                </a:solidFill>
                <a:ea typeface="ＭＳ Ｐゴシック" charset="-128"/>
                <a:cs typeface="ＭＳ Ｐゴシック" charset="-128"/>
              </a:rPr>
              <a:t/>
            </a:r>
            <a:br>
              <a:rPr lang="en-US" altLang="en-US" sz="2000" dirty="0" smtClean="0">
                <a:solidFill>
                  <a:schemeClr val="tx1">
                    <a:lumMod val="75000"/>
                    <a:lumOff val="25000"/>
                  </a:schemeClr>
                </a:solidFill>
                <a:ea typeface="ＭＳ Ｐゴシック" charset="-128"/>
                <a:cs typeface="ＭＳ Ｐゴシック" charset="-128"/>
              </a:rPr>
            </a:br>
            <a:r>
              <a:rPr lang="en-US" altLang="en-US" sz="2000" dirty="0" smtClean="0">
                <a:solidFill>
                  <a:schemeClr val="tx1">
                    <a:lumMod val="75000"/>
                    <a:lumOff val="25000"/>
                  </a:schemeClr>
                </a:solidFill>
                <a:ea typeface="ＭＳ Ｐゴシック" charset="-128"/>
                <a:cs typeface="ＭＳ Ｐゴシック" charset="-128"/>
              </a:rPr>
              <a:t>from data </a:t>
            </a:r>
            <a:r>
              <a:rPr lang="en-US" altLang="en-US" sz="2000" dirty="0">
                <a:solidFill>
                  <a:schemeClr val="tx1">
                    <a:lumMod val="75000"/>
                    <a:lumOff val="25000"/>
                  </a:schemeClr>
                </a:solidFill>
                <a:ea typeface="ＭＳ Ｐゴシック" charset="-128"/>
                <a:cs typeface="ＭＳ Ｐゴシック" charset="-128"/>
              </a:rPr>
              <a:t>producing consortia</a:t>
            </a:r>
          </a:p>
          <a:p>
            <a:pPr lvl="1"/>
            <a:r>
              <a:rPr lang="en-US" altLang="en-US" sz="1600" dirty="0">
                <a:solidFill>
                  <a:schemeClr val="tx1">
                    <a:lumMod val="75000"/>
                    <a:lumOff val="25000"/>
                  </a:schemeClr>
                </a:solidFill>
                <a:ea typeface="ＭＳ Ｐゴシック" charset="-128"/>
              </a:rPr>
              <a:t>Co-authorship network </a:t>
            </a:r>
            <a:r>
              <a:rPr lang="en-US" altLang="en-US" sz="1600" dirty="0" smtClean="0">
                <a:solidFill>
                  <a:schemeClr val="tx1">
                    <a:lumMod val="75000"/>
                    <a:lumOff val="25000"/>
                  </a:schemeClr>
                </a:solidFill>
                <a:ea typeface="ＭＳ Ｐゴシック" charset="-128"/>
              </a:rPr>
              <a:t>stats relate </a:t>
            </a:r>
            <a:r>
              <a:rPr lang="en-US" altLang="en-US" sz="1600" dirty="0">
                <a:solidFill>
                  <a:schemeClr val="tx1">
                    <a:lumMod val="75000"/>
                    <a:lumOff val="25000"/>
                  </a:schemeClr>
                </a:solidFill>
                <a:ea typeface="ＭＳ Ｐゴシック" charset="-128"/>
              </a:rPr>
              <a:t>to publication rollouts &amp; show gradual adoption by </a:t>
            </a:r>
            <a:r>
              <a:rPr lang="en-US" altLang="en-US" sz="1600" dirty="0" smtClean="0">
                <a:solidFill>
                  <a:schemeClr val="tx1">
                    <a:lumMod val="75000"/>
                    <a:lumOff val="25000"/>
                  </a:schemeClr>
                </a:solidFill>
                <a:ea typeface="ＭＳ Ｐゴシック" charset="-128"/>
              </a:rPr>
              <a:t>community</a:t>
            </a:r>
            <a:endParaRPr lang="en-US" altLang="en-US" sz="1600" dirty="0">
              <a:solidFill>
                <a:schemeClr val="tx1">
                  <a:lumMod val="75000"/>
                  <a:lumOff val="25000"/>
                </a:schemeClr>
              </a:solidFill>
              <a:ea typeface="ＭＳ Ｐゴシック" charset="-128"/>
            </a:endParaRPr>
          </a:p>
          <a:p>
            <a:pPr lvl="1"/>
            <a:r>
              <a:rPr lang="en-US" altLang="en-US" sz="1600" dirty="0">
                <a:solidFill>
                  <a:schemeClr val="tx1">
                    <a:lumMod val="75000"/>
                    <a:lumOff val="25000"/>
                  </a:schemeClr>
                </a:solidFill>
                <a:ea typeface="ＭＳ Ｐゴシック" charset="-128"/>
              </a:rPr>
              <a:t>Key role of brokers in data dissemination</a:t>
            </a:r>
          </a:p>
          <a:p>
            <a:pPr lvl="1"/>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p:txBody>
      </p:sp>
    </p:spTree>
    <p:extLst>
      <p:ext uri="{BB962C8B-B14F-4D97-AF65-F5344CB8AC3E}">
        <p14:creationId xmlns:p14="http://schemas.microsoft.com/office/powerpoint/2010/main" val="462191112"/>
      </p:ext>
    </p:extLst>
  </p:cSld>
  <p:clrMapOvr>
    <a:masterClrMapping/>
  </p:clrMapOvr>
  <p:transition advTm="238108"/>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754337" y="2241630"/>
            <a:ext cx="4170704" cy="2999880"/>
            <a:chOff x="1211495" y="2876682"/>
            <a:chExt cx="10843831" cy="7799689"/>
          </a:xfrm>
        </p:grpSpPr>
        <p:sp>
          <p:nvSpPr>
            <p:cNvPr id="155" name="Freeform 154"/>
            <p:cNvSpPr/>
            <p:nvPr/>
          </p:nvSpPr>
          <p:spPr>
            <a:xfrm>
              <a:off x="3290729" y="3481268"/>
              <a:ext cx="6874782" cy="1288394"/>
            </a:xfrm>
            <a:custGeom>
              <a:avLst/>
              <a:gdLst>
                <a:gd name="connsiteX0" fmla="*/ 0 w 2545080"/>
                <a:gd name="connsiteY0" fmla="*/ 710148 h 711137"/>
                <a:gd name="connsiteX1" fmla="*/ 194310 w 2545080"/>
                <a:gd name="connsiteY1" fmla="*/ 630138 h 711137"/>
                <a:gd name="connsiteX2" fmla="*/ 445770 w 2545080"/>
                <a:gd name="connsiteY2" fmla="*/ 48154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3013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83030 w 2545080"/>
                <a:gd name="connsiteY12" fmla="*/ 45868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3830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61160 w 2545080"/>
                <a:gd name="connsiteY14" fmla="*/ 58822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1637 h 711637"/>
                <a:gd name="connsiteX1" fmla="*/ 194310 w 2545080"/>
                <a:gd name="connsiteY1" fmla="*/ 662107 h 711637"/>
                <a:gd name="connsiteX2" fmla="*/ 354330 w 2545080"/>
                <a:gd name="connsiteY2" fmla="*/ 585907 h 711637"/>
                <a:gd name="connsiteX3" fmla="*/ 464820 w 2545080"/>
                <a:gd name="connsiteY3" fmla="*/ 418267 h 711637"/>
                <a:gd name="connsiteX4" fmla="*/ 590550 w 2545080"/>
                <a:gd name="connsiteY4" fmla="*/ 601147 h 711637"/>
                <a:gd name="connsiteX5" fmla="*/ 739140 w 2545080"/>
                <a:gd name="connsiteY5" fmla="*/ 338257 h 711637"/>
                <a:gd name="connsiteX6" fmla="*/ 834390 w 2545080"/>
                <a:gd name="connsiteY6" fmla="*/ 551617 h 711637"/>
                <a:gd name="connsiteX7" fmla="*/ 880110 w 2545080"/>
                <a:gd name="connsiteY7" fmla="*/ 650677 h 711637"/>
                <a:gd name="connsiteX8" fmla="*/ 990600 w 2545080"/>
                <a:gd name="connsiteY8" fmla="*/ 688777 h 711637"/>
                <a:gd name="connsiteX9" fmla="*/ 1162050 w 2545080"/>
                <a:gd name="connsiteY9" fmla="*/ 688777 h 711637"/>
                <a:gd name="connsiteX10" fmla="*/ 1268730 w 2545080"/>
                <a:gd name="connsiteY10" fmla="*/ 646867 h 711637"/>
                <a:gd name="connsiteX11" fmla="*/ 1329690 w 2545080"/>
                <a:gd name="connsiteY11" fmla="*/ 643057 h 711637"/>
                <a:gd name="connsiteX12" fmla="*/ 1421130 w 2545080"/>
                <a:gd name="connsiteY12" fmla="*/ 460177 h 711637"/>
                <a:gd name="connsiteX13" fmla="*/ 1485900 w 2545080"/>
                <a:gd name="connsiteY13" fmla="*/ 631627 h 711637"/>
                <a:gd name="connsiteX14" fmla="*/ 1661160 w 2545080"/>
                <a:gd name="connsiteY14" fmla="*/ 589717 h 711637"/>
                <a:gd name="connsiteX15" fmla="*/ 1779270 w 2545080"/>
                <a:gd name="connsiteY15" fmla="*/ 681157 h 711637"/>
                <a:gd name="connsiteX16" fmla="*/ 1962150 w 2545080"/>
                <a:gd name="connsiteY16" fmla="*/ 303967 h 711637"/>
                <a:gd name="connsiteX17" fmla="*/ 2026920 w 2545080"/>
                <a:gd name="connsiteY17" fmla="*/ 56317 h 711637"/>
                <a:gd name="connsiteX18" fmla="*/ 2152650 w 2545080"/>
                <a:gd name="connsiteY18" fmla="*/ 10597 h 711637"/>
                <a:gd name="connsiteX19" fmla="*/ 2217420 w 2545080"/>
                <a:gd name="connsiteY19" fmla="*/ 208717 h 711637"/>
                <a:gd name="connsiteX20" fmla="*/ 2289810 w 2545080"/>
                <a:gd name="connsiteY20" fmla="*/ 574477 h 711637"/>
                <a:gd name="connsiteX21" fmla="*/ 2316480 w 2545080"/>
                <a:gd name="connsiteY21" fmla="*/ 696397 h 711637"/>
                <a:gd name="connsiteX22" fmla="*/ 2385060 w 2545080"/>
                <a:gd name="connsiteY22" fmla="*/ 696397 h 711637"/>
                <a:gd name="connsiteX23" fmla="*/ 2545080 w 2545080"/>
                <a:gd name="connsiteY23" fmla="*/ 696397 h 711637"/>
                <a:gd name="connsiteX0" fmla="*/ 0 w 2545080"/>
                <a:gd name="connsiteY0" fmla="*/ 668578 h 668578"/>
                <a:gd name="connsiteX1" fmla="*/ 194310 w 2545080"/>
                <a:gd name="connsiteY1" fmla="*/ 619048 h 668578"/>
                <a:gd name="connsiteX2" fmla="*/ 354330 w 2545080"/>
                <a:gd name="connsiteY2" fmla="*/ 542848 h 668578"/>
                <a:gd name="connsiteX3" fmla="*/ 464820 w 2545080"/>
                <a:gd name="connsiteY3" fmla="*/ 375208 h 668578"/>
                <a:gd name="connsiteX4" fmla="*/ 590550 w 2545080"/>
                <a:gd name="connsiteY4" fmla="*/ 558088 h 668578"/>
                <a:gd name="connsiteX5" fmla="*/ 739140 w 2545080"/>
                <a:gd name="connsiteY5" fmla="*/ 295198 h 668578"/>
                <a:gd name="connsiteX6" fmla="*/ 834390 w 2545080"/>
                <a:gd name="connsiteY6" fmla="*/ 508558 h 668578"/>
                <a:gd name="connsiteX7" fmla="*/ 880110 w 2545080"/>
                <a:gd name="connsiteY7" fmla="*/ 607618 h 668578"/>
                <a:gd name="connsiteX8" fmla="*/ 990600 w 2545080"/>
                <a:gd name="connsiteY8" fmla="*/ 645718 h 668578"/>
                <a:gd name="connsiteX9" fmla="*/ 1162050 w 2545080"/>
                <a:gd name="connsiteY9" fmla="*/ 645718 h 668578"/>
                <a:gd name="connsiteX10" fmla="*/ 1268730 w 2545080"/>
                <a:gd name="connsiteY10" fmla="*/ 603808 h 668578"/>
                <a:gd name="connsiteX11" fmla="*/ 1329690 w 2545080"/>
                <a:gd name="connsiteY11" fmla="*/ 599998 h 668578"/>
                <a:gd name="connsiteX12" fmla="*/ 1421130 w 2545080"/>
                <a:gd name="connsiteY12" fmla="*/ 417118 h 668578"/>
                <a:gd name="connsiteX13" fmla="*/ 1485900 w 2545080"/>
                <a:gd name="connsiteY13" fmla="*/ 588568 h 668578"/>
                <a:gd name="connsiteX14" fmla="*/ 1661160 w 2545080"/>
                <a:gd name="connsiteY14" fmla="*/ 546658 h 668578"/>
                <a:gd name="connsiteX15" fmla="*/ 1779270 w 2545080"/>
                <a:gd name="connsiteY15" fmla="*/ 638098 h 668578"/>
                <a:gd name="connsiteX16" fmla="*/ 1962150 w 2545080"/>
                <a:gd name="connsiteY16" fmla="*/ 260908 h 668578"/>
                <a:gd name="connsiteX17" fmla="*/ 2026920 w 2545080"/>
                <a:gd name="connsiteY17" fmla="*/ 13258 h 668578"/>
                <a:gd name="connsiteX18" fmla="*/ 2148840 w 2545080"/>
                <a:gd name="connsiteY18" fmla="*/ 47548 h 668578"/>
                <a:gd name="connsiteX19" fmla="*/ 2217420 w 2545080"/>
                <a:gd name="connsiteY19" fmla="*/ 165658 h 668578"/>
                <a:gd name="connsiteX20" fmla="*/ 2289810 w 2545080"/>
                <a:gd name="connsiteY20" fmla="*/ 531418 h 668578"/>
                <a:gd name="connsiteX21" fmla="*/ 2316480 w 2545080"/>
                <a:gd name="connsiteY21" fmla="*/ 653338 h 668578"/>
                <a:gd name="connsiteX22" fmla="*/ 2385060 w 2545080"/>
                <a:gd name="connsiteY22" fmla="*/ 653338 h 668578"/>
                <a:gd name="connsiteX23" fmla="*/ 2545080 w 2545080"/>
                <a:gd name="connsiteY23" fmla="*/ 653338 h 668578"/>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16480 w 2545080"/>
                <a:gd name="connsiteY21" fmla="*/ 65416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2786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4456 h 664456"/>
                <a:gd name="connsiteX1" fmla="*/ 194310 w 2545080"/>
                <a:gd name="connsiteY1" fmla="*/ 614926 h 664456"/>
                <a:gd name="connsiteX2" fmla="*/ 354330 w 2545080"/>
                <a:gd name="connsiteY2" fmla="*/ 538726 h 664456"/>
                <a:gd name="connsiteX3" fmla="*/ 464820 w 2545080"/>
                <a:gd name="connsiteY3" fmla="*/ 371086 h 664456"/>
                <a:gd name="connsiteX4" fmla="*/ 590550 w 2545080"/>
                <a:gd name="connsiteY4" fmla="*/ 553966 h 664456"/>
                <a:gd name="connsiteX5" fmla="*/ 739140 w 2545080"/>
                <a:gd name="connsiteY5" fmla="*/ 291076 h 664456"/>
                <a:gd name="connsiteX6" fmla="*/ 834390 w 2545080"/>
                <a:gd name="connsiteY6" fmla="*/ 504436 h 664456"/>
                <a:gd name="connsiteX7" fmla="*/ 880110 w 2545080"/>
                <a:gd name="connsiteY7" fmla="*/ 603496 h 664456"/>
                <a:gd name="connsiteX8" fmla="*/ 990600 w 2545080"/>
                <a:gd name="connsiteY8" fmla="*/ 641596 h 664456"/>
                <a:gd name="connsiteX9" fmla="*/ 1162050 w 2545080"/>
                <a:gd name="connsiteY9" fmla="*/ 641596 h 664456"/>
                <a:gd name="connsiteX10" fmla="*/ 1268730 w 2545080"/>
                <a:gd name="connsiteY10" fmla="*/ 599686 h 664456"/>
                <a:gd name="connsiteX11" fmla="*/ 1329690 w 2545080"/>
                <a:gd name="connsiteY11" fmla="*/ 595876 h 664456"/>
                <a:gd name="connsiteX12" fmla="*/ 1421130 w 2545080"/>
                <a:gd name="connsiteY12" fmla="*/ 412996 h 664456"/>
                <a:gd name="connsiteX13" fmla="*/ 1485900 w 2545080"/>
                <a:gd name="connsiteY13" fmla="*/ 584446 h 664456"/>
                <a:gd name="connsiteX14" fmla="*/ 1661160 w 2545080"/>
                <a:gd name="connsiteY14" fmla="*/ 542536 h 664456"/>
                <a:gd name="connsiteX15" fmla="*/ 1779270 w 2545080"/>
                <a:gd name="connsiteY15" fmla="*/ 633976 h 664456"/>
                <a:gd name="connsiteX16" fmla="*/ 1927860 w 2545080"/>
                <a:gd name="connsiteY16" fmla="*/ 256786 h 664456"/>
                <a:gd name="connsiteX17" fmla="*/ 2026920 w 2545080"/>
                <a:gd name="connsiteY17" fmla="*/ 9136 h 664456"/>
                <a:gd name="connsiteX18" fmla="*/ 2148840 w 2545080"/>
                <a:gd name="connsiteY18" fmla="*/ 43426 h 664456"/>
                <a:gd name="connsiteX19" fmla="*/ 2217420 w 2545080"/>
                <a:gd name="connsiteY19" fmla="*/ 192016 h 664456"/>
                <a:gd name="connsiteX20" fmla="*/ 2301240 w 2545080"/>
                <a:gd name="connsiteY20" fmla="*/ 393946 h 664456"/>
                <a:gd name="connsiteX21" fmla="*/ 2350770 w 2545080"/>
                <a:gd name="connsiteY21" fmla="*/ 553966 h 664456"/>
                <a:gd name="connsiteX22" fmla="*/ 2423160 w 2545080"/>
                <a:gd name="connsiteY22" fmla="*/ 637786 h 664456"/>
                <a:gd name="connsiteX23" fmla="*/ 2545080 w 2545080"/>
                <a:gd name="connsiteY23" fmla="*/ 649216 h 66445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9140 w 2545080"/>
                <a:gd name="connsiteY5" fmla="*/ 303706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9140 w 2545080"/>
                <a:gd name="connsiteY5" fmla="*/ 303706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631225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9140 w 2545080"/>
                <a:gd name="connsiteY5" fmla="*/ 303706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631225 h 677086"/>
                <a:gd name="connsiteX13" fmla="*/ 1485900 w 2545080"/>
                <a:gd name="connsiteY13" fmla="*/ 597076 h 677086"/>
                <a:gd name="connsiteX14" fmla="*/ 1641605 w 2545080"/>
                <a:gd name="connsiteY14" fmla="*/ 61563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64874 h 664874"/>
                <a:gd name="connsiteX1" fmla="*/ 194310 w 2545080"/>
                <a:gd name="connsiteY1" fmla="*/ 615344 h 664874"/>
                <a:gd name="connsiteX2" fmla="*/ 354330 w 2545080"/>
                <a:gd name="connsiteY2" fmla="*/ 539144 h 664874"/>
                <a:gd name="connsiteX3" fmla="*/ 464820 w 2545080"/>
                <a:gd name="connsiteY3" fmla="*/ 371504 h 664874"/>
                <a:gd name="connsiteX4" fmla="*/ 590550 w 2545080"/>
                <a:gd name="connsiteY4" fmla="*/ 554384 h 664874"/>
                <a:gd name="connsiteX5" fmla="*/ 739140 w 2545080"/>
                <a:gd name="connsiteY5" fmla="*/ 291494 h 664874"/>
                <a:gd name="connsiteX6" fmla="*/ 834390 w 2545080"/>
                <a:gd name="connsiteY6" fmla="*/ 504854 h 664874"/>
                <a:gd name="connsiteX7" fmla="*/ 880110 w 2545080"/>
                <a:gd name="connsiteY7" fmla="*/ 603914 h 664874"/>
                <a:gd name="connsiteX8" fmla="*/ 990600 w 2545080"/>
                <a:gd name="connsiteY8" fmla="*/ 642014 h 664874"/>
                <a:gd name="connsiteX9" fmla="*/ 1162050 w 2545080"/>
                <a:gd name="connsiteY9" fmla="*/ 642014 h 664874"/>
                <a:gd name="connsiteX10" fmla="*/ 1268730 w 2545080"/>
                <a:gd name="connsiteY10" fmla="*/ 600104 h 664874"/>
                <a:gd name="connsiteX11" fmla="*/ 1329690 w 2545080"/>
                <a:gd name="connsiteY11" fmla="*/ 596294 h 664874"/>
                <a:gd name="connsiteX12" fmla="*/ 1421130 w 2545080"/>
                <a:gd name="connsiteY12" fmla="*/ 619013 h 664874"/>
                <a:gd name="connsiteX13" fmla="*/ 1485900 w 2545080"/>
                <a:gd name="connsiteY13" fmla="*/ 584864 h 664874"/>
                <a:gd name="connsiteX14" fmla="*/ 1641605 w 2545080"/>
                <a:gd name="connsiteY14" fmla="*/ 603424 h 664874"/>
                <a:gd name="connsiteX15" fmla="*/ 1779270 w 2545080"/>
                <a:gd name="connsiteY15" fmla="*/ 634394 h 664874"/>
                <a:gd name="connsiteX16" fmla="*/ 1927860 w 2545080"/>
                <a:gd name="connsiteY16" fmla="*/ 257204 h 664874"/>
                <a:gd name="connsiteX17" fmla="*/ 2026920 w 2545080"/>
                <a:gd name="connsiteY17" fmla="*/ 9554 h 664874"/>
                <a:gd name="connsiteX18" fmla="*/ 2155359 w 2545080"/>
                <a:gd name="connsiteY18" fmla="*/ 589404 h 664874"/>
                <a:gd name="connsiteX19" fmla="*/ 2217420 w 2545080"/>
                <a:gd name="connsiteY19" fmla="*/ 192434 h 664874"/>
                <a:gd name="connsiteX20" fmla="*/ 2301240 w 2545080"/>
                <a:gd name="connsiteY20" fmla="*/ 394364 h 664874"/>
                <a:gd name="connsiteX21" fmla="*/ 2350770 w 2545080"/>
                <a:gd name="connsiteY21" fmla="*/ 554384 h 664874"/>
                <a:gd name="connsiteX22" fmla="*/ 2423160 w 2545080"/>
                <a:gd name="connsiteY22" fmla="*/ 638204 h 664874"/>
                <a:gd name="connsiteX23" fmla="*/ 2545080 w 2545080"/>
                <a:gd name="connsiteY23" fmla="*/ 649634 h 664874"/>
                <a:gd name="connsiteX0" fmla="*/ 0 w 2545080"/>
                <a:gd name="connsiteY0" fmla="*/ 476448 h 476448"/>
                <a:gd name="connsiteX1" fmla="*/ 194310 w 2545080"/>
                <a:gd name="connsiteY1" fmla="*/ 426918 h 476448"/>
                <a:gd name="connsiteX2" fmla="*/ 354330 w 2545080"/>
                <a:gd name="connsiteY2" fmla="*/ 350718 h 476448"/>
                <a:gd name="connsiteX3" fmla="*/ 464820 w 2545080"/>
                <a:gd name="connsiteY3" fmla="*/ 183078 h 476448"/>
                <a:gd name="connsiteX4" fmla="*/ 590550 w 2545080"/>
                <a:gd name="connsiteY4" fmla="*/ 365958 h 476448"/>
                <a:gd name="connsiteX5" fmla="*/ 739140 w 2545080"/>
                <a:gd name="connsiteY5" fmla="*/ 103068 h 476448"/>
                <a:gd name="connsiteX6" fmla="*/ 834390 w 2545080"/>
                <a:gd name="connsiteY6" fmla="*/ 316428 h 476448"/>
                <a:gd name="connsiteX7" fmla="*/ 880110 w 2545080"/>
                <a:gd name="connsiteY7" fmla="*/ 415488 h 476448"/>
                <a:gd name="connsiteX8" fmla="*/ 990600 w 2545080"/>
                <a:gd name="connsiteY8" fmla="*/ 453588 h 476448"/>
                <a:gd name="connsiteX9" fmla="*/ 1162050 w 2545080"/>
                <a:gd name="connsiteY9" fmla="*/ 453588 h 476448"/>
                <a:gd name="connsiteX10" fmla="*/ 1268730 w 2545080"/>
                <a:gd name="connsiteY10" fmla="*/ 411678 h 476448"/>
                <a:gd name="connsiteX11" fmla="*/ 1329690 w 2545080"/>
                <a:gd name="connsiteY11" fmla="*/ 407868 h 476448"/>
                <a:gd name="connsiteX12" fmla="*/ 1421130 w 2545080"/>
                <a:gd name="connsiteY12" fmla="*/ 430587 h 476448"/>
                <a:gd name="connsiteX13" fmla="*/ 1485900 w 2545080"/>
                <a:gd name="connsiteY13" fmla="*/ 396438 h 476448"/>
                <a:gd name="connsiteX14" fmla="*/ 1641605 w 2545080"/>
                <a:gd name="connsiteY14" fmla="*/ 414998 h 476448"/>
                <a:gd name="connsiteX15" fmla="*/ 1779270 w 2545080"/>
                <a:gd name="connsiteY15" fmla="*/ 445968 h 476448"/>
                <a:gd name="connsiteX16" fmla="*/ 1927860 w 2545080"/>
                <a:gd name="connsiteY16" fmla="*/ 68778 h 476448"/>
                <a:gd name="connsiteX17" fmla="*/ 2155359 w 2545080"/>
                <a:gd name="connsiteY17" fmla="*/ 400978 h 476448"/>
                <a:gd name="connsiteX18" fmla="*/ 2217420 w 2545080"/>
                <a:gd name="connsiteY18" fmla="*/ 4008 h 476448"/>
                <a:gd name="connsiteX19" fmla="*/ 2301240 w 2545080"/>
                <a:gd name="connsiteY19" fmla="*/ 205938 h 476448"/>
                <a:gd name="connsiteX20" fmla="*/ 2350770 w 2545080"/>
                <a:gd name="connsiteY20" fmla="*/ 365958 h 476448"/>
                <a:gd name="connsiteX21" fmla="*/ 2423160 w 2545080"/>
                <a:gd name="connsiteY21" fmla="*/ 449778 h 476448"/>
                <a:gd name="connsiteX22" fmla="*/ 2545080 w 2545080"/>
                <a:gd name="connsiteY22" fmla="*/ 461208 h 476448"/>
                <a:gd name="connsiteX0" fmla="*/ 0 w 2545080"/>
                <a:gd name="connsiteY0" fmla="*/ 476448 h 476448"/>
                <a:gd name="connsiteX1" fmla="*/ 194310 w 2545080"/>
                <a:gd name="connsiteY1" fmla="*/ 426918 h 476448"/>
                <a:gd name="connsiteX2" fmla="*/ 354330 w 2545080"/>
                <a:gd name="connsiteY2" fmla="*/ 350718 h 476448"/>
                <a:gd name="connsiteX3" fmla="*/ 464820 w 2545080"/>
                <a:gd name="connsiteY3" fmla="*/ 183078 h 476448"/>
                <a:gd name="connsiteX4" fmla="*/ 590550 w 2545080"/>
                <a:gd name="connsiteY4" fmla="*/ 365958 h 476448"/>
                <a:gd name="connsiteX5" fmla="*/ 739140 w 2545080"/>
                <a:gd name="connsiteY5" fmla="*/ 103068 h 476448"/>
                <a:gd name="connsiteX6" fmla="*/ 834390 w 2545080"/>
                <a:gd name="connsiteY6" fmla="*/ 316428 h 476448"/>
                <a:gd name="connsiteX7" fmla="*/ 880110 w 2545080"/>
                <a:gd name="connsiteY7" fmla="*/ 415488 h 476448"/>
                <a:gd name="connsiteX8" fmla="*/ 990600 w 2545080"/>
                <a:gd name="connsiteY8" fmla="*/ 453588 h 476448"/>
                <a:gd name="connsiteX9" fmla="*/ 1162050 w 2545080"/>
                <a:gd name="connsiteY9" fmla="*/ 453588 h 476448"/>
                <a:gd name="connsiteX10" fmla="*/ 1268730 w 2545080"/>
                <a:gd name="connsiteY10" fmla="*/ 411678 h 476448"/>
                <a:gd name="connsiteX11" fmla="*/ 1329690 w 2545080"/>
                <a:gd name="connsiteY11" fmla="*/ 407868 h 476448"/>
                <a:gd name="connsiteX12" fmla="*/ 1421130 w 2545080"/>
                <a:gd name="connsiteY12" fmla="*/ 430587 h 476448"/>
                <a:gd name="connsiteX13" fmla="*/ 1485900 w 2545080"/>
                <a:gd name="connsiteY13" fmla="*/ 396438 h 476448"/>
                <a:gd name="connsiteX14" fmla="*/ 1641605 w 2545080"/>
                <a:gd name="connsiteY14" fmla="*/ 414998 h 476448"/>
                <a:gd name="connsiteX15" fmla="*/ 1779270 w 2545080"/>
                <a:gd name="connsiteY15" fmla="*/ 445968 h 476448"/>
                <a:gd name="connsiteX16" fmla="*/ 2155359 w 2545080"/>
                <a:gd name="connsiteY16" fmla="*/ 400978 h 476448"/>
                <a:gd name="connsiteX17" fmla="*/ 2217420 w 2545080"/>
                <a:gd name="connsiteY17" fmla="*/ 4008 h 476448"/>
                <a:gd name="connsiteX18" fmla="*/ 2301240 w 2545080"/>
                <a:gd name="connsiteY18" fmla="*/ 205938 h 476448"/>
                <a:gd name="connsiteX19" fmla="*/ 2350770 w 2545080"/>
                <a:gd name="connsiteY19" fmla="*/ 365958 h 476448"/>
                <a:gd name="connsiteX20" fmla="*/ 2423160 w 2545080"/>
                <a:gd name="connsiteY20" fmla="*/ 449778 h 476448"/>
                <a:gd name="connsiteX21" fmla="*/ 2545080 w 2545080"/>
                <a:gd name="connsiteY21" fmla="*/ 461208 h 476448"/>
                <a:gd name="connsiteX0" fmla="*/ 0 w 2545080"/>
                <a:gd name="connsiteY0" fmla="*/ 475826 h 475826"/>
                <a:gd name="connsiteX1" fmla="*/ 194310 w 2545080"/>
                <a:gd name="connsiteY1" fmla="*/ 426296 h 475826"/>
                <a:gd name="connsiteX2" fmla="*/ 354330 w 2545080"/>
                <a:gd name="connsiteY2" fmla="*/ 350096 h 475826"/>
                <a:gd name="connsiteX3" fmla="*/ 464820 w 2545080"/>
                <a:gd name="connsiteY3" fmla="*/ 182456 h 475826"/>
                <a:gd name="connsiteX4" fmla="*/ 590550 w 2545080"/>
                <a:gd name="connsiteY4" fmla="*/ 365336 h 475826"/>
                <a:gd name="connsiteX5" fmla="*/ 739140 w 2545080"/>
                <a:gd name="connsiteY5" fmla="*/ 102446 h 475826"/>
                <a:gd name="connsiteX6" fmla="*/ 834390 w 2545080"/>
                <a:gd name="connsiteY6" fmla="*/ 315806 h 475826"/>
                <a:gd name="connsiteX7" fmla="*/ 880110 w 2545080"/>
                <a:gd name="connsiteY7" fmla="*/ 414866 h 475826"/>
                <a:gd name="connsiteX8" fmla="*/ 990600 w 2545080"/>
                <a:gd name="connsiteY8" fmla="*/ 452966 h 475826"/>
                <a:gd name="connsiteX9" fmla="*/ 1162050 w 2545080"/>
                <a:gd name="connsiteY9" fmla="*/ 452966 h 475826"/>
                <a:gd name="connsiteX10" fmla="*/ 1268730 w 2545080"/>
                <a:gd name="connsiteY10" fmla="*/ 411056 h 475826"/>
                <a:gd name="connsiteX11" fmla="*/ 1329690 w 2545080"/>
                <a:gd name="connsiteY11" fmla="*/ 407246 h 475826"/>
                <a:gd name="connsiteX12" fmla="*/ 1421130 w 2545080"/>
                <a:gd name="connsiteY12" fmla="*/ 429965 h 475826"/>
                <a:gd name="connsiteX13" fmla="*/ 1485900 w 2545080"/>
                <a:gd name="connsiteY13" fmla="*/ 395816 h 475826"/>
                <a:gd name="connsiteX14" fmla="*/ 1641605 w 2545080"/>
                <a:gd name="connsiteY14" fmla="*/ 414376 h 475826"/>
                <a:gd name="connsiteX15" fmla="*/ 1779270 w 2545080"/>
                <a:gd name="connsiteY15" fmla="*/ 445346 h 475826"/>
                <a:gd name="connsiteX16" fmla="*/ 2018471 w 2545080"/>
                <a:gd name="connsiteY16" fmla="*/ 382215 h 475826"/>
                <a:gd name="connsiteX17" fmla="*/ 2217420 w 2545080"/>
                <a:gd name="connsiteY17" fmla="*/ 3386 h 475826"/>
                <a:gd name="connsiteX18" fmla="*/ 2301240 w 2545080"/>
                <a:gd name="connsiteY18" fmla="*/ 205316 h 475826"/>
                <a:gd name="connsiteX19" fmla="*/ 2350770 w 2545080"/>
                <a:gd name="connsiteY19" fmla="*/ 365336 h 475826"/>
                <a:gd name="connsiteX20" fmla="*/ 2423160 w 2545080"/>
                <a:gd name="connsiteY20" fmla="*/ 449156 h 475826"/>
                <a:gd name="connsiteX21" fmla="*/ 2545080 w 2545080"/>
                <a:gd name="connsiteY21" fmla="*/ 460586 h 475826"/>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268730 w 2545080"/>
                <a:gd name="connsiteY10" fmla="*/ 308902 h 373672"/>
                <a:gd name="connsiteX11" fmla="*/ 1329690 w 2545080"/>
                <a:gd name="connsiteY11" fmla="*/ 305092 h 373672"/>
                <a:gd name="connsiteX12" fmla="*/ 1421130 w 2545080"/>
                <a:gd name="connsiteY12" fmla="*/ 327811 h 373672"/>
                <a:gd name="connsiteX13" fmla="*/ 1485900 w 2545080"/>
                <a:gd name="connsiteY13" fmla="*/ 293662 h 373672"/>
                <a:gd name="connsiteX14" fmla="*/ 1641605 w 2545080"/>
                <a:gd name="connsiteY14" fmla="*/ 312222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301240 w 2545080"/>
                <a:gd name="connsiteY18" fmla="*/ 103162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268730 w 2545080"/>
                <a:gd name="connsiteY10" fmla="*/ 308902 h 373672"/>
                <a:gd name="connsiteX11" fmla="*/ 1329690 w 2545080"/>
                <a:gd name="connsiteY11" fmla="*/ 305092 h 373672"/>
                <a:gd name="connsiteX12" fmla="*/ 1421130 w 2545080"/>
                <a:gd name="connsiteY12" fmla="*/ 327811 h 373672"/>
                <a:gd name="connsiteX13" fmla="*/ 1485900 w 2545080"/>
                <a:gd name="connsiteY13" fmla="*/ 293662 h 373672"/>
                <a:gd name="connsiteX14" fmla="*/ 1641605 w 2545080"/>
                <a:gd name="connsiteY14" fmla="*/ 312222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340433 w 2545080"/>
                <a:gd name="connsiteY10" fmla="*/ 351231 h 373672"/>
                <a:gd name="connsiteX11" fmla="*/ 1329690 w 2545080"/>
                <a:gd name="connsiteY11" fmla="*/ 305092 h 373672"/>
                <a:gd name="connsiteX12" fmla="*/ 1421130 w 2545080"/>
                <a:gd name="connsiteY12" fmla="*/ 327811 h 373672"/>
                <a:gd name="connsiteX13" fmla="*/ 1485900 w 2545080"/>
                <a:gd name="connsiteY13" fmla="*/ 293662 h 373672"/>
                <a:gd name="connsiteX14" fmla="*/ 1641605 w 2545080"/>
                <a:gd name="connsiteY14" fmla="*/ 312222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340433 w 2545080"/>
                <a:gd name="connsiteY10" fmla="*/ 351231 h 373672"/>
                <a:gd name="connsiteX11" fmla="*/ 1329690 w 2545080"/>
                <a:gd name="connsiteY11" fmla="*/ 305092 h 373672"/>
                <a:gd name="connsiteX12" fmla="*/ 1421130 w 2545080"/>
                <a:gd name="connsiteY12" fmla="*/ 327811 h 373672"/>
                <a:gd name="connsiteX13" fmla="*/ 1544566 w 2545080"/>
                <a:gd name="connsiteY13" fmla="*/ 342038 h 373672"/>
                <a:gd name="connsiteX14" fmla="*/ 1641605 w 2545080"/>
                <a:gd name="connsiteY14" fmla="*/ 312222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340433 w 2545080"/>
                <a:gd name="connsiteY10" fmla="*/ 351231 h 373672"/>
                <a:gd name="connsiteX11" fmla="*/ 1453540 w 2545080"/>
                <a:gd name="connsiteY11" fmla="*/ 335327 h 373672"/>
                <a:gd name="connsiteX12" fmla="*/ 1421130 w 2545080"/>
                <a:gd name="connsiteY12" fmla="*/ 327811 h 373672"/>
                <a:gd name="connsiteX13" fmla="*/ 1544566 w 2545080"/>
                <a:gd name="connsiteY13" fmla="*/ 342038 h 373672"/>
                <a:gd name="connsiteX14" fmla="*/ 1641605 w 2545080"/>
                <a:gd name="connsiteY14" fmla="*/ 312222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340433 w 2545080"/>
                <a:gd name="connsiteY10" fmla="*/ 351231 h 373672"/>
                <a:gd name="connsiteX11" fmla="*/ 1453540 w 2545080"/>
                <a:gd name="connsiteY11" fmla="*/ 335327 h 373672"/>
                <a:gd name="connsiteX12" fmla="*/ 1544566 w 2545080"/>
                <a:gd name="connsiteY12" fmla="*/ 342038 h 373672"/>
                <a:gd name="connsiteX13" fmla="*/ 1641605 w 2545080"/>
                <a:gd name="connsiteY13" fmla="*/ 312222 h 373672"/>
                <a:gd name="connsiteX14" fmla="*/ 1779270 w 2545080"/>
                <a:gd name="connsiteY14" fmla="*/ 343192 h 373672"/>
                <a:gd name="connsiteX15" fmla="*/ 2018471 w 2545080"/>
                <a:gd name="connsiteY15" fmla="*/ 280061 h 373672"/>
                <a:gd name="connsiteX16" fmla="*/ 2145717 w 2545080"/>
                <a:gd name="connsiteY16" fmla="*/ 282194 h 373672"/>
                <a:gd name="connsiteX17" fmla="*/ 2242574 w 2545080"/>
                <a:gd name="connsiteY17" fmla="*/ 326901 h 373672"/>
                <a:gd name="connsiteX18" fmla="*/ 2350770 w 2545080"/>
                <a:gd name="connsiteY18" fmla="*/ 263182 h 373672"/>
                <a:gd name="connsiteX19" fmla="*/ 2423160 w 2545080"/>
                <a:gd name="connsiteY19" fmla="*/ 347002 h 373672"/>
                <a:gd name="connsiteX20" fmla="*/ 2545080 w 2545080"/>
                <a:gd name="connsiteY20"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340433 w 2545080"/>
                <a:gd name="connsiteY10" fmla="*/ 351231 h 373672"/>
                <a:gd name="connsiteX11" fmla="*/ 1453540 w 2545080"/>
                <a:gd name="connsiteY11" fmla="*/ 335327 h 373672"/>
                <a:gd name="connsiteX12" fmla="*/ 1544566 w 2545080"/>
                <a:gd name="connsiteY12" fmla="*/ 342038 h 373672"/>
                <a:gd name="connsiteX13" fmla="*/ 1667679 w 2545080"/>
                <a:gd name="connsiteY13" fmla="*/ 342457 h 373672"/>
                <a:gd name="connsiteX14" fmla="*/ 1779270 w 2545080"/>
                <a:gd name="connsiteY14" fmla="*/ 343192 h 373672"/>
                <a:gd name="connsiteX15" fmla="*/ 2018471 w 2545080"/>
                <a:gd name="connsiteY15" fmla="*/ 280061 h 373672"/>
                <a:gd name="connsiteX16" fmla="*/ 2145717 w 2545080"/>
                <a:gd name="connsiteY16" fmla="*/ 282194 h 373672"/>
                <a:gd name="connsiteX17" fmla="*/ 2242574 w 2545080"/>
                <a:gd name="connsiteY17" fmla="*/ 326901 h 373672"/>
                <a:gd name="connsiteX18" fmla="*/ 2350770 w 2545080"/>
                <a:gd name="connsiteY18" fmla="*/ 263182 h 373672"/>
                <a:gd name="connsiteX19" fmla="*/ 2423160 w 2545080"/>
                <a:gd name="connsiteY19" fmla="*/ 347002 h 373672"/>
                <a:gd name="connsiteX20" fmla="*/ 2545080 w 2545080"/>
                <a:gd name="connsiteY20"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019513 w 2545080"/>
                <a:gd name="connsiteY9" fmla="*/ 373388 h 373672"/>
                <a:gd name="connsiteX10" fmla="*/ 1340433 w 2545080"/>
                <a:gd name="connsiteY10" fmla="*/ 351231 h 373672"/>
                <a:gd name="connsiteX11" fmla="*/ 1453540 w 2545080"/>
                <a:gd name="connsiteY11" fmla="*/ 335327 h 373672"/>
                <a:gd name="connsiteX12" fmla="*/ 1544566 w 2545080"/>
                <a:gd name="connsiteY12" fmla="*/ 342038 h 373672"/>
                <a:gd name="connsiteX13" fmla="*/ 1667679 w 2545080"/>
                <a:gd name="connsiteY13" fmla="*/ 342457 h 373672"/>
                <a:gd name="connsiteX14" fmla="*/ 1779270 w 2545080"/>
                <a:gd name="connsiteY14" fmla="*/ 343192 h 373672"/>
                <a:gd name="connsiteX15" fmla="*/ 2018471 w 2545080"/>
                <a:gd name="connsiteY15" fmla="*/ 280061 h 373672"/>
                <a:gd name="connsiteX16" fmla="*/ 2145717 w 2545080"/>
                <a:gd name="connsiteY16" fmla="*/ 282194 h 373672"/>
                <a:gd name="connsiteX17" fmla="*/ 2242574 w 2545080"/>
                <a:gd name="connsiteY17" fmla="*/ 326901 h 373672"/>
                <a:gd name="connsiteX18" fmla="*/ 2350770 w 2545080"/>
                <a:gd name="connsiteY18" fmla="*/ 263182 h 373672"/>
                <a:gd name="connsiteX19" fmla="*/ 2423160 w 2545080"/>
                <a:gd name="connsiteY19" fmla="*/ 347002 h 373672"/>
                <a:gd name="connsiteX20" fmla="*/ 2545080 w 2545080"/>
                <a:gd name="connsiteY20"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019513 w 2545080"/>
                <a:gd name="connsiteY9" fmla="*/ 373388 h 373672"/>
                <a:gd name="connsiteX10" fmla="*/ 1340433 w 2545080"/>
                <a:gd name="connsiteY10" fmla="*/ 351231 h 373672"/>
                <a:gd name="connsiteX11" fmla="*/ 1453540 w 2545080"/>
                <a:gd name="connsiteY11" fmla="*/ 335327 h 373672"/>
                <a:gd name="connsiteX12" fmla="*/ 1544566 w 2545080"/>
                <a:gd name="connsiteY12" fmla="*/ 342038 h 373672"/>
                <a:gd name="connsiteX13" fmla="*/ 1667679 w 2545080"/>
                <a:gd name="connsiteY13" fmla="*/ 342457 h 373672"/>
                <a:gd name="connsiteX14" fmla="*/ 1779270 w 2545080"/>
                <a:gd name="connsiteY14" fmla="*/ 343192 h 373672"/>
                <a:gd name="connsiteX15" fmla="*/ 2018471 w 2545080"/>
                <a:gd name="connsiteY15" fmla="*/ 280061 h 373672"/>
                <a:gd name="connsiteX16" fmla="*/ 2145717 w 2545080"/>
                <a:gd name="connsiteY16" fmla="*/ 282194 h 373672"/>
                <a:gd name="connsiteX17" fmla="*/ 2242574 w 2545080"/>
                <a:gd name="connsiteY17" fmla="*/ 326901 h 373672"/>
                <a:gd name="connsiteX18" fmla="*/ 2350770 w 2545080"/>
                <a:gd name="connsiteY18" fmla="*/ 263182 h 373672"/>
                <a:gd name="connsiteX19" fmla="*/ 2423160 w 2545080"/>
                <a:gd name="connsiteY19" fmla="*/ 347002 h 373672"/>
                <a:gd name="connsiteX20" fmla="*/ 2545080 w 2545080"/>
                <a:gd name="connsiteY20"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036895 w 2545080"/>
                <a:gd name="connsiteY9" fmla="*/ 373388 h 373672"/>
                <a:gd name="connsiteX10" fmla="*/ 1340433 w 2545080"/>
                <a:gd name="connsiteY10" fmla="*/ 351231 h 373672"/>
                <a:gd name="connsiteX11" fmla="*/ 1453540 w 2545080"/>
                <a:gd name="connsiteY11" fmla="*/ 335327 h 373672"/>
                <a:gd name="connsiteX12" fmla="*/ 1544566 w 2545080"/>
                <a:gd name="connsiteY12" fmla="*/ 342038 h 373672"/>
                <a:gd name="connsiteX13" fmla="*/ 1667679 w 2545080"/>
                <a:gd name="connsiteY13" fmla="*/ 342457 h 373672"/>
                <a:gd name="connsiteX14" fmla="*/ 1779270 w 2545080"/>
                <a:gd name="connsiteY14" fmla="*/ 343192 h 373672"/>
                <a:gd name="connsiteX15" fmla="*/ 2018471 w 2545080"/>
                <a:gd name="connsiteY15" fmla="*/ 280061 h 373672"/>
                <a:gd name="connsiteX16" fmla="*/ 2145717 w 2545080"/>
                <a:gd name="connsiteY16" fmla="*/ 282194 h 373672"/>
                <a:gd name="connsiteX17" fmla="*/ 2242574 w 2545080"/>
                <a:gd name="connsiteY17" fmla="*/ 326901 h 373672"/>
                <a:gd name="connsiteX18" fmla="*/ 2350770 w 2545080"/>
                <a:gd name="connsiteY18" fmla="*/ 263182 h 373672"/>
                <a:gd name="connsiteX19" fmla="*/ 2423160 w 2545080"/>
                <a:gd name="connsiteY19" fmla="*/ 347002 h 373672"/>
                <a:gd name="connsiteX20" fmla="*/ 2545080 w 2545080"/>
                <a:gd name="connsiteY20" fmla="*/ 358432 h 373672"/>
                <a:gd name="connsiteX0" fmla="*/ 0 w 2545080"/>
                <a:gd name="connsiteY0" fmla="*/ 373672 h 376507"/>
                <a:gd name="connsiteX1" fmla="*/ 194310 w 2545080"/>
                <a:gd name="connsiteY1" fmla="*/ 324142 h 376507"/>
                <a:gd name="connsiteX2" fmla="*/ 354330 w 2545080"/>
                <a:gd name="connsiteY2" fmla="*/ 247942 h 376507"/>
                <a:gd name="connsiteX3" fmla="*/ 464820 w 2545080"/>
                <a:gd name="connsiteY3" fmla="*/ 80302 h 376507"/>
                <a:gd name="connsiteX4" fmla="*/ 590550 w 2545080"/>
                <a:gd name="connsiteY4" fmla="*/ 263182 h 376507"/>
                <a:gd name="connsiteX5" fmla="*/ 739140 w 2545080"/>
                <a:gd name="connsiteY5" fmla="*/ 292 h 376507"/>
                <a:gd name="connsiteX6" fmla="*/ 834390 w 2545080"/>
                <a:gd name="connsiteY6" fmla="*/ 213652 h 376507"/>
                <a:gd name="connsiteX7" fmla="*/ 880110 w 2545080"/>
                <a:gd name="connsiteY7" fmla="*/ 312712 h 376507"/>
                <a:gd name="connsiteX8" fmla="*/ 990600 w 2545080"/>
                <a:gd name="connsiteY8" fmla="*/ 350812 h 376507"/>
                <a:gd name="connsiteX9" fmla="*/ 1036895 w 2545080"/>
                <a:gd name="connsiteY9" fmla="*/ 373388 h 376507"/>
                <a:gd name="connsiteX10" fmla="*/ 1401272 w 2545080"/>
                <a:gd name="connsiteY10" fmla="*/ 372194 h 376507"/>
                <a:gd name="connsiteX11" fmla="*/ 1453540 w 2545080"/>
                <a:gd name="connsiteY11" fmla="*/ 335327 h 376507"/>
                <a:gd name="connsiteX12" fmla="*/ 1544566 w 2545080"/>
                <a:gd name="connsiteY12" fmla="*/ 342038 h 376507"/>
                <a:gd name="connsiteX13" fmla="*/ 1667679 w 2545080"/>
                <a:gd name="connsiteY13" fmla="*/ 342457 h 376507"/>
                <a:gd name="connsiteX14" fmla="*/ 1779270 w 2545080"/>
                <a:gd name="connsiteY14" fmla="*/ 343192 h 376507"/>
                <a:gd name="connsiteX15" fmla="*/ 2018471 w 2545080"/>
                <a:gd name="connsiteY15" fmla="*/ 280061 h 376507"/>
                <a:gd name="connsiteX16" fmla="*/ 2145717 w 2545080"/>
                <a:gd name="connsiteY16" fmla="*/ 282194 h 376507"/>
                <a:gd name="connsiteX17" fmla="*/ 2242574 w 2545080"/>
                <a:gd name="connsiteY17" fmla="*/ 326901 h 376507"/>
                <a:gd name="connsiteX18" fmla="*/ 2350770 w 2545080"/>
                <a:gd name="connsiteY18" fmla="*/ 263182 h 376507"/>
                <a:gd name="connsiteX19" fmla="*/ 2423160 w 2545080"/>
                <a:gd name="connsiteY19" fmla="*/ 347002 h 376507"/>
                <a:gd name="connsiteX20" fmla="*/ 2545080 w 2545080"/>
                <a:gd name="connsiteY20" fmla="*/ 358432 h 376507"/>
                <a:gd name="connsiteX0" fmla="*/ 0 w 2545080"/>
                <a:gd name="connsiteY0" fmla="*/ 373672 h 374695"/>
                <a:gd name="connsiteX1" fmla="*/ 194310 w 2545080"/>
                <a:gd name="connsiteY1" fmla="*/ 324142 h 374695"/>
                <a:gd name="connsiteX2" fmla="*/ 354330 w 2545080"/>
                <a:gd name="connsiteY2" fmla="*/ 247942 h 374695"/>
                <a:gd name="connsiteX3" fmla="*/ 464820 w 2545080"/>
                <a:gd name="connsiteY3" fmla="*/ 80302 h 374695"/>
                <a:gd name="connsiteX4" fmla="*/ 590550 w 2545080"/>
                <a:gd name="connsiteY4" fmla="*/ 263182 h 374695"/>
                <a:gd name="connsiteX5" fmla="*/ 739140 w 2545080"/>
                <a:gd name="connsiteY5" fmla="*/ 292 h 374695"/>
                <a:gd name="connsiteX6" fmla="*/ 834390 w 2545080"/>
                <a:gd name="connsiteY6" fmla="*/ 213652 h 374695"/>
                <a:gd name="connsiteX7" fmla="*/ 880110 w 2545080"/>
                <a:gd name="connsiteY7" fmla="*/ 312712 h 374695"/>
                <a:gd name="connsiteX8" fmla="*/ 990600 w 2545080"/>
                <a:gd name="connsiteY8" fmla="*/ 350812 h 374695"/>
                <a:gd name="connsiteX9" fmla="*/ 1036895 w 2545080"/>
                <a:gd name="connsiteY9" fmla="*/ 373388 h 374695"/>
                <a:gd name="connsiteX10" fmla="*/ 1401272 w 2545080"/>
                <a:gd name="connsiteY10" fmla="*/ 372194 h 374695"/>
                <a:gd name="connsiteX11" fmla="*/ 1453540 w 2545080"/>
                <a:gd name="connsiteY11" fmla="*/ 335327 h 374695"/>
                <a:gd name="connsiteX12" fmla="*/ 1544566 w 2545080"/>
                <a:gd name="connsiteY12" fmla="*/ 342038 h 374695"/>
                <a:gd name="connsiteX13" fmla="*/ 1667679 w 2545080"/>
                <a:gd name="connsiteY13" fmla="*/ 342457 h 374695"/>
                <a:gd name="connsiteX14" fmla="*/ 1779270 w 2545080"/>
                <a:gd name="connsiteY14" fmla="*/ 343192 h 374695"/>
                <a:gd name="connsiteX15" fmla="*/ 2018471 w 2545080"/>
                <a:gd name="connsiteY15" fmla="*/ 280061 h 374695"/>
                <a:gd name="connsiteX16" fmla="*/ 2145717 w 2545080"/>
                <a:gd name="connsiteY16" fmla="*/ 282194 h 374695"/>
                <a:gd name="connsiteX17" fmla="*/ 2242574 w 2545080"/>
                <a:gd name="connsiteY17" fmla="*/ 326901 h 374695"/>
                <a:gd name="connsiteX18" fmla="*/ 2350770 w 2545080"/>
                <a:gd name="connsiteY18" fmla="*/ 263182 h 374695"/>
                <a:gd name="connsiteX19" fmla="*/ 2423160 w 2545080"/>
                <a:gd name="connsiteY19" fmla="*/ 347002 h 374695"/>
                <a:gd name="connsiteX20" fmla="*/ 2545080 w 2545080"/>
                <a:gd name="connsiteY20" fmla="*/ 358432 h 374695"/>
                <a:gd name="connsiteX0" fmla="*/ 0 w 2545080"/>
                <a:gd name="connsiteY0" fmla="*/ 373672 h 374695"/>
                <a:gd name="connsiteX1" fmla="*/ 194310 w 2545080"/>
                <a:gd name="connsiteY1" fmla="*/ 324142 h 374695"/>
                <a:gd name="connsiteX2" fmla="*/ 354330 w 2545080"/>
                <a:gd name="connsiteY2" fmla="*/ 247942 h 374695"/>
                <a:gd name="connsiteX3" fmla="*/ 464820 w 2545080"/>
                <a:gd name="connsiteY3" fmla="*/ 80302 h 374695"/>
                <a:gd name="connsiteX4" fmla="*/ 590550 w 2545080"/>
                <a:gd name="connsiteY4" fmla="*/ 263182 h 374695"/>
                <a:gd name="connsiteX5" fmla="*/ 739140 w 2545080"/>
                <a:gd name="connsiteY5" fmla="*/ 292 h 374695"/>
                <a:gd name="connsiteX6" fmla="*/ 834390 w 2545080"/>
                <a:gd name="connsiteY6" fmla="*/ 213652 h 374695"/>
                <a:gd name="connsiteX7" fmla="*/ 880110 w 2545080"/>
                <a:gd name="connsiteY7" fmla="*/ 312712 h 374695"/>
                <a:gd name="connsiteX8" fmla="*/ 1040106 w 2545080"/>
                <a:gd name="connsiteY8" fmla="*/ 350812 h 374695"/>
                <a:gd name="connsiteX9" fmla="*/ 1036895 w 2545080"/>
                <a:gd name="connsiteY9" fmla="*/ 373388 h 374695"/>
                <a:gd name="connsiteX10" fmla="*/ 1401272 w 2545080"/>
                <a:gd name="connsiteY10" fmla="*/ 372194 h 374695"/>
                <a:gd name="connsiteX11" fmla="*/ 1453540 w 2545080"/>
                <a:gd name="connsiteY11" fmla="*/ 335327 h 374695"/>
                <a:gd name="connsiteX12" fmla="*/ 1544566 w 2545080"/>
                <a:gd name="connsiteY12" fmla="*/ 342038 h 374695"/>
                <a:gd name="connsiteX13" fmla="*/ 1667679 w 2545080"/>
                <a:gd name="connsiteY13" fmla="*/ 342457 h 374695"/>
                <a:gd name="connsiteX14" fmla="*/ 1779270 w 2545080"/>
                <a:gd name="connsiteY14" fmla="*/ 343192 h 374695"/>
                <a:gd name="connsiteX15" fmla="*/ 2018471 w 2545080"/>
                <a:gd name="connsiteY15" fmla="*/ 280061 h 374695"/>
                <a:gd name="connsiteX16" fmla="*/ 2145717 w 2545080"/>
                <a:gd name="connsiteY16" fmla="*/ 282194 h 374695"/>
                <a:gd name="connsiteX17" fmla="*/ 2242574 w 2545080"/>
                <a:gd name="connsiteY17" fmla="*/ 326901 h 374695"/>
                <a:gd name="connsiteX18" fmla="*/ 2350770 w 2545080"/>
                <a:gd name="connsiteY18" fmla="*/ 263182 h 374695"/>
                <a:gd name="connsiteX19" fmla="*/ 2423160 w 2545080"/>
                <a:gd name="connsiteY19" fmla="*/ 347002 h 374695"/>
                <a:gd name="connsiteX20" fmla="*/ 2545080 w 2545080"/>
                <a:gd name="connsiteY20" fmla="*/ 358432 h 374695"/>
                <a:gd name="connsiteX0" fmla="*/ 0 w 2545080"/>
                <a:gd name="connsiteY0" fmla="*/ 373672 h 377409"/>
                <a:gd name="connsiteX1" fmla="*/ 194310 w 2545080"/>
                <a:gd name="connsiteY1" fmla="*/ 324142 h 377409"/>
                <a:gd name="connsiteX2" fmla="*/ 354330 w 2545080"/>
                <a:gd name="connsiteY2" fmla="*/ 247942 h 377409"/>
                <a:gd name="connsiteX3" fmla="*/ 464820 w 2545080"/>
                <a:gd name="connsiteY3" fmla="*/ 80302 h 377409"/>
                <a:gd name="connsiteX4" fmla="*/ 590550 w 2545080"/>
                <a:gd name="connsiteY4" fmla="*/ 263182 h 377409"/>
                <a:gd name="connsiteX5" fmla="*/ 739140 w 2545080"/>
                <a:gd name="connsiteY5" fmla="*/ 292 h 377409"/>
                <a:gd name="connsiteX6" fmla="*/ 834390 w 2545080"/>
                <a:gd name="connsiteY6" fmla="*/ 213652 h 377409"/>
                <a:gd name="connsiteX7" fmla="*/ 880110 w 2545080"/>
                <a:gd name="connsiteY7" fmla="*/ 312712 h 377409"/>
                <a:gd name="connsiteX8" fmla="*/ 1040106 w 2545080"/>
                <a:gd name="connsiteY8" fmla="*/ 350812 h 377409"/>
                <a:gd name="connsiteX9" fmla="*/ 1082524 w 2545080"/>
                <a:gd name="connsiteY9" fmla="*/ 374899 h 377409"/>
                <a:gd name="connsiteX10" fmla="*/ 1401272 w 2545080"/>
                <a:gd name="connsiteY10" fmla="*/ 372194 h 377409"/>
                <a:gd name="connsiteX11" fmla="*/ 1453540 w 2545080"/>
                <a:gd name="connsiteY11" fmla="*/ 335327 h 377409"/>
                <a:gd name="connsiteX12" fmla="*/ 1544566 w 2545080"/>
                <a:gd name="connsiteY12" fmla="*/ 342038 h 377409"/>
                <a:gd name="connsiteX13" fmla="*/ 1667679 w 2545080"/>
                <a:gd name="connsiteY13" fmla="*/ 342457 h 377409"/>
                <a:gd name="connsiteX14" fmla="*/ 1779270 w 2545080"/>
                <a:gd name="connsiteY14" fmla="*/ 343192 h 377409"/>
                <a:gd name="connsiteX15" fmla="*/ 2018471 w 2545080"/>
                <a:gd name="connsiteY15" fmla="*/ 280061 h 377409"/>
                <a:gd name="connsiteX16" fmla="*/ 2145717 w 2545080"/>
                <a:gd name="connsiteY16" fmla="*/ 282194 h 377409"/>
                <a:gd name="connsiteX17" fmla="*/ 2242574 w 2545080"/>
                <a:gd name="connsiteY17" fmla="*/ 326901 h 377409"/>
                <a:gd name="connsiteX18" fmla="*/ 2350770 w 2545080"/>
                <a:gd name="connsiteY18" fmla="*/ 263182 h 377409"/>
                <a:gd name="connsiteX19" fmla="*/ 2423160 w 2545080"/>
                <a:gd name="connsiteY19" fmla="*/ 347002 h 377409"/>
                <a:gd name="connsiteX20" fmla="*/ 2545080 w 2545080"/>
                <a:gd name="connsiteY20" fmla="*/ 358432 h 377409"/>
                <a:gd name="connsiteX0" fmla="*/ 0 w 2545080"/>
                <a:gd name="connsiteY0" fmla="*/ 373672 h 377409"/>
                <a:gd name="connsiteX1" fmla="*/ 194310 w 2545080"/>
                <a:gd name="connsiteY1" fmla="*/ 324142 h 377409"/>
                <a:gd name="connsiteX2" fmla="*/ 354330 w 2545080"/>
                <a:gd name="connsiteY2" fmla="*/ 247942 h 377409"/>
                <a:gd name="connsiteX3" fmla="*/ 464820 w 2545080"/>
                <a:gd name="connsiteY3" fmla="*/ 80302 h 377409"/>
                <a:gd name="connsiteX4" fmla="*/ 590550 w 2545080"/>
                <a:gd name="connsiteY4" fmla="*/ 263182 h 377409"/>
                <a:gd name="connsiteX5" fmla="*/ 739140 w 2545080"/>
                <a:gd name="connsiteY5" fmla="*/ 292 h 377409"/>
                <a:gd name="connsiteX6" fmla="*/ 834390 w 2545080"/>
                <a:gd name="connsiteY6" fmla="*/ 213652 h 377409"/>
                <a:gd name="connsiteX7" fmla="*/ 880110 w 2545080"/>
                <a:gd name="connsiteY7" fmla="*/ 312712 h 377409"/>
                <a:gd name="connsiteX8" fmla="*/ 1040106 w 2545080"/>
                <a:gd name="connsiteY8" fmla="*/ 350812 h 377409"/>
                <a:gd name="connsiteX9" fmla="*/ 1082524 w 2545080"/>
                <a:gd name="connsiteY9" fmla="*/ 374899 h 377409"/>
                <a:gd name="connsiteX10" fmla="*/ 1367051 w 2545080"/>
                <a:gd name="connsiteY10" fmla="*/ 372194 h 377409"/>
                <a:gd name="connsiteX11" fmla="*/ 1453540 w 2545080"/>
                <a:gd name="connsiteY11" fmla="*/ 335327 h 377409"/>
                <a:gd name="connsiteX12" fmla="*/ 1544566 w 2545080"/>
                <a:gd name="connsiteY12" fmla="*/ 342038 h 377409"/>
                <a:gd name="connsiteX13" fmla="*/ 1667679 w 2545080"/>
                <a:gd name="connsiteY13" fmla="*/ 342457 h 377409"/>
                <a:gd name="connsiteX14" fmla="*/ 1779270 w 2545080"/>
                <a:gd name="connsiteY14" fmla="*/ 343192 h 377409"/>
                <a:gd name="connsiteX15" fmla="*/ 2018471 w 2545080"/>
                <a:gd name="connsiteY15" fmla="*/ 280061 h 377409"/>
                <a:gd name="connsiteX16" fmla="*/ 2145717 w 2545080"/>
                <a:gd name="connsiteY16" fmla="*/ 282194 h 377409"/>
                <a:gd name="connsiteX17" fmla="*/ 2242574 w 2545080"/>
                <a:gd name="connsiteY17" fmla="*/ 326901 h 377409"/>
                <a:gd name="connsiteX18" fmla="*/ 2350770 w 2545080"/>
                <a:gd name="connsiteY18" fmla="*/ 263182 h 377409"/>
                <a:gd name="connsiteX19" fmla="*/ 2423160 w 2545080"/>
                <a:gd name="connsiteY19" fmla="*/ 347002 h 377409"/>
                <a:gd name="connsiteX20" fmla="*/ 2545080 w 2545080"/>
                <a:gd name="connsiteY20" fmla="*/ 358432 h 377409"/>
                <a:gd name="connsiteX0" fmla="*/ 0 w 2545080"/>
                <a:gd name="connsiteY0" fmla="*/ 373672 h 377409"/>
                <a:gd name="connsiteX1" fmla="*/ 194310 w 2545080"/>
                <a:gd name="connsiteY1" fmla="*/ 324142 h 377409"/>
                <a:gd name="connsiteX2" fmla="*/ 354330 w 2545080"/>
                <a:gd name="connsiteY2" fmla="*/ 247942 h 377409"/>
                <a:gd name="connsiteX3" fmla="*/ 464820 w 2545080"/>
                <a:gd name="connsiteY3" fmla="*/ 80302 h 377409"/>
                <a:gd name="connsiteX4" fmla="*/ 590550 w 2545080"/>
                <a:gd name="connsiteY4" fmla="*/ 263182 h 377409"/>
                <a:gd name="connsiteX5" fmla="*/ 739140 w 2545080"/>
                <a:gd name="connsiteY5" fmla="*/ 292 h 377409"/>
                <a:gd name="connsiteX6" fmla="*/ 834390 w 2545080"/>
                <a:gd name="connsiteY6" fmla="*/ 213652 h 377409"/>
                <a:gd name="connsiteX7" fmla="*/ 880110 w 2545080"/>
                <a:gd name="connsiteY7" fmla="*/ 312712 h 377409"/>
                <a:gd name="connsiteX8" fmla="*/ 1040106 w 2545080"/>
                <a:gd name="connsiteY8" fmla="*/ 350812 h 377409"/>
                <a:gd name="connsiteX9" fmla="*/ 1082524 w 2545080"/>
                <a:gd name="connsiteY9" fmla="*/ 374899 h 377409"/>
                <a:gd name="connsiteX10" fmla="*/ 1367051 w 2545080"/>
                <a:gd name="connsiteY10" fmla="*/ 372194 h 377409"/>
                <a:gd name="connsiteX11" fmla="*/ 1414430 w 2545080"/>
                <a:gd name="connsiteY11" fmla="*/ 335327 h 377409"/>
                <a:gd name="connsiteX12" fmla="*/ 1544566 w 2545080"/>
                <a:gd name="connsiteY12" fmla="*/ 342038 h 377409"/>
                <a:gd name="connsiteX13" fmla="*/ 1667679 w 2545080"/>
                <a:gd name="connsiteY13" fmla="*/ 342457 h 377409"/>
                <a:gd name="connsiteX14" fmla="*/ 1779270 w 2545080"/>
                <a:gd name="connsiteY14" fmla="*/ 343192 h 377409"/>
                <a:gd name="connsiteX15" fmla="*/ 2018471 w 2545080"/>
                <a:gd name="connsiteY15" fmla="*/ 280061 h 377409"/>
                <a:gd name="connsiteX16" fmla="*/ 2145717 w 2545080"/>
                <a:gd name="connsiteY16" fmla="*/ 282194 h 377409"/>
                <a:gd name="connsiteX17" fmla="*/ 2242574 w 2545080"/>
                <a:gd name="connsiteY17" fmla="*/ 326901 h 377409"/>
                <a:gd name="connsiteX18" fmla="*/ 2350770 w 2545080"/>
                <a:gd name="connsiteY18" fmla="*/ 263182 h 377409"/>
                <a:gd name="connsiteX19" fmla="*/ 2423160 w 2545080"/>
                <a:gd name="connsiteY19" fmla="*/ 347002 h 377409"/>
                <a:gd name="connsiteX20" fmla="*/ 2545080 w 2545080"/>
                <a:gd name="connsiteY20" fmla="*/ 358432 h 377409"/>
                <a:gd name="connsiteX0" fmla="*/ 0 w 2545080"/>
                <a:gd name="connsiteY0" fmla="*/ 373672 h 376257"/>
                <a:gd name="connsiteX1" fmla="*/ 194310 w 2545080"/>
                <a:gd name="connsiteY1" fmla="*/ 324142 h 376257"/>
                <a:gd name="connsiteX2" fmla="*/ 354330 w 2545080"/>
                <a:gd name="connsiteY2" fmla="*/ 247942 h 376257"/>
                <a:gd name="connsiteX3" fmla="*/ 464820 w 2545080"/>
                <a:gd name="connsiteY3" fmla="*/ 80302 h 376257"/>
                <a:gd name="connsiteX4" fmla="*/ 590550 w 2545080"/>
                <a:gd name="connsiteY4" fmla="*/ 263182 h 376257"/>
                <a:gd name="connsiteX5" fmla="*/ 739140 w 2545080"/>
                <a:gd name="connsiteY5" fmla="*/ 292 h 376257"/>
                <a:gd name="connsiteX6" fmla="*/ 834390 w 2545080"/>
                <a:gd name="connsiteY6" fmla="*/ 213652 h 376257"/>
                <a:gd name="connsiteX7" fmla="*/ 880110 w 2545080"/>
                <a:gd name="connsiteY7" fmla="*/ 312712 h 376257"/>
                <a:gd name="connsiteX8" fmla="*/ 1040106 w 2545080"/>
                <a:gd name="connsiteY8" fmla="*/ 350812 h 376257"/>
                <a:gd name="connsiteX9" fmla="*/ 1082524 w 2545080"/>
                <a:gd name="connsiteY9" fmla="*/ 374899 h 376257"/>
                <a:gd name="connsiteX10" fmla="*/ 1373570 w 2545080"/>
                <a:gd name="connsiteY10" fmla="*/ 369171 h 376257"/>
                <a:gd name="connsiteX11" fmla="*/ 1414430 w 2545080"/>
                <a:gd name="connsiteY11" fmla="*/ 335327 h 376257"/>
                <a:gd name="connsiteX12" fmla="*/ 1544566 w 2545080"/>
                <a:gd name="connsiteY12" fmla="*/ 342038 h 376257"/>
                <a:gd name="connsiteX13" fmla="*/ 1667679 w 2545080"/>
                <a:gd name="connsiteY13" fmla="*/ 342457 h 376257"/>
                <a:gd name="connsiteX14" fmla="*/ 1779270 w 2545080"/>
                <a:gd name="connsiteY14" fmla="*/ 343192 h 376257"/>
                <a:gd name="connsiteX15" fmla="*/ 2018471 w 2545080"/>
                <a:gd name="connsiteY15" fmla="*/ 280061 h 376257"/>
                <a:gd name="connsiteX16" fmla="*/ 2145717 w 2545080"/>
                <a:gd name="connsiteY16" fmla="*/ 282194 h 376257"/>
                <a:gd name="connsiteX17" fmla="*/ 2242574 w 2545080"/>
                <a:gd name="connsiteY17" fmla="*/ 326901 h 376257"/>
                <a:gd name="connsiteX18" fmla="*/ 2350770 w 2545080"/>
                <a:gd name="connsiteY18" fmla="*/ 263182 h 376257"/>
                <a:gd name="connsiteX19" fmla="*/ 2423160 w 2545080"/>
                <a:gd name="connsiteY19" fmla="*/ 347002 h 376257"/>
                <a:gd name="connsiteX20" fmla="*/ 2545080 w 2545080"/>
                <a:gd name="connsiteY20" fmla="*/ 358432 h 376257"/>
                <a:gd name="connsiteX0" fmla="*/ 0 w 2545080"/>
                <a:gd name="connsiteY0" fmla="*/ 373672 h 375684"/>
                <a:gd name="connsiteX1" fmla="*/ 194310 w 2545080"/>
                <a:gd name="connsiteY1" fmla="*/ 324142 h 375684"/>
                <a:gd name="connsiteX2" fmla="*/ 354330 w 2545080"/>
                <a:gd name="connsiteY2" fmla="*/ 247942 h 375684"/>
                <a:gd name="connsiteX3" fmla="*/ 464820 w 2545080"/>
                <a:gd name="connsiteY3" fmla="*/ 80302 h 375684"/>
                <a:gd name="connsiteX4" fmla="*/ 590550 w 2545080"/>
                <a:gd name="connsiteY4" fmla="*/ 263182 h 375684"/>
                <a:gd name="connsiteX5" fmla="*/ 739140 w 2545080"/>
                <a:gd name="connsiteY5" fmla="*/ 292 h 375684"/>
                <a:gd name="connsiteX6" fmla="*/ 834390 w 2545080"/>
                <a:gd name="connsiteY6" fmla="*/ 213652 h 375684"/>
                <a:gd name="connsiteX7" fmla="*/ 880110 w 2545080"/>
                <a:gd name="connsiteY7" fmla="*/ 312712 h 375684"/>
                <a:gd name="connsiteX8" fmla="*/ 1040106 w 2545080"/>
                <a:gd name="connsiteY8" fmla="*/ 350812 h 375684"/>
                <a:gd name="connsiteX9" fmla="*/ 1082524 w 2545080"/>
                <a:gd name="connsiteY9" fmla="*/ 374899 h 375684"/>
                <a:gd name="connsiteX10" fmla="*/ 1373570 w 2545080"/>
                <a:gd name="connsiteY10" fmla="*/ 369171 h 375684"/>
                <a:gd name="connsiteX11" fmla="*/ 1414430 w 2545080"/>
                <a:gd name="connsiteY11" fmla="*/ 335327 h 375684"/>
                <a:gd name="connsiteX12" fmla="*/ 1544566 w 2545080"/>
                <a:gd name="connsiteY12" fmla="*/ 342038 h 375684"/>
                <a:gd name="connsiteX13" fmla="*/ 1667679 w 2545080"/>
                <a:gd name="connsiteY13" fmla="*/ 342457 h 375684"/>
                <a:gd name="connsiteX14" fmla="*/ 1779270 w 2545080"/>
                <a:gd name="connsiteY14" fmla="*/ 343192 h 375684"/>
                <a:gd name="connsiteX15" fmla="*/ 2018471 w 2545080"/>
                <a:gd name="connsiteY15" fmla="*/ 280061 h 375684"/>
                <a:gd name="connsiteX16" fmla="*/ 2145717 w 2545080"/>
                <a:gd name="connsiteY16" fmla="*/ 282194 h 375684"/>
                <a:gd name="connsiteX17" fmla="*/ 2242574 w 2545080"/>
                <a:gd name="connsiteY17" fmla="*/ 326901 h 375684"/>
                <a:gd name="connsiteX18" fmla="*/ 2350770 w 2545080"/>
                <a:gd name="connsiteY18" fmla="*/ 263182 h 375684"/>
                <a:gd name="connsiteX19" fmla="*/ 2423160 w 2545080"/>
                <a:gd name="connsiteY19" fmla="*/ 347002 h 375684"/>
                <a:gd name="connsiteX20" fmla="*/ 2545080 w 2545080"/>
                <a:gd name="connsiteY20" fmla="*/ 358432 h 375684"/>
                <a:gd name="connsiteX0" fmla="*/ 0 w 2545080"/>
                <a:gd name="connsiteY0" fmla="*/ 373672 h 375251"/>
                <a:gd name="connsiteX1" fmla="*/ 194310 w 2545080"/>
                <a:gd name="connsiteY1" fmla="*/ 324142 h 375251"/>
                <a:gd name="connsiteX2" fmla="*/ 354330 w 2545080"/>
                <a:gd name="connsiteY2" fmla="*/ 247942 h 375251"/>
                <a:gd name="connsiteX3" fmla="*/ 464820 w 2545080"/>
                <a:gd name="connsiteY3" fmla="*/ 80302 h 375251"/>
                <a:gd name="connsiteX4" fmla="*/ 590550 w 2545080"/>
                <a:gd name="connsiteY4" fmla="*/ 263182 h 375251"/>
                <a:gd name="connsiteX5" fmla="*/ 739140 w 2545080"/>
                <a:gd name="connsiteY5" fmla="*/ 292 h 375251"/>
                <a:gd name="connsiteX6" fmla="*/ 834390 w 2545080"/>
                <a:gd name="connsiteY6" fmla="*/ 213652 h 375251"/>
                <a:gd name="connsiteX7" fmla="*/ 880110 w 2545080"/>
                <a:gd name="connsiteY7" fmla="*/ 312712 h 375251"/>
                <a:gd name="connsiteX8" fmla="*/ 1040106 w 2545080"/>
                <a:gd name="connsiteY8" fmla="*/ 350812 h 375251"/>
                <a:gd name="connsiteX9" fmla="*/ 1082524 w 2545080"/>
                <a:gd name="connsiteY9" fmla="*/ 374899 h 375251"/>
                <a:gd name="connsiteX10" fmla="*/ 1373570 w 2545080"/>
                <a:gd name="connsiteY10" fmla="*/ 369171 h 375251"/>
                <a:gd name="connsiteX11" fmla="*/ 1414430 w 2545080"/>
                <a:gd name="connsiteY11" fmla="*/ 335327 h 375251"/>
                <a:gd name="connsiteX12" fmla="*/ 1544566 w 2545080"/>
                <a:gd name="connsiteY12" fmla="*/ 342038 h 375251"/>
                <a:gd name="connsiteX13" fmla="*/ 1667679 w 2545080"/>
                <a:gd name="connsiteY13" fmla="*/ 342457 h 375251"/>
                <a:gd name="connsiteX14" fmla="*/ 1779270 w 2545080"/>
                <a:gd name="connsiteY14" fmla="*/ 343192 h 375251"/>
                <a:gd name="connsiteX15" fmla="*/ 2018471 w 2545080"/>
                <a:gd name="connsiteY15" fmla="*/ 280061 h 375251"/>
                <a:gd name="connsiteX16" fmla="*/ 2145717 w 2545080"/>
                <a:gd name="connsiteY16" fmla="*/ 282194 h 375251"/>
                <a:gd name="connsiteX17" fmla="*/ 2242574 w 2545080"/>
                <a:gd name="connsiteY17" fmla="*/ 326901 h 375251"/>
                <a:gd name="connsiteX18" fmla="*/ 2350770 w 2545080"/>
                <a:gd name="connsiteY18" fmla="*/ 263182 h 375251"/>
                <a:gd name="connsiteX19" fmla="*/ 2423160 w 2545080"/>
                <a:gd name="connsiteY19" fmla="*/ 347002 h 375251"/>
                <a:gd name="connsiteX20" fmla="*/ 2545080 w 2545080"/>
                <a:gd name="connsiteY20" fmla="*/ 358432 h 375251"/>
                <a:gd name="connsiteX0" fmla="*/ 0 w 2545080"/>
                <a:gd name="connsiteY0" fmla="*/ 373672 h 376147"/>
                <a:gd name="connsiteX1" fmla="*/ 194310 w 2545080"/>
                <a:gd name="connsiteY1" fmla="*/ 324142 h 376147"/>
                <a:gd name="connsiteX2" fmla="*/ 354330 w 2545080"/>
                <a:gd name="connsiteY2" fmla="*/ 247942 h 376147"/>
                <a:gd name="connsiteX3" fmla="*/ 464820 w 2545080"/>
                <a:gd name="connsiteY3" fmla="*/ 80302 h 376147"/>
                <a:gd name="connsiteX4" fmla="*/ 590550 w 2545080"/>
                <a:gd name="connsiteY4" fmla="*/ 263182 h 376147"/>
                <a:gd name="connsiteX5" fmla="*/ 739140 w 2545080"/>
                <a:gd name="connsiteY5" fmla="*/ 292 h 376147"/>
                <a:gd name="connsiteX6" fmla="*/ 834390 w 2545080"/>
                <a:gd name="connsiteY6" fmla="*/ 213652 h 376147"/>
                <a:gd name="connsiteX7" fmla="*/ 880110 w 2545080"/>
                <a:gd name="connsiteY7" fmla="*/ 312712 h 376147"/>
                <a:gd name="connsiteX8" fmla="*/ 1040106 w 2545080"/>
                <a:gd name="connsiteY8" fmla="*/ 350812 h 376147"/>
                <a:gd name="connsiteX9" fmla="*/ 1082524 w 2545080"/>
                <a:gd name="connsiteY9" fmla="*/ 374899 h 376147"/>
                <a:gd name="connsiteX10" fmla="*/ 1211597 w 2545080"/>
                <a:gd name="connsiteY10" fmla="*/ 372341 h 376147"/>
                <a:gd name="connsiteX11" fmla="*/ 1373570 w 2545080"/>
                <a:gd name="connsiteY11" fmla="*/ 369171 h 376147"/>
                <a:gd name="connsiteX12" fmla="*/ 1414430 w 2545080"/>
                <a:gd name="connsiteY12" fmla="*/ 335327 h 376147"/>
                <a:gd name="connsiteX13" fmla="*/ 1544566 w 2545080"/>
                <a:gd name="connsiteY13" fmla="*/ 342038 h 376147"/>
                <a:gd name="connsiteX14" fmla="*/ 1667679 w 2545080"/>
                <a:gd name="connsiteY14" fmla="*/ 342457 h 376147"/>
                <a:gd name="connsiteX15" fmla="*/ 1779270 w 2545080"/>
                <a:gd name="connsiteY15" fmla="*/ 343192 h 376147"/>
                <a:gd name="connsiteX16" fmla="*/ 2018471 w 2545080"/>
                <a:gd name="connsiteY16" fmla="*/ 280061 h 376147"/>
                <a:gd name="connsiteX17" fmla="*/ 2145717 w 2545080"/>
                <a:gd name="connsiteY17" fmla="*/ 282194 h 376147"/>
                <a:gd name="connsiteX18" fmla="*/ 2242574 w 2545080"/>
                <a:gd name="connsiteY18" fmla="*/ 326901 h 376147"/>
                <a:gd name="connsiteX19" fmla="*/ 2350770 w 2545080"/>
                <a:gd name="connsiteY19" fmla="*/ 263182 h 376147"/>
                <a:gd name="connsiteX20" fmla="*/ 2423160 w 2545080"/>
                <a:gd name="connsiteY20" fmla="*/ 347002 h 376147"/>
                <a:gd name="connsiteX21" fmla="*/ 2545080 w 2545080"/>
                <a:gd name="connsiteY21" fmla="*/ 358432 h 376147"/>
                <a:gd name="connsiteX0" fmla="*/ 0 w 2545080"/>
                <a:gd name="connsiteY0" fmla="*/ 373672 h 375848"/>
                <a:gd name="connsiteX1" fmla="*/ 194310 w 2545080"/>
                <a:gd name="connsiteY1" fmla="*/ 324142 h 375848"/>
                <a:gd name="connsiteX2" fmla="*/ 354330 w 2545080"/>
                <a:gd name="connsiteY2" fmla="*/ 247942 h 375848"/>
                <a:gd name="connsiteX3" fmla="*/ 464820 w 2545080"/>
                <a:gd name="connsiteY3" fmla="*/ 80302 h 375848"/>
                <a:gd name="connsiteX4" fmla="*/ 590550 w 2545080"/>
                <a:gd name="connsiteY4" fmla="*/ 263182 h 375848"/>
                <a:gd name="connsiteX5" fmla="*/ 739140 w 2545080"/>
                <a:gd name="connsiteY5" fmla="*/ 292 h 375848"/>
                <a:gd name="connsiteX6" fmla="*/ 834390 w 2545080"/>
                <a:gd name="connsiteY6" fmla="*/ 213652 h 375848"/>
                <a:gd name="connsiteX7" fmla="*/ 880110 w 2545080"/>
                <a:gd name="connsiteY7" fmla="*/ 312712 h 375848"/>
                <a:gd name="connsiteX8" fmla="*/ 1040106 w 2545080"/>
                <a:gd name="connsiteY8" fmla="*/ 350812 h 375848"/>
                <a:gd name="connsiteX9" fmla="*/ 1082524 w 2545080"/>
                <a:gd name="connsiteY9" fmla="*/ 374899 h 375848"/>
                <a:gd name="connsiteX10" fmla="*/ 1223004 w 2545080"/>
                <a:gd name="connsiteY10" fmla="*/ 370829 h 375848"/>
                <a:gd name="connsiteX11" fmla="*/ 1373570 w 2545080"/>
                <a:gd name="connsiteY11" fmla="*/ 369171 h 375848"/>
                <a:gd name="connsiteX12" fmla="*/ 1414430 w 2545080"/>
                <a:gd name="connsiteY12" fmla="*/ 335327 h 375848"/>
                <a:gd name="connsiteX13" fmla="*/ 1544566 w 2545080"/>
                <a:gd name="connsiteY13" fmla="*/ 342038 h 375848"/>
                <a:gd name="connsiteX14" fmla="*/ 1667679 w 2545080"/>
                <a:gd name="connsiteY14" fmla="*/ 342457 h 375848"/>
                <a:gd name="connsiteX15" fmla="*/ 1779270 w 2545080"/>
                <a:gd name="connsiteY15" fmla="*/ 343192 h 375848"/>
                <a:gd name="connsiteX16" fmla="*/ 2018471 w 2545080"/>
                <a:gd name="connsiteY16" fmla="*/ 280061 h 375848"/>
                <a:gd name="connsiteX17" fmla="*/ 2145717 w 2545080"/>
                <a:gd name="connsiteY17" fmla="*/ 282194 h 375848"/>
                <a:gd name="connsiteX18" fmla="*/ 2242574 w 2545080"/>
                <a:gd name="connsiteY18" fmla="*/ 326901 h 375848"/>
                <a:gd name="connsiteX19" fmla="*/ 2350770 w 2545080"/>
                <a:gd name="connsiteY19" fmla="*/ 263182 h 375848"/>
                <a:gd name="connsiteX20" fmla="*/ 2423160 w 2545080"/>
                <a:gd name="connsiteY20" fmla="*/ 347002 h 375848"/>
                <a:gd name="connsiteX21" fmla="*/ 2545080 w 2545080"/>
                <a:gd name="connsiteY21" fmla="*/ 358432 h 375848"/>
                <a:gd name="connsiteX0" fmla="*/ 0 w 2545080"/>
                <a:gd name="connsiteY0" fmla="*/ 373672 h 375848"/>
                <a:gd name="connsiteX1" fmla="*/ 194310 w 2545080"/>
                <a:gd name="connsiteY1" fmla="*/ 324142 h 375848"/>
                <a:gd name="connsiteX2" fmla="*/ 354330 w 2545080"/>
                <a:gd name="connsiteY2" fmla="*/ 247942 h 375848"/>
                <a:gd name="connsiteX3" fmla="*/ 464820 w 2545080"/>
                <a:gd name="connsiteY3" fmla="*/ 80302 h 375848"/>
                <a:gd name="connsiteX4" fmla="*/ 590550 w 2545080"/>
                <a:gd name="connsiteY4" fmla="*/ 263182 h 375848"/>
                <a:gd name="connsiteX5" fmla="*/ 739140 w 2545080"/>
                <a:gd name="connsiteY5" fmla="*/ 292 h 375848"/>
                <a:gd name="connsiteX6" fmla="*/ 834390 w 2545080"/>
                <a:gd name="connsiteY6" fmla="*/ 213652 h 375848"/>
                <a:gd name="connsiteX7" fmla="*/ 880110 w 2545080"/>
                <a:gd name="connsiteY7" fmla="*/ 312712 h 375848"/>
                <a:gd name="connsiteX8" fmla="*/ 1040106 w 2545080"/>
                <a:gd name="connsiteY8" fmla="*/ 350812 h 375848"/>
                <a:gd name="connsiteX9" fmla="*/ 1082524 w 2545080"/>
                <a:gd name="connsiteY9" fmla="*/ 374899 h 375848"/>
                <a:gd name="connsiteX10" fmla="*/ 1223004 w 2545080"/>
                <a:gd name="connsiteY10" fmla="*/ 370829 h 375848"/>
                <a:gd name="connsiteX11" fmla="*/ 1373570 w 2545080"/>
                <a:gd name="connsiteY11" fmla="*/ 369171 h 375848"/>
                <a:gd name="connsiteX12" fmla="*/ 1414430 w 2545080"/>
                <a:gd name="connsiteY12" fmla="*/ 335327 h 375848"/>
                <a:gd name="connsiteX13" fmla="*/ 1544566 w 2545080"/>
                <a:gd name="connsiteY13" fmla="*/ 342038 h 375848"/>
                <a:gd name="connsiteX14" fmla="*/ 1667679 w 2545080"/>
                <a:gd name="connsiteY14" fmla="*/ 342457 h 375848"/>
                <a:gd name="connsiteX15" fmla="*/ 1779270 w 2545080"/>
                <a:gd name="connsiteY15" fmla="*/ 343192 h 375848"/>
                <a:gd name="connsiteX16" fmla="*/ 2018471 w 2545080"/>
                <a:gd name="connsiteY16" fmla="*/ 280061 h 375848"/>
                <a:gd name="connsiteX17" fmla="*/ 2145717 w 2545080"/>
                <a:gd name="connsiteY17" fmla="*/ 282194 h 375848"/>
                <a:gd name="connsiteX18" fmla="*/ 2242574 w 2545080"/>
                <a:gd name="connsiteY18" fmla="*/ 326901 h 375848"/>
                <a:gd name="connsiteX19" fmla="*/ 2350770 w 2545080"/>
                <a:gd name="connsiteY19" fmla="*/ 263182 h 375848"/>
                <a:gd name="connsiteX20" fmla="*/ 2423160 w 2545080"/>
                <a:gd name="connsiteY20" fmla="*/ 347002 h 375848"/>
                <a:gd name="connsiteX21" fmla="*/ 2545080 w 2545080"/>
                <a:gd name="connsiteY21" fmla="*/ 358432 h 375848"/>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1040106 w 2545080"/>
                <a:gd name="connsiteY8" fmla="*/ 350812 h 373672"/>
                <a:gd name="connsiteX9" fmla="*/ 1076005 w 2545080"/>
                <a:gd name="connsiteY9" fmla="*/ 368852 h 373672"/>
                <a:gd name="connsiteX10" fmla="*/ 1223004 w 2545080"/>
                <a:gd name="connsiteY10" fmla="*/ 370829 h 373672"/>
                <a:gd name="connsiteX11" fmla="*/ 1373570 w 2545080"/>
                <a:gd name="connsiteY11" fmla="*/ 369171 h 373672"/>
                <a:gd name="connsiteX12" fmla="*/ 1414430 w 2545080"/>
                <a:gd name="connsiteY12" fmla="*/ 335327 h 373672"/>
                <a:gd name="connsiteX13" fmla="*/ 1544566 w 2545080"/>
                <a:gd name="connsiteY13" fmla="*/ 342038 h 373672"/>
                <a:gd name="connsiteX14" fmla="*/ 1667679 w 2545080"/>
                <a:gd name="connsiteY14" fmla="*/ 342457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1040106 w 2545080"/>
                <a:gd name="connsiteY8" fmla="*/ 340230 h 373672"/>
                <a:gd name="connsiteX9" fmla="*/ 1076005 w 2545080"/>
                <a:gd name="connsiteY9" fmla="*/ 368852 h 373672"/>
                <a:gd name="connsiteX10" fmla="*/ 1223004 w 2545080"/>
                <a:gd name="connsiteY10" fmla="*/ 370829 h 373672"/>
                <a:gd name="connsiteX11" fmla="*/ 1373570 w 2545080"/>
                <a:gd name="connsiteY11" fmla="*/ 369171 h 373672"/>
                <a:gd name="connsiteX12" fmla="*/ 1414430 w 2545080"/>
                <a:gd name="connsiteY12" fmla="*/ 335327 h 373672"/>
                <a:gd name="connsiteX13" fmla="*/ 1544566 w 2545080"/>
                <a:gd name="connsiteY13" fmla="*/ 342038 h 373672"/>
                <a:gd name="connsiteX14" fmla="*/ 1667679 w 2545080"/>
                <a:gd name="connsiteY14" fmla="*/ 342457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1040106 w 2545080"/>
                <a:gd name="connsiteY8" fmla="*/ 340230 h 373672"/>
                <a:gd name="connsiteX9" fmla="*/ 1074375 w 2545080"/>
                <a:gd name="connsiteY9" fmla="*/ 368852 h 373672"/>
                <a:gd name="connsiteX10" fmla="*/ 1223004 w 2545080"/>
                <a:gd name="connsiteY10" fmla="*/ 370829 h 373672"/>
                <a:gd name="connsiteX11" fmla="*/ 1373570 w 2545080"/>
                <a:gd name="connsiteY11" fmla="*/ 369171 h 373672"/>
                <a:gd name="connsiteX12" fmla="*/ 1414430 w 2545080"/>
                <a:gd name="connsiteY12" fmla="*/ 335327 h 373672"/>
                <a:gd name="connsiteX13" fmla="*/ 1544566 w 2545080"/>
                <a:gd name="connsiteY13" fmla="*/ 342038 h 373672"/>
                <a:gd name="connsiteX14" fmla="*/ 1667679 w 2545080"/>
                <a:gd name="connsiteY14" fmla="*/ 342457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1040106 w 2545080"/>
                <a:gd name="connsiteY8" fmla="*/ 340230 h 373672"/>
                <a:gd name="connsiteX9" fmla="*/ 1074375 w 2545080"/>
                <a:gd name="connsiteY9" fmla="*/ 368852 h 373672"/>
                <a:gd name="connsiteX10" fmla="*/ 1223004 w 2545080"/>
                <a:gd name="connsiteY10" fmla="*/ 370829 h 373672"/>
                <a:gd name="connsiteX11" fmla="*/ 1383348 w 2545080"/>
                <a:gd name="connsiteY11" fmla="*/ 369171 h 373672"/>
                <a:gd name="connsiteX12" fmla="*/ 1414430 w 2545080"/>
                <a:gd name="connsiteY12" fmla="*/ 335327 h 373672"/>
                <a:gd name="connsiteX13" fmla="*/ 1544566 w 2545080"/>
                <a:gd name="connsiteY13" fmla="*/ 342038 h 373672"/>
                <a:gd name="connsiteX14" fmla="*/ 1667679 w 2545080"/>
                <a:gd name="connsiteY14" fmla="*/ 342457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45080" h="373672">
                  <a:moveTo>
                    <a:pt x="0" y="373672"/>
                  </a:moveTo>
                  <a:cubicBezTo>
                    <a:pt x="60007" y="352717"/>
                    <a:pt x="135255" y="345097"/>
                    <a:pt x="194310" y="324142"/>
                  </a:cubicBezTo>
                  <a:cubicBezTo>
                    <a:pt x="253365" y="303187"/>
                    <a:pt x="309245" y="288582"/>
                    <a:pt x="354330" y="247942"/>
                  </a:cubicBezTo>
                  <a:cubicBezTo>
                    <a:pt x="399415" y="207302"/>
                    <a:pt x="425450" y="77762"/>
                    <a:pt x="464820" y="80302"/>
                  </a:cubicBezTo>
                  <a:cubicBezTo>
                    <a:pt x="504190" y="82842"/>
                    <a:pt x="544830" y="276517"/>
                    <a:pt x="590550" y="263182"/>
                  </a:cubicBezTo>
                  <a:cubicBezTo>
                    <a:pt x="636270" y="249847"/>
                    <a:pt x="698500" y="8547"/>
                    <a:pt x="739140" y="292"/>
                  </a:cubicBezTo>
                  <a:cubicBezTo>
                    <a:pt x="779780" y="-7963"/>
                    <a:pt x="810895" y="161582"/>
                    <a:pt x="834390" y="213652"/>
                  </a:cubicBezTo>
                  <a:cubicBezTo>
                    <a:pt x="857885" y="265722"/>
                    <a:pt x="845824" y="291616"/>
                    <a:pt x="880110" y="312712"/>
                  </a:cubicBezTo>
                  <a:cubicBezTo>
                    <a:pt x="914396" y="333808"/>
                    <a:pt x="1007729" y="330873"/>
                    <a:pt x="1040106" y="340230"/>
                  </a:cubicBezTo>
                  <a:cubicBezTo>
                    <a:pt x="1072483" y="349587"/>
                    <a:pt x="1043892" y="363752"/>
                    <a:pt x="1074375" y="368852"/>
                  </a:cubicBezTo>
                  <a:cubicBezTo>
                    <a:pt x="1104858" y="373952"/>
                    <a:pt x="1174496" y="371784"/>
                    <a:pt x="1223004" y="370829"/>
                  </a:cubicBezTo>
                  <a:cubicBezTo>
                    <a:pt x="1273193" y="370276"/>
                    <a:pt x="1351444" y="375088"/>
                    <a:pt x="1383348" y="369171"/>
                  </a:cubicBezTo>
                  <a:cubicBezTo>
                    <a:pt x="1415252" y="363254"/>
                    <a:pt x="1387560" y="339849"/>
                    <a:pt x="1414430" y="335327"/>
                  </a:cubicBezTo>
                  <a:cubicBezTo>
                    <a:pt x="1441300" y="330805"/>
                    <a:pt x="1502358" y="340850"/>
                    <a:pt x="1544566" y="342038"/>
                  </a:cubicBezTo>
                  <a:cubicBezTo>
                    <a:pt x="1586774" y="343226"/>
                    <a:pt x="1628562" y="342265"/>
                    <a:pt x="1667679" y="342457"/>
                  </a:cubicBezTo>
                  <a:cubicBezTo>
                    <a:pt x="1706796" y="342649"/>
                    <a:pt x="1720805" y="353591"/>
                    <a:pt x="1779270" y="343192"/>
                  </a:cubicBezTo>
                  <a:cubicBezTo>
                    <a:pt x="1837735" y="332793"/>
                    <a:pt x="1957397" y="290227"/>
                    <a:pt x="2018471" y="280061"/>
                  </a:cubicBezTo>
                  <a:cubicBezTo>
                    <a:pt x="2079545" y="269895"/>
                    <a:pt x="2108367" y="274387"/>
                    <a:pt x="2145717" y="282194"/>
                  </a:cubicBezTo>
                  <a:cubicBezTo>
                    <a:pt x="2183067" y="290001"/>
                    <a:pt x="2208399" y="330070"/>
                    <a:pt x="2242574" y="326901"/>
                  </a:cubicBezTo>
                  <a:cubicBezTo>
                    <a:pt x="2276749" y="323732"/>
                    <a:pt x="2320672" y="259832"/>
                    <a:pt x="2350770" y="263182"/>
                  </a:cubicBezTo>
                  <a:cubicBezTo>
                    <a:pt x="2380868" y="266532"/>
                    <a:pt x="2390775" y="331127"/>
                    <a:pt x="2423160" y="347002"/>
                  </a:cubicBezTo>
                  <a:cubicBezTo>
                    <a:pt x="2455545" y="362877"/>
                    <a:pt x="2491740" y="358432"/>
                    <a:pt x="2545080" y="35843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51656" fontAlgn="auto">
                <a:spcBef>
                  <a:spcPts val="0"/>
                </a:spcBef>
                <a:spcAft>
                  <a:spcPts val="0"/>
                </a:spcAft>
              </a:pPr>
              <a:endParaRPr lang="en-US" sz="692" b="0">
                <a:solidFill>
                  <a:prstClr val="white"/>
                </a:solidFill>
              </a:endParaRPr>
            </a:p>
          </p:txBody>
        </p:sp>
        <p:cxnSp>
          <p:nvCxnSpPr>
            <p:cNvPr id="156" name="Straight Connector 155"/>
            <p:cNvCxnSpPr>
              <a:stCxn id="155" idx="0"/>
            </p:cNvCxnSpPr>
            <p:nvPr/>
          </p:nvCxnSpPr>
          <p:spPr>
            <a:xfrm flipV="1">
              <a:off x="3290718" y="4748985"/>
              <a:ext cx="7132072" cy="20664"/>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H="1" flipV="1">
              <a:off x="3311313" y="2876682"/>
              <a:ext cx="10291" cy="1892985"/>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58" name="Freeform 157"/>
            <p:cNvSpPr/>
            <p:nvPr/>
          </p:nvSpPr>
          <p:spPr>
            <a:xfrm>
              <a:off x="3345391" y="5211991"/>
              <a:ext cx="6874782" cy="1803220"/>
            </a:xfrm>
            <a:custGeom>
              <a:avLst/>
              <a:gdLst>
                <a:gd name="connsiteX0" fmla="*/ 0 w 2545080"/>
                <a:gd name="connsiteY0" fmla="*/ 710148 h 711137"/>
                <a:gd name="connsiteX1" fmla="*/ 194310 w 2545080"/>
                <a:gd name="connsiteY1" fmla="*/ 630138 h 711137"/>
                <a:gd name="connsiteX2" fmla="*/ 445770 w 2545080"/>
                <a:gd name="connsiteY2" fmla="*/ 48154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3013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83030 w 2545080"/>
                <a:gd name="connsiteY12" fmla="*/ 45868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3830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61160 w 2545080"/>
                <a:gd name="connsiteY14" fmla="*/ 58822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1637 h 711637"/>
                <a:gd name="connsiteX1" fmla="*/ 194310 w 2545080"/>
                <a:gd name="connsiteY1" fmla="*/ 662107 h 711637"/>
                <a:gd name="connsiteX2" fmla="*/ 354330 w 2545080"/>
                <a:gd name="connsiteY2" fmla="*/ 585907 h 711637"/>
                <a:gd name="connsiteX3" fmla="*/ 464820 w 2545080"/>
                <a:gd name="connsiteY3" fmla="*/ 418267 h 711637"/>
                <a:gd name="connsiteX4" fmla="*/ 590550 w 2545080"/>
                <a:gd name="connsiteY4" fmla="*/ 601147 h 711637"/>
                <a:gd name="connsiteX5" fmla="*/ 739140 w 2545080"/>
                <a:gd name="connsiteY5" fmla="*/ 338257 h 711637"/>
                <a:gd name="connsiteX6" fmla="*/ 834390 w 2545080"/>
                <a:gd name="connsiteY6" fmla="*/ 551617 h 711637"/>
                <a:gd name="connsiteX7" fmla="*/ 880110 w 2545080"/>
                <a:gd name="connsiteY7" fmla="*/ 650677 h 711637"/>
                <a:gd name="connsiteX8" fmla="*/ 990600 w 2545080"/>
                <a:gd name="connsiteY8" fmla="*/ 688777 h 711637"/>
                <a:gd name="connsiteX9" fmla="*/ 1162050 w 2545080"/>
                <a:gd name="connsiteY9" fmla="*/ 688777 h 711637"/>
                <a:gd name="connsiteX10" fmla="*/ 1268730 w 2545080"/>
                <a:gd name="connsiteY10" fmla="*/ 646867 h 711637"/>
                <a:gd name="connsiteX11" fmla="*/ 1329690 w 2545080"/>
                <a:gd name="connsiteY11" fmla="*/ 643057 h 711637"/>
                <a:gd name="connsiteX12" fmla="*/ 1421130 w 2545080"/>
                <a:gd name="connsiteY12" fmla="*/ 460177 h 711637"/>
                <a:gd name="connsiteX13" fmla="*/ 1485900 w 2545080"/>
                <a:gd name="connsiteY13" fmla="*/ 631627 h 711637"/>
                <a:gd name="connsiteX14" fmla="*/ 1661160 w 2545080"/>
                <a:gd name="connsiteY14" fmla="*/ 589717 h 711637"/>
                <a:gd name="connsiteX15" fmla="*/ 1779270 w 2545080"/>
                <a:gd name="connsiteY15" fmla="*/ 681157 h 711637"/>
                <a:gd name="connsiteX16" fmla="*/ 1962150 w 2545080"/>
                <a:gd name="connsiteY16" fmla="*/ 303967 h 711637"/>
                <a:gd name="connsiteX17" fmla="*/ 2026920 w 2545080"/>
                <a:gd name="connsiteY17" fmla="*/ 56317 h 711637"/>
                <a:gd name="connsiteX18" fmla="*/ 2152650 w 2545080"/>
                <a:gd name="connsiteY18" fmla="*/ 10597 h 711637"/>
                <a:gd name="connsiteX19" fmla="*/ 2217420 w 2545080"/>
                <a:gd name="connsiteY19" fmla="*/ 208717 h 711637"/>
                <a:gd name="connsiteX20" fmla="*/ 2289810 w 2545080"/>
                <a:gd name="connsiteY20" fmla="*/ 574477 h 711637"/>
                <a:gd name="connsiteX21" fmla="*/ 2316480 w 2545080"/>
                <a:gd name="connsiteY21" fmla="*/ 696397 h 711637"/>
                <a:gd name="connsiteX22" fmla="*/ 2385060 w 2545080"/>
                <a:gd name="connsiteY22" fmla="*/ 696397 h 711637"/>
                <a:gd name="connsiteX23" fmla="*/ 2545080 w 2545080"/>
                <a:gd name="connsiteY23" fmla="*/ 696397 h 711637"/>
                <a:gd name="connsiteX0" fmla="*/ 0 w 2545080"/>
                <a:gd name="connsiteY0" fmla="*/ 668578 h 668578"/>
                <a:gd name="connsiteX1" fmla="*/ 194310 w 2545080"/>
                <a:gd name="connsiteY1" fmla="*/ 619048 h 668578"/>
                <a:gd name="connsiteX2" fmla="*/ 354330 w 2545080"/>
                <a:gd name="connsiteY2" fmla="*/ 542848 h 668578"/>
                <a:gd name="connsiteX3" fmla="*/ 464820 w 2545080"/>
                <a:gd name="connsiteY3" fmla="*/ 375208 h 668578"/>
                <a:gd name="connsiteX4" fmla="*/ 590550 w 2545080"/>
                <a:gd name="connsiteY4" fmla="*/ 558088 h 668578"/>
                <a:gd name="connsiteX5" fmla="*/ 739140 w 2545080"/>
                <a:gd name="connsiteY5" fmla="*/ 295198 h 668578"/>
                <a:gd name="connsiteX6" fmla="*/ 834390 w 2545080"/>
                <a:gd name="connsiteY6" fmla="*/ 508558 h 668578"/>
                <a:gd name="connsiteX7" fmla="*/ 880110 w 2545080"/>
                <a:gd name="connsiteY7" fmla="*/ 607618 h 668578"/>
                <a:gd name="connsiteX8" fmla="*/ 990600 w 2545080"/>
                <a:gd name="connsiteY8" fmla="*/ 645718 h 668578"/>
                <a:gd name="connsiteX9" fmla="*/ 1162050 w 2545080"/>
                <a:gd name="connsiteY9" fmla="*/ 645718 h 668578"/>
                <a:gd name="connsiteX10" fmla="*/ 1268730 w 2545080"/>
                <a:gd name="connsiteY10" fmla="*/ 603808 h 668578"/>
                <a:gd name="connsiteX11" fmla="*/ 1329690 w 2545080"/>
                <a:gd name="connsiteY11" fmla="*/ 599998 h 668578"/>
                <a:gd name="connsiteX12" fmla="*/ 1421130 w 2545080"/>
                <a:gd name="connsiteY12" fmla="*/ 417118 h 668578"/>
                <a:gd name="connsiteX13" fmla="*/ 1485900 w 2545080"/>
                <a:gd name="connsiteY13" fmla="*/ 588568 h 668578"/>
                <a:gd name="connsiteX14" fmla="*/ 1661160 w 2545080"/>
                <a:gd name="connsiteY14" fmla="*/ 546658 h 668578"/>
                <a:gd name="connsiteX15" fmla="*/ 1779270 w 2545080"/>
                <a:gd name="connsiteY15" fmla="*/ 638098 h 668578"/>
                <a:gd name="connsiteX16" fmla="*/ 1962150 w 2545080"/>
                <a:gd name="connsiteY16" fmla="*/ 260908 h 668578"/>
                <a:gd name="connsiteX17" fmla="*/ 2026920 w 2545080"/>
                <a:gd name="connsiteY17" fmla="*/ 13258 h 668578"/>
                <a:gd name="connsiteX18" fmla="*/ 2148840 w 2545080"/>
                <a:gd name="connsiteY18" fmla="*/ 47548 h 668578"/>
                <a:gd name="connsiteX19" fmla="*/ 2217420 w 2545080"/>
                <a:gd name="connsiteY19" fmla="*/ 165658 h 668578"/>
                <a:gd name="connsiteX20" fmla="*/ 2289810 w 2545080"/>
                <a:gd name="connsiteY20" fmla="*/ 531418 h 668578"/>
                <a:gd name="connsiteX21" fmla="*/ 2316480 w 2545080"/>
                <a:gd name="connsiteY21" fmla="*/ 653338 h 668578"/>
                <a:gd name="connsiteX22" fmla="*/ 2385060 w 2545080"/>
                <a:gd name="connsiteY22" fmla="*/ 653338 h 668578"/>
                <a:gd name="connsiteX23" fmla="*/ 2545080 w 2545080"/>
                <a:gd name="connsiteY23" fmla="*/ 653338 h 668578"/>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16480 w 2545080"/>
                <a:gd name="connsiteY21" fmla="*/ 65416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2786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4456 h 664456"/>
                <a:gd name="connsiteX1" fmla="*/ 194310 w 2545080"/>
                <a:gd name="connsiteY1" fmla="*/ 614926 h 664456"/>
                <a:gd name="connsiteX2" fmla="*/ 354330 w 2545080"/>
                <a:gd name="connsiteY2" fmla="*/ 538726 h 664456"/>
                <a:gd name="connsiteX3" fmla="*/ 464820 w 2545080"/>
                <a:gd name="connsiteY3" fmla="*/ 371086 h 664456"/>
                <a:gd name="connsiteX4" fmla="*/ 590550 w 2545080"/>
                <a:gd name="connsiteY4" fmla="*/ 553966 h 664456"/>
                <a:gd name="connsiteX5" fmla="*/ 739140 w 2545080"/>
                <a:gd name="connsiteY5" fmla="*/ 291076 h 664456"/>
                <a:gd name="connsiteX6" fmla="*/ 834390 w 2545080"/>
                <a:gd name="connsiteY6" fmla="*/ 504436 h 664456"/>
                <a:gd name="connsiteX7" fmla="*/ 880110 w 2545080"/>
                <a:gd name="connsiteY7" fmla="*/ 603496 h 664456"/>
                <a:gd name="connsiteX8" fmla="*/ 990600 w 2545080"/>
                <a:gd name="connsiteY8" fmla="*/ 641596 h 664456"/>
                <a:gd name="connsiteX9" fmla="*/ 1162050 w 2545080"/>
                <a:gd name="connsiteY9" fmla="*/ 641596 h 664456"/>
                <a:gd name="connsiteX10" fmla="*/ 1268730 w 2545080"/>
                <a:gd name="connsiteY10" fmla="*/ 599686 h 664456"/>
                <a:gd name="connsiteX11" fmla="*/ 1329690 w 2545080"/>
                <a:gd name="connsiteY11" fmla="*/ 595876 h 664456"/>
                <a:gd name="connsiteX12" fmla="*/ 1421130 w 2545080"/>
                <a:gd name="connsiteY12" fmla="*/ 412996 h 664456"/>
                <a:gd name="connsiteX13" fmla="*/ 1485900 w 2545080"/>
                <a:gd name="connsiteY13" fmla="*/ 584446 h 664456"/>
                <a:gd name="connsiteX14" fmla="*/ 1661160 w 2545080"/>
                <a:gd name="connsiteY14" fmla="*/ 542536 h 664456"/>
                <a:gd name="connsiteX15" fmla="*/ 1779270 w 2545080"/>
                <a:gd name="connsiteY15" fmla="*/ 633976 h 664456"/>
                <a:gd name="connsiteX16" fmla="*/ 1927860 w 2545080"/>
                <a:gd name="connsiteY16" fmla="*/ 256786 h 664456"/>
                <a:gd name="connsiteX17" fmla="*/ 2026920 w 2545080"/>
                <a:gd name="connsiteY17" fmla="*/ 9136 h 664456"/>
                <a:gd name="connsiteX18" fmla="*/ 2148840 w 2545080"/>
                <a:gd name="connsiteY18" fmla="*/ 43426 h 664456"/>
                <a:gd name="connsiteX19" fmla="*/ 2217420 w 2545080"/>
                <a:gd name="connsiteY19" fmla="*/ 192016 h 664456"/>
                <a:gd name="connsiteX20" fmla="*/ 2301240 w 2545080"/>
                <a:gd name="connsiteY20" fmla="*/ 393946 h 664456"/>
                <a:gd name="connsiteX21" fmla="*/ 2350770 w 2545080"/>
                <a:gd name="connsiteY21" fmla="*/ 553966 h 664456"/>
                <a:gd name="connsiteX22" fmla="*/ 2423160 w 2545080"/>
                <a:gd name="connsiteY22" fmla="*/ 637786 h 664456"/>
                <a:gd name="connsiteX23" fmla="*/ 2545080 w 2545080"/>
                <a:gd name="connsiteY23" fmla="*/ 649216 h 66445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9140 w 2545080"/>
                <a:gd name="connsiteY5" fmla="*/ 303706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2622 w 2545080"/>
                <a:gd name="connsiteY5" fmla="*/ 595524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2622 w 2545080"/>
                <a:gd name="connsiteY5" fmla="*/ 595524 h 677086"/>
                <a:gd name="connsiteX6" fmla="*/ 821353 w 2545080"/>
                <a:gd name="connsiteY6" fmla="*/ 601540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58301 w 2545080"/>
                <a:gd name="connsiteY3" fmla="*/ 598740 h 677086"/>
                <a:gd name="connsiteX4" fmla="*/ 590550 w 2545080"/>
                <a:gd name="connsiteY4" fmla="*/ 566596 h 677086"/>
                <a:gd name="connsiteX5" fmla="*/ 732622 w 2545080"/>
                <a:gd name="connsiteY5" fmla="*/ 595524 h 677086"/>
                <a:gd name="connsiteX6" fmla="*/ 821353 w 2545080"/>
                <a:gd name="connsiteY6" fmla="*/ 601540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58301 w 2545080"/>
                <a:gd name="connsiteY3" fmla="*/ 598740 h 677086"/>
                <a:gd name="connsiteX4" fmla="*/ 590550 w 2545080"/>
                <a:gd name="connsiteY4" fmla="*/ 566596 h 677086"/>
                <a:gd name="connsiteX5" fmla="*/ 732622 w 2545080"/>
                <a:gd name="connsiteY5" fmla="*/ 595524 h 677086"/>
                <a:gd name="connsiteX6" fmla="*/ 821353 w 2545080"/>
                <a:gd name="connsiteY6" fmla="*/ 601540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602253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880110 w 2545080"/>
                <a:gd name="connsiteY7" fmla="*/ 603208 h 664168"/>
                <a:gd name="connsiteX8" fmla="*/ 990600 w 2545080"/>
                <a:gd name="connsiteY8" fmla="*/ 641308 h 664168"/>
                <a:gd name="connsiteX9" fmla="*/ 1162050 w 2545080"/>
                <a:gd name="connsiteY9" fmla="*/ 641308 h 664168"/>
                <a:gd name="connsiteX10" fmla="*/ 1268730 w 2545080"/>
                <a:gd name="connsiteY10" fmla="*/ 599398 h 664168"/>
                <a:gd name="connsiteX11" fmla="*/ 1329690 w 2545080"/>
                <a:gd name="connsiteY11" fmla="*/ 595588 h 664168"/>
                <a:gd name="connsiteX12" fmla="*/ 1421130 w 2545080"/>
                <a:gd name="connsiteY12" fmla="*/ 589335 h 664168"/>
                <a:gd name="connsiteX13" fmla="*/ 1485900 w 2545080"/>
                <a:gd name="connsiteY13" fmla="*/ 584158 h 664168"/>
                <a:gd name="connsiteX14" fmla="*/ 1661160 w 2545080"/>
                <a:gd name="connsiteY14" fmla="*/ 542248 h 664168"/>
                <a:gd name="connsiteX15" fmla="*/ 1779270 w 2545080"/>
                <a:gd name="connsiteY15" fmla="*/ 633688 h 664168"/>
                <a:gd name="connsiteX16" fmla="*/ 1927860 w 2545080"/>
                <a:gd name="connsiteY16" fmla="*/ 256498 h 664168"/>
                <a:gd name="connsiteX17" fmla="*/ 2026920 w 2545080"/>
                <a:gd name="connsiteY17" fmla="*/ 8848 h 664168"/>
                <a:gd name="connsiteX18" fmla="*/ 2096693 w 2545080"/>
                <a:gd name="connsiteY18" fmla="*/ 573197 h 664168"/>
                <a:gd name="connsiteX19" fmla="*/ 2217420 w 2545080"/>
                <a:gd name="connsiteY19" fmla="*/ 191728 h 664168"/>
                <a:gd name="connsiteX20" fmla="*/ 2301240 w 2545080"/>
                <a:gd name="connsiteY20" fmla="*/ 393658 h 664168"/>
                <a:gd name="connsiteX21" fmla="*/ 2350770 w 2545080"/>
                <a:gd name="connsiteY21" fmla="*/ 553678 h 664168"/>
                <a:gd name="connsiteX22" fmla="*/ 2423160 w 2545080"/>
                <a:gd name="connsiteY22" fmla="*/ 637498 h 664168"/>
                <a:gd name="connsiteX23" fmla="*/ 2545080 w 2545080"/>
                <a:gd name="connsiteY23"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880110 w 2545080"/>
                <a:gd name="connsiteY7" fmla="*/ 603208 h 664168"/>
                <a:gd name="connsiteX8" fmla="*/ 990600 w 2545080"/>
                <a:gd name="connsiteY8" fmla="*/ 641308 h 664168"/>
                <a:gd name="connsiteX9" fmla="*/ 1162050 w 2545080"/>
                <a:gd name="connsiteY9" fmla="*/ 641308 h 664168"/>
                <a:gd name="connsiteX10" fmla="*/ 1268730 w 2545080"/>
                <a:gd name="connsiteY10" fmla="*/ 599398 h 664168"/>
                <a:gd name="connsiteX11" fmla="*/ 1368801 w 2545080"/>
                <a:gd name="connsiteY11" fmla="*/ 637476 h 664168"/>
                <a:gd name="connsiteX12" fmla="*/ 1421130 w 2545080"/>
                <a:gd name="connsiteY12" fmla="*/ 589335 h 664168"/>
                <a:gd name="connsiteX13" fmla="*/ 1485900 w 2545080"/>
                <a:gd name="connsiteY13" fmla="*/ 584158 h 664168"/>
                <a:gd name="connsiteX14" fmla="*/ 1661160 w 2545080"/>
                <a:gd name="connsiteY14" fmla="*/ 542248 h 664168"/>
                <a:gd name="connsiteX15" fmla="*/ 1779270 w 2545080"/>
                <a:gd name="connsiteY15" fmla="*/ 633688 h 664168"/>
                <a:gd name="connsiteX16" fmla="*/ 1927860 w 2545080"/>
                <a:gd name="connsiteY16" fmla="*/ 256498 h 664168"/>
                <a:gd name="connsiteX17" fmla="*/ 2026920 w 2545080"/>
                <a:gd name="connsiteY17" fmla="*/ 8848 h 664168"/>
                <a:gd name="connsiteX18" fmla="*/ 2096693 w 2545080"/>
                <a:gd name="connsiteY18" fmla="*/ 573197 h 664168"/>
                <a:gd name="connsiteX19" fmla="*/ 2217420 w 2545080"/>
                <a:gd name="connsiteY19" fmla="*/ 191728 h 664168"/>
                <a:gd name="connsiteX20" fmla="*/ 2301240 w 2545080"/>
                <a:gd name="connsiteY20" fmla="*/ 393658 h 664168"/>
                <a:gd name="connsiteX21" fmla="*/ 2350770 w 2545080"/>
                <a:gd name="connsiteY21" fmla="*/ 553678 h 664168"/>
                <a:gd name="connsiteX22" fmla="*/ 2423160 w 2545080"/>
                <a:gd name="connsiteY22" fmla="*/ 637498 h 664168"/>
                <a:gd name="connsiteX23" fmla="*/ 2545080 w 2545080"/>
                <a:gd name="connsiteY23"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880110 w 2545080"/>
                <a:gd name="connsiteY7" fmla="*/ 603208 h 664168"/>
                <a:gd name="connsiteX8" fmla="*/ 990600 w 2545080"/>
                <a:gd name="connsiteY8" fmla="*/ 641308 h 664168"/>
                <a:gd name="connsiteX9" fmla="*/ 1162050 w 2545080"/>
                <a:gd name="connsiteY9" fmla="*/ 641308 h 664168"/>
                <a:gd name="connsiteX10" fmla="*/ 1268730 w 2545080"/>
                <a:gd name="connsiteY10" fmla="*/ 599398 h 664168"/>
                <a:gd name="connsiteX11" fmla="*/ 1368801 w 2545080"/>
                <a:gd name="connsiteY11" fmla="*/ 637476 h 664168"/>
                <a:gd name="connsiteX12" fmla="*/ 1374908 w 2545080"/>
                <a:gd name="connsiteY12" fmla="*/ 593524 h 664168"/>
                <a:gd name="connsiteX13" fmla="*/ 1485900 w 2545080"/>
                <a:gd name="connsiteY13" fmla="*/ 584158 h 664168"/>
                <a:gd name="connsiteX14" fmla="*/ 1661160 w 2545080"/>
                <a:gd name="connsiteY14" fmla="*/ 542248 h 664168"/>
                <a:gd name="connsiteX15" fmla="*/ 1779270 w 2545080"/>
                <a:gd name="connsiteY15" fmla="*/ 633688 h 664168"/>
                <a:gd name="connsiteX16" fmla="*/ 1927860 w 2545080"/>
                <a:gd name="connsiteY16" fmla="*/ 256498 h 664168"/>
                <a:gd name="connsiteX17" fmla="*/ 2026920 w 2545080"/>
                <a:gd name="connsiteY17" fmla="*/ 8848 h 664168"/>
                <a:gd name="connsiteX18" fmla="*/ 2096693 w 2545080"/>
                <a:gd name="connsiteY18" fmla="*/ 573197 h 664168"/>
                <a:gd name="connsiteX19" fmla="*/ 2217420 w 2545080"/>
                <a:gd name="connsiteY19" fmla="*/ 191728 h 664168"/>
                <a:gd name="connsiteX20" fmla="*/ 2301240 w 2545080"/>
                <a:gd name="connsiteY20" fmla="*/ 393658 h 664168"/>
                <a:gd name="connsiteX21" fmla="*/ 2350770 w 2545080"/>
                <a:gd name="connsiteY21" fmla="*/ 553678 h 664168"/>
                <a:gd name="connsiteX22" fmla="*/ 2423160 w 2545080"/>
                <a:gd name="connsiteY22" fmla="*/ 637498 h 664168"/>
                <a:gd name="connsiteX23" fmla="*/ 2545080 w 2545080"/>
                <a:gd name="connsiteY23"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880110 w 2545080"/>
                <a:gd name="connsiteY7" fmla="*/ 603208 h 664168"/>
                <a:gd name="connsiteX8" fmla="*/ 990600 w 2545080"/>
                <a:gd name="connsiteY8" fmla="*/ 641308 h 664168"/>
                <a:gd name="connsiteX9" fmla="*/ 1162050 w 2545080"/>
                <a:gd name="connsiteY9" fmla="*/ 641308 h 664168"/>
                <a:gd name="connsiteX10" fmla="*/ 1279396 w 2545080"/>
                <a:gd name="connsiteY10" fmla="*/ 628719 h 664168"/>
                <a:gd name="connsiteX11" fmla="*/ 1368801 w 2545080"/>
                <a:gd name="connsiteY11" fmla="*/ 637476 h 664168"/>
                <a:gd name="connsiteX12" fmla="*/ 1374908 w 2545080"/>
                <a:gd name="connsiteY12" fmla="*/ 593524 h 664168"/>
                <a:gd name="connsiteX13" fmla="*/ 1485900 w 2545080"/>
                <a:gd name="connsiteY13" fmla="*/ 584158 h 664168"/>
                <a:gd name="connsiteX14" fmla="*/ 1661160 w 2545080"/>
                <a:gd name="connsiteY14" fmla="*/ 542248 h 664168"/>
                <a:gd name="connsiteX15" fmla="*/ 1779270 w 2545080"/>
                <a:gd name="connsiteY15" fmla="*/ 633688 h 664168"/>
                <a:gd name="connsiteX16" fmla="*/ 1927860 w 2545080"/>
                <a:gd name="connsiteY16" fmla="*/ 256498 h 664168"/>
                <a:gd name="connsiteX17" fmla="*/ 2026920 w 2545080"/>
                <a:gd name="connsiteY17" fmla="*/ 8848 h 664168"/>
                <a:gd name="connsiteX18" fmla="*/ 2096693 w 2545080"/>
                <a:gd name="connsiteY18" fmla="*/ 573197 h 664168"/>
                <a:gd name="connsiteX19" fmla="*/ 2217420 w 2545080"/>
                <a:gd name="connsiteY19" fmla="*/ 191728 h 664168"/>
                <a:gd name="connsiteX20" fmla="*/ 2301240 w 2545080"/>
                <a:gd name="connsiteY20" fmla="*/ 393658 h 664168"/>
                <a:gd name="connsiteX21" fmla="*/ 2350770 w 2545080"/>
                <a:gd name="connsiteY21" fmla="*/ 553678 h 664168"/>
                <a:gd name="connsiteX22" fmla="*/ 2423160 w 2545080"/>
                <a:gd name="connsiteY22" fmla="*/ 637498 h 664168"/>
                <a:gd name="connsiteX23" fmla="*/ 2545080 w 2545080"/>
                <a:gd name="connsiteY23"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880110 w 2545080"/>
                <a:gd name="connsiteY7" fmla="*/ 603208 h 664168"/>
                <a:gd name="connsiteX8" fmla="*/ 990600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76109 w 2545080"/>
                <a:gd name="connsiteY7" fmla="*/ 582265 h 664168"/>
                <a:gd name="connsiteX8" fmla="*/ 990600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2265 h 664168"/>
                <a:gd name="connsiteX8" fmla="*/ 990600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2265 h 664168"/>
                <a:gd name="connsiteX8" fmla="*/ 990600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601522 h 664168"/>
                <a:gd name="connsiteX8" fmla="*/ 990600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601522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56633 w 2545080"/>
                <a:gd name="connsiteY10" fmla="*/ 635428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46203 w 2545080"/>
                <a:gd name="connsiteY10" fmla="*/ 641572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18412 w 2545080"/>
                <a:gd name="connsiteY8" fmla="*/ 643356 h 664168"/>
                <a:gd name="connsiteX9" fmla="*/ 1162050 w 2545080"/>
                <a:gd name="connsiteY9" fmla="*/ 641308 h 664168"/>
                <a:gd name="connsiteX10" fmla="*/ 1346203 w 2545080"/>
                <a:gd name="connsiteY10" fmla="*/ 641572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11459 w 2545080"/>
                <a:gd name="connsiteY8" fmla="*/ 641308 h 664168"/>
                <a:gd name="connsiteX9" fmla="*/ 1162050 w 2545080"/>
                <a:gd name="connsiteY9" fmla="*/ 641308 h 664168"/>
                <a:gd name="connsiteX10" fmla="*/ 1346203 w 2545080"/>
                <a:gd name="connsiteY10" fmla="*/ 641572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11459 w 2545080"/>
                <a:gd name="connsiteY8" fmla="*/ 641308 h 664168"/>
                <a:gd name="connsiteX9" fmla="*/ 1162050 w 2545080"/>
                <a:gd name="connsiteY9" fmla="*/ 641308 h 664168"/>
                <a:gd name="connsiteX10" fmla="*/ 1381848 w 2545080"/>
                <a:gd name="connsiteY10" fmla="*/ 646238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11459 w 2545080"/>
                <a:gd name="connsiteY8" fmla="*/ 641308 h 664168"/>
                <a:gd name="connsiteX9" fmla="*/ 1162050 w 2545080"/>
                <a:gd name="connsiteY9" fmla="*/ 641308 h 664168"/>
                <a:gd name="connsiteX10" fmla="*/ 1381848 w 2545080"/>
                <a:gd name="connsiteY10" fmla="*/ 646238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11459 w 2545080"/>
                <a:gd name="connsiteY8" fmla="*/ 641308 h 664168"/>
                <a:gd name="connsiteX9" fmla="*/ 1162050 w 2545080"/>
                <a:gd name="connsiteY9" fmla="*/ 641308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51064 w 2545080"/>
                <a:gd name="connsiteY8" fmla="*/ 641308 h 664168"/>
                <a:gd name="connsiteX9" fmla="*/ 1162050 w 2545080"/>
                <a:gd name="connsiteY9" fmla="*/ 641308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51064 w 2545080"/>
                <a:gd name="connsiteY8" fmla="*/ 641308 h 664168"/>
                <a:gd name="connsiteX9" fmla="*/ 1162050 w 2545080"/>
                <a:gd name="connsiteY9" fmla="*/ 641308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3143 w 2545080"/>
                <a:gd name="connsiteY8" fmla="*/ 641308 h 664168"/>
                <a:gd name="connsiteX9" fmla="*/ 1162050 w 2545080"/>
                <a:gd name="connsiteY9" fmla="*/ 641308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2050 w 2545080"/>
                <a:gd name="connsiteY9" fmla="*/ 641308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2050 w 2545080"/>
                <a:gd name="connsiteY9" fmla="*/ 652973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2050 w 2545080"/>
                <a:gd name="connsiteY9" fmla="*/ 652973 h 664168"/>
                <a:gd name="connsiteX10" fmla="*/ 1364025 w 2545080"/>
                <a:gd name="connsiteY10" fmla="*/ 650905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2050 w 2545080"/>
                <a:gd name="connsiteY9" fmla="*/ 652973 h 664168"/>
                <a:gd name="connsiteX10" fmla="*/ 1364025 w 2545080"/>
                <a:gd name="connsiteY10" fmla="*/ 650905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2050 w 2545080"/>
                <a:gd name="connsiteY9" fmla="*/ 652973 h 664168"/>
                <a:gd name="connsiteX10" fmla="*/ 1364025 w 2545080"/>
                <a:gd name="connsiteY10" fmla="*/ 655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6010 w 2545080"/>
                <a:gd name="connsiteY9" fmla="*/ 657640 h 664168"/>
                <a:gd name="connsiteX10" fmla="*/ 1364025 w 2545080"/>
                <a:gd name="connsiteY10" fmla="*/ 655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45080" h="664168">
                  <a:moveTo>
                    <a:pt x="0" y="664168"/>
                  </a:moveTo>
                  <a:cubicBezTo>
                    <a:pt x="60007" y="643213"/>
                    <a:pt x="135255" y="635593"/>
                    <a:pt x="194310" y="614638"/>
                  </a:cubicBezTo>
                  <a:cubicBezTo>
                    <a:pt x="253365" y="593683"/>
                    <a:pt x="310332" y="543241"/>
                    <a:pt x="354330" y="538438"/>
                  </a:cubicBezTo>
                  <a:cubicBezTo>
                    <a:pt x="398328" y="533635"/>
                    <a:pt x="418931" y="583282"/>
                    <a:pt x="458301" y="585822"/>
                  </a:cubicBezTo>
                  <a:cubicBezTo>
                    <a:pt x="497671" y="588362"/>
                    <a:pt x="544830" y="554214"/>
                    <a:pt x="590550" y="553678"/>
                  </a:cubicBezTo>
                  <a:cubicBezTo>
                    <a:pt x="636270" y="553142"/>
                    <a:pt x="694155" y="576782"/>
                    <a:pt x="732622" y="582606"/>
                  </a:cubicBezTo>
                  <a:cubicBezTo>
                    <a:pt x="771089" y="588430"/>
                    <a:pt x="774383" y="587517"/>
                    <a:pt x="821353" y="588622"/>
                  </a:cubicBezTo>
                  <a:cubicBezTo>
                    <a:pt x="868323" y="589727"/>
                    <a:pt x="977810" y="578121"/>
                    <a:pt x="1014445" y="589235"/>
                  </a:cubicBezTo>
                  <a:cubicBezTo>
                    <a:pt x="1051080" y="600349"/>
                    <a:pt x="1015901" y="643905"/>
                    <a:pt x="1041162" y="655306"/>
                  </a:cubicBezTo>
                  <a:cubicBezTo>
                    <a:pt x="1066423" y="666707"/>
                    <a:pt x="1112200" y="657596"/>
                    <a:pt x="1166010" y="657640"/>
                  </a:cubicBezTo>
                  <a:cubicBezTo>
                    <a:pt x="1219820" y="657684"/>
                    <a:pt x="1326568" y="667036"/>
                    <a:pt x="1364025" y="655572"/>
                  </a:cubicBezTo>
                  <a:cubicBezTo>
                    <a:pt x="1401482" y="644108"/>
                    <a:pt x="1370438" y="600760"/>
                    <a:pt x="1390750" y="588858"/>
                  </a:cubicBezTo>
                  <a:cubicBezTo>
                    <a:pt x="1411062" y="576956"/>
                    <a:pt x="1440832" y="591926"/>
                    <a:pt x="1485900" y="584158"/>
                  </a:cubicBezTo>
                  <a:cubicBezTo>
                    <a:pt x="1530968" y="576390"/>
                    <a:pt x="1612265" y="533993"/>
                    <a:pt x="1661160" y="542248"/>
                  </a:cubicBezTo>
                  <a:cubicBezTo>
                    <a:pt x="1710055" y="550503"/>
                    <a:pt x="1734820" y="681313"/>
                    <a:pt x="1779270" y="633688"/>
                  </a:cubicBezTo>
                  <a:cubicBezTo>
                    <a:pt x="1823720" y="586063"/>
                    <a:pt x="1886585" y="360638"/>
                    <a:pt x="1927860" y="256498"/>
                  </a:cubicBezTo>
                  <a:cubicBezTo>
                    <a:pt x="1969135" y="152358"/>
                    <a:pt x="1998781" y="-43935"/>
                    <a:pt x="2026920" y="8848"/>
                  </a:cubicBezTo>
                  <a:cubicBezTo>
                    <a:pt x="2055059" y="61631"/>
                    <a:pt x="2064943" y="542717"/>
                    <a:pt x="2096693" y="573197"/>
                  </a:cubicBezTo>
                  <a:cubicBezTo>
                    <a:pt x="2128443" y="603677"/>
                    <a:pt x="2183329" y="221651"/>
                    <a:pt x="2217420" y="191728"/>
                  </a:cubicBezTo>
                  <a:cubicBezTo>
                    <a:pt x="2251511" y="161805"/>
                    <a:pt x="2279015" y="333333"/>
                    <a:pt x="2301240" y="393658"/>
                  </a:cubicBezTo>
                  <a:cubicBezTo>
                    <a:pt x="2323465" y="453983"/>
                    <a:pt x="2330450" y="513038"/>
                    <a:pt x="2350770" y="553678"/>
                  </a:cubicBezTo>
                  <a:cubicBezTo>
                    <a:pt x="2371090" y="594318"/>
                    <a:pt x="2390775" y="621623"/>
                    <a:pt x="2423160" y="637498"/>
                  </a:cubicBezTo>
                  <a:cubicBezTo>
                    <a:pt x="2455545" y="653373"/>
                    <a:pt x="2491740" y="648928"/>
                    <a:pt x="2545080" y="648928"/>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51656" fontAlgn="auto">
                <a:spcBef>
                  <a:spcPts val="0"/>
                </a:spcBef>
                <a:spcAft>
                  <a:spcPts val="0"/>
                </a:spcAft>
              </a:pPr>
              <a:endParaRPr lang="en-US" sz="692" b="0">
                <a:solidFill>
                  <a:prstClr val="white"/>
                </a:solidFill>
              </a:endParaRPr>
            </a:p>
          </p:txBody>
        </p:sp>
        <p:cxnSp>
          <p:nvCxnSpPr>
            <p:cNvPr id="159" name="Straight Connector 158"/>
            <p:cNvCxnSpPr>
              <a:stCxn id="158" idx="0"/>
            </p:cNvCxnSpPr>
            <p:nvPr/>
          </p:nvCxnSpPr>
          <p:spPr>
            <a:xfrm flipV="1">
              <a:off x="3345380" y="6994521"/>
              <a:ext cx="7132072" cy="20677"/>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flipH="1" flipV="1">
              <a:off x="3365975" y="5122227"/>
              <a:ext cx="10291" cy="1892985"/>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61" name="Freeform 160"/>
            <p:cNvSpPr/>
            <p:nvPr/>
          </p:nvSpPr>
          <p:spPr>
            <a:xfrm>
              <a:off x="3395850" y="7380912"/>
              <a:ext cx="6874782" cy="1994348"/>
            </a:xfrm>
            <a:custGeom>
              <a:avLst/>
              <a:gdLst>
                <a:gd name="connsiteX0" fmla="*/ 0 w 2545080"/>
                <a:gd name="connsiteY0" fmla="*/ 710148 h 711137"/>
                <a:gd name="connsiteX1" fmla="*/ 194310 w 2545080"/>
                <a:gd name="connsiteY1" fmla="*/ 630138 h 711137"/>
                <a:gd name="connsiteX2" fmla="*/ 445770 w 2545080"/>
                <a:gd name="connsiteY2" fmla="*/ 48154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3013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83030 w 2545080"/>
                <a:gd name="connsiteY12" fmla="*/ 45868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3830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61160 w 2545080"/>
                <a:gd name="connsiteY14" fmla="*/ 58822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1637 h 711637"/>
                <a:gd name="connsiteX1" fmla="*/ 194310 w 2545080"/>
                <a:gd name="connsiteY1" fmla="*/ 662107 h 711637"/>
                <a:gd name="connsiteX2" fmla="*/ 354330 w 2545080"/>
                <a:gd name="connsiteY2" fmla="*/ 585907 h 711637"/>
                <a:gd name="connsiteX3" fmla="*/ 464820 w 2545080"/>
                <a:gd name="connsiteY3" fmla="*/ 418267 h 711637"/>
                <a:gd name="connsiteX4" fmla="*/ 590550 w 2545080"/>
                <a:gd name="connsiteY4" fmla="*/ 601147 h 711637"/>
                <a:gd name="connsiteX5" fmla="*/ 739140 w 2545080"/>
                <a:gd name="connsiteY5" fmla="*/ 338257 h 711637"/>
                <a:gd name="connsiteX6" fmla="*/ 834390 w 2545080"/>
                <a:gd name="connsiteY6" fmla="*/ 551617 h 711637"/>
                <a:gd name="connsiteX7" fmla="*/ 880110 w 2545080"/>
                <a:gd name="connsiteY7" fmla="*/ 650677 h 711637"/>
                <a:gd name="connsiteX8" fmla="*/ 990600 w 2545080"/>
                <a:gd name="connsiteY8" fmla="*/ 688777 h 711637"/>
                <a:gd name="connsiteX9" fmla="*/ 1162050 w 2545080"/>
                <a:gd name="connsiteY9" fmla="*/ 688777 h 711637"/>
                <a:gd name="connsiteX10" fmla="*/ 1268730 w 2545080"/>
                <a:gd name="connsiteY10" fmla="*/ 646867 h 711637"/>
                <a:gd name="connsiteX11" fmla="*/ 1329690 w 2545080"/>
                <a:gd name="connsiteY11" fmla="*/ 643057 h 711637"/>
                <a:gd name="connsiteX12" fmla="*/ 1421130 w 2545080"/>
                <a:gd name="connsiteY12" fmla="*/ 460177 h 711637"/>
                <a:gd name="connsiteX13" fmla="*/ 1485900 w 2545080"/>
                <a:gd name="connsiteY13" fmla="*/ 631627 h 711637"/>
                <a:gd name="connsiteX14" fmla="*/ 1661160 w 2545080"/>
                <a:gd name="connsiteY14" fmla="*/ 589717 h 711637"/>
                <a:gd name="connsiteX15" fmla="*/ 1779270 w 2545080"/>
                <a:gd name="connsiteY15" fmla="*/ 681157 h 711637"/>
                <a:gd name="connsiteX16" fmla="*/ 1962150 w 2545080"/>
                <a:gd name="connsiteY16" fmla="*/ 303967 h 711637"/>
                <a:gd name="connsiteX17" fmla="*/ 2026920 w 2545080"/>
                <a:gd name="connsiteY17" fmla="*/ 56317 h 711637"/>
                <a:gd name="connsiteX18" fmla="*/ 2152650 w 2545080"/>
                <a:gd name="connsiteY18" fmla="*/ 10597 h 711637"/>
                <a:gd name="connsiteX19" fmla="*/ 2217420 w 2545080"/>
                <a:gd name="connsiteY19" fmla="*/ 208717 h 711637"/>
                <a:gd name="connsiteX20" fmla="*/ 2289810 w 2545080"/>
                <a:gd name="connsiteY20" fmla="*/ 574477 h 711637"/>
                <a:gd name="connsiteX21" fmla="*/ 2316480 w 2545080"/>
                <a:gd name="connsiteY21" fmla="*/ 696397 h 711637"/>
                <a:gd name="connsiteX22" fmla="*/ 2385060 w 2545080"/>
                <a:gd name="connsiteY22" fmla="*/ 696397 h 711637"/>
                <a:gd name="connsiteX23" fmla="*/ 2545080 w 2545080"/>
                <a:gd name="connsiteY23" fmla="*/ 696397 h 711637"/>
                <a:gd name="connsiteX0" fmla="*/ 0 w 2545080"/>
                <a:gd name="connsiteY0" fmla="*/ 668578 h 668578"/>
                <a:gd name="connsiteX1" fmla="*/ 194310 w 2545080"/>
                <a:gd name="connsiteY1" fmla="*/ 619048 h 668578"/>
                <a:gd name="connsiteX2" fmla="*/ 354330 w 2545080"/>
                <a:gd name="connsiteY2" fmla="*/ 542848 h 668578"/>
                <a:gd name="connsiteX3" fmla="*/ 464820 w 2545080"/>
                <a:gd name="connsiteY3" fmla="*/ 375208 h 668578"/>
                <a:gd name="connsiteX4" fmla="*/ 590550 w 2545080"/>
                <a:gd name="connsiteY4" fmla="*/ 558088 h 668578"/>
                <a:gd name="connsiteX5" fmla="*/ 739140 w 2545080"/>
                <a:gd name="connsiteY5" fmla="*/ 295198 h 668578"/>
                <a:gd name="connsiteX6" fmla="*/ 834390 w 2545080"/>
                <a:gd name="connsiteY6" fmla="*/ 508558 h 668578"/>
                <a:gd name="connsiteX7" fmla="*/ 880110 w 2545080"/>
                <a:gd name="connsiteY7" fmla="*/ 607618 h 668578"/>
                <a:gd name="connsiteX8" fmla="*/ 990600 w 2545080"/>
                <a:gd name="connsiteY8" fmla="*/ 645718 h 668578"/>
                <a:gd name="connsiteX9" fmla="*/ 1162050 w 2545080"/>
                <a:gd name="connsiteY9" fmla="*/ 645718 h 668578"/>
                <a:gd name="connsiteX10" fmla="*/ 1268730 w 2545080"/>
                <a:gd name="connsiteY10" fmla="*/ 603808 h 668578"/>
                <a:gd name="connsiteX11" fmla="*/ 1329690 w 2545080"/>
                <a:gd name="connsiteY11" fmla="*/ 599998 h 668578"/>
                <a:gd name="connsiteX12" fmla="*/ 1421130 w 2545080"/>
                <a:gd name="connsiteY12" fmla="*/ 417118 h 668578"/>
                <a:gd name="connsiteX13" fmla="*/ 1485900 w 2545080"/>
                <a:gd name="connsiteY13" fmla="*/ 588568 h 668578"/>
                <a:gd name="connsiteX14" fmla="*/ 1661160 w 2545080"/>
                <a:gd name="connsiteY14" fmla="*/ 546658 h 668578"/>
                <a:gd name="connsiteX15" fmla="*/ 1779270 w 2545080"/>
                <a:gd name="connsiteY15" fmla="*/ 638098 h 668578"/>
                <a:gd name="connsiteX16" fmla="*/ 1962150 w 2545080"/>
                <a:gd name="connsiteY16" fmla="*/ 260908 h 668578"/>
                <a:gd name="connsiteX17" fmla="*/ 2026920 w 2545080"/>
                <a:gd name="connsiteY17" fmla="*/ 13258 h 668578"/>
                <a:gd name="connsiteX18" fmla="*/ 2148840 w 2545080"/>
                <a:gd name="connsiteY18" fmla="*/ 47548 h 668578"/>
                <a:gd name="connsiteX19" fmla="*/ 2217420 w 2545080"/>
                <a:gd name="connsiteY19" fmla="*/ 165658 h 668578"/>
                <a:gd name="connsiteX20" fmla="*/ 2289810 w 2545080"/>
                <a:gd name="connsiteY20" fmla="*/ 531418 h 668578"/>
                <a:gd name="connsiteX21" fmla="*/ 2316480 w 2545080"/>
                <a:gd name="connsiteY21" fmla="*/ 653338 h 668578"/>
                <a:gd name="connsiteX22" fmla="*/ 2385060 w 2545080"/>
                <a:gd name="connsiteY22" fmla="*/ 653338 h 668578"/>
                <a:gd name="connsiteX23" fmla="*/ 2545080 w 2545080"/>
                <a:gd name="connsiteY23" fmla="*/ 653338 h 668578"/>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16480 w 2545080"/>
                <a:gd name="connsiteY21" fmla="*/ 65416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2786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4456 h 664456"/>
                <a:gd name="connsiteX1" fmla="*/ 194310 w 2545080"/>
                <a:gd name="connsiteY1" fmla="*/ 614926 h 664456"/>
                <a:gd name="connsiteX2" fmla="*/ 354330 w 2545080"/>
                <a:gd name="connsiteY2" fmla="*/ 538726 h 664456"/>
                <a:gd name="connsiteX3" fmla="*/ 464820 w 2545080"/>
                <a:gd name="connsiteY3" fmla="*/ 371086 h 664456"/>
                <a:gd name="connsiteX4" fmla="*/ 590550 w 2545080"/>
                <a:gd name="connsiteY4" fmla="*/ 553966 h 664456"/>
                <a:gd name="connsiteX5" fmla="*/ 739140 w 2545080"/>
                <a:gd name="connsiteY5" fmla="*/ 291076 h 664456"/>
                <a:gd name="connsiteX6" fmla="*/ 834390 w 2545080"/>
                <a:gd name="connsiteY6" fmla="*/ 504436 h 664456"/>
                <a:gd name="connsiteX7" fmla="*/ 880110 w 2545080"/>
                <a:gd name="connsiteY7" fmla="*/ 603496 h 664456"/>
                <a:gd name="connsiteX8" fmla="*/ 990600 w 2545080"/>
                <a:gd name="connsiteY8" fmla="*/ 641596 h 664456"/>
                <a:gd name="connsiteX9" fmla="*/ 1162050 w 2545080"/>
                <a:gd name="connsiteY9" fmla="*/ 641596 h 664456"/>
                <a:gd name="connsiteX10" fmla="*/ 1268730 w 2545080"/>
                <a:gd name="connsiteY10" fmla="*/ 599686 h 664456"/>
                <a:gd name="connsiteX11" fmla="*/ 1329690 w 2545080"/>
                <a:gd name="connsiteY11" fmla="*/ 595876 h 664456"/>
                <a:gd name="connsiteX12" fmla="*/ 1421130 w 2545080"/>
                <a:gd name="connsiteY12" fmla="*/ 412996 h 664456"/>
                <a:gd name="connsiteX13" fmla="*/ 1485900 w 2545080"/>
                <a:gd name="connsiteY13" fmla="*/ 584446 h 664456"/>
                <a:gd name="connsiteX14" fmla="*/ 1661160 w 2545080"/>
                <a:gd name="connsiteY14" fmla="*/ 542536 h 664456"/>
                <a:gd name="connsiteX15" fmla="*/ 1779270 w 2545080"/>
                <a:gd name="connsiteY15" fmla="*/ 633976 h 664456"/>
                <a:gd name="connsiteX16" fmla="*/ 1927860 w 2545080"/>
                <a:gd name="connsiteY16" fmla="*/ 256786 h 664456"/>
                <a:gd name="connsiteX17" fmla="*/ 2026920 w 2545080"/>
                <a:gd name="connsiteY17" fmla="*/ 9136 h 664456"/>
                <a:gd name="connsiteX18" fmla="*/ 2148840 w 2545080"/>
                <a:gd name="connsiteY18" fmla="*/ 43426 h 664456"/>
                <a:gd name="connsiteX19" fmla="*/ 2217420 w 2545080"/>
                <a:gd name="connsiteY19" fmla="*/ 192016 h 664456"/>
                <a:gd name="connsiteX20" fmla="*/ 2301240 w 2545080"/>
                <a:gd name="connsiteY20" fmla="*/ 393946 h 664456"/>
                <a:gd name="connsiteX21" fmla="*/ 2350770 w 2545080"/>
                <a:gd name="connsiteY21" fmla="*/ 553966 h 664456"/>
                <a:gd name="connsiteX22" fmla="*/ 2423160 w 2545080"/>
                <a:gd name="connsiteY22" fmla="*/ 637786 h 664456"/>
                <a:gd name="connsiteX23" fmla="*/ 2545080 w 2545080"/>
                <a:gd name="connsiteY23" fmla="*/ 649216 h 66445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9140 w 2545080"/>
                <a:gd name="connsiteY5" fmla="*/ 303706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732989 h 732989"/>
                <a:gd name="connsiteX1" fmla="*/ 194310 w 2545080"/>
                <a:gd name="connsiteY1" fmla="*/ 683459 h 732989"/>
                <a:gd name="connsiteX2" fmla="*/ 354330 w 2545080"/>
                <a:gd name="connsiteY2" fmla="*/ 607259 h 732989"/>
                <a:gd name="connsiteX3" fmla="*/ 464820 w 2545080"/>
                <a:gd name="connsiteY3" fmla="*/ 439619 h 732989"/>
                <a:gd name="connsiteX4" fmla="*/ 590550 w 2545080"/>
                <a:gd name="connsiteY4" fmla="*/ 465 h 732989"/>
                <a:gd name="connsiteX5" fmla="*/ 739140 w 2545080"/>
                <a:gd name="connsiteY5" fmla="*/ 359609 h 732989"/>
                <a:gd name="connsiteX6" fmla="*/ 834390 w 2545080"/>
                <a:gd name="connsiteY6" fmla="*/ 572969 h 732989"/>
                <a:gd name="connsiteX7" fmla="*/ 880110 w 2545080"/>
                <a:gd name="connsiteY7" fmla="*/ 672029 h 732989"/>
                <a:gd name="connsiteX8" fmla="*/ 990600 w 2545080"/>
                <a:gd name="connsiteY8" fmla="*/ 710129 h 732989"/>
                <a:gd name="connsiteX9" fmla="*/ 1162050 w 2545080"/>
                <a:gd name="connsiteY9" fmla="*/ 710129 h 732989"/>
                <a:gd name="connsiteX10" fmla="*/ 1268730 w 2545080"/>
                <a:gd name="connsiteY10" fmla="*/ 668219 h 732989"/>
                <a:gd name="connsiteX11" fmla="*/ 1329690 w 2545080"/>
                <a:gd name="connsiteY11" fmla="*/ 664409 h 732989"/>
                <a:gd name="connsiteX12" fmla="*/ 1421130 w 2545080"/>
                <a:gd name="connsiteY12" fmla="*/ 481529 h 732989"/>
                <a:gd name="connsiteX13" fmla="*/ 1485900 w 2545080"/>
                <a:gd name="connsiteY13" fmla="*/ 652979 h 732989"/>
                <a:gd name="connsiteX14" fmla="*/ 1661160 w 2545080"/>
                <a:gd name="connsiteY14" fmla="*/ 611069 h 732989"/>
                <a:gd name="connsiteX15" fmla="*/ 1779270 w 2545080"/>
                <a:gd name="connsiteY15" fmla="*/ 702509 h 732989"/>
                <a:gd name="connsiteX16" fmla="*/ 1927860 w 2545080"/>
                <a:gd name="connsiteY16" fmla="*/ 325319 h 732989"/>
                <a:gd name="connsiteX17" fmla="*/ 2026920 w 2545080"/>
                <a:gd name="connsiteY17" fmla="*/ 77669 h 732989"/>
                <a:gd name="connsiteX18" fmla="*/ 2148840 w 2545080"/>
                <a:gd name="connsiteY18" fmla="*/ 89099 h 732989"/>
                <a:gd name="connsiteX19" fmla="*/ 2217420 w 2545080"/>
                <a:gd name="connsiteY19" fmla="*/ 260549 h 732989"/>
                <a:gd name="connsiteX20" fmla="*/ 2301240 w 2545080"/>
                <a:gd name="connsiteY20" fmla="*/ 462479 h 732989"/>
                <a:gd name="connsiteX21" fmla="*/ 2350770 w 2545080"/>
                <a:gd name="connsiteY21" fmla="*/ 622499 h 732989"/>
                <a:gd name="connsiteX22" fmla="*/ 2423160 w 2545080"/>
                <a:gd name="connsiteY22" fmla="*/ 706319 h 732989"/>
                <a:gd name="connsiteX23" fmla="*/ 2545080 w 2545080"/>
                <a:gd name="connsiteY23" fmla="*/ 717749 h 732989"/>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34390 w 2545080"/>
                <a:gd name="connsiteY6" fmla="*/ 574544 h 734564"/>
                <a:gd name="connsiteX7" fmla="*/ 880110 w 2545080"/>
                <a:gd name="connsiteY7" fmla="*/ 673604 h 734564"/>
                <a:gd name="connsiteX8" fmla="*/ 990600 w 2545080"/>
                <a:gd name="connsiteY8" fmla="*/ 711704 h 734564"/>
                <a:gd name="connsiteX9" fmla="*/ 1162050 w 2545080"/>
                <a:gd name="connsiteY9" fmla="*/ 711704 h 734564"/>
                <a:gd name="connsiteX10" fmla="*/ 1268730 w 2545080"/>
                <a:gd name="connsiteY10" fmla="*/ 669794 h 734564"/>
                <a:gd name="connsiteX11" fmla="*/ 1329690 w 2545080"/>
                <a:gd name="connsiteY11" fmla="*/ 665984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990600 w 2545080"/>
                <a:gd name="connsiteY8" fmla="*/ 711704 h 734564"/>
                <a:gd name="connsiteX9" fmla="*/ 1162050 w 2545080"/>
                <a:gd name="connsiteY9" fmla="*/ 711704 h 734564"/>
                <a:gd name="connsiteX10" fmla="*/ 1268730 w 2545080"/>
                <a:gd name="connsiteY10" fmla="*/ 669794 h 734564"/>
                <a:gd name="connsiteX11" fmla="*/ 1329690 w 2545080"/>
                <a:gd name="connsiteY11" fmla="*/ 665984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990600 w 2545080"/>
                <a:gd name="connsiteY8" fmla="*/ 711704 h 734564"/>
                <a:gd name="connsiteX9" fmla="*/ 1162050 w 2545080"/>
                <a:gd name="connsiteY9" fmla="*/ 711704 h 734564"/>
                <a:gd name="connsiteX10" fmla="*/ 1268730 w 2545080"/>
                <a:gd name="connsiteY10" fmla="*/ 669794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990600 w 2545080"/>
                <a:gd name="connsiteY8" fmla="*/ 711704 h 734564"/>
                <a:gd name="connsiteX9" fmla="*/ 1162050 w 2545080"/>
                <a:gd name="connsiteY9" fmla="*/ 711704 h 734564"/>
                <a:gd name="connsiteX10" fmla="*/ 1348690 w 2545080"/>
                <a:gd name="connsiteY10" fmla="*/ 723038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1002768 w 2545080"/>
                <a:gd name="connsiteY8" fmla="*/ 697369 h 734564"/>
                <a:gd name="connsiteX9" fmla="*/ 1162050 w 2545080"/>
                <a:gd name="connsiteY9" fmla="*/ 711704 h 734564"/>
                <a:gd name="connsiteX10" fmla="*/ 1348690 w 2545080"/>
                <a:gd name="connsiteY10" fmla="*/ 723038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1002768 w 2545080"/>
                <a:gd name="connsiteY8" fmla="*/ 697369 h 734564"/>
                <a:gd name="connsiteX9" fmla="*/ 1043848 w 2545080"/>
                <a:gd name="connsiteY9" fmla="*/ 730135 h 734564"/>
                <a:gd name="connsiteX10" fmla="*/ 1348690 w 2545080"/>
                <a:gd name="connsiteY10" fmla="*/ 723038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1002768 w 2545080"/>
                <a:gd name="connsiteY8" fmla="*/ 697369 h 734564"/>
                <a:gd name="connsiteX9" fmla="*/ 1043848 w 2545080"/>
                <a:gd name="connsiteY9" fmla="*/ 730135 h 734564"/>
                <a:gd name="connsiteX10" fmla="*/ 1348690 w 2545080"/>
                <a:gd name="connsiteY10" fmla="*/ 723038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1002768 w 2545080"/>
                <a:gd name="connsiteY8" fmla="*/ 697369 h 734564"/>
                <a:gd name="connsiteX9" fmla="*/ 1043848 w 2545080"/>
                <a:gd name="connsiteY9" fmla="*/ 730135 h 734564"/>
                <a:gd name="connsiteX10" fmla="*/ 1331308 w 2545080"/>
                <a:gd name="connsiteY10" fmla="*/ 727134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45080" h="734564">
                  <a:moveTo>
                    <a:pt x="0" y="734564"/>
                  </a:moveTo>
                  <a:cubicBezTo>
                    <a:pt x="60007" y="713609"/>
                    <a:pt x="135255" y="705989"/>
                    <a:pt x="194310" y="685034"/>
                  </a:cubicBezTo>
                  <a:cubicBezTo>
                    <a:pt x="253365" y="664079"/>
                    <a:pt x="309245" y="649474"/>
                    <a:pt x="354330" y="608834"/>
                  </a:cubicBezTo>
                  <a:cubicBezTo>
                    <a:pt x="399415" y="568194"/>
                    <a:pt x="425450" y="542326"/>
                    <a:pt x="464820" y="441194"/>
                  </a:cubicBezTo>
                  <a:cubicBezTo>
                    <a:pt x="504190" y="340062"/>
                    <a:pt x="550262" y="-30702"/>
                    <a:pt x="590550" y="2040"/>
                  </a:cubicBezTo>
                  <a:cubicBezTo>
                    <a:pt x="630838" y="34782"/>
                    <a:pt x="666994" y="528148"/>
                    <a:pt x="706548" y="637644"/>
                  </a:cubicBezTo>
                  <a:cubicBezTo>
                    <a:pt x="746102" y="747140"/>
                    <a:pt x="798945" y="653025"/>
                    <a:pt x="827872" y="659018"/>
                  </a:cubicBezTo>
                  <a:cubicBezTo>
                    <a:pt x="856799" y="665011"/>
                    <a:pt x="850961" y="667212"/>
                    <a:pt x="880110" y="673604"/>
                  </a:cubicBezTo>
                  <a:cubicBezTo>
                    <a:pt x="909259" y="679996"/>
                    <a:pt x="975478" y="687947"/>
                    <a:pt x="1002768" y="697369"/>
                  </a:cubicBezTo>
                  <a:cubicBezTo>
                    <a:pt x="1030058" y="706791"/>
                    <a:pt x="989091" y="725174"/>
                    <a:pt x="1043848" y="730135"/>
                  </a:cubicBezTo>
                  <a:cubicBezTo>
                    <a:pt x="1098605" y="735096"/>
                    <a:pt x="1276715" y="731341"/>
                    <a:pt x="1331308" y="727134"/>
                  </a:cubicBezTo>
                  <a:cubicBezTo>
                    <a:pt x="1385901" y="722927"/>
                    <a:pt x="1356438" y="696417"/>
                    <a:pt x="1371408" y="655745"/>
                  </a:cubicBezTo>
                  <a:cubicBezTo>
                    <a:pt x="1386378" y="615073"/>
                    <a:pt x="1402048" y="483303"/>
                    <a:pt x="1421130" y="483104"/>
                  </a:cubicBezTo>
                  <a:cubicBezTo>
                    <a:pt x="1440212" y="482906"/>
                    <a:pt x="1445895" y="632964"/>
                    <a:pt x="1485900" y="654554"/>
                  </a:cubicBezTo>
                  <a:cubicBezTo>
                    <a:pt x="1525905" y="676144"/>
                    <a:pt x="1612265" y="604389"/>
                    <a:pt x="1661160" y="612644"/>
                  </a:cubicBezTo>
                  <a:cubicBezTo>
                    <a:pt x="1710055" y="620899"/>
                    <a:pt x="1734820" y="751709"/>
                    <a:pt x="1779270" y="704084"/>
                  </a:cubicBezTo>
                  <a:cubicBezTo>
                    <a:pt x="1823720" y="656459"/>
                    <a:pt x="1886585" y="431034"/>
                    <a:pt x="1927860" y="326894"/>
                  </a:cubicBezTo>
                  <a:cubicBezTo>
                    <a:pt x="1969135" y="222754"/>
                    <a:pt x="1990090" y="118614"/>
                    <a:pt x="2026920" y="79244"/>
                  </a:cubicBezTo>
                  <a:cubicBezTo>
                    <a:pt x="2063750" y="39874"/>
                    <a:pt x="2117090" y="60194"/>
                    <a:pt x="2148840" y="90674"/>
                  </a:cubicBezTo>
                  <a:cubicBezTo>
                    <a:pt x="2180590" y="121154"/>
                    <a:pt x="2192020" y="199894"/>
                    <a:pt x="2217420" y="262124"/>
                  </a:cubicBezTo>
                  <a:cubicBezTo>
                    <a:pt x="2242820" y="324354"/>
                    <a:pt x="2279015" y="403729"/>
                    <a:pt x="2301240" y="464054"/>
                  </a:cubicBezTo>
                  <a:cubicBezTo>
                    <a:pt x="2323465" y="524379"/>
                    <a:pt x="2330450" y="583434"/>
                    <a:pt x="2350770" y="624074"/>
                  </a:cubicBezTo>
                  <a:cubicBezTo>
                    <a:pt x="2371090" y="664714"/>
                    <a:pt x="2390775" y="692019"/>
                    <a:pt x="2423160" y="707894"/>
                  </a:cubicBezTo>
                  <a:cubicBezTo>
                    <a:pt x="2455545" y="723769"/>
                    <a:pt x="2491740" y="719324"/>
                    <a:pt x="2545080" y="719324"/>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51656" fontAlgn="auto">
                <a:spcBef>
                  <a:spcPts val="0"/>
                </a:spcBef>
                <a:spcAft>
                  <a:spcPts val="0"/>
                </a:spcAft>
              </a:pPr>
              <a:endParaRPr lang="en-US" sz="692" b="0">
                <a:solidFill>
                  <a:prstClr val="white"/>
                </a:solidFill>
              </a:endParaRPr>
            </a:p>
          </p:txBody>
        </p:sp>
        <p:cxnSp>
          <p:nvCxnSpPr>
            <p:cNvPr id="162" name="Straight Connector 161"/>
            <p:cNvCxnSpPr>
              <a:stCxn id="161" idx="0"/>
            </p:cNvCxnSpPr>
            <p:nvPr/>
          </p:nvCxnSpPr>
          <p:spPr>
            <a:xfrm flipV="1">
              <a:off x="3395839" y="9354583"/>
              <a:ext cx="7132072" cy="20677"/>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flipH="1" flipV="1">
              <a:off x="3416434" y="7482288"/>
              <a:ext cx="10291" cy="1892985"/>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6136219" y="4483510"/>
              <a:ext cx="942196" cy="5034329"/>
              <a:chOff x="6136219" y="4289396"/>
              <a:chExt cx="942196" cy="5228443"/>
            </a:xfrm>
          </p:grpSpPr>
          <p:cxnSp>
            <p:nvCxnSpPr>
              <p:cNvPr id="164" name="Straight Connector 163"/>
              <p:cNvCxnSpPr/>
              <p:nvPr/>
            </p:nvCxnSpPr>
            <p:spPr>
              <a:xfrm flipV="1">
                <a:off x="7078415" y="4289396"/>
                <a:ext cx="0" cy="5228443"/>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flipV="1">
                <a:off x="6136219" y="4289396"/>
                <a:ext cx="0" cy="5228443"/>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194" name="TextBox 193"/>
            <p:cNvSpPr txBox="1"/>
            <p:nvPr/>
          </p:nvSpPr>
          <p:spPr>
            <a:xfrm>
              <a:off x="1211495" y="5522081"/>
              <a:ext cx="2209774" cy="1200329"/>
            </a:xfrm>
            <a:prstGeom prst="rect">
              <a:avLst/>
            </a:prstGeom>
            <a:noFill/>
          </p:spPr>
          <p:txBody>
            <a:bodyPr wrap="none" rtlCol="0">
              <a:spAutoFit/>
            </a:bodyPr>
            <a:lstStyle/>
            <a:p>
              <a:pPr algn="ctr" defTabSz="351656" fontAlgn="auto">
                <a:spcBef>
                  <a:spcPts val="0"/>
                </a:spcBef>
                <a:spcAft>
                  <a:spcPts val="0"/>
                </a:spcAft>
              </a:pPr>
              <a:r>
                <a:rPr lang="en-US" b="0" dirty="0" err="1">
                  <a:solidFill>
                    <a:prstClr val="black"/>
                  </a:solidFill>
                  <a:latin typeface="Arial" panose="020B0604020202020204" pitchFamily="34" charset="0"/>
                  <a:ea typeface=""/>
                  <a:cs typeface="Arial" panose="020B0604020202020204" pitchFamily="34" charset="0"/>
                </a:rPr>
                <a:t>ChIP-Seq</a:t>
              </a:r>
              <a:endParaRPr lang="en-US" b="0" dirty="0">
                <a:solidFill>
                  <a:prstClr val="black"/>
                </a:solidFill>
                <a:latin typeface="Arial" panose="020B0604020202020204" pitchFamily="34" charset="0"/>
                <a:ea typeface=""/>
                <a:cs typeface="Arial" panose="020B0604020202020204" pitchFamily="34" charset="0"/>
              </a:endParaRPr>
            </a:p>
            <a:p>
              <a:pPr algn="ctr" defTabSz="351656" fontAlgn="auto">
                <a:spcBef>
                  <a:spcPts val="0"/>
                </a:spcBef>
                <a:spcAft>
                  <a:spcPts val="0"/>
                </a:spcAft>
              </a:pPr>
              <a:r>
                <a:rPr lang="en-US" b="0" dirty="0">
                  <a:solidFill>
                    <a:prstClr val="black"/>
                  </a:solidFill>
                  <a:latin typeface="Arial" panose="020B0604020202020204" pitchFamily="34" charset="0"/>
                  <a:ea typeface=""/>
                  <a:cs typeface="Arial" panose="020B0604020202020204" pitchFamily="34" charset="0"/>
                </a:rPr>
                <a:t>Signals</a:t>
              </a:r>
            </a:p>
          </p:txBody>
        </p:sp>
        <p:sp>
          <p:nvSpPr>
            <p:cNvPr id="195" name="TextBox 194"/>
            <p:cNvSpPr txBox="1"/>
            <p:nvPr/>
          </p:nvSpPr>
          <p:spPr>
            <a:xfrm>
              <a:off x="5264875" y="9638206"/>
              <a:ext cx="3501795" cy="794217"/>
            </a:xfrm>
            <a:prstGeom prst="rect">
              <a:avLst/>
            </a:prstGeom>
            <a:noFill/>
          </p:spPr>
          <p:txBody>
            <a:bodyPr wrap="none" rtlCol="0">
              <a:spAutoFit/>
            </a:bodyPr>
            <a:lstStyle/>
            <a:p>
              <a:pPr defTabSz="351656" fontAlgn="auto">
                <a:spcBef>
                  <a:spcPts val="0"/>
                </a:spcBef>
                <a:spcAft>
                  <a:spcPts val="0"/>
                </a:spcAft>
              </a:pPr>
              <a:r>
                <a:rPr lang="en-US" sz="1385" b="0" dirty="0">
                  <a:solidFill>
                    <a:prstClr val="black"/>
                  </a:solidFill>
                  <a:latin typeface="Arial" panose="020B0604020202020204" pitchFamily="34" charset="0"/>
                  <a:ea typeface=""/>
                  <a:cs typeface="Arial" panose="020B0604020202020204" pitchFamily="34" charset="0"/>
                </a:rPr>
                <a:t>Large Deletion</a:t>
              </a:r>
            </a:p>
          </p:txBody>
        </p:sp>
        <p:sp>
          <p:nvSpPr>
            <p:cNvPr id="201" name="TextBox 200"/>
            <p:cNvSpPr txBox="1"/>
            <p:nvPr/>
          </p:nvSpPr>
          <p:spPr>
            <a:xfrm>
              <a:off x="9562142" y="9451368"/>
              <a:ext cx="2493184" cy="1225003"/>
            </a:xfrm>
            <a:prstGeom prst="rect">
              <a:avLst/>
            </a:prstGeom>
            <a:noFill/>
          </p:spPr>
          <p:txBody>
            <a:bodyPr wrap="none" rtlCol="0">
              <a:spAutoFit/>
            </a:bodyPr>
            <a:lstStyle/>
            <a:p>
              <a:pPr algn="ctr" defTabSz="351656" fontAlgn="auto">
                <a:spcBef>
                  <a:spcPts val="0"/>
                </a:spcBef>
                <a:spcAft>
                  <a:spcPts val="0"/>
                </a:spcAft>
              </a:pPr>
              <a:r>
                <a:rPr lang="en-US" sz="1231" b="0" dirty="0">
                  <a:solidFill>
                    <a:prstClr val="black"/>
                  </a:solidFill>
                  <a:latin typeface="Arial" panose="020B0604020202020204" pitchFamily="34" charset="0"/>
                  <a:ea typeface=""/>
                  <a:cs typeface="Arial" panose="020B0604020202020204" pitchFamily="34" charset="0"/>
                </a:rPr>
                <a:t>Genomic </a:t>
              </a:r>
            </a:p>
            <a:p>
              <a:pPr algn="ctr" defTabSz="351656" fontAlgn="auto">
                <a:spcBef>
                  <a:spcPts val="0"/>
                </a:spcBef>
                <a:spcAft>
                  <a:spcPts val="0"/>
                </a:spcAft>
              </a:pPr>
              <a:r>
                <a:rPr lang="en-US" sz="1231" b="0" dirty="0">
                  <a:solidFill>
                    <a:prstClr val="black"/>
                  </a:solidFill>
                  <a:latin typeface="Arial" panose="020B0604020202020204" pitchFamily="34" charset="0"/>
                  <a:ea typeface=""/>
                  <a:cs typeface="Arial" panose="020B0604020202020204" pitchFamily="34" charset="0"/>
                </a:rPr>
                <a:t>Coordinate</a:t>
              </a:r>
            </a:p>
          </p:txBody>
        </p:sp>
      </p:grpSp>
      <p:grpSp>
        <p:nvGrpSpPr>
          <p:cNvPr id="2" name="Group 1"/>
          <p:cNvGrpSpPr/>
          <p:nvPr/>
        </p:nvGrpSpPr>
        <p:grpSpPr>
          <a:xfrm>
            <a:off x="0" y="2136689"/>
            <a:ext cx="4415845" cy="3209801"/>
            <a:chOff x="11225679" y="2642585"/>
            <a:chExt cx="11481198" cy="8345482"/>
          </a:xfrm>
        </p:grpSpPr>
        <p:cxnSp>
          <p:nvCxnSpPr>
            <p:cNvPr id="153" name="Straight Connector 152"/>
            <p:cNvCxnSpPr/>
            <p:nvPr/>
          </p:nvCxnSpPr>
          <p:spPr>
            <a:xfrm>
              <a:off x="15858004" y="5909001"/>
              <a:ext cx="783542" cy="0"/>
            </a:xfrm>
            <a:prstGeom prst="line">
              <a:avLst/>
            </a:prstGeom>
            <a:ln w="142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flipH="1" flipV="1">
              <a:off x="13369866" y="2642585"/>
              <a:ext cx="2" cy="2843050"/>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V="1">
              <a:off x="13864263" y="3724209"/>
              <a:ext cx="0" cy="1762068"/>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V="1">
              <a:off x="14579406" y="3450477"/>
              <a:ext cx="0" cy="2027235"/>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V="1">
              <a:off x="15872441" y="3279415"/>
              <a:ext cx="0" cy="2189757"/>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flipV="1">
              <a:off x="16587584" y="3399168"/>
              <a:ext cx="0" cy="2061450"/>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flipV="1">
              <a:off x="18516300" y="3698548"/>
              <a:ext cx="0" cy="1762068"/>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flipV="1">
              <a:off x="19231443" y="3955160"/>
              <a:ext cx="0" cy="1496904"/>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sp>
          <p:nvSpPr>
            <p:cNvPr id="174" name="Freeform 173"/>
            <p:cNvSpPr/>
            <p:nvPr/>
          </p:nvSpPr>
          <p:spPr>
            <a:xfrm>
              <a:off x="13863925" y="3407884"/>
              <a:ext cx="717513" cy="320589"/>
            </a:xfrm>
            <a:custGeom>
              <a:avLst/>
              <a:gdLst>
                <a:gd name="connsiteX0" fmla="*/ 0 w 388144"/>
                <a:gd name="connsiteY0" fmla="*/ 146458 h 146458"/>
                <a:gd name="connsiteX1" fmla="*/ 100012 w 388144"/>
                <a:gd name="connsiteY1" fmla="*/ 58352 h 146458"/>
                <a:gd name="connsiteX2" fmla="*/ 257175 w 388144"/>
                <a:gd name="connsiteY2" fmla="*/ 1202 h 146458"/>
                <a:gd name="connsiteX3" fmla="*/ 388144 w 388144"/>
                <a:gd name="connsiteY3" fmla="*/ 25014 h 146458"/>
              </a:gdLst>
              <a:ahLst/>
              <a:cxnLst>
                <a:cxn ang="0">
                  <a:pos x="connsiteX0" y="connsiteY0"/>
                </a:cxn>
                <a:cxn ang="0">
                  <a:pos x="connsiteX1" y="connsiteY1"/>
                </a:cxn>
                <a:cxn ang="0">
                  <a:pos x="connsiteX2" y="connsiteY2"/>
                </a:cxn>
                <a:cxn ang="0">
                  <a:pos x="connsiteX3" y="connsiteY3"/>
                </a:cxn>
              </a:cxnLst>
              <a:rect l="l" t="t" r="r" b="b"/>
              <a:pathLst>
                <a:path w="388144" h="146458">
                  <a:moveTo>
                    <a:pt x="0" y="146458"/>
                  </a:moveTo>
                  <a:cubicBezTo>
                    <a:pt x="28575" y="114509"/>
                    <a:pt x="57150" y="82561"/>
                    <a:pt x="100012" y="58352"/>
                  </a:cubicBezTo>
                  <a:cubicBezTo>
                    <a:pt x="142874" y="34143"/>
                    <a:pt x="209153" y="6758"/>
                    <a:pt x="257175" y="1202"/>
                  </a:cubicBezTo>
                  <a:cubicBezTo>
                    <a:pt x="305197" y="-4354"/>
                    <a:pt x="346670" y="10330"/>
                    <a:pt x="388144" y="25014"/>
                  </a:cubicBezTo>
                </a:path>
              </a:pathLst>
            </a:custGeom>
            <a:ln w="28575">
              <a:solidFill>
                <a:srgbClr val="41719C"/>
              </a:solidFill>
            </a:ln>
          </p:spPr>
          <p:style>
            <a:lnRef idx="1">
              <a:schemeClr val="dk1"/>
            </a:lnRef>
            <a:fillRef idx="0">
              <a:schemeClr val="dk1"/>
            </a:fillRef>
            <a:effectRef idx="0">
              <a:schemeClr val="dk1"/>
            </a:effectRef>
            <a:fontRef idx="minor">
              <a:schemeClr val="tx1"/>
            </a:fontRef>
          </p:style>
          <p:txBody>
            <a:bodyPr rtlCol="0" anchor="ctr"/>
            <a:lstStyle/>
            <a:p>
              <a:pPr algn="ctr" defTabSz="351656" fontAlgn="auto">
                <a:spcBef>
                  <a:spcPts val="0"/>
                </a:spcBef>
                <a:spcAft>
                  <a:spcPts val="0"/>
                </a:spcAft>
              </a:pPr>
              <a:endParaRPr lang="en-US" sz="692" b="0">
                <a:solidFill>
                  <a:prstClr val="black"/>
                </a:solidFill>
              </a:endParaRPr>
            </a:p>
          </p:txBody>
        </p:sp>
        <p:sp>
          <p:nvSpPr>
            <p:cNvPr id="175" name="Freeform 174"/>
            <p:cNvSpPr/>
            <p:nvPr/>
          </p:nvSpPr>
          <p:spPr>
            <a:xfrm>
              <a:off x="15871212" y="3071323"/>
              <a:ext cx="718979" cy="339206"/>
            </a:xfrm>
            <a:custGeom>
              <a:avLst/>
              <a:gdLst>
                <a:gd name="connsiteX0" fmla="*/ 0 w 388144"/>
                <a:gd name="connsiteY0" fmla="*/ 146458 h 146458"/>
                <a:gd name="connsiteX1" fmla="*/ 100012 w 388144"/>
                <a:gd name="connsiteY1" fmla="*/ 58352 h 146458"/>
                <a:gd name="connsiteX2" fmla="*/ 257175 w 388144"/>
                <a:gd name="connsiteY2" fmla="*/ 1202 h 146458"/>
                <a:gd name="connsiteX3" fmla="*/ 388144 w 388144"/>
                <a:gd name="connsiteY3" fmla="*/ 25014 h 146458"/>
                <a:gd name="connsiteX0" fmla="*/ 0 w 395287"/>
                <a:gd name="connsiteY0" fmla="*/ 150155 h 190636"/>
                <a:gd name="connsiteX1" fmla="*/ 100012 w 395287"/>
                <a:gd name="connsiteY1" fmla="*/ 62049 h 190636"/>
                <a:gd name="connsiteX2" fmla="*/ 257175 w 395287"/>
                <a:gd name="connsiteY2" fmla="*/ 4899 h 190636"/>
                <a:gd name="connsiteX3" fmla="*/ 395287 w 395287"/>
                <a:gd name="connsiteY3" fmla="*/ 190636 h 190636"/>
                <a:gd name="connsiteX0" fmla="*/ 0 w 395287"/>
                <a:gd name="connsiteY0" fmla="*/ 101766 h 142247"/>
                <a:gd name="connsiteX1" fmla="*/ 100012 w 395287"/>
                <a:gd name="connsiteY1" fmla="*/ 13660 h 142247"/>
                <a:gd name="connsiteX2" fmla="*/ 233362 w 395287"/>
                <a:gd name="connsiteY2" fmla="*/ 13660 h 142247"/>
                <a:gd name="connsiteX3" fmla="*/ 395287 w 395287"/>
                <a:gd name="connsiteY3" fmla="*/ 142247 h 142247"/>
                <a:gd name="connsiteX0" fmla="*/ 0 w 380999"/>
                <a:gd name="connsiteY0" fmla="*/ 101766 h 142247"/>
                <a:gd name="connsiteX1" fmla="*/ 100012 w 380999"/>
                <a:gd name="connsiteY1" fmla="*/ 13660 h 142247"/>
                <a:gd name="connsiteX2" fmla="*/ 233362 w 380999"/>
                <a:gd name="connsiteY2" fmla="*/ 13660 h 142247"/>
                <a:gd name="connsiteX3" fmla="*/ 380999 w 380999"/>
                <a:gd name="connsiteY3" fmla="*/ 142247 h 142247"/>
                <a:gd name="connsiteX0" fmla="*/ 0 w 380999"/>
                <a:gd name="connsiteY0" fmla="*/ 101766 h 142247"/>
                <a:gd name="connsiteX1" fmla="*/ 100012 w 380999"/>
                <a:gd name="connsiteY1" fmla="*/ 13660 h 142247"/>
                <a:gd name="connsiteX2" fmla="*/ 233362 w 380999"/>
                <a:gd name="connsiteY2" fmla="*/ 13660 h 142247"/>
                <a:gd name="connsiteX3" fmla="*/ 380999 w 380999"/>
                <a:gd name="connsiteY3" fmla="*/ 142247 h 142247"/>
                <a:gd name="connsiteX0" fmla="*/ 0 w 385762"/>
                <a:gd name="connsiteY0" fmla="*/ 101926 h 144788"/>
                <a:gd name="connsiteX1" fmla="*/ 100012 w 385762"/>
                <a:gd name="connsiteY1" fmla="*/ 13820 h 144788"/>
                <a:gd name="connsiteX2" fmla="*/ 233362 w 385762"/>
                <a:gd name="connsiteY2" fmla="*/ 13820 h 144788"/>
                <a:gd name="connsiteX3" fmla="*/ 385762 w 385762"/>
                <a:gd name="connsiteY3" fmla="*/ 144788 h 144788"/>
                <a:gd name="connsiteX0" fmla="*/ 0 w 388937"/>
                <a:gd name="connsiteY0" fmla="*/ 102576 h 154963"/>
                <a:gd name="connsiteX1" fmla="*/ 100012 w 388937"/>
                <a:gd name="connsiteY1" fmla="*/ 14470 h 154963"/>
                <a:gd name="connsiteX2" fmla="*/ 233362 w 388937"/>
                <a:gd name="connsiteY2" fmla="*/ 14470 h 154963"/>
                <a:gd name="connsiteX3" fmla="*/ 388937 w 388937"/>
                <a:gd name="connsiteY3" fmla="*/ 154963 h 154963"/>
              </a:gdLst>
              <a:ahLst/>
              <a:cxnLst>
                <a:cxn ang="0">
                  <a:pos x="connsiteX0" y="connsiteY0"/>
                </a:cxn>
                <a:cxn ang="0">
                  <a:pos x="connsiteX1" y="connsiteY1"/>
                </a:cxn>
                <a:cxn ang="0">
                  <a:pos x="connsiteX2" y="connsiteY2"/>
                </a:cxn>
                <a:cxn ang="0">
                  <a:pos x="connsiteX3" y="connsiteY3"/>
                </a:cxn>
              </a:cxnLst>
              <a:rect l="l" t="t" r="r" b="b"/>
              <a:pathLst>
                <a:path w="388937" h="154963">
                  <a:moveTo>
                    <a:pt x="0" y="102576"/>
                  </a:moveTo>
                  <a:cubicBezTo>
                    <a:pt x="28575" y="70627"/>
                    <a:pt x="61118" y="29154"/>
                    <a:pt x="100012" y="14470"/>
                  </a:cubicBezTo>
                  <a:cubicBezTo>
                    <a:pt x="138906" y="-214"/>
                    <a:pt x="185208" y="-8946"/>
                    <a:pt x="233362" y="14470"/>
                  </a:cubicBezTo>
                  <a:cubicBezTo>
                    <a:pt x="281516" y="37886"/>
                    <a:pt x="354607" y="118848"/>
                    <a:pt x="388937" y="154963"/>
                  </a:cubicBezTo>
                </a:path>
              </a:pathLst>
            </a:custGeom>
            <a:ln w="19050">
              <a:solidFill>
                <a:srgbClr val="41719C"/>
              </a:solidFill>
            </a:ln>
          </p:spPr>
          <p:style>
            <a:lnRef idx="1">
              <a:schemeClr val="dk1"/>
            </a:lnRef>
            <a:fillRef idx="0">
              <a:schemeClr val="dk1"/>
            </a:fillRef>
            <a:effectRef idx="0">
              <a:schemeClr val="dk1"/>
            </a:effectRef>
            <a:fontRef idx="minor">
              <a:schemeClr val="tx1"/>
            </a:fontRef>
          </p:style>
          <p:txBody>
            <a:bodyPr rtlCol="0" anchor="ctr"/>
            <a:lstStyle/>
            <a:p>
              <a:pPr algn="ctr" defTabSz="351656" fontAlgn="auto">
                <a:spcBef>
                  <a:spcPts val="0"/>
                </a:spcBef>
                <a:spcAft>
                  <a:spcPts val="0"/>
                </a:spcAft>
              </a:pPr>
              <a:endParaRPr lang="en-US" sz="692" b="0">
                <a:solidFill>
                  <a:prstClr val="black"/>
                </a:solidFill>
              </a:endParaRPr>
            </a:p>
          </p:txBody>
        </p:sp>
        <p:sp>
          <p:nvSpPr>
            <p:cNvPr id="176" name="Freeform 175"/>
            <p:cNvSpPr/>
            <p:nvPr/>
          </p:nvSpPr>
          <p:spPr>
            <a:xfrm>
              <a:off x="18515294" y="3453900"/>
              <a:ext cx="710176" cy="519570"/>
            </a:xfrm>
            <a:custGeom>
              <a:avLst/>
              <a:gdLst>
                <a:gd name="connsiteX0" fmla="*/ 0 w 388144"/>
                <a:gd name="connsiteY0" fmla="*/ 146458 h 146458"/>
                <a:gd name="connsiteX1" fmla="*/ 100012 w 388144"/>
                <a:gd name="connsiteY1" fmla="*/ 58352 h 146458"/>
                <a:gd name="connsiteX2" fmla="*/ 257175 w 388144"/>
                <a:gd name="connsiteY2" fmla="*/ 1202 h 146458"/>
                <a:gd name="connsiteX3" fmla="*/ 388144 w 388144"/>
                <a:gd name="connsiteY3" fmla="*/ 25014 h 146458"/>
                <a:gd name="connsiteX0" fmla="*/ 0 w 395287"/>
                <a:gd name="connsiteY0" fmla="*/ 150155 h 190636"/>
                <a:gd name="connsiteX1" fmla="*/ 100012 w 395287"/>
                <a:gd name="connsiteY1" fmla="*/ 62049 h 190636"/>
                <a:gd name="connsiteX2" fmla="*/ 257175 w 395287"/>
                <a:gd name="connsiteY2" fmla="*/ 4899 h 190636"/>
                <a:gd name="connsiteX3" fmla="*/ 395287 w 395287"/>
                <a:gd name="connsiteY3" fmla="*/ 190636 h 190636"/>
                <a:gd name="connsiteX0" fmla="*/ 0 w 395287"/>
                <a:gd name="connsiteY0" fmla="*/ 101766 h 142247"/>
                <a:gd name="connsiteX1" fmla="*/ 100012 w 395287"/>
                <a:gd name="connsiteY1" fmla="*/ 13660 h 142247"/>
                <a:gd name="connsiteX2" fmla="*/ 233362 w 395287"/>
                <a:gd name="connsiteY2" fmla="*/ 13660 h 142247"/>
                <a:gd name="connsiteX3" fmla="*/ 395287 w 395287"/>
                <a:gd name="connsiteY3" fmla="*/ 142247 h 142247"/>
                <a:gd name="connsiteX0" fmla="*/ 0 w 380999"/>
                <a:gd name="connsiteY0" fmla="*/ 101766 h 142247"/>
                <a:gd name="connsiteX1" fmla="*/ 100012 w 380999"/>
                <a:gd name="connsiteY1" fmla="*/ 13660 h 142247"/>
                <a:gd name="connsiteX2" fmla="*/ 233362 w 380999"/>
                <a:gd name="connsiteY2" fmla="*/ 13660 h 142247"/>
                <a:gd name="connsiteX3" fmla="*/ 380999 w 380999"/>
                <a:gd name="connsiteY3" fmla="*/ 142247 h 142247"/>
                <a:gd name="connsiteX0" fmla="*/ 0 w 380999"/>
                <a:gd name="connsiteY0" fmla="*/ 101766 h 142247"/>
                <a:gd name="connsiteX1" fmla="*/ 100012 w 380999"/>
                <a:gd name="connsiteY1" fmla="*/ 13660 h 142247"/>
                <a:gd name="connsiteX2" fmla="*/ 233362 w 380999"/>
                <a:gd name="connsiteY2" fmla="*/ 13660 h 142247"/>
                <a:gd name="connsiteX3" fmla="*/ 380999 w 380999"/>
                <a:gd name="connsiteY3" fmla="*/ 142247 h 142247"/>
                <a:gd name="connsiteX0" fmla="*/ 0 w 385762"/>
                <a:gd name="connsiteY0" fmla="*/ 101926 h 144788"/>
                <a:gd name="connsiteX1" fmla="*/ 100012 w 385762"/>
                <a:gd name="connsiteY1" fmla="*/ 13820 h 144788"/>
                <a:gd name="connsiteX2" fmla="*/ 233362 w 385762"/>
                <a:gd name="connsiteY2" fmla="*/ 13820 h 144788"/>
                <a:gd name="connsiteX3" fmla="*/ 385762 w 385762"/>
                <a:gd name="connsiteY3" fmla="*/ 144788 h 144788"/>
                <a:gd name="connsiteX0" fmla="*/ 0 w 392906"/>
                <a:gd name="connsiteY0" fmla="*/ 107599 h 231424"/>
                <a:gd name="connsiteX1" fmla="*/ 100012 w 392906"/>
                <a:gd name="connsiteY1" fmla="*/ 19493 h 231424"/>
                <a:gd name="connsiteX2" fmla="*/ 233362 w 392906"/>
                <a:gd name="connsiteY2" fmla="*/ 19493 h 231424"/>
                <a:gd name="connsiteX3" fmla="*/ 392906 w 392906"/>
                <a:gd name="connsiteY3" fmla="*/ 231424 h 231424"/>
                <a:gd name="connsiteX0" fmla="*/ 0 w 385762"/>
                <a:gd name="connsiteY0" fmla="*/ 107940 h 236528"/>
                <a:gd name="connsiteX1" fmla="*/ 100012 w 385762"/>
                <a:gd name="connsiteY1" fmla="*/ 19834 h 236528"/>
                <a:gd name="connsiteX2" fmla="*/ 233362 w 385762"/>
                <a:gd name="connsiteY2" fmla="*/ 19834 h 236528"/>
                <a:gd name="connsiteX3" fmla="*/ 385762 w 385762"/>
                <a:gd name="connsiteY3" fmla="*/ 236528 h 236528"/>
                <a:gd name="connsiteX0" fmla="*/ 0 w 385762"/>
                <a:gd name="connsiteY0" fmla="*/ 107940 h 236528"/>
                <a:gd name="connsiteX1" fmla="*/ 100012 w 385762"/>
                <a:gd name="connsiteY1" fmla="*/ 19834 h 236528"/>
                <a:gd name="connsiteX2" fmla="*/ 233362 w 385762"/>
                <a:gd name="connsiteY2" fmla="*/ 19834 h 236528"/>
                <a:gd name="connsiteX3" fmla="*/ 385762 w 385762"/>
                <a:gd name="connsiteY3" fmla="*/ 236528 h 236528"/>
                <a:gd name="connsiteX0" fmla="*/ 0 w 378618"/>
                <a:gd name="connsiteY0" fmla="*/ 112937 h 236762"/>
                <a:gd name="connsiteX1" fmla="*/ 92868 w 378618"/>
                <a:gd name="connsiteY1" fmla="*/ 20068 h 236762"/>
                <a:gd name="connsiteX2" fmla="*/ 226218 w 378618"/>
                <a:gd name="connsiteY2" fmla="*/ 20068 h 236762"/>
                <a:gd name="connsiteX3" fmla="*/ 378618 w 378618"/>
                <a:gd name="connsiteY3" fmla="*/ 236762 h 236762"/>
                <a:gd name="connsiteX0" fmla="*/ 0 w 385762"/>
                <a:gd name="connsiteY0" fmla="*/ 120438 h 237120"/>
                <a:gd name="connsiteX1" fmla="*/ 100012 w 385762"/>
                <a:gd name="connsiteY1" fmla="*/ 20426 h 237120"/>
                <a:gd name="connsiteX2" fmla="*/ 233362 w 385762"/>
                <a:gd name="connsiteY2" fmla="*/ 20426 h 237120"/>
                <a:gd name="connsiteX3" fmla="*/ 385762 w 385762"/>
                <a:gd name="connsiteY3" fmla="*/ 237120 h 237120"/>
                <a:gd name="connsiteX0" fmla="*/ 0 w 381000"/>
                <a:gd name="connsiteY0" fmla="*/ 115438 h 236882"/>
                <a:gd name="connsiteX1" fmla="*/ 95250 w 381000"/>
                <a:gd name="connsiteY1" fmla="*/ 20188 h 236882"/>
                <a:gd name="connsiteX2" fmla="*/ 228600 w 381000"/>
                <a:gd name="connsiteY2" fmla="*/ 20188 h 236882"/>
                <a:gd name="connsiteX3" fmla="*/ 381000 w 381000"/>
                <a:gd name="connsiteY3" fmla="*/ 236882 h 236882"/>
                <a:gd name="connsiteX0" fmla="*/ 0 w 384175"/>
                <a:gd name="connsiteY0" fmla="*/ 125442 h 237361"/>
                <a:gd name="connsiteX1" fmla="*/ 98425 w 384175"/>
                <a:gd name="connsiteY1" fmla="*/ 20667 h 237361"/>
                <a:gd name="connsiteX2" fmla="*/ 231775 w 384175"/>
                <a:gd name="connsiteY2" fmla="*/ 20667 h 237361"/>
                <a:gd name="connsiteX3" fmla="*/ 384175 w 384175"/>
                <a:gd name="connsiteY3" fmla="*/ 237361 h 237361"/>
              </a:gdLst>
              <a:ahLst/>
              <a:cxnLst>
                <a:cxn ang="0">
                  <a:pos x="connsiteX0" y="connsiteY0"/>
                </a:cxn>
                <a:cxn ang="0">
                  <a:pos x="connsiteX1" y="connsiteY1"/>
                </a:cxn>
                <a:cxn ang="0">
                  <a:pos x="connsiteX2" y="connsiteY2"/>
                </a:cxn>
                <a:cxn ang="0">
                  <a:pos x="connsiteX3" y="connsiteY3"/>
                </a:cxn>
              </a:cxnLst>
              <a:rect l="l" t="t" r="r" b="b"/>
              <a:pathLst>
                <a:path w="384175" h="237361">
                  <a:moveTo>
                    <a:pt x="0" y="125442"/>
                  </a:moveTo>
                  <a:cubicBezTo>
                    <a:pt x="28575" y="93493"/>
                    <a:pt x="59796" y="38129"/>
                    <a:pt x="98425" y="20667"/>
                  </a:cubicBezTo>
                  <a:cubicBezTo>
                    <a:pt x="137054" y="3205"/>
                    <a:pt x="184150" y="-15449"/>
                    <a:pt x="231775" y="20667"/>
                  </a:cubicBezTo>
                  <a:cubicBezTo>
                    <a:pt x="279400" y="56783"/>
                    <a:pt x="364133" y="196483"/>
                    <a:pt x="384175" y="237361"/>
                  </a:cubicBezTo>
                </a:path>
              </a:pathLst>
            </a:custGeom>
            <a:ln w="28575">
              <a:solidFill>
                <a:srgbClr val="41719C"/>
              </a:solidFill>
            </a:ln>
          </p:spPr>
          <p:style>
            <a:lnRef idx="1">
              <a:schemeClr val="dk1"/>
            </a:lnRef>
            <a:fillRef idx="0">
              <a:schemeClr val="dk1"/>
            </a:fillRef>
            <a:effectRef idx="0">
              <a:schemeClr val="dk1"/>
            </a:effectRef>
            <a:fontRef idx="minor">
              <a:schemeClr val="tx1"/>
            </a:fontRef>
          </p:style>
          <p:txBody>
            <a:bodyPr rtlCol="0" anchor="ctr"/>
            <a:lstStyle/>
            <a:p>
              <a:pPr algn="ctr" defTabSz="351656" fontAlgn="auto">
                <a:spcBef>
                  <a:spcPts val="0"/>
                </a:spcBef>
                <a:spcAft>
                  <a:spcPts val="0"/>
                </a:spcAft>
              </a:pPr>
              <a:endParaRPr lang="en-US" sz="692" b="0">
                <a:solidFill>
                  <a:prstClr val="black"/>
                </a:solidFill>
              </a:endParaRPr>
            </a:p>
          </p:txBody>
        </p:sp>
        <p:cxnSp>
          <p:nvCxnSpPr>
            <p:cNvPr id="177" name="Straight Connector 176"/>
            <p:cNvCxnSpPr/>
            <p:nvPr/>
          </p:nvCxnSpPr>
          <p:spPr>
            <a:xfrm flipV="1">
              <a:off x="14585839" y="5473036"/>
              <a:ext cx="1615938" cy="1752977"/>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flipH="1" flipV="1">
              <a:off x="16229671" y="5459823"/>
              <a:ext cx="1679618" cy="1760976"/>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4590241" y="9405550"/>
              <a:ext cx="3873687" cy="0"/>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flipH="1" flipV="1">
              <a:off x="14567187" y="6541480"/>
              <a:ext cx="2" cy="2843050"/>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V="1">
              <a:off x="15009666" y="7240859"/>
              <a:ext cx="0" cy="2189757"/>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flipV="1">
              <a:off x="15493877" y="7220009"/>
              <a:ext cx="0" cy="2189757"/>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15978089" y="7241294"/>
              <a:ext cx="0" cy="2168476"/>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flipV="1">
              <a:off x="16462299" y="7231223"/>
              <a:ext cx="0" cy="2178535"/>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V="1">
              <a:off x="16946511" y="7220009"/>
              <a:ext cx="0" cy="2189757"/>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V="1">
              <a:off x="17430721" y="7220009"/>
              <a:ext cx="0" cy="2189757"/>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17914931" y="7220009"/>
              <a:ext cx="0" cy="2189757"/>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H="1">
              <a:off x="14585841" y="7226024"/>
              <a:ext cx="1404210" cy="5212"/>
            </a:xfrm>
            <a:prstGeom prst="line">
              <a:avLst/>
            </a:prstGeom>
            <a:ln w="4762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flipH="1">
              <a:off x="15981162" y="8992238"/>
              <a:ext cx="484164" cy="0"/>
            </a:xfrm>
            <a:prstGeom prst="line">
              <a:avLst/>
            </a:prstGeom>
            <a:ln w="4762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flipH="1">
              <a:off x="16449753" y="7239057"/>
              <a:ext cx="1481543" cy="0"/>
            </a:xfrm>
            <a:prstGeom prst="line">
              <a:avLst/>
            </a:prstGeom>
            <a:ln w="4762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flipH="1" flipV="1">
              <a:off x="16179371" y="3040446"/>
              <a:ext cx="23771" cy="2423778"/>
            </a:xfrm>
            <a:prstGeom prst="line">
              <a:avLst/>
            </a:prstGeom>
            <a:ln w="63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flipH="1" flipV="1">
              <a:off x="16199550" y="3040084"/>
              <a:ext cx="23771" cy="2423778"/>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93" name="TextBox 192"/>
            <p:cNvSpPr txBox="1"/>
            <p:nvPr/>
          </p:nvSpPr>
          <p:spPr>
            <a:xfrm>
              <a:off x="11225679" y="3624236"/>
              <a:ext cx="2163926" cy="1200329"/>
            </a:xfrm>
            <a:prstGeom prst="rect">
              <a:avLst/>
            </a:prstGeom>
            <a:noFill/>
          </p:spPr>
          <p:txBody>
            <a:bodyPr wrap="none" rtlCol="0">
              <a:spAutoFit/>
            </a:bodyPr>
            <a:lstStyle/>
            <a:p>
              <a:pPr defTabSz="351656" fontAlgn="auto">
                <a:spcBef>
                  <a:spcPts val="0"/>
                </a:spcBef>
                <a:spcAft>
                  <a:spcPts val="0"/>
                </a:spcAft>
              </a:pPr>
              <a:r>
                <a:rPr lang="en-US" b="0" dirty="0">
                  <a:solidFill>
                    <a:prstClr val="black"/>
                  </a:solidFill>
                  <a:latin typeface="Arial" panose="020B0604020202020204" pitchFamily="34" charset="0"/>
                  <a:ea typeface=""/>
                  <a:cs typeface="Arial" panose="020B0604020202020204" pitchFamily="34" charset="0"/>
                </a:rPr>
                <a:t>RNA-</a:t>
              </a:r>
              <a:r>
                <a:rPr lang="en-US" b="0" dirty="0" err="1">
                  <a:solidFill>
                    <a:prstClr val="black"/>
                  </a:solidFill>
                  <a:latin typeface="Arial" panose="020B0604020202020204" pitchFamily="34" charset="0"/>
                  <a:ea typeface=""/>
                  <a:cs typeface="Arial" panose="020B0604020202020204" pitchFamily="34" charset="0"/>
                </a:rPr>
                <a:t>Seq</a:t>
              </a:r>
              <a:endParaRPr lang="en-US" b="0" dirty="0">
                <a:solidFill>
                  <a:prstClr val="black"/>
                </a:solidFill>
                <a:latin typeface="Arial" panose="020B0604020202020204" pitchFamily="34" charset="0"/>
                <a:ea typeface=""/>
                <a:cs typeface="Arial" panose="020B0604020202020204" pitchFamily="34" charset="0"/>
              </a:endParaRPr>
            </a:p>
            <a:p>
              <a:pPr algn="ctr" defTabSz="351656" fontAlgn="auto">
                <a:spcBef>
                  <a:spcPts val="0"/>
                </a:spcBef>
                <a:spcAft>
                  <a:spcPts val="0"/>
                </a:spcAft>
              </a:pPr>
              <a:r>
                <a:rPr lang="en-US" b="0" dirty="0">
                  <a:solidFill>
                    <a:prstClr val="black"/>
                  </a:solidFill>
                  <a:latin typeface="Arial" panose="020B0604020202020204" pitchFamily="34" charset="0"/>
                  <a:ea typeface=""/>
                  <a:cs typeface="Arial" panose="020B0604020202020204" pitchFamily="34" charset="0"/>
                </a:rPr>
                <a:t>Signal</a:t>
              </a:r>
            </a:p>
          </p:txBody>
        </p:sp>
        <p:sp>
          <p:nvSpPr>
            <p:cNvPr id="196" name="TextBox 195"/>
            <p:cNvSpPr txBox="1"/>
            <p:nvPr/>
          </p:nvSpPr>
          <p:spPr>
            <a:xfrm>
              <a:off x="14928800" y="10193850"/>
              <a:ext cx="3472618" cy="794217"/>
            </a:xfrm>
            <a:prstGeom prst="rect">
              <a:avLst/>
            </a:prstGeom>
            <a:noFill/>
          </p:spPr>
          <p:txBody>
            <a:bodyPr wrap="none" rtlCol="0">
              <a:spAutoFit/>
            </a:bodyPr>
            <a:lstStyle/>
            <a:p>
              <a:pPr defTabSz="351656" fontAlgn="auto">
                <a:spcBef>
                  <a:spcPts val="0"/>
                </a:spcBef>
                <a:spcAft>
                  <a:spcPts val="0"/>
                </a:spcAft>
              </a:pPr>
              <a:r>
                <a:rPr lang="en-US" sz="1385" b="0" dirty="0">
                  <a:solidFill>
                    <a:prstClr val="black"/>
                  </a:solidFill>
                  <a:latin typeface="Arial" panose="020B0604020202020204" pitchFamily="34" charset="0"/>
                  <a:ea typeface=""/>
                  <a:cs typeface="Arial" panose="020B0604020202020204" pitchFamily="34" charset="0"/>
                </a:rPr>
                <a:t>Small Deletion</a:t>
              </a:r>
            </a:p>
          </p:txBody>
        </p:sp>
        <p:cxnSp>
          <p:nvCxnSpPr>
            <p:cNvPr id="197" name="Straight Connector 196"/>
            <p:cNvCxnSpPr/>
            <p:nvPr/>
          </p:nvCxnSpPr>
          <p:spPr>
            <a:xfrm>
              <a:off x="14053940" y="5909006"/>
              <a:ext cx="5115028"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13824319" y="5909001"/>
              <a:ext cx="783542" cy="0"/>
            </a:xfrm>
            <a:prstGeom prst="line">
              <a:avLst/>
            </a:prstGeom>
            <a:ln w="142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18481546" y="5909001"/>
              <a:ext cx="783542" cy="0"/>
            </a:xfrm>
            <a:prstGeom prst="line">
              <a:avLst/>
            </a:prstGeom>
            <a:ln w="142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00" name="TextBox 199"/>
            <p:cNvSpPr txBox="1"/>
            <p:nvPr/>
          </p:nvSpPr>
          <p:spPr>
            <a:xfrm>
              <a:off x="14519822" y="9406544"/>
              <a:ext cx="3756028" cy="778547"/>
            </a:xfrm>
            <a:prstGeom prst="rect">
              <a:avLst/>
            </a:prstGeom>
            <a:noFill/>
          </p:spPr>
          <p:txBody>
            <a:bodyPr wrap="none" rtlCol="0">
              <a:spAutoFit/>
            </a:bodyPr>
            <a:lstStyle/>
            <a:p>
              <a:pPr defTabSz="351656" fontAlgn="auto">
                <a:spcBef>
                  <a:spcPts val="0"/>
                </a:spcBef>
                <a:spcAft>
                  <a:spcPts val="0"/>
                </a:spcAft>
              </a:pPr>
              <a:r>
                <a:rPr lang="en-US" sz="1346" b="0" dirty="0">
                  <a:solidFill>
                    <a:prstClr val="black"/>
                  </a:solidFill>
                  <a:latin typeface="Calibri" panose="020F0502020204030204"/>
                  <a:ea typeface=""/>
                  <a:cs typeface=""/>
                </a:rPr>
                <a:t>A  C   G  T   A   C  G</a:t>
              </a:r>
            </a:p>
          </p:txBody>
        </p:sp>
        <p:sp>
          <p:nvSpPr>
            <p:cNvPr id="202" name="TextBox 201"/>
            <p:cNvSpPr txBox="1"/>
            <p:nvPr/>
          </p:nvSpPr>
          <p:spPr>
            <a:xfrm>
              <a:off x="20213693" y="4980851"/>
              <a:ext cx="2493184" cy="1225003"/>
            </a:xfrm>
            <a:prstGeom prst="rect">
              <a:avLst/>
            </a:prstGeom>
            <a:noFill/>
          </p:spPr>
          <p:txBody>
            <a:bodyPr wrap="none" rtlCol="0">
              <a:spAutoFit/>
            </a:bodyPr>
            <a:lstStyle/>
            <a:p>
              <a:pPr algn="ctr" defTabSz="351656" fontAlgn="auto">
                <a:spcBef>
                  <a:spcPts val="0"/>
                </a:spcBef>
                <a:spcAft>
                  <a:spcPts val="0"/>
                </a:spcAft>
              </a:pPr>
              <a:r>
                <a:rPr lang="en-US" sz="1231" b="0" dirty="0">
                  <a:solidFill>
                    <a:prstClr val="black"/>
                  </a:solidFill>
                  <a:latin typeface="Arial" panose="020B0604020202020204" pitchFamily="34" charset="0"/>
                  <a:ea typeface=""/>
                  <a:cs typeface="Arial" panose="020B0604020202020204" pitchFamily="34" charset="0"/>
                </a:rPr>
                <a:t>Genomic </a:t>
              </a:r>
            </a:p>
            <a:p>
              <a:pPr algn="ctr" defTabSz="351656" fontAlgn="auto">
                <a:spcBef>
                  <a:spcPts val="0"/>
                </a:spcBef>
                <a:spcAft>
                  <a:spcPts val="0"/>
                </a:spcAft>
              </a:pPr>
              <a:r>
                <a:rPr lang="en-US" sz="1231" b="0" dirty="0">
                  <a:solidFill>
                    <a:prstClr val="black"/>
                  </a:solidFill>
                  <a:latin typeface="Arial" panose="020B0604020202020204" pitchFamily="34" charset="0"/>
                  <a:ea typeface=""/>
                  <a:cs typeface="Arial" panose="020B0604020202020204" pitchFamily="34" charset="0"/>
                </a:rPr>
                <a:t>Coordinate</a:t>
              </a:r>
            </a:p>
          </p:txBody>
        </p:sp>
        <p:cxnSp>
          <p:nvCxnSpPr>
            <p:cNvPr id="166" name="Straight Connector 165"/>
            <p:cNvCxnSpPr/>
            <p:nvPr/>
          </p:nvCxnSpPr>
          <p:spPr>
            <a:xfrm flipV="1">
              <a:off x="13338980" y="5464956"/>
              <a:ext cx="7132072" cy="20677"/>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56" name="Rectangle 55"/>
          <p:cNvSpPr/>
          <p:nvPr/>
        </p:nvSpPr>
        <p:spPr>
          <a:xfrm>
            <a:off x="0" y="6581001"/>
            <a:ext cx="2856872"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a:t>
            </a:r>
            <a:r>
              <a:rPr lang="en-US" sz="1100" dirty="0">
                <a:solidFill>
                  <a:srgbClr val="A6A6A6"/>
                </a:solidFill>
              </a:rPr>
              <a:t> &amp; Gerstein, </a:t>
            </a:r>
            <a:r>
              <a:rPr lang="en-US" sz="1100" i="1" dirty="0">
                <a:solidFill>
                  <a:srgbClr val="A6A6A6"/>
                </a:solidFill>
              </a:rPr>
              <a:t>Nat. Comm. </a:t>
            </a:r>
            <a:r>
              <a:rPr lang="en-US" sz="1100" dirty="0">
                <a:solidFill>
                  <a:srgbClr val="A6A6A6"/>
                </a:solidFill>
              </a:rPr>
              <a:t>(‘18)</a:t>
            </a:r>
            <a:r>
              <a:rPr lang="en-US" altLang="ja-JP" sz="1100" dirty="0">
                <a:solidFill>
                  <a:srgbClr val="A6A6A6"/>
                </a:solidFill>
              </a:rPr>
              <a:t>]</a:t>
            </a:r>
            <a:endParaRPr lang="en-US" sz="1100" dirty="0">
              <a:solidFill>
                <a:srgbClr val="A6A6A6"/>
              </a:solidFill>
            </a:endParaRPr>
          </a:p>
        </p:txBody>
      </p:sp>
      <p:sp>
        <p:nvSpPr>
          <p:cNvPr id="4" name="Title 3"/>
          <p:cNvSpPr>
            <a:spLocks noGrp="1"/>
          </p:cNvSpPr>
          <p:nvPr>
            <p:ph type="title"/>
          </p:nvPr>
        </p:nvSpPr>
        <p:spPr/>
        <p:txBody>
          <a:bodyPr/>
          <a:lstStyle/>
          <a:p>
            <a:r>
              <a:rPr lang="en-US" dirty="0"/>
              <a:t>Detection &amp; Genotyping of small &amp; large </a:t>
            </a:r>
            <a:br>
              <a:rPr lang="en-US" dirty="0"/>
            </a:br>
            <a:r>
              <a:rPr lang="en-US" dirty="0"/>
              <a:t>SV deletions from signal profiles</a:t>
            </a:r>
            <a:br>
              <a:rPr lang="en-US" dirty="0"/>
            </a:br>
            <a:endParaRPr lang="en-US" dirty="0"/>
          </a:p>
        </p:txBody>
      </p:sp>
      <p:sp>
        <p:nvSpPr>
          <p:cNvPr id="5" name="TextBox 4"/>
          <p:cNvSpPr txBox="1"/>
          <p:nvPr/>
        </p:nvSpPr>
        <p:spPr>
          <a:xfrm>
            <a:off x="5548004" y="6302412"/>
            <a:ext cx="2646878" cy="276999"/>
          </a:xfrm>
          <a:prstGeom prst="rect">
            <a:avLst/>
          </a:prstGeom>
          <a:noFill/>
        </p:spPr>
        <p:txBody>
          <a:bodyPr wrap="none" rtlCol="0">
            <a:spAutoFit/>
          </a:bodyPr>
          <a:lstStyle/>
          <a:p>
            <a:r>
              <a:rPr lang="en-US" b="0" dirty="0"/>
              <a:t>RNA-</a:t>
            </a:r>
            <a:r>
              <a:rPr lang="en-US" b="0" dirty="0" err="1"/>
              <a:t>seq</a:t>
            </a:r>
            <a:r>
              <a:rPr lang="en-US" b="0" dirty="0"/>
              <a:t> also shows large deletions</a:t>
            </a:r>
          </a:p>
        </p:txBody>
      </p:sp>
    </p:spTree>
    <p:extLst>
      <p:ext uri="{BB962C8B-B14F-4D97-AF65-F5344CB8AC3E}">
        <p14:creationId xmlns:p14="http://schemas.microsoft.com/office/powerpoint/2010/main" val="1325981578"/>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24411"/>
            <a:ext cx="9134407" cy="216789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03736"/>
            <a:ext cx="9144000" cy="2170176"/>
          </a:xfrm>
          <a:prstGeom prst="rect">
            <a:avLst/>
          </a:prstGeom>
        </p:spPr>
      </p:pic>
      <p:cxnSp>
        <p:nvCxnSpPr>
          <p:cNvPr id="8" name="Straight Connector 7"/>
          <p:cNvCxnSpPr/>
          <p:nvPr/>
        </p:nvCxnSpPr>
        <p:spPr>
          <a:xfrm flipH="1">
            <a:off x="4888279" y="3073644"/>
            <a:ext cx="84871" cy="44938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978644" y="3075476"/>
            <a:ext cx="80596" cy="44388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58407" y="3518105"/>
            <a:ext cx="0" cy="2246293"/>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888240" y="3518105"/>
            <a:ext cx="0" cy="2246293"/>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976163" y="2956414"/>
            <a:ext cx="0" cy="120894"/>
          </a:xfrm>
          <a:prstGeom prst="line">
            <a:avLst/>
          </a:prstGeom>
          <a:ln w="2222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581001"/>
            <a:ext cx="2856872"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a:t>
            </a:r>
            <a:r>
              <a:rPr lang="en-US" sz="1100" dirty="0">
                <a:solidFill>
                  <a:srgbClr val="A6A6A6"/>
                </a:solidFill>
              </a:rPr>
              <a:t> &amp; Gerstein, </a:t>
            </a:r>
            <a:r>
              <a:rPr lang="en-US" sz="1100" i="1" dirty="0">
                <a:solidFill>
                  <a:srgbClr val="A6A6A6"/>
                </a:solidFill>
              </a:rPr>
              <a:t>Nat. Comm. </a:t>
            </a:r>
            <a:r>
              <a:rPr lang="en-US" sz="1100" dirty="0">
                <a:solidFill>
                  <a:srgbClr val="A6A6A6"/>
                </a:solidFill>
              </a:rPr>
              <a:t>(‘18)</a:t>
            </a:r>
            <a:r>
              <a:rPr lang="en-US" altLang="ja-JP" sz="1100" dirty="0">
                <a:solidFill>
                  <a:srgbClr val="A6A6A6"/>
                </a:solidFill>
              </a:rPr>
              <a:t>]</a:t>
            </a:r>
            <a:endParaRPr lang="en-US" sz="1100" dirty="0">
              <a:solidFill>
                <a:srgbClr val="A6A6A6"/>
              </a:solidFill>
            </a:endParaRPr>
          </a:p>
        </p:txBody>
      </p:sp>
      <p:sp>
        <p:nvSpPr>
          <p:cNvPr id="2" name="Title 1"/>
          <p:cNvSpPr>
            <a:spLocks noGrp="1"/>
          </p:cNvSpPr>
          <p:nvPr>
            <p:ph type="title"/>
          </p:nvPr>
        </p:nvSpPr>
        <p:spPr>
          <a:xfrm>
            <a:off x="685800" y="-102919"/>
            <a:ext cx="7772400" cy="1143000"/>
          </a:xfrm>
        </p:spPr>
        <p:txBody>
          <a:bodyPr/>
          <a:lstStyle/>
          <a:p>
            <a:r>
              <a:rPr lang="en-US" dirty="0"/>
              <a:t>Example of Small Deletion Evident in Signal Profile</a:t>
            </a:r>
          </a:p>
        </p:txBody>
      </p:sp>
    </p:spTree>
    <p:extLst>
      <p:ext uri="{BB962C8B-B14F-4D97-AF65-F5344CB8AC3E}">
        <p14:creationId xmlns:p14="http://schemas.microsoft.com/office/powerpoint/2010/main" val="1908480021"/>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67" y="1553892"/>
            <a:ext cx="9018550" cy="2719170"/>
          </a:xfrm>
          <a:prstGeom prst="rect">
            <a:avLst/>
          </a:prstGeom>
        </p:spPr>
      </p:pic>
      <p:sp>
        <p:nvSpPr>
          <p:cNvPr id="4" name="Rectangle 3"/>
          <p:cNvSpPr/>
          <p:nvPr/>
        </p:nvSpPr>
        <p:spPr>
          <a:xfrm>
            <a:off x="0" y="6581001"/>
            <a:ext cx="2856872"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a:t>
            </a:r>
            <a:r>
              <a:rPr lang="en-US" sz="1100" dirty="0">
                <a:solidFill>
                  <a:srgbClr val="A6A6A6"/>
                </a:solidFill>
              </a:rPr>
              <a:t> </a:t>
            </a:r>
            <a:r>
              <a:rPr lang="en-US" sz="1100">
                <a:solidFill>
                  <a:srgbClr val="A6A6A6"/>
                </a:solidFill>
              </a:rPr>
              <a:t>&amp; Gerstein, </a:t>
            </a:r>
            <a:r>
              <a:rPr lang="en-US" sz="1100" i="1" dirty="0">
                <a:solidFill>
                  <a:srgbClr val="A6A6A6"/>
                </a:solidFill>
              </a:rPr>
              <a:t>Nat. Comm. </a:t>
            </a:r>
            <a:r>
              <a:rPr lang="en-US" sz="1100" dirty="0">
                <a:solidFill>
                  <a:srgbClr val="A6A6A6"/>
                </a:solidFill>
              </a:rPr>
              <a:t>(‘18)</a:t>
            </a:r>
            <a:r>
              <a:rPr lang="en-US" altLang="ja-JP" sz="1100" dirty="0">
                <a:solidFill>
                  <a:srgbClr val="A6A6A6"/>
                </a:solidFill>
              </a:rPr>
              <a:t>]</a:t>
            </a:r>
            <a:endParaRPr lang="en-US" sz="1100" dirty="0">
              <a:solidFill>
                <a:srgbClr val="A6A6A6"/>
              </a:solidFill>
            </a:endParaRPr>
          </a:p>
        </p:txBody>
      </p:sp>
      <p:sp>
        <p:nvSpPr>
          <p:cNvPr id="2" name="Title 1"/>
          <p:cNvSpPr>
            <a:spLocks noGrp="1"/>
          </p:cNvSpPr>
          <p:nvPr>
            <p:ph type="title"/>
          </p:nvPr>
        </p:nvSpPr>
        <p:spPr/>
        <p:txBody>
          <a:bodyPr/>
          <a:lstStyle/>
          <a:p>
            <a:r>
              <a:rPr lang="en-US" dirty="0"/>
              <a:t>Example of Large Deletion Evident in Signal Profile</a:t>
            </a:r>
          </a:p>
        </p:txBody>
      </p:sp>
    </p:spTree>
    <p:extLst>
      <p:ext uri="{BB962C8B-B14F-4D97-AF65-F5344CB8AC3E}">
        <p14:creationId xmlns:p14="http://schemas.microsoft.com/office/powerpoint/2010/main" val="1007961355"/>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92262" y="1784684"/>
            <a:ext cx="2096600" cy="305468"/>
          </a:xfrm>
          <a:prstGeom prst="rect">
            <a:avLst/>
          </a:prstGeom>
        </p:spPr>
        <p:txBody>
          <a:bodyPr wrap="none">
            <a:spAutoFit/>
          </a:bodyPr>
          <a:lstStyle/>
          <a:p>
            <a:pPr marL="175839" indent="-175839" defTabSz="351656" fontAlgn="auto">
              <a:spcBef>
                <a:spcPts val="0"/>
              </a:spcBef>
              <a:spcAft>
                <a:spcPts val="0"/>
              </a:spcAft>
              <a:buFontTx/>
              <a:buAutoNum type="alphaLcParenR"/>
            </a:pPr>
            <a:r>
              <a:rPr lang="en-US" sz="1385" b="0" dirty="0">
                <a:solidFill>
                  <a:prstClr val="black"/>
                </a:solidFill>
                <a:latin typeface="Arial" panose="020B0604020202020204" pitchFamily="34" charset="0"/>
                <a:ea typeface=""/>
                <a:cs typeface="Arial" panose="020B0604020202020204" pitchFamily="34" charset="0"/>
              </a:rPr>
              <a:t>Before Anonymization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67" y="2183297"/>
            <a:ext cx="3993345" cy="3068738"/>
          </a:xfrm>
          <a:prstGeom prst="rect">
            <a:avLst/>
          </a:prstGeom>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5255" y="2259167"/>
            <a:ext cx="4011499" cy="3082689"/>
          </a:xfrm>
          <a:prstGeom prst="rect">
            <a:avLst/>
          </a:prstGeom>
        </p:spPr>
      </p:pic>
      <p:sp>
        <p:nvSpPr>
          <p:cNvPr id="26" name="Rectangle 25"/>
          <p:cNvSpPr/>
          <p:nvPr/>
        </p:nvSpPr>
        <p:spPr>
          <a:xfrm>
            <a:off x="5736886" y="1886789"/>
            <a:ext cx="1968552" cy="305468"/>
          </a:xfrm>
          <a:prstGeom prst="rect">
            <a:avLst/>
          </a:prstGeom>
        </p:spPr>
        <p:txBody>
          <a:bodyPr wrap="none">
            <a:spAutoFit/>
          </a:bodyPr>
          <a:lstStyle/>
          <a:p>
            <a:pPr defTabSz="351656" fontAlgn="auto">
              <a:spcBef>
                <a:spcPts val="0"/>
              </a:spcBef>
              <a:spcAft>
                <a:spcPts val="0"/>
              </a:spcAft>
            </a:pPr>
            <a:r>
              <a:rPr lang="en-US" sz="1385" b="0" dirty="0">
                <a:solidFill>
                  <a:prstClr val="black"/>
                </a:solidFill>
                <a:latin typeface="Arial" panose="020B0604020202020204" pitchFamily="34" charset="0"/>
                <a:ea typeface=""/>
                <a:cs typeface="Arial" panose="020B0604020202020204" pitchFamily="34" charset="0"/>
              </a:rPr>
              <a:t>b) After Anonymization</a:t>
            </a:r>
          </a:p>
        </p:txBody>
      </p:sp>
      <p:sp>
        <p:nvSpPr>
          <p:cNvPr id="7" name="Rectangle 6"/>
          <p:cNvSpPr/>
          <p:nvPr/>
        </p:nvSpPr>
        <p:spPr>
          <a:xfrm>
            <a:off x="0" y="6581001"/>
            <a:ext cx="2856872"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a:t>
            </a:r>
            <a:r>
              <a:rPr lang="en-US" sz="1100" dirty="0">
                <a:solidFill>
                  <a:srgbClr val="A6A6A6"/>
                </a:solidFill>
              </a:rPr>
              <a:t> &amp; Gerstein, </a:t>
            </a:r>
            <a:r>
              <a:rPr lang="en-US" sz="1100" i="1" dirty="0">
                <a:solidFill>
                  <a:srgbClr val="A6A6A6"/>
                </a:solidFill>
              </a:rPr>
              <a:t>Nat. Comm. </a:t>
            </a:r>
            <a:r>
              <a:rPr lang="en-US" sz="1100" dirty="0">
                <a:solidFill>
                  <a:srgbClr val="A6A6A6"/>
                </a:solidFill>
              </a:rPr>
              <a:t>(‘18)</a:t>
            </a:r>
            <a:r>
              <a:rPr lang="en-US" altLang="ja-JP" sz="1100" dirty="0">
                <a:solidFill>
                  <a:srgbClr val="A6A6A6"/>
                </a:solidFill>
              </a:rPr>
              <a:t>]</a:t>
            </a:r>
            <a:endParaRPr lang="en-US" sz="1100" dirty="0">
              <a:solidFill>
                <a:srgbClr val="A6A6A6"/>
              </a:solidFill>
            </a:endParaRPr>
          </a:p>
        </p:txBody>
      </p:sp>
      <p:sp>
        <p:nvSpPr>
          <p:cNvPr id="2" name="Title 1"/>
          <p:cNvSpPr>
            <a:spLocks noGrp="1"/>
          </p:cNvSpPr>
          <p:nvPr>
            <p:ph type="title"/>
          </p:nvPr>
        </p:nvSpPr>
        <p:spPr/>
        <p:txBody>
          <a:bodyPr/>
          <a:lstStyle/>
          <a:p>
            <a:r>
              <a:rPr lang="en-US" dirty="0"/>
              <a:t>Information Leakage from SV Deletions</a:t>
            </a:r>
          </a:p>
        </p:txBody>
      </p:sp>
      <p:sp>
        <p:nvSpPr>
          <p:cNvPr id="3" name="TextBox 2"/>
          <p:cNvSpPr txBox="1"/>
          <p:nvPr/>
        </p:nvSpPr>
        <p:spPr>
          <a:xfrm>
            <a:off x="1331144" y="5977719"/>
            <a:ext cx="6481711" cy="276999"/>
          </a:xfrm>
          <a:prstGeom prst="rect">
            <a:avLst/>
          </a:prstGeom>
          <a:noFill/>
        </p:spPr>
        <p:txBody>
          <a:bodyPr wrap="none" rtlCol="0">
            <a:spAutoFit/>
          </a:bodyPr>
          <a:lstStyle/>
          <a:p>
            <a:r>
              <a:rPr lang="en-US" b="0" dirty="0"/>
              <a:t>Simple anonymization procedure (filling in deletion by value at endpoints) </a:t>
            </a:r>
            <a:r>
              <a:rPr lang="en-US" b="0"/>
              <a:t>has dramatic effect</a:t>
            </a:r>
          </a:p>
        </p:txBody>
      </p:sp>
    </p:spTree>
    <p:extLst>
      <p:ext uri="{BB962C8B-B14F-4D97-AF65-F5344CB8AC3E}">
        <p14:creationId xmlns:p14="http://schemas.microsoft.com/office/powerpoint/2010/main" val="366121866"/>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562100"/>
            <a:ext cx="7772400" cy="1143000"/>
          </a:xfrm>
        </p:spPr>
        <p:txBody>
          <a:bodyPr/>
          <a:lstStyle/>
          <a:p>
            <a:r>
              <a:rPr lang="en-US" dirty="0"/>
              <a:t>Another type of Linking Attack: </a:t>
            </a:r>
            <a:br>
              <a:rPr lang="en-US" dirty="0"/>
            </a:br>
            <a:r>
              <a:rPr lang="en-US" dirty="0"/>
              <a:t>Linking based on SV Genotyping</a:t>
            </a:r>
          </a:p>
        </p:txBody>
      </p:sp>
      <p:pic>
        <p:nvPicPr>
          <p:cNvPr id="2" name="Picture 1"/>
          <p:cNvPicPr>
            <a:picLocks noChangeAspect="1"/>
          </p:cNvPicPr>
          <p:nvPr/>
        </p:nvPicPr>
        <p:blipFill>
          <a:blip r:embed="rId2"/>
          <a:stretch>
            <a:fillRect/>
          </a:stretch>
        </p:blipFill>
        <p:spPr>
          <a:xfrm>
            <a:off x="1121569" y="1908276"/>
            <a:ext cx="6900862" cy="4294510"/>
          </a:xfrm>
          <a:prstGeom prst="rect">
            <a:avLst/>
          </a:prstGeom>
        </p:spPr>
      </p:pic>
      <p:sp>
        <p:nvSpPr>
          <p:cNvPr id="6" name="Rectangle 5"/>
          <p:cNvSpPr/>
          <p:nvPr/>
        </p:nvSpPr>
        <p:spPr>
          <a:xfrm>
            <a:off x="0" y="6581001"/>
            <a:ext cx="2856872"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a:t>
            </a:r>
            <a:r>
              <a:rPr lang="en-US" sz="1100" dirty="0">
                <a:solidFill>
                  <a:srgbClr val="A6A6A6"/>
                </a:solidFill>
              </a:rPr>
              <a:t> </a:t>
            </a:r>
            <a:r>
              <a:rPr lang="en-US" sz="1100">
                <a:solidFill>
                  <a:srgbClr val="A6A6A6"/>
                </a:solidFill>
              </a:rPr>
              <a:t>&amp; Gerstein, </a:t>
            </a:r>
            <a:r>
              <a:rPr lang="en-US" sz="1100" i="1" dirty="0">
                <a:solidFill>
                  <a:srgbClr val="A6A6A6"/>
                </a:solidFill>
              </a:rPr>
              <a:t>Nat. Comm. </a:t>
            </a:r>
            <a:r>
              <a:rPr lang="en-US" sz="1100" dirty="0">
                <a:solidFill>
                  <a:srgbClr val="A6A6A6"/>
                </a:solidFill>
              </a:rPr>
              <a:t>(‘18)</a:t>
            </a:r>
            <a:r>
              <a:rPr lang="en-US" altLang="ja-JP" sz="1100" dirty="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954532214"/>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562100"/>
            <a:ext cx="7772400" cy="1143000"/>
          </a:xfrm>
        </p:spPr>
        <p:txBody>
          <a:bodyPr/>
          <a:lstStyle/>
          <a:p>
            <a:r>
              <a:rPr lang="en-US" dirty="0"/>
              <a:t>Another type of Linking Attack: </a:t>
            </a:r>
            <a:br>
              <a:rPr lang="en-US" dirty="0"/>
            </a:br>
            <a:r>
              <a:rPr lang="en-US" dirty="0"/>
              <a:t>First Doing SV Genotyping</a:t>
            </a:r>
          </a:p>
        </p:txBody>
      </p:sp>
      <p:pic>
        <p:nvPicPr>
          <p:cNvPr id="156" name="Picture 155"/>
          <p:cNvPicPr>
            <a:picLocks noChangeAspect="1"/>
          </p:cNvPicPr>
          <p:nvPr/>
        </p:nvPicPr>
        <p:blipFill>
          <a:blip r:embed="rId2"/>
          <a:stretch>
            <a:fillRect/>
          </a:stretch>
        </p:blipFill>
        <p:spPr>
          <a:xfrm>
            <a:off x="2000616" y="1699655"/>
            <a:ext cx="5142768" cy="5105400"/>
          </a:xfrm>
          <a:prstGeom prst="rect">
            <a:avLst/>
          </a:prstGeom>
        </p:spPr>
      </p:pic>
      <p:sp>
        <p:nvSpPr>
          <p:cNvPr id="158" name="Rectangle 157"/>
          <p:cNvSpPr/>
          <p:nvPr/>
        </p:nvSpPr>
        <p:spPr>
          <a:xfrm>
            <a:off x="0" y="6581001"/>
            <a:ext cx="2856872"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a:t>
            </a:r>
            <a:r>
              <a:rPr lang="en-US" sz="1100" dirty="0">
                <a:solidFill>
                  <a:srgbClr val="A6A6A6"/>
                </a:solidFill>
              </a:rPr>
              <a:t> &amp; Gerstein, </a:t>
            </a:r>
            <a:r>
              <a:rPr lang="en-US" sz="1100" i="1" dirty="0">
                <a:solidFill>
                  <a:srgbClr val="A6A6A6"/>
                </a:solidFill>
              </a:rPr>
              <a:t>Nat. Comm. </a:t>
            </a:r>
            <a:r>
              <a:rPr lang="en-US" sz="1100" dirty="0">
                <a:solidFill>
                  <a:srgbClr val="A6A6A6"/>
                </a:solidFill>
              </a:rPr>
              <a:t>(‘18)</a:t>
            </a:r>
            <a:r>
              <a:rPr lang="en-US" altLang="ja-JP" sz="1100" dirty="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120077608"/>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33894" y="2165571"/>
            <a:ext cx="1663267" cy="471155"/>
          </a:xfrm>
          <a:prstGeom prst="rect">
            <a:avLst/>
          </a:prstGeom>
          <a:noFill/>
        </p:spPr>
        <p:txBody>
          <a:bodyPr wrap="square" rtlCol="0">
            <a:spAutoFit/>
          </a:bodyPr>
          <a:lstStyle/>
          <a:p>
            <a:pPr algn="ctr" defTabSz="351656" fontAlgn="auto">
              <a:spcBef>
                <a:spcPts val="0"/>
              </a:spcBef>
              <a:spcAft>
                <a:spcPts val="0"/>
              </a:spcAft>
            </a:pPr>
            <a:r>
              <a:rPr lang="en-US" sz="1231" b="0" dirty="0">
                <a:solidFill>
                  <a:prstClr val="black"/>
                </a:solidFill>
                <a:latin typeface="Arial" panose="020B0604020202020204" pitchFamily="34" charset="0"/>
                <a:ea typeface=""/>
                <a:cs typeface="Arial" panose="020B0604020202020204" pitchFamily="34" charset="0"/>
              </a:rPr>
              <a:t>c) Genotyping</a:t>
            </a:r>
          </a:p>
          <a:p>
            <a:pPr algn="ctr" defTabSz="351656" fontAlgn="auto">
              <a:spcBef>
                <a:spcPts val="0"/>
              </a:spcBef>
              <a:spcAft>
                <a:spcPts val="0"/>
              </a:spcAft>
            </a:pPr>
            <a:r>
              <a:rPr lang="en-US" sz="1231" b="0" dirty="0">
                <a:solidFill>
                  <a:prstClr val="black"/>
                </a:solidFill>
                <a:latin typeface="Arial" panose="020B0604020202020204" pitchFamily="34" charset="0"/>
                <a:ea typeface=""/>
                <a:cs typeface="Arial" panose="020B0604020202020204" pitchFamily="34" charset="0"/>
              </a:rPr>
              <a:t>(1kG MAF&gt;0.01)</a:t>
            </a:r>
          </a:p>
        </p:txBody>
      </p:sp>
      <p:sp>
        <p:nvSpPr>
          <p:cNvPr id="6" name="TextBox 5"/>
          <p:cNvSpPr txBox="1"/>
          <p:nvPr/>
        </p:nvSpPr>
        <p:spPr>
          <a:xfrm>
            <a:off x="4604798" y="2385284"/>
            <a:ext cx="2602872" cy="281744"/>
          </a:xfrm>
          <a:prstGeom prst="rect">
            <a:avLst/>
          </a:prstGeom>
          <a:noFill/>
        </p:spPr>
        <p:txBody>
          <a:bodyPr wrap="square" rtlCol="0">
            <a:spAutoFit/>
          </a:bodyPr>
          <a:lstStyle/>
          <a:p>
            <a:pPr algn="ctr" defTabSz="351656" fontAlgn="auto">
              <a:spcBef>
                <a:spcPts val="0"/>
              </a:spcBef>
              <a:spcAft>
                <a:spcPts val="0"/>
              </a:spcAft>
            </a:pPr>
            <a:r>
              <a:rPr lang="en-US" sz="1231" b="0" dirty="0">
                <a:solidFill>
                  <a:prstClr val="black"/>
                </a:solidFill>
                <a:latin typeface="Arial" panose="020B0604020202020204" pitchFamily="34" charset="0"/>
                <a:ea typeface=""/>
                <a:cs typeface="Arial" panose="020B0604020202020204" pitchFamily="34" charset="0"/>
              </a:rPr>
              <a:t>d) Discovery + Genotyping</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3409" y="2651052"/>
            <a:ext cx="2711196" cy="212440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085" y="2684708"/>
            <a:ext cx="2635905" cy="2065409"/>
          </a:xfrm>
          <a:prstGeom prst="rect">
            <a:avLst/>
          </a:prstGeom>
        </p:spPr>
      </p:pic>
      <p:cxnSp>
        <p:nvCxnSpPr>
          <p:cNvPr id="3" name="Straight Arrow Connector 2"/>
          <p:cNvCxnSpPr/>
          <p:nvPr/>
        </p:nvCxnSpPr>
        <p:spPr>
          <a:xfrm>
            <a:off x="4742174" y="4886821"/>
            <a:ext cx="2325707" cy="0"/>
          </a:xfrm>
          <a:prstGeom prst="straightConnector1">
            <a:avLst/>
          </a:prstGeom>
          <a:ln w="539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125037" y="4888712"/>
            <a:ext cx="2325707" cy="0"/>
          </a:xfrm>
          <a:prstGeom prst="straightConnector1">
            <a:avLst/>
          </a:prstGeom>
          <a:ln w="539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654577" y="4922747"/>
            <a:ext cx="1236236" cy="352661"/>
          </a:xfrm>
          <a:prstGeom prst="rect">
            <a:avLst/>
          </a:prstGeom>
          <a:noFill/>
        </p:spPr>
        <p:txBody>
          <a:bodyPr wrap="none" rtlCol="0">
            <a:spAutoFit/>
          </a:bodyPr>
          <a:lstStyle/>
          <a:p>
            <a:pPr algn="ctr" defTabSz="351656" fontAlgn="auto">
              <a:spcBef>
                <a:spcPts val="0"/>
              </a:spcBef>
              <a:spcAft>
                <a:spcPts val="0"/>
              </a:spcAft>
            </a:pPr>
            <a:r>
              <a:rPr lang="en-US" sz="846" b="0" dirty="0">
                <a:solidFill>
                  <a:prstClr val="black"/>
                </a:solidFill>
                <a:latin typeface="Arial" panose="020B0604020202020204" pitchFamily="34" charset="0"/>
                <a:ea typeface=""/>
                <a:cs typeface="Arial" panose="020B0604020202020204" pitchFamily="34" charset="0"/>
              </a:rPr>
              <a:t>Sorted in Decreasing </a:t>
            </a:r>
          </a:p>
          <a:p>
            <a:pPr algn="ctr" defTabSz="351656" fontAlgn="auto">
              <a:spcBef>
                <a:spcPts val="0"/>
              </a:spcBef>
              <a:spcAft>
                <a:spcPts val="0"/>
              </a:spcAft>
            </a:pPr>
            <a:r>
              <a:rPr lang="en-US" sz="846" b="0" dirty="0">
                <a:solidFill>
                  <a:prstClr val="black"/>
                </a:solidFill>
                <a:latin typeface="Arial" panose="020B0604020202020204" pitchFamily="34" charset="0"/>
                <a:ea typeface=""/>
                <a:cs typeface="Arial" panose="020B0604020202020204" pitchFamily="34" charset="0"/>
              </a:rPr>
              <a:t>Predictability</a:t>
            </a:r>
          </a:p>
        </p:txBody>
      </p:sp>
      <p:sp>
        <p:nvSpPr>
          <p:cNvPr id="14" name="TextBox 13"/>
          <p:cNvSpPr txBox="1"/>
          <p:nvPr/>
        </p:nvSpPr>
        <p:spPr>
          <a:xfrm>
            <a:off x="5207424" y="4935983"/>
            <a:ext cx="1236236" cy="352661"/>
          </a:xfrm>
          <a:prstGeom prst="rect">
            <a:avLst/>
          </a:prstGeom>
          <a:noFill/>
        </p:spPr>
        <p:txBody>
          <a:bodyPr wrap="none" rtlCol="0">
            <a:spAutoFit/>
          </a:bodyPr>
          <a:lstStyle/>
          <a:p>
            <a:pPr algn="ctr" defTabSz="351656" fontAlgn="auto">
              <a:spcBef>
                <a:spcPts val="0"/>
              </a:spcBef>
              <a:spcAft>
                <a:spcPts val="0"/>
              </a:spcAft>
            </a:pPr>
            <a:r>
              <a:rPr lang="en-US" sz="846" b="0" dirty="0">
                <a:solidFill>
                  <a:prstClr val="black"/>
                </a:solidFill>
                <a:latin typeface="Arial" panose="020B0604020202020204" pitchFamily="34" charset="0"/>
                <a:ea typeface=""/>
                <a:cs typeface="Arial" panose="020B0604020202020204" pitchFamily="34" charset="0"/>
              </a:rPr>
              <a:t>Sorted in Decreasing </a:t>
            </a:r>
          </a:p>
          <a:p>
            <a:pPr algn="ctr" defTabSz="351656" fontAlgn="auto">
              <a:spcBef>
                <a:spcPts val="0"/>
              </a:spcBef>
              <a:spcAft>
                <a:spcPts val="0"/>
              </a:spcAft>
            </a:pPr>
            <a:r>
              <a:rPr lang="en-US" sz="846" b="0" dirty="0">
                <a:solidFill>
                  <a:prstClr val="black"/>
                </a:solidFill>
                <a:latin typeface="Arial" panose="020B0604020202020204" pitchFamily="34" charset="0"/>
                <a:ea typeface=""/>
                <a:cs typeface="Arial" panose="020B0604020202020204" pitchFamily="34" charset="0"/>
              </a:rPr>
              <a:t>Predictability</a:t>
            </a:r>
          </a:p>
        </p:txBody>
      </p:sp>
      <p:sp>
        <p:nvSpPr>
          <p:cNvPr id="2" name="Title 1"/>
          <p:cNvSpPr>
            <a:spLocks noGrp="1"/>
          </p:cNvSpPr>
          <p:nvPr>
            <p:ph type="title"/>
          </p:nvPr>
        </p:nvSpPr>
        <p:spPr/>
        <p:txBody>
          <a:bodyPr/>
          <a:lstStyle/>
          <a:p>
            <a:r>
              <a:rPr lang="en-US" dirty="0"/>
              <a:t>Linking Attack Based on SV Deletions in </a:t>
            </a:r>
            <a:br>
              <a:rPr lang="en-US" dirty="0"/>
            </a:br>
            <a:r>
              <a:rPr lang="en-US" dirty="0" err="1"/>
              <a:t>gEUVADIS</a:t>
            </a:r>
            <a:r>
              <a:rPr lang="en-US" dirty="0"/>
              <a:t> Dataset </a:t>
            </a:r>
          </a:p>
        </p:txBody>
      </p:sp>
      <p:sp>
        <p:nvSpPr>
          <p:cNvPr id="15" name="Rectangle 14"/>
          <p:cNvSpPr/>
          <p:nvPr/>
        </p:nvSpPr>
        <p:spPr>
          <a:xfrm>
            <a:off x="0" y="6581001"/>
            <a:ext cx="2856872"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a:t>
            </a:r>
            <a:r>
              <a:rPr lang="en-US" sz="1100" dirty="0">
                <a:solidFill>
                  <a:srgbClr val="A6A6A6"/>
                </a:solidFill>
              </a:rPr>
              <a:t> &amp; Gerstein, </a:t>
            </a:r>
            <a:r>
              <a:rPr lang="en-US" sz="1100" i="1" dirty="0">
                <a:solidFill>
                  <a:srgbClr val="A6A6A6"/>
                </a:solidFill>
              </a:rPr>
              <a:t>Nat. Comm. </a:t>
            </a:r>
            <a:r>
              <a:rPr lang="en-US" sz="1100" dirty="0">
                <a:solidFill>
                  <a:srgbClr val="A6A6A6"/>
                </a:solidFill>
              </a:rPr>
              <a:t>(‘18)</a:t>
            </a:r>
            <a:r>
              <a:rPr lang="en-US" altLang="ja-JP" sz="1100" dirty="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302708054"/>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tx1">
                    <a:lumMod val="75000"/>
                    <a:lumOff val="25000"/>
                  </a:schemeClr>
                </a:solidFill>
                <a:ea typeface="ＭＳ Ｐゴシック" charset="0"/>
                <a:cs typeface="ＭＳ Ｐゴシック" charset="0"/>
              </a:rPr>
              <a:t>Transcriptome Mining: Population-scale genomic </a:t>
            </a:r>
            <a:r>
              <a:rPr lang="en-US" sz="1600" dirty="0" smtClean="0">
                <a:solidFill>
                  <a:schemeClr val="tx1">
                    <a:lumMod val="75000"/>
                    <a:lumOff val="25000"/>
                  </a:schemeClr>
                </a:solidFill>
                <a:ea typeface="ＭＳ Ｐゴシック" charset="0"/>
                <a:cs typeface="ＭＳ Ｐゴシック" charset="0"/>
              </a:rPr>
              <a:t>analysis </a:t>
            </a:r>
            <a:r>
              <a:rPr lang="en-US" sz="1600" dirty="0">
                <a:solidFill>
                  <a:schemeClr val="tx1">
                    <a:lumMod val="75000"/>
                    <a:lumOff val="25000"/>
                  </a:schemeClr>
                </a:solidFill>
                <a:ea typeface="ＭＳ Ｐゴシック" charset="0"/>
                <a:cs typeface="ＭＳ Ｐゴシック" charset="0"/>
              </a:rPr>
              <a:t>to better understand mental disease &amp; the subtle privacy risks of </a:t>
            </a:r>
            <a:r>
              <a:rPr lang="en-US" sz="1600" dirty="0" smtClean="0">
                <a:solidFill>
                  <a:schemeClr val="tx1">
                    <a:lumMod val="75000"/>
                    <a:lumOff val="25000"/>
                  </a:schemeClr>
                </a:solidFill>
                <a:ea typeface="ＭＳ Ｐゴシック" charset="0"/>
                <a:cs typeface="ＭＳ Ｐゴシック" charset="0"/>
              </a:rPr>
              <a:t>this activity</a:t>
            </a:r>
            <a:endParaRPr lang="en-US" sz="1600" dirty="0">
              <a:solidFill>
                <a:schemeClr val="tx1">
                  <a:lumMod val="75000"/>
                  <a:lumOff val="25000"/>
                </a:schemeClr>
              </a:solidFill>
              <a:ea typeface="ＭＳ Ｐゴシック" charset="0"/>
              <a:cs typeface="ＭＳ Ｐゴシック" charset="0"/>
            </a:endParaRPr>
          </a:p>
        </p:txBody>
      </p:sp>
      <p:sp>
        <p:nvSpPr>
          <p:cNvPr id="54274" name="Content Placeholder 2"/>
          <p:cNvSpPr>
            <a:spLocks noGrp="1"/>
          </p:cNvSpPr>
          <p:nvPr>
            <p:ph sz="half" idx="1"/>
          </p:nvPr>
        </p:nvSpPr>
        <p:spPr>
          <a:xfrm>
            <a:off x="143828" y="725488"/>
            <a:ext cx="3708082" cy="6116638"/>
          </a:xfrm>
        </p:spPr>
        <p:txBody>
          <a:bodyPr/>
          <a:lstStyle/>
          <a:p>
            <a:r>
              <a:rPr lang="en-US" altLang="en-US" sz="1600" i="1" dirty="0">
                <a:solidFill>
                  <a:schemeClr val="tx1">
                    <a:lumMod val="75000"/>
                    <a:lumOff val="25000"/>
                  </a:schemeClr>
                </a:solidFill>
                <a:ea typeface="ＭＳ Ｐゴシック" charset="-128"/>
                <a:cs typeface="ＭＳ Ｐゴシック" charset="-128"/>
              </a:rPr>
              <a:t>[</a:t>
            </a:r>
            <a:r>
              <a:rPr lang="en-US" altLang="en-US" sz="1600" i="1" dirty="0" smtClean="0">
                <a:solidFill>
                  <a:schemeClr val="tx1">
                    <a:lumMod val="75000"/>
                    <a:lumOff val="25000"/>
                  </a:schemeClr>
                </a:solidFill>
                <a:ea typeface="ＭＳ Ｐゴシック" charset="-128"/>
                <a:cs typeface="ＭＳ Ｐゴシック" charset="-128"/>
              </a:rPr>
              <a:t>Core] </a:t>
            </a:r>
            <a:r>
              <a:rPr lang="en-US" altLang="en-US" sz="2000" b="1" dirty="0" err="1">
                <a:solidFill>
                  <a:srgbClr val="FF7413"/>
                </a:solidFill>
                <a:ea typeface="ＭＳ Ｐゴシック" charset="-128"/>
                <a:cs typeface="ＭＳ Ｐゴシック" charset="-128"/>
              </a:rPr>
              <a:t>PsychENCODE</a:t>
            </a:r>
            <a:r>
              <a:rPr lang="en-US" altLang="en-US" sz="2000" b="1" dirty="0">
                <a:solidFill>
                  <a:schemeClr val="tx1">
                    <a:lumMod val="75000"/>
                    <a:lumOff val="25000"/>
                  </a:schemeClr>
                </a:solidFill>
                <a:ea typeface="ＭＳ Ｐゴシック" charset="-128"/>
                <a:cs typeface="ＭＳ Ｐゴシック" charset="-128"/>
              </a:rPr>
              <a:t>: </a:t>
            </a:r>
            <a:r>
              <a:rPr lang="en-US" altLang="en-US" sz="2000" b="1" dirty="0" smtClean="0">
                <a:solidFill>
                  <a:schemeClr val="tx1">
                    <a:lumMod val="75000"/>
                    <a:lumOff val="25000"/>
                  </a:schemeClr>
                </a:solidFill>
                <a:ea typeface="ＭＳ Ｐゴシック" charset="-128"/>
                <a:cs typeface="ＭＳ Ｐゴシック" charset="-128"/>
              </a:rPr>
              <a:t/>
            </a:r>
            <a:br>
              <a:rPr lang="en-US" altLang="en-US" sz="2000" b="1" dirty="0" smtClean="0">
                <a:solidFill>
                  <a:schemeClr val="tx1">
                    <a:lumMod val="75000"/>
                    <a:lumOff val="25000"/>
                  </a:schemeClr>
                </a:solidFill>
                <a:ea typeface="ＭＳ Ｐゴシック" charset="-128"/>
                <a:cs typeface="ＭＳ Ｐゴシック" charset="-128"/>
              </a:rPr>
            </a:br>
            <a:r>
              <a:rPr lang="en-US" altLang="en-US" sz="1800" dirty="0" smtClean="0">
                <a:solidFill>
                  <a:schemeClr val="tx1">
                    <a:lumMod val="75000"/>
                    <a:lumOff val="25000"/>
                  </a:schemeClr>
                </a:solidFill>
                <a:ea typeface="ＭＳ Ｐゴシック" charset="-128"/>
                <a:cs typeface="ＭＳ Ｐゴシック" charset="-128"/>
              </a:rPr>
              <a:t>Population-level </a:t>
            </a:r>
            <a:r>
              <a:rPr lang="en-US" altLang="en-US" sz="1800" dirty="0">
                <a:solidFill>
                  <a:schemeClr val="tx1">
                    <a:lumMod val="75000"/>
                    <a:lumOff val="25000"/>
                  </a:schemeClr>
                </a:solidFill>
                <a:ea typeface="ＭＳ Ｐゴシック" charset="-128"/>
                <a:cs typeface="ＭＳ Ｐゴシック" charset="-128"/>
              </a:rPr>
              <a:t>analysis of functional genomics data related to mental disease</a:t>
            </a:r>
          </a:p>
          <a:p>
            <a:pPr lvl="1"/>
            <a:r>
              <a:rPr lang="en-US" altLang="en-US" sz="1600" dirty="0">
                <a:solidFill>
                  <a:schemeClr val="tx1">
                    <a:lumMod val="75000"/>
                    <a:lumOff val="25000"/>
                  </a:schemeClr>
                </a:solidFill>
                <a:ea typeface="ＭＳ Ｐゴシック" charset="-128"/>
              </a:rPr>
              <a:t>Consortium intro &amp; construction of an adult brain </a:t>
            </a:r>
            <a:r>
              <a:rPr lang="en-US" altLang="en-US" sz="1600" dirty="0" smtClean="0">
                <a:solidFill>
                  <a:schemeClr val="tx1">
                    <a:lumMod val="75000"/>
                    <a:lumOff val="25000"/>
                  </a:schemeClr>
                </a:solidFill>
                <a:ea typeface="ＭＳ Ｐゴシック" charset="-128"/>
              </a:rPr>
              <a:t>resource </a:t>
            </a:r>
            <a:r>
              <a:rPr lang="en-US" altLang="en-US" sz="1600" dirty="0">
                <a:solidFill>
                  <a:schemeClr val="tx1">
                    <a:lumMod val="75000"/>
                    <a:lumOff val="25000"/>
                  </a:schemeClr>
                </a:solidFill>
                <a:ea typeface="ＭＳ Ｐゴシック" charset="-128"/>
              </a:rPr>
              <a:t>w/ 1866 individuals </a:t>
            </a:r>
          </a:p>
          <a:p>
            <a:pPr lvl="1"/>
            <a:r>
              <a:rPr lang="en-US" altLang="en-US" sz="1600" dirty="0">
                <a:solidFill>
                  <a:schemeClr val="tx1">
                    <a:lumMod val="75000"/>
                    <a:lumOff val="25000"/>
                  </a:schemeClr>
                </a:solidFill>
                <a:ea typeface="ＭＳ Ｐゴシック" charset="-128"/>
              </a:rPr>
              <a:t>Explanation of </a:t>
            </a:r>
            <a:r>
              <a:rPr lang="en-US" altLang="en-US" sz="1600" dirty="0" smtClean="0">
                <a:solidFill>
                  <a:schemeClr val="tx1">
                    <a:lumMod val="75000"/>
                    <a:lumOff val="25000"/>
                  </a:schemeClr>
                </a:solidFill>
                <a:ea typeface="ＭＳ Ｐゴシック" charset="-128"/>
              </a:rPr>
              <a:t>across-population </a:t>
            </a:r>
            <a:r>
              <a:rPr lang="en-US" altLang="en-US" sz="1600" dirty="0">
                <a:solidFill>
                  <a:schemeClr val="tx1">
                    <a:lumMod val="75000"/>
                    <a:lumOff val="25000"/>
                  </a:schemeClr>
                </a:solidFill>
                <a:ea typeface="ＭＳ Ｐゴシック" charset="-128"/>
              </a:rPr>
              <a:t>variation via changing proportions of cell types </a:t>
            </a:r>
            <a:r>
              <a:rPr lang="en-US" altLang="en-US" sz="1600" dirty="0" smtClean="0">
                <a:solidFill>
                  <a:schemeClr val="tx1">
                    <a:lumMod val="75000"/>
                    <a:lumOff val="25000"/>
                  </a:schemeClr>
                </a:solidFill>
                <a:ea typeface="ＭＳ Ｐゴシック" charset="-128"/>
              </a:rPr>
              <a:t>(using single-cell </a:t>
            </a:r>
            <a:r>
              <a:rPr lang="en-US" altLang="en-US" sz="1600" dirty="0" smtClean="0">
                <a:solidFill>
                  <a:srgbClr val="FF7413"/>
                </a:solidFill>
                <a:ea typeface="ＭＳ Ｐゴシック" charset="-128"/>
              </a:rPr>
              <a:t>deconvolution</a:t>
            </a:r>
            <a:r>
              <a:rPr lang="en-US" altLang="en-US" sz="1600" dirty="0">
                <a:solidFill>
                  <a:schemeClr val="tx1">
                    <a:lumMod val="75000"/>
                    <a:lumOff val="25000"/>
                  </a:schemeClr>
                </a:solidFill>
                <a:ea typeface="ＭＳ Ｐゴシック" charset="-128"/>
              </a:rPr>
              <a:t>)</a:t>
            </a:r>
          </a:p>
          <a:p>
            <a:pPr lvl="1"/>
            <a:r>
              <a:rPr lang="en-US" altLang="en-US" sz="1600" dirty="0">
                <a:solidFill>
                  <a:schemeClr val="tx1">
                    <a:lumMod val="75000"/>
                    <a:lumOff val="25000"/>
                  </a:schemeClr>
                </a:solidFill>
                <a:ea typeface="ＭＳ Ｐゴシック" charset="-128"/>
              </a:rPr>
              <a:t>Generation of a large QTL </a:t>
            </a:r>
            <a:r>
              <a:rPr lang="en-US" altLang="en-US" sz="1600" dirty="0" smtClean="0">
                <a:solidFill>
                  <a:schemeClr val="tx1">
                    <a:lumMod val="75000"/>
                    <a:lumOff val="25000"/>
                  </a:schemeClr>
                </a:solidFill>
                <a:ea typeface="ＭＳ Ｐゴシック" charset="-128"/>
              </a:rPr>
              <a:t>resource (~2.5M </a:t>
            </a:r>
            <a:r>
              <a:rPr lang="en-US" altLang="en-US" sz="1600" dirty="0" err="1" smtClean="0">
                <a:solidFill>
                  <a:schemeClr val="tx1">
                    <a:lumMod val="75000"/>
                    <a:lumOff val="25000"/>
                  </a:schemeClr>
                </a:solidFill>
                <a:ea typeface="ＭＳ Ｐゴシック" charset="-128"/>
              </a:rPr>
              <a:t>eQTLs</a:t>
            </a:r>
            <a:r>
              <a:rPr lang="en-US" altLang="en-US" sz="1600" dirty="0" smtClean="0">
                <a:solidFill>
                  <a:schemeClr val="tx1">
                    <a:lumMod val="75000"/>
                    <a:lumOff val="25000"/>
                  </a:schemeClr>
                </a:solidFill>
                <a:ea typeface="ＭＳ Ｐゴシック" charset="-128"/>
              </a:rPr>
              <a:t>)</a:t>
            </a:r>
            <a:endParaRPr lang="en-US" altLang="en-US" sz="1600" dirty="0">
              <a:solidFill>
                <a:schemeClr val="tx1">
                  <a:lumMod val="75000"/>
                  <a:lumOff val="25000"/>
                </a:schemeClr>
              </a:solidFill>
              <a:ea typeface="ＭＳ Ｐゴシック" charset="-128"/>
            </a:endParaRPr>
          </a:p>
          <a:p>
            <a:pPr lvl="1"/>
            <a:r>
              <a:rPr lang="en-US" altLang="en-US" sz="1600" dirty="0" smtClean="0">
                <a:solidFill>
                  <a:srgbClr val="FF7413"/>
                </a:solidFill>
                <a:ea typeface="ＭＳ Ｐゴシック" charset="-128"/>
              </a:rPr>
              <a:t>Regulatory </a:t>
            </a:r>
            <a:r>
              <a:rPr lang="en-US" altLang="en-US" sz="1600" dirty="0">
                <a:solidFill>
                  <a:srgbClr val="FF7413"/>
                </a:solidFill>
                <a:ea typeface="ＭＳ Ｐゴシック" charset="-128"/>
              </a:rPr>
              <a:t>network</a:t>
            </a:r>
            <a:r>
              <a:rPr lang="en-US" altLang="en-US" sz="1600" dirty="0">
                <a:solidFill>
                  <a:schemeClr val="tx1">
                    <a:lumMod val="75000"/>
                    <a:lumOff val="25000"/>
                  </a:schemeClr>
                </a:solidFill>
                <a:ea typeface="ＭＳ Ｐゴシック" charset="-128"/>
              </a:rPr>
              <a:t> </a:t>
            </a:r>
            <a:r>
              <a:rPr lang="en-US" altLang="en-US" sz="1600" dirty="0" smtClean="0">
                <a:solidFill>
                  <a:schemeClr val="tx1">
                    <a:lumMod val="75000"/>
                    <a:lumOff val="25000"/>
                  </a:schemeClr>
                </a:solidFill>
                <a:ea typeface="ＭＳ Ｐゴシック" charset="-128"/>
              </a:rPr>
              <a:t>construction using QTLs</a:t>
            </a:r>
            <a:r>
              <a:rPr lang="en-US" altLang="en-US" sz="1600" dirty="0">
                <a:solidFill>
                  <a:schemeClr val="tx1">
                    <a:lumMod val="75000"/>
                    <a:lumOff val="25000"/>
                  </a:schemeClr>
                </a:solidFill>
                <a:ea typeface="ＭＳ Ｐゴシック" charset="-128"/>
              </a:rPr>
              <a:t>, </a:t>
            </a:r>
            <a:r>
              <a:rPr lang="en-US" altLang="en-US" sz="1600" dirty="0" smtClean="0">
                <a:solidFill>
                  <a:schemeClr val="tx1">
                    <a:lumMod val="75000"/>
                    <a:lumOff val="25000"/>
                  </a:schemeClr>
                </a:solidFill>
                <a:ea typeface="ＭＳ Ｐゴシック" charset="-128"/>
              </a:rPr>
              <a:t>Hi-C </a:t>
            </a:r>
            <a:r>
              <a:rPr lang="en-US" altLang="en-US" sz="1600" dirty="0">
                <a:solidFill>
                  <a:schemeClr val="tx1">
                    <a:lumMod val="75000"/>
                    <a:lumOff val="25000"/>
                  </a:schemeClr>
                </a:solidFill>
                <a:ea typeface="ＭＳ Ｐゴシック" charset="-128"/>
              </a:rPr>
              <a:t>&amp; activity </a:t>
            </a:r>
            <a:r>
              <a:rPr lang="en-US" altLang="en-US" sz="1600" dirty="0" smtClean="0">
                <a:solidFill>
                  <a:schemeClr val="tx1">
                    <a:lumMod val="75000"/>
                    <a:lumOff val="25000"/>
                  </a:schemeClr>
                </a:solidFill>
                <a:ea typeface="ＭＳ Ｐゴシック" charset="-128"/>
              </a:rPr>
              <a:t>relationships. Using this to link GWAS SNPs to genes.</a:t>
            </a:r>
            <a:endParaRPr lang="en-US" altLang="en-US" sz="1600" dirty="0">
              <a:solidFill>
                <a:schemeClr val="tx1">
                  <a:lumMod val="75000"/>
                  <a:lumOff val="25000"/>
                </a:schemeClr>
              </a:solidFill>
              <a:ea typeface="ＭＳ Ｐゴシック" charset="-128"/>
            </a:endParaRPr>
          </a:p>
          <a:p>
            <a:pPr lvl="1"/>
            <a:r>
              <a:rPr lang="en-US" altLang="en-US" sz="1600" dirty="0" smtClean="0">
                <a:solidFill>
                  <a:schemeClr val="tx1">
                    <a:lumMod val="75000"/>
                    <a:lumOff val="25000"/>
                  </a:schemeClr>
                </a:solidFill>
                <a:ea typeface="ＭＳ Ｐゴシック" charset="-128"/>
              </a:rPr>
              <a:t>Embedding the reg</a:t>
            </a:r>
            <a:r>
              <a:rPr lang="en-US" altLang="en-US" sz="1600" dirty="0">
                <a:solidFill>
                  <a:schemeClr val="tx1">
                    <a:lumMod val="75000"/>
                    <a:lumOff val="25000"/>
                  </a:schemeClr>
                </a:solidFill>
                <a:ea typeface="ＭＳ Ｐゴシック" charset="-128"/>
              </a:rPr>
              <a:t>. network in a deep-learning model (DSPN) to predict </a:t>
            </a:r>
            <a:r>
              <a:rPr lang="en-US" altLang="en-US" sz="1600" dirty="0" smtClean="0">
                <a:solidFill>
                  <a:schemeClr val="tx1">
                    <a:lumMod val="75000"/>
                    <a:lumOff val="25000"/>
                  </a:schemeClr>
                </a:solidFill>
                <a:ea typeface="ＭＳ Ｐゴシック" charset="-128"/>
              </a:rPr>
              <a:t>psychiatric disease phenotype </a:t>
            </a:r>
            <a:r>
              <a:rPr lang="en-US" altLang="en-US" sz="1600" dirty="0">
                <a:solidFill>
                  <a:schemeClr val="tx1">
                    <a:lumMod val="75000"/>
                    <a:lumOff val="25000"/>
                  </a:schemeClr>
                </a:solidFill>
                <a:ea typeface="ＭＳ Ｐゴシック" charset="-128"/>
              </a:rPr>
              <a:t>from genotype &amp; </a:t>
            </a:r>
            <a:r>
              <a:rPr lang="en-US" altLang="en-US" sz="1600" dirty="0" smtClean="0">
                <a:solidFill>
                  <a:schemeClr val="tx1">
                    <a:lumMod val="75000"/>
                    <a:lumOff val="25000"/>
                  </a:schemeClr>
                </a:solidFill>
                <a:ea typeface="ＭＳ Ｐゴシック" charset="-128"/>
              </a:rPr>
              <a:t>transcriptome </a:t>
            </a:r>
            <a:endParaRPr lang="en-US" altLang="en-US" sz="1600" dirty="0">
              <a:solidFill>
                <a:schemeClr val="tx1">
                  <a:lumMod val="75000"/>
                  <a:lumOff val="25000"/>
                </a:schemeClr>
              </a:solidFill>
              <a:ea typeface="ＭＳ Ｐゴシック" charset="-128"/>
            </a:endParaRPr>
          </a:p>
          <a:p>
            <a:endParaRPr lang="en-US" altLang="en-US" sz="1600" i="1" dirty="0" smtClean="0">
              <a:solidFill>
                <a:schemeClr val="tx1">
                  <a:lumMod val="75000"/>
                  <a:lumOff val="25000"/>
                </a:schemeClr>
              </a:solidFill>
              <a:ea typeface="ＭＳ Ｐゴシック" charset="-128"/>
              <a:cs typeface="ＭＳ Ｐゴシック" charset="-128"/>
            </a:endParaRPr>
          </a:p>
          <a:p>
            <a:pPr lvl="1"/>
            <a:endParaRPr lang="en-US" altLang="en-US" sz="1600" dirty="0">
              <a:solidFill>
                <a:schemeClr val="tx1">
                  <a:lumMod val="75000"/>
                  <a:lumOff val="25000"/>
                </a:schemeClr>
              </a:solidFill>
              <a:ea typeface="ＭＳ Ｐゴシック" charset="-128"/>
            </a:endParaRPr>
          </a:p>
          <a:p>
            <a:pPr lvl="1"/>
            <a:endParaRPr lang="en-US" altLang="en-US" sz="1600" dirty="0">
              <a:solidFill>
                <a:schemeClr val="tx1">
                  <a:lumMod val="75000"/>
                  <a:lumOff val="25000"/>
                </a:schemeClr>
              </a:solidFill>
              <a:ea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3977640" y="725488"/>
            <a:ext cx="5150484" cy="6132512"/>
          </a:xfrm>
        </p:spPr>
        <p:txBody>
          <a:bodyPr/>
          <a:lstStyle/>
          <a:p>
            <a:r>
              <a:rPr lang="en-US" altLang="en-US" sz="1400" i="1" dirty="0" smtClean="0">
                <a:solidFill>
                  <a:schemeClr val="tx1">
                    <a:lumMod val="75000"/>
                    <a:lumOff val="25000"/>
                  </a:schemeClr>
                </a:solidFill>
                <a:ea typeface="ＭＳ Ｐゴシック" charset="-128"/>
                <a:cs typeface="ＭＳ Ｐゴシック" charset="-128"/>
              </a:rPr>
              <a:t>[Exhaust] </a:t>
            </a:r>
            <a:r>
              <a:rPr lang="en-US" altLang="en-US" sz="1800" b="1" dirty="0" smtClean="0">
                <a:solidFill>
                  <a:srgbClr val="FF7413"/>
                </a:solidFill>
                <a:ea typeface="ＭＳ Ｐゴシック" charset="-128"/>
                <a:cs typeface="ＭＳ Ｐゴシック" charset="-128"/>
              </a:rPr>
              <a:t>Genomic Privacy</a:t>
            </a:r>
            <a:r>
              <a:rPr lang="en-US" altLang="en-US" sz="1800" b="1" dirty="0" smtClean="0">
                <a:solidFill>
                  <a:schemeClr val="tx1">
                    <a:lumMod val="75000"/>
                    <a:lumOff val="25000"/>
                  </a:schemeClr>
                </a:solidFill>
                <a:ea typeface="ＭＳ Ｐゴシック" charset="-128"/>
                <a:cs typeface="ＭＳ Ｐゴシック" charset="-128"/>
              </a:rPr>
              <a:t> </a:t>
            </a:r>
            <a:r>
              <a:rPr lang="en-US" altLang="en-US" sz="1800" dirty="0" smtClean="0">
                <a:solidFill>
                  <a:schemeClr val="tx1">
                    <a:lumMod val="75000"/>
                    <a:lumOff val="25000"/>
                  </a:schemeClr>
                </a:solidFill>
                <a:ea typeface="ＭＳ Ｐゴシック" charset="-128"/>
                <a:cs typeface="ＭＳ Ｐゴシック" charset="-128"/>
              </a:rPr>
              <a:t>&amp; RNA-</a:t>
            </a:r>
            <a:r>
              <a:rPr lang="en-US" altLang="en-US" sz="1800" dirty="0" err="1" smtClean="0">
                <a:solidFill>
                  <a:schemeClr val="tx1">
                    <a:lumMod val="75000"/>
                    <a:lumOff val="25000"/>
                  </a:schemeClr>
                </a:solidFill>
                <a:ea typeface="ＭＳ Ｐゴシック" charset="-128"/>
                <a:cs typeface="ＭＳ Ｐゴシック" charset="-128"/>
              </a:rPr>
              <a:t>seq</a:t>
            </a:r>
            <a:r>
              <a:rPr lang="en-US" altLang="en-US" sz="1800" b="1" dirty="0" smtClean="0">
                <a:solidFill>
                  <a:schemeClr val="tx1">
                    <a:lumMod val="75000"/>
                    <a:lumOff val="25000"/>
                  </a:schemeClr>
                </a:solidFill>
                <a:ea typeface="ＭＳ Ｐゴシック" charset="-128"/>
                <a:cs typeface="ＭＳ Ｐゴシック" charset="-128"/>
              </a:rPr>
              <a:t> </a:t>
            </a:r>
          </a:p>
          <a:p>
            <a:pPr lvl="1"/>
            <a:r>
              <a:rPr lang="en-US" altLang="en-US" sz="1600" dirty="0">
                <a:solidFill>
                  <a:schemeClr val="tx1">
                    <a:lumMod val="75000"/>
                    <a:lumOff val="25000"/>
                  </a:schemeClr>
                </a:solidFill>
                <a:ea typeface="ＭＳ Ｐゴシック" charset="-128"/>
                <a:cs typeface="ＭＳ Ｐゴシック" charset="-128"/>
              </a:rPr>
              <a:t>Introduction </a:t>
            </a:r>
            <a:r>
              <a:rPr lang="en-US" altLang="en-US" sz="1600" dirty="0" smtClean="0">
                <a:solidFill>
                  <a:schemeClr val="tx1">
                    <a:lumMod val="75000"/>
                    <a:lumOff val="25000"/>
                  </a:schemeClr>
                </a:solidFill>
                <a:ea typeface="ＭＳ Ｐゴシック" charset="-128"/>
                <a:cs typeface="ＭＳ Ｐゴシック" charset="-128"/>
              </a:rPr>
              <a:t>to </a:t>
            </a:r>
            <a:r>
              <a:rPr lang="en-US" altLang="en-US" sz="1600" dirty="0">
                <a:solidFill>
                  <a:schemeClr val="tx1">
                    <a:lumMod val="75000"/>
                    <a:lumOff val="25000"/>
                  </a:schemeClr>
                </a:solidFill>
                <a:ea typeface="ＭＳ Ｐゴシック" charset="-128"/>
                <a:cs typeface="ＭＳ Ｐゴシック" charset="-128"/>
              </a:rPr>
              <a:t>Genomic Privacy </a:t>
            </a:r>
            <a:endParaRPr lang="en-US" altLang="en-US" sz="2000" b="1" dirty="0">
              <a:solidFill>
                <a:schemeClr val="tx1">
                  <a:lumMod val="75000"/>
                  <a:lumOff val="25000"/>
                </a:schemeClr>
              </a:solidFill>
              <a:ea typeface="ＭＳ Ｐゴシック" charset="-128"/>
              <a:cs typeface="ＭＳ Ｐゴシック" charset="-128"/>
            </a:endParaRPr>
          </a:p>
          <a:p>
            <a:pPr lvl="2"/>
            <a:r>
              <a:rPr lang="en-US" altLang="en-US" sz="1600" dirty="0">
                <a:solidFill>
                  <a:schemeClr val="tx1">
                    <a:lumMod val="75000"/>
                    <a:lumOff val="25000"/>
                  </a:schemeClr>
                </a:solidFill>
                <a:ea typeface="ＭＳ Ｐゴシック" charset="-128"/>
                <a:cs typeface="ＭＳ Ｐゴシック" charset="-128"/>
              </a:rPr>
              <a:t>The dilemma: The genome as fundamental, inherited info that’s very private </a:t>
            </a:r>
            <a:r>
              <a:rPr lang="en-US" altLang="en-US" sz="1600" dirty="0" smtClean="0">
                <a:solidFill>
                  <a:schemeClr val="tx1">
                    <a:lumMod val="75000"/>
                    <a:lumOff val="25000"/>
                  </a:schemeClr>
                </a:solidFill>
                <a:ea typeface="ＭＳ Ｐゴシック" charset="-128"/>
                <a:cs typeface="ＭＳ Ｐゴシック" charset="-128"/>
              </a:rPr>
              <a:t>v. </a:t>
            </a:r>
            <a:r>
              <a:rPr lang="en-US" altLang="en-US" sz="1600" dirty="0">
                <a:solidFill>
                  <a:schemeClr val="tx1">
                    <a:lumMod val="75000"/>
                    <a:lumOff val="25000"/>
                  </a:schemeClr>
                </a:solidFill>
                <a:ea typeface="ＭＳ Ｐゴシック" charset="-128"/>
                <a:cs typeface="ＭＳ Ｐゴシック" charset="-128"/>
              </a:rPr>
              <a:t>need for large-scale mining for med. research</a:t>
            </a:r>
          </a:p>
          <a:p>
            <a:pPr lvl="2"/>
            <a:r>
              <a:rPr lang="en-US" altLang="en-US" sz="1600" dirty="0">
                <a:solidFill>
                  <a:schemeClr val="tx1">
                    <a:lumMod val="75000"/>
                    <a:lumOff val="25000"/>
                  </a:schemeClr>
                </a:solidFill>
                <a:ea typeface="ＭＳ Ｐゴシック" charset="-128"/>
                <a:cs typeface="ＭＳ Ｐゴシック" charset="-128"/>
              </a:rPr>
              <a:t>2-sided nature of RNA-</a:t>
            </a:r>
            <a:r>
              <a:rPr lang="en-US" altLang="en-US" sz="1600" dirty="0" err="1">
                <a:solidFill>
                  <a:schemeClr val="tx1">
                    <a:lumMod val="75000"/>
                    <a:lumOff val="25000"/>
                  </a:schemeClr>
                </a:solidFill>
                <a:ea typeface="ＭＳ Ｐゴシック" charset="-128"/>
                <a:cs typeface="ＭＳ Ｐゴシック" charset="-128"/>
              </a:rPr>
              <a:t>seq</a:t>
            </a:r>
            <a:r>
              <a:rPr lang="en-US" altLang="en-US" sz="1600" dirty="0">
                <a:solidFill>
                  <a:schemeClr val="tx1">
                    <a:lumMod val="75000"/>
                    <a:lumOff val="25000"/>
                  </a:schemeClr>
                </a:solidFill>
                <a:ea typeface="ＭＳ Ｐゴシック" charset="-128"/>
                <a:cs typeface="ＭＳ Ｐゴシック" charset="-128"/>
              </a:rPr>
              <a:t> presents particularly tricky privacy issues</a:t>
            </a:r>
          </a:p>
          <a:p>
            <a:pPr lvl="1"/>
            <a:r>
              <a:rPr lang="en-US" altLang="en-US" sz="1600" dirty="0" smtClean="0">
                <a:solidFill>
                  <a:schemeClr val="tx1">
                    <a:lumMod val="75000"/>
                    <a:lumOff val="25000"/>
                  </a:schemeClr>
                </a:solidFill>
                <a:ea typeface="ＭＳ Ｐゴシック" charset="-128"/>
              </a:rPr>
              <a:t>Using file formats to remove obvious variants</a:t>
            </a:r>
            <a:endParaRPr lang="en-US" altLang="en-US" sz="1600" dirty="0">
              <a:solidFill>
                <a:schemeClr val="tx1">
                  <a:lumMod val="75000"/>
                  <a:lumOff val="25000"/>
                </a:schemeClr>
              </a:solidFill>
              <a:ea typeface="ＭＳ Ｐゴシック" charset="-128"/>
            </a:endParaRPr>
          </a:p>
          <a:p>
            <a:pPr lvl="1"/>
            <a:r>
              <a:rPr lang="en-US" altLang="en-US" sz="1600" dirty="0" err="1" smtClean="0">
                <a:solidFill>
                  <a:srgbClr val="FF7413"/>
                </a:solidFill>
                <a:ea typeface="ＭＳ Ｐゴシック" charset="-128"/>
              </a:rPr>
              <a:t>eQTLs</a:t>
            </a:r>
            <a:r>
              <a:rPr lang="en-US" altLang="en-US" sz="1600" dirty="0" smtClean="0">
                <a:solidFill>
                  <a:schemeClr val="tx1">
                    <a:lumMod val="75000"/>
                    <a:lumOff val="25000"/>
                  </a:schemeClr>
                </a:solidFill>
                <a:ea typeface="ＭＳ Ｐゴシック" charset="-128"/>
              </a:rPr>
              <a:t>: Quantifying </a:t>
            </a:r>
            <a:r>
              <a:rPr lang="en-US" altLang="en-US" sz="1600" dirty="0">
                <a:solidFill>
                  <a:schemeClr val="tx1">
                    <a:lumMod val="75000"/>
                    <a:lumOff val="25000"/>
                  </a:schemeClr>
                </a:solidFill>
                <a:ea typeface="ＭＳ Ｐゴシック" charset="-128"/>
              </a:rPr>
              <a:t>&amp; removing </a:t>
            </a:r>
            <a:r>
              <a:rPr lang="en-US" altLang="en-US" sz="1600" dirty="0" smtClean="0">
                <a:solidFill>
                  <a:schemeClr val="tx1">
                    <a:lumMod val="75000"/>
                    <a:lumOff val="25000"/>
                  </a:schemeClr>
                </a:solidFill>
                <a:ea typeface="ＭＳ Ｐゴシック" charset="-128"/>
              </a:rPr>
              <a:t>further variant </a:t>
            </a:r>
            <a:r>
              <a:rPr lang="en-US" altLang="en-US" sz="1600" dirty="0">
                <a:solidFill>
                  <a:schemeClr val="tx1">
                    <a:lumMod val="75000"/>
                    <a:lumOff val="25000"/>
                  </a:schemeClr>
                </a:solidFill>
                <a:ea typeface="ＭＳ Ｐゴシック" charset="-128"/>
              </a:rPr>
              <a:t>info from expression levels </a:t>
            </a:r>
            <a:r>
              <a:rPr lang="en-US" altLang="en-US" sz="1600" dirty="0" smtClean="0">
                <a:solidFill>
                  <a:schemeClr val="tx1">
                    <a:lumMod val="75000"/>
                    <a:lumOff val="25000"/>
                  </a:schemeClr>
                </a:solidFill>
                <a:ea typeface="ＭＳ Ｐゴシック" charset="-128"/>
              </a:rPr>
              <a:t>w/ </a:t>
            </a:r>
            <a:r>
              <a:rPr lang="en-US" altLang="en-US" sz="1600" dirty="0">
                <a:solidFill>
                  <a:schemeClr val="tx1">
                    <a:lumMod val="75000"/>
                    <a:lumOff val="25000"/>
                  </a:schemeClr>
                </a:solidFill>
                <a:ea typeface="ＭＳ Ｐゴシック" charset="-128"/>
              </a:rPr>
              <a:t>ICI &amp; </a:t>
            </a:r>
            <a:r>
              <a:rPr lang="en-US" altLang="en-US" sz="1600" dirty="0" smtClean="0">
                <a:solidFill>
                  <a:schemeClr val="tx1">
                    <a:lumMod val="75000"/>
                    <a:lumOff val="25000"/>
                  </a:schemeClr>
                </a:solidFill>
                <a:ea typeface="ＭＳ Ｐゴシック" charset="-128"/>
              </a:rPr>
              <a:t>predictability. Instantiating </a:t>
            </a:r>
            <a:r>
              <a:rPr lang="en-US" altLang="en-US" sz="1600" dirty="0">
                <a:solidFill>
                  <a:schemeClr val="tx1">
                    <a:lumMod val="75000"/>
                    <a:lumOff val="25000"/>
                  </a:schemeClr>
                </a:solidFill>
                <a:ea typeface="ＭＳ Ｐゴシック" charset="-128"/>
              </a:rPr>
              <a:t>a practical linking attack </a:t>
            </a:r>
            <a:r>
              <a:rPr lang="en-US" altLang="en-US" sz="1600" dirty="0" smtClean="0">
                <a:solidFill>
                  <a:schemeClr val="tx1">
                    <a:lumMod val="75000"/>
                    <a:lumOff val="25000"/>
                  </a:schemeClr>
                </a:solidFill>
                <a:ea typeface="ＭＳ Ｐゴシック" charset="-128"/>
              </a:rPr>
              <a:t>w/ </a:t>
            </a:r>
            <a:r>
              <a:rPr lang="en-US" altLang="en-US" sz="1600" dirty="0">
                <a:solidFill>
                  <a:schemeClr val="tx1">
                    <a:lumMod val="75000"/>
                    <a:lumOff val="25000"/>
                  </a:schemeClr>
                </a:solidFill>
                <a:ea typeface="ＭＳ Ｐゴシック" charset="-128"/>
              </a:rPr>
              <a:t>noisy quasi-identifiers</a:t>
            </a:r>
            <a:endParaRPr lang="en-US" altLang="en-US" sz="1600" dirty="0" smtClean="0">
              <a:solidFill>
                <a:schemeClr val="tx1">
                  <a:lumMod val="75000"/>
                  <a:lumOff val="25000"/>
                </a:schemeClr>
              </a:solidFill>
              <a:ea typeface="ＭＳ Ｐゴシック" charset="-128"/>
            </a:endParaRPr>
          </a:p>
          <a:p>
            <a:pPr lvl="1"/>
            <a:r>
              <a:rPr lang="en-US" altLang="en-US" sz="1600" dirty="0">
                <a:solidFill>
                  <a:srgbClr val="FF7413"/>
                </a:solidFill>
                <a:ea typeface="ＭＳ Ｐゴシック" charset="-128"/>
                <a:cs typeface="ＭＳ Ｐゴシック" charset="-128"/>
              </a:rPr>
              <a:t>Signal </a:t>
            </a:r>
            <a:r>
              <a:rPr lang="en-US" altLang="en-US" sz="1600" dirty="0" smtClean="0">
                <a:solidFill>
                  <a:srgbClr val="FF7413"/>
                </a:solidFill>
                <a:ea typeface="ＭＳ Ｐゴシック" charset="-128"/>
                <a:cs typeface="ＭＳ Ｐゴシック" charset="-128"/>
              </a:rPr>
              <a:t>Profiles</a:t>
            </a:r>
            <a:r>
              <a:rPr lang="en-US" altLang="en-US" sz="1600" dirty="0" smtClean="0">
                <a:solidFill>
                  <a:schemeClr val="tx1">
                    <a:lumMod val="75000"/>
                    <a:lumOff val="25000"/>
                  </a:schemeClr>
                </a:solidFill>
                <a:ea typeface="ＭＳ Ｐゴシック" charset="-128"/>
                <a:cs typeface="ＭＳ Ｐゴシック" charset="-128"/>
              </a:rPr>
              <a:t>: Manifest appreciable </a:t>
            </a:r>
            <a:r>
              <a:rPr lang="en-US" altLang="en-US" sz="1600" dirty="0">
                <a:solidFill>
                  <a:schemeClr val="tx1">
                    <a:lumMod val="75000"/>
                    <a:lumOff val="25000"/>
                  </a:schemeClr>
                </a:solidFill>
                <a:ea typeface="ＭＳ Ｐゴシック" charset="-128"/>
                <a:cs typeface="ＭＳ Ｐゴシック" charset="-128"/>
              </a:rPr>
              <a:t>leakage from large &amp; small </a:t>
            </a:r>
            <a:r>
              <a:rPr lang="en-US" altLang="en-US" sz="1600" dirty="0" smtClean="0">
                <a:solidFill>
                  <a:schemeClr val="tx1">
                    <a:lumMod val="75000"/>
                    <a:lumOff val="25000"/>
                  </a:schemeClr>
                </a:solidFill>
                <a:ea typeface="ＭＳ Ｐゴシック" charset="-128"/>
                <a:cs typeface="ＭＳ Ｐゴシック" charset="-128"/>
              </a:rPr>
              <a:t>deletions. Linking </a:t>
            </a:r>
            <a:r>
              <a:rPr lang="en-US" altLang="en-US" sz="1600" dirty="0">
                <a:solidFill>
                  <a:schemeClr val="tx1">
                    <a:lumMod val="75000"/>
                    <a:lumOff val="25000"/>
                  </a:schemeClr>
                </a:solidFill>
                <a:ea typeface="ＭＳ Ｐゴシック" charset="-128"/>
                <a:cs typeface="ＭＳ Ｐゴシック" charset="-128"/>
              </a:rPr>
              <a:t>attacks </a:t>
            </a:r>
            <a:r>
              <a:rPr lang="en-US" altLang="en-US" sz="1600" dirty="0" smtClean="0">
                <a:solidFill>
                  <a:schemeClr val="tx1">
                    <a:lumMod val="75000"/>
                    <a:lumOff val="25000"/>
                  </a:schemeClr>
                </a:solidFill>
                <a:ea typeface="ＭＳ Ｐゴシック" charset="-128"/>
                <a:cs typeface="ＭＳ Ｐゴシック" charset="-128"/>
              </a:rPr>
              <a:t>possible </a:t>
            </a:r>
            <a:r>
              <a:rPr lang="en-US" altLang="en-US" sz="1600" dirty="0">
                <a:solidFill>
                  <a:schemeClr val="tx1">
                    <a:lumMod val="75000"/>
                    <a:lumOff val="25000"/>
                  </a:schemeClr>
                </a:solidFill>
                <a:ea typeface="ＭＳ Ｐゴシック" charset="-128"/>
                <a:cs typeface="ＭＳ Ｐゴシック" charset="-128"/>
              </a:rPr>
              <a:t>but additional complication of SV discovery in addition to </a:t>
            </a:r>
            <a:r>
              <a:rPr lang="en-US" altLang="en-US" sz="1600" dirty="0" smtClean="0">
                <a:solidFill>
                  <a:schemeClr val="tx1">
                    <a:lumMod val="75000"/>
                    <a:lumOff val="25000"/>
                  </a:schemeClr>
                </a:solidFill>
                <a:ea typeface="ＭＳ Ｐゴシック" charset="-128"/>
                <a:cs typeface="ＭＳ Ｐゴシック" charset="-128"/>
              </a:rPr>
              <a:t>genotyping</a:t>
            </a:r>
            <a:endParaRPr lang="en-US" altLang="en-US" sz="1600" dirty="0">
              <a:solidFill>
                <a:schemeClr val="tx1">
                  <a:lumMod val="75000"/>
                  <a:lumOff val="25000"/>
                </a:schemeClr>
              </a:solidFill>
              <a:ea typeface="ＭＳ Ｐゴシック" charset="-128"/>
            </a:endParaRPr>
          </a:p>
          <a:p>
            <a:r>
              <a:rPr lang="en-US" altLang="en-US" sz="1600" i="1" dirty="0" smtClean="0">
                <a:solidFill>
                  <a:schemeClr val="tx1">
                    <a:lumMod val="75000"/>
                    <a:lumOff val="25000"/>
                  </a:schemeClr>
                </a:solidFill>
                <a:ea typeface="ＭＳ Ｐゴシック" charset="-128"/>
                <a:cs typeface="ＭＳ Ｐゴシック" charset="-128"/>
              </a:rPr>
              <a:t>[Exhaust]</a:t>
            </a:r>
            <a:r>
              <a:rPr lang="en-US" altLang="en-US" sz="2000" b="1" dirty="0" smtClean="0">
                <a:solidFill>
                  <a:schemeClr val="tx1">
                    <a:lumMod val="75000"/>
                    <a:lumOff val="25000"/>
                  </a:schemeClr>
                </a:solidFill>
                <a:ea typeface="ＭＳ Ｐゴシック" charset="-128"/>
                <a:cs typeface="ＭＳ Ｐゴシック" charset="-128"/>
              </a:rPr>
              <a:t> </a:t>
            </a:r>
            <a:r>
              <a:rPr lang="en-US" altLang="en-US" sz="2000" b="1" dirty="0" smtClean="0">
                <a:solidFill>
                  <a:srgbClr val="FF7413"/>
                </a:solidFill>
                <a:ea typeface="ＭＳ Ｐゴシック" charset="-128"/>
                <a:cs typeface="ＭＳ Ｐゴシック" charset="-128"/>
              </a:rPr>
              <a:t>Publication Patterns</a:t>
            </a:r>
            <a:r>
              <a:rPr lang="en-US" altLang="en-US" sz="2000" dirty="0" smtClean="0">
                <a:solidFill>
                  <a:srgbClr val="FF7413"/>
                </a:solidFill>
                <a:ea typeface="ＭＳ Ｐゴシック" charset="-128"/>
                <a:cs typeface="ＭＳ Ｐゴシック" charset="-128"/>
              </a:rPr>
              <a:t> </a:t>
            </a:r>
            <a:r>
              <a:rPr lang="en-US" altLang="en-US" sz="2000" dirty="0" smtClean="0">
                <a:solidFill>
                  <a:schemeClr val="tx1">
                    <a:lumMod val="75000"/>
                    <a:lumOff val="25000"/>
                  </a:schemeClr>
                </a:solidFill>
                <a:ea typeface="ＭＳ Ｐゴシック" charset="-128"/>
                <a:cs typeface="ＭＳ Ｐゴシック" charset="-128"/>
              </a:rPr>
              <a:t/>
            </a:r>
            <a:br>
              <a:rPr lang="en-US" altLang="en-US" sz="2000" dirty="0" smtClean="0">
                <a:solidFill>
                  <a:schemeClr val="tx1">
                    <a:lumMod val="75000"/>
                    <a:lumOff val="25000"/>
                  </a:schemeClr>
                </a:solidFill>
                <a:ea typeface="ＭＳ Ｐゴシック" charset="-128"/>
                <a:cs typeface="ＭＳ Ｐゴシック" charset="-128"/>
              </a:rPr>
            </a:br>
            <a:r>
              <a:rPr lang="en-US" altLang="en-US" sz="2000" dirty="0" smtClean="0">
                <a:solidFill>
                  <a:schemeClr val="tx1">
                    <a:lumMod val="75000"/>
                    <a:lumOff val="25000"/>
                  </a:schemeClr>
                </a:solidFill>
                <a:ea typeface="ＭＳ Ｐゴシック" charset="-128"/>
                <a:cs typeface="ＭＳ Ｐゴシック" charset="-128"/>
              </a:rPr>
              <a:t>from data </a:t>
            </a:r>
            <a:r>
              <a:rPr lang="en-US" altLang="en-US" sz="2000" dirty="0">
                <a:solidFill>
                  <a:schemeClr val="tx1">
                    <a:lumMod val="75000"/>
                    <a:lumOff val="25000"/>
                  </a:schemeClr>
                </a:solidFill>
                <a:ea typeface="ＭＳ Ｐゴシック" charset="-128"/>
                <a:cs typeface="ＭＳ Ｐゴシック" charset="-128"/>
              </a:rPr>
              <a:t>producing consortia</a:t>
            </a:r>
          </a:p>
          <a:p>
            <a:pPr lvl="1"/>
            <a:r>
              <a:rPr lang="en-US" altLang="en-US" sz="1600" dirty="0">
                <a:solidFill>
                  <a:schemeClr val="tx1">
                    <a:lumMod val="75000"/>
                    <a:lumOff val="25000"/>
                  </a:schemeClr>
                </a:solidFill>
                <a:ea typeface="ＭＳ Ｐゴシック" charset="-128"/>
              </a:rPr>
              <a:t>Co-authorship network </a:t>
            </a:r>
            <a:r>
              <a:rPr lang="en-US" altLang="en-US" sz="1600" dirty="0" smtClean="0">
                <a:solidFill>
                  <a:schemeClr val="tx1">
                    <a:lumMod val="75000"/>
                    <a:lumOff val="25000"/>
                  </a:schemeClr>
                </a:solidFill>
                <a:ea typeface="ＭＳ Ｐゴシック" charset="-128"/>
              </a:rPr>
              <a:t>stats relate </a:t>
            </a:r>
            <a:r>
              <a:rPr lang="en-US" altLang="en-US" sz="1600" dirty="0">
                <a:solidFill>
                  <a:schemeClr val="tx1">
                    <a:lumMod val="75000"/>
                    <a:lumOff val="25000"/>
                  </a:schemeClr>
                </a:solidFill>
                <a:ea typeface="ＭＳ Ｐゴシック" charset="-128"/>
              </a:rPr>
              <a:t>to publication rollouts &amp; show gradual adoption by </a:t>
            </a:r>
            <a:r>
              <a:rPr lang="en-US" altLang="en-US" sz="1600" dirty="0" smtClean="0">
                <a:solidFill>
                  <a:schemeClr val="tx1">
                    <a:lumMod val="75000"/>
                    <a:lumOff val="25000"/>
                  </a:schemeClr>
                </a:solidFill>
                <a:ea typeface="ＭＳ Ｐゴシック" charset="-128"/>
              </a:rPr>
              <a:t>community</a:t>
            </a:r>
            <a:endParaRPr lang="en-US" altLang="en-US" sz="1600" dirty="0">
              <a:solidFill>
                <a:schemeClr val="tx1">
                  <a:lumMod val="75000"/>
                  <a:lumOff val="25000"/>
                </a:schemeClr>
              </a:solidFill>
              <a:ea typeface="ＭＳ Ｐゴシック" charset="-128"/>
            </a:endParaRPr>
          </a:p>
          <a:p>
            <a:pPr lvl="1"/>
            <a:r>
              <a:rPr lang="en-US" altLang="en-US" sz="1600" dirty="0">
                <a:solidFill>
                  <a:schemeClr val="tx1">
                    <a:lumMod val="75000"/>
                    <a:lumOff val="25000"/>
                  </a:schemeClr>
                </a:solidFill>
                <a:ea typeface="ＭＳ Ｐゴシック" charset="-128"/>
              </a:rPr>
              <a:t>Key role of brokers in data dissemination</a:t>
            </a:r>
          </a:p>
          <a:p>
            <a:pPr lvl="1"/>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p:txBody>
      </p:sp>
    </p:spTree>
    <p:extLst>
      <p:ext uri="{BB962C8B-B14F-4D97-AF65-F5344CB8AC3E}">
        <p14:creationId xmlns:p14="http://schemas.microsoft.com/office/powerpoint/2010/main" val="211399768"/>
      </p:ext>
    </p:extLst>
  </p:cSld>
  <p:clrMapOvr>
    <a:masterClrMapping/>
  </p:clrMapOvr>
  <p:transition advTm="238108"/>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custDataLst>
              <p:tags r:id="rId1"/>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2"/>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pic>
        <p:nvPicPr>
          <p:cNvPr id="57350" name="Picture 9" descr="F2.medium.gi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351" name="Picture 10" descr="F3.medium.gi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352"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grpSp>
        <p:nvGrpSpPr>
          <p:cNvPr id="57353"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4"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5"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6"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a:stCxn id="57351" idx="0"/>
          </p:cNvCxnSpPr>
          <p:nvPr>
            <p:custDataLst>
              <p:tags r:id="rId3"/>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7352" idx="2"/>
          </p:cNvCxnSpPr>
          <p:nvPr>
            <p:custDataLst>
              <p:tags r:id="rId4"/>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7359" name="TextBox 91"/>
          <p:cNvSpPr txBox="1">
            <a:spLocks noChangeArrowheads="1"/>
          </p:cNvSpPr>
          <p:nvPr>
            <p:custDataLst>
              <p:tags r:id="rId5"/>
            </p:custDataLst>
          </p:nvPr>
        </p:nvSpPr>
        <p:spPr bwMode="auto">
          <a:xfrm rot="-2700000">
            <a:off x="782638" y="3422650"/>
            <a:ext cx="6969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7360" name="TextBox 91"/>
          <p:cNvSpPr txBox="1">
            <a:spLocks noChangeArrowheads="1"/>
          </p:cNvSpPr>
          <p:nvPr>
            <p:custDataLst>
              <p:tags r:id="rId6"/>
            </p:custDataLst>
          </p:nvPr>
        </p:nvSpPr>
        <p:spPr bwMode="auto">
          <a:xfrm rot="-2700000">
            <a:off x="2141538" y="3430588"/>
            <a:ext cx="6985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7361" name="TextBox 91"/>
          <p:cNvSpPr txBox="1">
            <a:spLocks noChangeArrowheads="1"/>
          </p:cNvSpPr>
          <p:nvPr>
            <p:custDataLst>
              <p:tags r:id="rId7"/>
            </p:custDataLst>
          </p:nvPr>
        </p:nvSpPr>
        <p:spPr bwMode="auto">
          <a:xfrm rot="-2700000">
            <a:off x="3521075" y="3419475"/>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7362" name="TextBox 91"/>
          <p:cNvSpPr txBox="1">
            <a:spLocks noChangeArrowheads="1"/>
          </p:cNvSpPr>
          <p:nvPr>
            <p:custDataLst>
              <p:tags r:id="rId8"/>
            </p:custDataLst>
          </p:nvPr>
        </p:nvSpPr>
        <p:spPr bwMode="auto">
          <a:xfrm rot="-2700000">
            <a:off x="4881563" y="3416300"/>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spTree>
    <p:extLst>
      <p:ext uri="{BB962C8B-B14F-4D97-AF65-F5344CB8AC3E}">
        <p14:creationId xmlns:p14="http://schemas.microsoft.com/office/powerpoint/2010/main" val="1793733577"/>
      </p:ext>
    </p:extLst>
  </p:cSld>
  <p:clrMapOvr>
    <a:masterClrMapping/>
  </p:clrMapOvr>
  <p:transition advTm="31936"/>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4994564" cy="1143000"/>
          </a:xfrm>
        </p:spPr>
        <p:txBody>
          <a:bodyPr>
            <a:normAutofit fontScale="90000"/>
          </a:bodyPr>
          <a:lstStyle/>
          <a:p>
            <a:pPr algn="ctr"/>
            <a:r>
              <a:rPr lang="en-US" sz="2100" dirty="0" smtClean="0">
                <a:solidFill>
                  <a:srgbClr val="0070C0"/>
                </a:solidFill>
                <a:latin typeface="Helvetica" charset="0"/>
                <a:ea typeface="Helvetica" charset="0"/>
                <a:cs typeface="Helvetica" charset="0"/>
              </a:rPr>
              <a:t>Studying large-scale transcriptome data also produces </a:t>
            </a:r>
            <a:br>
              <a:rPr lang="en-US" sz="2100" dirty="0" smtClean="0">
                <a:solidFill>
                  <a:srgbClr val="0070C0"/>
                </a:solidFill>
                <a:latin typeface="Helvetica" charset="0"/>
                <a:ea typeface="Helvetica" charset="0"/>
                <a:cs typeface="Helvetica" charset="0"/>
              </a:rPr>
            </a:br>
            <a:r>
              <a:rPr lang="en-US" sz="2100" dirty="0" smtClean="0">
                <a:solidFill>
                  <a:srgbClr val="0070C0"/>
                </a:solidFill>
                <a:latin typeface="Helvetica" charset="0"/>
                <a:ea typeface="Helvetica" charset="0"/>
                <a:cs typeface="Helvetica" charset="0"/>
              </a:rPr>
              <a:t/>
            </a:r>
            <a:br>
              <a:rPr lang="en-US" sz="2100" dirty="0" smtClean="0">
                <a:solidFill>
                  <a:srgbClr val="0070C0"/>
                </a:solidFill>
                <a:latin typeface="Helvetica" charset="0"/>
                <a:ea typeface="Helvetica" charset="0"/>
                <a:cs typeface="Helvetica" charset="0"/>
              </a:rPr>
            </a:br>
            <a:r>
              <a:rPr lang="en-US" sz="3600" dirty="0" smtClean="0">
                <a:solidFill>
                  <a:srgbClr val="C00000"/>
                </a:solidFill>
                <a:latin typeface="Helvetica" charset="0"/>
                <a:ea typeface="Helvetica" charset="0"/>
                <a:cs typeface="Helvetica" charset="0"/>
              </a:rPr>
              <a:t>Data </a:t>
            </a:r>
            <a:r>
              <a:rPr lang="en-US" sz="3600" dirty="0">
                <a:solidFill>
                  <a:srgbClr val="C00000"/>
                </a:solidFill>
                <a:latin typeface="Helvetica" charset="0"/>
                <a:ea typeface="Helvetica" charset="0"/>
                <a:cs typeface="Helvetica" charset="0"/>
              </a:rPr>
              <a:t>Exhaust</a:t>
            </a:r>
            <a:r>
              <a:rPr lang="en-US" sz="2100" dirty="0">
                <a:solidFill>
                  <a:srgbClr val="C00000"/>
                </a:solidFill>
                <a:latin typeface="Helvetica" charset="0"/>
                <a:ea typeface="Helvetica" charset="0"/>
                <a:cs typeface="Helvetica" charset="0"/>
              </a:rPr>
              <a:t> </a:t>
            </a:r>
          </a:p>
        </p:txBody>
      </p:sp>
      <p:sp>
        <p:nvSpPr>
          <p:cNvPr id="3" name="Content Placeholder 2"/>
          <p:cNvSpPr>
            <a:spLocks noGrp="1"/>
          </p:cNvSpPr>
          <p:nvPr>
            <p:ph idx="1"/>
          </p:nvPr>
        </p:nvSpPr>
        <p:spPr>
          <a:xfrm>
            <a:off x="685800" y="4945795"/>
            <a:ext cx="7772400" cy="1674080"/>
          </a:xfrm>
        </p:spPr>
        <p:txBody>
          <a:bodyPr/>
          <a:lstStyle/>
          <a:p>
            <a:r>
              <a:rPr lang="en-US" dirty="0"/>
              <a:t>Data Exhaust </a:t>
            </a:r>
            <a:r>
              <a:rPr lang="en-US" dirty="0" smtClean="0"/>
              <a:t>= </a:t>
            </a:r>
            <a:r>
              <a:rPr lang="en-US" dirty="0"/>
              <a:t>Exploitable byproducts of big data collection and </a:t>
            </a:r>
            <a:r>
              <a:rPr lang="en-US" dirty="0" smtClean="0"/>
              <a:t>analysis</a:t>
            </a:r>
          </a:p>
          <a:p>
            <a:r>
              <a:rPr lang="en-US" dirty="0" smtClean="0"/>
              <a:t>Creative use of Data is key to Data Science !</a:t>
            </a:r>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2577" y="492905"/>
            <a:ext cx="2649814" cy="1767923"/>
          </a:xfrm>
          <a:prstGeom prst="rect">
            <a:avLst/>
          </a:prstGeom>
        </p:spPr>
      </p:pic>
      <p:sp>
        <p:nvSpPr>
          <p:cNvPr id="5" name="TextBox 4"/>
          <p:cNvSpPr txBox="1"/>
          <p:nvPr/>
        </p:nvSpPr>
        <p:spPr>
          <a:xfrm>
            <a:off x="5269502" y="6314335"/>
            <a:ext cx="3089307" cy="230832"/>
          </a:xfrm>
          <a:prstGeom prst="rect">
            <a:avLst/>
          </a:prstGeom>
          <a:noFill/>
        </p:spPr>
        <p:txBody>
          <a:bodyPr wrap="none" rtlCol="0">
            <a:spAutoFit/>
          </a:bodyPr>
          <a:lstStyle/>
          <a:p>
            <a:r>
              <a:rPr lang="en-US" sz="900" dirty="0"/>
              <a:t>[PHOTO: RELAXNEWS; from http://</a:t>
            </a:r>
            <a:r>
              <a:rPr lang="en-US" sz="900" dirty="0" err="1"/>
              <a:t>www.lapresse.ca</a:t>
            </a:r>
            <a:r>
              <a:rPr lang="en-US" sz="900" dirty="0"/>
              <a:t>]</a:t>
            </a:r>
          </a:p>
        </p:txBody>
      </p:sp>
      <p:sp>
        <p:nvSpPr>
          <p:cNvPr id="7" name="Rectangle 6"/>
          <p:cNvSpPr/>
          <p:nvPr/>
        </p:nvSpPr>
        <p:spPr>
          <a:xfrm>
            <a:off x="2912165" y="3262520"/>
            <a:ext cx="1242392" cy="735496"/>
          </a:xfrm>
          <a:prstGeom prst="rect">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Data collection and analysis</a:t>
            </a:r>
          </a:p>
        </p:txBody>
      </p:sp>
      <p:sp>
        <p:nvSpPr>
          <p:cNvPr id="8" name="Right Arrow 7"/>
          <p:cNvSpPr/>
          <p:nvPr/>
        </p:nvSpPr>
        <p:spPr>
          <a:xfrm rot="10800000">
            <a:off x="1967948" y="3510997"/>
            <a:ext cx="944218" cy="168965"/>
          </a:xfrm>
          <a:prstGeom prst="rightArrow">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TextBox 8"/>
          <p:cNvSpPr txBox="1"/>
          <p:nvPr/>
        </p:nvSpPr>
        <p:spPr>
          <a:xfrm>
            <a:off x="2029728" y="3278076"/>
            <a:ext cx="729687" cy="230832"/>
          </a:xfrm>
          <a:prstGeom prst="rect">
            <a:avLst/>
          </a:prstGeom>
          <a:noFill/>
        </p:spPr>
        <p:txBody>
          <a:bodyPr wrap="none" rtlCol="0">
            <a:spAutoFit/>
          </a:bodyPr>
          <a:lstStyle/>
          <a:p>
            <a:r>
              <a:rPr lang="en-US" sz="900"/>
              <a:t>Front End</a:t>
            </a:r>
          </a:p>
        </p:txBody>
      </p:sp>
      <p:sp>
        <p:nvSpPr>
          <p:cNvPr id="10" name="Oval 9"/>
          <p:cNvSpPr/>
          <p:nvPr/>
        </p:nvSpPr>
        <p:spPr>
          <a:xfrm>
            <a:off x="336857" y="3208502"/>
            <a:ext cx="1600200" cy="789513"/>
          </a:xfrm>
          <a:prstGeom prst="ellipse">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Core scientific purposes</a:t>
            </a:r>
          </a:p>
        </p:txBody>
      </p:sp>
      <p:sp>
        <p:nvSpPr>
          <p:cNvPr id="11" name="Cloud 10"/>
          <p:cNvSpPr/>
          <p:nvPr/>
        </p:nvSpPr>
        <p:spPr>
          <a:xfrm>
            <a:off x="4989443" y="3182357"/>
            <a:ext cx="1411357" cy="745436"/>
          </a:xfrm>
          <a:prstGeom prst="cloud">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Data Exhaust</a:t>
            </a:r>
          </a:p>
        </p:txBody>
      </p:sp>
      <p:sp>
        <p:nvSpPr>
          <p:cNvPr id="12" name="Right Arrow 11"/>
          <p:cNvSpPr/>
          <p:nvPr/>
        </p:nvSpPr>
        <p:spPr>
          <a:xfrm>
            <a:off x="4154557" y="3495440"/>
            <a:ext cx="805289" cy="184523"/>
          </a:xfrm>
          <a:prstGeom prst="rightArrow">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 name="TextBox 13"/>
          <p:cNvSpPr txBox="1"/>
          <p:nvPr/>
        </p:nvSpPr>
        <p:spPr>
          <a:xfrm>
            <a:off x="4184154" y="3278076"/>
            <a:ext cx="697627" cy="230832"/>
          </a:xfrm>
          <a:prstGeom prst="rect">
            <a:avLst/>
          </a:prstGeom>
          <a:noFill/>
        </p:spPr>
        <p:txBody>
          <a:bodyPr wrap="none" rtlCol="0">
            <a:spAutoFit/>
          </a:bodyPr>
          <a:lstStyle/>
          <a:p>
            <a:r>
              <a:rPr lang="en-US" sz="900"/>
              <a:t>Back end</a:t>
            </a:r>
          </a:p>
        </p:txBody>
      </p:sp>
      <p:cxnSp>
        <p:nvCxnSpPr>
          <p:cNvPr id="16" name="Straight Arrow Connector 15"/>
          <p:cNvCxnSpPr/>
          <p:nvPr/>
        </p:nvCxnSpPr>
        <p:spPr>
          <a:xfrm flipV="1">
            <a:off x="6400800" y="3086624"/>
            <a:ext cx="764536" cy="448568"/>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7165335" y="2806168"/>
            <a:ext cx="1193474" cy="545804"/>
          </a:xfrm>
          <a:prstGeom prst="ellipse">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Metadata</a:t>
            </a:r>
          </a:p>
        </p:txBody>
      </p:sp>
      <p:cxnSp>
        <p:nvCxnSpPr>
          <p:cNvPr id="19" name="Straight Arrow Connector 18"/>
          <p:cNvCxnSpPr>
            <a:stCxn id="11" idx="0"/>
            <a:endCxn id="22" idx="2"/>
          </p:cNvCxnSpPr>
          <p:nvPr/>
        </p:nvCxnSpPr>
        <p:spPr>
          <a:xfrm>
            <a:off x="6399623" y="3555075"/>
            <a:ext cx="627342" cy="570148"/>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7026966" y="3555075"/>
            <a:ext cx="1835425" cy="1140296"/>
          </a:xfrm>
          <a:prstGeom prst="ellipse">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Data on Collaboration, publication and Infrastructure</a:t>
            </a:r>
          </a:p>
        </p:txBody>
      </p:sp>
    </p:spTree>
    <p:extLst>
      <p:ext uri="{BB962C8B-B14F-4D97-AF65-F5344CB8AC3E}">
        <p14:creationId xmlns:p14="http://schemas.microsoft.com/office/powerpoint/2010/main" val="7058297"/>
      </p:ext>
    </p:extLst>
  </p:cSld>
  <p:clrMapOvr>
    <a:masterClrMapping/>
  </p:clrMapOvr>
  <mc:AlternateContent xmlns:mc="http://schemas.openxmlformats.org/markup-compatibility/2006" xmlns:p14="http://schemas.microsoft.com/office/powerpoint/2010/main">
    <mc:Choice Requires="p14">
      <p:transition spd="slow" p14:dur="2000" advTm="54139"/>
    </mc:Choice>
    <mc:Fallback xmlns="">
      <p:transition spd="slow" advTm="54139"/>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8370" name="Picture 5" descr="IMG_0609-1"/>
          <p:cNvPicPr>
            <a:picLocks noChangeAspect="1" noChangeArrowheads="1"/>
          </p:cNvPicPr>
          <p:nvPr>
            <p:custDataLst>
              <p:tags r:id="rId1"/>
            </p:custDataLst>
          </p:nvPr>
        </p:nvPicPr>
        <p:blipFill>
          <a:blip r:embed="rId14">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58371" name="Picture 1" descr="cover_nature.jpg"/>
          <p:cNvPicPr>
            <a:picLocks noChangeAspect="1"/>
          </p:cNvPicPr>
          <p:nvPr>
            <p:custDataLst>
              <p:tags r:id="rId2"/>
            </p:custDataLst>
          </p:nvPr>
        </p:nvPicPr>
        <p:blipFill>
          <a:blip r:embed="rId15">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pic>
        <p:nvPicPr>
          <p:cNvPr id="58377" name="Picture 8" descr="F1.medium.gif"/>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78" name="Picture 9" descr="F2.medium.gif"/>
          <p:cNvPicPr>
            <a:picLocks noChangeAspect="1"/>
          </p:cNvPicPr>
          <p:nvPr/>
        </p:nvPicPr>
        <p:blipFill>
          <a:blip r:embed="rId17">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79" name="Picture 10" descr="F3.medium.gif"/>
          <p:cNvPicPr>
            <a:picLocks noChangeAspect="1"/>
          </p:cNvPicPr>
          <p:nvPr/>
        </p:nvPicPr>
        <p:blipFill>
          <a:blip r:embed="rId18">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80" name="Picture 4"/>
          <p:cNvPicPr>
            <a:picLocks noChangeAspect="1" noChangeArrowheads="1"/>
          </p:cNvPicPr>
          <p:nvPr/>
        </p:nvPicPr>
        <p:blipFill>
          <a:blip r:embed="rId19">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grpSp>
        <p:nvGrpSpPr>
          <p:cNvPr id="58381"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2"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3"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4"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a:stCxn id="58379" idx="0"/>
          </p:cNvCxnSpPr>
          <p:nvPr>
            <p:custDataLst>
              <p:tags r:id="rId5"/>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8380" idx="2"/>
          </p:cNvCxnSpPr>
          <p:nvPr>
            <p:custDataLst>
              <p:tags r:id="rId6"/>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58370" idx="2"/>
          </p:cNvCxnSpPr>
          <p:nvPr>
            <p:custDataLst>
              <p:tags r:id="rId7"/>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58377" idx="0"/>
          </p:cNvCxnSpPr>
          <p:nvPr>
            <p:custDataLst>
              <p:tags r:id="rId8"/>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8371" idx="2"/>
          </p:cNvCxnSpPr>
          <p:nvPr>
            <p:custDataLst>
              <p:tags r:id="rId9"/>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58392" name="TextBox 91"/>
          <p:cNvSpPr txBox="1">
            <a:spLocks noChangeArrowheads="1"/>
          </p:cNvSpPr>
          <p:nvPr>
            <p:custDataLst>
              <p:tags r:id="rId10"/>
            </p:custDataLst>
          </p:nvPr>
        </p:nvSpPr>
        <p:spPr bwMode="auto">
          <a:xfrm rot="-2700000">
            <a:off x="782638" y="3422650"/>
            <a:ext cx="6969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8393" name="TextBox 91"/>
          <p:cNvSpPr txBox="1">
            <a:spLocks noChangeArrowheads="1"/>
          </p:cNvSpPr>
          <p:nvPr>
            <p:custDataLst>
              <p:tags r:id="rId11"/>
            </p:custDataLst>
          </p:nvPr>
        </p:nvSpPr>
        <p:spPr bwMode="auto">
          <a:xfrm rot="-2700000">
            <a:off x="2141538" y="3430588"/>
            <a:ext cx="6985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8394" name="TextBox 91"/>
          <p:cNvSpPr txBox="1">
            <a:spLocks noChangeArrowheads="1"/>
          </p:cNvSpPr>
          <p:nvPr>
            <p:custDataLst>
              <p:tags r:id="rId12"/>
            </p:custDataLst>
          </p:nvPr>
        </p:nvSpPr>
        <p:spPr bwMode="auto">
          <a:xfrm rot="-2700000">
            <a:off x="3521075" y="3419475"/>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Tree>
    <p:extLst>
      <p:ext uri="{BB962C8B-B14F-4D97-AF65-F5344CB8AC3E}">
        <p14:creationId xmlns:p14="http://schemas.microsoft.com/office/powerpoint/2010/main" val="904792053"/>
      </p:ext>
    </p:extLst>
  </p:cSld>
  <p:clrMapOvr>
    <a:masterClrMapping/>
  </p:clrMapOvr>
  <p:transition advTm="4871"/>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8370" name="Picture 5" descr="IMG_0609-1"/>
          <p:cNvPicPr>
            <a:picLocks noChangeAspect="1" noChangeArrowheads="1"/>
          </p:cNvPicPr>
          <p:nvPr>
            <p:custDataLst>
              <p:tags r:id="rId1"/>
            </p:custDataLst>
          </p:nvPr>
        </p:nvPicPr>
        <p:blipFill>
          <a:blip r:embed="rId16">
            <a:grayscl/>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58371" name="Picture 1" descr="cover_nature.jpg"/>
          <p:cNvPicPr>
            <a:picLocks noChangeAspect="1"/>
          </p:cNvPicPr>
          <p:nvPr>
            <p:custDataLst>
              <p:tags r:id="rId2"/>
            </p:custDataLst>
          </p:nvPr>
        </p:nvPicPr>
        <p:blipFill>
          <a:blip r:embed="rId17">
            <a:grayscl/>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pic>
        <p:nvPicPr>
          <p:cNvPr id="58377" name="Picture 8" descr="F1.medium.gif"/>
          <p:cNvPicPr>
            <a:picLocks noChangeAspect="1"/>
          </p:cNvPicPr>
          <p:nvPr/>
        </p:nvPicPr>
        <p:blipFill>
          <a:blip r:embed="rId18">
            <a:grayscl/>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78" name="Picture 9" descr="F2.medium.gif"/>
          <p:cNvPicPr>
            <a:picLocks noChangeAspect="1"/>
          </p:cNvPicPr>
          <p:nvPr/>
        </p:nvPicPr>
        <p:blipFill>
          <a:blip r:embed="rId19">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79" name="Picture 10" descr="F3.medium.gif"/>
          <p:cNvPicPr>
            <a:picLocks noChangeAspect="1"/>
          </p:cNvPicPr>
          <p:nvPr/>
        </p:nvPicPr>
        <p:blipFill>
          <a:blip r:embed="rId20">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80" name="Picture 4"/>
          <p:cNvPicPr>
            <a:picLocks noChangeAspect="1" noChangeArrowheads="1"/>
          </p:cNvPicPr>
          <p:nvPr/>
        </p:nvPicPr>
        <p:blipFill>
          <a:blip r:embed="rId21">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grpSp>
        <p:nvGrpSpPr>
          <p:cNvPr id="58381"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2"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3"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4"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a:stCxn id="58379" idx="0"/>
          </p:cNvCxnSpPr>
          <p:nvPr>
            <p:custDataLst>
              <p:tags r:id="rId5"/>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8380" idx="2"/>
          </p:cNvCxnSpPr>
          <p:nvPr>
            <p:custDataLst>
              <p:tags r:id="rId6"/>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58370" idx="2"/>
          </p:cNvCxnSpPr>
          <p:nvPr>
            <p:custDataLst>
              <p:tags r:id="rId7"/>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58377" idx="0"/>
          </p:cNvCxnSpPr>
          <p:nvPr>
            <p:custDataLst>
              <p:tags r:id="rId8"/>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8371" idx="2"/>
          </p:cNvCxnSpPr>
          <p:nvPr>
            <p:custDataLst>
              <p:tags r:id="rId9"/>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58392" name="TextBox 91"/>
          <p:cNvSpPr txBox="1">
            <a:spLocks noChangeArrowheads="1"/>
          </p:cNvSpPr>
          <p:nvPr>
            <p:custDataLst>
              <p:tags r:id="rId10"/>
            </p:custDataLst>
          </p:nvPr>
        </p:nvSpPr>
        <p:spPr bwMode="auto">
          <a:xfrm rot="-2700000">
            <a:off x="782638" y="3422650"/>
            <a:ext cx="6969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8393" name="TextBox 91"/>
          <p:cNvSpPr txBox="1">
            <a:spLocks noChangeArrowheads="1"/>
          </p:cNvSpPr>
          <p:nvPr>
            <p:custDataLst>
              <p:tags r:id="rId11"/>
            </p:custDataLst>
          </p:nvPr>
        </p:nvSpPr>
        <p:spPr bwMode="auto">
          <a:xfrm rot="-2700000">
            <a:off x="2141538" y="3430588"/>
            <a:ext cx="6985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8394" name="TextBox 91"/>
          <p:cNvSpPr txBox="1">
            <a:spLocks noChangeArrowheads="1"/>
          </p:cNvSpPr>
          <p:nvPr>
            <p:custDataLst>
              <p:tags r:id="rId12"/>
            </p:custDataLst>
          </p:nvPr>
        </p:nvSpPr>
        <p:spPr bwMode="auto">
          <a:xfrm rot="-2700000">
            <a:off x="3521075" y="3419475"/>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8395" name="TextBox 91"/>
          <p:cNvSpPr txBox="1">
            <a:spLocks noChangeArrowheads="1"/>
          </p:cNvSpPr>
          <p:nvPr>
            <p:custDataLst>
              <p:tags r:id="rId13"/>
            </p:custDataLst>
          </p:nvPr>
        </p:nvSpPr>
        <p:spPr bwMode="auto">
          <a:xfrm rot="-2700000">
            <a:off x="4881563" y="3416300"/>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pic>
        <p:nvPicPr>
          <p:cNvPr id="58396" name="Picture 41" descr="GR_highres_cut.jpg"/>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97" name="Picture 29" descr="cover_nature (1).jpg"/>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58" name="Straight Connector 57"/>
          <p:cNvCxnSpPr>
            <a:stCxn id="58397" idx="2"/>
          </p:cNvCxnSpPr>
          <p:nvPr>
            <p:custDataLst>
              <p:tags r:id="rId14"/>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Tree>
    <p:extLst>
      <p:ext uri="{BB962C8B-B14F-4D97-AF65-F5344CB8AC3E}">
        <p14:creationId xmlns:p14="http://schemas.microsoft.com/office/powerpoint/2010/main" val="508330364"/>
      </p:ext>
    </p:extLst>
  </p:cSld>
  <p:clrMapOvr>
    <a:masterClrMapping/>
  </p:clrMapOvr>
  <p:transition advTm="2645"/>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9394" name="Picture 5" descr="IMG_0609-1"/>
          <p:cNvPicPr>
            <a:picLocks noChangeAspect="1" noChangeArrowheads="1"/>
          </p:cNvPicPr>
          <p:nvPr>
            <p:custDataLst>
              <p:tags r:id="rId1"/>
            </p:custDataLst>
          </p:nvPr>
        </p:nvPicPr>
        <p:blipFill>
          <a:blip r:embed="rId18">
            <a:grayscl/>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59395" name="Picture 1" descr="cover_nature.jpg"/>
          <p:cNvPicPr>
            <a:picLocks noChangeAspect="1"/>
          </p:cNvPicPr>
          <p:nvPr>
            <p:custDataLst>
              <p:tags r:id="rId2"/>
            </p:custDataLst>
          </p:nvPr>
        </p:nvPicPr>
        <p:blipFill>
          <a:blip r:embed="rId19">
            <a:grayscl/>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396" name="Picture 4" descr="pr31oct12_l.jp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5578475" y="4298950"/>
            <a:ext cx="139065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cxnSp>
        <p:nvCxnSpPr>
          <p:cNvPr id="115" name="Straight Connector 114"/>
          <p:cNvCxnSpPr>
            <a:stCxn id="59396" idx="0"/>
          </p:cNvCxnSpPr>
          <p:nvPr>
            <p:custDataLst>
              <p:tags r:id="rId5"/>
            </p:custDataLst>
          </p:nvPr>
        </p:nvCxnSpPr>
        <p:spPr>
          <a:xfrm flipH="1" flipV="1">
            <a:off x="4878388" y="3344863"/>
            <a:ext cx="1395412" cy="954087"/>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43" name="TextBox 42"/>
          <p:cNvSpPr txBox="1"/>
          <p:nvPr/>
        </p:nvSpPr>
        <p:spPr>
          <a:xfrm>
            <a:off x="398145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pic>
        <p:nvPicPr>
          <p:cNvPr id="59404" name="Picture 8" descr="F1.medium.gif"/>
          <p:cNvPicPr>
            <a:picLocks noChangeAspect="1"/>
          </p:cNvPicPr>
          <p:nvPr/>
        </p:nvPicPr>
        <p:blipFill>
          <a:blip r:embed="rId21">
            <a:grayscl/>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405" name="Picture 9" descr="F2.medium.gif"/>
          <p:cNvPicPr>
            <a:picLocks noChangeAspect="1"/>
          </p:cNvPicPr>
          <p:nvPr/>
        </p:nvPicPr>
        <p:blipFill>
          <a:blip r:embed="rId22">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406" name="Picture 10" descr="F3.medium.gif"/>
          <p:cNvPicPr>
            <a:picLocks noChangeAspect="1"/>
          </p:cNvPicPr>
          <p:nvPr/>
        </p:nvPicPr>
        <p:blipFill>
          <a:blip r:embed="rId23">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407" name="Picture 4"/>
          <p:cNvPicPr>
            <a:picLocks noChangeAspect="1" noChangeArrowheads="1"/>
          </p:cNvPicPr>
          <p:nvPr/>
        </p:nvPicPr>
        <p:blipFill>
          <a:blip r:embed="rId24">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grpSp>
        <p:nvGrpSpPr>
          <p:cNvPr id="59408"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09"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10"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11"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59412" name="Picture 18" descr="cover_nature.jp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3830638" y="4305300"/>
            <a:ext cx="1423987"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85" name="Straight Connector 84"/>
          <p:cNvCxnSpPr>
            <a:stCxn id="59406" idx="0"/>
          </p:cNvCxnSpPr>
          <p:nvPr>
            <p:custDataLst>
              <p:tags r:id="rId6"/>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9407" idx="2"/>
          </p:cNvCxnSpPr>
          <p:nvPr>
            <p:custDataLst>
              <p:tags r:id="rId7"/>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59394" idx="2"/>
          </p:cNvCxnSpPr>
          <p:nvPr>
            <p:custDataLst>
              <p:tags r:id="rId8"/>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59404" idx="0"/>
          </p:cNvCxnSpPr>
          <p:nvPr>
            <p:custDataLst>
              <p:tags r:id="rId9"/>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9395" idx="2"/>
          </p:cNvCxnSpPr>
          <p:nvPr>
            <p:custDataLst>
              <p:tags r:id="rId10"/>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a:endCxn id="59412" idx="0"/>
          </p:cNvCxnSpPr>
          <p:nvPr>
            <p:custDataLst>
              <p:tags r:id="rId11"/>
            </p:custDataLst>
          </p:nvPr>
        </p:nvCxnSpPr>
        <p:spPr>
          <a:xfrm>
            <a:off x="4275138" y="3341688"/>
            <a:ext cx="268287" cy="963612"/>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6" name="TextBox 135"/>
          <p:cNvSpPr txBox="1"/>
          <p:nvPr/>
        </p:nvSpPr>
        <p:spPr>
          <a:xfrm>
            <a:off x="565150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59422" name="TextBox 91"/>
          <p:cNvSpPr txBox="1">
            <a:spLocks noChangeArrowheads="1"/>
          </p:cNvSpPr>
          <p:nvPr>
            <p:custDataLst>
              <p:tags r:id="rId12"/>
            </p:custDataLst>
          </p:nvPr>
        </p:nvSpPr>
        <p:spPr bwMode="auto">
          <a:xfrm rot="-2700000">
            <a:off x="782638" y="3422650"/>
            <a:ext cx="6969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9423" name="TextBox 91"/>
          <p:cNvSpPr txBox="1">
            <a:spLocks noChangeArrowheads="1"/>
          </p:cNvSpPr>
          <p:nvPr>
            <p:custDataLst>
              <p:tags r:id="rId13"/>
            </p:custDataLst>
          </p:nvPr>
        </p:nvSpPr>
        <p:spPr bwMode="auto">
          <a:xfrm rot="-2700000">
            <a:off x="2141538" y="3430588"/>
            <a:ext cx="6985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9424" name="TextBox 91"/>
          <p:cNvSpPr txBox="1">
            <a:spLocks noChangeArrowheads="1"/>
          </p:cNvSpPr>
          <p:nvPr>
            <p:custDataLst>
              <p:tags r:id="rId14"/>
            </p:custDataLst>
          </p:nvPr>
        </p:nvSpPr>
        <p:spPr bwMode="auto">
          <a:xfrm rot="-2700000">
            <a:off x="3521075" y="3419475"/>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9425" name="TextBox 91"/>
          <p:cNvSpPr txBox="1">
            <a:spLocks noChangeArrowheads="1"/>
          </p:cNvSpPr>
          <p:nvPr>
            <p:custDataLst>
              <p:tags r:id="rId15"/>
            </p:custDataLst>
          </p:nvPr>
        </p:nvSpPr>
        <p:spPr bwMode="auto">
          <a:xfrm rot="-2700000">
            <a:off x="4881563" y="3416300"/>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pic>
        <p:nvPicPr>
          <p:cNvPr id="59426" name="Picture 41" descr="GR_highres_cut.jpg"/>
          <p:cNvPicPr>
            <a:picLocks noChangeAspect="1"/>
          </p:cNvPicPr>
          <p:nvPr/>
        </p:nvPicPr>
        <p:blipFill>
          <a:blip r:embed="rId26">
            <a:grayscl/>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427" name="Picture 29" descr="cover_nature (1).jpg"/>
          <p:cNvPicPr>
            <a:picLocks noChangeAspect="1"/>
          </p:cNvPicPr>
          <p:nvPr/>
        </p:nvPicPr>
        <p:blipFill>
          <a:blip r:embed="rId27">
            <a:grayscl/>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58" name="Straight Connector 57"/>
          <p:cNvCxnSpPr>
            <a:stCxn id="59427" idx="2"/>
          </p:cNvCxnSpPr>
          <p:nvPr>
            <p:custDataLst>
              <p:tags r:id="rId16"/>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Tree>
    <p:extLst>
      <p:ext uri="{BB962C8B-B14F-4D97-AF65-F5344CB8AC3E}">
        <p14:creationId xmlns:p14="http://schemas.microsoft.com/office/powerpoint/2010/main" val="818479982"/>
      </p:ext>
    </p:extLst>
  </p:cSld>
  <p:clrMapOvr>
    <a:masterClrMapping/>
  </p:clrMapOvr>
  <p:transition advTm="2958"/>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60418" name="Picture 5" descr="IMG_0609-1"/>
          <p:cNvPicPr>
            <a:picLocks noChangeAspect="1" noChangeArrowheads="1"/>
          </p:cNvPicPr>
          <p:nvPr>
            <p:custDataLst>
              <p:tags r:id="rId1"/>
            </p:custDataLst>
          </p:nvPr>
        </p:nvPicPr>
        <p:blipFill>
          <a:blip r:embed="rId20">
            <a:grayscl/>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60419" name="Picture 1" descr="cover_nature.jpg"/>
          <p:cNvPicPr>
            <a:picLocks noChangeAspect="1"/>
          </p:cNvPicPr>
          <p:nvPr>
            <p:custDataLst>
              <p:tags r:id="rId2"/>
            </p:custDataLst>
          </p:nvPr>
        </p:nvPicPr>
        <p:blipFill>
          <a:blip r:embed="rId21">
            <a:grayscl/>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20" name="Picture 41" descr="GR_highres_cut.jpg"/>
          <p:cNvPicPr>
            <a:picLocks noChangeAspect="1"/>
          </p:cNvPicPr>
          <p:nvPr/>
        </p:nvPicPr>
        <p:blipFill>
          <a:blip r:embed="rId22">
            <a:grayscl/>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21" name="Picture 4" descr="pr31oct12_l.jpg"/>
          <p:cNvPicPr>
            <a:picLocks noChangeAspect="1"/>
          </p:cNvPicPr>
          <p:nvPr/>
        </p:nvPicPr>
        <p:blipFill>
          <a:blip r:embed="rId23">
            <a:grayscl/>
            <a:extLst>
              <a:ext uri="{28A0092B-C50C-407E-A947-70E740481C1C}">
                <a14:useLocalDpi xmlns:a14="http://schemas.microsoft.com/office/drawing/2010/main" val="0"/>
              </a:ext>
            </a:extLst>
          </a:blip>
          <a:srcRect/>
          <a:stretch>
            <a:fillRect/>
          </a:stretch>
        </p:blipFill>
        <p:spPr bwMode="auto">
          <a:xfrm>
            <a:off x="5578475" y="4298950"/>
            <a:ext cx="139065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cxnSp>
        <p:nvCxnSpPr>
          <p:cNvPr id="115" name="Straight Connector 114"/>
          <p:cNvCxnSpPr>
            <a:stCxn id="60421" idx="0"/>
          </p:cNvCxnSpPr>
          <p:nvPr>
            <p:custDataLst>
              <p:tags r:id="rId5"/>
            </p:custDataLst>
          </p:nvPr>
        </p:nvCxnSpPr>
        <p:spPr>
          <a:xfrm flipH="1" flipV="1">
            <a:off x="4878388" y="3344863"/>
            <a:ext cx="1395412" cy="954087"/>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a:endCxn id="60434" idx="2"/>
          </p:cNvCxnSpPr>
          <p:nvPr>
            <p:custDataLst>
              <p:tags r:id="rId6"/>
            </p:custDataLst>
          </p:nvPr>
        </p:nvCxnSpPr>
        <p:spPr>
          <a:xfrm flipV="1">
            <a:off x="5672138" y="2381250"/>
            <a:ext cx="2690812" cy="976313"/>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37" name="TextBox 36"/>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
        <p:nvSpPr>
          <p:cNvPr id="38" name="TextBox 37"/>
          <p:cNvSpPr txBox="1"/>
          <p:nvPr/>
        </p:nvSpPr>
        <p:spPr>
          <a:xfrm>
            <a:off x="7900988" y="-7938"/>
            <a:ext cx="962025" cy="461963"/>
          </a:xfrm>
          <a:prstGeom prst="rect">
            <a:avLst/>
          </a:prstGeom>
          <a:noFill/>
        </p:spPr>
        <p:txBody>
          <a:bodyPr wrap="none">
            <a:spAutoFit/>
          </a:bodyPr>
          <a:lstStyle/>
          <a:p>
            <a:pPr algn="ctr" defTabSz="457200" fontAlgn="auto">
              <a:spcBef>
                <a:spcPts val="0"/>
              </a:spcBef>
              <a:spcAft>
                <a:spcPts val="0"/>
              </a:spcAft>
              <a:defRPr/>
            </a:pPr>
            <a:r>
              <a:rPr lang="en-US" sz="1200" dirty="0" err="1">
                <a:solidFill>
                  <a:prstClr val="black"/>
                </a:solidFill>
                <a:latin typeface="Helvetica"/>
                <a:ea typeface="+mn-ea"/>
                <a:cs typeface="Helvetica"/>
              </a:rPr>
              <a:t>Epigenome</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Roadmap</a:t>
            </a:r>
          </a:p>
        </p:txBody>
      </p:sp>
      <p:sp>
        <p:nvSpPr>
          <p:cNvPr id="43" name="TextBox 42"/>
          <p:cNvSpPr txBox="1"/>
          <p:nvPr/>
        </p:nvSpPr>
        <p:spPr>
          <a:xfrm>
            <a:off x="398145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44" name="TextBox 43"/>
          <p:cNvSpPr txBox="1"/>
          <p:nvPr/>
        </p:nvSpPr>
        <p:spPr>
          <a:xfrm>
            <a:off x="7610475" y="6318250"/>
            <a:ext cx="581025" cy="276225"/>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GTEx</a:t>
            </a:r>
            <a:endParaRPr lang="en-US" sz="1200" dirty="0">
              <a:solidFill>
                <a:prstClr val="black"/>
              </a:solidFill>
              <a:latin typeface="Helvetica"/>
              <a:ea typeface="+mn-ea"/>
              <a:cs typeface="Helvetica"/>
            </a:endParaRPr>
          </a:p>
        </p:txBody>
      </p:sp>
      <p:pic>
        <p:nvPicPr>
          <p:cNvPr id="60433" name="Picture 1" descr="F1.medium.gif"/>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7188200" y="4298950"/>
            <a:ext cx="1438275"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34" name="Picture 17" descr="cover_nature.jp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7656513" y="522288"/>
            <a:ext cx="1412875" cy="1858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35" name="Picture 8" descr="F1.medium.gif"/>
          <p:cNvPicPr>
            <a:picLocks noChangeAspect="1"/>
          </p:cNvPicPr>
          <p:nvPr/>
        </p:nvPicPr>
        <p:blipFill>
          <a:blip r:embed="rId26">
            <a:grayscl/>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36" name="Picture 9" descr="F2.medium.gif"/>
          <p:cNvPicPr>
            <a:picLocks noChangeAspect="1"/>
          </p:cNvPicPr>
          <p:nvPr/>
        </p:nvPicPr>
        <p:blipFill>
          <a:blip r:embed="rId27">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37" name="Picture 10" descr="F3.medium.gif"/>
          <p:cNvPicPr>
            <a:picLocks noChangeAspect="1"/>
          </p:cNvPicPr>
          <p:nvPr/>
        </p:nvPicPr>
        <p:blipFill>
          <a:blip r:embed="rId28">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38" name="Picture 4"/>
          <p:cNvPicPr>
            <a:picLocks noChangeAspect="1" noChangeArrowheads="1"/>
          </p:cNvPicPr>
          <p:nvPr/>
        </p:nvPicPr>
        <p:blipFill>
          <a:blip r:embed="rId29">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grpSp>
        <p:nvGrpSpPr>
          <p:cNvPr id="60439"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0"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1"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2"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60443" name="Picture 18" descr="cover_nature.jpg"/>
          <p:cNvPicPr>
            <a:picLocks noChangeAspect="1"/>
          </p:cNvPicPr>
          <p:nvPr/>
        </p:nvPicPr>
        <p:blipFill>
          <a:blip r:embed="rId30">
            <a:grayscl/>
            <a:extLst>
              <a:ext uri="{28A0092B-C50C-407E-A947-70E740481C1C}">
                <a14:useLocalDpi xmlns:a14="http://schemas.microsoft.com/office/drawing/2010/main" val="0"/>
              </a:ext>
            </a:extLst>
          </a:blip>
          <a:srcRect/>
          <a:stretch>
            <a:fillRect/>
          </a:stretch>
        </p:blipFill>
        <p:spPr bwMode="auto">
          <a:xfrm>
            <a:off x="3830638" y="4305300"/>
            <a:ext cx="1423987"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85" name="Straight Connector 84"/>
          <p:cNvCxnSpPr>
            <a:stCxn id="60437" idx="0"/>
          </p:cNvCxnSpPr>
          <p:nvPr>
            <p:custDataLst>
              <p:tags r:id="rId7"/>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60438" idx="2"/>
          </p:cNvCxnSpPr>
          <p:nvPr>
            <p:custDataLst>
              <p:tags r:id="rId8"/>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pic>
        <p:nvPicPr>
          <p:cNvPr id="60446" name="Picture 29" descr="cover_nature (1).jpg"/>
          <p:cNvPicPr>
            <a:picLocks noChangeAspect="1"/>
          </p:cNvPicPr>
          <p:nvPr/>
        </p:nvPicPr>
        <p:blipFill>
          <a:blip r:embed="rId31">
            <a:grayscl/>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09" name="Straight Connector 108"/>
          <p:cNvCxnSpPr>
            <a:stCxn id="60418" idx="2"/>
          </p:cNvCxnSpPr>
          <p:nvPr>
            <p:custDataLst>
              <p:tags r:id="rId9"/>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60435" idx="0"/>
          </p:cNvCxnSpPr>
          <p:nvPr>
            <p:custDataLst>
              <p:tags r:id="rId10"/>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60419" idx="2"/>
          </p:cNvCxnSpPr>
          <p:nvPr>
            <p:custDataLst>
              <p:tags r:id="rId11"/>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a:endCxn id="60443" idx="0"/>
          </p:cNvCxnSpPr>
          <p:nvPr>
            <p:custDataLst>
              <p:tags r:id="rId12"/>
            </p:custDataLst>
          </p:nvPr>
        </p:nvCxnSpPr>
        <p:spPr>
          <a:xfrm>
            <a:off x="4275138" y="3341688"/>
            <a:ext cx="268287" cy="963612"/>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a:stCxn id="60446" idx="2"/>
          </p:cNvCxnSpPr>
          <p:nvPr>
            <p:custDataLst>
              <p:tags r:id="rId13"/>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a:stCxn id="60433" idx="0"/>
          </p:cNvCxnSpPr>
          <p:nvPr>
            <p:custDataLst>
              <p:tags r:id="rId14"/>
            </p:custDataLst>
          </p:nvPr>
        </p:nvCxnSpPr>
        <p:spPr>
          <a:xfrm flipH="1" flipV="1">
            <a:off x="5900738" y="3341688"/>
            <a:ext cx="2006600" cy="957262"/>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6" name="TextBox 135"/>
          <p:cNvSpPr txBox="1"/>
          <p:nvPr/>
        </p:nvSpPr>
        <p:spPr>
          <a:xfrm>
            <a:off x="565150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60456" name="TextBox 91"/>
          <p:cNvSpPr txBox="1">
            <a:spLocks noChangeArrowheads="1"/>
          </p:cNvSpPr>
          <p:nvPr>
            <p:custDataLst>
              <p:tags r:id="rId15"/>
            </p:custDataLst>
          </p:nvPr>
        </p:nvSpPr>
        <p:spPr bwMode="auto">
          <a:xfrm rot="-2700000">
            <a:off x="782638" y="3422650"/>
            <a:ext cx="6969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60457" name="TextBox 91"/>
          <p:cNvSpPr txBox="1">
            <a:spLocks noChangeArrowheads="1"/>
          </p:cNvSpPr>
          <p:nvPr>
            <p:custDataLst>
              <p:tags r:id="rId16"/>
            </p:custDataLst>
          </p:nvPr>
        </p:nvSpPr>
        <p:spPr bwMode="auto">
          <a:xfrm rot="-2700000">
            <a:off x="2141538" y="3430588"/>
            <a:ext cx="6985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60458" name="TextBox 91"/>
          <p:cNvSpPr txBox="1">
            <a:spLocks noChangeArrowheads="1"/>
          </p:cNvSpPr>
          <p:nvPr>
            <p:custDataLst>
              <p:tags r:id="rId17"/>
            </p:custDataLst>
          </p:nvPr>
        </p:nvSpPr>
        <p:spPr bwMode="auto">
          <a:xfrm rot="-2700000">
            <a:off x="3521075" y="3419475"/>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60459" name="TextBox 91"/>
          <p:cNvSpPr txBox="1">
            <a:spLocks noChangeArrowheads="1"/>
          </p:cNvSpPr>
          <p:nvPr>
            <p:custDataLst>
              <p:tags r:id="rId18"/>
            </p:custDataLst>
          </p:nvPr>
        </p:nvSpPr>
        <p:spPr bwMode="auto">
          <a:xfrm rot="-2700000">
            <a:off x="4881563" y="3416300"/>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spTree>
    <p:extLst>
      <p:ext uri="{BB962C8B-B14F-4D97-AF65-F5344CB8AC3E}">
        <p14:creationId xmlns:p14="http://schemas.microsoft.com/office/powerpoint/2010/main" val="1560298439"/>
      </p:ext>
    </p:extLst>
  </p:cSld>
  <p:clrMapOvr>
    <a:masterClrMapping/>
  </p:clrMapOvr>
  <p:transition advTm="7027"/>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5" name="Title 1"/>
          <p:cNvSpPr>
            <a:spLocks noGrp="1"/>
          </p:cNvSpPr>
          <p:nvPr>
            <p:ph type="title"/>
          </p:nvPr>
        </p:nvSpPr>
        <p:spPr>
          <a:xfrm>
            <a:off x="14288" y="-282575"/>
            <a:ext cx="9315450" cy="2144713"/>
          </a:xfrm>
        </p:spPr>
        <p:txBody>
          <a:bodyPr/>
          <a:lstStyle/>
          <a:p>
            <a:pPr algn="l" eaLnBrk="1" hangingPunct="1"/>
            <a:r>
              <a:rPr lang="en-US" altLang="en-US" sz="1800" b="0">
                <a:solidFill>
                  <a:schemeClr val="tx1"/>
                </a:solidFill>
                <a:ea typeface="ＭＳ Ｐゴシック" charset="-128"/>
              </a:rPr>
              <a:t>With help of M Pazin at NHGRI, identified: </a:t>
            </a:r>
            <a:r>
              <a:rPr lang="en-US" altLang="en-US" sz="1800" b="0">
                <a:solidFill>
                  <a:srgbClr val="FF0000"/>
                </a:solidFill>
                <a:ea typeface="ＭＳ Ｐゴシック" charset="-128"/>
              </a:rPr>
              <a:t>702 community papers that used ENCODE data but were not supported </a:t>
            </a:r>
            <a:r>
              <a:rPr lang="en-US" altLang="en-US" sz="1800" b="0">
                <a:solidFill>
                  <a:schemeClr val="tx1"/>
                </a:solidFill>
                <a:ea typeface="ＭＳ Ｐゴシック" charset="-128"/>
              </a:rPr>
              <a:t>by ENCODE funding &amp; </a:t>
            </a:r>
            <a:br>
              <a:rPr lang="en-US" altLang="en-US" sz="1800" b="0">
                <a:solidFill>
                  <a:schemeClr val="tx1"/>
                </a:solidFill>
                <a:ea typeface="ＭＳ Ｐゴシック" charset="-128"/>
              </a:rPr>
            </a:br>
            <a:r>
              <a:rPr lang="en-US" altLang="en-US" sz="1800" b="0">
                <a:solidFill>
                  <a:srgbClr val="0000FF"/>
                </a:solidFill>
                <a:ea typeface="ＭＳ Ｐゴシック" charset="-128"/>
              </a:rPr>
              <a:t>558 consortium papers supported by ENCODE funding</a:t>
            </a:r>
            <a:r>
              <a:rPr lang="en-US" altLang="en-US" sz="1800" b="0">
                <a:solidFill>
                  <a:schemeClr val="tx1"/>
                </a:solidFill>
                <a:ea typeface="ＭＳ Ｐゴシック" charset="-128"/>
              </a:rPr>
              <a:t> </a:t>
            </a:r>
            <a:br>
              <a:rPr lang="en-US" altLang="en-US" sz="1800" b="0">
                <a:solidFill>
                  <a:schemeClr val="tx1"/>
                </a:solidFill>
                <a:ea typeface="ＭＳ Ｐゴシック" charset="-128"/>
              </a:rPr>
            </a:br>
            <a:r>
              <a:rPr lang="en-US" altLang="en-US" sz="1800" b="0">
                <a:solidFill>
                  <a:schemeClr val="tx1"/>
                </a:solidFill>
                <a:ea typeface="ＭＳ Ｐゴシック" charset="-128"/>
              </a:rPr>
              <a:t>(https://www.encodeproject.org/search/?type=Publication for up-to-date query)  </a:t>
            </a:r>
            <a:br>
              <a:rPr lang="en-US" altLang="en-US" sz="1800" b="0">
                <a:solidFill>
                  <a:schemeClr val="tx1"/>
                </a:solidFill>
                <a:ea typeface="ＭＳ Ｐゴシック" charset="-128"/>
              </a:rPr>
            </a:br>
            <a:r>
              <a:rPr lang="en-US" altLang="en-US" sz="1800" b="0">
                <a:solidFill>
                  <a:schemeClr val="tx1"/>
                </a:solidFill>
                <a:ea typeface="ＭＳ Ｐゴシック" charset="-128"/>
              </a:rPr>
              <a:t>Then identified </a:t>
            </a:r>
            <a:r>
              <a:rPr lang="en-US" altLang="en-US" sz="1800" b="0">
                <a:solidFill>
                  <a:srgbClr val="0000FF"/>
                </a:solidFill>
                <a:ea typeface="ＭＳ Ｐゴシック" charset="-128"/>
              </a:rPr>
              <a:t>1,786 ENCODE members</a:t>
            </a:r>
            <a:r>
              <a:rPr lang="en-US" altLang="en-US" sz="1800" b="0">
                <a:solidFill>
                  <a:schemeClr val="tx1"/>
                </a:solidFill>
                <a:ea typeface="ＭＳ Ｐゴシック" charset="-128"/>
              </a:rPr>
              <a:t> &amp; </a:t>
            </a:r>
            <a:r>
              <a:rPr lang="en-US" altLang="en-US" sz="1800" b="0">
                <a:solidFill>
                  <a:srgbClr val="FF0000"/>
                </a:solidFill>
                <a:ea typeface="ＭＳ Ｐゴシック" charset="-128"/>
              </a:rPr>
              <a:t>8,263 non-members</a:t>
            </a:r>
            <a:r>
              <a:rPr lang="en-US" altLang="en-US" sz="1800" b="0">
                <a:solidFill>
                  <a:schemeClr val="tx1"/>
                </a:solidFill>
                <a:ea typeface="ＭＳ Ｐゴシック" charset="-128"/>
              </a:rPr>
              <a:t> .</a:t>
            </a:r>
          </a:p>
        </p:txBody>
      </p:sp>
      <p:pic>
        <p:nvPicPr>
          <p:cNvPr id="6146" name="Content Placeholder 1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52662" y="1981200"/>
            <a:ext cx="4638675" cy="4638675"/>
          </a:xfrm>
        </p:spPr>
      </p:pic>
      <p:sp>
        <p:nvSpPr>
          <p:cNvPr id="6148" name="TextBox 1"/>
          <p:cNvSpPr txBox="1">
            <a:spLocks noChangeArrowheads="1"/>
          </p:cNvSpPr>
          <p:nvPr/>
        </p:nvSpPr>
        <p:spPr bwMode="auto">
          <a:xfrm rot="5400000">
            <a:off x="1053306" y="4071143"/>
            <a:ext cx="2371725" cy="5222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2800" b="1">
                <a:solidFill>
                  <a:srgbClr val="000000"/>
                </a:solidFill>
              </a:rPr>
              <a:t>&lt;= # Papers</a:t>
            </a:r>
          </a:p>
        </p:txBody>
      </p:sp>
      <p:sp>
        <p:nvSpPr>
          <p:cNvPr id="6149" name="TextBox 6"/>
          <p:cNvSpPr txBox="1">
            <a:spLocks noChangeArrowheads="1"/>
          </p:cNvSpPr>
          <p:nvPr/>
        </p:nvSpPr>
        <p:spPr bwMode="auto">
          <a:xfrm>
            <a:off x="1365250" y="6343650"/>
            <a:ext cx="7059613" cy="5222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2800" b="1" dirty="0" smtClean="0">
                <a:solidFill>
                  <a:srgbClr val="000000"/>
                </a:solidFill>
              </a:rPr>
              <a:t># Authors                                       Yr</a:t>
            </a:r>
            <a:r>
              <a:rPr lang="en-US" altLang="en-US" sz="2800" b="1" dirty="0">
                <a:solidFill>
                  <a:srgbClr val="000000"/>
                </a:solidFill>
              </a:rPr>
              <a:t>. (‘04 to ‘15)</a:t>
            </a:r>
          </a:p>
        </p:txBody>
      </p:sp>
      <p:sp>
        <p:nvSpPr>
          <p:cNvPr id="3" name="Rectangle 2"/>
          <p:cNvSpPr/>
          <p:nvPr/>
        </p:nvSpPr>
        <p:spPr>
          <a:xfrm>
            <a:off x="1611313" y="6216650"/>
            <a:ext cx="1255712" cy="2349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latin typeface="Calibri"/>
            </a:endParaRPr>
          </a:p>
        </p:txBody>
      </p:sp>
      <p:sp>
        <p:nvSpPr>
          <p:cNvPr id="9" name="Rectangle 8"/>
          <p:cNvSpPr/>
          <p:nvPr/>
        </p:nvSpPr>
        <p:spPr>
          <a:xfrm>
            <a:off x="6351588" y="6208713"/>
            <a:ext cx="1255712" cy="23653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latin typeface="Calibri"/>
            </a:endParaRPr>
          </a:p>
        </p:txBody>
      </p:sp>
      <p:sp>
        <p:nvSpPr>
          <p:cNvPr id="6152" name="TextBox 10"/>
          <p:cNvSpPr txBox="1">
            <a:spLocks noChangeArrowheads="1"/>
          </p:cNvSpPr>
          <p:nvPr/>
        </p:nvSpPr>
        <p:spPr bwMode="auto">
          <a:xfrm>
            <a:off x="3598863" y="6513513"/>
            <a:ext cx="15954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pic>
        <p:nvPicPr>
          <p:cNvPr id="6153" name="Content Placeholder 13"/>
          <p:cNvPicPr>
            <a:picLocks noChangeAspect="1"/>
          </p:cNvPicPr>
          <p:nvPr/>
        </p:nvPicPr>
        <p:blipFill>
          <a:blip r:embed="rId3">
            <a:extLst>
              <a:ext uri="{28A0092B-C50C-407E-A947-70E740481C1C}">
                <a14:useLocalDpi xmlns:a14="http://schemas.microsoft.com/office/drawing/2010/main" val="0"/>
              </a:ext>
            </a:extLst>
          </a:blip>
          <a:srcRect l="13541" t="13644" b="81996"/>
          <a:stretch>
            <a:fillRect/>
          </a:stretch>
        </p:blipFill>
        <p:spPr bwMode="auto">
          <a:xfrm>
            <a:off x="868363" y="1654175"/>
            <a:ext cx="5775325" cy="290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54" name="Content Placeholder 13"/>
          <p:cNvPicPr>
            <a:picLocks noChangeAspect="1"/>
          </p:cNvPicPr>
          <p:nvPr/>
        </p:nvPicPr>
        <p:blipFill>
          <a:blip r:embed="rId3">
            <a:extLst>
              <a:ext uri="{28A0092B-C50C-407E-A947-70E740481C1C}">
                <a14:useLocalDpi xmlns:a14="http://schemas.microsoft.com/office/drawing/2010/main" val="0"/>
              </a:ext>
            </a:extLst>
          </a:blip>
          <a:srcRect l="13541" t="18326" r="63206" b="77579"/>
          <a:stretch>
            <a:fillRect/>
          </a:stretch>
        </p:blipFill>
        <p:spPr bwMode="auto">
          <a:xfrm>
            <a:off x="6216650" y="1690688"/>
            <a:ext cx="1554163" cy="273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3050756"/>
      </p:ext>
    </p:extLst>
  </p:cSld>
  <p:clrMapOvr>
    <a:masterClrMapping/>
  </p:clrMapOvr>
  <p:transition advTm="71087"/>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66675" y="2733675"/>
            <a:ext cx="4057650" cy="4011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8194" name="Group 27"/>
          <p:cNvGrpSpPr>
            <a:grpSpLocks/>
          </p:cNvGrpSpPr>
          <p:nvPr/>
        </p:nvGrpSpPr>
        <p:grpSpPr bwMode="auto">
          <a:xfrm>
            <a:off x="66675" y="1100138"/>
            <a:ext cx="3325813" cy="1538287"/>
            <a:chOff x="4631014" y="1804448"/>
            <a:chExt cx="2227877" cy="1028844"/>
          </a:xfrm>
        </p:grpSpPr>
        <p:pic>
          <p:nvPicPr>
            <p:cNvPr id="8198"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1014" y="1804448"/>
              <a:ext cx="2227877" cy="8026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754722"/>
              <a:ext cx="328599"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8200" name="TextBox 30"/>
            <p:cNvSpPr txBox="1">
              <a:spLocks noChangeArrowheads="1"/>
            </p:cNvSpPr>
            <p:nvPr/>
          </p:nvSpPr>
          <p:spPr bwMode="auto">
            <a:xfrm>
              <a:off x="4959532" y="2586094"/>
              <a:ext cx="1060706" cy="247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latin typeface="Arial" charset="0"/>
                </a:rPr>
                <a:t>co-authorship</a:t>
              </a:r>
            </a:p>
          </p:txBody>
        </p:sp>
      </p:grpSp>
      <p:sp>
        <p:nvSpPr>
          <p:cNvPr id="8195"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8196" name="TextBox 25"/>
          <p:cNvSpPr txBox="1">
            <a:spLocks noChangeArrowheads="1"/>
          </p:cNvSpPr>
          <p:nvPr/>
        </p:nvSpPr>
        <p:spPr bwMode="auto">
          <a:xfrm>
            <a:off x="0" y="6396038"/>
            <a:ext cx="8064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sp>
        <p:nvSpPr>
          <p:cNvPr id="8197" name="Title 1"/>
          <p:cNvSpPr>
            <a:spLocks noGrp="1"/>
          </p:cNvSpPr>
          <p:nvPr>
            <p:ph type="title"/>
          </p:nvPr>
        </p:nvSpPr>
        <p:spPr>
          <a:xfrm>
            <a:off x="4583113" y="84138"/>
            <a:ext cx="4391025" cy="1143000"/>
          </a:xfrm>
        </p:spPr>
        <p:txBody>
          <a:bodyPr/>
          <a:lstStyle/>
          <a:p>
            <a:r>
              <a:rPr lang="en-US" altLang="en-US">
                <a:ea typeface="ＭＳ Ｐゴシック" charset="-128"/>
              </a:rPr>
              <a:t>Co-authorship Network of ENCODE members </a:t>
            </a:r>
            <a:br>
              <a:rPr lang="en-US" altLang="en-US">
                <a:ea typeface="ＭＳ Ｐゴシック" charset="-128"/>
              </a:rPr>
            </a:br>
            <a:r>
              <a:rPr lang="en-US" altLang="en-US">
                <a:ea typeface="ＭＳ Ｐゴシック" charset="-128"/>
              </a:rPr>
              <a:t>&amp; Data Users</a:t>
            </a:r>
          </a:p>
        </p:txBody>
      </p:sp>
    </p:spTree>
    <p:extLst>
      <p:ext uri="{BB962C8B-B14F-4D97-AF65-F5344CB8AC3E}">
        <p14:creationId xmlns:p14="http://schemas.microsoft.com/office/powerpoint/2010/main" val="1548340859"/>
      </p:ext>
    </p:extLst>
  </p:cSld>
  <p:clrMapOvr>
    <a:masterClrMapping/>
  </p:clrMapOvr>
  <p:transition advTm="34516"/>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92488" y="1227138"/>
            <a:ext cx="6554787" cy="4916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18" name="Picture 14"/>
          <p:cNvPicPr>
            <a:picLocks noChangeAspect="1"/>
          </p:cNvPicPr>
          <p:nvPr/>
        </p:nvPicPr>
        <p:blipFill>
          <a:blip r:embed="rId3">
            <a:extLst>
              <a:ext uri="{28A0092B-C50C-407E-A947-70E740481C1C}">
                <a14:useLocalDpi xmlns:a14="http://schemas.microsoft.com/office/drawing/2010/main" val="0"/>
              </a:ext>
            </a:extLst>
          </a:blip>
          <a:srcRect l="16408" t="16084" r="14610" b="15744"/>
          <a:stretch>
            <a:fillRect/>
          </a:stretch>
        </p:blipFill>
        <p:spPr bwMode="auto">
          <a:xfrm>
            <a:off x="66675" y="2733675"/>
            <a:ext cx="4057650" cy="4011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9219" name="Group 27"/>
          <p:cNvGrpSpPr>
            <a:grpSpLocks/>
          </p:cNvGrpSpPr>
          <p:nvPr/>
        </p:nvGrpSpPr>
        <p:grpSpPr bwMode="auto">
          <a:xfrm>
            <a:off x="66675" y="1100138"/>
            <a:ext cx="3325813" cy="1538287"/>
            <a:chOff x="4631014" y="1804448"/>
            <a:chExt cx="2227877" cy="1028844"/>
          </a:xfrm>
        </p:grpSpPr>
        <p:pic>
          <p:nvPicPr>
            <p:cNvPr id="9225" name="Picture 2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31014" y="1804448"/>
              <a:ext cx="2227877" cy="8026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754722"/>
              <a:ext cx="328599"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227" name="TextBox 30"/>
            <p:cNvSpPr txBox="1">
              <a:spLocks noChangeArrowheads="1"/>
            </p:cNvSpPr>
            <p:nvPr/>
          </p:nvSpPr>
          <p:spPr bwMode="auto">
            <a:xfrm>
              <a:off x="4959532" y="2586094"/>
              <a:ext cx="1060706" cy="247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latin typeface="Arial" charset="0"/>
                </a:rPr>
                <a:t>co-authorship</a:t>
              </a:r>
            </a:p>
          </p:txBody>
        </p:sp>
      </p:grpSp>
      <p:sp>
        <p:nvSpPr>
          <p:cNvPr id="9220"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9221" name="TextBox 25"/>
          <p:cNvSpPr txBox="1">
            <a:spLocks noChangeArrowheads="1"/>
          </p:cNvSpPr>
          <p:nvPr/>
        </p:nvSpPr>
        <p:spPr bwMode="auto">
          <a:xfrm>
            <a:off x="0" y="6396038"/>
            <a:ext cx="8064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sp>
        <p:nvSpPr>
          <p:cNvPr id="9222" name="Title 1"/>
          <p:cNvSpPr>
            <a:spLocks noGrp="1"/>
          </p:cNvSpPr>
          <p:nvPr>
            <p:ph type="title"/>
          </p:nvPr>
        </p:nvSpPr>
        <p:spPr>
          <a:xfrm>
            <a:off x="4583113" y="84138"/>
            <a:ext cx="4391025" cy="1143000"/>
          </a:xfrm>
        </p:spPr>
        <p:txBody>
          <a:bodyPr/>
          <a:lstStyle/>
          <a:p>
            <a:r>
              <a:rPr lang="en-US" altLang="en-US">
                <a:ea typeface="ＭＳ Ｐゴシック" charset="-128"/>
              </a:rPr>
              <a:t>Co-authorship Network of ENCODE members </a:t>
            </a:r>
            <a:br>
              <a:rPr lang="en-US" altLang="en-US">
                <a:ea typeface="ＭＳ Ｐゴシック" charset="-128"/>
              </a:rPr>
            </a:br>
            <a:r>
              <a:rPr lang="en-US" altLang="en-US">
                <a:ea typeface="ＭＳ Ｐゴシック" charset="-128"/>
              </a:rPr>
              <a:t>&amp; Data Users</a:t>
            </a:r>
          </a:p>
        </p:txBody>
      </p:sp>
      <p:sp>
        <p:nvSpPr>
          <p:cNvPr id="12" name="TextBox 4"/>
          <p:cNvSpPr txBox="1">
            <a:spLocks noChangeArrowheads="1"/>
          </p:cNvSpPr>
          <p:nvPr/>
        </p:nvSpPr>
        <p:spPr bwMode="auto">
          <a:xfrm>
            <a:off x="4582582" y="6123518"/>
            <a:ext cx="413469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2000" dirty="0" smtClean="0">
                <a:solidFill>
                  <a:srgbClr val="000000"/>
                </a:solidFill>
              </a:rPr>
              <a:t># neighbors: </a:t>
            </a:r>
            <a:r>
              <a:rPr lang="en-US" sz="2000" dirty="0" smtClean="0">
                <a:solidFill>
                  <a:srgbClr val="FF0000"/>
                </a:solidFill>
              </a:rPr>
              <a:t>non-</a:t>
            </a:r>
            <a:r>
              <a:rPr lang="en-US" sz="2000" b="1" dirty="0" smtClean="0">
                <a:ln>
                  <a:solidFill>
                    <a:schemeClr val="tx1"/>
                  </a:solidFill>
                </a:ln>
                <a:solidFill>
                  <a:srgbClr val="FF0000"/>
                </a:solidFill>
              </a:rPr>
              <a:t>ENCODE</a:t>
            </a:r>
            <a:r>
              <a:rPr lang="en-US" sz="2000" dirty="0" smtClean="0">
                <a:solidFill>
                  <a:srgbClr val="000000"/>
                </a:solidFill>
              </a:rPr>
              <a:t>  ==&gt; </a:t>
            </a:r>
          </a:p>
        </p:txBody>
      </p:sp>
      <p:sp>
        <p:nvSpPr>
          <p:cNvPr id="9224" name="TextBox 4"/>
          <p:cNvSpPr txBox="1">
            <a:spLocks noChangeArrowheads="1"/>
          </p:cNvSpPr>
          <p:nvPr/>
        </p:nvSpPr>
        <p:spPr bwMode="auto">
          <a:xfrm rot="-5400000">
            <a:off x="2133599" y="1233488"/>
            <a:ext cx="3917951"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2000" dirty="0">
                <a:solidFill>
                  <a:srgbClr val="000000"/>
                </a:solidFill>
              </a:rPr>
              <a:t># neighbors:  </a:t>
            </a:r>
            <a:r>
              <a:rPr lang="en-US" altLang="en-US" sz="2000" dirty="0">
                <a:ln>
                  <a:solidFill>
                    <a:schemeClr val="tx1"/>
                  </a:solidFill>
                </a:ln>
                <a:solidFill>
                  <a:srgbClr val="FFFF00"/>
                </a:solidFill>
                <a:ea typeface="ＭＳ Ｐゴシック" charset="0"/>
              </a:rPr>
              <a:t>ENCODE</a:t>
            </a:r>
            <a:r>
              <a:rPr lang="en-US" altLang="en-US" sz="2000" dirty="0" smtClean="0">
                <a:solidFill>
                  <a:srgbClr val="000000"/>
                </a:solidFill>
              </a:rPr>
              <a:t>  </a:t>
            </a:r>
            <a:r>
              <a:rPr lang="en-US" altLang="en-US" sz="2000" dirty="0">
                <a:solidFill>
                  <a:srgbClr val="000000"/>
                </a:solidFill>
              </a:rPr>
              <a:t>==&gt; </a:t>
            </a:r>
          </a:p>
        </p:txBody>
      </p:sp>
    </p:spTree>
    <p:extLst>
      <p:ext uri="{BB962C8B-B14F-4D97-AF65-F5344CB8AC3E}">
        <p14:creationId xmlns:p14="http://schemas.microsoft.com/office/powerpoint/2010/main" val="1905466514"/>
      </p:ext>
    </p:extLst>
  </p:cSld>
  <p:clrMapOvr>
    <a:masterClrMapping/>
  </p:clrMapOvr>
  <p:transition advTm="44830"/>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66675" y="2733675"/>
            <a:ext cx="4057650" cy="4011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0242" name="Group 27"/>
          <p:cNvGrpSpPr>
            <a:grpSpLocks/>
          </p:cNvGrpSpPr>
          <p:nvPr/>
        </p:nvGrpSpPr>
        <p:grpSpPr bwMode="auto">
          <a:xfrm>
            <a:off x="66675" y="1100138"/>
            <a:ext cx="3325813" cy="1538287"/>
            <a:chOff x="4631014" y="1804448"/>
            <a:chExt cx="2227877" cy="1028844"/>
          </a:xfrm>
        </p:grpSpPr>
        <p:pic>
          <p:nvPicPr>
            <p:cNvPr id="10246"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1014" y="1804448"/>
              <a:ext cx="2227877" cy="8026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754722"/>
              <a:ext cx="328599"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0248" name="TextBox 30"/>
            <p:cNvSpPr txBox="1">
              <a:spLocks noChangeArrowheads="1"/>
            </p:cNvSpPr>
            <p:nvPr/>
          </p:nvSpPr>
          <p:spPr bwMode="auto">
            <a:xfrm>
              <a:off x="4959532" y="2586094"/>
              <a:ext cx="1060706" cy="247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latin typeface="Arial" charset="0"/>
                </a:rPr>
                <a:t>co-authorship</a:t>
              </a:r>
            </a:p>
          </p:txBody>
        </p:sp>
      </p:grpSp>
      <p:sp>
        <p:nvSpPr>
          <p:cNvPr id="10243"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10244" name="TextBox 25"/>
          <p:cNvSpPr txBox="1">
            <a:spLocks noChangeArrowheads="1"/>
          </p:cNvSpPr>
          <p:nvPr/>
        </p:nvSpPr>
        <p:spPr bwMode="auto">
          <a:xfrm>
            <a:off x="0" y="6396038"/>
            <a:ext cx="8064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sp>
        <p:nvSpPr>
          <p:cNvPr id="10245" name="Title 1"/>
          <p:cNvSpPr>
            <a:spLocks noGrp="1"/>
          </p:cNvSpPr>
          <p:nvPr>
            <p:ph type="title"/>
          </p:nvPr>
        </p:nvSpPr>
        <p:spPr>
          <a:xfrm>
            <a:off x="4583113" y="84138"/>
            <a:ext cx="4391025" cy="1143000"/>
          </a:xfrm>
        </p:spPr>
        <p:txBody>
          <a:bodyPr/>
          <a:lstStyle/>
          <a:p>
            <a:r>
              <a:rPr lang="en-US" altLang="en-US">
                <a:ea typeface="ＭＳ Ｐゴシック" charset="-128"/>
              </a:rPr>
              <a:t>Co-authorship Network of ENCODE members </a:t>
            </a:r>
            <a:br>
              <a:rPr lang="en-US" altLang="en-US">
                <a:ea typeface="ＭＳ Ｐゴシック" charset="-128"/>
              </a:rPr>
            </a:br>
            <a:r>
              <a:rPr lang="en-US" altLang="en-US">
                <a:ea typeface="ＭＳ Ｐゴシック" charset="-128"/>
              </a:rPr>
              <a:t>&amp; Data Users</a:t>
            </a:r>
          </a:p>
        </p:txBody>
      </p:sp>
    </p:spTree>
    <p:extLst>
      <p:ext uri="{BB962C8B-B14F-4D97-AF65-F5344CB8AC3E}">
        <p14:creationId xmlns:p14="http://schemas.microsoft.com/office/powerpoint/2010/main" val="1899556734"/>
      </p:ext>
    </p:extLst>
  </p:cSld>
  <p:clrMapOvr>
    <a:masterClrMapping/>
  </p:clrMapOvr>
  <p:transition advTm="6908"/>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2708275" y="2081213"/>
            <a:ext cx="4057650" cy="4011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6" name="TextBox 25"/>
          <p:cNvSpPr txBox="1">
            <a:spLocks noChangeArrowheads="1"/>
          </p:cNvSpPr>
          <p:nvPr/>
        </p:nvSpPr>
        <p:spPr bwMode="auto">
          <a:xfrm>
            <a:off x="4237038" y="6164263"/>
            <a:ext cx="8064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grpSp>
        <p:nvGrpSpPr>
          <p:cNvPr id="11267" name="Group 27"/>
          <p:cNvGrpSpPr>
            <a:grpSpLocks/>
          </p:cNvGrpSpPr>
          <p:nvPr/>
        </p:nvGrpSpPr>
        <p:grpSpPr bwMode="auto">
          <a:xfrm>
            <a:off x="1568450" y="5783263"/>
            <a:ext cx="2227263" cy="1074737"/>
            <a:chOff x="4631014" y="1668452"/>
            <a:chExt cx="2227877" cy="1074034"/>
          </a:xfrm>
        </p:grpSpPr>
        <p:pic>
          <p:nvPicPr>
            <p:cNvPr id="11270"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1014" y="1668452"/>
              <a:ext cx="2227877" cy="8026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618742"/>
              <a:ext cx="328704"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1272" name="TextBox 30"/>
            <p:cNvSpPr txBox="1">
              <a:spLocks noChangeArrowheads="1"/>
            </p:cNvSpPr>
            <p:nvPr/>
          </p:nvSpPr>
          <p:spPr bwMode="auto">
            <a:xfrm>
              <a:off x="4959532" y="2450098"/>
              <a:ext cx="1194789" cy="292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300">
                  <a:solidFill>
                    <a:srgbClr val="000000"/>
                  </a:solidFill>
                  <a:latin typeface="Arial" charset="0"/>
                </a:rPr>
                <a:t>co-authorship</a:t>
              </a:r>
            </a:p>
          </p:txBody>
        </p:sp>
      </p:grpSp>
      <p:sp>
        <p:nvSpPr>
          <p:cNvPr id="11268"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11269" name="Title 1"/>
          <p:cNvSpPr>
            <a:spLocks noGrp="1"/>
          </p:cNvSpPr>
          <p:nvPr>
            <p:ph type="title"/>
          </p:nvPr>
        </p:nvSpPr>
        <p:spPr>
          <a:xfrm>
            <a:off x="1588" y="47625"/>
            <a:ext cx="3255962" cy="752475"/>
          </a:xfrm>
        </p:spPr>
        <p:txBody>
          <a:bodyPr/>
          <a:lstStyle/>
          <a:p>
            <a:r>
              <a:rPr lang="en-US" altLang="en-US">
                <a:ea typeface="ＭＳ Ｐゴシック" charset="-128"/>
              </a:rPr>
              <a:t>Dynamics of co-authorship network</a:t>
            </a:r>
          </a:p>
        </p:txBody>
      </p:sp>
    </p:spTree>
    <p:extLst>
      <p:ext uri="{BB962C8B-B14F-4D97-AF65-F5344CB8AC3E}">
        <p14:creationId xmlns:p14="http://schemas.microsoft.com/office/powerpoint/2010/main" val="1358132036"/>
      </p:ext>
    </p:extLst>
  </p:cSld>
  <p:clrMapOvr>
    <a:masterClrMapping/>
  </p:clrMapOvr>
  <p:transition advTm="778"/>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2708275" y="2081213"/>
            <a:ext cx="4057650" cy="4011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9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 y="5170488"/>
            <a:ext cx="1462088" cy="146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91" name="Picture 5"/>
          <p:cNvPicPr>
            <a:picLocks noChangeAspect="1"/>
          </p:cNvPicPr>
          <p:nvPr/>
        </p:nvPicPr>
        <p:blipFill>
          <a:blip r:embed="rId4">
            <a:extLst>
              <a:ext uri="{28A0092B-C50C-407E-A947-70E740481C1C}">
                <a14:useLocalDpi xmlns:a14="http://schemas.microsoft.com/office/drawing/2010/main" val="0"/>
              </a:ext>
            </a:extLst>
          </a:blip>
          <a:srcRect l="15341" t="13062" b="39735"/>
          <a:stretch>
            <a:fillRect/>
          </a:stretch>
        </p:blipFill>
        <p:spPr bwMode="auto">
          <a:xfrm>
            <a:off x="396875" y="4264025"/>
            <a:ext cx="1992313" cy="1111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92" name="Picture 6"/>
          <p:cNvPicPr>
            <a:picLocks noChangeAspect="1"/>
          </p:cNvPicPr>
          <p:nvPr/>
        </p:nvPicPr>
        <p:blipFill>
          <a:blip r:embed="rId5">
            <a:extLst>
              <a:ext uri="{28A0092B-C50C-407E-A947-70E740481C1C}">
                <a14:useLocalDpi xmlns:a14="http://schemas.microsoft.com/office/drawing/2010/main" val="0"/>
              </a:ext>
            </a:extLst>
          </a:blip>
          <a:srcRect b="38591"/>
          <a:stretch>
            <a:fillRect/>
          </a:stretch>
        </p:blipFill>
        <p:spPr bwMode="auto">
          <a:xfrm>
            <a:off x="541338" y="2976563"/>
            <a:ext cx="2352675" cy="1444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93" name="Picture 7"/>
          <p:cNvPicPr>
            <a:picLocks noChangeAspect="1"/>
          </p:cNvPicPr>
          <p:nvPr/>
        </p:nvPicPr>
        <p:blipFill>
          <a:blip r:embed="rId6">
            <a:extLst>
              <a:ext uri="{28A0092B-C50C-407E-A947-70E740481C1C}">
                <a14:useLocalDpi xmlns:a14="http://schemas.microsoft.com/office/drawing/2010/main" val="0"/>
              </a:ext>
            </a:extLst>
          </a:blip>
          <a:srcRect t="13895" b="29088"/>
          <a:stretch>
            <a:fillRect/>
          </a:stretch>
        </p:blipFill>
        <p:spPr bwMode="auto">
          <a:xfrm>
            <a:off x="903288" y="2181225"/>
            <a:ext cx="2354262" cy="1341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94" name="Picture 8"/>
          <p:cNvPicPr>
            <a:picLocks noChangeAspect="1"/>
          </p:cNvPicPr>
          <p:nvPr/>
        </p:nvPicPr>
        <p:blipFill>
          <a:blip r:embed="rId7">
            <a:extLst>
              <a:ext uri="{28A0092B-C50C-407E-A947-70E740481C1C}">
                <a14:useLocalDpi xmlns:a14="http://schemas.microsoft.com/office/drawing/2010/main" val="0"/>
              </a:ext>
            </a:extLst>
          </a:blip>
          <a:srcRect l="14211" t="15781" r="11600" b="32294"/>
          <a:stretch>
            <a:fillRect/>
          </a:stretch>
        </p:blipFill>
        <p:spPr bwMode="auto">
          <a:xfrm>
            <a:off x="1824038" y="1190625"/>
            <a:ext cx="1746250" cy="1222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95" name="Picture 9"/>
          <p:cNvPicPr>
            <a:picLocks noChangeAspect="1"/>
          </p:cNvPicPr>
          <p:nvPr/>
        </p:nvPicPr>
        <p:blipFill>
          <a:blip r:embed="rId8">
            <a:extLst>
              <a:ext uri="{28A0092B-C50C-407E-A947-70E740481C1C}">
                <a14:useLocalDpi xmlns:a14="http://schemas.microsoft.com/office/drawing/2010/main" val="0"/>
              </a:ext>
            </a:extLst>
          </a:blip>
          <a:srcRect l="11665" t="14384" r="10025" b="21381"/>
          <a:stretch>
            <a:fillRect/>
          </a:stretch>
        </p:blipFill>
        <p:spPr bwMode="auto">
          <a:xfrm>
            <a:off x="3092450" y="457200"/>
            <a:ext cx="1841500" cy="151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96" name="Picture 10"/>
          <p:cNvPicPr>
            <a:picLocks noChangeAspect="1"/>
          </p:cNvPicPr>
          <p:nvPr/>
        </p:nvPicPr>
        <p:blipFill>
          <a:blip r:embed="rId9">
            <a:extLst>
              <a:ext uri="{28A0092B-C50C-407E-A947-70E740481C1C}">
                <a14:useLocalDpi xmlns:a14="http://schemas.microsoft.com/office/drawing/2010/main" val="0"/>
              </a:ext>
            </a:extLst>
          </a:blip>
          <a:srcRect l="14757" t="15152" r="11459" b="20612"/>
          <a:stretch>
            <a:fillRect/>
          </a:stretch>
        </p:blipFill>
        <p:spPr bwMode="auto">
          <a:xfrm>
            <a:off x="4737100" y="523875"/>
            <a:ext cx="1736725" cy="151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97" name="Picture 11"/>
          <p:cNvPicPr>
            <a:picLocks noChangeAspect="1"/>
          </p:cNvPicPr>
          <p:nvPr/>
        </p:nvPicPr>
        <p:blipFill>
          <a:blip r:embed="rId10">
            <a:extLst>
              <a:ext uri="{28A0092B-C50C-407E-A947-70E740481C1C}">
                <a14:useLocalDpi xmlns:a14="http://schemas.microsoft.com/office/drawing/2010/main" val="0"/>
              </a:ext>
            </a:extLst>
          </a:blip>
          <a:srcRect l="15451" t="13654" r="13947" b="13367"/>
          <a:stretch>
            <a:fillRect/>
          </a:stretch>
        </p:blipFill>
        <p:spPr bwMode="auto">
          <a:xfrm>
            <a:off x="6210300" y="971550"/>
            <a:ext cx="1662113" cy="1717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98" name="Picture 12"/>
          <p:cNvPicPr>
            <a:picLocks noChangeAspect="1"/>
          </p:cNvPicPr>
          <p:nvPr/>
        </p:nvPicPr>
        <p:blipFill>
          <a:blip r:embed="rId11">
            <a:extLst>
              <a:ext uri="{28A0092B-C50C-407E-A947-70E740481C1C}">
                <a14:useLocalDpi xmlns:a14="http://schemas.microsoft.com/office/drawing/2010/main" val="0"/>
              </a:ext>
            </a:extLst>
          </a:blip>
          <a:srcRect l="14450" t="15025" r="14659" b="13506"/>
          <a:stretch>
            <a:fillRect/>
          </a:stretch>
        </p:blipFill>
        <p:spPr bwMode="auto">
          <a:xfrm>
            <a:off x="6864350" y="4533900"/>
            <a:ext cx="1668463" cy="168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99" name="Picture 13"/>
          <p:cNvPicPr>
            <a:picLocks noChangeAspect="1"/>
          </p:cNvPicPr>
          <p:nvPr/>
        </p:nvPicPr>
        <p:blipFill>
          <a:blip r:embed="rId12">
            <a:extLst>
              <a:ext uri="{28A0092B-C50C-407E-A947-70E740481C1C}">
                <a14:useLocalDpi xmlns:a14="http://schemas.microsoft.com/office/drawing/2010/main" val="0"/>
              </a:ext>
            </a:extLst>
          </a:blip>
          <a:srcRect l="15147" t="16068" r="13382" b="15068"/>
          <a:stretch>
            <a:fillRect/>
          </a:stretch>
        </p:blipFill>
        <p:spPr bwMode="auto">
          <a:xfrm>
            <a:off x="6972300" y="2800350"/>
            <a:ext cx="1682750" cy="1620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00" name="TextBox 15"/>
          <p:cNvSpPr txBox="1">
            <a:spLocks noChangeArrowheads="1"/>
          </p:cNvSpPr>
          <p:nvPr/>
        </p:nvSpPr>
        <p:spPr bwMode="auto">
          <a:xfrm>
            <a:off x="15875" y="5175250"/>
            <a:ext cx="7270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2004</a:t>
            </a:r>
          </a:p>
        </p:txBody>
      </p:sp>
      <p:sp>
        <p:nvSpPr>
          <p:cNvPr id="12301" name="TextBox 16"/>
          <p:cNvSpPr txBox="1">
            <a:spLocks noChangeArrowheads="1"/>
          </p:cNvSpPr>
          <p:nvPr/>
        </p:nvSpPr>
        <p:spPr bwMode="auto">
          <a:xfrm>
            <a:off x="231775" y="4237038"/>
            <a:ext cx="671513"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2005</a:t>
            </a:r>
          </a:p>
        </p:txBody>
      </p:sp>
      <p:sp>
        <p:nvSpPr>
          <p:cNvPr id="12302" name="TextBox 17"/>
          <p:cNvSpPr txBox="1">
            <a:spLocks noChangeArrowheads="1"/>
          </p:cNvSpPr>
          <p:nvPr/>
        </p:nvSpPr>
        <p:spPr bwMode="auto">
          <a:xfrm>
            <a:off x="552450" y="3338513"/>
            <a:ext cx="703263"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2006</a:t>
            </a:r>
          </a:p>
        </p:txBody>
      </p:sp>
      <p:sp>
        <p:nvSpPr>
          <p:cNvPr id="12303" name="TextBox 18"/>
          <p:cNvSpPr txBox="1">
            <a:spLocks noChangeArrowheads="1"/>
          </p:cNvSpPr>
          <p:nvPr/>
        </p:nvSpPr>
        <p:spPr bwMode="auto">
          <a:xfrm>
            <a:off x="998538" y="2319338"/>
            <a:ext cx="64135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600">
                <a:solidFill>
                  <a:srgbClr val="000000"/>
                </a:solidFill>
              </a:rPr>
              <a:t>2007</a:t>
            </a:r>
          </a:p>
        </p:txBody>
      </p:sp>
      <p:sp>
        <p:nvSpPr>
          <p:cNvPr id="12304" name="TextBox 19"/>
          <p:cNvSpPr txBox="1">
            <a:spLocks noChangeArrowheads="1"/>
          </p:cNvSpPr>
          <p:nvPr/>
        </p:nvSpPr>
        <p:spPr bwMode="auto">
          <a:xfrm>
            <a:off x="1519238" y="1209675"/>
            <a:ext cx="644525"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600">
                <a:solidFill>
                  <a:srgbClr val="000000"/>
                </a:solidFill>
              </a:rPr>
              <a:t>2008</a:t>
            </a:r>
          </a:p>
        </p:txBody>
      </p:sp>
      <p:sp>
        <p:nvSpPr>
          <p:cNvPr id="12305" name="TextBox 20"/>
          <p:cNvSpPr txBox="1">
            <a:spLocks noChangeArrowheads="1"/>
          </p:cNvSpPr>
          <p:nvPr/>
        </p:nvSpPr>
        <p:spPr bwMode="auto">
          <a:xfrm>
            <a:off x="3570288" y="111125"/>
            <a:ext cx="64135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600" dirty="0">
                <a:solidFill>
                  <a:srgbClr val="000000"/>
                </a:solidFill>
              </a:rPr>
              <a:t>2009</a:t>
            </a:r>
            <a:endParaRPr lang="en-US" altLang="en-US" sz="1800" dirty="0">
              <a:solidFill>
                <a:srgbClr val="000000"/>
              </a:solidFill>
            </a:endParaRPr>
          </a:p>
        </p:txBody>
      </p:sp>
      <p:sp>
        <p:nvSpPr>
          <p:cNvPr id="12306" name="TextBox 21"/>
          <p:cNvSpPr txBox="1">
            <a:spLocks noChangeArrowheads="1"/>
          </p:cNvSpPr>
          <p:nvPr/>
        </p:nvSpPr>
        <p:spPr bwMode="auto">
          <a:xfrm>
            <a:off x="5484813" y="184150"/>
            <a:ext cx="760412"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2010</a:t>
            </a:r>
          </a:p>
        </p:txBody>
      </p:sp>
      <p:sp>
        <p:nvSpPr>
          <p:cNvPr id="12307" name="TextBox 22"/>
          <p:cNvSpPr txBox="1">
            <a:spLocks noChangeArrowheads="1"/>
          </p:cNvSpPr>
          <p:nvPr/>
        </p:nvSpPr>
        <p:spPr bwMode="auto">
          <a:xfrm>
            <a:off x="7354888" y="800100"/>
            <a:ext cx="649287"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2011</a:t>
            </a:r>
          </a:p>
        </p:txBody>
      </p:sp>
      <p:sp>
        <p:nvSpPr>
          <p:cNvPr id="12308" name="TextBox 23"/>
          <p:cNvSpPr txBox="1">
            <a:spLocks noChangeArrowheads="1"/>
          </p:cNvSpPr>
          <p:nvPr/>
        </p:nvSpPr>
        <p:spPr bwMode="auto">
          <a:xfrm>
            <a:off x="8247063" y="2606675"/>
            <a:ext cx="6921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2012</a:t>
            </a:r>
          </a:p>
        </p:txBody>
      </p:sp>
      <p:sp>
        <p:nvSpPr>
          <p:cNvPr id="12309" name="TextBox 24"/>
          <p:cNvSpPr txBox="1">
            <a:spLocks noChangeArrowheads="1"/>
          </p:cNvSpPr>
          <p:nvPr/>
        </p:nvSpPr>
        <p:spPr bwMode="auto">
          <a:xfrm>
            <a:off x="8308975" y="4527550"/>
            <a:ext cx="6492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2013</a:t>
            </a:r>
          </a:p>
        </p:txBody>
      </p:sp>
      <p:sp>
        <p:nvSpPr>
          <p:cNvPr id="12310" name="TextBox 25"/>
          <p:cNvSpPr txBox="1">
            <a:spLocks noChangeArrowheads="1"/>
          </p:cNvSpPr>
          <p:nvPr/>
        </p:nvSpPr>
        <p:spPr bwMode="auto">
          <a:xfrm>
            <a:off x="4237038" y="6164263"/>
            <a:ext cx="8064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grpSp>
        <p:nvGrpSpPr>
          <p:cNvPr id="12311" name="Group 27"/>
          <p:cNvGrpSpPr>
            <a:grpSpLocks/>
          </p:cNvGrpSpPr>
          <p:nvPr/>
        </p:nvGrpSpPr>
        <p:grpSpPr bwMode="auto">
          <a:xfrm>
            <a:off x="1568450" y="5783263"/>
            <a:ext cx="2227263" cy="1074737"/>
            <a:chOff x="4631014" y="1668452"/>
            <a:chExt cx="2227877" cy="1074034"/>
          </a:xfrm>
        </p:grpSpPr>
        <p:pic>
          <p:nvPicPr>
            <p:cNvPr id="12314" name="Picture 28"/>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631014" y="1668452"/>
              <a:ext cx="2227877" cy="8026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618742"/>
              <a:ext cx="328704"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316" name="TextBox 30"/>
            <p:cNvSpPr txBox="1">
              <a:spLocks noChangeArrowheads="1"/>
            </p:cNvSpPr>
            <p:nvPr/>
          </p:nvSpPr>
          <p:spPr bwMode="auto">
            <a:xfrm>
              <a:off x="4959532" y="2450098"/>
              <a:ext cx="1194789" cy="292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300">
                  <a:solidFill>
                    <a:srgbClr val="000000"/>
                  </a:solidFill>
                  <a:latin typeface="Arial" charset="0"/>
                </a:rPr>
                <a:t>co-authorship</a:t>
              </a:r>
            </a:p>
          </p:txBody>
        </p:sp>
      </p:grpSp>
      <p:sp>
        <p:nvSpPr>
          <p:cNvPr id="12312"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12313" name="Title 1"/>
          <p:cNvSpPr>
            <a:spLocks noGrp="1"/>
          </p:cNvSpPr>
          <p:nvPr>
            <p:ph type="title"/>
          </p:nvPr>
        </p:nvSpPr>
        <p:spPr>
          <a:xfrm>
            <a:off x="1588" y="47625"/>
            <a:ext cx="3255962" cy="752475"/>
          </a:xfrm>
        </p:spPr>
        <p:txBody>
          <a:bodyPr/>
          <a:lstStyle/>
          <a:p>
            <a:r>
              <a:rPr lang="en-US" altLang="en-US">
                <a:ea typeface="ＭＳ Ｐゴシック" charset="-128"/>
              </a:rPr>
              <a:t>Dynamics of co-authorship network</a:t>
            </a:r>
          </a:p>
        </p:txBody>
      </p:sp>
    </p:spTree>
    <p:extLst>
      <p:ext uri="{BB962C8B-B14F-4D97-AF65-F5344CB8AC3E}">
        <p14:creationId xmlns:p14="http://schemas.microsoft.com/office/powerpoint/2010/main" val="521445089"/>
      </p:ext>
    </p:extLst>
  </p:cSld>
  <p:clrMapOvr>
    <a:masterClrMapping/>
  </p:clrMapOvr>
  <p:transition advTm="1129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bg1">
                    <a:lumMod val="50000"/>
                  </a:schemeClr>
                </a:solidFill>
                <a:ea typeface="ＭＳ Ｐゴシック" charset="0"/>
                <a:cs typeface="ＭＳ Ｐゴシック" charset="0"/>
              </a:rPr>
              <a:t>Transcriptome Mining</a:t>
            </a:r>
            <a:r>
              <a:rPr lang="en-US" sz="1600" dirty="0" smtClean="0">
                <a:solidFill>
                  <a:schemeClr val="bg1">
                    <a:lumMod val="50000"/>
                  </a:schemeClr>
                </a:solidFill>
                <a:ea typeface="ＭＳ Ｐゴシック" charset="0"/>
                <a:cs typeface="ＭＳ Ｐゴシック" charset="0"/>
              </a:rPr>
              <a:t>: Population-scale genomic analysis to better understand mental disease &amp; the subtle privacy risks of this activity</a:t>
            </a:r>
            <a:endParaRPr lang="en-US" sz="1600" dirty="0">
              <a:ea typeface="ＭＳ Ｐゴシック" charset="0"/>
              <a:cs typeface="ＭＳ Ｐゴシック" charset="0"/>
            </a:endParaRPr>
          </a:p>
        </p:txBody>
      </p:sp>
      <p:sp>
        <p:nvSpPr>
          <p:cNvPr id="54274" name="Content Placeholder 2"/>
          <p:cNvSpPr>
            <a:spLocks noGrp="1"/>
          </p:cNvSpPr>
          <p:nvPr>
            <p:ph sz="half" idx="1"/>
          </p:nvPr>
        </p:nvSpPr>
        <p:spPr>
          <a:xfrm>
            <a:off x="143828" y="725488"/>
            <a:ext cx="3708082" cy="6116638"/>
          </a:xfrm>
        </p:spPr>
        <p:txBody>
          <a:bodyPr/>
          <a:lstStyle/>
          <a:p>
            <a:r>
              <a:rPr lang="en-US" altLang="en-US" sz="1600" i="1" dirty="0">
                <a:ea typeface="ＭＳ Ｐゴシック" charset="-128"/>
                <a:cs typeface="ＭＳ Ｐゴシック" charset="-128"/>
              </a:rPr>
              <a:t>[</a:t>
            </a:r>
            <a:r>
              <a:rPr lang="en-US" altLang="en-US" sz="1600" i="1" dirty="0" smtClean="0">
                <a:ea typeface="ＭＳ Ｐゴシック" charset="-128"/>
                <a:cs typeface="ＭＳ Ｐゴシック" charset="-128"/>
              </a:rPr>
              <a:t>Core] </a:t>
            </a:r>
            <a:r>
              <a:rPr lang="en-US" altLang="en-US" sz="2000" b="1" dirty="0" err="1">
                <a:ea typeface="ＭＳ Ｐゴシック" charset="-128"/>
                <a:cs typeface="ＭＳ Ｐゴシック" charset="-128"/>
              </a:rPr>
              <a:t>PsychENCODE</a:t>
            </a:r>
            <a:r>
              <a:rPr lang="en-US" altLang="en-US" sz="2000" b="1" dirty="0">
                <a:ea typeface="ＭＳ Ｐゴシック" charset="-128"/>
                <a:cs typeface="ＭＳ Ｐゴシック" charset="-128"/>
              </a:rPr>
              <a:t>: </a:t>
            </a:r>
            <a:r>
              <a:rPr lang="en-US" altLang="en-US" sz="2000" b="1" dirty="0" smtClean="0">
                <a:ea typeface="ＭＳ Ｐゴシック" charset="-128"/>
                <a:cs typeface="ＭＳ Ｐゴシック" charset="-128"/>
              </a:rPr>
              <a:t/>
            </a:r>
            <a:br>
              <a:rPr lang="en-US" altLang="en-US" sz="2000" b="1" dirty="0" smtClean="0">
                <a:ea typeface="ＭＳ Ｐゴシック" charset="-128"/>
                <a:cs typeface="ＭＳ Ｐゴシック" charset="-128"/>
              </a:rPr>
            </a:br>
            <a:r>
              <a:rPr lang="en-US" altLang="en-US" sz="1800" dirty="0" smtClean="0">
                <a:ea typeface="ＭＳ Ｐゴシック" charset="-128"/>
                <a:cs typeface="ＭＳ Ｐゴシック" charset="-128"/>
              </a:rPr>
              <a:t>Population-level </a:t>
            </a:r>
            <a:r>
              <a:rPr lang="en-US" altLang="en-US" sz="1800" dirty="0">
                <a:ea typeface="ＭＳ Ｐゴシック" charset="-128"/>
                <a:cs typeface="ＭＳ Ｐゴシック" charset="-128"/>
              </a:rPr>
              <a:t>analysis of functional genomics data related to mental disease</a:t>
            </a:r>
          </a:p>
          <a:p>
            <a:pPr lvl="1"/>
            <a:r>
              <a:rPr lang="en-US" altLang="en-US" sz="1600" dirty="0">
                <a:ea typeface="ＭＳ Ｐゴシック" charset="-128"/>
              </a:rPr>
              <a:t>Consortium intro &amp; construction of an adult brain </a:t>
            </a:r>
            <a:r>
              <a:rPr lang="en-US" altLang="en-US" sz="1600" dirty="0" smtClean="0">
                <a:ea typeface="ＭＳ Ｐゴシック" charset="-128"/>
              </a:rPr>
              <a:t>resource </a:t>
            </a:r>
            <a:r>
              <a:rPr lang="en-US" altLang="en-US" sz="1600" dirty="0">
                <a:ea typeface="ＭＳ Ｐゴシック" charset="-128"/>
              </a:rPr>
              <a:t>w/ 1866 individuals </a:t>
            </a:r>
          </a:p>
          <a:p>
            <a:pPr lvl="1"/>
            <a:r>
              <a:rPr lang="en-US" altLang="en-US" sz="1600" dirty="0">
                <a:ea typeface="ＭＳ Ｐゴシック" charset="-128"/>
              </a:rPr>
              <a:t>Explanation of </a:t>
            </a:r>
            <a:r>
              <a:rPr lang="en-US" altLang="en-US" sz="1600" dirty="0" smtClean="0">
                <a:ea typeface="ＭＳ Ｐゴシック" charset="-128"/>
              </a:rPr>
              <a:t>across-population </a:t>
            </a:r>
            <a:r>
              <a:rPr lang="en-US" altLang="en-US" sz="1600" dirty="0">
                <a:ea typeface="ＭＳ Ｐゴシック" charset="-128"/>
              </a:rPr>
              <a:t>variation via changing proportions of cell types </a:t>
            </a:r>
            <a:r>
              <a:rPr lang="en-US" altLang="en-US" sz="1600" dirty="0" smtClean="0">
                <a:ea typeface="ＭＳ Ｐゴシック" charset="-128"/>
              </a:rPr>
              <a:t>(using single-cell deconvolution</a:t>
            </a:r>
            <a:r>
              <a:rPr lang="en-US" altLang="en-US" sz="1600" dirty="0">
                <a:ea typeface="ＭＳ Ｐゴシック" charset="-128"/>
              </a:rPr>
              <a:t>)</a:t>
            </a:r>
          </a:p>
          <a:p>
            <a:pPr lvl="1"/>
            <a:r>
              <a:rPr lang="en-US" altLang="en-US" sz="1600" dirty="0">
                <a:ea typeface="ＭＳ Ｐゴシック" charset="-128"/>
              </a:rPr>
              <a:t>Generation of a large QTL </a:t>
            </a:r>
            <a:r>
              <a:rPr lang="en-US" altLang="en-US" sz="1600" dirty="0" smtClean="0">
                <a:ea typeface="ＭＳ Ｐゴシック" charset="-128"/>
              </a:rPr>
              <a:t>resource (~2.5M </a:t>
            </a:r>
            <a:r>
              <a:rPr lang="en-US" altLang="en-US" sz="1600" dirty="0" err="1" smtClean="0">
                <a:ea typeface="ＭＳ Ｐゴシック" charset="-128"/>
              </a:rPr>
              <a:t>eQTLs</a:t>
            </a:r>
            <a:r>
              <a:rPr lang="en-US" altLang="en-US" sz="1600" dirty="0" smtClean="0">
                <a:ea typeface="ＭＳ Ｐゴシック" charset="-128"/>
              </a:rPr>
              <a:t>)</a:t>
            </a:r>
            <a:endParaRPr lang="en-US" altLang="en-US" sz="1600" dirty="0">
              <a:ea typeface="ＭＳ Ｐゴシック" charset="-128"/>
            </a:endParaRPr>
          </a:p>
          <a:p>
            <a:pPr lvl="1"/>
            <a:r>
              <a:rPr lang="en-US" altLang="en-US" sz="1600" dirty="0" smtClean="0">
                <a:ea typeface="ＭＳ Ｐゴシック" charset="-128"/>
              </a:rPr>
              <a:t>Regulatory </a:t>
            </a:r>
            <a:r>
              <a:rPr lang="en-US" altLang="en-US" sz="1600" dirty="0">
                <a:ea typeface="ＭＳ Ｐゴシック" charset="-128"/>
              </a:rPr>
              <a:t>network </a:t>
            </a:r>
            <a:r>
              <a:rPr lang="en-US" altLang="en-US" sz="1600" dirty="0" smtClean="0">
                <a:ea typeface="ＭＳ Ｐゴシック" charset="-128"/>
              </a:rPr>
              <a:t>construction using QTLs</a:t>
            </a:r>
            <a:r>
              <a:rPr lang="en-US" altLang="en-US" sz="1600" dirty="0">
                <a:ea typeface="ＭＳ Ｐゴシック" charset="-128"/>
              </a:rPr>
              <a:t>, </a:t>
            </a:r>
            <a:r>
              <a:rPr lang="en-US" altLang="en-US" sz="1600" dirty="0" smtClean="0">
                <a:ea typeface="ＭＳ Ｐゴシック" charset="-128"/>
              </a:rPr>
              <a:t>Hi-C </a:t>
            </a:r>
            <a:r>
              <a:rPr lang="en-US" altLang="en-US" sz="1600" dirty="0">
                <a:ea typeface="ＭＳ Ｐゴシック" charset="-128"/>
              </a:rPr>
              <a:t>&amp; activity </a:t>
            </a:r>
            <a:r>
              <a:rPr lang="en-US" altLang="en-US" sz="1600" dirty="0" smtClean="0">
                <a:ea typeface="ＭＳ Ｐゴシック" charset="-128"/>
              </a:rPr>
              <a:t>relationships. Using this to link GWAS SNPs to genes.</a:t>
            </a:r>
            <a:endParaRPr lang="en-US" altLang="en-US" sz="1600" dirty="0">
              <a:ea typeface="ＭＳ Ｐゴシック" charset="-128"/>
            </a:endParaRPr>
          </a:p>
          <a:p>
            <a:pPr lvl="1"/>
            <a:r>
              <a:rPr lang="en-US" altLang="en-US" sz="1600" dirty="0" smtClean="0">
                <a:ea typeface="ＭＳ Ｐゴシック" charset="-128"/>
              </a:rPr>
              <a:t>Embedding the reg</a:t>
            </a:r>
            <a:r>
              <a:rPr lang="en-US" altLang="en-US" sz="1600" dirty="0">
                <a:ea typeface="ＭＳ Ｐゴシック" charset="-128"/>
              </a:rPr>
              <a:t>. network in a deep-learning model (DSPN) to predict </a:t>
            </a:r>
            <a:r>
              <a:rPr lang="en-US" altLang="en-US" sz="1600" dirty="0" smtClean="0">
                <a:ea typeface="ＭＳ Ｐゴシック" charset="-128"/>
              </a:rPr>
              <a:t>psychiatric disease phenotype </a:t>
            </a:r>
            <a:r>
              <a:rPr lang="en-US" altLang="en-US" sz="1600" dirty="0">
                <a:ea typeface="ＭＳ Ｐゴシック" charset="-128"/>
              </a:rPr>
              <a:t>from genotype &amp; </a:t>
            </a:r>
            <a:r>
              <a:rPr lang="en-US" altLang="en-US" sz="1600" dirty="0" smtClean="0">
                <a:ea typeface="ＭＳ Ｐゴシック" charset="-128"/>
              </a:rPr>
              <a:t>transcriptome </a:t>
            </a:r>
            <a:endParaRPr lang="en-US" altLang="en-US" sz="1600" dirty="0">
              <a:ea typeface="ＭＳ Ｐゴシック" charset="-128"/>
            </a:endParaRPr>
          </a:p>
          <a:p>
            <a:endParaRPr lang="en-US" altLang="en-US" sz="1600" i="1" dirty="0" smtClean="0">
              <a:ea typeface="ＭＳ Ｐゴシック" charset="-128"/>
              <a:cs typeface="ＭＳ Ｐゴシック" charset="-128"/>
            </a:endParaRPr>
          </a:p>
          <a:p>
            <a:pPr lvl="1"/>
            <a:endParaRPr lang="en-US" altLang="en-US" sz="1600" dirty="0">
              <a:ea typeface="ＭＳ Ｐゴシック" charset="-128"/>
            </a:endParaRPr>
          </a:p>
          <a:p>
            <a:pPr lvl="1"/>
            <a:endParaRPr lang="en-US" altLang="en-US" sz="1600" dirty="0">
              <a:ea typeface="ＭＳ Ｐゴシック" charset="-128"/>
            </a:endParaRPr>
          </a:p>
          <a:p>
            <a:endParaRPr lang="en-US" altLang="en-US" sz="1600" dirty="0">
              <a:ea typeface="ＭＳ Ｐゴシック" charset="-128"/>
              <a:cs typeface="ＭＳ Ｐゴシック" charset="-128"/>
            </a:endParaRPr>
          </a:p>
          <a:p>
            <a:endParaRPr lang="en-US" altLang="en-US" sz="1600" dirty="0">
              <a:ea typeface="ＭＳ Ｐゴシック" charset="-128"/>
              <a:cs typeface="ＭＳ Ｐゴシック" charset="-128"/>
            </a:endParaRPr>
          </a:p>
        </p:txBody>
      </p:sp>
      <p:sp>
        <p:nvSpPr>
          <p:cNvPr id="54275" name="Content Placeholder 3"/>
          <p:cNvSpPr>
            <a:spLocks noGrp="1"/>
          </p:cNvSpPr>
          <p:nvPr>
            <p:ph sz="half" idx="2"/>
          </p:nvPr>
        </p:nvSpPr>
        <p:spPr>
          <a:xfrm>
            <a:off x="3977640" y="725488"/>
            <a:ext cx="5150484" cy="6132512"/>
          </a:xfrm>
        </p:spPr>
        <p:txBody>
          <a:bodyPr/>
          <a:lstStyle/>
          <a:p>
            <a:r>
              <a:rPr lang="en-US" altLang="en-US" sz="1400" i="1" dirty="0" smtClean="0">
                <a:ea typeface="ＭＳ Ｐゴシック" charset="-128"/>
                <a:cs typeface="ＭＳ Ｐゴシック" charset="-128"/>
              </a:rPr>
              <a:t>[Exhaust] </a:t>
            </a:r>
            <a:r>
              <a:rPr lang="en-US" altLang="en-US" sz="1800" b="1" dirty="0" smtClean="0">
                <a:ea typeface="ＭＳ Ｐゴシック" charset="-128"/>
                <a:cs typeface="ＭＳ Ｐゴシック" charset="-128"/>
              </a:rPr>
              <a:t>Genomic Privacy </a:t>
            </a:r>
            <a:r>
              <a:rPr lang="en-US" altLang="en-US" sz="1800" dirty="0" smtClean="0">
                <a:ea typeface="ＭＳ Ｐゴシック" charset="-128"/>
                <a:cs typeface="ＭＳ Ｐゴシック" charset="-128"/>
              </a:rPr>
              <a:t>&amp; RNA-</a:t>
            </a:r>
            <a:r>
              <a:rPr lang="en-US" altLang="en-US" sz="1800" dirty="0" err="1" smtClean="0">
                <a:ea typeface="ＭＳ Ｐゴシック" charset="-128"/>
                <a:cs typeface="ＭＳ Ｐゴシック" charset="-128"/>
              </a:rPr>
              <a:t>seq</a:t>
            </a:r>
            <a:r>
              <a:rPr lang="en-US" altLang="en-US" sz="1800" b="1" dirty="0" smtClean="0">
                <a:ea typeface="ＭＳ Ｐゴシック" charset="-128"/>
                <a:cs typeface="ＭＳ Ｐゴシック" charset="-128"/>
              </a:rPr>
              <a:t> </a:t>
            </a:r>
          </a:p>
          <a:p>
            <a:pPr lvl="1"/>
            <a:r>
              <a:rPr lang="en-US" altLang="en-US" sz="1600" dirty="0">
                <a:ea typeface="ＭＳ Ｐゴシック" charset="-128"/>
                <a:cs typeface="ＭＳ Ｐゴシック" charset="-128"/>
              </a:rPr>
              <a:t>Introduction </a:t>
            </a:r>
            <a:r>
              <a:rPr lang="en-US" altLang="en-US" sz="1600" dirty="0" smtClean="0">
                <a:ea typeface="ＭＳ Ｐゴシック" charset="-128"/>
                <a:cs typeface="ＭＳ Ｐゴシック" charset="-128"/>
              </a:rPr>
              <a:t>to </a:t>
            </a:r>
            <a:r>
              <a:rPr lang="en-US" altLang="en-US" sz="1600" dirty="0">
                <a:ea typeface="ＭＳ Ｐゴシック" charset="-128"/>
                <a:cs typeface="ＭＳ Ｐゴシック" charset="-128"/>
              </a:rPr>
              <a:t>Genomic Privacy </a:t>
            </a:r>
            <a:endParaRPr lang="en-US" altLang="en-US" sz="2000" b="1" dirty="0">
              <a:ea typeface="ＭＳ Ｐゴシック" charset="-128"/>
              <a:cs typeface="ＭＳ Ｐゴシック" charset="-128"/>
            </a:endParaRPr>
          </a:p>
          <a:p>
            <a:pPr lvl="2"/>
            <a:r>
              <a:rPr lang="en-US" altLang="en-US" sz="1600" dirty="0">
                <a:ea typeface="ＭＳ Ｐゴシック" charset="-128"/>
                <a:cs typeface="ＭＳ Ｐゴシック" charset="-128"/>
              </a:rPr>
              <a:t>The dilemma: The genome as fundamental, inherited info that’s very private </a:t>
            </a:r>
            <a:r>
              <a:rPr lang="en-US" altLang="en-US" sz="1600" dirty="0" smtClean="0">
                <a:ea typeface="ＭＳ Ｐゴシック" charset="-128"/>
                <a:cs typeface="ＭＳ Ｐゴシック" charset="-128"/>
              </a:rPr>
              <a:t>v. </a:t>
            </a:r>
            <a:r>
              <a:rPr lang="en-US" altLang="en-US" sz="1600" dirty="0">
                <a:ea typeface="ＭＳ Ｐゴシック" charset="-128"/>
                <a:cs typeface="ＭＳ Ｐゴシック" charset="-128"/>
              </a:rPr>
              <a:t>need for large-scale mining for med. research</a:t>
            </a:r>
          </a:p>
          <a:p>
            <a:pPr lvl="2"/>
            <a:r>
              <a:rPr lang="en-US" altLang="en-US" sz="1600" dirty="0">
                <a:ea typeface="ＭＳ Ｐゴシック" charset="-128"/>
                <a:cs typeface="ＭＳ Ｐゴシック" charset="-128"/>
              </a:rPr>
              <a:t>2-sided nature of RNA-</a:t>
            </a:r>
            <a:r>
              <a:rPr lang="en-US" altLang="en-US" sz="1600" dirty="0" err="1">
                <a:ea typeface="ＭＳ Ｐゴシック" charset="-128"/>
                <a:cs typeface="ＭＳ Ｐゴシック" charset="-128"/>
              </a:rPr>
              <a:t>seq</a:t>
            </a:r>
            <a:r>
              <a:rPr lang="en-US" altLang="en-US" sz="1600" dirty="0">
                <a:ea typeface="ＭＳ Ｐゴシック" charset="-128"/>
                <a:cs typeface="ＭＳ Ｐゴシック" charset="-128"/>
              </a:rPr>
              <a:t> presents particularly tricky privacy issues</a:t>
            </a:r>
          </a:p>
          <a:p>
            <a:pPr lvl="1"/>
            <a:r>
              <a:rPr lang="en-US" altLang="en-US" sz="1600" dirty="0" smtClean="0">
                <a:ea typeface="ＭＳ Ｐゴシック" charset="-128"/>
              </a:rPr>
              <a:t>Using file formats to remove obvious variants</a:t>
            </a:r>
            <a:endParaRPr lang="en-US" altLang="en-US" sz="1600" dirty="0">
              <a:ea typeface="ＭＳ Ｐゴシック" charset="-128"/>
            </a:endParaRPr>
          </a:p>
          <a:p>
            <a:pPr lvl="1"/>
            <a:r>
              <a:rPr lang="en-US" altLang="en-US" sz="1600" dirty="0" err="1" smtClean="0">
                <a:ea typeface="ＭＳ Ｐゴシック" charset="-128"/>
              </a:rPr>
              <a:t>eQTLs</a:t>
            </a:r>
            <a:r>
              <a:rPr lang="en-US" altLang="en-US" sz="1600" dirty="0" smtClean="0">
                <a:ea typeface="ＭＳ Ｐゴシック" charset="-128"/>
              </a:rPr>
              <a:t>: Quantifying </a:t>
            </a:r>
            <a:r>
              <a:rPr lang="en-US" altLang="en-US" sz="1600" dirty="0">
                <a:ea typeface="ＭＳ Ｐゴシック" charset="-128"/>
              </a:rPr>
              <a:t>&amp; removing </a:t>
            </a:r>
            <a:r>
              <a:rPr lang="en-US" altLang="en-US" sz="1600" dirty="0" smtClean="0">
                <a:ea typeface="ＭＳ Ｐゴシック" charset="-128"/>
              </a:rPr>
              <a:t>further variant </a:t>
            </a:r>
            <a:r>
              <a:rPr lang="en-US" altLang="en-US" sz="1600" dirty="0">
                <a:ea typeface="ＭＳ Ｐゴシック" charset="-128"/>
              </a:rPr>
              <a:t>info from expression levels </a:t>
            </a:r>
            <a:r>
              <a:rPr lang="en-US" altLang="en-US" sz="1600" dirty="0" smtClean="0">
                <a:ea typeface="ＭＳ Ｐゴシック" charset="-128"/>
              </a:rPr>
              <a:t>w/ </a:t>
            </a:r>
            <a:r>
              <a:rPr lang="en-US" altLang="en-US" sz="1600" dirty="0">
                <a:ea typeface="ＭＳ Ｐゴシック" charset="-128"/>
              </a:rPr>
              <a:t>ICI &amp; </a:t>
            </a:r>
            <a:r>
              <a:rPr lang="en-US" altLang="en-US" sz="1600" dirty="0" smtClean="0">
                <a:ea typeface="ＭＳ Ｐゴシック" charset="-128"/>
              </a:rPr>
              <a:t>predictability. Instantiating </a:t>
            </a:r>
            <a:r>
              <a:rPr lang="en-US" altLang="en-US" sz="1600" dirty="0">
                <a:ea typeface="ＭＳ Ｐゴシック" charset="-128"/>
              </a:rPr>
              <a:t>a practical linking attack </a:t>
            </a:r>
            <a:r>
              <a:rPr lang="en-US" altLang="en-US" sz="1600" dirty="0" smtClean="0">
                <a:ea typeface="ＭＳ Ｐゴシック" charset="-128"/>
              </a:rPr>
              <a:t>w/ </a:t>
            </a:r>
            <a:r>
              <a:rPr lang="en-US" altLang="en-US" sz="1600" dirty="0">
                <a:ea typeface="ＭＳ Ｐゴシック" charset="-128"/>
              </a:rPr>
              <a:t>noisy quasi-identifiers</a:t>
            </a:r>
            <a:endParaRPr lang="en-US" altLang="en-US" sz="1600" dirty="0" smtClean="0">
              <a:ea typeface="ＭＳ Ｐゴシック" charset="-128"/>
            </a:endParaRPr>
          </a:p>
          <a:p>
            <a:pPr lvl="1"/>
            <a:r>
              <a:rPr lang="en-US" altLang="en-US" sz="1600" dirty="0">
                <a:ea typeface="ＭＳ Ｐゴシック" charset="-128"/>
                <a:cs typeface="ＭＳ Ｐゴシック" charset="-128"/>
              </a:rPr>
              <a:t>Signal </a:t>
            </a:r>
            <a:r>
              <a:rPr lang="en-US" altLang="en-US" sz="1600" dirty="0" smtClean="0">
                <a:ea typeface="ＭＳ Ｐゴシック" charset="-128"/>
                <a:cs typeface="ＭＳ Ｐゴシック" charset="-128"/>
              </a:rPr>
              <a:t>Profiles: Manifest appreciable </a:t>
            </a:r>
            <a:r>
              <a:rPr lang="en-US" altLang="en-US" sz="1600" dirty="0">
                <a:ea typeface="ＭＳ Ｐゴシック" charset="-128"/>
                <a:cs typeface="ＭＳ Ｐゴシック" charset="-128"/>
              </a:rPr>
              <a:t>leakage from large &amp; small </a:t>
            </a:r>
            <a:r>
              <a:rPr lang="en-US" altLang="en-US" sz="1600" dirty="0" smtClean="0">
                <a:ea typeface="ＭＳ Ｐゴシック" charset="-128"/>
                <a:cs typeface="ＭＳ Ｐゴシック" charset="-128"/>
              </a:rPr>
              <a:t>deletions. Linking </a:t>
            </a:r>
            <a:r>
              <a:rPr lang="en-US" altLang="en-US" sz="1600" dirty="0">
                <a:ea typeface="ＭＳ Ｐゴシック" charset="-128"/>
                <a:cs typeface="ＭＳ Ｐゴシック" charset="-128"/>
              </a:rPr>
              <a:t>attacks </a:t>
            </a:r>
            <a:r>
              <a:rPr lang="en-US" altLang="en-US" sz="1600" dirty="0" smtClean="0">
                <a:ea typeface="ＭＳ Ｐゴシック" charset="-128"/>
                <a:cs typeface="ＭＳ Ｐゴシック" charset="-128"/>
              </a:rPr>
              <a:t>possible </a:t>
            </a:r>
            <a:r>
              <a:rPr lang="en-US" altLang="en-US" sz="1600" dirty="0">
                <a:ea typeface="ＭＳ Ｐゴシック" charset="-128"/>
                <a:cs typeface="ＭＳ Ｐゴシック" charset="-128"/>
              </a:rPr>
              <a:t>but additional complication of SV discovery in addition to </a:t>
            </a:r>
            <a:r>
              <a:rPr lang="en-US" altLang="en-US" sz="1600" dirty="0" smtClean="0">
                <a:ea typeface="ＭＳ Ｐゴシック" charset="-128"/>
                <a:cs typeface="ＭＳ Ｐゴシック" charset="-128"/>
              </a:rPr>
              <a:t>genotyping</a:t>
            </a:r>
            <a:endParaRPr lang="en-US" altLang="en-US" sz="1600" dirty="0">
              <a:ea typeface="ＭＳ Ｐゴシック" charset="-128"/>
            </a:endParaRPr>
          </a:p>
          <a:p>
            <a:r>
              <a:rPr lang="en-US" altLang="en-US" sz="1600" i="1" dirty="0" smtClean="0">
                <a:ea typeface="ＭＳ Ｐゴシック" charset="-128"/>
                <a:cs typeface="ＭＳ Ｐゴシック" charset="-128"/>
              </a:rPr>
              <a:t>[Exhaust]</a:t>
            </a:r>
            <a:r>
              <a:rPr lang="en-US" altLang="en-US" sz="2000" b="1" dirty="0" smtClean="0">
                <a:ea typeface="ＭＳ Ｐゴシック" charset="-128"/>
                <a:cs typeface="ＭＳ Ｐゴシック" charset="-128"/>
              </a:rPr>
              <a:t> Publication Patterns</a:t>
            </a:r>
            <a:r>
              <a:rPr lang="en-US" altLang="en-US" sz="2000" dirty="0" smtClean="0">
                <a:ea typeface="ＭＳ Ｐゴシック" charset="-128"/>
                <a:cs typeface="ＭＳ Ｐゴシック" charset="-128"/>
              </a:rPr>
              <a:t> </a:t>
            </a:r>
            <a:br>
              <a:rPr lang="en-US" altLang="en-US" sz="2000" dirty="0" smtClean="0">
                <a:ea typeface="ＭＳ Ｐゴシック" charset="-128"/>
                <a:cs typeface="ＭＳ Ｐゴシック" charset="-128"/>
              </a:rPr>
            </a:br>
            <a:r>
              <a:rPr lang="en-US" altLang="en-US" sz="2000" dirty="0" smtClean="0">
                <a:ea typeface="ＭＳ Ｐゴシック" charset="-128"/>
                <a:cs typeface="ＭＳ Ｐゴシック" charset="-128"/>
              </a:rPr>
              <a:t>from data </a:t>
            </a:r>
            <a:r>
              <a:rPr lang="en-US" altLang="en-US" sz="2000" dirty="0">
                <a:ea typeface="ＭＳ Ｐゴシック" charset="-128"/>
                <a:cs typeface="ＭＳ Ｐゴシック" charset="-128"/>
              </a:rPr>
              <a:t>producing consortia</a:t>
            </a:r>
          </a:p>
          <a:p>
            <a:pPr lvl="1"/>
            <a:r>
              <a:rPr lang="en-US" altLang="en-US" sz="1600" dirty="0">
                <a:ea typeface="ＭＳ Ｐゴシック" charset="-128"/>
              </a:rPr>
              <a:t>Co-authorship network </a:t>
            </a:r>
            <a:r>
              <a:rPr lang="en-US" altLang="en-US" sz="1600" dirty="0" smtClean="0">
                <a:ea typeface="ＭＳ Ｐゴシック" charset="-128"/>
              </a:rPr>
              <a:t>stats relate </a:t>
            </a:r>
            <a:r>
              <a:rPr lang="en-US" altLang="en-US" sz="1600" dirty="0">
                <a:ea typeface="ＭＳ Ｐゴシック" charset="-128"/>
              </a:rPr>
              <a:t>to publication rollouts &amp; show gradual adoption by </a:t>
            </a:r>
            <a:r>
              <a:rPr lang="en-US" altLang="en-US" sz="1600" dirty="0" smtClean="0">
                <a:ea typeface="ＭＳ Ｐゴシック" charset="-128"/>
              </a:rPr>
              <a:t>community</a:t>
            </a:r>
            <a:endParaRPr lang="en-US" altLang="en-US" sz="1600" dirty="0">
              <a:ea typeface="ＭＳ Ｐゴシック" charset="-128"/>
            </a:endParaRPr>
          </a:p>
          <a:p>
            <a:pPr lvl="1"/>
            <a:r>
              <a:rPr lang="en-US" altLang="en-US" sz="1600" dirty="0">
                <a:ea typeface="ＭＳ Ｐゴシック" charset="-128"/>
              </a:rPr>
              <a:t>Key role of brokers in data dissemination</a:t>
            </a:r>
          </a:p>
          <a:p>
            <a:pPr lvl="1"/>
            <a:endParaRPr lang="en-US" altLang="en-US" sz="1400" dirty="0">
              <a:ea typeface="ＭＳ Ｐゴシック" charset="-128"/>
            </a:endParaRPr>
          </a:p>
          <a:p>
            <a:endParaRPr lang="en-US" altLang="en-US" sz="1400" dirty="0">
              <a:ea typeface="ＭＳ Ｐゴシック" charset="-128"/>
              <a:cs typeface="ＭＳ Ｐゴシック" charset="-128"/>
            </a:endParaRPr>
          </a:p>
          <a:p>
            <a:endParaRPr lang="en-US" altLang="en-US" sz="1400" dirty="0">
              <a:ea typeface="ＭＳ Ｐゴシック" charset="-128"/>
              <a:cs typeface="ＭＳ Ｐゴシック" charset="-128"/>
            </a:endParaRPr>
          </a:p>
          <a:p>
            <a:endParaRPr lang="en-US" altLang="en-US" sz="1400" dirty="0">
              <a:ea typeface="ＭＳ Ｐゴシック" charset="-128"/>
              <a:cs typeface="ＭＳ Ｐゴシック" charset="-128"/>
            </a:endParaRPr>
          </a:p>
          <a:p>
            <a:endParaRPr lang="en-US" altLang="en-US" sz="1400" dirty="0">
              <a:ea typeface="ＭＳ Ｐゴシック" charset="-128"/>
              <a:cs typeface="ＭＳ Ｐゴシック" charset="-128"/>
            </a:endParaRPr>
          </a:p>
          <a:p>
            <a:endParaRPr lang="en-US" altLang="en-US" sz="1400" dirty="0">
              <a:ea typeface="ＭＳ Ｐゴシック" charset="-128"/>
              <a:cs typeface="ＭＳ Ｐゴシック" charset="-128"/>
            </a:endParaRPr>
          </a:p>
          <a:p>
            <a:endParaRPr lang="en-US" altLang="en-US" sz="1400" dirty="0">
              <a:ea typeface="ＭＳ Ｐゴシック" charset="-128"/>
              <a:cs typeface="ＭＳ Ｐゴシック" charset="-128"/>
            </a:endParaRPr>
          </a:p>
        </p:txBody>
      </p:sp>
    </p:spTree>
    <p:extLst>
      <p:ext uri="{BB962C8B-B14F-4D97-AF65-F5344CB8AC3E}">
        <p14:creationId xmlns:p14="http://schemas.microsoft.com/office/powerpoint/2010/main" val="1959096568"/>
      </p:ext>
    </p:extLst>
  </p:cSld>
  <p:clrMapOvr>
    <a:masterClrMapping/>
  </p:clrMapOvr>
  <p:transition advTm="238108"/>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50" y="5170488"/>
            <a:ext cx="1462088" cy="146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4" name="Picture 5"/>
          <p:cNvPicPr>
            <a:picLocks noChangeAspect="1"/>
          </p:cNvPicPr>
          <p:nvPr/>
        </p:nvPicPr>
        <p:blipFill>
          <a:blip r:embed="rId3">
            <a:extLst>
              <a:ext uri="{28A0092B-C50C-407E-A947-70E740481C1C}">
                <a14:useLocalDpi xmlns:a14="http://schemas.microsoft.com/office/drawing/2010/main" val="0"/>
              </a:ext>
            </a:extLst>
          </a:blip>
          <a:srcRect l="15341" t="13062" b="39735"/>
          <a:stretch>
            <a:fillRect/>
          </a:stretch>
        </p:blipFill>
        <p:spPr bwMode="auto">
          <a:xfrm>
            <a:off x="396875" y="4264025"/>
            <a:ext cx="1992313" cy="1111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5" name="Picture 6"/>
          <p:cNvPicPr>
            <a:picLocks noChangeAspect="1"/>
          </p:cNvPicPr>
          <p:nvPr/>
        </p:nvPicPr>
        <p:blipFill>
          <a:blip r:embed="rId4">
            <a:extLst>
              <a:ext uri="{28A0092B-C50C-407E-A947-70E740481C1C}">
                <a14:useLocalDpi xmlns:a14="http://schemas.microsoft.com/office/drawing/2010/main" val="0"/>
              </a:ext>
            </a:extLst>
          </a:blip>
          <a:srcRect b="38591"/>
          <a:stretch>
            <a:fillRect/>
          </a:stretch>
        </p:blipFill>
        <p:spPr bwMode="auto">
          <a:xfrm>
            <a:off x="541338" y="2976563"/>
            <a:ext cx="2352675" cy="1444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6" name="Picture 7"/>
          <p:cNvPicPr>
            <a:picLocks noChangeAspect="1"/>
          </p:cNvPicPr>
          <p:nvPr/>
        </p:nvPicPr>
        <p:blipFill>
          <a:blip r:embed="rId5">
            <a:extLst>
              <a:ext uri="{28A0092B-C50C-407E-A947-70E740481C1C}">
                <a14:useLocalDpi xmlns:a14="http://schemas.microsoft.com/office/drawing/2010/main" val="0"/>
              </a:ext>
            </a:extLst>
          </a:blip>
          <a:srcRect t="13895" b="29088"/>
          <a:stretch>
            <a:fillRect/>
          </a:stretch>
        </p:blipFill>
        <p:spPr bwMode="auto">
          <a:xfrm>
            <a:off x="903288" y="2181225"/>
            <a:ext cx="2354262" cy="1341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7" name="Picture 8"/>
          <p:cNvPicPr>
            <a:picLocks noChangeAspect="1"/>
          </p:cNvPicPr>
          <p:nvPr/>
        </p:nvPicPr>
        <p:blipFill>
          <a:blip r:embed="rId6">
            <a:extLst>
              <a:ext uri="{28A0092B-C50C-407E-A947-70E740481C1C}">
                <a14:useLocalDpi xmlns:a14="http://schemas.microsoft.com/office/drawing/2010/main" val="0"/>
              </a:ext>
            </a:extLst>
          </a:blip>
          <a:srcRect l="14211" t="15781" r="11600" b="32294"/>
          <a:stretch>
            <a:fillRect/>
          </a:stretch>
        </p:blipFill>
        <p:spPr bwMode="auto">
          <a:xfrm>
            <a:off x="1824038" y="1190625"/>
            <a:ext cx="1746250" cy="1222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8" name="Picture 9"/>
          <p:cNvPicPr>
            <a:picLocks noChangeAspect="1"/>
          </p:cNvPicPr>
          <p:nvPr/>
        </p:nvPicPr>
        <p:blipFill>
          <a:blip r:embed="rId7">
            <a:extLst>
              <a:ext uri="{28A0092B-C50C-407E-A947-70E740481C1C}">
                <a14:useLocalDpi xmlns:a14="http://schemas.microsoft.com/office/drawing/2010/main" val="0"/>
              </a:ext>
            </a:extLst>
          </a:blip>
          <a:srcRect l="11665" t="14384" r="10025" b="21381"/>
          <a:stretch>
            <a:fillRect/>
          </a:stretch>
        </p:blipFill>
        <p:spPr bwMode="auto">
          <a:xfrm>
            <a:off x="3092450" y="457200"/>
            <a:ext cx="1841500" cy="151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9" name="Picture 10"/>
          <p:cNvPicPr>
            <a:picLocks noChangeAspect="1"/>
          </p:cNvPicPr>
          <p:nvPr/>
        </p:nvPicPr>
        <p:blipFill>
          <a:blip r:embed="rId8">
            <a:extLst>
              <a:ext uri="{28A0092B-C50C-407E-A947-70E740481C1C}">
                <a14:useLocalDpi xmlns:a14="http://schemas.microsoft.com/office/drawing/2010/main" val="0"/>
              </a:ext>
            </a:extLst>
          </a:blip>
          <a:srcRect l="14757" t="15152" r="11459" b="20612"/>
          <a:stretch>
            <a:fillRect/>
          </a:stretch>
        </p:blipFill>
        <p:spPr bwMode="auto">
          <a:xfrm>
            <a:off x="4737100" y="523875"/>
            <a:ext cx="1736725" cy="151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20" name="Picture 11"/>
          <p:cNvPicPr>
            <a:picLocks noChangeAspect="1"/>
          </p:cNvPicPr>
          <p:nvPr/>
        </p:nvPicPr>
        <p:blipFill>
          <a:blip r:embed="rId9">
            <a:extLst>
              <a:ext uri="{28A0092B-C50C-407E-A947-70E740481C1C}">
                <a14:useLocalDpi xmlns:a14="http://schemas.microsoft.com/office/drawing/2010/main" val="0"/>
              </a:ext>
            </a:extLst>
          </a:blip>
          <a:srcRect l="15451" t="13654" r="13947" b="13367"/>
          <a:stretch>
            <a:fillRect/>
          </a:stretch>
        </p:blipFill>
        <p:spPr bwMode="auto">
          <a:xfrm>
            <a:off x="6210300" y="971550"/>
            <a:ext cx="1662113" cy="1717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21" name="Picture 12"/>
          <p:cNvPicPr>
            <a:picLocks noChangeAspect="1"/>
          </p:cNvPicPr>
          <p:nvPr/>
        </p:nvPicPr>
        <p:blipFill>
          <a:blip r:embed="rId10">
            <a:extLst>
              <a:ext uri="{28A0092B-C50C-407E-A947-70E740481C1C}">
                <a14:useLocalDpi xmlns:a14="http://schemas.microsoft.com/office/drawing/2010/main" val="0"/>
              </a:ext>
            </a:extLst>
          </a:blip>
          <a:srcRect l="14450" t="15025" r="14659" b="13506"/>
          <a:stretch>
            <a:fillRect/>
          </a:stretch>
        </p:blipFill>
        <p:spPr bwMode="auto">
          <a:xfrm>
            <a:off x="6864350" y="4533900"/>
            <a:ext cx="1668463" cy="168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22" name="Picture 13"/>
          <p:cNvPicPr>
            <a:picLocks noChangeAspect="1"/>
          </p:cNvPicPr>
          <p:nvPr/>
        </p:nvPicPr>
        <p:blipFill>
          <a:blip r:embed="rId11">
            <a:extLst>
              <a:ext uri="{28A0092B-C50C-407E-A947-70E740481C1C}">
                <a14:useLocalDpi xmlns:a14="http://schemas.microsoft.com/office/drawing/2010/main" val="0"/>
              </a:ext>
            </a:extLst>
          </a:blip>
          <a:srcRect l="15147" t="16068" r="13382" b="15068"/>
          <a:stretch>
            <a:fillRect/>
          </a:stretch>
        </p:blipFill>
        <p:spPr bwMode="auto">
          <a:xfrm>
            <a:off x="6972300" y="2800350"/>
            <a:ext cx="1682750" cy="1620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23" name="TextBox 15"/>
          <p:cNvSpPr txBox="1">
            <a:spLocks noChangeArrowheads="1"/>
          </p:cNvSpPr>
          <p:nvPr/>
        </p:nvSpPr>
        <p:spPr bwMode="auto">
          <a:xfrm>
            <a:off x="15875" y="5175250"/>
            <a:ext cx="7270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2004</a:t>
            </a:r>
          </a:p>
        </p:txBody>
      </p:sp>
      <p:sp>
        <p:nvSpPr>
          <p:cNvPr id="13324" name="TextBox 16"/>
          <p:cNvSpPr txBox="1">
            <a:spLocks noChangeArrowheads="1"/>
          </p:cNvSpPr>
          <p:nvPr/>
        </p:nvSpPr>
        <p:spPr bwMode="auto">
          <a:xfrm>
            <a:off x="231775" y="4237038"/>
            <a:ext cx="671513"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2005</a:t>
            </a:r>
          </a:p>
        </p:txBody>
      </p:sp>
      <p:sp>
        <p:nvSpPr>
          <p:cNvPr id="13325" name="TextBox 17"/>
          <p:cNvSpPr txBox="1">
            <a:spLocks noChangeArrowheads="1"/>
          </p:cNvSpPr>
          <p:nvPr/>
        </p:nvSpPr>
        <p:spPr bwMode="auto">
          <a:xfrm>
            <a:off x="552450" y="3338513"/>
            <a:ext cx="703263"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2006</a:t>
            </a:r>
          </a:p>
        </p:txBody>
      </p:sp>
      <p:sp>
        <p:nvSpPr>
          <p:cNvPr id="13326" name="TextBox 18"/>
          <p:cNvSpPr txBox="1">
            <a:spLocks noChangeArrowheads="1"/>
          </p:cNvSpPr>
          <p:nvPr/>
        </p:nvSpPr>
        <p:spPr bwMode="auto">
          <a:xfrm>
            <a:off x="998538" y="2319338"/>
            <a:ext cx="64135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2007</a:t>
            </a:r>
          </a:p>
        </p:txBody>
      </p:sp>
      <p:sp>
        <p:nvSpPr>
          <p:cNvPr id="13327" name="TextBox 19"/>
          <p:cNvSpPr txBox="1">
            <a:spLocks noChangeArrowheads="1"/>
          </p:cNvSpPr>
          <p:nvPr/>
        </p:nvSpPr>
        <p:spPr bwMode="auto">
          <a:xfrm>
            <a:off x="1519238" y="1209675"/>
            <a:ext cx="644525"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600">
                <a:solidFill>
                  <a:srgbClr val="000000"/>
                </a:solidFill>
              </a:rPr>
              <a:t>2008</a:t>
            </a:r>
          </a:p>
        </p:txBody>
      </p:sp>
      <p:sp>
        <p:nvSpPr>
          <p:cNvPr id="13328" name="TextBox 20"/>
          <p:cNvSpPr txBox="1">
            <a:spLocks noChangeArrowheads="1"/>
          </p:cNvSpPr>
          <p:nvPr/>
        </p:nvSpPr>
        <p:spPr bwMode="auto">
          <a:xfrm>
            <a:off x="3570288" y="111125"/>
            <a:ext cx="64135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600">
                <a:solidFill>
                  <a:srgbClr val="000000"/>
                </a:solidFill>
              </a:rPr>
              <a:t>2009</a:t>
            </a:r>
          </a:p>
        </p:txBody>
      </p:sp>
      <p:sp>
        <p:nvSpPr>
          <p:cNvPr id="13329" name="TextBox 21"/>
          <p:cNvSpPr txBox="1">
            <a:spLocks noChangeArrowheads="1"/>
          </p:cNvSpPr>
          <p:nvPr/>
        </p:nvSpPr>
        <p:spPr bwMode="auto">
          <a:xfrm>
            <a:off x="5484813" y="184150"/>
            <a:ext cx="760412"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2010</a:t>
            </a:r>
          </a:p>
        </p:txBody>
      </p:sp>
      <p:sp>
        <p:nvSpPr>
          <p:cNvPr id="13330" name="TextBox 22"/>
          <p:cNvSpPr txBox="1">
            <a:spLocks noChangeArrowheads="1"/>
          </p:cNvSpPr>
          <p:nvPr/>
        </p:nvSpPr>
        <p:spPr bwMode="auto">
          <a:xfrm>
            <a:off x="7354888" y="800100"/>
            <a:ext cx="649287"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2011</a:t>
            </a:r>
          </a:p>
        </p:txBody>
      </p:sp>
      <p:sp>
        <p:nvSpPr>
          <p:cNvPr id="13331" name="TextBox 23"/>
          <p:cNvSpPr txBox="1">
            <a:spLocks noChangeArrowheads="1"/>
          </p:cNvSpPr>
          <p:nvPr/>
        </p:nvSpPr>
        <p:spPr bwMode="auto">
          <a:xfrm>
            <a:off x="8247063" y="2606675"/>
            <a:ext cx="6921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2012</a:t>
            </a:r>
          </a:p>
        </p:txBody>
      </p:sp>
      <p:sp>
        <p:nvSpPr>
          <p:cNvPr id="13332" name="TextBox 24"/>
          <p:cNvSpPr txBox="1">
            <a:spLocks noChangeArrowheads="1"/>
          </p:cNvSpPr>
          <p:nvPr/>
        </p:nvSpPr>
        <p:spPr bwMode="auto">
          <a:xfrm>
            <a:off x="8308975" y="4527550"/>
            <a:ext cx="6492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2013</a:t>
            </a:r>
          </a:p>
        </p:txBody>
      </p:sp>
      <p:sp>
        <p:nvSpPr>
          <p:cNvPr id="13333" name="TextBox 25"/>
          <p:cNvSpPr txBox="1">
            <a:spLocks noChangeArrowheads="1"/>
          </p:cNvSpPr>
          <p:nvPr/>
        </p:nvSpPr>
        <p:spPr bwMode="auto">
          <a:xfrm>
            <a:off x="4237038" y="6164263"/>
            <a:ext cx="8064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grpSp>
        <p:nvGrpSpPr>
          <p:cNvPr id="13334" name="Group 27"/>
          <p:cNvGrpSpPr>
            <a:grpSpLocks/>
          </p:cNvGrpSpPr>
          <p:nvPr/>
        </p:nvGrpSpPr>
        <p:grpSpPr bwMode="auto">
          <a:xfrm>
            <a:off x="1568450" y="5783263"/>
            <a:ext cx="2227263" cy="1074737"/>
            <a:chOff x="4631014" y="1668452"/>
            <a:chExt cx="2227877" cy="1074034"/>
          </a:xfrm>
        </p:grpSpPr>
        <p:pic>
          <p:nvPicPr>
            <p:cNvPr id="13339" name="Picture 2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631014" y="1668452"/>
              <a:ext cx="2227877" cy="8026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618742"/>
              <a:ext cx="328704"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3341" name="TextBox 30"/>
            <p:cNvSpPr txBox="1">
              <a:spLocks noChangeArrowheads="1"/>
            </p:cNvSpPr>
            <p:nvPr/>
          </p:nvSpPr>
          <p:spPr bwMode="auto">
            <a:xfrm>
              <a:off x="4959532" y="2450098"/>
              <a:ext cx="1194789" cy="292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300">
                  <a:solidFill>
                    <a:srgbClr val="000000"/>
                  </a:solidFill>
                  <a:latin typeface="Arial" charset="0"/>
                </a:rPr>
                <a:t>co-authorship</a:t>
              </a:r>
            </a:p>
          </p:txBody>
        </p:sp>
      </p:grpSp>
      <p:sp>
        <p:nvSpPr>
          <p:cNvPr id="13335"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13336" name="Title 1"/>
          <p:cNvSpPr>
            <a:spLocks noGrp="1"/>
          </p:cNvSpPr>
          <p:nvPr>
            <p:ph type="title"/>
          </p:nvPr>
        </p:nvSpPr>
        <p:spPr>
          <a:xfrm>
            <a:off x="1588" y="47625"/>
            <a:ext cx="3255962" cy="752475"/>
          </a:xfrm>
        </p:spPr>
        <p:txBody>
          <a:bodyPr/>
          <a:lstStyle/>
          <a:p>
            <a:r>
              <a:rPr lang="en-US" altLang="en-US">
                <a:ea typeface="ＭＳ Ｐゴシック" charset="-128"/>
              </a:rPr>
              <a:t>Dynamics of co-authorship network</a:t>
            </a:r>
          </a:p>
        </p:txBody>
      </p:sp>
      <p:pic>
        <p:nvPicPr>
          <p:cNvPr id="13337" name="Picture 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1113" y="1882775"/>
            <a:ext cx="5988051" cy="5092700"/>
          </a:xfrm>
          <a:prstGeom prst="rect">
            <a:avLst/>
          </a:prstGeom>
          <a:solidFill>
            <a:schemeClr val="bg1"/>
          </a:solidFill>
          <a:ln w="9525">
            <a:solidFill>
              <a:srgbClr val="000000"/>
            </a:solidFill>
            <a:miter lim="800000"/>
            <a:headEnd/>
            <a:tailEnd/>
          </a:ln>
        </p:spPr>
      </p:pic>
      <p:sp>
        <p:nvSpPr>
          <p:cNvPr id="13338" name="TextBox 1"/>
          <p:cNvSpPr txBox="1">
            <a:spLocks noChangeArrowheads="1"/>
          </p:cNvSpPr>
          <p:nvPr/>
        </p:nvSpPr>
        <p:spPr bwMode="auto">
          <a:xfrm rot="-5400000">
            <a:off x="-746125" y="2813050"/>
            <a:ext cx="1824037" cy="4619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t>“Modularity”</a:t>
            </a:r>
          </a:p>
        </p:txBody>
      </p:sp>
    </p:spTree>
    <p:extLst>
      <p:ext uri="{BB962C8B-B14F-4D97-AF65-F5344CB8AC3E}">
        <p14:creationId xmlns:p14="http://schemas.microsoft.com/office/powerpoint/2010/main" val="46847416"/>
      </p:ext>
    </p:extLst>
  </p:cSld>
  <p:clrMapOvr>
    <a:masterClrMapping/>
  </p:clrMapOvr>
  <p:transition advTm="44045"/>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tx1">
                    <a:lumMod val="75000"/>
                    <a:lumOff val="25000"/>
                  </a:schemeClr>
                </a:solidFill>
                <a:ea typeface="ＭＳ Ｐゴシック" charset="0"/>
                <a:cs typeface="ＭＳ Ｐゴシック" charset="0"/>
              </a:rPr>
              <a:t>Transcriptome Mining: Population-scale genomic </a:t>
            </a:r>
            <a:r>
              <a:rPr lang="en-US" sz="1600" dirty="0" smtClean="0">
                <a:solidFill>
                  <a:schemeClr val="tx1">
                    <a:lumMod val="75000"/>
                    <a:lumOff val="25000"/>
                  </a:schemeClr>
                </a:solidFill>
                <a:ea typeface="ＭＳ Ｐゴシック" charset="0"/>
                <a:cs typeface="ＭＳ Ｐゴシック" charset="0"/>
              </a:rPr>
              <a:t>analysis </a:t>
            </a:r>
            <a:r>
              <a:rPr lang="en-US" sz="1600" dirty="0">
                <a:solidFill>
                  <a:schemeClr val="tx1">
                    <a:lumMod val="75000"/>
                    <a:lumOff val="25000"/>
                  </a:schemeClr>
                </a:solidFill>
                <a:ea typeface="ＭＳ Ｐゴシック" charset="0"/>
                <a:cs typeface="ＭＳ Ｐゴシック" charset="0"/>
              </a:rPr>
              <a:t>to better understand mental disease &amp; the subtle privacy risks of </a:t>
            </a:r>
            <a:r>
              <a:rPr lang="en-US" sz="1600" dirty="0" smtClean="0">
                <a:solidFill>
                  <a:schemeClr val="tx1">
                    <a:lumMod val="75000"/>
                    <a:lumOff val="25000"/>
                  </a:schemeClr>
                </a:solidFill>
                <a:ea typeface="ＭＳ Ｐゴシック" charset="0"/>
                <a:cs typeface="ＭＳ Ｐゴシック" charset="0"/>
              </a:rPr>
              <a:t>this activity</a:t>
            </a:r>
            <a:endParaRPr lang="en-US" sz="1600" dirty="0">
              <a:solidFill>
                <a:schemeClr val="tx1">
                  <a:lumMod val="75000"/>
                  <a:lumOff val="25000"/>
                </a:schemeClr>
              </a:solidFill>
              <a:ea typeface="ＭＳ Ｐゴシック" charset="0"/>
              <a:cs typeface="ＭＳ Ｐゴシック" charset="0"/>
            </a:endParaRPr>
          </a:p>
        </p:txBody>
      </p:sp>
      <p:sp>
        <p:nvSpPr>
          <p:cNvPr id="54274" name="Content Placeholder 2"/>
          <p:cNvSpPr>
            <a:spLocks noGrp="1"/>
          </p:cNvSpPr>
          <p:nvPr>
            <p:ph sz="half" idx="1"/>
          </p:nvPr>
        </p:nvSpPr>
        <p:spPr>
          <a:xfrm>
            <a:off x="143828" y="725488"/>
            <a:ext cx="3708082" cy="6116638"/>
          </a:xfrm>
        </p:spPr>
        <p:txBody>
          <a:bodyPr/>
          <a:lstStyle/>
          <a:p>
            <a:r>
              <a:rPr lang="en-US" altLang="en-US" sz="1600" i="1" dirty="0">
                <a:solidFill>
                  <a:schemeClr val="tx1">
                    <a:lumMod val="75000"/>
                    <a:lumOff val="25000"/>
                  </a:schemeClr>
                </a:solidFill>
                <a:ea typeface="ＭＳ Ｐゴシック" charset="-128"/>
                <a:cs typeface="ＭＳ Ｐゴシック" charset="-128"/>
              </a:rPr>
              <a:t>[</a:t>
            </a:r>
            <a:r>
              <a:rPr lang="en-US" altLang="en-US" sz="1600" i="1" dirty="0" smtClean="0">
                <a:solidFill>
                  <a:schemeClr val="tx1">
                    <a:lumMod val="75000"/>
                    <a:lumOff val="25000"/>
                  </a:schemeClr>
                </a:solidFill>
                <a:ea typeface="ＭＳ Ｐゴシック" charset="-128"/>
                <a:cs typeface="ＭＳ Ｐゴシック" charset="-128"/>
              </a:rPr>
              <a:t>Core] </a:t>
            </a:r>
            <a:r>
              <a:rPr lang="en-US" altLang="en-US" sz="2000" b="1" dirty="0" err="1">
                <a:solidFill>
                  <a:srgbClr val="FF7413"/>
                </a:solidFill>
                <a:ea typeface="ＭＳ Ｐゴシック" charset="-128"/>
                <a:cs typeface="ＭＳ Ｐゴシック" charset="-128"/>
              </a:rPr>
              <a:t>PsychENCODE</a:t>
            </a:r>
            <a:r>
              <a:rPr lang="en-US" altLang="en-US" sz="2000" b="1" dirty="0">
                <a:solidFill>
                  <a:schemeClr val="tx1">
                    <a:lumMod val="75000"/>
                    <a:lumOff val="25000"/>
                  </a:schemeClr>
                </a:solidFill>
                <a:ea typeface="ＭＳ Ｐゴシック" charset="-128"/>
                <a:cs typeface="ＭＳ Ｐゴシック" charset="-128"/>
              </a:rPr>
              <a:t>: </a:t>
            </a:r>
            <a:r>
              <a:rPr lang="en-US" altLang="en-US" sz="2000" b="1" dirty="0" smtClean="0">
                <a:solidFill>
                  <a:schemeClr val="tx1">
                    <a:lumMod val="75000"/>
                    <a:lumOff val="25000"/>
                  </a:schemeClr>
                </a:solidFill>
                <a:ea typeface="ＭＳ Ｐゴシック" charset="-128"/>
                <a:cs typeface="ＭＳ Ｐゴシック" charset="-128"/>
              </a:rPr>
              <a:t/>
            </a:r>
            <a:br>
              <a:rPr lang="en-US" altLang="en-US" sz="2000" b="1" dirty="0" smtClean="0">
                <a:solidFill>
                  <a:schemeClr val="tx1">
                    <a:lumMod val="75000"/>
                    <a:lumOff val="25000"/>
                  </a:schemeClr>
                </a:solidFill>
                <a:ea typeface="ＭＳ Ｐゴシック" charset="-128"/>
                <a:cs typeface="ＭＳ Ｐゴシック" charset="-128"/>
              </a:rPr>
            </a:br>
            <a:r>
              <a:rPr lang="en-US" altLang="en-US" sz="1800" dirty="0" smtClean="0">
                <a:solidFill>
                  <a:schemeClr val="tx1">
                    <a:lumMod val="75000"/>
                    <a:lumOff val="25000"/>
                  </a:schemeClr>
                </a:solidFill>
                <a:ea typeface="ＭＳ Ｐゴシック" charset="-128"/>
                <a:cs typeface="ＭＳ Ｐゴシック" charset="-128"/>
              </a:rPr>
              <a:t>Population-level </a:t>
            </a:r>
            <a:r>
              <a:rPr lang="en-US" altLang="en-US" sz="1800" dirty="0">
                <a:solidFill>
                  <a:schemeClr val="tx1">
                    <a:lumMod val="75000"/>
                    <a:lumOff val="25000"/>
                  </a:schemeClr>
                </a:solidFill>
                <a:ea typeface="ＭＳ Ｐゴシック" charset="-128"/>
                <a:cs typeface="ＭＳ Ｐゴシック" charset="-128"/>
              </a:rPr>
              <a:t>analysis of functional genomics data related to mental disease</a:t>
            </a:r>
          </a:p>
          <a:p>
            <a:pPr lvl="1"/>
            <a:r>
              <a:rPr lang="en-US" altLang="en-US" sz="1600" dirty="0">
                <a:solidFill>
                  <a:schemeClr val="tx1">
                    <a:lumMod val="75000"/>
                    <a:lumOff val="25000"/>
                  </a:schemeClr>
                </a:solidFill>
                <a:ea typeface="ＭＳ Ｐゴシック" charset="-128"/>
              </a:rPr>
              <a:t>Consortium intro &amp; construction of an adult brain </a:t>
            </a:r>
            <a:r>
              <a:rPr lang="en-US" altLang="en-US" sz="1600" dirty="0" smtClean="0">
                <a:solidFill>
                  <a:schemeClr val="tx1">
                    <a:lumMod val="75000"/>
                    <a:lumOff val="25000"/>
                  </a:schemeClr>
                </a:solidFill>
                <a:ea typeface="ＭＳ Ｐゴシック" charset="-128"/>
              </a:rPr>
              <a:t>resource </a:t>
            </a:r>
            <a:r>
              <a:rPr lang="en-US" altLang="en-US" sz="1600" dirty="0">
                <a:solidFill>
                  <a:schemeClr val="tx1">
                    <a:lumMod val="75000"/>
                    <a:lumOff val="25000"/>
                  </a:schemeClr>
                </a:solidFill>
                <a:ea typeface="ＭＳ Ｐゴシック" charset="-128"/>
              </a:rPr>
              <a:t>w/ 1866 individuals </a:t>
            </a:r>
          </a:p>
          <a:p>
            <a:pPr lvl="1"/>
            <a:r>
              <a:rPr lang="en-US" altLang="en-US" sz="1600" dirty="0">
                <a:solidFill>
                  <a:schemeClr val="tx1">
                    <a:lumMod val="75000"/>
                    <a:lumOff val="25000"/>
                  </a:schemeClr>
                </a:solidFill>
                <a:ea typeface="ＭＳ Ｐゴシック" charset="-128"/>
              </a:rPr>
              <a:t>Explanation of </a:t>
            </a:r>
            <a:r>
              <a:rPr lang="en-US" altLang="en-US" sz="1600" dirty="0" smtClean="0">
                <a:solidFill>
                  <a:schemeClr val="tx1">
                    <a:lumMod val="75000"/>
                    <a:lumOff val="25000"/>
                  </a:schemeClr>
                </a:solidFill>
                <a:ea typeface="ＭＳ Ｐゴシック" charset="-128"/>
              </a:rPr>
              <a:t>across-population </a:t>
            </a:r>
            <a:r>
              <a:rPr lang="en-US" altLang="en-US" sz="1600" dirty="0">
                <a:solidFill>
                  <a:schemeClr val="tx1">
                    <a:lumMod val="75000"/>
                    <a:lumOff val="25000"/>
                  </a:schemeClr>
                </a:solidFill>
                <a:ea typeface="ＭＳ Ｐゴシック" charset="-128"/>
              </a:rPr>
              <a:t>variation via changing proportions of cell types </a:t>
            </a:r>
            <a:r>
              <a:rPr lang="en-US" altLang="en-US" sz="1600" dirty="0" smtClean="0">
                <a:solidFill>
                  <a:schemeClr val="tx1">
                    <a:lumMod val="75000"/>
                    <a:lumOff val="25000"/>
                  </a:schemeClr>
                </a:solidFill>
                <a:ea typeface="ＭＳ Ｐゴシック" charset="-128"/>
              </a:rPr>
              <a:t>(using single-cell </a:t>
            </a:r>
            <a:r>
              <a:rPr lang="en-US" altLang="en-US" sz="1600" dirty="0" smtClean="0">
                <a:solidFill>
                  <a:srgbClr val="FF7413"/>
                </a:solidFill>
                <a:ea typeface="ＭＳ Ｐゴシック" charset="-128"/>
              </a:rPr>
              <a:t>deconvolution</a:t>
            </a:r>
            <a:r>
              <a:rPr lang="en-US" altLang="en-US" sz="1600" dirty="0">
                <a:solidFill>
                  <a:schemeClr val="tx1">
                    <a:lumMod val="75000"/>
                    <a:lumOff val="25000"/>
                  </a:schemeClr>
                </a:solidFill>
                <a:ea typeface="ＭＳ Ｐゴシック" charset="-128"/>
              </a:rPr>
              <a:t>)</a:t>
            </a:r>
          </a:p>
          <a:p>
            <a:pPr lvl="1"/>
            <a:r>
              <a:rPr lang="en-US" altLang="en-US" sz="1600" dirty="0">
                <a:solidFill>
                  <a:schemeClr val="tx1">
                    <a:lumMod val="75000"/>
                    <a:lumOff val="25000"/>
                  </a:schemeClr>
                </a:solidFill>
                <a:ea typeface="ＭＳ Ｐゴシック" charset="-128"/>
              </a:rPr>
              <a:t>Generation of a large QTL </a:t>
            </a:r>
            <a:r>
              <a:rPr lang="en-US" altLang="en-US" sz="1600" dirty="0" smtClean="0">
                <a:solidFill>
                  <a:schemeClr val="tx1">
                    <a:lumMod val="75000"/>
                    <a:lumOff val="25000"/>
                  </a:schemeClr>
                </a:solidFill>
                <a:ea typeface="ＭＳ Ｐゴシック" charset="-128"/>
              </a:rPr>
              <a:t>resource (~2.5M </a:t>
            </a:r>
            <a:r>
              <a:rPr lang="en-US" altLang="en-US" sz="1600" dirty="0" err="1" smtClean="0">
                <a:solidFill>
                  <a:schemeClr val="tx1">
                    <a:lumMod val="75000"/>
                    <a:lumOff val="25000"/>
                  </a:schemeClr>
                </a:solidFill>
                <a:ea typeface="ＭＳ Ｐゴシック" charset="-128"/>
              </a:rPr>
              <a:t>eQTLs</a:t>
            </a:r>
            <a:r>
              <a:rPr lang="en-US" altLang="en-US" sz="1600" dirty="0" smtClean="0">
                <a:solidFill>
                  <a:schemeClr val="tx1">
                    <a:lumMod val="75000"/>
                    <a:lumOff val="25000"/>
                  </a:schemeClr>
                </a:solidFill>
                <a:ea typeface="ＭＳ Ｐゴシック" charset="-128"/>
              </a:rPr>
              <a:t>)</a:t>
            </a:r>
            <a:endParaRPr lang="en-US" altLang="en-US" sz="1600" dirty="0">
              <a:solidFill>
                <a:schemeClr val="tx1">
                  <a:lumMod val="75000"/>
                  <a:lumOff val="25000"/>
                </a:schemeClr>
              </a:solidFill>
              <a:ea typeface="ＭＳ Ｐゴシック" charset="-128"/>
            </a:endParaRPr>
          </a:p>
          <a:p>
            <a:pPr lvl="1"/>
            <a:r>
              <a:rPr lang="en-US" altLang="en-US" sz="1600" dirty="0" smtClean="0">
                <a:solidFill>
                  <a:srgbClr val="FF7413"/>
                </a:solidFill>
                <a:ea typeface="ＭＳ Ｐゴシック" charset="-128"/>
              </a:rPr>
              <a:t>Regulatory </a:t>
            </a:r>
            <a:r>
              <a:rPr lang="en-US" altLang="en-US" sz="1600" dirty="0">
                <a:solidFill>
                  <a:srgbClr val="FF7413"/>
                </a:solidFill>
                <a:ea typeface="ＭＳ Ｐゴシック" charset="-128"/>
              </a:rPr>
              <a:t>network</a:t>
            </a:r>
            <a:r>
              <a:rPr lang="en-US" altLang="en-US" sz="1600" dirty="0">
                <a:solidFill>
                  <a:schemeClr val="tx1">
                    <a:lumMod val="75000"/>
                    <a:lumOff val="25000"/>
                  </a:schemeClr>
                </a:solidFill>
                <a:ea typeface="ＭＳ Ｐゴシック" charset="-128"/>
              </a:rPr>
              <a:t> </a:t>
            </a:r>
            <a:r>
              <a:rPr lang="en-US" altLang="en-US" sz="1600" dirty="0" smtClean="0">
                <a:solidFill>
                  <a:schemeClr val="tx1">
                    <a:lumMod val="75000"/>
                    <a:lumOff val="25000"/>
                  </a:schemeClr>
                </a:solidFill>
                <a:ea typeface="ＭＳ Ｐゴシック" charset="-128"/>
              </a:rPr>
              <a:t>construction using QTLs</a:t>
            </a:r>
            <a:r>
              <a:rPr lang="en-US" altLang="en-US" sz="1600" dirty="0">
                <a:solidFill>
                  <a:schemeClr val="tx1">
                    <a:lumMod val="75000"/>
                    <a:lumOff val="25000"/>
                  </a:schemeClr>
                </a:solidFill>
                <a:ea typeface="ＭＳ Ｐゴシック" charset="-128"/>
              </a:rPr>
              <a:t>, </a:t>
            </a:r>
            <a:r>
              <a:rPr lang="en-US" altLang="en-US" sz="1600" dirty="0" smtClean="0">
                <a:solidFill>
                  <a:schemeClr val="tx1">
                    <a:lumMod val="75000"/>
                    <a:lumOff val="25000"/>
                  </a:schemeClr>
                </a:solidFill>
                <a:ea typeface="ＭＳ Ｐゴシック" charset="-128"/>
              </a:rPr>
              <a:t>Hi-C </a:t>
            </a:r>
            <a:r>
              <a:rPr lang="en-US" altLang="en-US" sz="1600" dirty="0">
                <a:solidFill>
                  <a:schemeClr val="tx1">
                    <a:lumMod val="75000"/>
                    <a:lumOff val="25000"/>
                  </a:schemeClr>
                </a:solidFill>
                <a:ea typeface="ＭＳ Ｐゴシック" charset="-128"/>
              </a:rPr>
              <a:t>&amp; activity </a:t>
            </a:r>
            <a:r>
              <a:rPr lang="en-US" altLang="en-US" sz="1600" dirty="0" smtClean="0">
                <a:solidFill>
                  <a:schemeClr val="tx1">
                    <a:lumMod val="75000"/>
                    <a:lumOff val="25000"/>
                  </a:schemeClr>
                </a:solidFill>
                <a:ea typeface="ＭＳ Ｐゴシック" charset="-128"/>
              </a:rPr>
              <a:t>relationships. Using this to link GWAS SNPs to genes.</a:t>
            </a:r>
            <a:endParaRPr lang="en-US" altLang="en-US" sz="1600" dirty="0">
              <a:solidFill>
                <a:schemeClr val="tx1">
                  <a:lumMod val="75000"/>
                  <a:lumOff val="25000"/>
                </a:schemeClr>
              </a:solidFill>
              <a:ea typeface="ＭＳ Ｐゴシック" charset="-128"/>
            </a:endParaRPr>
          </a:p>
          <a:p>
            <a:pPr lvl="1"/>
            <a:r>
              <a:rPr lang="en-US" altLang="en-US" sz="1600" dirty="0" smtClean="0">
                <a:solidFill>
                  <a:schemeClr val="tx1">
                    <a:lumMod val="75000"/>
                    <a:lumOff val="25000"/>
                  </a:schemeClr>
                </a:solidFill>
                <a:ea typeface="ＭＳ Ｐゴシック" charset="-128"/>
              </a:rPr>
              <a:t>Embedding the reg</a:t>
            </a:r>
            <a:r>
              <a:rPr lang="en-US" altLang="en-US" sz="1600" dirty="0">
                <a:solidFill>
                  <a:schemeClr val="tx1">
                    <a:lumMod val="75000"/>
                    <a:lumOff val="25000"/>
                  </a:schemeClr>
                </a:solidFill>
                <a:ea typeface="ＭＳ Ｐゴシック" charset="-128"/>
              </a:rPr>
              <a:t>. network in a deep-learning model (DSPN) to predict </a:t>
            </a:r>
            <a:r>
              <a:rPr lang="en-US" altLang="en-US" sz="1600" dirty="0" smtClean="0">
                <a:solidFill>
                  <a:schemeClr val="tx1">
                    <a:lumMod val="75000"/>
                    <a:lumOff val="25000"/>
                  </a:schemeClr>
                </a:solidFill>
                <a:ea typeface="ＭＳ Ｐゴシック" charset="-128"/>
              </a:rPr>
              <a:t>psychiatric disease phenotype </a:t>
            </a:r>
            <a:r>
              <a:rPr lang="en-US" altLang="en-US" sz="1600" dirty="0">
                <a:solidFill>
                  <a:schemeClr val="tx1">
                    <a:lumMod val="75000"/>
                    <a:lumOff val="25000"/>
                  </a:schemeClr>
                </a:solidFill>
                <a:ea typeface="ＭＳ Ｐゴシック" charset="-128"/>
              </a:rPr>
              <a:t>from genotype &amp; </a:t>
            </a:r>
            <a:r>
              <a:rPr lang="en-US" altLang="en-US" sz="1600" dirty="0" smtClean="0">
                <a:solidFill>
                  <a:schemeClr val="tx1">
                    <a:lumMod val="75000"/>
                    <a:lumOff val="25000"/>
                  </a:schemeClr>
                </a:solidFill>
                <a:ea typeface="ＭＳ Ｐゴシック" charset="-128"/>
              </a:rPr>
              <a:t>transcriptome </a:t>
            </a:r>
            <a:endParaRPr lang="en-US" altLang="en-US" sz="1600" dirty="0">
              <a:solidFill>
                <a:schemeClr val="tx1">
                  <a:lumMod val="75000"/>
                  <a:lumOff val="25000"/>
                </a:schemeClr>
              </a:solidFill>
              <a:ea typeface="ＭＳ Ｐゴシック" charset="-128"/>
            </a:endParaRPr>
          </a:p>
          <a:p>
            <a:endParaRPr lang="en-US" altLang="en-US" sz="1600" i="1" dirty="0" smtClean="0">
              <a:solidFill>
                <a:schemeClr val="tx1">
                  <a:lumMod val="75000"/>
                  <a:lumOff val="25000"/>
                </a:schemeClr>
              </a:solidFill>
              <a:ea typeface="ＭＳ Ｐゴシック" charset="-128"/>
              <a:cs typeface="ＭＳ Ｐゴシック" charset="-128"/>
            </a:endParaRPr>
          </a:p>
          <a:p>
            <a:pPr lvl="1"/>
            <a:endParaRPr lang="en-US" altLang="en-US" sz="1600" dirty="0">
              <a:solidFill>
                <a:schemeClr val="tx1">
                  <a:lumMod val="75000"/>
                  <a:lumOff val="25000"/>
                </a:schemeClr>
              </a:solidFill>
              <a:ea typeface="ＭＳ Ｐゴシック" charset="-128"/>
            </a:endParaRPr>
          </a:p>
          <a:p>
            <a:pPr lvl="1"/>
            <a:endParaRPr lang="en-US" altLang="en-US" sz="1600" dirty="0">
              <a:solidFill>
                <a:schemeClr val="tx1">
                  <a:lumMod val="75000"/>
                  <a:lumOff val="25000"/>
                </a:schemeClr>
              </a:solidFill>
              <a:ea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3977640" y="725488"/>
            <a:ext cx="5150484" cy="6132512"/>
          </a:xfrm>
        </p:spPr>
        <p:txBody>
          <a:bodyPr/>
          <a:lstStyle/>
          <a:p>
            <a:r>
              <a:rPr lang="en-US" altLang="en-US" sz="1400" i="1" dirty="0" smtClean="0">
                <a:solidFill>
                  <a:schemeClr val="tx1">
                    <a:lumMod val="75000"/>
                    <a:lumOff val="25000"/>
                  </a:schemeClr>
                </a:solidFill>
                <a:ea typeface="ＭＳ Ｐゴシック" charset="-128"/>
                <a:cs typeface="ＭＳ Ｐゴシック" charset="-128"/>
              </a:rPr>
              <a:t>[Exhaust] </a:t>
            </a:r>
            <a:r>
              <a:rPr lang="en-US" altLang="en-US" sz="1800" b="1" dirty="0" smtClean="0">
                <a:solidFill>
                  <a:srgbClr val="FF7413"/>
                </a:solidFill>
                <a:ea typeface="ＭＳ Ｐゴシック" charset="-128"/>
                <a:cs typeface="ＭＳ Ｐゴシック" charset="-128"/>
              </a:rPr>
              <a:t>Genomic Privacy</a:t>
            </a:r>
            <a:r>
              <a:rPr lang="en-US" altLang="en-US" sz="1800" b="1" dirty="0" smtClean="0">
                <a:solidFill>
                  <a:schemeClr val="tx1">
                    <a:lumMod val="75000"/>
                    <a:lumOff val="25000"/>
                  </a:schemeClr>
                </a:solidFill>
                <a:ea typeface="ＭＳ Ｐゴシック" charset="-128"/>
                <a:cs typeface="ＭＳ Ｐゴシック" charset="-128"/>
              </a:rPr>
              <a:t> </a:t>
            </a:r>
            <a:r>
              <a:rPr lang="en-US" altLang="en-US" sz="1800" dirty="0" smtClean="0">
                <a:solidFill>
                  <a:schemeClr val="tx1">
                    <a:lumMod val="75000"/>
                    <a:lumOff val="25000"/>
                  </a:schemeClr>
                </a:solidFill>
                <a:ea typeface="ＭＳ Ｐゴシック" charset="-128"/>
                <a:cs typeface="ＭＳ Ｐゴシック" charset="-128"/>
              </a:rPr>
              <a:t>&amp; RNA-</a:t>
            </a:r>
            <a:r>
              <a:rPr lang="en-US" altLang="en-US" sz="1800" dirty="0" err="1" smtClean="0">
                <a:solidFill>
                  <a:schemeClr val="tx1">
                    <a:lumMod val="75000"/>
                    <a:lumOff val="25000"/>
                  </a:schemeClr>
                </a:solidFill>
                <a:ea typeface="ＭＳ Ｐゴシック" charset="-128"/>
                <a:cs typeface="ＭＳ Ｐゴシック" charset="-128"/>
              </a:rPr>
              <a:t>seq</a:t>
            </a:r>
            <a:r>
              <a:rPr lang="en-US" altLang="en-US" sz="1800" b="1" dirty="0" smtClean="0">
                <a:solidFill>
                  <a:schemeClr val="tx1">
                    <a:lumMod val="75000"/>
                    <a:lumOff val="25000"/>
                  </a:schemeClr>
                </a:solidFill>
                <a:ea typeface="ＭＳ Ｐゴシック" charset="-128"/>
                <a:cs typeface="ＭＳ Ｐゴシック" charset="-128"/>
              </a:rPr>
              <a:t> </a:t>
            </a:r>
          </a:p>
          <a:p>
            <a:pPr lvl="1"/>
            <a:r>
              <a:rPr lang="en-US" altLang="en-US" sz="1600" dirty="0">
                <a:solidFill>
                  <a:schemeClr val="tx1">
                    <a:lumMod val="75000"/>
                    <a:lumOff val="25000"/>
                  </a:schemeClr>
                </a:solidFill>
                <a:ea typeface="ＭＳ Ｐゴシック" charset="-128"/>
                <a:cs typeface="ＭＳ Ｐゴシック" charset="-128"/>
              </a:rPr>
              <a:t>Introduction </a:t>
            </a:r>
            <a:r>
              <a:rPr lang="en-US" altLang="en-US" sz="1600" dirty="0" smtClean="0">
                <a:solidFill>
                  <a:schemeClr val="tx1">
                    <a:lumMod val="75000"/>
                    <a:lumOff val="25000"/>
                  </a:schemeClr>
                </a:solidFill>
                <a:ea typeface="ＭＳ Ｐゴシック" charset="-128"/>
                <a:cs typeface="ＭＳ Ｐゴシック" charset="-128"/>
              </a:rPr>
              <a:t>to </a:t>
            </a:r>
            <a:r>
              <a:rPr lang="en-US" altLang="en-US" sz="1600" dirty="0">
                <a:solidFill>
                  <a:schemeClr val="tx1">
                    <a:lumMod val="75000"/>
                    <a:lumOff val="25000"/>
                  </a:schemeClr>
                </a:solidFill>
                <a:ea typeface="ＭＳ Ｐゴシック" charset="-128"/>
                <a:cs typeface="ＭＳ Ｐゴシック" charset="-128"/>
              </a:rPr>
              <a:t>Genomic Privacy </a:t>
            </a:r>
            <a:endParaRPr lang="en-US" altLang="en-US" sz="2000" b="1" dirty="0">
              <a:solidFill>
                <a:schemeClr val="tx1">
                  <a:lumMod val="75000"/>
                  <a:lumOff val="25000"/>
                </a:schemeClr>
              </a:solidFill>
              <a:ea typeface="ＭＳ Ｐゴシック" charset="-128"/>
              <a:cs typeface="ＭＳ Ｐゴシック" charset="-128"/>
            </a:endParaRPr>
          </a:p>
          <a:p>
            <a:pPr lvl="2"/>
            <a:r>
              <a:rPr lang="en-US" altLang="en-US" sz="1600" dirty="0">
                <a:solidFill>
                  <a:schemeClr val="tx1">
                    <a:lumMod val="75000"/>
                    <a:lumOff val="25000"/>
                  </a:schemeClr>
                </a:solidFill>
                <a:ea typeface="ＭＳ Ｐゴシック" charset="-128"/>
                <a:cs typeface="ＭＳ Ｐゴシック" charset="-128"/>
              </a:rPr>
              <a:t>The dilemma: The genome as fundamental, inherited info that’s very private </a:t>
            </a:r>
            <a:r>
              <a:rPr lang="en-US" altLang="en-US" sz="1600" dirty="0" smtClean="0">
                <a:solidFill>
                  <a:schemeClr val="tx1">
                    <a:lumMod val="75000"/>
                    <a:lumOff val="25000"/>
                  </a:schemeClr>
                </a:solidFill>
                <a:ea typeface="ＭＳ Ｐゴシック" charset="-128"/>
                <a:cs typeface="ＭＳ Ｐゴシック" charset="-128"/>
              </a:rPr>
              <a:t>v. </a:t>
            </a:r>
            <a:r>
              <a:rPr lang="en-US" altLang="en-US" sz="1600" dirty="0">
                <a:solidFill>
                  <a:schemeClr val="tx1">
                    <a:lumMod val="75000"/>
                    <a:lumOff val="25000"/>
                  </a:schemeClr>
                </a:solidFill>
                <a:ea typeface="ＭＳ Ｐゴシック" charset="-128"/>
                <a:cs typeface="ＭＳ Ｐゴシック" charset="-128"/>
              </a:rPr>
              <a:t>need for large-scale mining for med. research</a:t>
            </a:r>
          </a:p>
          <a:p>
            <a:pPr lvl="2"/>
            <a:r>
              <a:rPr lang="en-US" altLang="en-US" sz="1600" dirty="0">
                <a:solidFill>
                  <a:schemeClr val="tx1">
                    <a:lumMod val="75000"/>
                    <a:lumOff val="25000"/>
                  </a:schemeClr>
                </a:solidFill>
                <a:ea typeface="ＭＳ Ｐゴシック" charset="-128"/>
                <a:cs typeface="ＭＳ Ｐゴシック" charset="-128"/>
              </a:rPr>
              <a:t>2-sided nature of RNA-</a:t>
            </a:r>
            <a:r>
              <a:rPr lang="en-US" altLang="en-US" sz="1600" dirty="0" err="1">
                <a:solidFill>
                  <a:schemeClr val="tx1">
                    <a:lumMod val="75000"/>
                    <a:lumOff val="25000"/>
                  </a:schemeClr>
                </a:solidFill>
                <a:ea typeface="ＭＳ Ｐゴシック" charset="-128"/>
                <a:cs typeface="ＭＳ Ｐゴシック" charset="-128"/>
              </a:rPr>
              <a:t>seq</a:t>
            </a:r>
            <a:r>
              <a:rPr lang="en-US" altLang="en-US" sz="1600" dirty="0">
                <a:solidFill>
                  <a:schemeClr val="tx1">
                    <a:lumMod val="75000"/>
                    <a:lumOff val="25000"/>
                  </a:schemeClr>
                </a:solidFill>
                <a:ea typeface="ＭＳ Ｐゴシック" charset="-128"/>
                <a:cs typeface="ＭＳ Ｐゴシック" charset="-128"/>
              </a:rPr>
              <a:t> presents particularly tricky privacy issues</a:t>
            </a:r>
          </a:p>
          <a:p>
            <a:pPr lvl="1"/>
            <a:r>
              <a:rPr lang="en-US" altLang="en-US" sz="1600" dirty="0" smtClean="0">
                <a:solidFill>
                  <a:schemeClr val="tx1">
                    <a:lumMod val="75000"/>
                    <a:lumOff val="25000"/>
                  </a:schemeClr>
                </a:solidFill>
                <a:ea typeface="ＭＳ Ｐゴシック" charset="-128"/>
              </a:rPr>
              <a:t>Using file formats to remove obvious variants</a:t>
            </a:r>
            <a:endParaRPr lang="en-US" altLang="en-US" sz="1600" dirty="0">
              <a:solidFill>
                <a:schemeClr val="tx1">
                  <a:lumMod val="75000"/>
                  <a:lumOff val="25000"/>
                </a:schemeClr>
              </a:solidFill>
              <a:ea typeface="ＭＳ Ｐゴシック" charset="-128"/>
            </a:endParaRPr>
          </a:p>
          <a:p>
            <a:pPr lvl="1"/>
            <a:r>
              <a:rPr lang="en-US" altLang="en-US" sz="1600" dirty="0" err="1" smtClean="0">
                <a:solidFill>
                  <a:srgbClr val="FF7413"/>
                </a:solidFill>
                <a:ea typeface="ＭＳ Ｐゴシック" charset="-128"/>
              </a:rPr>
              <a:t>eQTLs</a:t>
            </a:r>
            <a:r>
              <a:rPr lang="en-US" altLang="en-US" sz="1600" dirty="0" smtClean="0">
                <a:solidFill>
                  <a:schemeClr val="tx1">
                    <a:lumMod val="75000"/>
                    <a:lumOff val="25000"/>
                  </a:schemeClr>
                </a:solidFill>
                <a:ea typeface="ＭＳ Ｐゴシック" charset="-128"/>
              </a:rPr>
              <a:t>: Quantifying </a:t>
            </a:r>
            <a:r>
              <a:rPr lang="en-US" altLang="en-US" sz="1600" dirty="0">
                <a:solidFill>
                  <a:schemeClr val="tx1">
                    <a:lumMod val="75000"/>
                    <a:lumOff val="25000"/>
                  </a:schemeClr>
                </a:solidFill>
                <a:ea typeface="ＭＳ Ｐゴシック" charset="-128"/>
              </a:rPr>
              <a:t>&amp; removing </a:t>
            </a:r>
            <a:r>
              <a:rPr lang="en-US" altLang="en-US" sz="1600" dirty="0" smtClean="0">
                <a:solidFill>
                  <a:schemeClr val="tx1">
                    <a:lumMod val="75000"/>
                    <a:lumOff val="25000"/>
                  </a:schemeClr>
                </a:solidFill>
                <a:ea typeface="ＭＳ Ｐゴシック" charset="-128"/>
              </a:rPr>
              <a:t>further variant </a:t>
            </a:r>
            <a:r>
              <a:rPr lang="en-US" altLang="en-US" sz="1600" dirty="0">
                <a:solidFill>
                  <a:schemeClr val="tx1">
                    <a:lumMod val="75000"/>
                    <a:lumOff val="25000"/>
                  </a:schemeClr>
                </a:solidFill>
                <a:ea typeface="ＭＳ Ｐゴシック" charset="-128"/>
              </a:rPr>
              <a:t>info from expression levels </a:t>
            </a:r>
            <a:r>
              <a:rPr lang="en-US" altLang="en-US" sz="1600" dirty="0" smtClean="0">
                <a:solidFill>
                  <a:schemeClr val="tx1">
                    <a:lumMod val="75000"/>
                    <a:lumOff val="25000"/>
                  </a:schemeClr>
                </a:solidFill>
                <a:ea typeface="ＭＳ Ｐゴシック" charset="-128"/>
              </a:rPr>
              <a:t>w/ </a:t>
            </a:r>
            <a:r>
              <a:rPr lang="en-US" altLang="en-US" sz="1600" dirty="0">
                <a:solidFill>
                  <a:schemeClr val="tx1">
                    <a:lumMod val="75000"/>
                    <a:lumOff val="25000"/>
                  </a:schemeClr>
                </a:solidFill>
                <a:ea typeface="ＭＳ Ｐゴシック" charset="-128"/>
              </a:rPr>
              <a:t>ICI &amp; </a:t>
            </a:r>
            <a:r>
              <a:rPr lang="en-US" altLang="en-US" sz="1600" dirty="0" smtClean="0">
                <a:solidFill>
                  <a:schemeClr val="tx1">
                    <a:lumMod val="75000"/>
                    <a:lumOff val="25000"/>
                  </a:schemeClr>
                </a:solidFill>
                <a:ea typeface="ＭＳ Ｐゴシック" charset="-128"/>
              </a:rPr>
              <a:t>predictability. Instantiating </a:t>
            </a:r>
            <a:r>
              <a:rPr lang="en-US" altLang="en-US" sz="1600" dirty="0">
                <a:solidFill>
                  <a:schemeClr val="tx1">
                    <a:lumMod val="75000"/>
                    <a:lumOff val="25000"/>
                  </a:schemeClr>
                </a:solidFill>
                <a:ea typeface="ＭＳ Ｐゴシック" charset="-128"/>
              </a:rPr>
              <a:t>a practical linking attack </a:t>
            </a:r>
            <a:r>
              <a:rPr lang="en-US" altLang="en-US" sz="1600" dirty="0" smtClean="0">
                <a:solidFill>
                  <a:schemeClr val="tx1">
                    <a:lumMod val="75000"/>
                    <a:lumOff val="25000"/>
                  </a:schemeClr>
                </a:solidFill>
                <a:ea typeface="ＭＳ Ｐゴシック" charset="-128"/>
              </a:rPr>
              <a:t>w/ </a:t>
            </a:r>
            <a:r>
              <a:rPr lang="en-US" altLang="en-US" sz="1600" dirty="0">
                <a:solidFill>
                  <a:schemeClr val="tx1">
                    <a:lumMod val="75000"/>
                    <a:lumOff val="25000"/>
                  </a:schemeClr>
                </a:solidFill>
                <a:ea typeface="ＭＳ Ｐゴシック" charset="-128"/>
              </a:rPr>
              <a:t>noisy quasi-identifiers</a:t>
            </a:r>
            <a:endParaRPr lang="en-US" altLang="en-US" sz="1600" dirty="0" smtClean="0">
              <a:solidFill>
                <a:schemeClr val="tx1">
                  <a:lumMod val="75000"/>
                  <a:lumOff val="25000"/>
                </a:schemeClr>
              </a:solidFill>
              <a:ea typeface="ＭＳ Ｐゴシック" charset="-128"/>
            </a:endParaRPr>
          </a:p>
          <a:p>
            <a:pPr lvl="1"/>
            <a:r>
              <a:rPr lang="en-US" altLang="en-US" sz="1600" dirty="0">
                <a:solidFill>
                  <a:srgbClr val="FF7413"/>
                </a:solidFill>
                <a:ea typeface="ＭＳ Ｐゴシック" charset="-128"/>
                <a:cs typeface="ＭＳ Ｐゴシック" charset="-128"/>
              </a:rPr>
              <a:t>Signal </a:t>
            </a:r>
            <a:r>
              <a:rPr lang="en-US" altLang="en-US" sz="1600" dirty="0" smtClean="0">
                <a:solidFill>
                  <a:srgbClr val="FF7413"/>
                </a:solidFill>
                <a:ea typeface="ＭＳ Ｐゴシック" charset="-128"/>
                <a:cs typeface="ＭＳ Ｐゴシック" charset="-128"/>
              </a:rPr>
              <a:t>Profiles</a:t>
            </a:r>
            <a:r>
              <a:rPr lang="en-US" altLang="en-US" sz="1600" dirty="0" smtClean="0">
                <a:solidFill>
                  <a:schemeClr val="tx1">
                    <a:lumMod val="75000"/>
                    <a:lumOff val="25000"/>
                  </a:schemeClr>
                </a:solidFill>
                <a:ea typeface="ＭＳ Ｐゴシック" charset="-128"/>
                <a:cs typeface="ＭＳ Ｐゴシック" charset="-128"/>
              </a:rPr>
              <a:t>: Manifest appreciable </a:t>
            </a:r>
            <a:r>
              <a:rPr lang="en-US" altLang="en-US" sz="1600" dirty="0">
                <a:solidFill>
                  <a:schemeClr val="tx1">
                    <a:lumMod val="75000"/>
                    <a:lumOff val="25000"/>
                  </a:schemeClr>
                </a:solidFill>
                <a:ea typeface="ＭＳ Ｐゴシック" charset="-128"/>
                <a:cs typeface="ＭＳ Ｐゴシック" charset="-128"/>
              </a:rPr>
              <a:t>leakage from large &amp; small </a:t>
            </a:r>
            <a:r>
              <a:rPr lang="en-US" altLang="en-US" sz="1600" dirty="0" smtClean="0">
                <a:solidFill>
                  <a:schemeClr val="tx1">
                    <a:lumMod val="75000"/>
                    <a:lumOff val="25000"/>
                  </a:schemeClr>
                </a:solidFill>
                <a:ea typeface="ＭＳ Ｐゴシック" charset="-128"/>
                <a:cs typeface="ＭＳ Ｐゴシック" charset="-128"/>
              </a:rPr>
              <a:t>deletions. Linking </a:t>
            </a:r>
            <a:r>
              <a:rPr lang="en-US" altLang="en-US" sz="1600" dirty="0">
                <a:solidFill>
                  <a:schemeClr val="tx1">
                    <a:lumMod val="75000"/>
                    <a:lumOff val="25000"/>
                  </a:schemeClr>
                </a:solidFill>
                <a:ea typeface="ＭＳ Ｐゴシック" charset="-128"/>
                <a:cs typeface="ＭＳ Ｐゴシック" charset="-128"/>
              </a:rPr>
              <a:t>attacks </a:t>
            </a:r>
            <a:r>
              <a:rPr lang="en-US" altLang="en-US" sz="1600" dirty="0" smtClean="0">
                <a:solidFill>
                  <a:schemeClr val="tx1">
                    <a:lumMod val="75000"/>
                    <a:lumOff val="25000"/>
                  </a:schemeClr>
                </a:solidFill>
                <a:ea typeface="ＭＳ Ｐゴシック" charset="-128"/>
                <a:cs typeface="ＭＳ Ｐゴシック" charset="-128"/>
              </a:rPr>
              <a:t>possible </a:t>
            </a:r>
            <a:r>
              <a:rPr lang="en-US" altLang="en-US" sz="1600" dirty="0">
                <a:solidFill>
                  <a:schemeClr val="tx1">
                    <a:lumMod val="75000"/>
                    <a:lumOff val="25000"/>
                  </a:schemeClr>
                </a:solidFill>
                <a:ea typeface="ＭＳ Ｐゴシック" charset="-128"/>
                <a:cs typeface="ＭＳ Ｐゴシック" charset="-128"/>
              </a:rPr>
              <a:t>but additional complication of SV discovery in addition to </a:t>
            </a:r>
            <a:r>
              <a:rPr lang="en-US" altLang="en-US" sz="1600" dirty="0" smtClean="0">
                <a:solidFill>
                  <a:schemeClr val="tx1">
                    <a:lumMod val="75000"/>
                    <a:lumOff val="25000"/>
                  </a:schemeClr>
                </a:solidFill>
                <a:ea typeface="ＭＳ Ｐゴシック" charset="-128"/>
                <a:cs typeface="ＭＳ Ｐゴシック" charset="-128"/>
              </a:rPr>
              <a:t>genotyping</a:t>
            </a:r>
            <a:endParaRPr lang="en-US" altLang="en-US" sz="1600" dirty="0">
              <a:solidFill>
                <a:schemeClr val="tx1">
                  <a:lumMod val="75000"/>
                  <a:lumOff val="25000"/>
                </a:schemeClr>
              </a:solidFill>
              <a:ea typeface="ＭＳ Ｐゴシック" charset="-128"/>
            </a:endParaRPr>
          </a:p>
          <a:p>
            <a:r>
              <a:rPr lang="en-US" altLang="en-US" sz="1600" i="1" dirty="0" smtClean="0">
                <a:solidFill>
                  <a:schemeClr val="tx1">
                    <a:lumMod val="75000"/>
                    <a:lumOff val="25000"/>
                  </a:schemeClr>
                </a:solidFill>
                <a:ea typeface="ＭＳ Ｐゴシック" charset="-128"/>
                <a:cs typeface="ＭＳ Ｐゴシック" charset="-128"/>
              </a:rPr>
              <a:t>[Exhaust]</a:t>
            </a:r>
            <a:r>
              <a:rPr lang="en-US" altLang="en-US" sz="2000" b="1" dirty="0" smtClean="0">
                <a:solidFill>
                  <a:schemeClr val="tx1">
                    <a:lumMod val="75000"/>
                    <a:lumOff val="25000"/>
                  </a:schemeClr>
                </a:solidFill>
                <a:ea typeface="ＭＳ Ｐゴシック" charset="-128"/>
                <a:cs typeface="ＭＳ Ｐゴシック" charset="-128"/>
              </a:rPr>
              <a:t> </a:t>
            </a:r>
            <a:r>
              <a:rPr lang="en-US" altLang="en-US" sz="2000" b="1" dirty="0" smtClean="0">
                <a:solidFill>
                  <a:srgbClr val="FF7413"/>
                </a:solidFill>
                <a:ea typeface="ＭＳ Ｐゴシック" charset="-128"/>
                <a:cs typeface="ＭＳ Ｐゴシック" charset="-128"/>
              </a:rPr>
              <a:t>Publication Patterns</a:t>
            </a:r>
            <a:r>
              <a:rPr lang="en-US" altLang="en-US" sz="2000" dirty="0" smtClean="0">
                <a:solidFill>
                  <a:srgbClr val="FF7413"/>
                </a:solidFill>
                <a:ea typeface="ＭＳ Ｐゴシック" charset="-128"/>
                <a:cs typeface="ＭＳ Ｐゴシック" charset="-128"/>
              </a:rPr>
              <a:t> </a:t>
            </a:r>
            <a:r>
              <a:rPr lang="en-US" altLang="en-US" sz="2000" dirty="0" smtClean="0">
                <a:solidFill>
                  <a:schemeClr val="tx1">
                    <a:lumMod val="75000"/>
                    <a:lumOff val="25000"/>
                  </a:schemeClr>
                </a:solidFill>
                <a:ea typeface="ＭＳ Ｐゴシック" charset="-128"/>
                <a:cs typeface="ＭＳ Ｐゴシック" charset="-128"/>
              </a:rPr>
              <a:t/>
            </a:r>
            <a:br>
              <a:rPr lang="en-US" altLang="en-US" sz="2000" dirty="0" smtClean="0">
                <a:solidFill>
                  <a:schemeClr val="tx1">
                    <a:lumMod val="75000"/>
                    <a:lumOff val="25000"/>
                  </a:schemeClr>
                </a:solidFill>
                <a:ea typeface="ＭＳ Ｐゴシック" charset="-128"/>
                <a:cs typeface="ＭＳ Ｐゴシック" charset="-128"/>
              </a:rPr>
            </a:br>
            <a:r>
              <a:rPr lang="en-US" altLang="en-US" sz="2000" dirty="0" smtClean="0">
                <a:solidFill>
                  <a:schemeClr val="tx1">
                    <a:lumMod val="75000"/>
                    <a:lumOff val="25000"/>
                  </a:schemeClr>
                </a:solidFill>
                <a:ea typeface="ＭＳ Ｐゴシック" charset="-128"/>
                <a:cs typeface="ＭＳ Ｐゴシック" charset="-128"/>
              </a:rPr>
              <a:t>from data </a:t>
            </a:r>
            <a:r>
              <a:rPr lang="en-US" altLang="en-US" sz="2000" dirty="0">
                <a:solidFill>
                  <a:schemeClr val="tx1">
                    <a:lumMod val="75000"/>
                    <a:lumOff val="25000"/>
                  </a:schemeClr>
                </a:solidFill>
                <a:ea typeface="ＭＳ Ｐゴシック" charset="-128"/>
                <a:cs typeface="ＭＳ Ｐゴシック" charset="-128"/>
              </a:rPr>
              <a:t>producing consortia</a:t>
            </a:r>
          </a:p>
          <a:p>
            <a:pPr lvl="1"/>
            <a:r>
              <a:rPr lang="en-US" altLang="en-US" sz="1600" dirty="0">
                <a:solidFill>
                  <a:schemeClr val="tx1">
                    <a:lumMod val="75000"/>
                    <a:lumOff val="25000"/>
                  </a:schemeClr>
                </a:solidFill>
                <a:ea typeface="ＭＳ Ｐゴシック" charset="-128"/>
              </a:rPr>
              <a:t>Co-authorship network </a:t>
            </a:r>
            <a:r>
              <a:rPr lang="en-US" altLang="en-US" sz="1600" dirty="0" smtClean="0">
                <a:solidFill>
                  <a:schemeClr val="tx1">
                    <a:lumMod val="75000"/>
                    <a:lumOff val="25000"/>
                  </a:schemeClr>
                </a:solidFill>
                <a:ea typeface="ＭＳ Ｐゴシック" charset="-128"/>
              </a:rPr>
              <a:t>stats relate </a:t>
            </a:r>
            <a:r>
              <a:rPr lang="en-US" altLang="en-US" sz="1600" dirty="0">
                <a:solidFill>
                  <a:schemeClr val="tx1">
                    <a:lumMod val="75000"/>
                    <a:lumOff val="25000"/>
                  </a:schemeClr>
                </a:solidFill>
                <a:ea typeface="ＭＳ Ｐゴシック" charset="-128"/>
              </a:rPr>
              <a:t>to publication rollouts &amp; show gradual adoption by </a:t>
            </a:r>
            <a:r>
              <a:rPr lang="en-US" altLang="en-US" sz="1600" dirty="0" smtClean="0">
                <a:solidFill>
                  <a:schemeClr val="tx1">
                    <a:lumMod val="75000"/>
                    <a:lumOff val="25000"/>
                  </a:schemeClr>
                </a:solidFill>
                <a:ea typeface="ＭＳ Ｐゴシック" charset="-128"/>
              </a:rPr>
              <a:t>community</a:t>
            </a:r>
            <a:endParaRPr lang="en-US" altLang="en-US" sz="1600" dirty="0">
              <a:solidFill>
                <a:schemeClr val="tx1">
                  <a:lumMod val="75000"/>
                  <a:lumOff val="25000"/>
                </a:schemeClr>
              </a:solidFill>
              <a:ea typeface="ＭＳ Ｐゴシック" charset="-128"/>
            </a:endParaRPr>
          </a:p>
          <a:p>
            <a:pPr lvl="1"/>
            <a:r>
              <a:rPr lang="en-US" altLang="en-US" sz="1600" dirty="0">
                <a:solidFill>
                  <a:schemeClr val="tx1">
                    <a:lumMod val="75000"/>
                    <a:lumOff val="25000"/>
                  </a:schemeClr>
                </a:solidFill>
                <a:ea typeface="ＭＳ Ｐゴシック" charset="-128"/>
              </a:rPr>
              <a:t>Key role of brokers in data dissemination</a:t>
            </a:r>
          </a:p>
          <a:p>
            <a:pPr lvl="1"/>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p:txBody>
      </p:sp>
    </p:spTree>
    <p:extLst>
      <p:ext uri="{BB962C8B-B14F-4D97-AF65-F5344CB8AC3E}">
        <p14:creationId xmlns:p14="http://schemas.microsoft.com/office/powerpoint/2010/main" val="1742887581"/>
      </p:ext>
    </p:extLst>
  </p:cSld>
  <p:clrMapOvr>
    <a:masterClrMapping/>
  </p:clrMapOvr>
  <p:transition advTm="238108"/>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bg1">
                    <a:lumMod val="50000"/>
                  </a:schemeClr>
                </a:solidFill>
                <a:ea typeface="ＭＳ Ｐゴシック" charset="0"/>
                <a:cs typeface="ＭＳ Ｐゴシック" charset="0"/>
              </a:rPr>
              <a:t>Transcriptome Mining</a:t>
            </a:r>
            <a:r>
              <a:rPr lang="en-US" sz="1600" dirty="0" smtClean="0">
                <a:solidFill>
                  <a:schemeClr val="bg1">
                    <a:lumMod val="50000"/>
                  </a:schemeClr>
                </a:solidFill>
                <a:ea typeface="ＭＳ Ｐゴシック" charset="0"/>
                <a:cs typeface="ＭＳ Ｐゴシック" charset="0"/>
              </a:rPr>
              <a:t>: Population-scale genomic analysis to better understand mental disease &amp; the subtle privacy risks of this activity</a:t>
            </a:r>
            <a:endParaRPr lang="en-US" sz="1600" dirty="0">
              <a:ea typeface="ＭＳ Ｐゴシック" charset="0"/>
              <a:cs typeface="ＭＳ Ｐゴシック" charset="0"/>
            </a:endParaRPr>
          </a:p>
        </p:txBody>
      </p:sp>
      <p:sp>
        <p:nvSpPr>
          <p:cNvPr id="54274" name="Content Placeholder 2"/>
          <p:cNvSpPr>
            <a:spLocks noGrp="1"/>
          </p:cNvSpPr>
          <p:nvPr>
            <p:ph sz="half" idx="1"/>
          </p:nvPr>
        </p:nvSpPr>
        <p:spPr>
          <a:xfrm>
            <a:off x="143828" y="725488"/>
            <a:ext cx="3708082" cy="6116638"/>
          </a:xfrm>
        </p:spPr>
        <p:txBody>
          <a:bodyPr/>
          <a:lstStyle/>
          <a:p>
            <a:r>
              <a:rPr lang="en-US" altLang="en-US" sz="1600" i="1" dirty="0">
                <a:ea typeface="ＭＳ Ｐゴシック" charset="-128"/>
                <a:cs typeface="ＭＳ Ｐゴシック" charset="-128"/>
              </a:rPr>
              <a:t>[</a:t>
            </a:r>
            <a:r>
              <a:rPr lang="en-US" altLang="en-US" sz="1600" i="1" dirty="0" smtClean="0">
                <a:ea typeface="ＭＳ Ｐゴシック" charset="-128"/>
                <a:cs typeface="ＭＳ Ｐゴシック" charset="-128"/>
              </a:rPr>
              <a:t>Core] </a:t>
            </a:r>
            <a:r>
              <a:rPr lang="en-US" altLang="en-US" sz="2000" b="1" dirty="0" err="1">
                <a:ea typeface="ＭＳ Ｐゴシック" charset="-128"/>
                <a:cs typeface="ＭＳ Ｐゴシック" charset="-128"/>
              </a:rPr>
              <a:t>PsychENCODE</a:t>
            </a:r>
            <a:r>
              <a:rPr lang="en-US" altLang="en-US" sz="2000" b="1" dirty="0">
                <a:ea typeface="ＭＳ Ｐゴシック" charset="-128"/>
                <a:cs typeface="ＭＳ Ｐゴシック" charset="-128"/>
              </a:rPr>
              <a:t>: </a:t>
            </a:r>
            <a:r>
              <a:rPr lang="en-US" altLang="en-US" sz="2000" b="1" dirty="0" smtClean="0">
                <a:ea typeface="ＭＳ Ｐゴシック" charset="-128"/>
                <a:cs typeface="ＭＳ Ｐゴシック" charset="-128"/>
              </a:rPr>
              <a:t/>
            </a:r>
            <a:br>
              <a:rPr lang="en-US" altLang="en-US" sz="2000" b="1" dirty="0" smtClean="0">
                <a:ea typeface="ＭＳ Ｐゴシック" charset="-128"/>
                <a:cs typeface="ＭＳ Ｐゴシック" charset="-128"/>
              </a:rPr>
            </a:br>
            <a:r>
              <a:rPr lang="en-US" altLang="en-US" sz="1800" dirty="0" smtClean="0">
                <a:ea typeface="ＭＳ Ｐゴシック" charset="-128"/>
                <a:cs typeface="ＭＳ Ｐゴシック" charset="-128"/>
              </a:rPr>
              <a:t>Population-level </a:t>
            </a:r>
            <a:r>
              <a:rPr lang="en-US" altLang="en-US" sz="1800" dirty="0">
                <a:ea typeface="ＭＳ Ｐゴシック" charset="-128"/>
                <a:cs typeface="ＭＳ Ｐゴシック" charset="-128"/>
              </a:rPr>
              <a:t>analysis of functional genomics data related to mental disease</a:t>
            </a:r>
          </a:p>
          <a:p>
            <a:pPr lvl="1"/>
            <a:r>
              <a:rPr lang="en-US" altLang="en-US" sz="1600" dirty="0">
                <a:ea typeface="ＭＳ Ｐゴシック" charset="-128"/>
              </a:rPr>
              <a:t>Consortium intro &amp; construction of an adult brain </a:t>
            </a:r>
            <a:r>
              <a:rPr lang="en-US" altLang="en-US" sz="1600" dirty="0" smtClean="0">
                <a:ea typeface="ＭＳ Ｐゴシック" charset="-128"/>
              </a:rPr>
              <a:t>resource </a:t>
            </a:r>
            <a:r>
              <a:rPr lang="en-US" altLang="en-US" sz="1600" dirty="0">
                <a:ea typeface="ＭＳ Ｐゴシック" charset="-128"/>
              </a:rPr>
              <a:t>w/ 1866 individuals </a:t>
            </a:r>
          </a:p>
          <a:p>
            <a:pPr lvl="1"/>
            <a:r>
              <a:rPr lang="en-US" altLang="en-US" sz="1600" dirty="0">
                <a:ea typeface="ＭＳ Ｐゴシック" charset="-128"/>
              </a:rPr>
              <a:t>Explanation of </a:t>
            </a:r>
            <a:r>
              <a:rPr lang="en-US" altLang="en-US" sz="1600" dirty="0" smtClean="0">
                <a:ea typeface="ＭＳ Ｐゴシック" charset="-128"/>
              </a:rPr>
              <a:t>across-population </a:t>
            </a:r>
            <a:r>
              <a:rPr lang="en-US" altLang="en-US" sz="1600" dirty="0">
                <a:ea typeface="ＭＳ Ｐゴシック" charset="-128"/>
              </a:rPr>
              <a:t>variation via changing proportions of cell types </a:t>
            </a:r>
            <a:r>
              <a:rPr lang="en-US" altLang="en-US" sz="1600" dirty="0" smtClean="0">
                <a:ea typeface="ＭＳ Ｐゴシック" charset="-128"/>
              </a:rPr>
              <a:t>(using single-cell deconvolution</a:t>
            </a:r>
            <a:r>
              <a:rPr lang="en-US" altLang="en-US" sz="1600" dirty="0">
                <a:ea typeface="ＭＳ Ｐゴシック" charset="-128"/>
              </a:rPr>
              <a:t>)</a:t>
            </a:r>
          </a:p>
          <a:p>
            <a:pPr lvl="1"/>
            <a:r>
              <a:rPr lang="en-US" altLang="en-US" sz="1600" dirty="0">
                <a:ea typeface="ＭＳ Ｐゴシック" charset="-128"/>
              </a:rPr>
              <a:t>Generation of a large QTL </a:t>
            </a:r>
            <a:r>
              <a:rPr lang="en-US" altLang="en-US" sz="1600" dirty="0" smtClean="0">
                <a:ea typeface="ＭＳ Ｐゴシック" charset="-128"/>
              </a:rPr>
              <a:t>resource (~2.5M </a:t>
            </a:r>
            <a:r>
              <a:rPr lang="en-US" altLang="en-US" sz="1600" dirty="0" err="1" smtClean="0">
                <a:ea typeface="ＭＳ Ｐゴシック" charset="-128"/>
              </a:rPr>
              <a:t>eQTLs</a:t>
            </a:r>
            <a:r>
              <a:rPr lang="en-US" altLang="en-US" sz="1600" dirty="0" smtClean="0">
                <a:ea typeface="ＭＳ Ｐゴシック" charset="-128"/>
              </a:rPr>
              <a:t>)</a:t>
            </a:r>
            <a:endParaRPr lang="en-US" altLang="en-US" sz="1600" dirty="0">
              <a:ea typeface="ＭＳ Ｐゴシック" charset="-128"/>
            </a:endParaRPr>
          </a:p>
          <a:p>
            <a:pPr lvl="1"/>
            <a:r>
              <a:rPr lang="en-US" altLang="en-US" sz="1600" dirty="0" smtClean="0">
                <a:ea typeface="ＭＳ Ｐゴシック" charset="-128"/>
              </a:rPr>
              <a:t>Regulatory </a:t>
            </a:r>
            <a:r>
              <a:rPr lang="en-US" altLang="en-US" sz="1600" dirty="0">
                <a:ea typeface="ＭＳ Ｐゴシック" charset="-128"/>
              </a:rPr>
              <a:t>network </a:t>
            </a:r>
            <a:r>
              <a:rPr lang="en-US" altLang="en-US" sz="1600" dirty="0" smtClean="0">
                <a:ea typeface="ＭＳ Ｐゴシック" charset="-128"/>
              </a:rPr>
              <a:t>construction using QTLs</a:t>
            </a:r>
            <a:r>
              <a:rPr lang="en-US" altLang="en-US" sz="1600" dirty="0">
                <a:ea typeface="ＭＳ Ｐゴシック" charset="-128"/>
              </a:rPr>
              <a:t>, </a:t>
            </a:r>
            <a:r>
              <a:rPr lang="en-US" altLang="en-US" sz="1600" dirty="0" smtClean="0">
                <a:ea typeface="ＭＳ Ｐゴシック" charset="-128"/>
              </a:rPr>
              <a:t>Hi-C </a:t>
            </a:r>
            <a:r>
              <a:rPr lang="en-US" altLang="en-US" sz="1600" dirty="0">
                <a:ea typeface="ＭＳ Ｐゴシック" charset="-128"/>
              </a:rPr>
              <a:t>&amp; activity </a:t>
            </a:r>
            <a:r>
              <a:rPr lang="en-US" altLang="en-US" sz="1600" dirty="0" smtClean="0">
                <a:ea typeface="ＭＳ Ｐゴシック" charset="-128"/>
              </a:rPr>
              <a:t>relationships. Using this to link GWAS SNPs to genes.</a:t>
            </a:r>
            <a:endParaRPr lang="en-US" altLang="en-US" sz="1600" dirty="0">
              <a:ea typeface="ＭＳ Ｐゴシック" charset="-128"/>
            </a:endParaRPr>
          </a:p>
          <a:p>
            <a:pPr lvl="1"/>
            <a:r>
              <a:rPr lang="en-US" altLang="en-US" sz="1600" dirty="0" smtClean="0">
                <a:ea typeface="ＭＳ Ｐゴシック" charset="-128"/>
              </a:rPr>
              <a:t>Embedding the reg</a:t>
            </a:r>
            <a:r>
              <a:rPr lang="en-US" altLang="en-US" sz="1600" dirty="0">
                <a:ea typeface="ＭＳ Ｐゴシック" charset="-128"/>
              </a:rPr>
              <a:t>. network in a deep-learning model (DSPN) to predict </a:t>
            </a:r>
            <a:r>
              <a:rPr lang="en-US" altLang="en-US" sz="1600" dirty="0" smtClean="0">
                <a:ea typeface="ＭＳ Ｐゴシック" charset="-128"/>
              </a:rPr>
              <a:t>psychiatric disease phenotype </a:t>
            </a:r>
            <a:r>
              <a:rPr lang="en-US" altLang="en-US" sz="1600" dirty="0">
                <a:ea typeface="ＭＳ Ｐゴシック" charset="-128"/>
              </a:rPr>
              <a:t>from genotype &amp; </a:t>
            </a:r>
            <a:r>
              <a:rPr lang="en-US" altLang="en-US" sz="1600" dirty="0" smtClean="0">
                <a:ea typeface="ＭＳ Ｐゴシック" charset="-128"/>
              </a:rPr>
              <a:t>transcriptome </a:t>
            </a:r>
            <a:endParaRPr lang="en-US" altLang="en-US" sz="1600" dirty="0">
              <a:ea typeface="ＭＳ Ｐゴシック" charset="-128"/>
            </a:endParaRPr>
          </a:p>
          <a:p>
            <a:endParaRPr lang="en-US" altLang="en-US" sz="1600" i="1" dirty="0" smtClean="0">
              <a:ea typeface="ＭＳ Ｐゴシック" charset="-128"/>
              <a:cs typeface="ＭＳ Ｐゴシック" charset="-128"/>
            </a:endParaRPr>
          </a:p>
          <a:p>
            <a:pPr lvl="1"/>
            <a:endParaRPr lang="en-US" altLang="en-US" sz="1600" dirty="0">
              <a:ea typeface="ＭＳ Ｐゴシック" charset="-128"/>
            </a:endParaRPr>
          </a:p>
          <a:p>
            <a:pPr lvl="1"/>
            <a:endParaRPr lang="en-US" altLang="en-US" sz="1600" dirty="0">
              <a:ea typeface="ＭＳ Ｐゴシック" charset="-128"/>
            </a:endParaRPr>
          </a:p>
          <a:p>
            <a:endParaRPr lang="en-US" altLang="en-US" sz="1600" dirty="0">
              <a:ea typeface="ＭＳ Ｐゴシック" charset="-128"/>
              <a:cs typeface="ＭＳ Ｐゴシック" charset="-128"/>
            </a:endParaRPr>
          </a:p>
          <a:p>
            <a:endParaRPr lang="en-US" altLang="en-US" sz="1600" dirty="0">
              <a:ea typeface="ＭＳ Ｐゴシック" charset="-128"/>
              <a:cs typeface="ＭＳ Ｐゴシック" charset="-128"/>
            </a:endParaRPr>
          </a:p>
        </p:txBody>
      </p:sp>
      <p:sp>
        <p:nvSpPr>
          <p:cNvPr id="54275" name="Content Placeholder 3"/>
          <p:cNvSpPr>
            <a:spLocks noGrp="1"/>
          </p:cNvSpPr>
          <p:nvPr>
            <p:ph sz="half" idx="2"/>
          </p:nvPr>
        </p:nvSpPr>
        <p:spPr>
          <a:xfrm>
            <a:off x="3977640" y="725488"/>
            <a:ext cx="5150484" cy="6132512"/>
          </a:xfrm>
        </p:spPr>
        <p:txBody>
          <a:bodyPr/>
          <a:lstStyle/>
          <a:p>
            <a:r>
              <a:rPr lang="en-US" altLang="en-US" sz="1400" i="1" dirty="0" smtClean="0">
                <a:ea typeface="ＭＳ Ｐゴシック" charset="-128"/>
                <a:cs typeface="ＭＳ Ｐゴシック" charset="-128"/>
              </a:rPr>
              <a:t>[Exhaust] </a:t>
            </a:r>
            <a:r>
              <a:rPr lang="en-US" altLang="en-US" sz="1800" b="1" dirty="0" smtClean="0">
                <a:ea typeface="ＭＳ Ｐゴシック" charset="-128"/>
                <a:cs typeface="ＭＳ Ｐゴシック" charset="-128"/>
              </a:rPr>
              <a:t>Genomic Privacy </a:t>
            </a:r>
            <a:r>
              <a:rPr lang="en-US" altLang="en-US" sz="1800" dirty="0" smtClean="0">
                <a:ea typeface="ＭＳ Ｐゴシック" charset="-128"/>
                <a:cs typeface="ＭＳ Ｐゴシック" charset="-128"/>
              </a:rPr>
              <a:t>&amp; RNA-</a:t>
            </a:r>
            <a:r>
              <a:rPr lang="en-US" altLang="en-US" sz="1800" dirty="0" err="1" smtClean="0">
                <a:ea typeface="ＭＳ Ｐゴシック" charset="-128"/>
                <a:cs typeface="ＭＳ Ｐゴシック" charset="-128"/>
              </a:rPr>
              <a:t>seq</a:t>
            </a:r>
            <a:r>
              <a:rPr lang="en-US" altLang="en-US" sz="1800" b="1" dirty="0" smtClean="0">
                <a:ea typeface="ＭＳ Ｐゴシック" charset="-128"/>
                <a:cs typeface="ＭＳ Ｐゴシック" charset="-128"/>
              </a:rPr>
              <a:t> </a:t>
            </a:r>
          </a:p>
          <a:p>
            <a:pPr lvl="1"/>
            <a:r>
              <a:rPr lang="en-US" altLang="en-US" sz="1600" dirty="0">
                <a:ea typeface="ＭＳ Ｐゴシック" charset="-128"/>
                <a:cs typeface="ＭＳ Ｐゴシック" charset="-128"/>
              </a:rPr>
              <a:t>Introduction </a:t>
            </a:r>
            <a:r>
              <a:rPr lang="en-US" altLang="en-US" sz="1600" dirty="0" smtClean="0">
                <a:ea typeface="ＭＳ Ｐゴシック" charset="-128"/>
                <a:cs typeface="ＭＳ Ｐゴシック" charset="-128"/>
              </a:rPr>
              <a:t>to </a:t>
            </a:r>
            <a:r>
              <a:rPr lang="en-US" altLang="en-US" sz="1600" dirty="0">
                <a:ea typeface="ＭＳ Ｐゴシック" charset="-128"/>
                <a:cs typeface="ＭＳ Ｐゴシック" charset="-128"/>
              </a:rPr>
              <a:t>Genomic Privacy </a:t>
            </a:r>
            <a:endParaRPr lang="en-US" altLang="en-US" sz="2000" b="1" dirty="0">
              <a:ea typeface="ＭＳ Ｐゴシック" charset="-128"/>
              <a:cs typeface="ＭＳ Ｐゴシック" charset="-128"/>
            </a:endParaRPr>
          </a:p>
          <a:p>
            <a:pPr lvl="2"/>
            <a:r>
              <a:rPr lang="en-US" altLang="en-US" sz="1600" dirty="0">
                <a:ea typeface="ＭＳ Ｐゴシック" charset="-128"/>
                <a:cs typeface="ＭＳ Ｐゴシック" charset="-128"/>
              </a:rPr>
              <a:t>The dilemma: The genome as fundamental, inherited info that’s very private </a:t>
            </a:r>
            <a:r>
              <a:rPr lang="en-US" altLang="en-US" sz="1600" dirty="0" smtClean="0">
                <a:ea typeface="ＭＳ Ｐゴシック" charset="-128"/>
                <a:cs typeface="ＭＳ Ｐゴシック" charset="-128"/>
              </a:rPr>
              <a:t>v. </a:t>
            </a:r>
            <a:r>
              <a:rPr lang="en-US" altLang="en-US" sz="1600" dirty="0">
                <a:ea typeface="ＭＳ Ｐゴシック" charset="-128"/>
                <a:cs typeface="ＭＳ Ｐゴシック" charset="-128"/>
              </a:rPr>
              <a:t>need for large-scale mining for med. research</a:t>
            </a:r>
          </a:p>
          <a:p>
            <a:pPr lvl="2"/>
            <a:r>
              <a:rPr lang="en-US" altLang="en-US" sz="1600" dirty="0">
                <a:ea typeface="ＭＳ Ｐゴシック" charset="-128"/>
                <a:cs typeface="ＭＳ Ｐゴシック" charset="-128"/>
              </a:rPr>
              <a:t>2-sided nature of RNA-</a:t>
            </a:r>
            <a:r>
              <a:rPr lang="en-US" altLang="en-US" sz="1600" dirty="0" err="1">
                <a:ea typeface="ＭＳ Ｐゴシック" charset="-128"/>
                <a:cs typeface="ＭＳ Ｐゴシック" charset="-128"/>
              </a:rPr>
              <a:t>seq</a:t>
            </a:r>
            <a:r>
              <a:rPr lang="en-US" altLang="en-US" sz="1600" dirty="0">
                <a:ea typeface="ＭＳ Ｐゴシック" charset="-128"/>
                <a:cs typeface="ＭＳ Ｐゴシック" charset="-128"/>
              </a:rPr>
              <a:t> presents particularly tricky privacy issues</a:t>
            </a:r>
          </a:p>
          <a:p>
            <a:pPr lvl="1"/>
            <a:r>
              <a:rPr lang="en-US" altLang="en-US" sz="1600" dirty="0" smtClean="0">
                <a:ea typeface="ＭＳ Ｐゴシック" charset="-128"/>
              </a:rPr>
              <a:t>Using file formats to remove obvious variants</a:t>
            </a:r>
            <a:endParaRPr lang="en-US" altLang="en-US" sz="1600" dirty="0">
              <a:ea typeface="ＭＳ Ｐゴシック" charset="-128"/>
            </a:endParaRPr>
          </a:p>
          <a:p>
            <a:pPr lvl="1"/>
            <a:r>
              <a:rPr lang="en-US" altLang="en-US" sz="1600" dirty="0" err="1" smtClean="0">
                <a:ea typeface="ＭＳ Ｐゴシック" charset="-128"/>
              </a:rPr>
              <a:t>eQTLs</a:t>
            </a:r>
            <a:r>
              <a:rPr lang="en-US" altLang="en-US" sz="1600" dirty="0" smtClean="0">
                <a:ea typeface="ＭＳ Ｐゴシック" charset="-128"/>
              </a:rPr>
              <a:t>: Quantifying </a:t>
            </a:r>
            <a:r>
              <a:rPr lang="en-US" altLang="en-US" sz="1600" dirty="0">
                <a:ea typeface="ＭＳ Ｐゴシック" charset="-128"/>
              </a:rPr>
              <a:t>&amp; removing </a:t>
            </a:r>
            <a:r>
              <a:rPr lang="en-US" altLang="en-US" sz="1600" dirty="0" smtClean="0">
                <a:ea typeface="ＭＳ Ｐゴシック" charset="-128"/>
              </a:rPr>
              <a:t>further variant </a:t>
            </a:r>
            <a:r>
              <a:rPr lang="en-US" altLang="en-US" sz="1600" dirty="0">
                <a:ea typeface="ＭＳ Ｐゴシック" charset="-128"/>
              </a:rPr>
              <a:t>info from expression levels </a:t>
            </a:r>
            <a:r>
              <a:rPr lang="en-US" altLang="en-US" sz="1600" dirty="0" smtClean="0">
                <a:ea typeface="ＭＳ Ｐゴシック" charset="-128"/>
              </a:rPr>
              <a:t>w/ </a:t>
            </a:r>
            <a:r>
              <a:rPr lang="en-US" altLang="en-US" sz="1600" dirty="0">
                <a:ea typeface="ＭＳ Ｐゴシック" charset="-128"/>
              </a:rPr>
              <a:t>ICI &amp; </a:t>
            </a:r>
            <a:r>
              <a:rPr lang="en-US" altLang="en-US" sz="1600" dirty="0" smtClean="0">
                <a:ea typeface="ＭＳ Ｐゴシック" charset="-128"/>
              </a:rPr>
              <a:t>predictability. Instantiating </a:t>
            </a:r>
            <a:r>
              <a:rPr lang="en-US" altLang="en-US" sz="1600" dirty="0">
                <a:ea typeface="ＭＳ Ｐゴシック" charset="-128"/>
              </a:rPr>
              <a:t>a practical linking attack </a:t>
            </a:r>
            <a:r>
              <a:rPr lang="en-US" altLang="en-US" sz="1600" dirty="0" smtClean="0">
                <a:ea typeface="ＭＳ Ｐゴシック" charset="-128"/>
              </a:rPr>
              <a:t>w/ </a:t>
            </a:r>
            <a:r>
              <a:rPr lang="en-US" altLang="en-US" sz="1600" dirty="0">
                <a:ea typeface="ＭＳ Ｐゴシック" charset="-128"/>
              </a:rPr>
              <a:t>noisy quasi-identifiers</a:t>
            </a:r>
            <a:endParaRPr lang="en-US" altLang="en-US" sz="1600" dirty="0" smtClean="0">
              <a:ea typeface="ＭＳ Ｐゴシック" charset="-128"/>
            </a:endParaRPr>
          </a:p>
          <a:p>
            <a:pPr lvl="1"/>
            <a:r>
              <a:rPr lang="en-US" altLang="en-US" sz="1600" dirty="0">
                <a:ea typeface="ＭＳ Ｐゴシック" charset="-128"/>
                <a:cs typeface="ＭＳ Ｐゴシック" charset="-128"/>
              </a:rPr>
              <a:t>Signal </a:t>
            </a:r>
            <a:r>
              <a:rPr lang="en-US" altLang="en-US" sz="1600" dirty="0" smtClean="0">
                <a:ea typeface="ＭＳ Ｐゴシック" charset="-128"/>
                <a:cs typeface="ＭＳ Ｐゴシック" charset="-128"/>
              </a:rPr>
              <a:t>Profiles: Manifest appreciable </a:t>
            </a:r>
            <a:r>
              <a:rPr lang="en-US" altLang="en-US" sz="1600" dirty="0">
                <a:ea typeface="ＭＳ Ｐゴシック" charset="-128"/>
                <a:cs typeface="ＭＳ Ｐゴシック" charset="-128"/>
              </a:rPr>
              <a:t>leakage from large &amp; small </a:t>
            </a:r>
            <a:r>
              <a:rPr lang="en-US" altLang="en-US" sz="1600" dirty="0" smtClean="0">
                <a:ea typeface="ＭＳ Ｐゴシック" charset="-128"/>
                <a:cs typeface="ＭＳ Ｐゴシック" charset="-128"/>
              </a:rPr>
              <a:t>deletions. Linking </a:t>
            </a:r>
            <a:r>
              <a:rPr lang="en-US" altLang="en-US" sz="1600" dirty="0">
                <a:ea typeface="ＭＳ Ｐゴシック" charset="-128"/>
                <a:cs typeface="ＭＳ Ｐゴシック" charset="-128"/>
              </a:rPr>
              <a:t>attacks </a:t>
            </a:r>
            <a:r>
              <a:rPr lang="en-US" altLang="en-US" sz="1600" dirty="0" smtClean="0">
                <a:ea typeface="ＭＳ Ｐゴシック" charset="-128"/>
                <a:cs typeface="ＭＳ Ｐゴシック" charset="-128"/>
              </a:rPr>
              <a:t>possible </a:t>
            </a:r>
            <a:r>
              <a:rPr lang="en-US" altLang="en-US" sz="1600" dirty="0">
                <a:ea typeface="ＭＳ Ｐゴシック" charset="-128"/>
                <a:cs typeface="ＭＳ Ｐゴシック" charset="-128"/>
              </a:rPr>
              <a:t>but additional complication of SV discovery in addition to </a:t>
            </a:r>
            <a:r>
              <a:rPr lang="en-US" altLang="en-US" sz="1600" dirty="0" smtClean="0">
                <a:ea typeface="ＭＳ Ｐゴシック" charset="-128"/>
                <a:cs typeface="ＭＳ Ｐゴシック" charset="-128"/>
              </a:rPr>
              <a:t>genotyping</a:t>
            </a:r>
            <a:endParaRPr lang="en-US" altLang="en-US" sz="1600" dirty="0">
              <a:ea typeface="ＭＳ Ｐゴシック" charset="-128"/>
            </a:endParaRPr>
          </a:p>
          <a:p>
            <a:r>
              <a:rPr lang="en-US" altLang="en-US" sz="1600" i="1" dirty="0" smtClean="0">
                <a:ea typeface="ＭＳ Ｐゴシック" charset="-128"/>
                <a:cs typeface="ＭＳ Ｐゴシック" charset="-128"/>
              </a:rPr>
              <a:t>[Exhaust]</a:t>
            </a:r>
            <a:r>
              <a:rPr lang="en-US" altLang="en-US" sz="2000" b="1" dirty="0" smtClean="0">
                <a:ea typeface="ＭＳ Ｐゴシック" charset="-128"/>
                <a:cs typeface="ＭＳ Ｐゴシック" charset="-128"/>
              </a:rPr>
              <a:t> Publication Patterns</a:t>
            </a:r>
            <a:r>
              <a:rPr lang="en-US" altLang="en-US" sz="2000" dirty="0" smtClean="0">
                <a:ea typeface="ＭＳ Ｐゴシック" charset="-128"/>
                <a:cs typeface="ＭＳ Ｐゴシック" charset="-128"/>
              </a:rPr>
              <a:t> </a:t>
            </a:r>
            <a:br>
              <a:rPr lang="en-US" altLang="en-US" sz="2000" dirty="0" smtClean="0">
                <a:ea typeface="ＭＳ Ｐゴシック" charset="-128"/>
                <a:cs typeface="ＭＳ Ｐゴシック" charset="-128"/>
              </a:rPr>
            </a:br>
            <a:r>
              <a:rPr lang="en-US" altLang="en-US" sz="2000" dirty="0" smtClean="0">
                <a:ea typeface="ＭＳ Ｐゴシック" charset="-128"/>
                <a:cs typeface="ＭＳ Ｐゴシック" charset="-128"/>
              </a:rPr>
              <a:t>from data </a:t>
            </a:r>
            <a:r>
              <a:rPr lang="en-US" altLang="en-US" sz="2000" dirty="0">
                <a:ea typeface="ＭＳ Ｐゴシック" charset="-128"/>
                <a:cs typeface="ＭＳ Ｐゴシック" charset="-128"/>
              </a:rPr>
              <a:t>producing consortia</a:t>
            </a:r>
          </a:p>
          <a:p>
            <a:pPr lvl="1"/>
            <a:r>
              <a:rPr lang="en-US" altLang="en-US" sz="1600" dirty="0">
                <a:ea typeface="ＭＳ Ｐゴシック" charset="-128"/>
              </a:rPr>
              <a:t>Co-authorship network </a:t>
            </a:r>
            <a:r>
              <a:rPr lang="en-US" altLang="en-US" sz="1600" dirty="0" smtClean="0">
                <a:ea typeface="ＭＳ Ｐゴシック" charset="-128"/>
              </a:rPr>
              <a:t>stats relate </a:t>
            </a:r>
            <a:r>
              <a:rPr lang="en-US" altLang="en-US" sz="1600" dirty="0">
                <a:ea typeface="ＭＳ Ｐゴシック" charset="-128"/>
              </a:rPr>
              <a:t>to publication rollouts &amp; show gradual adoption by </a:t>
            </a:r>
            <a:r>
              <a:rPr lang="en-US" altLang="en-US" sz="1600" dirty="0" smtClean="0">
                <a:ea typeface="ＭＳ Ｐゴシック" charset="-128"/>
              </a:rPr>
              <a:t>community</a:t>
            </a:r>
            <a:endParaRPr lang="en-US" altLang="en-US" sz="1600" dirty="0">
              <a:ea typeface="ＭＳ Ｐゴシック" charset="-128"/>
            </a:endParaRPr>
          </a:p>
          <a:p>
            <a:pPr lvl="1"/>
            <a:r>
              <a:rPr lang="en-US" altLang="en-US" sz="1600" dirty="0">
                <a:ea typeface="ＭＳ Ｐゴシック" charset="-128"/>
              </a:rPr>
              <a:t>Key role of brokers in data dissemination</a:t>
            </a:r>
          </a:p>
          <a:p>
            <a:pPr lvl="1"/>
            <a:endParaRPr lang="en-US" altLang="en-US" sz="1400" dirty="0">
              <a:ea typeface="ＭＳ Ｐゴシック" charset="-128"/>
            </a:endParaRPr>
          </a:p>
          <a:p>
            <a:endParaRPr lang="en-US" altLang="en-US" sz="1400" dirty="0">
              <a:ea typeface="ＭＳ Ｐゴシック" charset="-128"/>
              <a:cs typeface="ＭＳ Ｐゴシック" charset="-128"/>
            </a:endParaRPr>
          </a:p>
          <a:p>
            <a:endParaRPr lang="en-US" altLang="en-US" sz="1400" dirty="0">
              <a:ea typeface="ＭＳ Ｐゴシック" charset="-128"/>
              <a:cs typeface="ＭＳ Ｐゴシック" charset="-128"/>
            </a:endParaRPr>
          </a:p>
          <a:p>
            <a:endParaRPr lang="en-US" altLang="en-US" sz="1400" dirty="0">
              <a:ea typeface="ＭＳ Ｐゴシック" charset="-128"/>
              <a:cs typeface="ＭＳ Ｐゴシック" charset="-128"/>
            </a:endParaRPr>
          </a:p>
          <a:p>
            <a:endParaRPr lang="en-US" altLang="en-US" sz="1400" dirty="0">
              <a:ea typeface="ＭＳ Ｐゴシック" charset="-128"/>
              <a:cs typeface="ＭＳ Ｐゴシック" charset="-128"/>
            </a:endParaRPr>
          </a:p>
          <a:p>
            <a:endParaRPr lang="en-US" altLang="en-US" sz="1400" dirty="0">
              <a:ea typeface="ＭＳ Ｐゴシック" charset="-128"/>
              <a:cs typeface="ＭＳ Ｐゴシック" charset="-128"/>
            </a:endParaRPr>
          </a:p>
          <a:p>
            <a:endParaRPr lang="en-US" altLang="en-US" sz="1400" dirty="0">
              <a:ea typeface="ＭＳ Ｐゴシック" charset="-128"/>
              <a:cs typeface="ＭＳ Ｐゴシック" charset="-128"/>
            </a:endParaRPr>
          </a:p>
        </p:txBody>
      </p:sp>
    </p:spTree>
    <p:extLst>
      <p:ext uri="{BB962C8B-B14F-4D97-AF65-F5344CB8AC3E}">
        <p14:creationId xmlns:p14="http://schemas.microsoft.com/office/powerpoint/2010/main" val="1551345987"/>
      </p:ext>
    </p:extLst>
  </p:cSld>
  <p:clrMapOvr>
    <a:masterClrMapping/>
  </p:clrMapOvr>
  <p:transition advTm="238108"/>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AA3F39-5DC7-4545-98F7-62DB31A4C46E}"/>
              </a:ext>
            </a:extLst>
          </p:cNvPr>
          <p:cNvSpPr>
            <a:spLocks noGrp="1"/>
          </p:cNvSpPr>
          <p:nvPr>
            <p:ph type="title"/>
          </p:nvPr>
        </p:nvSpPr>
        <p:spPr>
          <a:xfrm>
            <a:off x="0" y="349747"/>
            <a:ext cx="2750039" cy="660300"/>
          </a:xfrm>
        </p:spPr>
        <p:txBody>
          <a:bodyPr>
            <a:noAutofit/>
          </a:bodyPr>
          <a:lstStyle/>
          <a:p>
            <a:r>
              <a:rPr lang="en-US" sz="2000" dirty="0" err="1"/>
              <a:t>PsychENCODE</a:t>
            </a:r>
            <a:r>
              <a:rPr lang="en-US" sz="2000" dirty="0"/>
              <a:t> Acknowledgment</a:t>
            </a:r>
            <a:endParaRPr lang="en-US" dirty="0"/>
          </a:p>
        </p:txBody>
      </p:sp>
      <p:sp>
        <p:nvSpPr>
          <p:cNvPr id="3" name="Content Placeholder 2">
            <a:extLst>
              <a:ext uri="{FF2B5EF4-FFF2-40B4-BE49-F238E27FC236}">
                <a16:creationId xmlns:a16="http://schemas.microsoft.com/office/drawing/2014/main" xmlns="" id="{9DCD283D-D0AB-774B-88F2-E70DA7603B71}"/>
              </a:ext>
            </a:extLst>
          </p:cNvPr>
          <p:cNvSpPr>
            <a:spLocks noGrp="1"/>
          </p:cNvSpPr>
          <p:nvPr>
            <p:ph idx="1"/>
          </p:nvPr>
        </p:nvSpPr>
        <p:spPr>
          <a:xfrm>
            <a:off x="141751" y="2089124"/>
            <a:ext cx="1799756" cy="1307697"/>
          </a:xfrm>
        </p:spPr>
        <p:txBody>
          <a:bodyPr>
            <a:normAutofit/>
          </a:bodyPr>
          <a:lstStyle/>
          <a:p>
            <a:r>
              <a:rPr lang="en-US" sz="1100" dirty="0">
                <a:latin typeface="Arial" panose="020B0604020202020204" pitchFamily="34" charset="0"/>
                <a:cs typeface="Arial" panose="020B0604020202020204" pitchFamily="34" charset="0"/>
              </a:rPr>
              <a:t>Geetha Senthil</a:t>
            </a:r>
          </a:p>
          <a:p>
            <a:r>
              <a:rPr lang="en-US" sz="1100" dirty="0">
                <a:latin typeface="Arial" panose="020B0604020202020204" pitchFamily="34" charset="0"/>
                <a:cs typeface="Arial" panose="020B0604020202020204" pitchFamily="34" charset="0"/>
              </a:rPr>
              <a:t>Lora Bingaman</a:t>
            </a:r>
          </a:p>
          <a:p>
            <a:r>
              <a:rPr lang="en-US" sz="1100" dirty="0">
                <a:latin typeface="Arial" panose="020B0604020202020204" pitchFamily="34" charset="0"/>
                <a:cs typeface="Arial" panose="020B0604020202020204" pitchFamily="34" charset="0"/>
              </a:rPr>
              <a:t>David </a:t>
            </a:r>
            <a:r>
              <a:rPr lang="en-US" sz="1100" dirty="0" err="1">
                <a:latin typeface="Arial" panose="020B0604020202020204" pitchFamily="34" charset="0"/>
                <a:cs typeface="Arial" panose="020B0604020202020204" pitchFamily="34" charset="0"/>
              </a:rPr>
              <a:t>Panchision</a:t>
            </a:r>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Alexander Arguello</a:t>
            </a:r>
          </a:p>
          <a:p>
            <a:r>
              <a:rPr lang="en-US" sz="1100" dirty="0">
                <a:latin typeface="Arial" panose="020B0604020202020204" pitchFamily="34" charset="0"/>
                <a:cs typeface="Arial" panose="020B0604020202020204" pitchFamily="34" charset="0"/>
              </a:rPr>
              <a:t>Thomas Lehner</a:t>
            </a:r>
          </a:p>
        </p:txBody>
      </p:sp>
      <p:pic>
        <p:nvPicPr>
          <p:cNvPr id="6" name="Picture 5">
            <a:extLst>
              <a:ext uri="{FF2B5EF4-FFF2-40B4-BE49-F238E27FC236}">
                <a16:creationId xmlns:a16="http://schemas.microsoft.com/office/drawing/2014/main" xmlns="" id="{B6899737-6471-9F4F-BBE0-59CBB1833582}"/>
              </a:ext>
            </a:extLst>
          </p:cNvPr>
          <p:cNvPicPr>
            <a:picLocks noChangeAspect="1"/>
          </p:cNvPicPr>
          <p:nvPr/>
        </p:nvPicPr>
        <p:blipFill rotWithShape="1">
          <a:blip r:embed="rId2"/>
          <a:srcRect t="29105" b="28491"/>
          <a:stretch/>
        </p:blipFill>
        <p:spPr>
          <a:xfrm>
            <a:off x="73171" y="1325955"/>
            <a:ext cx="2562225" cy="698740"/>
          </a:xfrm>
          <a:prstGeom prst="rect">
            <a:avLst/>
          </a:prstGeom>
        </p:spPr>
      </p:pic>
      <p:sp>
        <p:nvSpPr>
          <p:cNvPr id="9" name="Rectangle 8">
            <a:extLst>
              <a:ext uri="{FF2B5EF4-FFF2-40B4-BE49-F238E27FC236}">
                <a16:creationId xmlns:a16="http://schemas.microsoft.com/office/drawing/2014/main" xmlns="" id="{D5AA4C73-5A64-394A-A095-94674A6EED03}"/>
              </a:ext>
            </a:extLst>
          </p:cNvPr>
          <p:cNvSpPr/>
          <p:nvPr/>
        </p:nvSpPr>
        <p:spPr>
          <a:xfrm>
            <a:off x="0" y="3476831"/>
            <a:ext cx="8915400" cy="3437095"/>
          </a:xfrm>
          <a:prstGeom prst="rect">
            <a:avLst/>
          </a:prstGeom>
        </p:spPr>
        <p:txBody>
          <a:bodyPr wrap="square">
            <a:spAutoFit/>
          </a:bodyPr>
          <a:lstStyle/>
          <a:p>
            <a:pPr>
              <a:lnSpc>
                <a:spcPct val="115000"/>
              </a:lnSpc>
              <a:spcAft>
                <a:spcPts val="300"/>
              </a:spcAft>
            </a:pPr>
            <a:r>
              <a:rPr lang="en-US" sz="1050" dirty="0">
                <a:solidFill>
                  <a:srgbClr val="4BAB50"/>
                </a:solidFill>
                <a:latin typeface="Arial" panose="020B0604020202020204" pitchFamily="34" charset="0"/>
                <a:ea typeface="Arial" panose="020B0604020202020204" pitchFamily="34" charset="0"/>
              </a:rPr>
              <a:t>The </a:t>
            </a:r>
            <a:r>
              <a:rPr lang="en-US" sz="1050" dirty="0" err="1">
                <a:solidFill>
                  <a:srgbClr val="4BAB50"/>
                </a:solidFill>
                <a:latin typeface="Arial" panose="020B0604020202020204" pitchFamily="34" charset="0"/>
                <a:ea typeface="Arial" panose="020B0604020202020204" pitchFamily="34" charset="0"/>
              </a:rPr>
              <a:t>PsychENCODE</a:t>
            </a:r>
            <a:r>
              <a:rPr lang="en-US" sz="1050" dirty="0">
                <a:solidFill>
                  <a:srgbClr val="4BAB50"/>
                </a:solidFill>
                <a:latin typeface="Arial" panose="020B0604020202020204" pitchFamily="34" charset="0"/>
                <a:ea typeface="Arial" panose="020B0604020202020204" pitchFamily="34" charset="0"/>
              </a:rPr>
              <a:t> Consortium:</a:t>
            </a:r>
            <a:r>
              <a:rPr lang="en-US" sz="675" dirty="0">
                <a:solidFill>
                  <a:srgbClr val="000000"/>
                </a:solidFill>
                <a:latin typeface="Arial" panose="020B0604020202020204" pitchFamily="34" charset="0"/>
                <a:ea typeface="Arial" panose="020B0604020202020204" pitchFamily="34" charset="0"/>
              </a:rPr>
              <a:t> </a:t>
            </a:r>
            <a:r>
              <a:rPr lang="en-US" sz="600" dirty="0"/>
              <a:t>Allison E Ashley-Koch, Duke University; Gregory E Crawford, Duke University; Melanie E Garrett, Duke University; </a:t>
            </a:r>
            <a:r>
              <a:rPr lang="en-US" sz="600" dirty="0" err="1"/>
              <a:t>Lingyun</a:t>
            </a:r>
            <a:r>
              <a:rPr lang="en-US" sz="600" dirty="0"/>
              <a:t> Song, Duke University; </a:t>
            </a:r>
            <a:r>
              <a:rPr lang="en-US" sz="600" dirty="0" err="1"/>
              <a:t>Alexias</a:t>
            </a:r>
            <a:r>
              <a:rPr lang="en-US" sz="600" dirty="0"/>
              <a:t> Safi, Duke University; Graham D Johnson, Duke University; Gregory A Wray, Duke University; Timothy E Reddy, Duke University; Fernando S Goes, Johns Hopkins University; Peter </a:t>
            </a:r>
            <a:r>
              <a:rPr lang="en-US" sz="600" dirty="0" err="1"/>
              <a:t>Zandi</a:t>
            </a:r>
            <a:r>
              <a:rPr lang="en-US" sz="600" dirty="0"/>
              <a:t>, Johns Hopkins University; Julien </a:t>
            </a:r>
            <a:r>
              <a:rPr lang="en-US" sz="600" dirty="0" err="1"/>
              <a:t>Bryois</a:t>
            </a:r>
            <a:r>
              <a:rPr lang="en-US" sz="600" dirty="0"/>
              <a:t>, Karolinska </a:t>
            </a:r>
            <a:r>
              <a:rPr lang="en-US" sz="600" dirty="0" err="1"/>
              <a:t>Institutet</a:t>
            </a:r>
            <a:r>
              <a:rPr lang="en-US" sz="600" dirty="0"/>
              <a:t>; Andrew E Jaffe, Lieber Institute for Brain Development; Amanda J Price, Lieber Institute for Brain Development; Nikolay A Ivanov, Lieber Institute for Brain Development; Leonardo </a:t>
            </a:r>
            <a:r>
              <a:rPr lang="en-US" sz="600" dirty="0" err="1"/>
              <a:t>Collado</a:t>
            </a:r>
            <a:r>
              <a:rPr lang="en-US" sz="600" dirty="0"/>
              <a:t>-Torres, Lieber Institute for Brain Development; Thomas M Hyde, Lieber Institute for Brain Development; Emily E Burke, Lieber Institute for Brain Development; Joel E Kleiman, Lieber Institute for Brain Development; Ran Tao, Lieber Institute for Brain Development; </a:t>
            </a:r>
            <a:r>
              <a:rPr lang="en-US" sz="600" dirty="0" err="1"/>
              <a:t>Joo</a:t>
            </a:r>
            <a:r>
              <a:rPr lang="en-US" sz="600" dirty="0"/>
              <a:t> </a:t>
            </a:r>
            <a:r>
              <a:rPr lang="en-US" sz="600" dirty="0" err="1"/>
              <a:t>Heon</a:t>
            </a:r>
            <a:r>
              <a:rPr lang="en-US" sz="600" dirty="0"/>
              <a:t> Shin, Lieber Institute for Brain Development; </a:t>
            </a:r>
            <a:r>
              <a:rPr lang="en-US" sz="600" dirty="0" err="1"/>
              <a:t>Schahram</a:t>
            </a:r>
            <a:r>
              <a:rPr lang="en-US" sz="600" dirty="0"/>
              <a:t> </a:t>
            </a:r>
            <a:r>
              <a:rPr lang="en-US" sz="600" dirty="0" err="1"/>
              <a:t>Akbarian</a:t>
            </a:r>
            <a:r>
              <a:rPr lang="en-US" sz="600" dirty="0"/>
              <a:t>, Icahn School of Medicine at Mount Sinai; Kiran </a:t>
            </a:r>
            <a:r>
              <a:rPr lang="en-US" sz="600" dirty="0" err="1"/>
              <a:t>Girdhar</a:t>
            </a:r>
            <a:r>
              <a:rPr lang="en-US" sz="600" dirty="0"/>
              <a:t>, Icahn School of Medicine at Mount Sinai; Yan Jiang, Icahn School of Medicine at Mount Sinai; </a:t>
            </a:r>
            <a:r>
              <a:rPr lang="en-US" sz="600" dirty="0" err="1"/>
              <a:t>Marija</a:t>
            </a:r>
            <a:r>
              <a:rPr lang="en-US" sz="600" dirty="0"/>
              <a:t> </a:t>
            </a:r>
            <a:r>
              <a:rPr lang="en-US" sz="600" dirty="0" err="1"/>
              <a:t>Kundakovic</a:t>
            </a:r>
            <a:r>
              <a:rPr lang="en-US" sz="600" dirty="0"/>
              <a:t>, Icahn School of Medicine at Mount Sinai; Leanne Brown, Icahn School of Medicine at Mount Sinai; Bibi S </a:t>
            </a:r>
            <a:r>
              <a:rPr lang="en-US" sz="600" dirty="0" err="1"/>
              <a:t>Kassim</a:t>
            </a:r>
            <a:r>
              <a:rPr lang="en-US" sz="600" dirty="0"/>
              <a:t>, Icahn School of Medicine at Mount Sinai; Royce B Park, Icahn School of Medicine at Mount Sinai; Jennifer R Wiseman, Icahn School of Medicine at Mount Sinai; Elizabeth </a:t>
            </a:r>
            <a:r>
              <a:rPr lang="en-US" sz="600" dirty="0" err="1"/>
              <a:t>Zharovsky</a:t>
            </a:r>
            <a:r>
              <a:rPr lang="en-US" sz="600" dirty="0"/>
              <a:t>, Icahn School of Medicine at Mount Sinai; Rivka </a:t>
            </a:r>
            <a:r>
              <a:rPr lang="en-US" sz="600" dirty="0" err="1"/>
              <a:t>Jacobov</a:t>
            </a:r>
            <a:r>
              <a:rPr lang="en-US" sz="600" dirty="0"/>
              <a:t>, Icahn School of Medicine at Mount Sinai; Olivia </a:t>
            </a:r>
            <a:r>
              <a:rPr lang="en-US" sz="600" dirty="0" err="1"/>
              <a:t>Devillers</a:t>
            </a:r>
            <a:r>
              <a:rPr lang="en-US" sz="600" dirty="0"/>
              <a:t>, Icahn School of Medicine at Mount Sinai; Elie </a:t>
            </a:r>
            <a:r>
              <a:rPr lang="en-US" sz="600" dirty="0" err="1"/>
              <a:t>Flatow</a:t>
            </a:r>
            <a:r>
              <a:rPr lang="en-US" sz="600" dirty="0"/>
              <a:t>, Icahn School of Medicine at Mount Sinai; Gabriel E Hoffman, Icahn School of Medicine at Mount Sinai; Barbara K </a:t>
            </a:r>
            <a:r>
              <a:rPr lang="en-US" sz="600" dirty="0" err="1"/>
              <a:t>Lipska</a:t>
            </a:r>
            <a:r>
              <a:rPr lang="en-US" sz="600" dirty="0"/>
              <a:t>, Human Brain Collection Core, National Institutes of Health, Bethesda, MD; David A Lewis, University of Pittsburgh; </a:t>
            </a:r>
            <a:r>
              <a:rPr lang="en-US" sz="600" dirty="0" err="1"/>
              <a:t>Vahram</a:t>
            </a:r>
            <a:r>
              <a:rPr lang="en-US" sz="600" dirty="0"/>
              <a:t> </a:t>
            </a:r>
            <a:r>
              <a:rPr lang="en-US" sz="600" dirty="0" err="1"/>
              <a:t>Haroutunian</a:t>
            </a:r>
            <a:r>
              <a:rPr lang="en-US" sz="600" dirty="0"/>
              <a:t>, Icahn School of Medicine at Mount Sinai and James J Peters VA Medical Center; Chang-</a:t>
            </a:r>
            <a:r>
              <a:rPr lang="en-US" sz="600" dirty="0" err="1"/>
              <a:t>Gyu</a:t>
            </a:r>
            <a:r>
              <a:rPr lang="en-US" sz="600" dirty="0"/>
              <a:t> Hahn, University of Pennsylvania; Alexander W Charney, Mount Sinai; Stella </a:t>
            </a:r>
            <a:r>
              <a:rPr lang="en-US" sz="600" dirty="0" err="1"/>
              <a:t>Dracheva</a:t>
            </a:r>
            <a:r>
              <a:rPr lang="en-US" sz="600" dirty="0"/>
              <a:t>, Mount Sinai; Alexey </a:t>
            </a:r>
            <a:r>
              <a:rPr lang="en-US" sz="600" dirty="0" err="1"/>
              <a:t>Kozlenkov</a:t>
            </a:r>
            <a:r>
              <a:rPr lang="en-US" sz="600" dirty="0"/>
              <a:t>, Mount Sinai; Judson Belmont, Icahn School of Medicine at Mount Sinai; Diane </a:t>
            </a:r>
            <a:r>
              <a:rPr lang="en-US" sz="600" dirty="0" err="1"/>
              <a:t>DelValle</a:t>
            </a:r>
            <a:r>
              <a:rPr lang="en-US" sz="600" dirty="0"/>
              <a:t>, Icahn School of Medicine at Mount Sinai; Nancy </a:t>
            </a:r>
            <a:r>
              <a:rPr lang="en-US" sz="600" dirty="0" err="1"/>
              <a:t>Francoeur</a:t>
            </a:r>
            <a:r>
              <a:rPr lang="en-US" sz="600" dirty="0"/>
              <a:t>, Icahn School of Medicine at Mount Sinai; </a:t>
            </a:r>
            <a:r>
              <a:rPr lang="en-US" sz="600" dirty="0" err="1"/>
              <a:t>Evi</a:t>
            </a:r>
            <a:r>
              <a:rPr lang="en-US" sz="600" dirty="0"/>
              <a:t> </a:t>
            </a:r>
            <a:r>
              <a:rPr lang="en-US" sz="600" dirty="0" err="1"/>
              <a:t>Hadjimichael</a:t>
            </a:r>
            <a:r>
              <a:rPr lang="en-US" sz="600" dirty="0"/>
              <a:t>, Icahn School of Medicine at Mount Sinai; Dalila Pinto, Icahn School of Medicine at Mount Sinai; Harm van </a:t>
            </a:r>
            <a:r>
              <a:rPr lang="en-US" sz="600" dirty="0" err="1"/>
              <a:t>Bakel</a:t>
            </a:r>
            <a:r>
              <a:rPr lang="en-US" sz="600" dirty="0"/>
              <a:t>, Icahn School of Medicine at Mount Sinai; </a:t>
            </a:r>
            <a:r>
              <a:rPr lang="en-US" sz="600" dirty="0" err="1"/>
              <a:t>Panos</a:t>
            </a:r>
            <a:r>
              <a:rPr lang="en-US" sz="600" dirty="0"/>
              <a:t> Roussos, Mount Sinai; John F </a:t>
            </a:r>
            <a:r>
              <a:rPr lang="en-US" sz="600" dirty="0" err="1"/>
              <a:t>Fullard</a:t>
            </a:r>
            <a:r>
              <a:rPr lang="en-US" sz="600" dirty="0"/>
              <a:t>, Mount Sinai; Jaroslav </a:t>
            </a:r>
            <a:r>
              <a:rPr lang="en-US" sz="600" dirty="0" err="1"/>
              <a:t>Bendl</a:t>
            </a:r>
            <a:r>
              <a:rPr lang="en-US" sz="600" dirty="0"/>
              <a:t>, Mount Sinai; Mads E </a:t>
            </a:r>
            <a:r>
              <a:rPr lang="en-US" sz="600" dirty="0" err="1"/>
              <a:t>Hauberg</a:t>
            </a:r>
            <a:r>
              <a:rPr lang="en-US" sz="600" dirty="0"/>
              <a:t>, Mount Sinai; Lara M </a:t>
            </a:r>
            <a:r>
              <a:rPr lang="en-US" sz="600" dirty="0" err="1"/>
              <a:t>Mangravite</a:t>
            </a:r>
            <a:r>
              <a:rPr lang="en-US" sz="600" dirty="0"/>
              <a:t>, Sage Bionetworks; Mette A Peters, Sage Bionetworks; </a:t>
            </a:r>
            <a:r>
              <a:rPr lang="en-US" sz="600" dirty="0" err="1"/>
              <a:t>Yooree</a:t>
            </a:r>
            <a:r>
              <a:rPr lang="en-US" sz="600" dirty="0"/>
              <a:t> </a:t>
            </a:r>
            <a:r>
              <a:rPr lang="en-US" sz="600" dirty="0" err="1"/>
              <a:t>Chae</a:t>
            </a:r>
            <a:r>
              <a:rPr lang="en-US" sz="600" dirty="0"/>
              <a:t>, Sage Bionetworks; </a:t>
            </a:r>
            <a:r>
              <a:rPr lang="en-US" sz="600" dirty="0" err="1"/>
              <a:t>Junmin</a:t>
            </a:r>
            <a:r>
              <a:rPr lang="en-US" sz="600" dirty="0"/>
              <a:t> Peng, St. Jude Children's Hospital; </a:t>
            </a:r>
            <a:r>
              <a:rPr lang="en-US" sz="600" dirty="0" err="1"/>
              <a:t>Mingming</a:t>
            </a:r>
            <a:r>
              <a:rPr lang="en-US" sz="600" dirty="0"/>
              <a:t> </a:t>
            </a:r>
            <a:r>
              <a:rPr lang="en-US" sz="600" dirty="0" err="1"/>
              <a:t>Niu</a:t>
            </a:r>
            <a:r>
              <a:rPr lang="en-US" sz="600" dirty="0"/>
              <a:t>, St. Jude Children's Hospital; </a:t>
            </a:r>
            <a:r>
              <a:rPr lang="en-US" sz="600" dirty="0" err="1"/>
              <a:t>Xusheng</a:t>
            </a:r>
            <a:r>
              <a:rPr lang="en-US" sz="600" dirty="0"/>
              <a:t> Wang, St. Jude Children's Hospital; Maree J Webster, Stanley Medical Research Institute; Thomas G Beach, Banner Sun Health Research Institute; Chao Chen, Central South University; Yi Jiang, Central South University; </a:t>
            </a:r>
            <a:r>
              <a:rPr lang="en-US" sz="600" dirty="0" err="1"/>
              <a:t>Rujia</a:t>
            </a:r>
            <a:r>
              <a:rPr lang="en-US" sz="600" dirty="0"/>
              <a:t> Dai, Central South University; Annie W Shieh, SUNY Upstate Medical University; </a:t>
            </a:r>
            <a:r>
              <a:rPr lang="en-US" sz="600" dirty="0" err="1"/>
              <a:t>Chunyu</a:t>
            </a:r>
            <a:r>
              <a:rPr lang="en-US" sz="600" dirty="0"/>
              <a:t> Liu, SUNY Upstate Medical University; Kay S. </a:t>
            </a:r>
            <a:r>
              <a:rPr lang="en-US" sz="600" dirty="0" err="1"/>
              <a:t>Grennan</a:t>
            </a:r>
            <a:r>
              <a:rPr lang="en-US" sz="600" dirty="0"/>
              <a:t>, SUNY Upstate Medical University; Yan Xia, SUNY Upstate Medical University/Central South University; </a:t>
            </a:r>
            <a:r>
              <a:rPr lang="en-US" sz="600" dirty="0" err="1"/>
              <a:t>Ramu</a:t>
            </a:r>
            <a:r>
              <a:rPr lang="en-US" sz="600" dirty="0"/>
              <a:t> </a:t>
            </a:r>
            <a:r>
              <a:rPr lang="en-US" sz="600" dirty="0" err="1"/>
              <a:t>Vadukapuram</a:t>
            </a:r>
            <a:r>
              <a:rPr lang="en-US" sz="600" dirty="0"/>
              <a:t>, SUNY Upstate Medical University; </a:t>
            </a:r>
            <a:r>
              <a:rPr lang="en-US" sz="600" dirty="0" err="1"/>
              <a:t>Yongjun</a:t>
            </a:r>
            <a:r>
              <a:rPr lang="en-US" sz="600" dirty="0"/>
              <a:t> Wang, Central South University; Dominic Fitzgerald, The University of Chicago; </a:t>
            </a:r>
            <a:r>
              <a:rPr lang="en-US" sz="600" dirty="0" err="1"/>
              <a:t>Lijun</a:t>
            </a:r>
            <a:r>
              <a:rPr lang="en-US" sz="600" dirty="0"/>
              <a:t> Cheng, The University of Chicago; Miguel Brown, The University of Chicago; Mimi Brown, The University of Chicago; Tonya Brunetti, The University of Chicago; Thomas Goodman, The University of Chicago; </a:t>
            </a:r>
            <a:r>
              <a:rPr lang="en-US" sz="600" dirty="0" err="1"/>
              <a:t>Majd</a:t>
            </a:r>
            <a:r>
              <a:rPr lang="en-US" sz="600" dirty="0"/>
              <a:t> </a:t>
            </a:r>
            <a:r>
              <a:rPr lang="en-US" sz="600" dirty="0" err="1"/>
              <a:t>Alsayed</a:t>
            </a:r>
            <a:r>
              <a:rPr lang="en-US" sz="600" dirty="0"/>
              <a:t>, The University of Chicago; Michael J </a:t>
            </a:r>
            <a:r>
              <a:rPr lang="en-US" sz="600" dirty="0" err="1"/>
              <a:t>Gandal</a:t>
            </a:r>
            <a:r>
              <a:rPr lang="en-US" sz="600" dirty="0"/>
              <a:t>, University of California, Los Angeles; Daniel H </a:t>
            </a:r>
            <a:r>
              <a:rPr lang="en-US" sz="600" dirty="0" err="1"/>
              <a:t>Geschwind</a:t>
            </a:r>
            <a:r>
              <a:rPr lang="en-US" sz="600" dirty="0"/>
              <a:t>, University of California, Los Angeles; </a:t>
            </a:r>
            <a:r>
              <a:rPr lang="en-US" sz="600" dirty="0" err="1"/>
              <a:t>Hyejung</a:t>
            </a:r>
            <a:r>
              <a:rPr lang="en-US" sz="600" dirty="0"/>
              <a:t> Won, University of California, Los Angeles; Damon </a:t>
            </a:r>
            <a:r>
              <a:rPr lang="en-US" sz="600" dirty="0" err="1"/>
              <a:t>Polioudakis</a:t>
            </a:r>
            <a:r>
              <a:rPr lang="en-US" sz="600" dirty="0"/>
              <a:t>, University of California, Los Angeles; Brie </a:t>
            </a:r>
            <a:r>
              <a:rPr lang="en-US" sz="600" dirty="0" err="1"/>
              <a:t>Wamsley</a:t>
            </a:r>
            <a:r>
              <a:rPr lang="en-US" sz="600" dirty="0"/>
              <a:t>, University of California, Los Angeles; </a:t>
            </a:r>
            <a:r>
              <a:rPr lang="en-US" sz="600" dirty="0" err="1"/>
              <a:t>Jiani</a:t>
            </a:r>
            <a:r>
              <a:rPr lang="en-US" sz="600" dirty="0"/>
              <a:t> Yin, University of California, Los Angeles; Tarik </a:t>
            </a:r>
            <a:r>
              <a:rPr lang="en-US" sz="600" dirty="0" err="1"/>
              <a:t>Hadzic</a:t>
            </a:r>
            <a:r>
              <a:rPr lang="en-US" sz="600" dirty="0"/>
              <a:t>, University of California, Los Angeles; Luis De La Torre </a:t>
            </a:r>
            <a:r>
              <a:rPr lang="en-US" sz="600" dirty="0" err="1"/>
              <a:t>Ubieta</a:t>
            </a:r>
            <a:r>
              <a:rPr lang="en-US" sz="600" dirty="0"/>
              <a:t>, UCLA; </a:t>
            </a:r>
            <a:r>
              <a:rPr lang="en-US" sz="600" dirty="0" err="1"/>
              <a:t>Vivek</a:t>
            </a:r>
            <a:r>
              <a:rPr lang="en-US" sz="600" dirty="0"/>
              <a:t> Swarup, University of California, Los Angeles; Stephan J Sanders, University of California, San Francisco; Matthew W State, University of California, San Francisco; Donna M </a:t>
            </a:r>
            <a:r>
              <a:rPr lang="en-US" sz="600" dirty="0" err="1"/>
              <a:t>Werling</a:t>
            </a:r>
            <a:r>
              <a:rPr lang="en-US" sz="600" dirty="0"/>
              <a:t>, University of California, San Francisco; Joon-Yong An, University of California, San Francisco; Brooke Sheppard, University of California, San Francisco; A Jeremy </a:t>
            </a:r>
            <a:r>
              <a:rPr lang="en-US" sz="600" dirty="0" err="1"/>
              <a:t>Willsey</a:t>
            </a:r>
            <a:r>
              <a:rPr lang="en-US" sz="600" dirty="0"/>
              <a:t>, University of California, San Francisco; Kevin P White, The University of Chicago; Mohana Ray, The University of Chicago; Gina </a:t>
            </a:r>
            <a:r>
              <a:rPr lang="en-US" sz="600" dirty="0" err="1"/>
              <a:t>Giase</a:t>
            </a:r>
            <a:r>
              <a:rPr lang="en-US" sz="600" dirty="0"/>
              <a:t>, SUNY Upstate Medical University; Amira </a:t>
            </a:r>
            <a:r>
              <a:rPr lang="en-US" sz="600" dirty="0" err="1"/>
              <a:t>Kefi</a:t>
            </a:r>
            <a:r>
              <a:rPr lang="en-US" sz="600" dirty="0"/>
              <a:t>, University of Illinois at Chicago; Eugenio </a:t>
            </a:r>
            <a:r>
              <a:rPr lang="en-US" sz="600" dirty="0" err="1"/>
              <a:t>Mattei</a:t>
            </a:r>
            <a:r>
              <a:rPr lang="en-US" sz="600" dirty="0"/>
              <a:t>, University of Massachusetts Medical School; Michael </a:t>
            </a:r>
            <a:r>
              <a:rPr lang="en-US" sz="600" dirty="0" err="1"/>
              <a:t>Purcaro</a:t>
            </a:r>
            <a:r>
              <a:rPr lang="en-US" sz="600" dirty="0"/>
              <a:t>, University of Massachusetts Medical School; </a:t>
            </a:r>
            <a:r>
              <a:rPr lang="en-US" sz="600" dirty="0" err="1"/>
              <a:t>Zhiping</a:t>
            </a:r>
            <a:r>
              <a:rPr lang="en-US" sz="600" dirty="0"/>
              <a:t> Weng, University of Massachusetts Medical School; Jill Moore, University of Massachusetts Medical School; Henry Pratt, University of Massachusetts Medical School; Jack Huey, University of Massachusetts Medical School; Tyler </a:t>
            </a:r>
            <a:r>
              <a:rPr lang="en-US" sz="600" dirty="0" err="1"/>
              <a:t>Borrman</a:t>
            </a:r>
            <a:r>
              <a:rPr lang="en-US" sz="600" dirty="0"/>
              <a:t>, University of Massachusetts Medical School; Patrick F Sullivan, University of North Carolina - Chapel Hill; Paola </a:t>
            </a:r>
            <a:r>
              <a:rPr lang="en-US" sz="600" dirty="0" err="1"/>
              <a:t>Giusti</a:t>
            </a:r>
            <a:r>
              <a:rPr lang="en-US" sz="600" dirty="0"/>
              <a:t>-Rodriguez, University of North Carolina - Chapel Hill; </a:t>
            </a:r>
            <a:r>
              <a:rPr lang="en-US" sz="600" dirty="0" err="1"/>
              <a:t>Yunjung</a:t>
            </a:r>
            <a:r>
              <a:rPr lang="en-US" sz="600" dirty="0"/>
              <a:t> Kim, University of North Carolina - Chapel Hill; Patrick Sullivan, University of North Carolina - Chapel Hill; </a:t>
            </a:r>
            <a:r>
              <a:rPr lang="en-US" sz="600" dirty="0" err="1"/>
              <a:t>Jin</a:t>
            </a:r>
            <a:r>
              <a:rPr lang="en-US" sz="600" dirty="0"/>
              <a:t> </a:t>
            </a:r>
            <a:r>
              <a:rPr lang="en-US" sz="600" dirty="0" err="1"/>
              <a:t>Szatkiewicz</a:t>
            </a:r>
            <a:r>
              <a:rPr lang="en-US" sz="600" dirty="0"/>
              <a:t>, University of North Carolina - Chapel Hill; </a:t>
            </a:r>
            <a:r>
              <a:rPr lang="en-US" sz="600" dirty="0" err="1"/>
              <a:t>Suhn</a:t>
            </a:r>
            <a:r>
              <a:rPr lang="en-US" sz="600" dirty="0"/>
              <a:t> Kyong </a:t>
            </a:r>
            <a:r>
              <a:rPr lang="en-US" sz="600" dirty="0" err="1"/>
              <a:t>Rhie</a:t>
            </a:r>
            <a:r>
              <a:rPr lang="en-US" sz="600" dirty="0"/>
              <a:t>, University of Southern California; </a:t>
            </a:r>
            <a:r>
              <a:rPr lang="en-US" sz="600" dirty="0" err="1"/>
              <a:t>Christoper</a:t>
            </a:r>
            <a:r>
              <a:rPr lang="en-US" sz="600" dirty="0"/>
              <a:t> </a:t>
            </a:r>
            <a:r>
              <a:rPr lang="en-US" sz="600" dirty="0" err="1"/>
              <a:t>Armoskus</a:t>
            </a:r>
            <a:r>
              <a:rPr lang="en-US" sz="600" dirty="0"/>
              <a:t>, University of Southern California; Adrian Camarena, University of Southern California; Peggy J </a:t>
            </a:r>
            <a:r>
              <a:rPr lang="en-US" sz="600" dirty="0" err="1"/>
              <a:t>Farnham</a:t>
            </a:r>
            <a:r>
              <a:rPr lang="en-US" sz="600" dirty="0"/>
              <a:t>, University of Southern California; Valeria N </a:t>
            </a:r>
            <a:r>
              <a:rPr lang="en-US" sz="600" dirty="0" err="1"/>
              <a:t>Spitsyna</a:t>
            </a:r>
            <a:r>
              <a:rPr lang="en-US" sz="600" dirty="0"/>
              <a:t>, University of Southern California; Heather Witt, University of Southern California; Shannon Schreiner, University of Southern California; Oleg V </a:t>
            </a:r>
            <a:r>
              <a:rPr lang="en-US" sz="600" dirty="0" err="1"/>
              <a:t>Evgrafov</a:t>
            </a:r>
            <a:r>
              <a:rPr lang="en-US" sz="600" dirty="0"/>
              <a:t>, SUNY Downstate Medical Center; James A Knowles, SUNY Downstate Medical Center; Mark Gerstein, Yale University; </a:t>
            </a:r>
            <a:r>
              <a:rPr lang="en-US" sz="600" dirty="0" err="1"/>
              <a:t>Shuang</a:t>
            </a:r>
            <a:r>
              <a:rPr lang="en-US" sz="600" dirty="0"/>
              <a:t> Liu, Yale University; Daifeng Wang, Stony Brook University; Fabio C. P. Navarro, Yale University; Jonathan </a:t>
            </a:r>
            <a:r>
              <a:rPr lang="en-US" sz="600" dirty="0" err="1"/>
              <a:t>Warrell</a:t>
            </a:r>
            <a:r>
              <a:rPr lang="en-US" sz="600" dirty="0"/>
              <a:t>, Yale University; Declan Clarke, Yale University; Prashant S. Emani, Yale University; </a:t>
            </a:r>
            <a:r>
              <a:rPr lang="en-US" sz="600" dirty="0" err="1"/>
              <a:t>Mengting</a:t>
            </a:r>
            <a:r>
              <a:rPr lang="en-US" sz="600" dirty="0"/>
              <a:t> Gu, Yale University; Xu Shi, Yale University; Min Xu, Yale University; Yucheng T. Yang, Yale University; Robert R. Kitchen, Yale University; Gamze </a:t>
            </a:r>
            <a:r>
              <a:rPr lang="en-US" sz="600" dirty="0" err="1"/>
              <a:t>Gürsoy</a:t>
            </a:r>
            <a:r>
              <a:rPr lang="en-US" sz="600" dirty="0"/>
              <a:t>, Yale University; Jing Zhang, Yale University; Becky C Carlyle, Yale University; Angus C </a:t>
            </a:r>
            <a:r>
              <a:rPr lang="en-US" sz="600" dirty="0" err="1"/>
              <a:t>Nairn</a:t>
            </a:r>
            <a:r>
              <a:rPr lang="en-US" sz="600" dirty="0"/>
              <a:t>, Yale University; </a:t>
            </a:r>
            <a:r>
              <a:rPr lang="en-US" sz="600" dirty="0" err="1"/>
              <a:t>Mingfeng</a:t>
            </a:r>
            <a:r>
              <a:rPr lang="en-US" sz="600" dirty="0"/>
              <a:t> Li, Yale University; Sirisha </a:t>
            </a:r>
            <a:r>
              <a:rPr lang="en-US" sz="600" dirty="0" err="1"/>
              <a:t>Pochareddy</a:t>
            </a:r>
            <a:r>
              <a:rPr lang="en-US" sz="600" dirty="0"/>
              <a:t>, Yale University; </a:t>
            </a:r>
            <a:r>
              <a:rPr lang="en-US" sz="600" dirty="0" err="1"/>
              <a:t>Nenad</a:t>
            </a:r>
            <a:r>
              <a:rPr lang="en-US" sz="600" dirty="0"/>
              <a:t> </a:t>
            </a:r>
            <a:r>
              <a:rPr lang="en-US" sz="600" dirty="0" err="1"/>
              <a:t>Sestan</a:t>
            </a:r>
            <a:r>
              <a:rPr lang="en-US" sz="600" dirty="0"/>
              <a:t>, Yale University; Mario </a:t>
            </a:r>
            <a:r>
              <a:rPr lang="en-US" sz="600" dirty="0" err="1"/>
              <a:t>Skarica</a:t>
            </a:r>
            <a:r>
              <a:rPr lang="en-US" sz="600" dirty="0"/>
              <a:t>, Yale University; Zhen Li, Yale University; Andre M.M. Sousa, Yale University; Gabriel </a:t>
            </a:r>
            <a:r>
              <a:rPr lang="en-US" sz="600" dirty="0" err="1"/>
              <a:t>Santpere</a:t>
            </a:r>
            <a:r>
              <a:rPr lang="en-US" sz="600" dirty="0"/>
              <a:t>, Yale University; </a:t>
            </a:r>
            <a:r>
              <a:rPr lang="en-US" sz="600" dirty="0" err="1"/>
              <a:t>Jinmyung</a:t>
            </a:r>
            <a:r>
              <a:rPr lang="en-US" sz="600" dirty="0"/>
              <a:t> Choi, Yale University; Ying Zhu, Yale University; </a:t>
            </a:r>
            <a:r>
              <a:rPr lang="en-US" sz="600" dirty="0" err="1"/>
              <a:t>Tianliuyun</a:t>
            </a:r>
            <a:r>
              <a:rPr lang="en-US" sz="600" dirty="0"/>
              <a:t> Gao, Yale University; Daniel J Miller, Yale University; Adriana </a:t>
            </a:r>
            <a:r>
              <a:rPr lang="en-US" sz="600" dirty="0" err="1"/>
              <a:t>Cherskov</a:t>
            </a:r>
            <a:r>
              <a:rPr lang="en-US" sz="600" dirty="0"/>
              <a:t>, Yale University; Mo Yang, Yale University; Anahita </a:t>
            </a:r>
            <a:r>
              <a:rPr lang="en-US" sz="600" dirty="0" err="1"/>
              <a:t>Amiri</a:t>
            </a:r>
            <a:r>
              <a:rPr lang="en-US" sz="600" dirty="0"/>
              <a:t>, Yale University; </a:t>
            </a:r>
            <a:r>
              <a:rPr lang="en-US" sz="600" dirty="0" err="1"/>
              <a:t>Gianfilippo</a:t>
            </a:r>
            <a:r>
              <a:rPr lang="en-US" sz="600" dirty="0"/>
              <a:t> Coppola, Yale University; Jessica </a:t>
            </a:r>
            <a:r>
              <a:rPr lang="en-US" sz="600" dirty="0" err="1"/>
              <a:t>Mariani</a:t>
            </a:r>
            <a:r>
              <a:rPr lang="en-US" sz="600" dirty="0"/>
              <a:t>, Yale University; Soraya Scuderi, Yale University; Anna </a:t>
            </a:r>
            <a:r>
              <a:rPr lang="en-US" sz="600" dirty="0" err="1"/>
              <a:t>Szekely</a:t>
            </a:r>
            <a:r>
              <a:rPr lang="en-US" sz="600" dirty="0"/>
              <a:t>, Yale University; Flora M </a:t>
            </a:r>
            <a:r>
              <a:rPr lang="en-US" sz="600" dirty="0" err="1"/>
              <a:t>Vaccarino</a:t>
            </a:r>
            <a:r>
              <a:rPr lang="en-US" sz="600" dirty="0"/>
              <a:t>, Yale University; </a:t>
            </a:r>
            <a:r>
              <a:rPr lang="en-US" sz="600" dirty="0" err="1"/>
              <a:t>Feinan</a:t>
            </a:r>
            <a:r>
              <a:rPr lang="en-US" sz="600" dirty="0"/>
              <a:t> Wu, Yale University; Sherman Weissman, Yale University; </a:t>
            </a:r>
            <a:r>
              <a:rPr lang="en-US" sz="600" dirty="0" err="1"/>
              <a:t>Tanmoy</a:t>
            </a:r>
            <a:r>
              <a:rPr lang="en-US" sz="600" dirty="0"/>
              <a:t> </a:t>
            </a:r>
            <a:r>
              <a:rPr lang="en-US" sz="600" dirty="0" err="1"/>
              <a:t>Roychowdhury</a:t>
            </a:r>
            <a:r>
              <a:rPr lang="en-US" sz="600" dirty="0"/>
              <a:t>, Mayo Clinic Rochester; </a:t>
            </a:r>
            <a:r>
              <a:rPr lang="en-US" sz="600" dirty="0" err="1"/>
              <a:t>Alexej</a:t>
            </a:r>
            <a:r>
              <a:rPr lang="en-US" sz="600" dirty="0"/>
              <a:t> </a:t>
            </a:r>
            <a:r>
              <a:rPr lang="en-US" sz="600" dirty="0" err="1"/>
              <a:t>Abyzov</a:t>
            </a:r>
            <a:r>
              <a:rPr lang="en-US" sz="600" dirty="0"/>
              <a:t>, Mayo Clinic Rochester;</a:t>
            </a:r>
            <a:r>
              <a:rPr lang="en-US" sz="600" dirty="0">
                <a:solidFill>
                  <a:srgbClr val="000000"/>
                </a:solidFill>
                <a:latin typeface="Arial" panose="020B0604020202020204" pitchFamily="34" charset="0"/>
                <a:ea typeface="Arial" panose="020B0604020202020204" pitchFamily="34" charset="0"/>
              </a:rPr>
              <a:t>.</a:t>
            </a:r>
          </a:p>
        </p:txBody>
      </p:sp>
      <p:sp>
        <p:nvSpPr>
          <p:cNvPr id="7" name="Rectangle 6">
            <a:extLst>
              <a:ext uri="{FF2B5EF4-FFF2-40B4-BE49-F238E27FC236}">
                <a16:creationId xmlns:a16="http://schemas.microsoft.com/office/drawing/2014/main" xmlns="" id="{61DC0667-85A2-AB46-9AA5-B641EAFFB362}"/>
              </a:ext>
            </a:extLst>
          </p:cNvPr>
          <p:cNvSpPr/>
          <p:nvPr/>
        </p:nvSpPr>
        <p:spPr>
          <a:xfrm>
            <a:off x="2635396" y="132595"/>
            <a:ext cx="6508605" cy="2961580"/>
          </a:xfrm>
          <a:prstGeom prst="rect">
            <a:avLst/>
          </a:prstGeom>
        </p:spPr>
        <p:txBody>
          <a:bodyPr wrap="square">
            <a:spAutoFit/>
          </a:bodyPr>
          <a:lstStyle/>
          <a:p>
            <a:pPr fontAlgn="base">
              <a:lnSpc>
                <a:spcPct val="115000"/>
              </a:lnSpc>
              <a:spcBef>
                <a:spcPct val="0"/>
              </a:spcBef>
              <a:spcAft>
                <a:spcPct val="0"/>
              </a:spcAft>
            </a:pPr>
            <a:r>
              <a:rPr lang="en-US" sz="1500" b="1" dirty="0">
                <a:solidFill>
                  <a:srgbClr val="000000"/>
                </a:solidFill>
                <a:latin typeface="Arial" panose="020B0604020202020204" pitchFamily="34" charset="0"/>
                <a:ea typeface="Arial" panose="020B0604020202020204" pitchFamily="34" charset="0"/>
              </a:rPr>
              <a:t>“Adult Capstone” Team </a:t>
            </a:r>
            <a:r>
              <a:rPr lang="mr-IN" sz="1500" b="1" dirty="0">
                <a:solidFill>
                  <a:srgbClr val="000000"/>
                </a:solidFill>
                <a:latin typeface="Arial" panose="020B0604020202020204" pitchFamily="34" charset="0"/>
                <a:ea typeface="Arial" panose="020B0604020202020204" pitchFamily="34" charset="0"/>
              </a:rPr>
              <a:t>–</a:t>
            </a:r>
            <a:r>
              <a:rPr lang="en-US" sz="1500" b="1" dirty="0">
                <a:solidFill>
                  <a:srgbClr val="000000"/>
                </a:solidFill>
                <a:latin typeface="Arial" panose="020B0604020202020204" pitchFamily="34" charset="0"/>
                <a:ea typeface="Arial" panose="020B0604020202020204" pitchFamily="34" charset="0"/>
              </a:rPr>
              <a:t> 1 of 3 </a:t>
            </a:r>
            <a:r>
              <a:rPr lang="en-US" sz="1500" b="1" dirty="0" smtClean="0">
                <a:solidFill>
                  <a:srgbClr val="000000"/>
                </a:solidFill>
                <a:latin typeface="Arial" panose="020B0604020202020204" pitchFamily="34" charset="0"/>
                <a:ea typeface="Arial" panose="020B0604020202020204" pitchFamily="34" charset="0"/>
              </a:rPr>
              <a:t>capstones</a:t>
            </a:r>
          </a:p>
          <a:p>
            <a:pPr fontAlgn="base">
              <a:lnSpc>
                <a:spcPct val="115000"/>
              </a:lnSpc>
              <a:spcBef>
                <a:spcPct val="0"/>
              </a:spcBef>
              <a:spcAft>
                <a:spcPct val="0"/>
              </a:spcAft>
            </a:pPr>
            <a:endParaRPr lang="en-US" sz="800" b="1" dirty="0">
              <a:solidFill>
                <a:srgbClr val="000000"/>
              </a:solidFill>
              <a:latin typeface="Arial" panose="020B0604020202020204" pitchFamily="34" charset="0"/>
              <a:ea typeface="Arial" panose="020B0604020202020204" pitchFamily="34" charset="0"/>
            </a:endParaRPr>
          </a:p>
          <a:p>
            <a:r>
              <a:rPr lang="en-US" sz="1600" b="1" dirty="0">
                <a:solidFill>
                  <a:srgbClr val="C00000"/>
                </a:solidFill>
                <a:latin typeface="Arial" charset="0"/>
                <a:ea typeface="ＭＳ Ｐゴシック" charset="0"/>
              </a:rPr>
              <a:t>Daifeng Wang, </a:t>
            </a:r>
            <a:r>
              <a:rPr lang="en-US" sz="1600" b="1" dirty="0" err="1">
                <a:solidFill>
                  <a:srgbClr val="C00000"/>
                </a:solidFill>
                <a:latin typeface="Arial" charset="0"/>
                <a:ea typeface="ＭＳ Ｐゴシック" charset="0"/>
              </a:rPr>
              <a:t>Shuang</a:t>
            </a:r>
            <a:r>
              <a:rPr lang="en-US" sz="1600" b="1" dirty="0">
                <a:solidFill>
                  <a:srgbClr val="C00000"/>
                </a:solidFill>
                <a:latin typeface="Arial" charset="0"/>
                <a:ea typeface="ＭＳ Ｐゴシック" charset="0"/>
              </a:rPr>
              <a:t> Liu, Jonathan </a:t>
            </a:r>
            <a:r>
              <a:rPr lang="en-US" sz="1600" b="1" dirty="0" err="1">
                <a:solidFill>
                  <a:srgbClr val="C00000"/>
                </a:solidFill>
                <a:latin typeface="Arial" charset="0"/>
                <a:ea typeface="ＭＳ Ｐゴシック" charset="0"/>
              </a:rPr>
              <a:t>Warrell</a:t>
            </a:r>
            <a:r>
              <a:rPr lang="en-US" sz="1600" b="1" dirty="0">
                <a:solidFill>
                  <a:srgbClr val="C00000"/>
                </a:solidFill>
                <a:latin typeface="Arial" charset="0"/>
                <a:ea typeface="ＭＳ Ｐゴシック" charset="0"/>
              </a:rPr>
              <a:t>, </a:t>
            </a:r>
            <a:r>
              <a:rPr lang="en-US" sz="1600" b="1" dirty="0" err="1">
                <a:solidFill>
                  <a:srgbClr val="C00000"/>
                </a:solidFill>
                <a:latin typeface="Arial" charset="0"/>
                <a:ea typeface="ＭＳ Ｐゴシック" charset="0"/>
              </a:rPr>
              <a:t>Hyejung</a:t>
            </a:r>
            <a:r>
              <a:rPr lang="en-US" sz="1600" b="1" dirty="0">
                <a:solidFill>
                  <a:srgbClr val="C00000"/>
                </a:solidFill>
                <a:latin typeface="Arial" charset="0"/>
                <a:ea typeface="ＭＳ Ｐゴシック" charset="0"/>
              </a:rPr>
              <a:t> Won, Xu Shi, Fabio Navarro, Declan Clarke, </a:t>
            </a:r>
            <a:r>
              <a:rPr lang="en-US" sz="1600" b="1" dirty="0" err="1">
                <a:solidFill>
                  <a:srgbClr val="C00000"/>
                </a:solidFill>
                <a:latin typeface="Arial" charset="0"/>
                <a:ea typeface="ＭＳ Ｐゴシック" charset="0"/>
              </a:rPr>
              <a:t>Mengting</a:t>
            </a:r>
            <a:r>
              <a:rPr lang="en-US" sz="1600" b="1" dirty="0">
                <a:solidFill>
                  <a:srgbClr val="C00000"/>
                </a:solidFill>
                <a:latin typeface="Arial" charset="0"/>
                <a:ea typeface="ＭＳ Ｐゴシック" charset="0"/>
              </a:rPr>
              <a:t> Gu, Prashant </a:t>
            </a:r>
            <a:r>
              <a:rPr lang="en-US" sz="1600" b="1" dirty="0" err="1" smtClean="0">
                <a:solidFill>
                  <a:srgbClr val="C00000"/>
                </a:solidFill>
                <a:latin typeface="Arial" charset="0"/>
                <a:ea typeface="ＭＳ Ｐゴシック" charset="0"/>
              </a:rPr>
              <a:t>Emani</a:t>
            </a:r>
            <a:r>
              <a:rPr lang="en-US" sz="1200" b="1" dirty="0" smtClean="0">
                <a:solidFill>
                  <a:srgbClr val="000000"/>
                </a:solidFill>
                <a:latin typeface="Arial" charset="0"/>
                <a:ea typeface="ＭＳ Ｐゴシック" charset="0"/>
              </a:rPr>
              <a:t>,</a:t>
            </a:r>
          </a:p>
          <a:p>
            <a:endParaRPr lang="en-US" sz="800" dirty="0">
              <a:solidFill>
                <a:srgbClr val="000000"/>
              </a:solidFill>
            </a:endParaRPr>
          </a:p>
          <a:p>
            <a:r>
              <a:rPr lang="en-US" sz="1200" dirty="0" err="1" smtClean="0">
                <a:solidFill>
                  <a:srgbClr val="000000"/>
                </a:solidFill>
                <a:latin typeface="Arial" charset="0"/>
                <a:ea typeface="ＭＳ Ｐゴシック" charset="0"/>
              </a:rPr>
              <a:t>Yucheng</a:t>
            </a:r>
            <a:r>
              <a:rPr lang="en-US" sz="1200" dirty="0" smtClean="0">
                <a:solidFill>
                  <a:srgbClr val="000000"/>
                </a:solidFill>
                <a:latin typeface="Arial" charset="0"/>
                <a:ea typeface="ＭＳ Ｐゴシック" charset="0"/>
              </a:rPr>
              <a:t> </a:t>
            </a:r>
            <a:r>
              <a:rPr lang="en-US" sz="1200" dirty="0">
                <a:solidFill>
                  <a:srgbClr val="000000"/>
                </a:solidFill>
                <a:latin typeface="Arial" charset="0"/>
                <a:ea typeface="ＭＳ Ｐゴシック" charset="0"/>
              </a:rPr>
              <a:t>T. Yang, Min Xu, Michael </a:t>
            </a:r>
            <a:r>
              <a:rPr lang="en-US" sz="1200" dirty="0" err="1">
                <a:solidFill>
                  <a:srgbClr val="000000"/>
                </a:solidFill>
                <a:latin typeface="Arial" charset="0"/>
                <a:ea typeface="ＭＳ Ｐゴシック" charset="0"/>
              </a:rPr>
              <a:t>Gandal</a:t>
            </a:r>
            <a:r>
              <a:rPr lang="en-US" sz="1200" dirty="0">
                <a:solidFill>
                  <a:srgbClr val="000000"/>
                </a:solidFill>
                <a:latin typeface="Arial" charset="0"/>
                <a:ea typeface="ＭＳ Ｐゴシック" charset="0"/>
              </a:rPr>
              <a:t>, </a:t>
            </a:r>
            <a:r>
              <a:rPr lang="en-US" sz="1200" dirty="0" err="1">
                <a:solidFill>
                  <a:srgbClr val="000000"/>
                </a:solidFill>
                <a:latin typeface="Arial" charset="0"/>
                <a:ea typeface="ＭＳ Ｐゴシック" charset="0"/>
              </a:rPr>
              <a:t>Shaoke</a:t>
            </a:r>
            <a:r>
              <a:rPr lang="en-US" sz="1200" dirty="0">
                <a:solidFill>
                  <a:srgbClr val="000000"/>
                </a:solidFill>
                <a:latin typeface="Arial" charset="0"/>
                <a:ea typeface="ＭＳ Ｐゴシック" charset="0"/>
              </a:rPr>
              <a:t> Lou, Jing Zhang, Jonathan J. Park, </a:t>
            </a:r>
            <a:r>
              <a:rPr lang="en-US" sz="1200" dirty="0" err="1">
                <a:solidFill>
                  <a:srgbClr val="000000"/>
                </a:solidFill>
                <a:latin typeface="Arial" charset="0"/>
                <a:ea typeface="ＭＳ Ｐゴシック" charset="0"/>
              </a:rPr>
              <a:t>Chengfei</a:t>
            </a:r>
            <a:r>
              <a:rPr lang="en-US" sz="1200" dirty="0">
                <a:solidFill>
                  <a:srgbClr val="000000"/>
                </a:solidFill>
                <a:latin typeface="Arial" charset="0"/>
                <a:ea typeface="ＭＳ Ｐゴシック" charset="0"/>
              </a:rPr>
              <a:t> Yan, </a:t>
            </a:r>
            <a:r>
              <a:rPr lang="en-US" sz="1200" dirty="0" err="1">
                <a:solidFill>
                  <a:srgbClr val="000000"/>
                </a:solidFill>
                <a:latin typeface="Arial" charset="0"/>
                <a:ea typeface="ＭＳ Ｐゴシック" charset="0"/>
              </a:rPr>
              <a:t>Suhn</a:t>
            </a:r>
            <a:r>
              <a:rPr lang="en-US" sz="1200" dirty="0">
                <a:solidFill>
                  <a:srgbClr val="000000"/>
                </a:solidFill>
                <a:latin typeface="Arial" charset="0"/>
                <a:ea typeface="ＭＳ Ｐゴシック" charset="0"/>
              </a:rPr>
              <a:t> Kyong </a:t>
            </a:r>
            <a:r>
              <a:rPr lang="en-US" sz="1200" dirty="0" err="1">
                <a:solidFill>
                  <a:srgbClr val="000000"/>
                </a:solidFill>
                <a:latin typeface="Arial" charset="0"/>
                <a:ea typeface="ＭＳ Ｐゴシック" charset="0"/>
              </a:rPr>
              <a:t>Rhie</a:t>
            </a:r>
            <a:r>
              <a:rPr lang="en-US" sz="1200" dirty="0">
                <a:solidFill>
                  <a:srgbClr val="000000"/>
                </a:solidFill>
                <a:latin typeface="Arial" charset="0"/>
                <a:ea typeface="ＭＳ Ｐゴシック" charset="0"/>
              </a:rPr>
              <a:t>, </a:t>
            </a:r>
            <a:r>
              <a:rPr lang="en-US" sz="1200" dirty="0" err="1">
                <a:solidFill>
                  <a:srgbClr val="000000"/>
                </a:solidFill>
                <a:latin typeface="Arial" charset="0"/>
                <a:ea typeface="ＭＳ Ｐゴシック" charset="0"/>
              </a:rPr>
              <a:t>Kasidet</a:t>
            </a:r>
            <a:r>
              <a:rPr lang="en-US" sz="1200" dirty="0">
                <a:solidFill>
                  <a:srgbClr val="000000"/>
                </a:solidFill>
                <a:latin typeface="Arial" charset="0"/>
                <a:ea typeface="ＭＳ Ｐゴシック" charset="0"/>
              </a:rPr>
              <a:t> </a:t>
            </a:r>
            <a:r>
              <a:rPr lang="en-US" sz="1200" dirty="0" err="1">
                <a:solidFill>
                  <a:srgbClr val="000000"/>
                </a:solidFill>
                <a:latin typeface="Arial" charset="0"/>
                <a:ea typeface="ＭＳ Ｐゴシック" charset="0"/>
              </a:rPr>
              <a:t>Manakongtreecheep</a:t>
            </a:r>
            <a:r>
              <a:rPr lang="en-US" sz="1200" dirty="0">
                <a:solidFill>
                  <a:srgbClr val="000000"/>
                </a:solidFill>
                <a:latin typeface="Arial" charset="0"/>
                <a:ea typeface="ＭＳ Ｐゴシック" charset="0"/>
              </a:rPr>
              <a:t>, Holly Zhou, Aparna Nathan, Mette Peters, Eugenio </a:t>
            </a:r>
            <a:r>
              <a:rPr lang="en-US" sz="1200" dirty="0" err="1">
                <a:solidFill>
                  <a:srgbClr val="000000"/>
                </a:solidFill>
                <a:latin typeface="Arial" charset="0"/>
                <a:ea typeface="ＭＳ Ｐゴシック" charset="0"/>
              </a:rPr>
              <a:t>Mattei</a:t>
            </a:r>
            <a:r>
              <a:rPr lang="en-US" sz="1200" dirty="0">
                <a:solidFill>
                  <a:srgbClr val="000000"/>
                </a:solidFill>
                <a:latin typeface="Arial" charset="0"/>
                <a:ea typeface="ＭＳ Ｐゴシック" charset="0"/>
              </a:rPr>
              <a:t>, Dominic Fitzgerald, Tonya Brunetti, Jill Moore, Yan Jiang, Kiran </a:t>
            </a:r>
            <a:r>
              <a:rPr lang="en-US" sz="1200" dirty="0" err="1">
                <a:solidFill>
                  <a:srgbClr val="000000"/>
                </a:solidFill>
                <a:latin typeface="Arial" charset="0"/>
                <a:ea typeface="ＭＳ Ｐゴシック" charset="0"/>
              </a:rPr>
              <a:t>Girdhar</a:t>
            </a:r>
            <a:r>
              <a:rPr lang="en-US" sz="1200" dirty="0">
                <a:solidFill>
                  <a:srgbClr val="000000"/>
                </a:solidFill>
                <a:latin typeface="Arial" charset="0"/>
                <a:ea typeface="ＭＳ Ｐゴシック" charset="0"/>
              </a:rPr>
              <a:t>, Gabriel Hoffman, </a:t>
            </a:r>
            <a:r>
              <a:rPr lang="en-US" dirty="0" err="1"/>
              <a:t>Selim</a:t>
            </a:r>
            <a:r>
              <a:rPr lang="en-US" dirty="0"/>
              <a:t> </a:t>
            </a:r>
            <a:r>
              <a:rPr lang="en-US" dirty="0" err="1"/>
              <a:t>Kalayci</a:t>
            </a:r>
            <a:r>
              <a:rPr lang="en-US" dirty="0"/>
              <a:t>, </a:t>
            </a:r>
            <a:r>
              <a:rPr lang="en-US" dirty="0" err="1"/>
              <a:t>Zeynep</a:t>
            </a:r>
            <a:r>
              <a:rPr lang="en-US" dirty="0"/>
              <a:t> </a:t>
            </a:r>
            <a:r>
              <a:rPr lang="en-US" dirty="0" err="1"/>
              <a:t>Hulya</a:t>
            </a:r>
            <a:r>
              <a:rPr lang="en-US" dirty="0"/>
              <a:t> </a:t>
            </a:r>
            <a:r>
              <a:rPr lang="en-US" dirty="0" err="1" smtClean="0"/>
              <a:t>Gumus</a:t>
            </a:r>
            <a:r>
              <a:rPr lang="en-US" sz="1200" dirty="0">
                <a:solidFill>
                  <a:srgbClr val="000000"/>
                </a:solidFill>
                <a:latin typeface="Arial" charset="0"/>
                <a:ea typeface="ＭＳ Ｐゴシック" charset="0"/>
              </a:rPr>
              <a:t/>
            </a:r>
            <a:br>
              <a:rPr lang="en-US" sz="1200" dirty="0">
                <a:solidFill>
                  <a:srgbClr val="000000"/>
                </a:solidFill>
                <a:latin typeface="Arial" charset="0"/>
                <a:ea typeface="ＭＳ Ｐゴシック" charset="0"/>
              </a:rPr>
            </a:br>
            <a:r>
              <a:rPr lang="en-US" sz="1600" b="1" dirty="0" err="1">
                <a:solidFill>
                  <a:srgbClr val="4BAB50"/>
                </a:solidFill>
                <a:latin typeface="Arial" charset="0"/>
                <a:ea typeface="ＭＳ Ｐゴシック" charset="0"/>
              </a:rPr>
              <a:t>PsychENCODE</a:t>
            </a:r>
            <a:r>
              <a:rPr lang="en-US" sz="1600" b="1" dirty="0">
                <a:solidFill>
                  <a:srgbClr val="4BAB50"/>
                </a:solidFill>
                <a:latin typeface="Arial" charset="0"/>
                <a:ea typeface="ＭＳ Ｐゴシック" charset="0"/>
              </a:rPr>
              <a:t> Consortium</a:t>
            </a:r>
            <a:r>
              <a:rPr lang="en-US" sz="1200" dirty="0">
                <a:solidFill>
                  <a:srgbClr val="000000"/>
                </a:solidFill>
                <a:latin typeface="Arial" charset="0"/>
                <a:ea typeface="ＭＳ Ｐゴシック" charset="0"/>
              </a:rPr>
              <a:t>,</a:t>
            </a:r>
            <a:br>
              <a:rPr lang="en-US" sz="1200" dirty="0">
                <a:solidFill>
                  <a:srgbClr val="000000"/>
                </a:solidFill>
                <a:latin typeface="Arial" charset="0"/>
                <a:ea typeface="ＭＳ Ｐゴシック" charset="0"/>
              </a:rPr>
            </a:br>
            <a:r>
              <a:rPr lang="en-US" sz="1200" dirty="0" err="1">
                <a:solidFill>
                  <a:srgbClr val="000000"/>
                </a:solidFill>
                <a:latin typeface="Arial" charset="0"/>
                <a:ea typeface="ＭＳ Ｐゴシック" charset="0"/>
              </a:rPr>
              <a:t>Panos</a:t>
            </a:r>
            <a:r>
              <a:rPr lang="en-US" sz="1200" dirty="0">
                <a:solidFill>
                  <a:srgbClr val="000000"/>
                </a:solidFill>
                <a:latin typeface="Arial" charset="0"/>
                <a:ea typeface="ＭＳ Ｐゴシック" charset="0"/>
              </a:rPr>
              <a:t> Roussos, </a:t>
            </a:r>
            <a:r>
              <a:rPr lang="en-US" sz="1200" dirty="0" err="1">
                <a:solidFill>
                  <a:srgbClr val="000000"/>
                </a:solidFill>
                <a:latin typeface="Arial" charset="0"/>
                <a:ea typeface="ＭＳ Ｐゴシック" charset="0"/>
              </a:rPr>
              <a:t>Schahram</a:t>
            </a:r>
            <a:r>
              <a:rPr lang="en-US" sz="1200" dirty="0">
                <a:solidFill>
                  <a:srgbClr val="000000"/>
                </a:solidFill>
                <a:latin typeface="Arial" charset="0"/>
                <a:ea typeface="ＭＳ Ｐゴシック" charset="0"/>
              </a:rPr>
              <a:t> </a:t>
            </a:r>
            <a:r>
              <a:rPr lang="en-US" sz="1200" dirty="0" err="1">
                <a:solidFill>
                  <a:srgbClr val="000000"/>
                </a:solidFill>
                <a:latin typeface="Arial" charset="0"/>
                <a:ea typeface="ＭＳ Ｐゴシック" charset="0"/>
              </a:rPr>
              <a:t>Akbarian</a:t>
            </a:r>
            <a:r>
              <a:rPr lang="en-US" sz="1200" dirty="0">
                <a:solidFill>
                  <a:srgbClr val="000000"/>
                </a:solidFill>
                <a:latin typeface="Arial" charset="0"/>
                <a:ea typeface="ＭＳ Ｐゴシック" charset="0"/>
              </a:rPr>
              <a:t>, Andrew E. Jaffe, </a:t>
            </a:r>
            <a:r>
              <a:rPr lang="en-US" sz="1200" dirty="0" smtClean="0">
                <a:solidFill>
                  <a:srgbClr val="000000"/>
                </a:solidFill>
                <a:latin typeface="Arial" charset="0"/>
                <a:ea typeface="ＭＳ Ｐゴシック" charset="0"/>
              </a:rPr>
              <a:t/>
            </a:r>
            <a:br>
              <a:rPr lang="en-US" sz="1200" dirty="0" smtClean="0">
                <a:solidFill>
                  <a:srgbClr val="000000"/>
                </a:solidFill>
                <a:latin typeface="Arial" charset="0"/>
                <a:ea typeface="ＭＳ Ｐゴシック" charset="0"/>
              </a:rPr>
            </a:br>
            <a:r>
              <a:rPr lang="en-US" sz="1200" dirty="0" smtClean="0">
                <a:solidFill>
                  <a:srgbClr val="000000"/>
                </a:solidFill>
                <a:latin typeface="Arial" charset="0"/>
                <a:ea typeface="ＭＳ Ｐゴシック" charset="0"/>
              </a:rPr>
              <a:t>Kevin </a:t>
            </a:r>
            <a:r>
              <a:rPr lang="en-US" sz="1200" dirty="0">
                <a:solidFill>
                  <a:srgbClr val="000000"/>
                </a:solidFill>
                <a:latin typeface="Arial" charset="0"/>
                <a:ea typeface="ＭＳ Ｐゴシック" charset="0"/>
              </a:rPr>
              <a:t>White, </a:t>
            </a:r>
            <a:r>
              <a:rPr lang="en-US" sz="1200" dirty="0" err="1">
                <a:solidFill>
                  <a:srgbClr val="000000"/>
                </a:solidFill>
                <a:latin typeface="Arial" charset="0"/>
                <a:ea typeface="ＭＳ Ｐゴシック" charset="0"/>
              </a:rPr>
              <a:t>Zhiping</a:t>
            </a:r>
            <a:r>
              <a:rPr lang="en-US" sz="1200" dirty="0">
                <a:solidFill>
                  <a:srgbClr val="000000"/>
                </a:solidFill>
                <a:latin typeface="Arial" charset="0"/>
                <a:ea typeface="ＭＳ Ｐゴシック" charset="0"/>
              </a:rPr>
              <a:t> Weng, </a:t>
            </a:r>
            <a:r>
              <a:rPr lang="en-US" sz="1200" dirty="0" err="1">
                <a:solidFill>
                  <a:srgbClr val="000000"/>
                </a:solidFill>
                <a:latin typeface="Arial" charset="0"/>
                <a:ea typeface="ＭＳ Ｐゴシック" charset="0"/>
              </a:rPr>
              <a:t>Nenad</a:t>
            </a:r>
            <a:r>
              <a:rPr lang="en-US" sz="1200" dirty="0">
                <a:solidFill>
                  <a:srgbClr val="000000"/>
                </a:solidFill>
                <a:latin typeface="Arial" charset="0"/>
                <a:ea typeface="ＭＳ Ｐゴシック" charset="0"/>
              </a:rPr>
              <a:t> </a:t>
            </a:r>
            <a:r>
              <a:rPr lang="en-US" sz="1200" dirty="0" err="1">
                <a:solidFill>
                  <a:srgbClr val="000000"/>
                </a:solidFill>
                <a:latin typeface="Arial" charset="0"/>
                <a:ea typeface="ＭＳ Ｐゴシック" charset="0"/>
              </a:rPr>
              <a:t>Sestan</a:t>
            </a:r>
            <a:r>
              <a:rPr lang="en-US" sz="1200" b="1" dirty="0">
                <a:solidFill>
                  <a:srgbClr val="000000"/>
                </a:solidFill>
                <a:latin typeface="Arial" charset="0"/>
                <a:ea typeface="ＭＳ Ｐゴシック" charset="0"/>
              </a:rPr>
              <a:t>, </a:t>
            </a:r>
            <a:r>
              <a:rPr lang="en-US" sz="1200" b="1" dirty="0" smtClean="0">
                <a:solidFill>
                  <a:srgbClr val="000000"/>
                </a:solidFill>
                <a:latin typeface="Arial" charset="0"/>
                <a:ea typeface="ＭＳ Ｐゴシック" charset="0"/>
              </a:rPr>
              <a:t/>
            </a:r>
            <a:br>
              <a:rPr lang="en-US" sz="1200" b="1" dirty="0" smtClean="0">
                <a:solidFill>
                  <a:srgbClr val="000000"/>
                </a:solidFill>
                <a:latin typeface="Arial" charset="0"/>
                <a:ea typeface="ＭＳ Ｐゴシック" charset="0"/>
              </a:rPr>
            </a:br>
            <a:r>
              <a:rPr lang="en-US" sz="1050" b="1" dirty="0">
                <a:solidFill>
                  <a:srgbClr val="000000"/>
                </a:solidFill>
                <a:latin typeface="Arial" charset="0"/>
                <a:ea typeface="ＭＳ Ｐゴシック" charset="0"/>
              </a:rPr>
              <a:t/>
            </a:r>
            <a:br>
              <a:rPr lang="en-US" sz="1050" b="1" dirty="0">
                <a:solidFill>
                  <a:srgbClr val="000000"/>
                </a:solidFill>
                <a:latin typeface="Arial" charset="0"/>
                <a:ea typeface="ＭＳ Ｐゴシック" charset="0"/>
              </a:rPr>
            </a:br>
            <a:r>
              <a:rPr lang="en-US" sz="1600" b="1" dirty="0">
                <a:solidFill>
                  <a:srgbClr val="C00000"/>
                </a:solidFill>
                <a:latin typeface="Arial" charset="0"/>
                <a:ea typeface="ＭＳ Ｐゴシック" charset="0"/>
              </a:rPr>
              <a:t>Daniel H. </a:t>
            </a:r>
            <a:r>
              <a:rPr lang="en-US" sz="1600" b="1" dirty="0" err="1">
                <a:solidFill>
                  <a:srgbClr val="C00000"/>
                </a:solidFill>
                <a:latin typeface="Arial" charset="0"/>
                <a:ea typeface="ＭＳ Ｐゴシック" charset="0"/>
              </a:rPr>
              <a:t>Geschwind</a:t>
            </a:r>
            <a:r>
              <a:rPr lang="en-US" sz="1600" b="1" dirty="0">
                <a:solidFill>
                  <a:srgbClr val="C00000"/>
                </a:solidFill>
                <a:latin typeface="Arial" charset="0"/>
                <a:ea typeface="ＭＳ Ｐゴシック" charset="0"/>
              </a:rPr>
              <a:t>, James A. Knowles</a:t>
            </a:r>
            <a:endParaRPr lang="en-US" sz="1050" b="1" dirty="0">
              <a:solidFill>
                <a:srgbClr val="C00000"/>
              </a:solidFill>
              <a:latin typeface="Arial" charset="0"/>
              <a:ea typeface="ＭＳ Ｐゴシック" charset="0"/>
            </a:endParaRPr>
          </a:p>
        </p:txBody>
      </p:sp>
      <p:sp>
        <p:nvSpPr>
          <p:cNvPr id="8" name="Rectangle 7">
            <a:extLst>
              <a:ext uri="{FF2B5EF4-FFF2-40B4-BE49-F238E27FC236}">
                <a16:creationId xmlns:a16="http://schemas.microsoft.com/office/drawing/2014/main" xmlns="" id="{9FDFC7A3-04E5-7346-9BE8-C5B910A5CBDA}"/>
              </a:ext>
            </a:extLst>
          </p:cNvPr>
          <p:cNvSpPr/>
          <p:nvPr/>
        </p:nvSpPr>
        <p:spPr>
          <a:xfrm>
            <a:off x="2658599" y="2832565"/>
            <a:ext cx="3162706" cy="553998"/>
          </a:xfrm>
          <a:prstGeom prst="rect">
            <a:avLst/>
          </a:prstGeom>
        </p:spPr>
        <p:txBody>
          <a:bodyPr wrap="square">
            <a:spAutoFit/>
          </a:bodyPr>
          <a:lstStyle/>
          <a:p>
            <a:endParaRPr lang="en-US" sz="1200" dirty="0" smtClean="0"/>
          </a:p>
          <a:p>
            <a:r>
              <a:rPr lang="en-US" sz="1200" dirty="0" smtClean="0"/>
              <a:t>Dedicated </a:t>
            </a:r>
            <a:r>
              <a:rPr lang="en-US" sz="1200" dirty="0"/>
              <a:t>to </a:t>
            </a:r>
            <a:r>
              <a:rPr lang="en-US" sz="1800" b="1" dirty="0">
                <a:solidFill>
                  <a:schemeClr val="accent6">
                    <a:lumMod val="50000"/>
                  </a:schemeClr>
                </a:solidFill>
              </a:rPr>
              <a:t>Pamela </a:t>
            </a:r>
            <a:r>
              <a:rPr lang="en-US" sz="1800" b="1" dirty="0" err="1">
                <a:solidFill>
                  <a:schemeClr val="accent6">
                    <a:lumMod val="50000"/>
                  </a:schemeClr>
                </a:solidFill>
              </a:rPr>
              <a:t>Sklar</a:t>
            </a:r>
            <a:endParaRPr lang="en-US" sz="1400" b="1" dirty="0">
              <a:solidFill>
                <a:schemeClr val="accent6">
                  <a:lumMod val="50000"/>
                </a:schemeClr>
              </a:solidFill>
            </a:endParaRPr>
          </a:p>
        </p:txBody>
      </p:sp>
    </p:spTree>
    <p:extLst>
      <p:ext uri="{BB962C8B-B14F-4D97-AF65-F5344CB8AC3E}">
        <p14:creationId xmlns:p14="http://schemas.microsoft.com/office/powerpoint/2010/main" val="284316202"/>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8886421" y="130517"/>
            <a:ext cx="515157" cy="712201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558082" name="Content Placeholder 2"/>
          <p:cNvSpPr txBox="1">
            <a:spLocks/>
          </p:cNvSpPr>
          <p:nvPr/>
        </p:nvSpPr>
        <p:spPr bwMode="auto">
          <a:xfrm>
            <a:off x="198053" y="664612"/>
            <a:ext cx="3423274" cy="2363711"/>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6" tIns="46033" rIns="92066" bIns="46033"/>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spcBef>
                <a:spcPct val="20000"/>
              </a:spcBef>
            </a:pPr>
            <a:endParaRPr lang="en-US" sz="700" b="0" dirty="0"/>
          </a:p>
          <a:p>
            <a:pPr>
              <a:spcBef>
                <a:spcPct val="20000"/>
              </a:spcBef>
            </a:pPr>
            <a:endParaRPr lang="en-US" sz="1400" b="0" dirty="0"/>
          </a:p>
          <a:p>
            <a:pPr>
              <a:spcBef>
                <a:spcPct val="20000"/>
              </a:spcBef>
            </a:pPr>
            <a:r>
              <a:rPr lang="en-US" sz="1400" b="0" dirty="0" err="1" smtClean="0"/>
              <a:t>papers.gersteinlab.org</a:t>
            </a:r>
            <a:r>
              <a:rPr lang="en-US" sz="1400" b="0" dirty="0" smtClean="0"/>
              <a:t>/subject/</a:t>
            </a:r>
            <a:r>
              <a:rPr lang="en-US" sz="1800" dirty="0" smtClean="0"/>
              <a:t>privacy</a:t>
            </a:r>
            <a:r>
              <a:rPr lang="en-US" sz="1400" b="0" dirty="0" smtClean="0"/>
              <a:t> </a:t>
            </a:r>
            <a:br>
              <a:rPr lang="en-US" sz="1400" b="0" dirty="0" smtClean="0"/>
            </a:br>
            <a:endParaRPr lang="en-US" sz="100" dirty="0" smtClean="0">
              <a:solidFill>
                <a:schemeClr val="accent5">
                  <a:lumMod val="50000"/>
                </a:schemeClr>
              </a:solidFill>
            </a:endParaRPr>
          </a:p>
          <a:p>
            <a:pPr>
              <a:spcBef>
                <a:spcPct val="20000"/>
              </a:spcBef>
            </a:pPr>
            <a:r>
              <a:rPr lang="en-US" sz="2400" dirty="0" err="1" smtClean="0"/>
              <a:t>PrivaSig</a:t>
            </a:r>
            <a:r>
              <a:rPr lang="en-US" sz="1400" b="0" dirty="0" err="1" smtClean="0"/>
              <a:t>.gersteinlab.org</a:t>
            </a:r>
            <a:r>
              <a:rPr lang="en-US" sz="2400" b="0" dirty="0" smtClean="0"/>
              <a:t> </a:t>
            </a:r>
            <a:r>
              <a:rPr lang="en-US" sz="2400" dirty="0" smtClean="0">
                <a:solidFill>
                  <a:srgbClr val="C00000"/>
                </a:solidFill>
              </a:rPr>
              <a:t/>
            </a:r>
            <a:br>
              <a:rPr lang="en-US" sz="2400" dirty="0" smtClean="0">
                <a:solidFill>
                  <a:srgbClr val="C00000"/>
                </a:solidFill>
              </a:rPr>
            </a:br>
            <a:r>
              <a:rPr lang="en-US" sz="2400" dirty="0" err="1" smtClean="0"/>
              <a:t>PrivaSeq</a:t>
            </a:r>
            <a:r>
              <a:rPr lang="en-US" sz="1400" b="0" dirty="0" err="1" smtClean="0"/>
              <a:t>.gersteinlab.org</a:t>
            </a:r>
            <a:r>
              <a:rPr lang="en-US" sz="1400" b="0" dirty="0" smtClean="0"/>
              <a:t> </a:t>
            </a:r>
          </a:p>
          <a:p>
            <a:pPr>
              <a:spcBef>
                <a:spcPct val="20000"/>
              </a:spcBef>
            </a:pPr>
            <a:r>
              <a:rPr lang="en-US" sz="1400" b="0" dirty="0" smtClean="0"/>
              <a:t/>
            </a:r>
            <a:br>
              <a:rPr lang="en-US" sz="1400" b="0" dirty="0" smtClean="0"/>
            </a:br>
            <a:r>
              <a:rPr lang="en-US" sz="1400" b="0" dirty="0" smtClean="0"/>
              <a:t>A </a:t>
            </a:r>
            <a:r>
              <a:rPr lang="en-US" sz="2400" dirty="0" err="1" smtClean="0">
                <a:solidFill>
                  <a:schemeClr val="accent5">
                    <a:lumMod val="50000"/>
                  </a:schemeClr>
                </a:solidFill>
              </a:rPr>
              <a:t>Harmanci</a:t>
            </a:r>
            <a:r>
              <a:rPr lang="en-US" sz="1400" b="0" dirty="0" smtClean="0"/>
              <a:t>,</a:t>
            </a:r>
            <a:r>
              <a:rPr lang="en-US" sz="2400" b="0" dirty="0" smtClean="0"/>
              <a:t> </a:t>
            </a:r>
            <a:br>
              <a:rPr lang="en-US" sz="2400" b="0" dirty="0" smtClean="0"/>
            </a:br>
            <a:r>
              <a:rPr lang="en-US" sz="1400" b="0" dirty="0" smtClean="0"/>
              <a:t>D </a:t>
            </a:r>
            <a:r>
              <a:rPr lang="en-US" sz="2400" dirty="0" err="1">
                <a:solidFill>
                  <a:schemeClr val="accent5">
                    <a:lumMod val="50000"/>
                  </a:schemeClr>
                </a:solidFill>
              </a:rPr>
              <a:t>Greenbaum</a:t>
            </a:r>
            <a:r>
              <a:rPr lang="en-US" sz="2400" dirty="0">
                <a:solidFill>
                  <a:schemeClr val="accent5">
                    <a:lumMod val="50000"/>
                  </a:schemeClr>
                </a:solidFill>
              </a:rPr>
              <a:t> </a:t>
            </a:r>
            <a:r>
              <a:rPr lang="en-US" sz="2400" b="0" dirty="0" smtClean="0"/>
              <a:t/>
            </a:r>
            <a:br>
              <a:rPr lang="en-US" sz="2400" b="0" dirty="0" smtClean="0"/>
            </a:br>
            <a:r>
              <a:rPr lang="en-US" sz="1400" b="0" dirty="0" smtClean="0"/>
              <a:t>G </a:t>
            </a:r>
            <a:r>
              <a:rPr lang="en-US" sz="2400" dirty="0" err="1">
                <a:solidFill>
                  <a:schemeClr val="accent5">
                    <a:lumMod val="50000"/>
                  </a:schemeClr>
                </a:solidFill>
              </a:rPr>
              <a:t>Gürsoy</a:t>
            </a:r>
            <a:r>
              <a:rPr lang="en-US" sz="1400" b="0" dirty="0"/>
              <a:t>, </a:t>
            </a:r>
            <a:r>
              <a:rPr lang="en-US" sz="1400" b="0" dirty="0" smtClean="0"/>
              <a:t/>
            </a:r>
            <a:br>
              <a:rPr lang="en-US" sz="1400" b="0" dirty="0" smtClean="0"/>
            </a:br>
            <a:r>
              <a:rPr lang="en-US" sz="1400" b="0" dirty="0" smtClean="0"/>
              <a:t>F </a:t>
            </a:r>
            <a:r>
              <a:rPr lang="en-US" sz="1400" b="0" dirty="0" smtClean="0">
                <a:solidFill>
                  <a:srgbClr val="000000"/>
                </a:solidFill>
              </a:rPr>
              <a:t>Navarro, M Green</a:t>
            </a:r>
          </a:p>
          <a:p>
            <a:pPr>
              <a:spcBef>
                <a:spcPct val="20000"/>
              </a:spcBef>
            </a:pPr>
            <a:endParaRPr lang="en-US" sz="2400" dirty="0" smtClean="0">
              <a:solidFill>
                <a:schemeClr val="accent5">
                  <a:lumMod val="50000"/>
                </a:schemeClr>
              </a:solidFill>
            </a:endParaRPr>
          </a:p>
          <a:p>
            <a:pPr>
              <a:spcBef>
                <a:spcPct val="20000"/>
              </a:spcBef>
            </a:pPr>
            <a:endParaRPr lang="en-US" sz="1000" b="0" dirty="0" smtClean="0"/>
          </a:p>
          <a:p>
            <a:pPr>
              <a:spcBef>
                <a:spcPct val="20000"/>
              </a:spcBef>
            </a:pPr>
            <a:r>
              <a:rPr lang="en-US" altLang="en-US" sz="1400" b="0" dirty="0"/>
              <a:t>Publication patterns [“encode authors</a:t>
            </a:r>
            <a:r>
              <a:rPr lang="en-US" altLang="en-US" sz="1400" b="0" dirty="0" smtClean="0"/>
              <a:t>”] </a:t>
            </a:r>
            <a:br>
              <a:rPr lang="en-US" altLang="en-US" sz="1400" b="0" dirty="0" smtClean="0"/>
            </a:br>
            <a:r>
              <a:rPr lang="en-US" altLang="en-US" sz="1400" b="0" dirty="0" smtClean="0"/>
              <a:t>D </a:t>
            </a:r>
            <a:r>
              <a:rPr lang="en-US" altLang="en-US" sz="2400" dirty="0" smtClean="0">
                <a:solidFill>
                  <a:schemeClr val="accent5">
                    <a:lumMod val="50000"/>
                  </a:schemeClr>
                </a:solidFill>
              </a:rPr>
              <a:t>Wang</a:t>
            </a:r>
            <a:r>
              <a:rPr lang="en-US" altLang="en-US" sz="1400" b="0" dirty="0" smtClean="0"/>
              <a:t>, KK </a:t>
            </a:r>
            <a:r>
              <a:rPr lang="en-US" altLang="en-US" sz="1400" b="0" dirty="0"/>
              <a:t>Yan,  </a:t>
            </a:r>
            <a:r>
              <a:rPr lang="en-US" altLang="en-US" sz="1400" b="0" dirty="0" smtClean="0"/>
              <a:t>J </a:t>
            </a:r>
            <a:r>
              <a:rPr lang="en-US" altLang="en-US" sz="1400" b="0" dirty="0" err="1"/>
              <a:t>Rozowsky</a:t>
            </a:r>
            <a:r>
              <a:rPr lang="en-US" altLang="en-US" sz="1400" b="0" dirty="0"/>
              <a:t>, E Pan</a:t>
            </a:r>
            <a:endParaRPr lang="en-US" sz="1400" b="0" dirty="0"/>
          </a:p>
        </p:txBody>
      </p:sp>
      <p:sp>
        <p:nvSpPr>
          <p:cNvPr id="558081" name="Title 1"/>
          <p:cNvSpPr txBox="1">
            <a:spLocks/>
          </p:cNvSpPr>
          <p:nvPr/>
        </p:nvSpPr>
        <p:spPr bwMode="auto">
          <a:xfrm>
            <a:off x="447977" y="262265"/>
            <a:ext cx="2923424" cy="338554"/>
          </a:xfrm>
          <a:prstGeom prst="rect">
            <a:avLst/>
          </a:prstGeom>
          <a:solidFill>
            <a:schemeClr val="accent2"/>
          </a:solidFill>
          <a:ln>
            <a:solidFill>
              <a:schemeClr val="tx1"/>
            </a:solidFill>
          </a:ln>
          <a:extLst>
            <a:ext uri="{FAA26D3D-D897-4be2-8F04-BA451C77F1D7}">
              <ma14:placeholderFlag xmlns:ma14="http://schemas.microsoft.com/office/mac/drawingml/2011/main" val="1"/>
            </a:ext>
          </a:extLst>
        </p:spPr>
        <p:txBody>
          <a:bodyPr wrap="square" rtlCol="0">
            <a:spAutoFit/>
          </a:bodyPr>
          <a:lstStyle>
            <a:defPPr>
              <a:defRPr lang="en-US"/>
            </a:defPPr>
            <a:lvl1pPr algn="ctr">
              <a:defRPr sz="1600">
                <a:solidFill>
                  <a:schemeClr val="bg1"/>
                </a:solidFill>
              </a:defRPr>
            </a:lvl1pPr>
          </a:lstStyle>
          <a:p>
            <a:r>
              <a:rPr lang="en-US" dirty="0"/>
              <a:t>Acknowledgements</a:t>
            </a:r>
          </a:p>
        </p:txBody>
      </p:sp>
      <p:sp>
        <p:nvSpPr>
          <p:cNvPr id="8" name="TextBox 7"/>
          <p:cNvSpPr txBox="1"/>
          <p:nvPr/>
        </p:nvSpPr>
        <p:spPr>
          <a:xfrm>
            <a:off x="630175" y="5979805"/>
            <a:ext cx="2559029" cy="584775"/>
          </a:xfrm>
          <a:prstGeom prst="rect">
            <a:avLst/>
          </a:prstGeom>
          <a:solidFill>
            <a:schemeClr val="accent2"/>
          </a:solidFill>
          <a:ln>
            <a:solidFill>
              <a:schemeClr val="tx1"/>
            </a:solidFill>
          </a:ln>
        </p:spPr>
        <p:txBody>
          <a:bodyPr wrap="square" rtlCol="0">
            <a:spAutoFit/>
          </a:bodyPr>
          <a:lstStyle/>
          <a:p>
            <a:pPr algn="ctr"/>
            <a:r>
              <a:rPr lang="en-US" sz="1600" dirty="0" smtClean="0">
                <a:solidFill>
                  <a:schemeClr val="bg1"/>
                </a:solidFill>
              </a:rPr>
              <a:t>Hiring Postdocs. See </a:t>
            </a:r>
            <a:r>
              <a:rPr lang="en-US" sz="1600" dirty="0" err="1" smtClean="0">
                <a:solidFill>
                  <a:schemeClr val="bg1"/>
                </a:solidFill>
              </a:rPr>
              <a:t>JOBS.gersteinlab.org</a:t>
            </a:r>
            <a:r>
              <a:rPr lang="en-US" sz="1600" dirty="0" smtClean="0">
                <a:solidFill>
                  <a:schemeClr val="bg1"/>
                </a:solidFill>
              </a:rPr>
              <a:t> !</a:t>
            </a:r>
            <a:endParaRPr lang="en-US" sz="1600"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3870" y="262265"/>
            <a:ext cx="4784193" cy="6378924"/>
          </a:xfrm>
          <a:prstGeom prst="rect">
            <a:avLst/>
          </a:prstGeom>
          <a:ln w="28575">
            <a:solidFill>
              <a:srgbClr val="C00000"/>
            </a:solidFill>
          </a:ln>
        </p:spPr>
      </p:pic>
    </p:spTree>
    <p:extLst>
      <p:ext uri="{BB962C8B-B14F-4D97-AF65-F5344CB8AC3E}">
        <p14:creationId xmlns:p14="http://schemas.microsoft.com/office/powerpoint/2010/main" val="457047621"/>
      </p:ext>
    </p:extLst>
  </p:cSld>
  <p:clrMapOvr>
    <a:masterClrMapping/>
  </p:clrMapOvr>
  <p:transition advTm="71561"/>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a:xfrm>
            <a:off x="668338" y="609600"/>
            <a:ext cx="7772400" cy="1143000"/>
          </a:xfrm>
        </p:spPr>
        <p:txBody>
          <a:bodyPr/>
          <a:lstStyle/>
          <a:p>
            <a:r>
              <a:rPr lang="en-US" altLang="en-US" sz="3200">
                <a:ea typeface="ＭＳ Ｐゴシック" charset="-128"/>
              </a:rPr>
              <a:t>Extra</a:t>
            </a:r>
          </a:p>
        </p:txBody>
      </p:sp>
      <p:pic>
        <p:nvPicPr>
          <p:cNvPr id="686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5338" y="1752600"/>
            <a:ext cx="6502400" cy="392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8628303"/>
      </p:ext>
    </p:extLst>
  </p:cSld>
  <p:clrMapOvr>
    <a:masterClrMapping/>
  </p:clrMapOvr>
  <p:transition advTm="1573"/>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Title 1"/>
          <p:cNvSpPr>
            <a:spLocks noGrp="1"/>
          </p:cNvSpPr>
          <p:nvPr>
            <p:ph type="title"/>
          </p:nvPr>
        </p:nvSpPr>
        <p:spPr>
          <a:xfrm>
            <a:off x="685800" y="338138"/>
            <a:ext cx="7772400" cy="1143000"/>
          </a:xfrm>
        </p:spPr>
        <p:txBody>
          <a:bodyPr/>
          <a:lstStyle/>
          <a:p>
            <a:pPr eaLnBrk="1" hangingPunct="1"/>
            <a:r>
              <a:rPr lang="en-US" altLang="en-US" sz="3200">
                <a:ea typeface="ＭＳ Ｐゴシック" charset="-128"/>
              </a:rPr>
              <a:t>Info about content in this slide pack</a:t>
            </a:r>
          </a:p>
        </p:txBody>
      </p:sp>
      <p:sp>
        <p:nvSpPr>
          <p:cNvPr id="2050" name="Content Placeholder 2"/>
          <p:cNvSpPr>
            <a:spLocks noGrp="1"/>
          </p:cNvSpPr>
          <p:nvPr>
            <p:ph idx="1"/>
          </p:nvPr>
        </p:nvSpPr>
        <p:spPr>
          <a:xfrm>
            <a:off x="685800" y="1341438"/>
            <a:ext cx="7772400" cy="5245100"/>
          </a:xfrm>
        </p:spPr>
        <p:txBody>
          <a:bodyPr/>
          <a:lstStyle/>
          <a:p>
            <a:pPr marL="227013" indent="-227013" defTabSz="911225" eaLnBrk="1" hangingPunct="1"/>
            <a:r>
              <a:rPr lang="en-US" altLang="en-US" dirty="0">
                <a:ea typeface="ＭＳ Ｐゴシック" charset="-128"/>
              </a:rPr>
              <a:t>General PERMISSIONS</a:t>
            </a:r>
          </a:p>
          <a:p>
            <a:pPr marL="569913" lvl="1" indent="-227013" defTabSz="911225" eaLnBrk="1" hangingPunct="1"/>
            <a:r>
              <a:rPr lang="en-US" altLang="en-US" dirty="0">
                <a:ea typeface="ＭＳ Ｐゴシック" charset="-128"/>
              </a:rPr>
              <a:t>This Presentation is copyright Mark Gerstein, </a:t>
            </a:r>
            <a:br>
              <a:rPr lang="en-US" altLang="en-US" dirty="0">
                <a:ea typeface="ＭＳ Ｐゴシック" charset="-128"/>
              </a:rPr>
            </a:br>
            <a:r>
              <a:rPr lang="en-US" altLang="en-US" dirty="0">
                <a:ea typeface="ＭＳ Ｐゴシック" charset="-128"/>
              </a:rPr>
              <a:t>Yale University, </a:t>
            </a:r>
            <a:r>
              <a:rPr lang="en-US" altLang="en-US" dirty="0" smtClean="0">
                <a:ea typeface="ＭＳ Ｐゴシック" charset="-128"/>
              </a:rPr>
              <a:t>2017. </a:t>
            </a:r>
            <a:endParaRPr lang="en-US" altLang="en-US" dirty="0">
              <a:ea typeface="ＭＳ Ｐゴシック" charset="-128"/>
            </a:endParaRPr>
          </a:p>
          <a:p>
            <a:pPr marL="569913" lvl="1" indent="-227013" defTabSz="911225" eaLnBrk="1" hangingPunct="1"/>
            <a:r>
              <a:rPr lang="en-US" altLang="en-US" dirty="0">
                <a:ea typeface="ＭＳ Ｐゴシック" charset="-128"/>
              </a:rPr>
              <a:t>Please read permissions statement at </a:t>
            </a:r>
            <a:br>
              <a:rPr lang="en-US" altLang="en-US" dirty="0">
                <a:ea typeface="ＭＳ Ｐゴシック" charset="-128"/>
              </a:rPr>
            </a:br>
            <a:r>
              <a:rPr lang="en-US" altLang="en-US" dirty="0" err="1">
                <a:ea typeface="ＭＳ Ｐゴシック" charset="-128"/>
              </a:rPr>
              <a:t>www.</a:t>
            </a:r>
            <a:r>
              <a:rPr lang="en-US" altLang="en-US" b="1" dirty="0" err="1">
                <a:solidFill>
                  <a:srgbClr val="800000"/>
                </a:solidFill>
                <a:ea typeface="ＭＳ Ｐゴシック" charset="-128"/>
              </a:rPr>
              <a:t>gersteinlab.org</a:t>
            </a:r>
            <a:r>
              <a:rPr lang="en-US" altLang="en-US" b="1" dirty="0">
                <a:solidFill>
                  <a:srgbClr val="800000"/>
                </a:solidFill>
                <a:ea typeface="ＭＳ Ｐゴシック" charset="-128"/>
              </a:rPr>
              <a:t>/</a:t>
            </a:r>
            <a:r>
              <a:rPr lang="en-US" altLang="en-US" b="1" dirty="0" err="1">
                <a:solidFill>
                  <a:srgbClr val="800000"/>
                </a:solidFill>
                <a:ea typeface="ＭＳ Ｐゴシック" charset="-128"/>
              </a:rPr>
              <a:t>misc</a:t>
            </a:r>
            <a:r>
              <a:rPr lang="en-US" altLang="en-US" b="1" dirty="0">
                <a:solidFill>
                  <a:srgbClr val="800000"/>
                </a:solidFill>
                <a:ea typeface="ＭＳ Ｐゴシック" charset="-128"/>
              </a:rPr>
              <a:t>/</a:t>
            </a:r>
            <a:r>
              <a:rPr lang="en-US" altLang="en-US" b="1" dirty="0" err="1">
                <a:solidFill>
                  <a:srgbClr val="800000"/>
                </a:solidFill>
                <a:ea typeface="ＭＳ Ｐゴシック" charset="-128"/>
              </a:rPr>
              <a:t>permissions.html</a:t>
            </a:r>
            <a:r>
              <a:rPr lang="en-US" altLang="en-US" dirty="0">
                <a:ea typeface="ＭＳ Ｐゴシック" charset="-128"/>
              </a:rPr>
              <a:t> .</a:t>
            </a:r>
          </a:p>
          <a:p>
            <a:pPr marL="569913" lvl="1" indent="-227013" defTabSz="911225" eaLnBrk="1" hangingPunct="1"/>
            <a:r>
              <a:rPr lang="en-US" altLang="en-US" sz="1600" dirty="0">
                <a:ea typeface="ＭＳ Ｐゴシック" charset="-128"/>
              </a:rPr>
              <a:t>Feel free to use slides &amp; images in the talk with PROPER acknowledgement </a:t>
            </a:r>
            <a:br>
              <a:rPr lang="en-US" altLang="en-US" sz="1600" dirty="0">
                <a:ea typeface="ＭＳ Ｐゴシック" charset="-128"/>
              </a:rPr>
            </a:br>
            <a:r>
              <a:rPr lang="en-US" altLang="en-US" sz="1600" dirty="0">
                <a:ea typeface="ＭＳ Ｐゴシック" charset="-128"/>
              </a:rPr>
              <a:t>(via citation to relevant papers or link to </a:t>
            </a:r>
            <a:r>
              <a:rPr lang="en-US" altLang="en-US" sz="1600" dirty="0" err="1">
                <a:ea typeface="ＭＳ Ｐゴシック" charset="-128"/>
              </a:rPr>
              <a:t>gersteinlab.org</a:t>
            </a:r>
            <a:r>
              <a:rPr lang="en-US" altLang="en-US" sz="1600" dirty="0">
                <a:ea typeface="ＭＳ Ｐゴシック" charset="-128"/>
              </a:rPr>
              <a:t>). </a:t>
            </a:r>
          </a:p>
          <a:p>
            <a:pPr marL="569913" lvl="1" indent="-227013" defTabSz="911225" eaLnBrk="1" hangingPunct="1"/>
            <a:r>
              <a:rPr lang="en-US" altLang="en-US" sz="1600" dirty="0">
                <a:ea typeface="ＭＳ Ｐゴシック" charset="-128"/>
              </a:rPr>
              <a:t>Paper references in the talk were mostly from </a:t>
            </a:r>
            <a:r>
              <a:rPr lang="en-US" altLang="en-US" sz="1600" dirty="0" err="1">
                <a:ea typeface="ＭＳ Ｐゴシック" charset="-128"/>
              </a:rPr>
              <a:t>Papers.GersteinLab.org</a:t>
            </a:r>
            <a:r>
              <a:rPr lang="en-US" altLang="en-US" sz="1600" dirty="0">
                <a:ea typeface="ＭＳ Ｐゴシック" charset="-128"/>
              </a:rPr>
              <a:t>. </a:t>
            </a:r>
          </a:p>
          <a:p>
            <a:pPr marL="227013" indent="-227013" defTabSz="911225" eaLnBrk="1" hangingPunct="1">
              <a:buFontTx/>
              <a:buNone/>
            </a:pPr>
            <a:endParaRPr lang="en-US" altLang="en-US" sz="1300" dirty="0">
              <a:ea typeface="ＭＳ Ｐゴシック" charset="-128"/>
            </a:endParaRPr>
          </a:p>
          <a:p>
            <a:pPr marL="227013" indent="-227013" defTabSz="911225" eaLnBrk="1" hangingPunct="1"/>
            <a:r>
              <a:rPr lang="en-US" altLang="en-US" sz="1300" dirty="0">
                <a:ea typeface="ＭＳ Ｐゴシック" charset="-128"/>
              </a:rPr>
              <a:t>PHOTOS &amp; IMAGES. For thoughts on the source and permissions of many of the photos and clipped images in this presentation see http://</a:t>
            </a:r>
            <a:r>
              <a:rPr lang="en-US" altLang="en-US" sz="1300" dirty="0" err="1">
                <a:ea typeface="ＭＳ Ｐゴシック" charset="-128"/>
              </a:rPr>
              <a:t>streams.gerstein.info</a:t>
            </a:r>
            <a:r>
              <a:rPr lang="en-US" altLang="en-US" sz="1300" dirty="0">
                <a:ea typeface="ＭＳ Ｐゴシック" charset="-128"/>
              </a:rPr>
              <a:t> . </a:t>
            </a:r>
          </a:p>
          <a:p>
            <a:pPr marL="569913" lvl="1" indent="-227013" defTabSz="911225" eaLnBrk="1" hangingPunct="1"/>
            <a:r>
              <a:rPr lang="en-US" altLang="en-US" sz="1300" dirty="0">
                <a:ea typeface="ＭＳ Ｐゴシック" charset="-128"/>
              </a:rPr>
              <a:t>In particular, many of the images have particular EXIF tags, such as  </a:t>
            </a:r>
            <a:r>
              <a:rPr lang="en-US" altLang="en-US" sz="1300" dirty="0" err="1">
                <a:ea typeface="ＭＳ Ｐゴシック" charset="-128"/>
              </a:rPr>
              <a:t>kwpotppt</a:t>
            </a:r>
            <a:r>
              <a:rPr lang="en-US" altLang="en-US" sz="1300" dirty="0">
                <a:ea typeface="ＭＳ Ｐゴシック" charset="-128"/>
              </a:rPr>
              <a:t> , that can be easily queried from </a:t>
            </a:r>
            <a:r>
              <a:rPr lang="en-US" altLang="en-US" sz="1300" dirty="0" err="1">
                <a:ea typeface="ＭＳ Ｐゴシック" charset="-128"/>
              </a:rPr>
              <a:t>flickr</a:t>
            </a:r>
            <a:r>
              <a:rPr lang="en-US" altLang="en-US" sz="1300" dirty="0">
                <a:ea typeface="ＭＳ Ｐゴシック" charset="-128"/>
              </a:rPr>
              <a:t>, </a:t>
            </a:r>
            <a:r>
              <a:rPr lang="en-US" altLang="en-US" sz="1300" dirty="0" err="1">
                <a:ea typeface="ＭＳ Ｐゴシック" charset="-128"/>
              </a:rPr>
              <a:t>viz</a:t>
            </a:r>
            <a:r>
              <a:rPr lang="en-US" altLang="en-US" sz="1300" dirty="0">
                <a:ea typeface="ＭＳ Ｐゴシック" charset="-128"/>
              </a:rPr>
              <a:t>: http://</a:t>
            </a:r>
            <a:r>
              <a:rPr lang="en-US" altLang="en-US" sz="1300" dirty="0" err="1">
                <a:ea typeface="ＭＳ Ｐゴシック" charset="-128"/>
              </a:rPr>
              <a:t>www.flickr.com</a:t>
            </a:r>
            <a:r>
              <a:rPr lang="en-US" altLang="en-US" sz="1300" dirty="0">
                <a:ea typeface="ＭＳ Ｐゴシック" charset="-128"/>
              </a:rPr>
              <a:t>/photos/</a:t>
            </a:r>
            <a:r>
              <a:rPr lang="en-US" altLang="en-US" sz="1300" dirty="0" err="1">
                <a:ea typeface="ＭＳ Ｐゴシック" charset="-128"/>
              </a:rPr>
              <a:t>mbgmbg</a:t>
            </a:r>
            <a:r>
              <a:rPr lang="en-US" altLang="en-US" sz="1300" dirty="0">
                <a:ea typeface="ＭＳ Ｐゴシック" charset="-128"/>
              </a:rPr>
              <a:t>/tags/</a:t>
            </a:r>
            <a:r>
              <a:rPr lang="en-US" altLang="en-US" sz="1300" dirty="0" err="1">
                <a:ea typeface="ＭＳ Ｐゴシック" charset="-128"/>
              </a:rPr>
              <a:t>kwpotppt</a:t>
            </a:r>
            <a:r>
              <a:rPr lang="en-US" altLang="en-US" sz="1300" dirty="0">
                <a:ea typeface="ＭＳ Ｐゴシック" charset="-128"/>
              </a:rPr>
              <a:t> </a:t>
            </a:r>
          </a:p>
          <a:p>
            <a:pPr marL="569913" lvl="1" indent="-227013" defTabSz="911225" eaLnBrk="1" hangingPunct="1">
              <a:buFont typeface="Lucida Grande" charset="0"/>
              <a:buNone/>
            </a:pPr>
            <a:endParaRPr lang="en-US" altLang="en-US" sz="1300" dirty="0">
              <a:ea typeface="ＭＳ Ｐゴシック" charset="-128"/>
            </a:endParaRPr>
          </a:p>
        </p:txBody>
      </p:sp>
    </p:spTree>
    <p:extLst>
      <p:ext uri="{BB962C8B-B14F-4D97-AF65-F5344CB8AC3E}">
        <p14:creationId xmlns:p14="http://schemas.microsoft.com/office/powerpoint/2010/main" val="109559939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tx1">
                    <a:lumMod val="75000"/>
                    <a:lumOff val="25000"/>
                  </a:schemeClr>
                </a:solidFill>
                <a:ea typeface="ＭＳ Ｐゴシック" charset="0"/>
                <a:cs typeface="ＭＳ Ｐゴシック" charset="0"/>
              </a:rPr>
              <a:t>Transcriptome Mining: Population-scale genomic </a:t>
            </a:r>
            <a:r>
              <a:rPr lang="en-US" sz="1600" dirty="0" smtClean="0">
                <a:solidFill>
                  <a:schemeClr val="tx1">
                    <a:lumMod val="75000"/>
                    <a:lumOff val="25000"/>
                  </a:schemeClr>
                </a:solidFill>
                <a:ea typeface="ＭＳ Ｐゴシック" charset="0"/>
                <a:cs typeface="ＭＳ Ｐゴシック" charset="0"/>
              </a:rPr>
              <a:t>analysis </a:t>
            </a:r>
            <a:r>
              <a:rPr lang="en-US" sz="1600" dirty="0">
                <a:solidFill>
                  <a:schemeClr val="tx1">
                    <a:lumMod val="75000"/>
                    <a:lumOff val="25000"/>
                  </a:schemeClr>
                </a:solidFill>
                <a:ea typeface="ＭＳ Ｐゴシック" charset="0"/>
                <a:cs typeface="ＭＳ Ｐゴシック" charset="0"/>
              </a:rPr>
              <a:t>to better understand mental disease &amp; the subtle privacy risks of </a:t>
            </a:r>
            <a:r>
              <a:rPr lang="en-US" sz="1600" dirty="0" smtClean="0">
                <a:solidFill>
                  <a:schemeClr val="tx1">
                    <a:lumMod val="75000"/>
                    <a:lumOff val="25000"/>
                  </a:schemeClr>
                </a:solidFill>
                <a:ea typeface="ＭＳ Ｐゴシック" charset="0"/>
                <a:cs typeface="ＭＳ Ｐゴシック" charset="0"/>
              </a:rPr>
              <a:t>this activity</a:t>
            </a:r>
            <a:endParaRPr lang="en-US" sz="1600" dirty="0">
              <a:solidFill>
                <a:schemeClr val="tx1">
                  <a:lumMod val="75000"/>
                  <a:lumOff val="25000"/>
                </a:schemeClr>
              </a:solidFill>
              <a:ea typeface="ＭＳ Ｐゴシック" charset="0"/>
              <a:cs typeface="ＭＳ Ｐゴシック" charset="0"/>
            </a:endParaRPr>
          </a:p>
        </p:txBody>
      </p:sp>
      <p:sp>
        <p:nvSpPr>
          <p:cNvPr id="54274" name="Content Placeholder 2"/>
          <p:cNvSpPr>
            <a:spLocks noGrp="1"/>
          </p:cNvSpPr>
          <p:nvPr>
            <p:ph sz="half" idx="1"/>
          </p:nvPr>
        </p:nvSpPr>
        <p:spPr>
          <a:xfrm>
            <a:off x="143828" y="725488"/>
            <a:ext cx="3708082" cy="6116638"/>
          </a:xfrm>
        </p:spPr>
        <p:txBody>
          <a:bodyPr/>
          <a:lstStyle/>
          <a:p>
            <a:r>
              <a:rPr lang="en-US" altLang="en-US" sz="1600" i="1" dirty="0">
                <a:solidFill>
                  <a:schemeClr val="tx1">
                    <a:lumMod val="75000"/>
                    <a:lumOff val="25000"/>
                  </a:schemeClr>
                </a:solidFill>
                <a:ea typeface="ＭＳ Ｐゴシック" charset="-128"/>
                <a:cs typeface="ＭＳ Ｐゴシック" charset="-128"/>
              </a:rPr>
              <a:t>[</a:t>
            </a:r>
            <a:r>
              <a:rPr lang="en-US" altLang="en-US" sz="1600" i="1" dirty="0" smtClean="0">
                <a:solidFill>
                  <a:schemeClr val="tx1">
                    <a:lumMod val="75000"/>
                    <a:lumOff val="25000"/>
                  </a:schemeClr>
                </a:solidFill>
                <a:ea typeface="ＭＳ Ｐゴシック" charset="-128"/>
                <a:cs typeface="ＭＳ Ｐゴシック" charset="-128"/>
              </a:rPr>
              <a:t>Core] </a:t>
            </a:r>
            <a:r>
              <a:rPr lang="en-US" altLang="en-US" sz="2000" b="1" dirty="0" err="1">
                <a:solidFill>
                  <a:srgbClr val="FF7413"/>
                </a:solidFill>
                <a:ea typeface="ＭＳ Ｐゴシック" charset="-128"/>
                <a:cs typeface="ＭＳ Ｐゴシック" charset="-128"/>
              </a:rPr>
              <a:t>PsychENCODE</a:t>
            </a:r>
            <a:r>
              <a:rPr lang="en-US" altLang="en-US" sz="2000" b="1" dirty="0">
                <a:solidFill>
                  <a:schemeClr val="tx1">
                    <a:lumMod val="75000"/>
                    <a:lumOff val="25000"/>
                  </a:schemeClr>
                </a:solidFill>
                <a:ea typeface="ＭＳ Ｐゴシック" charset="-128"/>
                <a:cs typeface="ＭＳ Ｐゴシック" charset="-128"/>
              </a:rPr>
              <a:t>: </a:t>
            </a:r>
            <a:r>
              <a:rPr lang="en-US" altLang="en-US" sz="2000" b="1" dirty="0" smtClean="0">
                <a:solidFill>
                  <a:schemeClr val="tx1">
                    <a:lumMod val="75000"/>
                    <a:lumOff val="25000"/>
                  </a:schemeClr>
                </a:solidFill>
                <a:ea typeface="ＭＳ Ｐゴシック" charset="-128"/>
                <a:cs typeface="ＭＳ Ｐゴシック" charset="-128"/>
              </a:rPr>
              <a:t/>
            </a:r>
            <a:br>
              <a:rPr lang="en-US" altLang="en-US" sz="2000" b="1" dirty="0" smtClean="0">
                <a:solidFill>
                  <a:schemeClr val="tx1">
                    <a:lumMod val="75000"/>
                    <a:lumOff val="25000"/>
                  </a:schemeClr>
                </a:solidFill>
                <a:ea typeface="ＭＳ Ｐゴシック" charset="-128"/>
                <a:cs typeface="ＭＳ Ｐゴシック" charset="-128"/>
              </a:rPr>
            </a:br>
            <a:r>
              <a:rPr lang="en-US" altLang="en-US" sz="1800" dirty="0" smtClean="0">
                <a:solidFill>
                  <a:schemeClr val="tx1">
                    <a:lumMod val="75000"/>
                    <a:lumOff val="25000"/>
                  </a:schemeClr>
                </a:solidFill>
                <a:ea typeface="ＭＳ Ｐゴシック" charset="-128"/>
                <a:cs typeface="ＭＳ Ｐゴシック" charset="-128"/>
              </a:rPr>
              <a:t>Population-level </a:t>
            </a:r>
            <a:r>
              <a:rPr lang="en-US" altLang="en-US" sz="1800" dirty="0">
                <a:solidFill>
                  <a:schemeClr val="tx1">
                    <a:lumMod val="75000"/>
                    <a:lumOff val="25000"/>
                  </a:schemeClr>
                </a:solidFill>
                <a:ea typeface="ＭＳ Ｐゴシック" charset="-128"/>
                <a:cs typeface="ＭＳ Ｐゴシック" charset="-128"/>
              </a:rPr>
              <a:t>analysis of functional genomics data related to mental disease</a:t>
            </a:r>
          </a:p>
          <a:p>
            <a:pPr lvl="1"/>
            <a:r>
              <a:rPr lang="en-US" altLang="en-US" sz="1600" dirty="0">
                <a:solidFill>
                  <a:schemeClr val="tx1">
                    <a:lumMod val="75000"/>
                    <a:lumOff val="25000"/>
                  </a:schemeClr>
                </a:solidFill>
                <a:ea typeface="ＭＳ Ｐゴシック" charset="-128"/>
              </a:rPr>
              <a:t>Consortium intro &amp; construction of an adult brain </a:t>
            </a:r>
            <a:r>
              <a:rPr lang="en-US" altLang="en-US" sz="1600" dirty="0" smtClean="0">
                <a:solidFill>
                  <a:schemeClr val="tx1">
                    <a:lumMod val="75000"/>
                    <a:lumOff val="25000"/>
                  </a:schemeClr>
                </a:solidFill>
                <a:ea typeface="ＭＳ Ｐゴシック" charset="-128"/>
              </a:rPr>
              <a:t>resource </a:t>
            </a:r>
            <a:r>
              <a:rPr lang="en-US" altLang="en-US" sz="1600" dirty="0">
                <a:solidFill>
                  <a:schemeClr val="tx1">
                    <a:lumMod val="75000"/>
                    <a:lumOff val="25000"/>
                  </a:schemeClr>
                </a:solidFill>
                <a:ea typeface="ＭＳ Ｐゴシック" charset="-128"/>
              </a:rPr>
              <a:t>w/ 1866 individuals </a:t>
            </a:r>
          </a:p>
          <a:p>
            <a:pPr lvl="1"/>
            <a:r>
              <a:rPr lang="en-US" altLang="en-US" sz="1600" dirty="0">
                <a:solidFill>
                  <a:schemeClr val="tx1">
                    <a:lumMod val="75000"/>
                    <a:lumOff val="25000"/>
                  </a:schemeClr>
                </a:solidFill>
                <a:ea typeface="ＭＳ Ｐゴシック" charset="-128"/>
              </a:rPr>
              <a:t>Explanation of </a:t>
            </a:r>
            <a:r>
              <a:rPr lang="en-US" altLang="en-US" sz="1600" dirty="0" smtClean="0">
                <a:solidFill>
                  <a:schemeClr val="tx1">
                    <a:lumMod val="75000"/>
                    <a:lumOff val="25000"/>
                  </a:schemeClr>
                </a:solidFill>
                <a:ea typeface="ＭＳ Ｐゴシック" charset="-128"/>
              </a:rPr>
              <a:t>across-population </a:t>
            </a:r>
            <a:r>
              <a:rPr lang="en-US" altLang="en-US" sz="1600" dirty="0">
                <a:solidFill>
                  <a:schemeClr val="tx1">
                    <a:lumMod val="75000"/>
                    <a:lumOff val="25000"/>
                  </a:schemeClr>
                </a:solidFill>
                <a:ea typeface="ＭＳ Ｐゴシック" charset="-128"/>
              </a:rPr>
              <a:t>variation via changing proportions of cell types </a:t>
            </a:r>
            <a:r>
              <a:rPr lang="en-US" altLang="en-US" sz="1600" dirty="0" smtClean="0">
                <a:solidFill>
                  <a:schemeClr val="tx1">
                    <a:lumMod val="75000"/>
                    <a:lumOff val="25000"/>
                  </a:schemeClr>
                </a:solidFill>
                <a:ea typeface="ＭＳ Ｐゴシック" charset="-128"/>
              </a:rPr>
              <a:t>(using single-cell </a:t>
            </a:r>
            <a:r>
              <a:rPr lang="en-US" altLang="en-US" sz="1600" dirty="0" smtClean="0">
                <a:solidFill>
                  <a:srgbClr val="FF7413"/>
                </a:solidFill>
                <a:ea typeface="ＭＳ Ｐゴシック" charset="-128"/>
              </a:rPr>
              <a:t>deconvolution</a:t>
            </a:r>
            <a:r>
              <a:rPr lang="en-US" altLang="en-US" sz="1600" dirty="0">
                <a:solidFill>
                  <a:schemeClr val="tx1">
                    <a:lumMod val="75000"/>
                    <a:lumOff val="25000"/>
                  </a:schemeClr>
                </a:solidFill>
                <a:ea typeface="ＭＳ Ｐゴシック" charset="-128"/>
              </a:rPr>
              <a:t>)</a:t>
            </a:r>
          </a:p>
          <a:p>
            <a:pPr lvl="1"/>
            <a:r>
              <a:rPr lang="en-US" altLang="en-US" sz="1600" dirty="0">
                <a:solidFill>
                  <a:schemeClr val="tx1">
                    <a:lumMod val="75000"/>
                    <a:lumOff val="25000"/>
                  </a:schemeClr>
                </a:solidFill>
                <a:ea typeface="ＭＳ Ｐゴシック" charset="-128"/>
              </a:rPr>
              <a:t>Generation of a large QTL </a:t>
            </a:r>
            <a:r>
              <a:rPr lang="en-US" altLang="en-US" sz="1600" dirty="0" smtClean="0">
                <a:solidFill>
                  <a:schemeClr val="tx1">
                    <a:lumMod val="75000"/>
                    <a:lumOff val="25000"/>
                  </a:schemeClr>
                </a:solidFill>
                <a:ea typeface="ＭＳ Ｐゴシック" charset="-128"/>
              </a:rPr>
              <a:t>resource (~2.5M </a:t>
            </a:r>
            <a:r>
              <a:rPr lang="en-US" altLang="en-US" sz="1600" dirty="0" err="1" smtClean="0">
                <a:solidFill>
                  <a:schemeClr val="tx1">
                    <a:lumMod val="75000"/>
                    <a:lumOff val="25000"/>
                  </a:schemeClr>
                </a:solidFill>
                <a:ea typeface="ＭＳ Ｐゴシック" charset="-128"/>
              </a:rPr>
              <a:t>eQTLs</a:t>
            </a:r>
            <a:r>
              <a:rPr lang="en-US" altLang="en-US" sz="1600" dirty="0" smtClean="0">
                <a:solidFill>
                  <a:schemeClr val="tx1">
                    <a:lumMod val="75000"/>
                    <a:lumOff val="25000"/>
                  </a:schemeClr>
                </a:solidFill>
                <a:ea typeface="ＭＳ Ｐゴシック" charset="-128"/>
              </a:rPr>
              <a:t>)</a:t>
            </a:r>
            <a:endParaRPr lang="en-US" altLang="en-US" sz="1600" dirty="0">
              <a:solidFill>
                <a:schemeClr val="tx1">
                  <a:lumMod val="75000"/>
                  <a:lumOff val="25000"/>
                </a:schemeClr>
              </a:solidFill>
              <a:ea typeface="ＭＳ Ｐゴシック" charset="-128"/>
            </a:endParaRPr>
          </a:p>
          <a:p>
            <a:pPr lvl="1"/>
            <a:r>
              <a:rPr lang="en-US" altLang="en-US" sz="1600" dirty="0" smtClean="0">
                <a:solidFill>
                  <a:srgbClr val="FF7413"/>
                </a:solidFill>
                <a:ea typeface="ＭＳ Ｐゴシック" charset="-128"/>
              </a:rPr>
              <a:t>Regulatory </a:t>
            </a:r>
            <a:r>
              <a:rPr lang="en-US" altLang="en-US" sz="1600" dirty="0">
                <a:solidFill>
                  <a:srgbClr val="FF7413"/>
                </a:solidFill>
                <a:ea typeface="ＭＳ Ｐゴシック" charset="-128"/>
              </a:rPr>
              <a:t>network</a:t>
            </a:r>
            <a:r>
              <a:rPr lang="en-US" altLang="en-US" sz="1600" dirty="0">
                <a:solidFill>
                  <a:schemeClr val="tx1">
                    <a:lumMod val="75000"/>
                    <a:lumOff val="25000"/>
                  </a:schemeClr>
                </a:solidFill>
                <a:ea typeface="ＭＳ Ｐゴシック" charset="-128"/>
              </a:rPr>
              <a:t> </a:t>
            </a:r>
            <a:r>
              <a:rPr lang="en-US" altLang="en-US" sz="1600" dirty="0" smtClean="0">
                <a:solidFill>
                  <a:schemeClr val="tx1">
                    <a:lumMod val="75000"/>
                    <a:lumOff val="25000"/>
                  </a:schemeClr>
                </a:solidFill>
                <a:ea typeface="ＭＳ Ｐゴシック" charset="-128"/>
              </a:rPr>
              <a:t>construction using QTLs</a:t>
            </a:r>
            <a:r>
              <a:rPr lang="en-US" altLang="en-US" sz="1600" dirty="0">
                <a:solidFill>
                  <a:schemeClr val="tx1">
                    <a:lumMod val="75000"/>
                    <a:lumOff val="25000"/>
                  </a:schemeClr>
                </a:solidFill>
                <a:ea typeface="ＭＳ Ｐゴシック" charset="-128"/>
              </a:rPr>
              <a:t>, </a:t>
            </a:r>
            <a:r>
              <a:rPr lang="en-US" altLang="en-US" sz="1600" dirty="0" smtClean="0">
                <a:solidFill>
                  <a:schemeClr val="tx1">
                    <a:lumMod val="75000"/>
                    <a:lumOff val="25000"/>
                  </a:schemeClr>
                </a:solidFill>
                <a:ea typeface="ＭＳ Ｐゴシック" charset="-128"/>
              </a:rPr>
              <a:t>Hi-C </a:t>
            </a:r>
            <a:r>
              <a:rPr lang="en-US" altLang="en-US" sz="1600" dirty="0">
                <a:solidFill>
                  <a:schemeClr val="tx1">
                    <a:lumMod val="75000"/>
                    <a:lumOff val="25000"/>
                  </a:schemeClr>
                </a:solidFill>
                <a:ea typeface="ＭＳ Ｐゴシック" charset="-128"/>
              </a:rPr>
              <a:t>&amp; activity </a:t>
            </a:r>
            <a:r>
              <a:rPr lang="en-US" altLang="en-US" sz="1600" dirty="0" smtClean="0">
                <a:solidFill>
                  <a:schemeClr val="tx1">
                    <a:lumMod val="75000"/>
                    <a:lumOff val="25000"/>
                  </a:schemeClr>
                </a:solidFill>
                <a:ea typeface="ＭＳ Ｐゴシック" charset="-128"/>
              </a:rPr>
              <a:t>relationships. Using this to link GWAS SNPs to genes.</a:t>
            </a:r>
            <a:endParaRPr lang="en-US" altLang="en-US" sz="1600" dirty="0">
              <a:solidFill>
                <a:schemeClr val="tx1">
                  <a:lumMod val="75000"/>
                  <a:lumOff val="25000"/>
                </a:schemeClr>
              </a:solidFill>
              <a:ea typeface="ＭＳ Ｐゴシック" charset="-128"/>
            </a:endParaRPr>
          </a:p>
          <a:p>
            <a:pPr lvl="1"/>
            <a:r>
              <a:rPr lang="en-US" altLang="en-US" sz="1600" dirty="0" smtClean="0">
                <a:solidFill>
                  <a:schemeClr val="tx1">
                    <a:lumMod val="75000"/>
                    <a:lumOff val="25000"/>
                  </a:schemeClr>
                </a:solidFill>
                <a:ea typeface="ＭＳ Ｐゴシック" charset="-128"/>
              </a:rPr>
              <a:t>Embedding the reg</a:t>
            </a:r>
            <a:r>
              <a:rPr lang="en-US" altLang="en-US" sz="1600" dirty="0">
                <a:solidFill>
                  <a:schemeClr val="tx1">
                    <a:lumMod val="75000"/>
                    <a:lumOff val="25000"/>
                  </a:schemeClr>
                </a:solidFill>
                <a:ea typeface="ＭＳ Ｐゴシック" charset="-128"/>
              </a:rPr>
              <a:t>. network in a deep-learning model (DSPN) to predict </a:t>
            </a:r>
            <a:r>
              <a:rPr lang="en-US" altLang="en-US" sz="1600" dirty="0" smtClean="0">
                <a:solidFill>
                  <a:schemeClr val="tx1">
                    <a:lumMod val="75000"/>
                    <a:lumOff val="25000"/>
                  </a:schemeClr>
                </a:solidFill>
                <a:ea typeface="ＭＳ Ｐゴシック" charset="-128"/>
              </a:rPr>
              <a:t>psychiatric disease phenotype </a:t>
            </a:r>
            <a:r>
              <a:rPr lang="en-US" altLang="en-US" sz="1600" dirty="0">
                <a:solidFill>
                  <a:schemeClr val="tx1">
                    <a:lumMod val="75000"/>
                    <a:lumOff val="25000"/>
                  </a:schemeClr>
                </a:solidFill>
                <a:ea typeface="ＭＳ Ｐゴシック" charset="-128"/>
              </a:rPr>
              <a:t>from genotype &amp; </a:t>
            </a:r>
            <a:r>
              <a:rPr lang="en-US" altLang="en-US" sz="1600" dirty="0" smtClean="0">
                <a:solidFill>
                  <a:schemeClr val="tx1">
                    <a:lumMod val="75000"/>
                    <a:lumOff val="25000"/>
                  </a:schemeClr>
                </a:solidFill>
                <a:ea typeface="ＭＳ Ｐゴシック" charset="-128"/>
              </a:rPr>
              <a:t>transcriptome </a:t>
            </a:r>
            <a:endParaRPr lang="en-US" altLang="en-US" sz="1600" dirty="0">
              <a:solidFill>
                <a:schemeClr val="tx1">
                  <a:lumMod val="75000"/>
                  <a:lumOff val="25000"/>
                </a:schemeClr>
              </a:solidFill>
              <a:ea typeface="ＭＳ Ｐゴシック" charset="-128"/>
            </a:endParaRPr>
          </a:p>
          <a:p>
            <a:endParaRPr lang="en-US" altLang="en-US" sz="1600" i="1" dirty="0" smtClean="0">
              <a:solidFill>
                <a:schemeClr val="tx1">
                  <a:lumMod val="75000"/>
                  <a:lumOff val="25000"/>
                </a:schemeClr>
              </a:solidFill>
              <a:ea typeface="ＭＳ Ｐゴシック" charset="-128"/>
              <a:cs typeface="ＭＳ Ｐゴシック" charset="-128"/>
            </a:endParaRPr>
          </a:p>
          <a:p>
            <a:pPr lvl="1"/>
            <a:endParaRPr lang="en-US" altLang="en-US" sz="1600" dirty="0">
              <a:solidFill>
                <a:schemeClr val="tx1">
                  <a:lumMod val="75000"/>
                  <a:lumOff val="25000"/>
                </a:schemeClr>
              </a:solidFill>
              <a:ea typeface="ＭＳ Ｐゴシック" charset="-128"/>
            </a:endParaRPr>
          </a:p>
          <a:p>
            <a:pPr lvl="1"/>
            <a:endParaRPr lang="en-US" altLang="en-US" sz="1600" dirty="0">
              <a:solidFill>
                <a:schemeClr val="tx1">
                  <a:lumMod val="75000"/>
                  <a:lumOff val="25000"/>
                </a:schemeClr>
              </a:solidFill>
              <a:ea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3977640" y="725488"/>
            <a:ext cx="5150484" cy="6132512"/>
          </a:xfrm>
        </p:spPr>
        <p:txBody>
          <a:bodyPr/>
          <a:lstStyle/>
          <a:p>
            <a:r>
              <a:rPr lang="en-US" altLang="en-US" sz="1400" i="1" dirty="0" smtClean="0">
                <a:solidFill>
                  <a:schemeClr val="tx1">
                    <a:lumMod val="75000"/>
                    <a:lumOff val="25000"/>
                  </a:schemeClr>
                </a:solidFill>
                <a:ea typeface="ＭＳ Ｐゴシック" charset="-128"/>
                <a:cs typeface="ＭＳ Ｐゴシック" charset="-128"/>
              </a:rPr>
              <a:t>[Exhaust] </a:t>
            </a:r>
            <a:r>
              <a:rPr lang="en-US" altLang="en-US" sz="1800" b="1" dirty="0" smtClean="0">
                <a:solidFill>
                  <a:srgbClr val="FF7413"/>
                </a:solidFill>
                <a:ea typeface="ＭＳ Ｐゴシック" charset="-128"/>
                <a:cs typeface="ＭＳ Ｐゴシック" charset="-128"/>
              </a:rPr>
              <a:t>Genomic Privacy</a:t>
            </a:r>
            <a:r>
              <a:rPr lang="en-US" altLang="en-US" sz="1800" b="1" dirty="0" smtClean="0">
                <a:solidFill>
                  <a:schemeClr val="tx1">
                    <a:lumMod val="75000"/>
                    <a:lumOff val="25000"/>
                  </a:schemeClr>
                </a:solidFill>
                <a:ea typeface="ＭＳ Ｐゴシック" charset="-128"/>
                <a:cs typeface="ＭＳ Ｐゴシック" charset="-128"/>
              </a:rPr>
              <a:t> </a:t>
            </a:r>
            <a:r>
              <a:rPr lang="en-US" altLang="en-US" sz="1800" dirty="0" smtClean="0">
                <a:solidFill>
                  <a:schemeClr val="tx1">
                    <a:lumMod val="75000"/>
                    <a:lumOff val="25000"/>
                  </a:schemeClr>
                </a:solidFill>
                <a:ea typeface="ＭＳ Ｐゴシック" charset="-128"/>
                <a:cs typeface="ＭＳ Ｐゴシック" charset="-128"/>
              </a:rPr>
              <a:t>&amp; RNA-</a:t>
            </a:r>
            <a:r>
              <a:rPr lang="en-US" altLang="en-US" sz="1800" dirty="0" err="1" smtClean="0">
                <a:solidFill>
                  <a:schemeClr val="tx1">
                    <a:lumMod val="75000"/>
                    <a:lumOff val="25000"/>
                  </a:schemeClr>
                </a:solidFill>
                <a:ea typeface="ＭＳ Ｐゴシック" charset="-128"/>
                <a:cs typeface="ＭＳ Ｐゴシック" charset="-128"/>
              </a:rPr>
              <a:t>seq</a:t>
            </a:r>
            <a:r>
              <a:rPr lang="en-US" altLang="en-US" sz="1800" b="1" dirty="0" smtClean="0">
                <a:solidFill>
                  <a:schemeClr val="tx1">
                    <a:lumMod val="75000"/>
                    <a:lumOff val="25000"/>
                  </a:schemeClr>
                </a:solidFill>
                <a:ea typeface="ＭＳ Ｐゴシック" charset="-128"/>
                <a:cs typeface="ＭＳ Ｐゴシック" charset="-128"/>
              </a:rPr>
              <a:t> </a:t>
            </a:r>
          </a:p>
          <a:p>
            <a:pPr lvl="1"/>
            <a:r>
              <a:rPr lang="en-US" altLang="en-US" sz="1600" dirty="0">
                <a:solidFill>
                  <a:schemeClr val="tx1">
                    <a:lumMod val="75000"/>
                    <a:lumOff val="25000"/>
                  </a:schemeClr>
                </a:solidFill>
                <a:ea typeface="ＭＳ Ｐゴシック" charset="-128"/>
                <a:cs typeface="ＭＳ Ｐゴシック" charset="-128"/>
              </a:rPr>
              <a:t>Introduction </a:t>
            </a:r>
            <a:r>
              <a:rPr lang="en-US" altLang="en-US" sz="1600" dirty="0" smtClean="0">
                <a:solidFill>
                  <a:schemeClr val="tx1">
                    <a:lumMod val="75000"/>
                    <a:lumOff val="25000"/>
                  </a:schemeClr>
                </a:solidFill>
                <a:ea typeface="ＭＳ Ｐゴシック" charset="-128"/>
                <a:cs typeface="ＭＳ Ｐゴシック" charset="-128"/>
              </a:rPr>
              <a:t>to </a:t>
            </a:r>
            <a:r>
              <a:rPr lang="en-US" altLang="en-US" sz="1600" dirty="0">
                <a:solidFill>
                  <a:schemeClr val="tx1">
                    <a:lumMod val="75000"/>
                    <a:lumOff val="25000"/>
                  </a:schemeClr>
                </a:solidFill>
                <a:ea typeface="ＭＳ Ｐゴシック" charset="-128"/>
                <a:cs typeface="ＭＳ Ｐゴシック" charset="-128"/>
              </a:rPr>
              <a:t>Genomic Privacy </a:t>
            </a:r>
            <a:endParaRPr lang="en-US" altLang="en-US" sz="2000" b="1" dirty="0">
              <a:solidFill>
                <a:schemeClr val="tx1">
                  <a:lumMod val="75000"/>
                  <a:lumOff val="25000"/>
                </a:schemeClr>
              </a:solidFill>
              <a:ea typeface="ＭＳ Ｐゴシック" charset="-128"/>
              <a:cs typeface="ＭＳ Ｐゴシック" charset="-128"/>
            </a:endParaRPr>
          </a:p>
          <a:p>
            <a:pPr lvl="2"/>
            <a:r>
              <a:rPr lang="en-US" altLang="en-US" sz="1600" dirty="0">
                <a:solidFill>
                  <a:schemeClr val="tx1">
                    <a:lumMod val="75000"/>
                    <a:lumOff val="25000"/>
                  </a:schemeClr>
                </a:solidFill>
                <a:ea typeface="ＭＳ Ｐゴシック" charset="-128"/>
                <a:cs typeface="ＭＳ Ｐゴシック" charset="-128"/>
              </a:rPr>
              <a:t>The dilemma: The genome as fundamental, inherited info that’s very private </a:t>
            </a:r>
            <a:r>
              <a:rPr lang="en-US" altLang="en-US" sz="1600" dirty="0" smtClean="0">
                <a:solidFill>
                  <a:schemeClr val="tx1">
                    <a:lumMod val="75000"/>
                    <a:lumOff val="25000"/>
                  </a:schemeClr>
                </a:solidFill>
                <a:ea typeface="ＭＳ Ｐゴシック" charset="-128"/>
                <a:cs typeface="ＭＳ Ｐゴシック" charset="-128"/>
              </a:rPr>
              <a:t>v. </a:t>
            </a:r>
            <a:r>
              <a:rPr lang="en-US" altLang="en-US" sz="1600" dirty="0">
                <a:solidFill>
                  <a:schemeClr val="tx1">
                    <a:lumMod val="75000"/>
                    <a:lumOff val="25000"/>
                  </a:schemeClr>
                </a:solidFill>
                <a:ea typeface="ＭＳ Ｐゴシック" charset="-128"/>
                <a:cs typeface="ＭＳ Ｐゴシック" charset="-128"/>
              </a:rPr>
              <a:t>need for large-scale mining for med. research</a:t>
            </a:r>
          </a:p>
          <a:p>
            <a:pPr lvl="2"/>
            <a:r>
              <a:rPr lang="en-US" altLang="en-US" sz="1600" dirty="0">
                <a:solidFill>
                  <a:schemeClr val="tx1">
                    <a:lumMod val="75000"/>
                    <a:lumOff val="25000"/>
                  </a:schemeClr>
                </a:solidFill>
                <a:ea typeface="ＭＳ Ｐゴシック" charset="-128"/>
                <a:cs typeface="ＭＳ Ｐゴシック" charset="-128"/>
              </a:rPr>
              <a:t>2-sided nature of RNA-</a:t>
            </a:r>
            <a:r>
              <a:rPr lang="en-US" altLang="en-US" sz="1600" dirty="0" err="1">
                <a:solidFill>
                  <a:schemeClr val="tx1">
                    <a:lumMod val="75000"/>
                    <a:lumOff val="25000"/>
                  </a:schemeClr>
                </a:solidFill>
                <a:ea typeface="ＭＳ Ｐゴシック" charset="-128"/>
                <a:cs typeface="ＭＳ Ｐゴシック" charset="-128"/>
              </a:rPr>
              <a:t>seq</a:t>
            </a:r>
            <a:r>
              <a:rPr lang="en-US" altLang="en-US" sz="1600" dirty="0">
                <a:solidFill>
                  <a:schemeClr val="tx1">
                    <a:lumMod val="75000"/>
                    <a:lumOff val="25000"/>
                  </a:schemeClr>
                </a:solidFill>
                <a:ea typeface="ＭＳ Ｐゴシック" charset="-128"/>
                <a:cs typeface="ＭＳ Ｐゴシック" charset="-128"/>
              </a:rPr>
              <a:t> presents particularly tricky privacy issues</a:t>
            </a:r>
          </a:p>
          <a:p>
            <a:pPr lvl="1"/>
            <a:r>
              <a:rPr lang="en-US" altLang="en-US" sz="1600" dirty="0" smtClean="0">
                <a:solidFill>
                  <a:schemeClr val="tx1">
                    <a:lumMod val="75000"/>
                    <a:lumOff val="25000"/>
                  </a:schemeClr>
                </a:solidFill>
                <a:ea typeface="ＭＳ Ｐゴシック" charset="-128"/>
              </a:rPr>
              <a:t>Using file formats to remove obvious variants</a:t>
            </a:r>
            <a:endParaRPr lang="en-US" altLang="en-US" sz="1600" dirty="0">
              <a:solidFill>
                <a:schemeClr val="tx1">
                  <a:lumMod val="75000"/>
                  <a:lumOff val="25000"/>
                </a:schemeClr>
              </a:solidFill>
              <a:ea typeface="ＭＳ Ｐゴシック" charset="-128"/>
            </a:endParaRPr>
          </a:p>
          <a:p>
            <a:pPr lvl="1"/>
            <a:r>
              <a:rPr lang="en-US" altLang="en-US" sz="1600" dirty="0" err="1" smtClean="0">
                <a:solidFill>
                  <a:srgbClr val="FF7413"/>
                </a:solidFill>
                <a:ea typeface="ＭＳ Ｐゴシック" charset="-128"/>
              </a:rPr>
              <a:t>eQTLs</a:t>
            </a:r>
            <a:r>
              <a:rPr lang="en-US" altLang="en-US" sz="1600" dirty="0" smtClean="0">
                <a:solidFill>
                  <a:schemeClr val="tx1">
                    <a:lumMod val="75000"/>
                    <a:lumOff val="25000"/>
                  </a:schemeClr>
                </a:solidFill>
                <a:ea typeface="ＭＳ Ｐゴシック" charset="-128"/>
              </a:rPr>
              <a:t>: Quantifying </a:t>
            </a:r>
            <a:r>
              <a:rPr lang="en-US" altLang="en-US" sz="1600" dirty="0">
                <a:solidFill>
                  <a:schemeClr val="tx1">
                    <a:lumMod val="75000"/>
                    <a:lumOff val="25000"/>
                  </a:schemeClr>
                </a:solidFill>
                <a:ea typeface="ＭＳ Ｐゴシック" charset="-128"/>
              </a:rPr>
              <a:t>&amp; removing </a:t>
            </a:r>
            <a:r>
              <a:rPr lang="en-US" altLang="en-US" sz="1600" dirty="0" smtClean="0">
                <a:solidFill>
                  <a:schemeClr val="tx1">
                    <a:lumMod val="75000"/>
                    <a:lumOff val="25000"/>
                  </a:schemeClr>
                </a:solidFill>
                <a:ea typeface="ＭＳ Ｐゴシック" charset="-128"/>
              </a:rPr>
              <a:t>further variant </a:t>
            </a:r>
            <a:r>
              <a:rPr lang="en-US" altLang="en-US" sz="1600" dirty="0">
                <a:solidFill>
                  <a:schemeClr val="tx1">
                    <a:lumMod val="75000"/>
                    <a:lumOff val="25000"/>
                  </a:schemeClr>
                </a:solidFill>
                <a:ea typeface="ＭＳ Ｐゴシック" charset="-128"/>
              </a:rPr>
              <a:t>info from expression levels </a:t>
            </a:r>
            <a:r>
              <a:rPr lang="en-US" altLang="en-US" sz="1600" dirty="0" smtClean="0">
                <a:solidFill>
                  <a:schemeClr val="tx1">
                    <a:lumMod val="75000"/>
                    <a:lumOff val="25000"/>
                  </a:schemeClr>
                </a:solidFill>
                <a:ea typeface="ＭＳ Ｐゴシック" charset="-128"/>
              </a:rPr>
              <a:t>w/ </a:t>
            </a:r>
            <a:r>
              <a:rPr lang="en-US" altLang="en-US" sz="1600" dirty="0">
                <a:solidFill>
                  <a:schemeClr val="tx1">
                    <a:lumMod val="75000"/>
                    <a:lumOff val="25000"/>
                  </a:schemeClr>
                </a:solidFill>
                <a:ea typeface="ＭＳ Ｐゴシック" charset="-128"/>
              </a:rPr>
              <a:t>ICI &amp; </a:t>
            </a:r>
            <a:r>
              <a:rPr lang="en-US" altLang="en-US" sz="1600" dirty="0" smtClean="0">
                <a:solidFill>
                  <a:schemeClr val="tx1">
                    <a:lumMod val="75000"/>
                    <a:lumOff val="25000"/>
                  </a:schemeClr>
                </a:solidFill>
                <a:ea typeface="ＭＳ Ｐゴシック" charset="-128"/>
              </a:rPr>
              <a:t>predictability. Instantiating </a:t>
            </a:r>
            <a:r>
              <a:rPr lang="en-US" altLang="en-US" sz="1600" dirty="0">
                <a:solidFill>
                  <a:schemeClr val="tx1">
                    <a:lumMod val="75000"/>
                    <a:lumOff val="25000"/>
                  </a:schemeClr>
                </a:solidFill>
                <a:ea typeface="ＭＳ Ｐゴシック" charset="-128"/>
              </a:rPr>
              <a:t>a practical linking attack </a:t>
            </a:r>
            <a:r>
              <a:rPr lang="en-US" altLang="en-US" sz="1600" dirty="0" smtClean="0">
                <a:solidFill>
                  <a:schemeClr val="tx1">
                    <a:lumMod val="75000"/>
                    <a:lumOff val="25000"/>
                  </a:schemeClr>
                </a:solidFill>
                <a:ea typeface="ＭＳ Ｐゴシック" charset="-128"/>
              </a:rPr>
              <a:t>w/ </a:t>
            </a:r>
            <a:r>
              <a:rPr lang="en-US" altLang="en-US" sz="1600" dirty="0">
                <a:solidFill>
                  <a:schemeClr val="tx1">
                    <a:lumMod val="75000"/>
                    <a:lumOff val="25000"/>
                  </a:schemeClr>
                </a:solidFill>
                <a:ea typeface="ＭＳ Ｐゴシック" charset="-128"/>
              </a:rPr>
              <a:t>noisy quasi-identifiers</a:t>
            </a:r>
            <a:endParaRPr lang="en-US" altLang="en-US" sz="1600" dirty="0" smtClean="0">
              <a:solidFill>
                <a:schemeClr val="tx1">
                  <a:lumMod val="75000"/>
                  <a:lumOff val="25000"/>
                </a:schemeClr>
              </a:solidFill>
              <a:ea typeface="ＭＳ Ｐゴシック" charset="-128"/>
            </a:endParaRPr>
          </a:p>
          <a:p>
            <a:pPr lvl="1"/>
            <a:r>
              <a:rPr lang="en-US" altLang="en-US" sz="1600" dirty="0">
                <a:solidFill>
                  <a:srgbClr val="FF7413"/>
                </a:solidFill>
                <a:ea typeface="ＭＳ Ｐゴシック" charset="-128"/>
                <a:cs typeface="ＭＳ Ｐゴシック" charset="-128"/>
              </a:rPr>
              <a:t>Signal </a:t>
            </a:r>
            <a:r>
              <a:rPr lang="en-US" altLang="en-US" sz="1600" dirty="0" smtClean="0">
                <a:solidFill>
                  <a:srgbClr val="FF7413"/>
                </a:solidFill>
                <a:ea typeface="ＭＳ Ｐゴシック" charset="-128"/>
                <a:cs typeface="ＭＳ Ｐゴシック" charset="-128"/>
              </a:rPr>
              <a:t>Profiles</a:t>
            </a:r>
            <a:r>
              <a:rPr lang="en-US" altLang="en-US" sz="1600" dirty="0" smtClean="0">
                <a:solidFill>
                  <a:schemeClr val="tx1">
                    <a:lumMod val="75000"/>
                    <a:lumOff val="25000"/>
                  </a:schemeClr>
                </a:solidFill>
                <a:ea typeface="ＭＳ Ｐゴシック" charset="-128"/>
                <a:cs typeface="ＭＳ Ｐゴシック" charset="-128"/>
              </a:rPr>
              <a:t>: Manifest appreciable </a:t>
            </a:r>
            <a:r>
              <a:rPr lang="en-US" altLang="en-US" sz="1600" dirty="0">
                <a:solidFill>
                  <a:schemeClr val="tx1">
                    <a:lumMod val="75000"/>
                    <a:lumOff val="25000"/>
                  </a:schemeClr>
                </a:solidFill>
                <a:ea typeface="ＭＳ Ｐゴシック" charset="-128"/>
                <a:cs typeface="ＭＳ Ｐゴシック" charset="-128"/>
              </a:rPr>
              <a:t>leakage from large &amp; small </a:t>
            </a:r>
            <a:r>
              <a:rPr lang="en-US" altLang="en-US" sz="1600" dirty="0" smtClean="0">
                <a:solidFill>
                  <a:schemeClr val="tx1">
                    <a:lumMod val="75000"/>
                    <a:lumOff val="25000"/>
                  </a:schemeClr>
                </a:solidFill>
                <a:ea typeface="ＭＳ Ｐゴシック" charset="-128"/>
                <a:cs typeface="ＭＳ Ｐゴシック" charset="-128"/>
              </a:rPr>
              <a:t>deletions. Linking </a:t>
            </a:r>
            <a:r>
              <a:rPr lang="en-US" altLang="en-US" sz="1600" dirty="0">
                <a:solidFill>
                  <a:schemeClr val="tx1">
                    <a:lumMod val="75000"/>
                    <a:lumOff val="25000"/>
                  </a:schemeClr>
                </a:solidFill>
                <a:ea typeface="ＭＳ Ｐゴシック" charset="-128"/>
                <a:cs typeface="ＭＳ Ｐゴシック" charset="-128"/>
              </a:rPr>
              <a:t>attacks </a:t>
            </a:r>
            <a:r>
              <a:rPr lang="en-US" altLang="en-US" sz="1600" dirty="0" smtClean="0">
                <a:solidFill>
                  <a:schemeClr val="tx1">
                    <a:lumMod val="75000"/>
                    <a:lumOff val="25000"/>
                  </a:schemeClr>
                </a:solidFill>
                <a:ea typeface="ＭＳ Ｐゴシック" charset="-128"/>
                <a:cs typeface="ＭＳ Ｐゴシック" charset="-128"/>
              </a:rPr>
              <a:t>possible </a:t>
            </a:r>
            <a:r>
              <a:rPr lang="en-US" altLang="en-US" sz="1600" dirty="0">
                <a:solidFill>
                  <a:schemeClr val="tx1">
                    <a:lumMod val="75000"/>
                    <a:lumOff val="25000"/>
                  </a:schemeClr>
                </a:solidFill>
                <a:ea typeface="ＭＳ Ｐゴシック" charset="-128"/>
                <a:cs typeface="ＭＳ Ｐゴシック" charset="-128"/>
              </a:rPr>
              <a:t>but additional complication of SV discovery in addition to </a:t>
            </a:r>
            <a:r>
              <a:rPr lang="en-US" altLang="en-US" sz="1600" dirty="0" smtClean="0">
                <a:solidFill>
                  <a:schemeClr val="tx1">
                    <a:lumMod val="75000"/>
                    <a:lumOff val="25000"/>
                  </a:schemeClr>
                </a:solidFill>
                <a:ea typeface="ＭＳ Ｐゴシック" charset="-128"/>
                <a:cs typeface="ＭＳ Ｐゴシック" charset="-128"/>
              </a:rPr>
              <a:t>genotyping</a:t>
            </a:r>
            <a:endParaRPr lang="en-US" altLang="en-US" sz="1600" dirty="0">
              <a:solidFill>
                <a:schemeClr val="tx1">
                  <a:lumMod val="75000"/>
                  <a:lumOff val="25000"/>
                </a:schemeClr>
              </a:solidFill>
              <a:ea typeface="ＭＳ Ｐゴシック" charset="-128"/>
            </a:endParaRPr>
          </a:p>
          <a:p>
            <a:r>
              <a:rPr lang="en-US" altLang="en-US" sz="1600" i="1" dirty="0" smtClean="0">
                <a:solidFill>
                  <a:schemeClr val="tx1">
                    <a:lumMod val="75000"/>
                    <a:lumOff val="25000"/>
                  </a:schemeClr>
                </a:solidFill>
                <a:ea typeface="ＭＳ Ｐゴシック" charset="-128"/>
                <a:cs typeface="ＭＳ Ｐゴシック" charset="-128"/>
              </a:rPr>
              <a:t>[Exhaust]</a:t>
            </a:r>
            <a:r>
              <a:rPr lang="en-US" altLang="en-US" sz="2000" b="1" dirty="0" smtClean="0">
                <a:solidFill>
                  <a:schemeClr val="tx1">
                    <a:lumMod val="75000"/>
                    <a:lumOff val="25000"/>
                  </a:schemeClr>
                </a:solidFill>
                <a:ea typeface="ＭＳ Ｐゴシック" charset="-128"/>
                <a:cs typeface="ＭＳ Ｐゴシック" charset="-128"/>
              </a:rPr>
              <a:t> </a:t>
            </a:r>
            <a:r>
              <a:rPr lang="en-US" altLang="en-US" sz="2000" b="1" dirty="0" smtClean="0">
                <a:solidFill>
                  <a:srgbClr val="FF7413"/>
                </a:solidFill>
                <a:ea typeface="ＭＳ Ｐゴシック" charset="-128"/>
                <a:cs typeface="ＭＳ Ｐゴシック" charset="-128"/>
              </a:rPr>
              <a:t>Publication Patterns</a:t>
            </a:r>
            <a:r>
              <a:rPr lang="en-US" altLang="en-US" sz="2000" dirty="0" smtClean="0">
                <a:solidFill>
                  <a:srgbClr val="FF7413"/>
                </a:solidFill>
                <a:ea typeface="ＭＳ Ｐゴシック" charset="-128"/>
                <a:cs typeface="ＭＳ Ｐゴシック" charset="-128"/>
              </a:rPr>
              <a:t> </a:t>
            </a:r>
            <a:r>
              <a:rPr lang="en-US" altLang="en-US" sz="2000" dirty="0" smtClean="0">
                <a:solidFill>
                  <a:schemeClr val="tx1">
                    <a:lumMod val="75000"/>
                    <a:lumOff val="25000"/>
                  </a:schemeClr>
                </a:solidFill>
                <a:ea typeface="ＭＳ Ｐゴシック" charset="-128"/>
                <a:cs typeface="ＭＳ Ｐゴシック" charset="-128"/>
              </a:rPr>
              <a:t/>
            </a:r>
            <a:br>
              <a:rPr lang="en-US" altLang="en-US" sz="2000" dirty="0" smtClean="0">
                <a:solidFill>
                  <a:schemeClr val="tx1">
                    <a:lumMod val="75000"/>
                    <a:lumOff val="25000"/>
                  </a:schemeClr>
                </a:solidFill>
                <a:ea typeface="ＭＳ Ｐゴシック" charset="-128"/>
                <a:cs typeface="ＭＳ Ｐゴシック" charset="-128"/>
              </a:rPr>
            </a:br>
            <a:r>
              <a:rPr lang="en-US" altLang="en-US" sz="2000" dirty="0" smtClean="0">
                <a:solidFill>
                  <a:schemeClr val="tx1">
                    <a:lumMod val="75000"/>
                    <a:lumOff val="25000"/>
                  </a:schemeClr>
                </a:solidFill>
                <a:ea typeface="ＭＳ Ｐゴシック" charset="-128"/>
                <a:cs typeface="ＭＳ Ｐゴシック" charset="-128"/>
              </a:rPr>
              <a:t>from data </a:t>
            </a:r>
            <a:r>
              <a:rPr lang="en-US" altLang="en-US" sz="2000" dirty="0">
                <a:solidFill>
                  <a:schemeClr val="tx1">
                    <a:lumMod val="75000"/>
                    <a:lumOff val="25000"/>
                  </a:schemeClr>
                </a:solidFill>
                <a:ea typeface="ＭＳ Ｐゴシック" charset="-128"/>
                <a:cs typeface="ＭＳ Ｐゴシック" charset="-128"/>
              </a:rPr>
              <a:t>producing consortia</a:t>
            </a:r>
          </a:p>
          <a:p>
            <a:pPr lvl="1"/>
            <a:r>
              <a:rPr lang="en-US" altLang="en-US" sz="1600" dirty="0">
                <a:solidFill>
                  <a:schemeClr val="tx1">
                    <a:lumMod val="75000"/>
                    <a:lumOff val="25000"/>
                  </a:schemeClr>
                </a:solidFill>
                <a:ea typeface="ＭＳ Ｐゴシック" charset="-128"/>
              </a:rPr>
              <a:t>Co-authorship network </a:t>
            </a:r>
            <a:r>
              <a:rPr lang="en-US" altLang="en-US" sz="1600" dirty="0" smtClean="0">
                <a:solidFill>
                  <a:schemeClr val="tx1">
                    <a:lumMod val="75000"/>
                    <a:lumOff val="25000"/>
                  </a:schemeClr>
                </a:solidFill>
                <a:ea typeface="ＭＳ Ｐゴシック" charset="-128"/>
              </a:rPr>
              <a:t>stats relate </a:t>
            </a:r>
            <a:r>
              <a:rPr lang="en-US" altLang="en-US" sz="1600" dirty="0">
                <a:solidFill>
                  <a:schemeClr val="tx1">
                    <a:lumMod val="75000"/>
                    <a:lumOff val="25000"/>
                  </a:schemeClr>
                </a:solidFill>
                <a:ea typeface="ＭＳ Ｐゴシック" charset="-128"/>
              </a:rPr>
              <a:t>to publication rollouts &amp; show gradual adoption by </a:t>
            </a:r>
            <a:r>
              <a:rPr lang="en-US" altLang="en-US" sz="1600" dirty="0" smtClean="0">
                <a:solidFill>
                  <a:schemeClr val="tx1">
                    <a:lumMod val="75000"/>
                    <a:lumOff val="25000"/>
                  </a:schemeClr>
                </a:solidFill>
                <a:ea typeface="ＭＳ Ｐゴシック" charset="-128"/>
              </a:rPr>
              <a:t>community</a:t>
            </a:r>
            <a:endParaRPr lang="en-US" altLang="en-US" sz="1600" dirty="0">
              <a:solidFill>
                <a:schemeClr val="tx1">
                  <a:lumMod val="75000"/>
                  <a:lumOff val="25000"/>
                </a:schemeClr>
              </a:solidFill>
              <a:ea typeface="ＭＳ Ｐゴシック" charset="-128"/>
            </a:endParaRPr>
          </a:p>
          <a:p>
            <a:pPr lvl="1"/>
            <a:r>
              <a:rPr lang="en-US" altLang="en-US" sz="1600" dirty="0">
                <a:solidFill>
                  <a:schemeClr val="tx1">
                    <a:lumMod val="75000"/>
                    <a:lumOff val="25000"/>
                  </a:schemeClr>
                </a:solidFill>
                <a:ea typeface="ＭＳ Ｐゴシック" charset="-128"/>
              </a:rPr>
              <a:t>Key role of brokers in data dissemination</a:t>
            </a:r>
          </a:p>
          <a:p>
            <a:pPr lvl="1"/>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p:txBody>
      </p:sp>
    </p:spTree>
    <p:extLst>
      <p:ext uri="{BB962C8B-B14F-4D97-AF65-F5344CB8AC3E}">
        <p14:creationId xmlns:p14="http://schemas.microsoft.com/office/powerpoint/2010/main" val="2092414951"/>
      </p:ext>
    </p:extLst>
  </p:cSld>
  <p:clrMapOvr>
    <a:masterClrMapping/>
  </p:clrMapOvr>
  <p:transition advTm="238108"/>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 xmlns:a16="http://schemas.microsoft.com/office/drawing/2014/main" id="{32FDF508-061D-4207-BC33-A8162B5AD8AC}"/>
              </a:ext>
            </a:extLst>
          </p:cNvPr>
          <p:cNvPicPr>
            <a:picLocks noChangeAspect="1"/>
          </p:cNvPicPr>
          <p:nvPr/>
        </p:nvPicPr>
        <p:blipFill>
          <a:blip r:embed="rId3"/>
          <a:stretch>
            <a:fillRect/>
          </a:stretch>
        </p:blipFill>
        <p:spPr>
          <a:xfrm>
            <a:off x="-61527" y="109560"/>
            <a:ext cx="9285537" cy="4302420"/>
          </a:xfrm>
          <a:prstGeom prst="rect">
            <a:avLst/>
          </a:prstGeom>
          <a:ln>
            <a:solidFill>
              <a:schemeClr val="bg1"/>
            </a:solidFill>
          </a:ln>
        </p:spPr>
      </p:pic>
      <p:sp>
        <p:nvSpPr>
          <p:cNvPr id="5" name="Title 4">
            <a:extLst>
              <a:ext uri="{FF2B5EF4-FFF2-40B4-BE49-F238E27FC236}">
                <a16:creationId xmlns="" xmlns:a16="http://schemas.microsoft.com/office/drawing/2014/main" id="{8545CE2D-651E-284E-B2CE-BD45C7867F1F}"/>
              </a:ext>
            </a:extLst>
          </p:cNvPr>
          <p:cNvSpPr>
            <a:spLocks noGrp="1"/>
          </p:cNvSpPr>
          <p:nvPr>
            <p:ph type="title"/>
          </p:nvPr>
        </p:nvSpPr>
        <p:spPr>
          <a:xfrm>
            <a:off x="695041" y="5146690"/>
            <a:ext cx="7772400" cy="533400"/>
          </a:xfrm>
        </p:spPr>
        <p:txBody>
          <a:bodyPr/>
          <a:lstStyle/>
          <a:p>
            <a:r>
              <a:rPr lang="en-US" dirty="0" smtClean="0"/>
              <a:t>The </a:t>
            </a:r>
            <a:r>
              <a:rPr lang="en-US" dirty="0" err="1" smtClean="0"/>
              <a:t>PsychENCODE</a:t>
            </a:r>
            <a:r>
              <a:rPr lang="en-US" dirty="0" smtClean="0"/>
              <a:t> </a:t>
            </a:r>
            <a:r>
              <a:rPr lang="en-US" dirty="0"/>
              <a:t>consortium</a:t>
            </a:r>
          </a:p>
        </p:txBody>
      </p:sp>
      <p:pic>
        <p:nvPicPr>
          <p:cNvPr id="6" name="Picture 5">
            <a:extLst>
              <a:ext uri="{FF2B5EF4-FFF2-40B4-BE49-F238E27FC236}">
                <a16:creationId xmlns="" xmlns:a16="http://schemas.microsoft.com/office/drawing/2014/main" id="{4AF33EC4-374B-2E45-B358-E95D2AA27435}"/>
              </a:ext>
            </a:extLst>
          </p:cNvPr>
          <p:cNvPicPr>
            <a:picLocks noChangeAspect="1"/>
          </p:cNvPicPr>
          <p:nvPr/>
        </p:nvPicPr>
        <p:blipFill rotWithShape="1">
          <a:blip r:embed="rId4"/>
          <a:srcRect t="25837" b="28229"/>
          <a:stretch/>
        </p:blipFill>
        <p:spPr>
          <a:xfrm>
            <a:off x="228600" y="6323361"/>
            <a:ext cx="1349280" cy="431770"/>
          </a:xfrm>
          <a:prstGeom prst="rect">
            <a:avLst/>
          </a:prstGeom>
        </p:spPr>
      </p:pic>
    </p:spTree>
    <p:extLst>
      <p:ext uri="{BB962C8B-B14F-4D97-AF65-F5344CB8AC3E}">
        <p14:creationId xmlns:p14="http://schemas.microsoft.com/office/powerpoint/2010/main" val="1826651774"/>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10.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11.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12.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13.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14.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15.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16.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17.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18.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19.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2.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20.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21.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22.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23.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24.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25.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26.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27.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28.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29.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3.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30.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31.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32.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3.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4.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5.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6.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37.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38.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39.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4.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40.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41.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42.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43.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44.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45.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46.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47.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48.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49.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50.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1.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2.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53.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54.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55.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56.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7.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58.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59.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6.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60.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61.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62.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63.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64.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5.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6.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7.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8.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9.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70.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71.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2.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3.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4.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8.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9.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heme/theme1.xml><?xml version="1.0" encoding="utf-8"?>
<a:theme xmlns:a="http://schemas.openxmlformats.org/drawingml/2006/main" name="Basic-template-i0jhhsb-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utline-Style-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o-follow-up">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133800</TotalTime>
  <Words>5783</Words>
  <Application>Microsoft Macintosh PowerPoint</Application>
  <PresentationFormat>Letter Paper (8.5x11 in)</PresentationFormat>
  <Paragraphs>927</Paragraphs>
  <Slides>76</Slides>
  <Notes>25</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76</vt:i4>
      </vt:variant>
    </vt:vector>
  </HeadingPairs>
  <TitlesOfParts>
    <vt:vector size="90" baseType="lpstr">
      <vt:lpstr>Calibri</vt:lpstr>
      <vt:lpstr>Calibri Light</vt:lpstr>
      <vt:lpstr>Cambria Math</vt:lpstr>
      <vt:lpstr>Courier</vt:lpstr>
      <vt:lpstr>Courier New</vt:lpstr>
      <vt:lpstr>Helvetica</vt:lpstr>
      <vt:lpstr>Lucida Grande</vt:lpstr>
      <vt:lpstr>ＭＳ Ｐゴシック</vt:lpstr>
      <vt:lpstr>宋体</vt:lpstr>
      <vt:lpstr>Arial</vt:lpstr>
      <vt:lpstr>Basic-template-i0jhhsb-20160605</vt:lpstr>
      <vt:lpstr>Outline-Style-20160605</vt:lpstr>
      <vt:lpstr>to-follow-up</vt:lpstr>
      <vt:lpstr>Office Theme</vt:lpstr>
      <vt:lpstr>Transcriptome  Mining:   Population-scale genomic analysis to better understand mental disease &amp; the subtle privacy risks  of this activity</vt:lpstr>
      <vt:lpstr>Transcriptome = Gene Activity of All Genes in the Genome,  usually quantified by RNA-seq</vt:lpstr>
      <vt:lpstr>PowerPoint Presentation</vt:lpstr>
      <vt:lpstr>Activity Patterns</vt:lpstr>
      <vt:lpstr>Some Core Science Qs Addressed by RNA-seq</vt:lpstr>
      <vt:lpstr>Studying large-scale transcriptome data also produces   Data Exhaust </vt:lpstr>
      <vt:lpstr>Transcriptome Mining: Population-scale genomic analysis to better understand mental disease &amp; the subtle privacy risks of this activity</vt:lpstr>
      <vt:lpstr>Transcriptome Mining: Population-scale genomic analysis to better understand mental disease &amp; the subtle privacy risks of this activity</vt:lpstr>
      <vt:lpstr>The PsychENCODE consortium</vt:lpstr>
      <vt:lpstr>Some of the Qs addressed by PsychENCODE</vt:lpstr>
      <vt:lpstr>Collecting functional genomic datasets  for the adult human brain from PsychENCODE,  other large consortia &amp; single cell studies</vt:lpstr>
      <vt:lpstr>De-convolving bulk gene expression variation  in brain PFC across a population</vt:lpstr>
      <vt:lpstr>Neuronal &amp; glial cell fraction change  across gender &amp; disorders</vt:lpstr>
      <vt:lpstr>Transcriptome Mining: Population-scale genomic analysis to better understand mental disease &amp; the subtle privacy risks of this activity</vt:lpstr>
      <vt:lpstr>Brain eQTL sets larger than previous studies</vt:lpstr>
      <vt:lpstr>Many multi-QTLs  (ie SNP acting as both cQTL &amp; eQTL)</vt:lpstr>
      <vt:lpstr>Gene regulatory network construction</vt:lpstr>
      <vt:lpstr>Linking GWAS non-coding SNPs to new disease genes using gene regulatory network</vt:lpstr>
      <vt:lpstr>Integrative modeling of brain phenotype data</vt:lpstr>
      <vt:lpstr>Deep Structured Phenotype Network (DSPN)</vt:lpstr>
      <vt:lpstr>Deep Structured Phenotype Network (DSPN)</vt:lpstr>
      <vt:lpstr>DSPN improves brain disease prediction</vt:lpstr>
      <vt:lpstr>DSPN discovers molecular pathways  from genotype to phenotype</vt:lpstr>
      <vt:lpstr>Transcriptome Mining: Population-scale genomic analysis to better understand mental disease &amp; the subtle privacy risks of this activity</vt:lpstr>
      <vt:lpstr>2-sided nature of functional  genomics data: Analysis can be  very General/Public  or Individual/Private</vt:lpstr>
      <vt:lpstr>Genomics has similar "Big Data" Dilemma in the Rest of Society</vt:lpstr>
      <vt:lpstr>Tricky Privacy Considerations in Personal Genomics</vt:lpstr>
      <vt:lpstr>The Other Side of the Coin: Why we should share</vt:lpstr>
      <vt:lpstr>The Dilemma</vt:lpstr>
      <vt:lpstr>Current Social &amp; Technical Solutions</vt:lpstr>
      <vt:lpstr>Strawman Hybrid Social &amp; Tech Proposed Solution?</vt:lpstr>
      <vt:lpstr>Functional genomics data comes with a great deal of sequencing;  We can quantify amount of leakage at every step of the data summarization process.  </vt:lpstr>
      <vt:lpstr>PowerPoint Presentation</vt:lpstr>
      <vt:lpstr>Light-weight formats to Hide Most of the Read Data (Signal Tracks)</vt:lpstr>
      <vt:lpstr>PowerPoint Presentation</vt:lpstr>
      <vt:lpstr>PowerPoint Presentation</vt:lpstr>
      <vt:lpstr>Transcriptome Mining: Population-scale genomic analysis to better understand mental disease &amp; the subtle privacy risks of this activity</vt:lpstr>
      <vt:lpstr>Representative Functional Genomics, Genotype, eQTL Datasets</vt:lpstr>
      <vt:lpstr>PowerPoint Presentation</vt:lpstr>
      <vt:lpstr>Information Content and Predictability</vt:lpstr>
      <vt:lpstr>ICI Leakage versus Genotype Predictability</vt:lpstr>
      <vt:lpstr>Linking Attack Scenario</vt:lpstr>
      <vt:lpstr>Linking Attacks: Case of Netflix Prize</vt:lpstr>
      <vt:lpstr>Linking Attacks: Case of Netflix Prize</vt:lpstr>
      <vt:lpstr>Linking Attacks: Case of Netflix Prize</vt:lpstr>
      <vt:lpstr>Linking Attack Scenario</vt:lpstr>
      <vt:lpstr>Levels of Expression-Genotype Model Simplifications for Genotype Prediction</vt:lpstr>
      <vt:lpstr>Success in Linking Attack  with Extremity based Genotype Prediction</vt:lpstr>
      <vt:lpstr>Success in Linking Attack  with Extremity based Genotype Prediction</vt:lpstr>
      <vt:lpstr>Transcriptome Mining: Population-scale genomic analysis to better understand mental disease &amp; the subtle privacy risks of this activity</vt:lpstr>
      <vt:lpstr>Detection &amp; Genotyping of small &amp; large  SV deletions from signal profiles </vt:lpstr>
      <vt:lpstr>Example of Small Deletion Evident in Signal Profile</vt:lpstr>
      <vt:lpstr>Example of Large Deletion Evident in Signal Profile</vt:lpstr>
      <vt:lpstr>Information Leakage from SV Deletions</vt:lpstr>
      <vt:lpstr>Another type of Linking Attack:  Linking based on SV Genotyping</vt:lpstr>
      <vt:lpstr>Another type of Linking Attack:  First Doing SV Genotyping</vt:lpstr>
      <vt:lpstr>Linking Attack Based on SV Deletions in  gEUVADIS Dataset </vt:lpstr>
      <vt:lpstr>Transcriptome Mining: Population-scale genomic analysis to better understand mental disease &amp; the subtle privacy risks of this activity</vt:lpstr>
      <vt:lpstr>PowerPoint Presentation</vt:lpstr>
      <vt:lpstr>PowerPoint Presentation</vt:lpstr>
      <vt:lpstr>PowerPoint Presentation</vt:lpstr>
      <vt:lpstr>PowerPoint Presentation</vt:lpstr>
      <vt:lpstr>PowerPoint Presentation</vt:lpstr>
      <vt:lpstr>With help of M Pazin at NHGRI, identified: 702 community papers that used ENCODE data but were not supported by ENCODE funding &amp;  558 consortium papers supported by ENCODE funding  (https://www.encodeproject.org/search/?type=Publication for up-to-date query)   Then identified 1,786 ENCODE members &amp; 8,263 non-members .</vt:lpstr>
      <vt:lpstr>Co-authorship Network of ENCODE members  &amp; Data Users</vt:lpstr>
      <vt:lpstr>Co-authorship Network of ENCODE members  &amp; Data Users</vt:lpstr>
      <vt:lpstr>Co-authorship Network of ENCODE members  &amp; Data Users</vt:lpstr>
      <vt:lpstr>Dynamics of co-authorship network</vt:lpstr>
      <vt:lpstr>Dynamics of co-authorship network</vt:lpstr>
      <vt:lpstr>Dynamics of co-authorship network</vt:lpstr>
      <vt:lpstr>Transcriptome Mining: Population-scale genomic analysis to better understand mental disease &amp; the subtle privacy risks of this activity</vt:lpstr>
      <vt:lpstr>Transcriptome Mining: Population-scale genomic analysis to better understand mental disease &amp; the subtle privacy risks of this activity</vt:lpstr>
      <vt:lpstr>PsychENCODE Acknowledgment</vt:lpstr>
      <vt:lpstr>PowerPoint Presentation</vt:lpstr>
      <vt:lpstr>Extra</vt:lpstr>
      <vt:lpstr>Info about content in this slide pack</vt:lpstr>
    </vt:vector>
  </TitlesOfParts>
  <Company>Yale</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Microsoft Office User</cp:lastModifiedBy>
  <cp:revision>2151</cp:revision>
  <cp:lastPrinted>2016-12-19T03:55:19Z</cp:lastPrinted>
  <dcterms:created xsi:type="dcterms:W3CDTF">2010-09-06T09:08:38Z</dcterms:created>
  <dcterms:modified xsi:type="dcterms:W3CDTF">2018-09-21T02:20:44Z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true</vt:bool>
  </property>
  <property fmtid="{D5CDD505-2E9C-101B-9397-08002B2CF9AE}" pid="11" name="DownloadIEButton">
    <vt:bool>true</vt:bool>
  </property>
  <property fmtid="{D5CDD505-2E9C-101B-9397-08002B2CF9AE}" pid="12" name="UseBrowserColor">
    <vt:bool>true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y fmtid="{D5CDD505-2E9C-101B-9397-08002B2CF9AE}" pid="22" name="Google.Documents.Tracking">
    <vt:lpwstr>true</vt:lpwstr>
  </property>
  <property fmtid="{D5CDD505-2E9C-101B-9397-08002B2CF9AE}" pid="23" name="Google.Documents.DocumentId">
    <vt:lpwstr>1Ek-17Pv72hYtODFYBrTdtjepGAwqaAfgfBznzdfhS-A</vt:lpwstr>
  </property>
  <property fmtid="{D5CDD505-2E9C-101B-9397-08002B2CF9AE}" pid="24" name="Google.Documents.RevisionId">
    <vt:lpwstr>04373787564666993359</vt:lpwstr>
  </property>
  <property fmtid="{D5CDD505-2E9C-101B-9397-08002B2CF9AE}" pid="25" name="Google.Documents.PluginVersion">
    <vt:lpwstr>2.0.2662.553</vt:lpwstr>
  </property>
  <property fmtid="{D5CDD505-2E9C-101B-9397-08002B2CF9AE}" pid="26" name="Google.Documents.MergeIncapabilityFlags">
    <vt:i4>0</vt:i4>
  </property>
</Properties>
</file>