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wdp" ContentType="image/vnd.ms-photo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7" r:id="rId1"/>
  </p:sldMasterIdLst>
  <p:notesMasterIdLst>
    <p:notesMasterId r:id="rId33"/>
  </p:notesMasterIdLst>
  <p:sldIdLst>
    <p:sldId id="256" r:id="rId2"/>
    <p:sldId id="439" r:id="rId3"/>
    <p:sldId id="440" r:id="rId4"/>
    <p:sldId id="399" r:id="rId5"/>
    <p:sldId id="441" r:id="rId6"/>
    <p:sldId id="408" r:id="rId7"/>
    <p:sldId id="409" r:id="rId8"/>
    <p:sldId id="433" r:id="rId9"/>
    <p:sldId id="435" r:id="rId10"/>
    <p:sldId id="431" r:id="rId11"/>
    <p:sldId id="413" r:id="rId12"/>
    <p:sldId id="442" r:id="rId13"/>
    <p:sldId id="426" r:id="rId14"/>
    <p:sldId id="417" r:id="rId15"/>
    <p:sldId id="436" r:id="rId16"/>
    <p:sldId id="400" r:id="rId17"/>
    <p:sldId id="401" r:id="rId18"/>
    <p:sldId id="403" r:id="rId19"/>
    <p:sldId id="418" r:id="rId20"/>
    <p:sldId id="438" r:id="rId21"/>
    <p:sldId id="404" r:id="rId22"/>
    <p:sldId id="443" r:id="rId23"/>
    <p:sldId id="429" r:id="rId24"/>
    <p:sldId id="381" r:id="rId25"/>
    <p:sldId id="386" r:id="rId26"/>
    <p:sldId id="398" r:id="rId27"/>
    <p:sldId id="444" r:id="rId28"/>
    <p:sldId id="445" r:id="rId29"/>
    <p:sldId id="332" r:id="rId30"/>
    <p:sldId id="373" r:id="rId31"/>
    <p:sldId id="334" r:id="rId32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F926D"/>
    <a:srgbClr val="D4EDE1"/>
    <a:srgbClr val="ADCF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B4626DD-51CF-44E0-BF5A-A42955276F48}">
  <a:tblStyle styleId="{BB4626DD-51CF-44E0-BF5A-A42955276F48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04F5F7C9-6E83-4F44-A0AF-B2E0C2148BA6}" styleName="Table_1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  <a:fill>
          <a:solidFill>
            <a:srgbClr val="E8EBF5"/>
          </a:solidFill>
        </a:fill>
      </a:tcStyle>
    </a:wholeTbl>
    <a:band1H>
      <a:tcTxStyle/>
      <a:tcStyle>
        <a:tcBdr/>
        <a:fill>
          <a:solidFill>
            <a:srgbClr val="CDD4EA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DD4EA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847"/>
    <p:restoredTop sz="94891"/>
  </p:normalViewPr>
  <p:slideViewPr>
    <p:cSldViewPr snapToGrid="0" snapToObjects="1">
      <p:cViewPr>
        <p:scale>
          <a:sx n="121" d="100"/>
          <a:sy n="121" d="100"/>
        </p:scale>
        <p:origin x="184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notesMaster" Target="notesMasters/notesMaster1.xml"/><Relationship Id="rId34" Type="http://schemas.openxmlformats.org/officeDocument/2006/relationships/presProps" Target="presProps.xml"/><Relationship Id="rId35" Type="http://schemas.openxmlformats.org/officeDocument/2006/relationships/viewProps" Target="viewProps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SzPct val="100000"/>
              <a:buChar char="●"/>
              <a:defRPr sz="1100"/>
            </a:lvl1pPr>
            <a:lvl2pPr lvl="1">
              <a:spcBef>
                <a:spcPts val="0"/>
              </a:spcBef>
              <a:buSzPct val="100000"/>
              <a:buChar char="○"/>
              <a:defRPr sz="1100"/>
            </a:lvl2pPr>
            <a:lvl3pPr lvl="2">
              <a:spcBef>
                <a:spcPts val="0"/>
              </a:spcBef>
              <a:buSzPct val="100000"/>
              <a:buChar char="■"/>
              <a:defRPr sz="1100"/>
            </a:lvl3pPr>
            <a:lvl4pPr lvl="3">
              <a:spcBef>
                <a:spcPts val="0"/>
              </a:spcBef>
              <a:buSzPct val="100000"/>
              <a:buChar char="●"/>
              <a:defRPr sz="1100"/>
            </a:lvl4pPr>
            <a:lvl5pPr lvl="4">
              <a:spcBef>
                <a:spcPts val="0"/>
              </a:spcBef>
              <a:buSzPct val="100000"/>
              <a:buChar char="○"/>
              <a:defRPr sz="1100"/>
            </a:lvl5pPr>
            <a:lvl6pPr lvl="5">
              <a:spcBef>
                <a:spcPts val="0"/>
              </a:spcBef>
              <a:buSzPct val="100000"/>
              <a:buChar char="■"/>
              <a:defRPr sz="1100"/>
            </a:lvl6pPr>
            <a:lvl7pPr lvl="6">
              <a:spcBef>
                <a:spcPts val="0"/>
              </a:spcBef>
              <a:buSzPct val="100000"/>
              <a:buChar char="●"/>
              <a:defRPr sz="1100"/>
            </a:lvl7pPr>
            <a:lvl8pPr lvl="7">
              <a:spcBef>
                <a:spcPts val="0"/>
              </a:spcBef>
              <a:buSzPct val="100000"/>
              <a:buChar char="○"/>
              <a:defRPr sz="1100"/>
            </a:lvl8pPr>
            <a:lvl9pPr lvl="8">
              <a:spcBef>
                <a:spcPts val="0"/>
              </a:spcBef>
              <a:buSzPct val="1000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07718627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6" name="Shape 4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758098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806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>
              <a:latin typeface="Arial" charset="0"/>
              <a:ea typeface="ＭＳ Ｐゴシック" charset="-128"/>
            </a:endParaRPr>
          </a:p>
        </p:txBody>
      </p:sp>
      <p:sp>
        <p:nvSpPr>
          <p:cNvPr id="88067" name="Slide Number Placeholder 3"/>
          <p:cNvSpPr>
            <a:spLocks noGrp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fld id="{4845986B-B3AA-6448-8471-DE3FF7C6D374}" type="slidenum">
              <a:rPr lang="en-US" altLang="en-US" sz="1300">
                <a:solidFill>
                  <a:srgbClr val="000000"/>
                </a:solidFill>
                <a:latin typeface="Arial" charset="0"/>
              </a:rPr>
              <a:pPr/>
              <a:t>10</a:t>
            </a:fld>
            <a:endParaRPr lang="en-US" altLang="en-US" sz="130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19288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Shape 53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36" name="Shape 53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489852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Shape 29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6" name="Shape 29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61125102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495999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507858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Shape 29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6" name="Shape 29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90270193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139130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966809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Shape 29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6" name="Shape 29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90051216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Shape 29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6" name="Shape 29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6626188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PlaceHolder 1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360"/>
          </a:xfrm>
          <a:prstGeom prst="rect">
            <a:avLst/>
          </a:prstGeom>
        </p:spPr>
        <p:txBody>
          <a:bodyPr/>
          <a:lstStyle/>
          <a:p>
            <a:endParaRPr lang="en-US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1" name="TextShape 2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A0C69BCB-35A3-43A7-A9FD-BEA566E8AE15}" type="slidenum">
              <a:rPr lang="en-US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2</a:t>
            </a:fld>
            <a:endParaRPr lang="en-US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1447421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4" name="Shape 187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875" name="Shape 187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8487881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0" name="Shape 189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1" name="Shape 189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473384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PlaceHolder 1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360"/>
          </a:xfrm>
          <a:prstGeom prst="rect">
            <a:avLst/>
          </a:prstGeom>
        </p:spPr>
        <p:txBody>
          <a:bodyPr/>
          <a:lstStyle/>
          <a:p>
            <a:endParaRPr lang="en-US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1" name="TextShape 2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A0C69BCB-35A3-43A7-A9FD-BEA566E8AE15}" type="slidenum">
              <a:rPr lang="en-US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3</a:t>
            </a:fld>
            <a:endParaRPr lang="en-US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9218940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Shape 29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6" name="Shape 29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0491833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Shape 29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6" name="Shape 29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287006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Shape 48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6" name="Shape 4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741936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Shape 495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6" name="Shape 4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179683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Shape 507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8" name="Shape 50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231954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Shape 527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8" name="Shape 5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954446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ctrTitle"/>
          </p:nvPr>
        </p:nvSpPr>
        <p:spPr>
          <a:xfrm>
            <a:off x="685800" y="1085851"/>
            <a:ext cx="7772400" cy="1102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4400" b="1" i="0" u="none" strike="noStrike" cap="none">
                <a:solidFill>
                  <a:srgbClr val="22228B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22228B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22228B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22228B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22228B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196" marR="0" lvl="5" indent="-12696" algn="ctr" rtl="0">
              <a:spcBef>
                <a:spcPts val="0"/>
              </a:spcBef>
              <a:spcAft>
                <a:spcPts val="0"/>
              </a:spcAft>
              <a:buNone/>
              <a:defRPr sz="3600" b="1" i="0" u="sng" strike="noStrike" cap="none">
                <a:solidFill>
                  <a:srgbClr val="00009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391" marR="0" lvl="6" indent="-12691" algn="ctr" rtl="0">
              <a:spcBef>
                <a:spcPts val="0"/>
              </a:spcBef>
              <a:spcAft>
                <a:spcPts val="0"/>
              </a:spcAft>
              <a:buNone/>
              <a:defRPr sz="3600" b="1" i="0" u="sng" strike="noStrike" cap="none">
                <a:solidFill>
                  <a:srgbClr val="00009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587" marR="0" lvl="7" indent="-12687" algn="ctr" rtl="0">
              <a:spcBef>
                <a:spcPts val="0"/>
              </a:spcBef>
              <a:spcAft>
                <a:spcPts val="0"/>
              </a:spcAft>
              <a:buNone/>
              <a:defRPr sz="3600" b="1" i="0" u="sng" strike="noStrike" cap="none">
                <a:solidFill>
                  <a:srgbClr val="00009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782" marR="0" lvl="8" indent="-12682" algn="ctr" rtl="0">
              <a:spcBef>
                <a:spcPts val="0"/>
              </a:spcBef>
              <a:spcAft>
                <a:spcPts val="0"/>
              </a:spcAft>
              <a:buNone/>
              <a:defRPr sz="3600" b="1" i="0" u="sng" strike="noStrike" cap="none">
                <a:solidFill>
                  <a:srgbClr val="00009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subTitle" idx="1"/>
          </p:nvPr>
        </p:nvSpPr>
        <p:spPr>
          <a:xfrm>
            <a:off x="1371600" y="2628901"/>
            <a:ext cx="6400800" cy="1314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spcBef>
                <a:spcPts val="8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4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6910" marR="0" lvl="1" indent="-12410" algn="ctr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Merriweather Sans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3822" marR="0" lvl="2" indent="-12122" algn="ctr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0733" marR="0" lvl="3" indent="-11833" algn="ctr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7644" marR="0" lvl="4" indent="-11544" algn="ctr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Merriweather Sans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4557" marR="0" lvl="5" indent="-11257" algn="ctr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1466" marR="0" lvl="6" indent="-10966" algn="ctr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198376" marR="0" lvl="7" indent="-10676" algn="ctr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5288" marR="0" lvl="8" indent="-10388" algn="ctr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22228B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22228B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22228B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22228B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22228B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196" marR="0" lvl="5" indent="-12696" algn="ctr" rtl="0">
              <a:spcBef>
                <a:spcPts val="0"/>
              </a:spcBef>
              <a:spcAft>
                <a:spcPts val="0"/>
              </a:spcAft>
              <a:buNone/>
              <a:defRPr sz="3600" b="1" i="0" u="sng" strike="noStrike" cap="none">
                <a:solidFill>
                  <a:srgbClr val="00009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391" marR="0" lvl="6" indent="-12691" algn="ctr" rtl="0">
              <a:spcBef>
                <a:spcPts val="0"/>
              </a:spcBef>
              <a:spcAft>
                <a:spcPts val="0"/>
              </a:spcAft>
              <a:buNone/>
              <a:defRPr sz="3600" b="1" i="0" u="sng" strike="noStrike" cap="none">
                <a:solidFill>
                  <a:srgbClr val="00009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587" marR="0" lvl="7" indent="-12687" algn="ctr" rtl="0">
              <a:spcBef>
                <a:spcPts val="0"/>
              </a:spcBef>
              <a:spcAft>
                <a:spcPts val="0"/>
              </a:spcAft>
              <a:buNone/>
              <a:defRPr sz="3600" b="1" i="0" u="sng" strike="noStrike" cap="none">
                <a:solidFill>
                  <a:srgbClr val="00009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782" marR="0" lvl="8" indent="-12682" algn="ctr" rtl="0">
              <a:spcBef>
                <a:spcPts val="0"/>
              </a:spcBef>
              <a:spcAft>
                <a:spcPts val="0"/>
              </a:spcAft>
              <a:buNone/>
              <a:defRPr sz="3600" b="1" i="0" u="sng" strike="noStrike" cap="none">
                <a:solidFill>
                  <a:srgbClr val="00009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725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227012" marR="0" lvl="0" indent="-7461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569912" marR="0" lvl="1" indent="-7461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Merriweather Sans"/>
              <a:buChar char="-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1225" marR="0" lvl="2" indent="-9842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4775" marR="0" lvl="3" indent="-10477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5625" marR="0" lvl="4" indent="-11112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Merriweather Sans"/>
              <a:buChar char="*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574" marR="0" lvl="5" indent="-11427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769" marR="0" lvl="6" indent="-114269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8966" marR="0" lvl="7" indent="-11426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160" marR="0" lvl="8" indent="-11426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 txBox="1">
            <a:spLocks noGrp="1"/>
          </p:cNvSpPr>
          <p:nvPr>
            <p:ph type="title"/>
          </p:nvPr>
        </p:nvSpPr>
        <p:spPr>
          <a:xfrm>
            <a:off x="685800" y="457200"/>
            <a:ext cx="7772400" cy="857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22228B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22228B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22228B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22228B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22228B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196" marR="0" lvl="5" indent="-12696" algn="ctr" rtl="0">
              <a:spcBef>
                <a:spcPts val="0"/>
              </a:spcBef>
              <a:spcAft>
                <a:spcPts val="0"/>
              </a:spcAft>
              <a:buNone/>
              <a:defRPr sz="3600" b="1" i="0" u="sng" strike="noStrike" cap="none">
                <a:solidFill>
                  <a:srgbClr val="00009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391" marR="0" lvl="6" indent="-12691" algn="ctr" rtl="0">
              <a:spcBef>
                <a:spcPts val="0"/>
              </a:spcBef>
              <a:spcAft>
                <a:spcPts val="0"/>
              </a:spcAft>
              <a:buNone/>
              <a:defRPr sz="3600" b="1" i="0" u="sng" strike="noStrike" cap="none">
                <a:solidFill>
                  <a:srgbClr val="00009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587" marR="0" lvl="7" indent="-12687" algn="ctr" rtl="0">
              <a:spcBef>
                <a:spcPts val="0"/>
              </a:spcBef>
              <a:spcAft>
                <a:spcPts val="0"/>
              </a:spcAft>
              <a:buNone/>
              <a:defRPr sz="3600" b="1" i="0" u="sng" strike="noStrike" cap="none">
                <a:solidFill>
                  <a:srgbClr val="00009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782" marR="0" lvl="8" indent="-12682" algn="ctr" rtl="0">
              <a:spcBef>
                <a:spcPts val="0"/>
              </a:spcBef>
              <a:spcAft>
                <a:spcPts val="0"/>
              </a:spcAft>
              <a:buNone/>
              <a:defRPr sz="3600" b="1" i="0" u="sng" strike="noStrike" cap="none">
                <a:solidFill>
                  <a:srgbClr val="00009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body" idx="1"/>
          </p:nvPr>
        </p:nvSpPr>
        <p:spPr>
          <a:xfrm>
            <a:off x="685800" y="1485900"/>
            <a:ext cx="7772400" cy="3479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227012" marR="0" lvl="0" indent="-7461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569912" marR="0" lvl="1" indent="-7461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Merriweather Sans"/>
              <a:buChar char="-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1225" marR="0" lvl="2" indent="-9842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4775" marR="0" lvl="3" indent="-10477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5625" marR="0" lvl="4" indent="-11112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Merriweather Sans"/>
              <a:buChar char="*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574" marR="0" lvl="5" indent="-11427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769" marR="0" lvl="6" indent="-114269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8966" marR="0" lvl="7" indent="-11426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160" marR="0" lvl="8" indent="-11426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 txBox="1">
            <a:spLocks noGrp="1"/>
          </p:cNvSpPr>
          <p:nvPr>
            <p:ph type="title"/>
          </p:nvPr>
        </p:nvSpPr>
        <p:spPr>
          <a:xfrm>
            <a:off x="685800" y="45244"/>
            <a:ext cx="7772400" cy="857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3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3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3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3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3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None/>
              <a:defRPr sz="3600" b="1" i="0" u="sng" strike="noStrike" cap="none">
                <a:solidFill>
                  <a:srgbClr val="00009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None/>
              <a:defRPr sz="3600" b="1" i="0" u="sng" strike="noStrike" cap="none">
                <a:solidFill>
                  <a:srgbClr val="00009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None/>
              <a:defRPr sz="3600" b="1" i="0" u="sng" strike="noStrike" cap="none">
                <a:solidFill>
                  <a:srgbClr val="00009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None/>
              <a:defRPr sz="3600" b="1" i="0" u="sng" strike="noStrike" cap="none">
                <a:solidFill>
                  <a:srgbClr val="00009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body" idx="1"/>
          </p:nvPr>
        </p:nvSpPr>
        <p:spPr>
          <a:xfrm>
            <a:off x="685800" y="994940"/>
            <a:ext cx="3810000" cy="4052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228600" marR="0" lvl="0" indent="-50800" algn="l" rtl="0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571500" marR="0" lvl="1" indent="-76200" algn="l" rtl="0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Merriweather Sans"/>
              <a:buChar char="-"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2812" marR="0" lvl="2" indent="-100012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6362" marR="0" lvl="3" indent="-119062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–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7212" marR="0" lvl="4" indent="-125412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Merriweather Sans"/>
              <a:buChar char="*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1" name="Shape 21"/>
          <p:cNvSpPr txBox="1">
            <a:spLocks noGrp="1"/>
          </p:cNvSpPr>
          <p:nvPr>
            <p:ph type="body" idx="2"/>
          </p:nvPr>
        </p:nvSpPr>
        <p:spPr>
          <a:xfrm>
            <a:off x="4648200" y="985119"/>
            <a:ext cx="3810000" cy="4062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228600" marR="0" lvl="0" indent="-50800" algn="l" rtl="0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571500" marR="0" lvl="1" indent="-76200" algn="l" rtl="0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Merriweather Sans"/>
              <a:buChar char="-"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2812" marR="0" lvl="2" indent="-100012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6362" marR="0" lvl="3" indent="-119062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–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7212" marR="0" lvl="4" indent="-125412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Merriweather Sans"/>
              <a:buChar char="*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wrap="square" lIns="91425" tIns="91425" rIns="91425" bIns="91425" anchor="ctr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Only 1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 txBox="1">
            <a:spLocks noGrp="1"/>
          </p:cNvSpPr>
          <p:nvPr>
            <p:ph type="title"/>
          </p:nvPr>
        </p:nvSpPr>
        <p:spPr>
          <a:xfrm>
            <a:off x="685800" y="457200"/>
            <a:ext cx="7772400" cy="857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22228B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22228B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22228B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22228B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22228B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6553" marR="0" lvl="5" indent="-12053" algn="ctr" rtl="0">
              <a:spcBef>
                <a:spcPts val="0"/>
              </a:spcBef>
              <a:spcAft>
                <a:spcPts val="0"/>
              </a:spcAft>
              <a:buNone/>
              <a:defRPr sz="3600" b="1" i="0" u="sng" strike="noStrike" cap="none">
                <a:solidFill>
                  <a:srgbClr val="00009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3119" marR="0" lvl="6" indent="-11419" algn="ctr" rtl="0">
              <a:spcBef>
                <a:spcPts val="0"/>
              </a:spcBef>
              <a:spcAft>
                <a:spcPts val="0"/>
              </a:spcAft>
              <a:buNone/>
              <a:defRPr sz="3600" b="1" i="0" u="sng" strike="noStrike" cap="none">
                <a:solidFill>
                  <a:srgbClr val="00009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69683" marR="0" lvl="7" indent="-10783" algn="ctr" rtl="0">
              <a:spcBef>
                <a:spcPts val="0"/>
              </a:spcBef>
              <a:spcAft>
                <a:spcPts val="0"/>
              </a:spcAft>
              <a:buNone/>
              <a:defRPr sz="3600" b="1" i="0" u="sng" strike="noStrike" cap="none">
                <a:solidFill>
                  <a:srgbClr val="00009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6242" marR="0" lvl="8" indent="-10142" algn="ctr" rtl="0">
              <a:spcBef>
                <a:spcPts val="0"/>
              </a:spcBef>
              <a:spcAft>
                <a:spcPts val="0"/>
              </a:spcAft>
              <a:buNone/>
              <a:defRPr sz="3600" b="1" i="0" u="sng" strike="noStrike" cap="none">
                <a:solidFill>
                  <a:srgbClr val="00009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sldNum" idx="12"/>
          </p:nvPr>
        </p:nvSpPr>
        <p:spPr>
          <a:xfrm>
            <a:off x="8543925" y="4812506"/>
            <a:ext cx="561900" cy="183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en" sz="18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" sz="1800" b="0" i="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hape 2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0314231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685800" y="457200"/>
            <a:ext cx="7772400" cy="857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22228B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22228B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22228B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22228B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22228B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196" marR="0" lvl="5" indent="-12696" algn="ctr" rtl="0">
              <a:spcBef>
                <a:spcPts val="0"/>
              </a:spcBef>
              <a:spcAft>
                <a:spcPts val="0"/>
              </a:spcAft>
              <a:buNone/>
              <a:defRPr sz="3600" b="1" i="0" u="sng" strike="noStrike" cap="none">
                <a:solidFill>
                  <a:srgbClr val="00009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391" marR="0" lvl="6" indent="-12691" algn="ctr" rtl="0">
              <a:spcBef>
                <a:spcPts val="0"/>
              </a:spcBef>
              <a:spcAft>
                <a:spcPts val="0"/>
              </a:spcAft>
              <a:buNone/>
              <a:defRPr sz="3600" b="1" i="0" u="sng" strike="noStrike" cap="none">
                <a:solidFill>
                  <a:srgbClr val="00009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587" marR="0" lvl="7" indent="-12687" algn="ctr" rtl="0">
              <a:spcBef>
                <a:spcPts val="0"/>
              </a:spcBef>
              <a:spcAft>
                <a:spcPts val="0"/>
              </a:spcAft>
              <a:buNone/>
              <a:defRPr sz="3600" b="1" i="0" u="sng" strike="noStrike" cap="none">
                <a:solidFill>
                  <a:srgbClr val="00009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782" marR="0" lvl="8" indent="-12682" algn="ctr" rtl="0">
              <a:spcBef>
                <a:spcPts val="0"/>
              </a:spcBef>
              <a:spcAft>
                <a:spcPts val="0"/>
              </a:spcAft>
              <a:buNone/>
              <a:defRPr sz="3600" b="1" i="0" u="sng" strike="noStrike" cap="none">
                <a:solidFill>
                  <a:srgbClr val="00009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685800" y="1485900"/>
            <a:ext cx="7772400" cy="3479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227012" marR="0" lvl="0" indent="-7461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569912" marR="0" lvl="1" indent="-7461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Merriweather Sans"/>
              <a:buChar char="-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1225" marR="0" lvl="2" indent="-9842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4775" marR="0" lvl="3" indent="-10477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5625" marR="0" lvl="4" indent="-11112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Merriweather Sans"/>
              <a:buChar char="*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574" marR="0" lvl="5" indent="-11427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769" marR="0" lvl="6" indent="-114269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8966" marR="0" lvl="7" indent="-11426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160" marR="0" lvl="8" indent="-11426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Shape 8"/>
          <p:cNvSpPr/>
          <p:nvPr/>
        </p:nvSpPr>
        <p:spPr>
          <a:xfrm rot="-5400000">
            <a:off x="7795863" y="3907406"/>
            <a:ext cx="2308800" cy="263400"/>
          </a:xfrm>
          <a:prstGeom prst="rect">
            <a:avLst/>
          </a:prstGeom>
          <a:noFill/>
          <a:ln>
            <a:noFill/>
          </a:ln>
        </p:spPr>
        <p:txBody>
          <a:bodyPr wrap="square" lIns="92050" tIns="46025" rIns="92050" bIns="460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" sz="1600" b="1" i="1" u="none" strike="noStrike" cap="none"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rPr>
              <a:t>‹#›</a:t>
            </a:fld>
            <a:r>
              <a:rPr lang="en" sz="1800" b="1" i="0" u="none" strike="noStrike" cap="none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rPr>
              <a:t> - </a:t>
            </a:r>
            <a:r>
              <a:rPr lang="en" sz="1000" b="1" i="0" u="none" strike="noStrike" cap="none">
                <a:solidFill>
                  <a:srgbClr val="969696"/>
                </a:solidFill>
                <a:latin typeface="Arial"/>
                <a:ea typeface="Arial"/>
                <a:cs typeface="Arial"/>
                <a:sym typeface="Arial"/>
              </a:rPr>
              <a:t>Lectures.GersteinLab.org</a:t>
            </a: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5" r:id="rId5"/>
    <p:sldLayoutId id="2147483656" r:id="rId6"/>
    <p:sldLayoutId id="2147483658" r:id="rId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4" Type="http://schemas.openxmlformats.org/officeDocument/2006/relationships/image" Target="../media/image2.jpeg"/><Relationship Id="rId5" Type="http://schemas.microsoft.com/office/2007/relationships/hdphoto" Target="../media/hdphoto1.wdp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1" Type="http://schemas.openxmlformats.org/officeDocument/2006/relationships/tags" Target="../tags/tag11.xml"/><Relationship Id="rId12" Type="http://schemas.openxmlformats.org/officeDocument/2006/relationships/tags" Target="../tags/tag12.xml"/><Relationship Id="rId13" Type="http://schemas.openxmlformats.org/officeDocument/2006/relationships/slideLayout" Target="../slideLayouts/slideLayout3.xml"/><Relationship Id="rId14" Type="http://schemas.openxmlformats.org/officeDocument/2006/relationships/notesSlide" Target="../notesSlides/notesSlide10.xml"/><Relationship Id="rId15" Type="http://schemas.openxmlformats.org/officeDocument/2006/relationships/image" Target="../media/image8.png"/><Relationship Id="rId16" Type="http://schemas.openxmlformats.org/officeDocument/2006/relationships/image" Target="../media/image9.jpeg"/><Relationship Id="rId1" Type="http://schemas.openxmlformats.org/officeDocument/2006/relationships/tags" Target="../tags/tag1.xml"/><Relationship Id="rId2" Type="http://schemas.openxmlformats.org/officeDocument/2006/relationships/tags" Target="../tags/tag2.xml"/><Relationship Id="rId3" Type="http://schemas.openxmlformats.org/officeDocument/2006/relationships/tags" Target="../tags/tag3.xml"/><Relationship Id="rId4" Type="http://schemas.openxmlformats.org/officeDocument/2006/relationships/tags" Target="../tags/tag4.xml"/><Relationship Id="rId5" Type="http://schemas.openxmlformats.org/officeDocument/2006/relationships/tags" Target="../tags/tag5.xml"/><Relationship Id="rId6" Type="http://schemas.openxmlformats.org/officeDocument/2006/relationships/tags" Target="../tags/tag6.xml"/><Relationship Id="rId7" Type="http://schemas.openxmlformats.org/officeDocument/2006/relationships/tags" Target="../tags/tag7.xml"/><Relationship Id="rId8" Type="http://schemas.openxmlformats.org/officeDocument/2006/relationships/tags" Target="../tags/tag8.xml"/><Relationship Id="rId9" Type="http://schemas.openxmlformats.org/officeDocument/2006/relationships/tags" Target="../tags/tag9.xml"/><Relationship Id="rId10" Type="http://schemas.openxmlformats.org/officeDocument/2006/relationships/tags" Target="../tags/tag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jpg"/><Relationship Id="rId5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image" Target="../media/image16.jpeg"/><Relationship Id="rId7" Type="http://schemas.openxmlformats.org/officeDocument/2006/relationships/hyperlink" Target="https://www.ncbi.nlm.nih.gov/pubmed/29339797" TargetMode="External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jpeg"/><Relationship Id="rId3" Type="http://schemas.microsoft.com/office/2007/relationships/hdphoto" Target="../media/hdphoto2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19.png"/><Relationship Id="rId5" Type="http://schemas.openxmlformats.org/officeDocument/2006/relationships/image" Target="../media/image23.emf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4.png"/><Relationship Id="rId3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6.png"/><Relationship Id="rId3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4" Type="http://schemas.openxmlformats.org/officeDocument/2006/relationships/image" Target="../media/image28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9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0.png"/><Relationship Id="rId3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2.png"/><Relationship Id="rId3" Type="http://schemas.openxmlformats.org/officeDocument/2006/relationships/image" Target="../media/image3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2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2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8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9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5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6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5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6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/>
          <p:nvPr/>
        </p:nvSpPr>
        <p:spPr>
          <a:xfrm>
            <a:off x="8869452" y="187843"/>
            <a:ext cx="525000" cy="53823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7676" y="111643"/>
            <a:ext cx="3231345" cy="4308461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0282" y="111643"/>
            <a:ext cx="3231345" cy="4308461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49" name="Shape 49"/>
          <p:cNvSpPr txBox="1">
            <a:spLocks noGrp="1"/>
          </p:cNvSpPr>
          <p:nvPr>
            <p:ph type="ctrTitle"/>
          </p:nvPr>
        </p:nvSpPr>
        <p:spPr>
          <a:xfrm>
            <a:off x="122409" y="631842"/>
            <a:ext cx="2163592" cy="1882257"/>
          </a:xfrm>
          <a:prstGeom prst="rect">
            <a:avLst/>
          </a:prstGeom>
          <a:noFill/>
          <a:ln>
            <a:noFill/>
          </a:ln>
        </p:spPr>
        <p:txBody>
          <a:bodyPr wrap="square" lIns="92000" tIns="46000" rIns="92000" bIns="46000" anchor="ctr" anchorCtr="0">
            <a:noAutofit/>
          </a:bodyPr>
          <a:lstStyle/>
          <a:p>
            <a:pPr lvl="0" indent="-69850">
              <a:buClr>
                <a:schemeClr val="dk1"/>
              </a:buClr>
              <a:buSzPct val="61111"/>
            </a:pPr>
            <a:r>
              <a:rPr lang="en" sz="1800" dirty="0" smtClean="0">
                <a:solidFill>
                  <a:srgbClr val="C00000"/>
                </a:solidFill>
              </a:rPr>
              <a:t>RADAR</a:t>
            </a:r>
            <a:r>
              <a:rPr lang="en" sz="1800" dirty="0">
                <a:solidFill>
                  <a:srgbClr val="000000"/>
                </a:solidFill>
              </a:rPr>
              <a:t>: Annotation </a:t>
            </a:r>
            <a:r>
              <a:rPr lang="en-US" sz="1800" dirty="0" smtClean="0">
                <a:solidFill>
                  <a:srgbClr val="000000"/>
                </a:solidFill>
              </a:rPr>
              <a:t>&amp; </a:t>
            </a:r>
            <a:r>
              <a:rPr lang="en" sz="1800" dirty="0" smtClean="0">
                <a:solidFill>
                  <a:srgbClr val="000000"/>
                </a:solidFill>
              </a:rPr>
              <a:t>prioritization </a:t>
            </a:r>
            <a:r>
              <a:rPr lang="en" sz="1800" dirty="0">
                <a:solidFill>
                  <a:srgbClr val="000000"/>
                </a:solidFill>
              </a:rPr>
              <a:t>of variants </a:t>
            </a:r>
            <a:r>
              <a:rPr lang="en-US" sz="1800" dirty="0" smtClean="0">
                <a:solidFill>
                  <a:srgbClr val="000000"/>
                </a:solidFill>
              </a:rPr>
              <a:t/>
            </a:r>
            <a:br>
              <a:rPr lang="en-US" sz="1800" dirty="0" smtClean="0">
                <a:solidFill>
                  <a:srgbClr val="000000"/>
                </a:solidFill>
              </a:rPr>
            </a:br>
            <a:r>
              <a:rPr lang="en" sz="1800" dirty="0" smtClean="0">
                <a:solidFill>
                  <a:srgbClr val="000000"/>
                </a:solidFill>
              </a:rPr>
              <a:t>in </a:t>
            </a:r>
            <a:r>
              <a:rPr lang="en" sz="1800" dirty="0">
                <a:solidFill>
                  <a:srgbClr val="000000"/>
                </a:solidFill>
              </a:rPr>
              <a:t>the post-transcriptional </a:t>
            </a:r>
            <a:r>
              <a:rPr lang="en" sz="1800" dirty="0" err="1">
                <a:solidFill>
                  <a:srgbClr val="000000"/>
                </a:solidFill>
              </a:rPr>
              <a:t>regulome</a:t>
            </a:r>
            <a:r>
              <a:rPr lang="en" sz="1800" dirty="0">
                <a:solidFill>
                  <a:srgbClr val="000000"/>
                </a:solidFill>
              </a:rPr>
              <a:t> for </a:t>
            </a:r>
            <a:r>
              <a:rPr lang="en-US" sz="1800" dirty="0" smtClean="0">
                <a:solidFill>
                  <a:srgbClr val="000000"/>
                </a:solidFill>
              </a:rPr>
              <a:t>RBPs</a:t>
            </a:r>
            <a:endParaRPr lang="en" sz="1800" dirty="0">
              <a:solidFill>
                <a:srgbClr val="000000"/>
              </a:solidFill>
            </a:endParaRPr>
          </a:p>
        </p:txBody>
      </p:sp>
      <p:sp>
        <p:nvSpPr>
          <p:cNvPr id="50" name="Shape 50"/>
          <p:cNvSpPr txBox="1">
            <a:spLocks noGrp="1"/>
          </p:cNvSpPr>
          <p:nvPr>
            <p:ph type="subTitle" idx="1"/>
          </p:nvPr>
        </p:nvSpPr>
        <p:spPr>
          <a:xfrm>
            <a:off x="525985" y="3999497"/>
            <a:ext cx="1356440" cy="763003"/>
          </a:xfrm>
          <a:prstGeom prst="rect">
            <a:avLst/>
          </a:prstGeom>
          <a:noFill/>
          <a:ln>
            <a:noFill/>
          </a:ln>
        </p:spPr>
        <p:txBody>
          <a:bodyPr wrap="square" lIns="92000" tIns="46000" rIns="92000" bIns="460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0D0F4"/>
              </a:buClr>
              <a:buSzPct val="25000"/>
              <a:buFont typeface="Arial"/>
              <a:buNone/>
            </a:pPr>
            <a:r>
              <a:rPr lang="en" sz="1400" b="0" i="0" u="none" strike="noStrike" cap="non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Mark Gerstein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0D0F4"/>
              </a:buClr>
              <a:buSzPct val="25000"/>
              <a:buFont typeface="Arial"/>
              <a:buNone/>
            </a:pPr>
            <a:r>
              <a:rPr lang="en" sz="1400" b="0" i="0" u="none" strike="noStrike" cap="none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Yale</a:t>
            </a:r>
            <a:endParaRPr lang="en" sz="1200" b="0" i="0" u="none" strike="noStrike" cap="none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9" name="Shape 50"/>
          <p:cNvSpPr txBox="1">
            <a:spLocks/>
          </p:cNvSpPr>
          <p:nvPr/>
        </p:nvSpPr>
        <p:spPr>
          <a:xfrm>
            <a:off x="1204204" y="4601423"/>
            <a:ext cx="8572500" cy="393700"/>
          </a:xfrm>
          <a:prstGeom prst="rect">
            <a:avLst/>
          </a:prstGeom>
          <a:noFill/>
          <a:ln>
            <a:noFill/>
          </a:ln>
        </p:spPr>
        <p:txBody>
          <a:bodyPr wrap="square" lIns="92000" tIns="46000" rIns="92000" bIns="460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ctr" rtl="0">
              <a:lnSpc>
                <a:spcPct val="100000"/>
              </a:lnSpc>
              <a:spcBef>
                <a:spcPts val="8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defRPr sz="4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6910" marR="0" lvl="1" indent="-12410" algn="ctr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Merriweather Sans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3822" marR="0" lvl="2" indent="-12122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0733" marR="0" lvl="3" indent="-11833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7644" marR="0" lvl="4" indent="-11544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Merriweather Sans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4557" marR="0" lvl="5" indent="-11257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1466" marR="0" lvl="6" indent="-10966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198376" marR="0" lvl="7" indent="-10676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5288" marR="0" lvl="8" indent="-10388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spcBef>
                <a:spcPts val="0"/>
              </a:spcBef>
              <a:buClr>
                <a:srgbClr val="D0D0F4"/>
              </a:buClr>
              <a:buSzPct val="25000"/>
            </a:pPr>
            <a:r>
              <a:rPr lang="en" sz="1200" b="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Slides freely downloadable from </a:t>
            </a:r>
            <a:r>
              <a:rPr lang="en" sz="1200" dirty="0" err="1" smtClean="0">
                <a:solidFill>
                  <a:srgbClr val="002060"/>
                </a:solidFill>
              </a:rPr>
              <a:t>Lectures.GersteinLab.org</a:t>
            </a:r>
            <a:r>
              <a:rPr lang="en-US" sz="1200" dirty="0">
                <a:solidFill>
                  <a:srgbClr val="002060"/>
                </a:solidFill>
              </a:rPr>
              <a:t> </a:t>
            </a:r>
            <a:r>
              <a:rPr lang="en" sz="1200" b="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&amp; “tweetable” (via </a:t>
            </a:r>
            <a:r>
              <a:rPr lang="en" sz="1200" dirty="0" smtClean="0">
                <a:solidFill>
                  <a:schemeClr val="bg2"/>
                </a:solidFill>
              </a:rPr>
              <a:t>@</a:t>
            </a:r>
            <a:r>
              <a:rPr lang="en" sz="1200" dirty="0" err="1" smtClean="0">
                <a:solidFill>
                  <a:schemeClr val="bg2"/>
                </a:solidFill>
              </a:rPr>
              <a:t>MarkGerstein</a:t>
            </a:r>
            <a:r>
              <a:rPr lang="en" sz="1200" b="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). </a:t>
            </a:r>
            <a:r>
              <a:rPr lang="en-US" sz="1200" b="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/>
            </a:r>
            <a:br>
              <a:rPr lang="en-US" sz="1200" b="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" sz="1200" b="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No Conflicts for this Talk</a:t>
            </a:r>
            <a:r>
              <a:rPr lang="en-US" sz="1200" b="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. </a:t>
            </a:r>
            <a:r>
              <a:rPr lang="en" sz="1200" b="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See last slide for more info.</a:t>
            </a:r>
            <a:endParaRPr lang="en" sz="1200" b="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1" name="Picture 2" descr="060419_cytoscape_HPRDng_almostall_colorPS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3069" y="2720706"/>
            <a:ext cx="2619375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22" name="Title 2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4488523" y="275035"/>
            <a:ext cx="4566578" cy="85725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>
                <a:ea typeface="ＭＳ Ｐゴシック" charset="0"/>
                <a:cs typeface="ＭＳ Ｐゴシック" charset="0"/>
              </a:rPr>
              <a:t>Hubs Under Constraint: </a:t>
            </a:r>
            <a:r>
              <a:rPr lang="en-US" dirty="0">
                <a:ea typeface="ＭＳ Ｐゴシック" charset="0"/>
                <a:cs typeface="ＭＳ Ｐゴシック" charset="0"/>
              </a:rPr>
              <a:t/>
            </a:r>
            <a:br>
              <a:rPr lang="en-US" dirty="0">
                <a:ea typeface="ＭＳ Ｐゴシック" charset="0"/>
                <a:cs typeface="ＭＳ Ｐゴシック" charset="0"/>
              </a:rPr>
            </a:br>
            <a:r>
              <a:rPr lang="en-US" dirty="0" smtClean="0">
                <a:ea typeface="ＭＳ Ｐゴシック" charset="0"/>
                <a:cs typeface="ＭＳ Ｐゴシック" charset="0"/>
              </a:rPr>
              <a:t>A Finding from the Network Biology Community</a:t>
            </a:r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87043" name="Content Placeholder 2"/>
          <p:cNvSpPr>
            <a:spLocks noGrp="1"/>
          </p:cNvSpPr>
          <p:nvPr>
            <p:ph idx="1"/>
          </p:nvPr>
        </p:nvSpPr>
        <p:spPr>
          <a:xfrm>
            <a:off x="0" y="2703910"/>
            <a:ext cx="5895975" cy="2589609"/>
          </a:xfrm>
        </p:spPr>
        <p:txBody>
          <a:bodyPr/>
          <a:lstStyle/>
          <a:p>
            <a:r>
              <a:rPr lang="en-US" altLang="en-US" sz="1200" u="sng" dirty="0">
                <a:ea typeface="ＭＳ Ｐゴシック" charset="-128"/>
              </a:rPr>
              <a:t>More Connectivity, More Constraint: </a:t>
            </a:r>
            <a:r>
              <a:rPr lang="en-US" altLang="en-US" sz="1200" dirty="0">
                <a:ea typeface="ＭＳ Ｐゴシック" charset="-128"/>
              </a:rPr>
              <a:t>Genes &amp; proteins that have a more central position in the network tend to evolve more slowly and are more likely to be essential. </a:t>
            </a:r>
          </a:p>
          <a:p>
            <a:r>
              <a:rPr lang="en-US" altLang="en-US" sz="1200" dirty="0">
                <a:ea typeface="ＭＳ Ｐゴシック" charset="-128"/>
              </a:rPr>
              <a:t>This phenomenon is observed in </a:t>
            </a:r>
            <a:br>
              <a:rPr lang="en-US" altLang="en-US" sz="1200" dirty="0">
                <a:ea typeface="ＭＳ Ｐゴシック" charset="-128"/>
              </a:rPr>
            </a:br>
            <a:r>
              <a:rPr lang="en-US" altLang="en-US" sz="1200" b="1" dirty="0">
                <a:solidFill>
                  <a:srgbClr val="FF0000"/>
                </a:solidFill>
                <a:ea typeface="ＭＳ Ｐゴシック" charset="-128"/>
              </a:rPr>
              <a:t>many organisms &amp; different kinds of networks</a:t>
            </a:r>
            <a:endParaRPr lang="en-US" altLang="en-US" sz="1200" dirty="0">
              <a:ea typeface="ＭＳ Ｐゴシック" charset="-128"/>
            </a:endParaRPr>
          </a:p>
          <a:p>
            <a:pPr lvl="1"/>
            <a:r>
              <a:rPr lang="en-US" altLang="en-US" sz="1200" b="1" dirty="0">
                <a:solidFill>
                  <a:srgbClr val="FF0000"/>
                </a:solidFill>
                <a:ea typeface="ＭＳ Ｐゴシック" charset="-128"/>
              </a:rPr>
              <a:t>yeast PPI</a:t>
            </a:r>
            <a:r>
              <a:rPr lang="en-US" altLang="en-US" sz="1200" dirty="0">
                <a:ea typeface="ＭＳ Ｐゴシック" charset="-128"/>
              </a:rPr>
              <a:t> - Fraser et al ('02) Science, </a:t>
            </a:r>
            <a:br>
              <a:rPr lang="en-US" altLang="en-US" sz="1200" dirty="0">
                <a:ea typeface="ＭＳ Ｐゴシック" charset="-128"/>
              </a:rPr>
            </a:br>
            <a:r>
              <a:rPr lang="en-US" altLang="en-US" sz="1200" dirty="0">
                <a:ea typeface="ＭＳ Ｐゴシック" charset="-128"/>
              </a:rPr>
              <a:t>('03) BMC </a:t>
            </a:r>
            <a:r>
              <a:rPr lang="en-US" altLang="en-US" sz="1200" dirty="0" err="1">
                <a:ea typeface="ＭＳ Ｐゴシック" charset="-128"/>
              </a:rPr>
              <a:t>Evo</a:t>
            </a:r>
            <a:r>
              <a:rPr lang="en-US" altLang="en-US" sz="1200" dirty="0">
                <a:ea typeface="ＭＳ Ｐゴシック" charset="-128"/>
              </a:rPr>
              <a:t>. Bio.</a:t>
            </a:r>
          </a:p>
          <a:p>
            <a:pPr lvl="1"/>
            <a:r>
              <a:rPr lang="en-US" altLang="en-US" sz="1200" b="1" dirty="0" err="1">
                <a:solidFill>
                  <a:srgbClr val="FF0000"/>
                </a:solidFill>
                <a:ea typeface="ＭＳ Ｐゴシック" charset="-128"/>
              </a:rPr>
              <a:t>Ecoli</a:t>
            </a:r>
            <a:r>
              <a:rPr lang="en-US" altLang="en-US" sz="1200" b="1" dirty="0">
                <a:solidFill>
                  <a:srgbClr val="FF0000"/>
                </a:solidFill>
                <a:ea typeface="ＭＳ Ｐゴシック" charset="-128"/>
              </a:rPr>
              <a:t> PPI</a:t>
            </a:r>
            <a:r>
              <a:rPr lang="en-US" altLang="en-US" sz="1200" dirty="0">
                <a:ea typeface="ＭＳ Ｐゴシック" charset="-128"/>
              </a:rPr>
              <a:t> - Butland et al ('04) Nature </a:t>
            </a:r>
          </a:p>
          <a:p>
            <a:pPr lvl="1"/>
            <a:r>
              <a:rPr lang="en-US" altLang="en-US" sz="1200" b="1" dirty="0">
                <a:solidFill>
                  <a:srgbClr val="FF0000"/>
                </a:solidFill>
                <a:ea typeface="ＭＳ Ｐゴシック" charset="-128"/>
              </a:rPr>
              <a:t>Worm/fly PPI</a:t>
            </a:r>
            <a:r>
              <a:rPr lang="en-US" altLang="en-US" sz="1200" dirty="0">
                <a:ea typeface="ＭＳ Ｐゴシック" charset="-128"/>
              </a:rPr>
              <a:t> - Hahn et al ('05) MBE </a:t>
            </a:r>
          </a:p>
          <a:p>
            <a:pPr lvl="1"/>
            <a:r>
              <a:rPr lang="en-US" altLang="en-US" sz="1200" b="1" dirty="0">
                <a:solidFill>
                  <a:srgbClr val="FF0000"/>
                </a:solidFill>
                <a:ea typeface="ＭＳ Ｐゴシック" charset="-128"/>
              </a:rPr>
              <a:t>miRNA net</a:t>
            </a:r>
            <a:r>
              <a:rPr lang="en-US" altLang="en-US" sz="1200" dirty="0">
                <a:ea typeface="ＭＳ Ｐゴシック" charset="-128"/>
              </a:rPr>
              <a:t> - Cheng et al ('09) BMC Genomics</a:t>
            </a:r>
          </a:p>
          <a:p>
            <a:endParaRPr lang="en-US" altLang="en-US" sz="1200" dirty="0">
              <a:ea typeface="ＭＳ Ｐゴシック" charset="-128"/>
            </a:endParaRPr>
          </a:p>
        </p:txBody>
      </p:sp>
      <p:sp>
        <p:nvSpPr>
          <p:cNvPr id="87044" name="McK Footnote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6473429" y="2388521"/>
            <a:ext cx="1427559" cy="380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 defTabSz="912813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 defTabSz="912813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 defTabSz="912813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 defTabSz="912813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 defTabSz="912813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825" b="1">
                <a:solidFill>
                  <a:srgbClr val="A6A6A6"/>
                </a:solidFill>
                <a:latin typeface="Arial" charset="0"/>
              </a:rPr>
              <a:t>[Nielsen et al. </a:t>
            </a:r>
            <a:r>
              <a:rPr lang="en-US" altLang="en-US" sz="825" b="1" i="1">
                <a:solidFill>
                  <a:srgbClr val="A6A6A6"/>
                </a:solidFill>
                <a:latin typeface="Arial" charset="0"/>
              </a:rPr>
              <a:t>PLoS Biol. </a:t>
            </a:r>
            <a:r>
              <a:rPr lang="en-US" altLang="en-US" sz="825" b="1">
                <a:solidFill>
                  <a:srgbClr val="A6A6A6"/>
                </a:solidFill>
                <a:latin typeface="Arial" charset="0"/>
              </a:rPr>
              <a:t>(2005), HPRD, Kim et al. PNAS (2007)]</a:t>
            </a:r>
          </a:p>
        </p:txBody>
      </p:sp>
      <p:sp>
        <p:nvSpPr>
          <p:cNvPr id="87045" name="Oval 6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5098257" y="1656160"/>
            <a:ext cx="83344" cy="84534"/>
          </a:xfrm>
          <a:prstGeom prst="ellipse">
            <a:avLst/>
          </a:prstGeom>
          <a:solidFill>
            <a:srgbClr val="660033"/>
          </a:solidFill>
          <a:ln w="3175">
            <a:solidFill>
              <a:schemeClr val="tx1"/>
            </a:solidFill>
            <a:round/>
            <a:headEnd/>
            <a:tailEnd/>
          </a:ln>
        </p:spPr>
        <p:txBody>
          <a:bodyPr wrap="none" lIns="68527" tIns="34264" rIns="68527" bIns="34264" anchor="ctr"/>
          <a:lstStyle>
            <a:lvl1pPr defTabSz="912813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 defTabSz="912813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 defTabSz="912813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 defTabSz="912813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 defTabSz="912813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1" hangingPunct="1"/>
            <a:endParaRPr lang="en-US" altLang="en-US" sz="900" b="1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87046" name="Oval 7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5097066" y="2019300"/>
            <a:ext cx="83344" cy="83344"/>
          </a:xfrm>
          <a:prstGeom prst="ellipse">
            <a:avLst/>
          </a:prstGeom>
          <a:solidFill>
            <a:srgbClr val="FF3300"/>
          </a:solidFill>
          <a:ln w="3175">
            <a:solidFill>
              <a:schemeClr val="tx1"/>
            </a:solidFill>
            <a:round/>
            <a:headEnd/>
            <a:tailEnd/>
          </a:ln>
        </p:spPr>
        <p:txBody>
          <a:bodyPr wrap="none" lIns="68527" tIns="34264" rIns="68527" bIns="34264" anchor="ctr"/>
          <a:lstStyle>
            <a:lvl1pPr defTabSz="912813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 defTabSz="912813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 defTabSz="912813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 defTabSz="912813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 defTabSz="912813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1" hangingPunct="1"/>
            <a:endParaRPr lang="en-US" altLang="en-US" sz="900" b="1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87047" name="Oval 8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6649641" y="1664494"/>
            <a:ext cx="83344" cy="84535"/>
          </a:xfrm>
          <a:prstGeom prst="ellipse">
            <a:avLst/>
          </a:prstGeom>
          <a:solidFill>
            <a:srgbClr val="FFFF00"/>
          </a:solidFill>
          <a:ln w="3175">
            <a:solidFill>
              <a:schemeClr val="tx1"/>
            </a:solidFill>
            <a:round/>
            <a:headEnd/>
            <a:tailEnd/>
          </a:ln>
        </p:spPr>
        <p:txBody>
          <a:bodyPr wrap="none" lIns="68527" tIns="34264" rIns="68527" bIns="34264" anchor="ctr"/>
          <a:lstStyle>
            <a:lvl1pPr defTabSz="912813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 defTabSz="912813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 defTabSz="912813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 defTabSz="912813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 defTabSz="912813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1" hangingPunct="1"/>
            <a:endParaRPr lang="en-US" altLang="en-US" sz="900" b="1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87048" name="Oval 9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6649641" y="2030016"/>
            <a:ext cx="83344" cy="83344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  <a:round/>
            <a:headEnd/>
            <a:tailEnd/>
          </a:ln>
        </p:spPr>
        <p:txBody>
          <a:bodyPr wrap="none" lIns="68527" tIns="34264" rIns="68527" bIns="34264" anchor="ctr"/>
          <a:lstStyle>
            <a:lvl1pPr defTabSz="912813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 defTabSz="912813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 defTabSz="912813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 defTabSz="912813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 defTabSz="912813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1" hangingPunct="1"/>
            <a:endParaRPr lang="en-US" altLang="en-US" sz="900" b="1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87049" name="Rectangle 10"/>
          <p:cNvSpPr>
            <a:spLocks noChangeArrowheads="1"/>
          </p:cNvSpPr>
          <p:nvPr>
            <p:custDataLst>
              <p:tags r:id="rId9"/>
            </p:custDataLst>
          </p:nvPr>
        </p:nvSpPr>
        <p:spPr bwMode="gray">
          <a:xfrm>
            <a:off x="5260182" y="1527607"/>
            <a:ext cx="1283494" cy="347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9910" tIns="34956" rIns="69910" bIns="34956" anchor="ctr">
            <a:spAutoFit/>
          </a:bodyPr>
          <a:lstStyle>
            <a:lvl1pPr defTabSz="931863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 defTabSz="931863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 defTabSz="931863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 defTabSz="931863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 defTabSz="931863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900" b="1">
                <a:solidFill>
                  <a:srgbClr val="000000"/>
                </a:solidFill>
                <a:latin typeface="Arial" charset="0"/>
              </a:rPr>
              <a:t>High likelihood of positive selection</a:t>
            </a:r>
          </a:p>
        </p:txBody>
      </p:sp>
      <p:sp>
        <p:nvSpPr>
          <p:cNvPr id="87050" name="Rectangle 11"/>
          <p:cNvSpPr>
            <a:spLocks noChangeArrowheads="1"/>
          </p:cNvSpPr>
          <p:nvPr>
            <p:custDataLst>
              <p:tags r:id="rId10"/>
            </p:custDataLst>
          </p:nvPr>
        </p:nvSpPr>
        <p:spPr bwMode="gray">
          <a:xfrm>
            <a:off x="5278041" y="1851457"/>
            <a:ext cx="1400175" cy="347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9910" tIns="34956" rIns="69910" bIns="34956" anchor="ctr">
            <a:spAutoFit/>
          </a:bodyPr>
          <a:lstStyle>
            <a:lvl1pPr defTabSz="931863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 defTabSz="931863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 defTabSz="931863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 defTabSz="931863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 defTabSz="931863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900" b="1">
                <a:solidFill>
                  <a:srgbClr val="000000"/>
                </a:solidFill>
                <a:latin typeface="Arial" charset="0"/>
              </a:rPr>
              <a:t>Lower likelihood of positive selection</a:t>
            </a:r>
          </a:p>
        </p:txBody>
      </p:sp>
      <p:sp>
        <p:nvSpPr>
          <p:cNvPr id="87051" name="Rectangle 12"/>
          <p:cNvSpPr>
            <a:spLocks noChangeArrowheads="1"/>
          </p:cNvSpPr>
          <p:nvPr>
            <p:custDataLst>
              <p:tags r:id="rId11"/>
            </p:custDataLst>
          </p:nvPr>
        </p:nvSpPr>
        <p:spPr bwMode="gray">
          <a:xfrm>
            <a:off x="6812757" y="1529988"/>
            <a:ext cx="1283494" cy="347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9910" tIns="34956" rIns="69910" bIns="34956" anchor="ctr">
            <a:spAutoFit/>
          </a:bodyPr>
          <a:lstStyle>
            <a:lvl1pPr defTabSz="931863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 defTabSz="931863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 defTabSz="931863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 defTabSz="931863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 defTabSz="931863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900" b="1">
                <a:solidFill>
                  <a:srgbClr val="000000"/>
                </a:solidFill>
                <a:latin typeface="Arial" charset="0"/>
              </a:rPr>
              <a:t>Not under positive selection</a:t>
            </a:r>
          </a:p>
        </p:txBody>
      </p:sp>
      <p:sp>
        <p:nvSpPr>
          <p:cNvPr id="87052" name="Rectangle 13"/>
          <p:cNvSpPr>
            <a:spLocks noChangeArrowheads="1"/>
          </p:cNvSpPr>
          <p:nvPr>
            <p:custDataLst>
              <p:tags r:id="rId12"/>
            </p:custDataLst>
          </p:nvPr>
        </p:nvSpPr>
        <p:spPr bwMode="gray">
          <a:xfrm>
            <a:off x="6812757" y="1862173"/>
            <a:ext cx="1283494" cy="347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9910" tIns="34956" rIns="69910" bIns="34956" anchor="ctr">
            <a:spAutoFit/>
          </a:bodyPr>
          <a:lstStyle>
            <a:lvl1pPr defTabSz="931863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 defTabSz="931863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 defTabSz="931863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 defTabSz="931863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 defTabSz="931863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900" b="1">
                <a:solidFill>
                  <a:srgbClr val="000000"/>
                </a:solidFill>
                <a:latin typeface="Arial" charset="0"/>
              </a:rPr>
              <a:t>No data about positive selection</a:t>
            </a:r>
          </a:p>
        </p:txBody>
      </p:sp>
      <p:pic>
        <p:nvPicPr>
          <p:cNvPr id="87053" name="Picture 4" descr="scalefree2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3760" y="516732"/>
            <a:ext cx="2743200" cy="2022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 Box 6"/>
          <p:cNvSpPr txBox="1">
            <a:spLocks noChangeArrowheads="1"/>
          </p:cNvSpPr>
          <p:nvPr/>
        </p:nvSpPr>
        <p:spPr bwMode="auto">
          <a:xfrm>
            <a:off x="2589610" y="2288381"/>
            <a:ext cx="1143000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350">
                <a:ea typeface="ＭＳ Ｐゴシック" charset="0"/>
                <a:cs typeface="Arial" charset="0"/>
              </a:rPr>
              <a:t>log(Degree)</a:t>
            </a:r>
          </a:p>
        </p:txBody>
      </p:sp>
      <p:sp>
        <p:nvSpPr>
          <p:cNvPr id="22" name="Text Box 7"/>
          <p:cNvSpPr txBox="1">
            <a:spLocks noChangeArrowheads="1"/>
          </p:cNvSpPr>
          <p:nvPr/>
        </p:nvSpPr>
        <p:spPr bwMode="auto">
          <a:xfrm rot="16200000">
            <a:off x="1125737" y="1395390"/>
            <a:ext cx="1371600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350">
                <a:ea typeface="ＭＳ Ｐゴシック" charset="0"/>
                <a:cs typeface="Arial" charset="0"/>
              </a:rPr>
              <a:t>log(Frequency)</a:t>
            </a:r>
          </a:p>
        </p:txBody>
      </p:sp>
      <p:sp>
        <p:nvSpPr>
          <p:cNvPr id="23" name="Text Box 8"/>
          <p:cNvSpPr txBox="1">
            <a:spLocks noChangeArrowheads="1"/>
          </p:cNvSpPr>
          <p:nvPr/>
        </p:nvSpPr>
        <p:spPr bwMode="auto">
          <a:xfrm>
            <a:off x="1789510" y="59532"/>
            <a:ext cx="2057400" cy="323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500">
                <a:ea typeface="ＭＳ Ｐゴシック" charset="0"/>
                <a:cs typeface="Arial" charset="0"/>
              </a:rPr>
              <a:t>Power-law distribution</a:t>
            </a:r>
          </a:p>
        </p:txBody>
      </p:sp>
      <p:grpSp>
        <p:nvGrpSpPr>
          <p:cNvPr id="87057" name="Group 9"/>
          <p:cNvGrpSpPr>
            <a:grpSpLocks/>
          </p:cNvGrpSpPr>
          <p:nvPr/>
        </p:nvGrpSpPr>
        <p:grpSpPr bwMode="auto">
          <a:xfrm>
            <a:off x="2361010" y="516732"/>
            <a:ext cx="457200" cy="369094"/>
            <a:chOff x="2536" y="830"/>
            <a:chExt cx="635" cy="502"/>
          </a:xfrm>
        </p:grpSpPr>
        <p:sp>
          <p:nvSpPr>
            <p:cNvPr id="25" name="Oval 10"/>
            <p:cNvSpPr>
              <a:spLocks noChangeAspect="1" noChangeArrowheads="1"/>
            </p:cNvSpPr>
            <p:nvPr/>
          </p:nvSpPr>
          <p:spPr bwMode="auto">
            <a:xfrm rot="5400000">
              <a:off x="2742" y="1001"/>
              <a:ext cx="165" cy="170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00FF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350">
                <a:ea typeface="ＭＳ Ｐゴシック" charset="0"/>
                <a:cs typeface="ＭＳ Ｐゴシック" charset="0"/>
              </a:endParaRPr>
            </a:p>
          </p:txBody>
        </p:sp>
        <p:grpSp>
          <p:nvGrpSpPr>
            <p:cNvPr id="87086" name="Group 11"/>
            <p:cNvGrpSpPr>
              <a:grpSpLocks/>
            </p:cNvGrpSpPr>
            <p:nvPr/>
          </p:nvGrpSpPr>
          <p:grpSpPr bwMode="auto">
            <a:xfrm>
              <a:off x="2536" y="830"/>
              <a:ext cx="236" cy="205"/>
              <a:chOff x="1569" y="1054"/>
              <a:chExt cx="236" cy="205"/>
            </a:xfrm>
          </p:grpSpPr>
          <p:sp>
            <p:nvSpPr>
              <p:cNvPr id="33" name="Oval 12"/>
              <p:cNvSpPr>
                <a:spLocks noChangeAspect="1" noChangeArrowheads="1"/>
              </p:cNvSpPr>
              <p:nvPr/>
            </p:nvSpPr>
            <p:spPr bwMode="auto">
              <a:xfrm rot="5400000">
                <a:off x="1571" y="1052"/>
                <a:ext cx="146" cy="149"/>
              </a:xfrm>
              <a:prstGeom prst="ellipse">
                <a:avLst/>
              </a:prstGeom>
              <a:gradFill rotWithShape="0">
                <a:gsLst>
                  <a:gs pos="0">
                    <a:srgbClr val="DDDDDD"/>
                  </a:gs>
                  <a:gs pos="100000">
                    <a:srgbClr val="808080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350"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4" name="Line 13"/>
              <p:cNvSpPr>
                <a:spLocks noChangeShapeType="1"/>
              </p:cNvSpPr>
              <p:nvPr/>
            </p:nvSpPr>
            <p:spPr bwMode="auto">
              <a:xfrm>
                <a:off x="1698" y="1171"/>
                <a:ext cx="107" cy="92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350">
                  <a:ea typeface="ＭＳ Ｐゴシック" charset="0"/>
                  <a:cs typeface="ＭＳ Ｐゴシック" charset="0"/>
                </a:endParaRPr>
              </a:p>
            </p:txBody>
          </p:sp>
        </p:grpSp>
        <p:grpSp>
          <p:nvGrpSpPr>
            <p:cNvPr id="87087" name="Group 14"/>
            <p:cNvGrpSpPr>
              <a:grpSpLocks/>
            </p:cNvGrpSpPr>
            <p:nvPr/>
          </p:nvGrpSpPr>
          <p:grpSpPr bwMode="auto">
            <a:xfrm rot="-4728718">
              <a:off x="2526" y="1111"/>
              <a:ext cx="236" cy="205"/>
              <a:chOff x="1569" y="1054"/>
              <a:chExt cx="236" cy="205"/>
            </a:xfrm>
          </p:grpSpPr>
          <p:sp>
            <p:nvSpPr>
              <p:cNvPr id="31" name="Oval 15"/>
              <p:cNvSpPr>
                <a:spLocks noChangeAspect="1" noChangeArrowheads="1"/>
              </p:cNvSpPr>
              <p:nvPr/>
            </p:nvSpPr>
            <p:spPr bwMode="auto">
              <a:xfrm rot="5400000">
                <a:off x="1573" y="1048"/>
                <a:ext cx="146" cy="149"/>
              </a:xfrm>
              <a:prstGeom prst="ellipse">
                <a:avLst/>
              </a:prstGeom>
              <a:gradFill rotWithShape="0">
                <a:gsLst>
                  <a:gs pos="0">
                    <a:srgbClr val="DDDDDD"/>
                  </a:gs>
                  <a:gs pos="100000">
                    <a:srgbClr val="808080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350"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1701" y="1123"/>
                <a:ext cx="107" cy="88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350">
                  <a:ea typeface="ＭＳ Ｐゴシック" charset="0"/>
                  <a:cs typeface="ＭＳ Ｐゴシック" charset="0"/>
                </a:endParaRPr>
              </a:p>
            </p:txBody>
          </p:sp>
        </p:grpSp>
        <p:grpSp>
          <p:nvGrpSpPr>
            <p:cNvPr id="87088" name="Group 17"/>
            <p:cNvGrpSpPr>
              <a:grpSpLocks/>
            </p:cNvGrpSpPr>
            <p:nvPr/>
          </p:nvGrpSpPr>
          <p:grpSpPr bwMode="auto">
            <a:xfrm rot="8341726">
              <a:off x="2935" y="985"/>
              <a:ext cx="236" cy="205"/>
              <a:chOff x="1569" y="1054"/>
              <a:chExt cx="236" cy="205"/>
            </a:xfrm>
          </p:grpSpPr>
          <p:sp>
            <p:nvSpPr>
              <p:cNvPr id="29" name="Oval 18"/>
              <p:cNvSpPr>
                <a:spLocks noChangeAspect="1" noChangeArrowheads="1"/>
              </p:cNvSpPr>
              <p:nvPr/>
            </p:nvSpPr>
            <p:spPr bwMode="auto">
              <a:xfrm rot="5400000">
                <a:off x="1567" y="1055"/>
                <a:ext cx="143" cy="150"/>
              </a:xfrm>
              <a:prstGeom prst="ellipse">
                <a:avLst/>
              </a:prstGeom>
              <a:gradFill rotWithShape="0">
                <a:gsLst>
                  <a:gs pos="0">
                    <a:srgbClr val="DDDDDD"/>
                  </a:gs>
                  <a:gs pos="100000">
                    <a:srgbClr val="808080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350"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0" name="Line 19"/>
              <p:cNvSpPr>
                <a:spLocks noChangeShapeType="1"/>
              </p:cNvSpPr>
              <p:nvPr/>
            </p:nvSpPr>
            <p:spPr bwMode="auto">
              <a:xfrm>
                <a:off x="1692" y="1224"/>
                <a:ext cx="106" cy="84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350">
                  <a:ea typeface="ＭＳ Ｐゴシック" charset="0"/>
                  <a:cs typeface="ＭＳ Ｐゴシック" charset="0"/>
                </a:endParaRPr>
              </a:p>
            </p:txBody>
          </p:sp>
        </p:grpSp>
      </p:grpSp>
      <p:grpSp>
        <p:nvGrpSpPr>
          <p:cNvPr id="87058" name="Group 20"/>
          <p:cNvGrpSpPr>
            <a:grpSpLocks/>
          </p:cNvGrpSpPr>
          <p:nvPr/>
        </p:nvGrpSpPr>
        <p:grpSpPr bwMode="auto">
          <a:xfrm>
            <a:off x="3446860" y="1316831"/>
            <a:ext cx="514350" cy="514350"/>
            <a:chOff x="4537" y="737"/>
            <a:chExt cx="699" cy="665"/>
          </a:xfrm>
        </p:grpSpPr>
        <p:sp>
          <p:nvSpPr>
            <p:cNvPr id="36" name="Oval 21"/>
            <p:cNvSpPr>
              <a:spLocks noChangeAspect="1" noChangeArrowheads="1"/>
            </p:cNvSpPr>
            <p:nvPr/>
          </p:nvSpPr>
          <p:spPr bwMode="auto">
            <a:xfrm rot="5400000">
              <a:off x="4807" y="998"/>
              <a:ext cx="166" cy="170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0000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350">
                <a:ea typeface="ＭＳ Ｐゴシック" charset="0"/>
                <a:cs typeface="ＭＳ Ｐゴシック" charset="0"/>
              </a:endParaRPr>
            </a:p>
          </p:txBody>
        </p:sp>
        <p:grpSp>
          <p:nvGrpSpPr>
            <p:cNvPr id="87061" name="Group 22"/>
            <p:cNvGrpSpPr>
              <a:grpSpLocks/>
            </p:cNvGrpSpPr>
            <p:nvPr/>
          </p:nvGrpSpPr>
          <p:grpSpPr bwMode="auto">
            <a:xfrm>
              <a:off x="4601" y="827"/>
              <a:ext cx="236" cy="205"/>
              <a:chOff x="1569" y="1054"/>
              <a:chExt cx="236" cy="205"/>
            </a:xfrm>
          </p:grpSpPr>
          <p:sp>
            <p:nvSpPr>
              <p:cNvPr id="59" name="Oval 23"/>
              <p:cNvSpPr>
                <a:spLocks noChangeAspect="1" noChangeArrowheads="1"/>
              </p:cNvSpPr>
              <p:nvPr/>
            </p:nvSpPr>
            <p:spPr bwMode="auto">
              <a:xfrm rot="5400000">
                <a:off x="1571" y="1052"/>
                <a:ext cx="146" cy="149"/>
              </a:xfrm>
              <a:prstGeom prst="ellipse">
                <a:avLst/>
              </a:prstGeom>
              <a:gradFill rotWithShape="0">
                <a:gsLst>
                  <a:gs pos="0">
                    <a:srgbClr val="DDDDDD"/>
                  </a:gs>
                  <a:gs pos="100000">
                    <a:srgbClr val="808080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350"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60" name="Line 24"/>
              <p:cNvSpPr>
                <a:spLocks noChangeShapeType="1"/>
              </p:cNvSpPr>
              <p:nvPr/>
            </p:nvSpPr>
            <p:spPr bwMode="auto">
              <a:xfrm>
                <a:off x="1698" y="1170"/>
                <a:ext cx="107" cy="89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350">
                  <a:ea typeface="ＭＳ Ｐゴシック" charset="0"/>
                  <a:cs typeface="ＭＳ Ｐゴシック" charset="0"/>
                </a:endParaRPr>
              </a:p>
            </p:txBody>
          </p:sp>
        </p:grpSp>
        <p:grpSp>
          <p:nvGrpSpPr>
            <p:cNvPr id="87062" name="Group 25"/>
            <p:cNvGrpSpPr>
              <a:grpSpLocks/>
            </p:cNvGrpSpPr>
            <p:nvPr/>
          </p:nvGrpSpPr>
          <p:grpSpPr bwMode="auto">
            <a:xfrm rot="-4728718">
              <a:off x="4591" y="1108"/>
              <a:ext cx="236" cy="205"/>
              <a:chOff x="1569" y="1054"/>
              <a:chExt cx="236" cy="205"/>
            </a:xfrm>
          </p:grpSpPr>
          <p:sp>
            <p:nvSpPr>
              <p:cNvPr id="57" name="Oval 26"/>
              <p:cNvSpPr>
                <a:spLocks noChangeAspect="1" noChangeArrowheads="1"/>
              </p:cNvSpPr>
              <p:nvPr/>
            </p:nvSpPr>
            <p:spPr bwMode="auto">
              <a:xfrm rot="5400000">
                <a:off x="1593" y="1024"/>
                <a:ext cx="133" cy="157"/>
              </a:xfrm>
              <a:prstGeom prst="ellipse">
                <a:avLst/>
              </a:prstGeom>
              <a:gradFill rotWithShape="0">
                <a:gsLst>
                  <a:gs pos="0">
                    <a:srgbClr val="DDDDDD"/>
                  </a:gs>
                  <a:gs pos="100000">
                    <a:srgbClr val="808080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350"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58" name="Line 27"/>
              <p:cNvSpPr>
                <a:spLocks noChangeShapeType="1"/>
              </p:cNvSpPr>
              <p:nvPr/>
            </p:nvSpPr>
            <p:spPr bwMode="auto">
              <a:xfrm>
                <a:off x="1726" y="1130"/>
                <a:ext cx="115" cy="8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350">
                  <a:ea typeface="ＭＳ Ｐゴシック" charset="0"/>
                  <a:cs typeface="ＭＳ Ｐゴシック" charset="0"/>
                </a:endParaRPr>
              </a:p>
            </p:txBody>
          </p:sp>
        </p:grpSp>
        <p:grpSp>
          <p:nvGrpSpPr>
            <p:cNvPr id="87063" name="Group 28"/>
            <p:cNvGrpSpPr>
              <a:grpSpLocks/>
            </p:cNvGrpSpPr>
            <p:nvPr/>
          </p:nvGrpSpPr>
          <p:grpSpPr bwMode="auto">
            <a:xfrm rot="8341726">
              <a:off x="5000" y="982"/>
              <a:ext cx="236" cy="205"/>
              <a:chOff x="1569" y="1054"/>
              <a:chExt cx="236" cy="205"/>
            </a:xfrm>
          </p:grpSpPr>
          <p:sp>
            <p:nvSpPr>
              <p:cNvPr id="55" name="Oval 29"/>
              <p:cNvSpPr>
                <a:spLocks noChangeAspect="1" noChangeArrowheads="1"/>
              </p:cNvSpPr>
              <p:nvPr/>
            </p:nvSpPr>
            <p:spPr bwMode="auto">
              <a:xfrm rot="5400000">
                <a:off x="1589" y="1054"/>
                <a:ext cx="145" cy="149"/>
              </a:xfrm>
              <a:prstGeom prst="ellipse">
                <a:avLst/>
              </a:prstGeom>
              <a:gradFill rotWithShape="0">
                <a:gsLst>
                  <a:gs pos="0">
                    <a:srgbClr val="DDDDDD"/>
                  </a:gs>
                  <a:gs pos="100000">
                    <a:srgbClr val="808080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350"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56" name="Line 30"/>
              <p:cNvSpPr>
                <a:spLocks noChangeShapeType="1"/>
              </p:cNvSpPr>
              <p:nvPr/>
            </p:nvSpPr>
            <p:spPr bwMode="auto">
              <a:xfrm>
                <a:off x="1710" y="1197"/>
                <a:ext cx="107" cy="89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350">
                  <a:ea typeface="ＭＳ Ｐゴシック" charset="0"/>
                  <a:cs typeface="ＭＳ Ｐゴシック" charset="0"/>
                </a:endParaRPr>
              </a:p>
            </p:txBody>
          </p:sp>
        </p:grpSp>
        <p:grpSp>
          <p:nvGrpSpPr>
            <p:cNvPr id="87064" name="Group 31"/>
            <p:cNvGrpSpPr>
              <a:grpSpLocks/>
            </p:cNvGrpSpPr>
            <p:nvPr/>
          </p:nvGrpSpPr>
          <p:grpSpPr bwMode="auto">
            <a:xfrm rot="6340408">
              <a:off x="4965" y="840"/>
              <a:ext cx="236" cy="205"/>
              <a:chOff x="1569" y="1054"/>
              <a:chExt cx="236" cy="205"/>
            </a:xfrm>
          </p:grpSpPr>
          <p:sp>
            <p:nvSpPr>
              <p:cNvPr id="53" name="Oval 32"/>
              <p:cNvSpPr>
                <a:spLocks noChangeAspect="1" noChangeArrowheads="1"/>
              </p:cNvSpPr>
              <p:nvPr/>
            </p:nvSpPr>
            <p:spPr bwMode="auto">
              <a:xfrm rot="5400000">
                <a:off x="1578" y="1088"/>
                <a:ext cx="139" cy="148"/>
              </a:xfrm>
              <a:prstGeom prst="ellipse">
                <a:avLst/>
              </a:prstGeom>
              <a:gradFill rotWithShape="0">
                <a:gsLst>
                  <a:gs pos="0">
                    <a:srgbClr val="DDDDDD"/>
                  </a:gs>
                  <a:gs pos="100000">
                    <a:srgbClr val="808080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350"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54" name="Line 33"/>
              <p:cNvSpPr>
                <a:spLocks noChangeShapeType="1"/>
              </p:cNvSpPr>
              <p:nvPr/>
            </p:nvSpPr>
            <p:spPr bwMode="auto">
              <a:xfrm>
                <a:off x="1699" y="1175"/>
                <a:ext cx="105" cy="87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350">
                  <a:ea typeface="ＭＳ Ｐゴシック" charset="0"/>
                  <a:cs typeface="ＭＳ Ｐゴシック" charset="0"/>
                </a:endParaRPr>
              </a:p>
            </p:txBody>
          </p:sp>
        </p:grpSp>
        <p:grpSp>
          <p:nvGrpSpPr>
            <p:cNvPr id="87065" name="Group 34"/>
            <p:cNvGrpSpPr>
              <a:grpSpLocks/>
            </p:cNvGrpSpPr>
            <p:nvPr/>
          </p:nvGrpSpPr>
          <p:grpSpPr bwMode="auto">
            <a:xfrm rot="-8468712">
              <a:off x="4817" y="1197"/>
              <a:ext cx="236" cy="205"/>
              <a:chOff x="1569" y="1054"/>
              <a:chExt cx="236" cy="205"/>
            </a:xfrm>
          </p:grpSpPr>
          <p:sp>
            <p:nvSpPr>
              <p:cNvPr id="51" name="Oval 35"/>
              <p:cNvSpPr>
                <a:spLocks noChangeAspect="1" noChangeArrowheads="1"/>
              </p:cNvSpPr>
              <p:nvPr/>
            </p:nvSpPr>
            <p:spPr bwMode="auto">
              <a:xfrm rot="5400000">
                <a:off x="1572" y="1045"/>
                <a:ext cx="146" cy="149"/>
              </a:xfrm>
              <a:prstGeom prst="ellipse">
                <a:avLst/>
              </a:prstGeom>
              <a:gradFill rotWithShape="0">
                <a:gsLst>
                  <a:gs pos="0">
                    <a:srgbClr val="DDDDDD"/>
                  </a:gs>
                  <a:gs pos="100000">
                    <a:srgbClr val="808080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350"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52" name="Line 36"/>
              <p:cNvSpPr>
                <a:spLocks noChangeShapeType="1"/>
              </p:cNvSpPr>
              <p:nvPr/>
            </p:nvSpPr>
            <p:spPr bwMode="auto">
              <a:xfrm>
                <a:off x="1726" y="1146"/>
                <a:ext cx="107" cy="88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350">
                  <a:ea typeface="ＭＳ Ｐゴシック" charset="0"/>
                  <a:cs typeface="ＭＳ Ｐゴシック" charset="0"/>
                </a:endParaRPr>
              </a:p>
            </p:txBody>
          </p:sp>
        </p:grpSp>
        <p:grpSp>
          <p:nvGrpSpPr>
            <p:cNvPr id="87066" name="Group 37"/>
            <p:cNvGrpSpPr>
              <a:grpSpLocks/>
            </p:cNvGrpSpPr>
            <p:nvPr/>
          </p:nvGrpSpPr>
          <p:grpSpPr bwMode="auto">
            <a:xfrm rot="3344373">
              <a:off x="4812" y="752"/>
              <a:ext cx="236" cy="205"/>
              <a:chOff x="1569" y="1054"/>
              <a:chExt cx="236" cy="205"/>
            </a:xfrm>
          </p:grpSpPr>
          <p:sp>
            <p:nvSpPr>
              <p:cNvPr id="49" name="Oval 38"/>
              <p:cNvSpPr>
                <a:spLocks noChangeAspect="1" noChangeArrowheads="1"/>
              </p:cNvSpPr>
              <p:nvPr/>
            </p:nvSpPr>
            <p:spPr bwMode="auto">
              <a:xfrm rot="5400000">
                <a:off x="1540" y="1070"/>
                <a:ext cx="149" cy="146"/>
              </a:xfrm>
              <a:prstGeom prst="ellipse">
                <a:avLst/>
              </a:prstGeom>
              <a:gradFill rotWithShape="0">
                <a:gsLst>
                  <a:gs pos="0">
                    <a:srgbClr val="DDDDDD"/>
                  </a:gs>
                  <a:gs pos="100000">
                    <a:srgbClr val="808080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350"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50" name="Line 39"/>
              <p:cNvSpPr>
                <a:spLocks noChangeShapeType="1"/>
              </p:cNvSpPr>
              <p:nvPr/>
            </p:nvSpPr>
            <p:spPr bwMode="auto">
              <a:xfrm>
                <a:off x="1695" y="1170"/>
                <a:ext cx="105" cy="91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350">
                  <a:ea typeface="ＭＳ Ｐゴシック" charset="0"/>
                  <a:cs typeface="ＭＳ Ｐゴシック" charset="0"/>
                </a:endParaRPr>
              </a:p>
            </p:txBody>
          </p:sp>
        </p:grpSp>
        <p:grpSp>
          <p:nvGrpSpPr>
            <p:cNvPr id="87067" name="Group 40"/>
            <p:cNvGrpSpPr>
              <a:grpSpLocks/>
            </p:cNvGrpSpPr>
            <p:nvPr/>
          </p:nvGrpSpPr>
          <p:grpSpPr bwMode="auto">
            <a:xfrm rot="-2169917">
              <a:off x="4537" y="973"/>
              <a:ext cx="236" cy="205"/>
              <a:chOff x="1569" y="1054"/>
              <a:chExt cx="236" cy="205"/>
            </a:xfrm>
          </p:grpSpPr>
          <p:sp>
            <p:nvSpPr>
              <p:cNvPr id="47" name="Oval 41"/>
              <p:cNvSpPr>
                <a:spLocks noChangeAspect="1" noChangeArrowheads="1"/>
              </p:cNvSpPr>
              <p:nvPr/>
            </p:nvSpPr>
            <p:spPr bwMode="auto">
              <a:xfrm rot="5400000">
                <a:off x="1572" y="1036"/>
                <a:ext cx="145" cy="149"/>
              </a:xfrm>
              <a:prstGeom prst="ellipse">
                <a:avLst/>
              </a:prstGeom>
              <a:gradFill rotWithShape="0">
                <a:gsLst>
                  <a:gs pos="0">
                    <a:srgbClr val="DDDDDD"/>
                  </a:gs>
                  <a:gs pos="100000">
                    <a:srgbClr val="808080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350"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48" name="Line 42"/>
              <p:cNvSpPr>
                <a:spLocks noChangeShapeType="1"/>
              </p:cNvSpPr>
              <p:nvPr/>
            </p:nvSpPr>
            <p:spPr bwMode="auto">
              <a:xfrm>
                <a:off x="1702" y="1115"/>
                <a:ext cx="107" cy="88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350">
                  <a:ea typeface="ＭＳ Ｐゴシック" charset="0"/>
                  <a:cs typeface="ＭＳ Ｐゴシック" charset="0"/>
                </a:endParaRPr>
              </a:p>
            </p:txBody>
          </p:sp>
        </p:grpSp>
        <p:grpSp>
          <p:nvGrpSpPr>
            <p:cNvPr id="87068" name="Group 43"/>
            <p:cNvGrpSpPr>
              <a:grpSpLocks/>
            </p:cNvGrpSpPr>
            <p:nvPr/>
          </p:nvGrpSpPr>
          <p:grpSpPr bwMode="auto">
            <a:xfrm rot="10516566">
              <a:off x="4958" y="1126"/>
              <a:ext cx="236" cy="205"/>
              <a:chOff x="1569" y="1054"/>
              <a:chExt cx="236" cy="205"/>
            </a:xfrm>
          </p:grpSpPr>
          <p:sp>
            <p:nvSpPr>
              <p:cNvPr id="45" name="Oval 44"/>
              <p:cNvSpPr>
                <a:spLocks noChangeAspect="1" noChangeArrowheads="1"/>
              </p:cNvSpPr>
              <p:nvPr/>
            </p:nvSpPr>
            <p:spPr bwMode="auto">
              <a:xfrm rot="5400000">
                <a:off x="1594" y="1059"/>
                <a:ext cx="145" cy="149"/>
              </a:xfrm>
              <a:prstGeom prst="ellipse">
                <a:avLst/>
              </a:prstGeom>
              <a:gradFill rotWithShape="0">
                <a:gsLst>
                  <a:gs pos="0">
                    <a:srgbClr val="DDDDDD"/>
                  </a:gs>
                  <a:gs pos="100000">
                    <a:srgbClr val="808080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350"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46" name="Line 45"/>
              <p:cNvSpPr>
                <a:spLocks noChangeShapeType="1"/>
              </p:cNvSpPr>
              <p:nvPr/>
            </p:nvSpPr>
            <p:spPr bwMode="auto">
              <a:xfrm>
                <a:off x="1705" y="1167"/>
                <a:ext cx="107" cy="88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350">
                  <a:ea typeface="ＭＳ Ｐゴシック" charset="0"/>
                  <a:cs typeface="ＭＳ Ｐゴシック" charset="0"/>
                </a:endParaRPr>
              </a:p>
            </p:txBody>
          </p:sp>
        </p:grpSp>
      </p:grpSp>
      <p:sp>
        <p:nvSpPr>
          <p:cNvPr id="87059" name="TextBox 1"/>
          <p:cNvSpPr txBox="1">
            <a:spLocks noChangeArrowheads="1"/>
          </p:cNvSpPr>
          <p:nvPr/>
        </p:nvSpPr>
        <p:spPr bwMode="auto">
          <a:xfrm>
            <a:off x="3981450" y="1098947"/>
            <a:ext cx="474810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1350">
                <a:solidFill>
                  <a:srgbClr val="000000"/>
                </a:solidFill>
              </a:rPr>
              <a:t>Hub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03930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289"/>
    </mc:Choice>
    <mc:Fallback xmlns="">
      <p:transition spd="slow" advTm="47289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8" name="Shape 538"/>
          <p:cNvPicPr preferRelativeResize="0"/>
          <p:nvPr/>
        </p:nvPicPr>
        <p:blipFill rotWithShape="1">
          <a:blip r:embed="rId3">
            <a:alphaModFix/>
          </a:blip>
          <a:srcRect b="49836"/>
          <a:stretch/>
        </p:blipFill>
        <p:spPr>
          <a:xfrm>
            <a:off x="4694625" y="1484762"/>
            <a:ext cx="3947202" cy="558518"/>
          </a:xfrm>
          <a:prstGeom prst="rect">
            <a:avLst/>
          </a:prstGeom>
          <a:noFill/>
          <a:ln>
            <a:noFill/>
          </a:ln>
        </p:spPr>
      </p:pic>
      <p:sp>
        <p:nvSpPr>
          <p:cNvPr id="539" name="Shape 539"/>
          <p:cNvSpPr txBox="1"/>
          <p:nvPr/>
        </p:nvSpPr>
        <p:spPr>
          <a:xfrm>
            <a:off x="3769966" y="28357"/>
            <a:ext cx="3706800" cy="857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algn="ctr">
              <a:buSzPct val="25000"/>
            </a:pPr>
            <a:r>
              <a:rPr lang="en" sz="4000" b="1">
                <a:solidFill>
                  <a:srgbClr val="000090"/>
                </a:solidFill>
                <a:latin typeface="Calibri"/>
                <a:ea typeface="Calibri"/>
                <a:cs typeface="Calibri"/>
                <a:sym typeface="Calibri"/>
              </a:rPr>
              <a:t>FunSeq</a:t>
            </a:r>
            <a:r>
              <a:rPr lang="en" sz="2000" b="1">
                <a:solidFill>
                  <a:srgbClr val="000090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r>
              <a:rPr lang="en" sz="1500" b="1">
                <a:solidFill>
                  <a:srgbClr val="000090"/>
                </a:solidFill>
                <a:latin typeface="Calibri"/>
                <a:ea typeface="Calibri"/>
                <a:cs typeface="Calibri"/>
                <a:sym typeface="Calibri"/>
              </a:rPr>
              <a:t>gersteinlab.org</a:t>
            </a:r>
          </a:p>
        </p:txBody>
      </p:sp>
      <p:grpSp>
        <p:nvGrpSpPr>
          <p:cNvPr id="540" name="Shape 540"/>
          <p:cNvGrpSpPr/>
          <p:nvPr/>
        </p:nvGrpSpPr>
        <p:grpSpPr>
          <a:xfrm>
            <a:off x="7278919" y="134667"/>
            <a:ext cx="1464315" cy="664249"/>
            <a:chOff x="0" y="0"/>
            <a:chExt cx="2147483643" cy="2147483643"/>
          </a:xfrm>
        </p:grpSpPr>
        <p:sp>
          <p:nvSpPr>
            <p:cNvPr id="541" name="Shape 541"/>
            <p:cNvSpPr txBox="1"/>
            <p:nvPr/>
          </p:nvSpPr>
          <p:spPr>
            <a:xfrm>
              <a:off x="0" y="0"/>
              <a:ext cx="2147483643" cy="2147483643"/>
            </a:xfrm>
            <a:prstGeom prst="rect">
              <a:avLst/>
            </a:prstGeom>
            <a:solidFill>
              <a:srgbClr val="ECECEC"/>
            </a:solidFill>
            <a:ln w="9525" cap="flat" cmpd="sng">
              <a:solidFill>
                <a:schemeClr val="dk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2" name="Shape 542"/>
            <p:cNvSpPr txBox="1"/>
            <p:nvPr/>
          </p:nvSpPr>
          <p:spPr>
            <a:xfrm>
              <a:off x="423213850" y="153157950"/>
              <a:ext cx="1175925110" cy="63178276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>
                <a:buSzPct val="25000"/>
              </a:pPr>
              <a:r>
                <a:rPr lang="en" sz="1000">
                  <a:latin typeface="Calibri"/>
                  <a:ea typeface="Calibri"/>
                  <a:cs typeface="Calibri"/>
                  <a:sym typeface="Calibri"/>
                </a:rPr>
                <a:t>HOT region</a:t>
              </a:r>
            </a:p>
          </p:txBody>
        </p:sp>
        <p:sp>
          <p:nvSpPr>
            <p:cNvPr id="543" name="Shape 543"/>
            <p:cNvSpPr txBox="1"/>
            <p:nvPr/>
          </p:nvSpPr>
          <p:spPr>
            <a:xfrm>
              <a:off x="38810063" y="746241000"/>
              <a:ext cx="1559854065" cy="63178276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>
                <a:buSzPct val="25000"/>
              </a:pPr>
              <a:r>
                <a:rPr lang="en" sz="1000">
                  <a:latin typeface="Calibri"/>
                  <a:ea typeface="Calibri"/>
                  <a:cs typeface="Calibri"/>
                  <a:sym typeface="Calibri"/>
                </a:rPr>
                <a:t>Sensitive region</a:t>
              </a:r>
            </a:p>
          </p:txBody>
        </p:sp>
        <p:sp>
          <p:nvSpPr>
            <p:cNvPr id="544" name="Shape 544"/>
            <p:cNvSpPr txBox="1"/>
            <p:nvPr/>
          </p:nvSpPr>
          <p:spPr>
            <a:xfrm>
              <a:off x="1559789900" y="387784625"/>
              <a:ext cx="450935120" cy="244404282"/>
            </a:xfrm>
            <a:prstGeom prst="rect">
              <a:avLst/>
            </a:prstGeom>
            <a:solidFill>
              <a:srgbClr val="77933C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5" name="Shape 545"/>
            <p:cNvSpPr txBox="1"/>
            <p:nvPr/>
          </p:nvSpPr>
          <p:spPr>
            <a:xfrm>
              <a:off x="1556094200" y="948281600"/>
              <a:ext cx="458326950" cy="244404282"/>
            </a:xfrm>
            <a:prstGeom prst="rect">
              <a:avLst/>
            </a:prstGeom>
            <a:solidFill>
              <a:srgbClr val="558ED5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6" name="Shape 546"/>
            <p:cNvSpPr txBox="1"/>
            <p:nvPr/>
          </p:nvSpPr>
          <p:spPr>
            <a:xfrm>
              <a:off x="96090713" y="1342592200"/>
              <a:ext cx="1911274841" cy="63178276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>
                <a:buSzPct val="25000"/>
              </a:pPr>
              <a:r>
                <a:rPr lang="en" sz="1000">
                  <a:latin typeface="Calibri"/>
                  <a:ea typeface="Calibri"/>
                  <a:cs typeface="Calibri"/>
                  <a:sym typeface="Calibri"/>
                </a:rPr>
                <a:t>Polymorphisms</a:t>
              </a:r>
            </a:p>
          </p:txBody>
        </p:sp>
        <p:cxnSp>
          <p:nvCxnSpPr>
            <p:cNvPr id="547" name="Shape 547"/>
            <p:cNvCxnSpPr/>
            <p:nvPr/>
          </p:nvCxnSpPr>
          <p:spPr>
            <a:xfrm>
              <a:off x="1788953400" y="1466416700"/>
              <a:ext cx="0" cy="381266624"/>
            </a:xfrm>
            <a:prstGeom prst="straightConnector1">
              <a:avLst/>
            </a:prstGeom>
            <a:noFill/>
            <a:ln w="25400" cap="flat" cmpd="sng">
              <a:solidFill>
                <a:srgbClr val="FFFF00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</p:grpSp>
      <p:sp>
        <p:nvSpPr>
          <p:cNvPr id="548" name="Shape 548"/>
          <p:cNvSpPr txBox="1"/>
          <p:nvPr/>
        </p:nvSpPr>
        <p:spPr>
          <a:xfrm>
            <a:off x="4732762" y="1268058"/>
            <a:ext cx="3936000" cy="97500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549" name="Shape 549"/>
          <p:cNvCxnSpPr/>
          <p:nvPr/>
        </p:nvCxnSpPr>
        <p:spPr>
          <a:xfrm>
            <a:off x="5060774" y="1268893"/>
            <a:ext cx="0" cy="97500"/>
          </a:xfrm>
          <a:prstGeom prst="straightConnector1">
            <a:avLst/>
          </a:prstGeom>
          <a:noFill/>
          <a:ln w="25400" cap="flat" cmpd="sng">
            <a:solidFill>
              <a:srgbClr val="FFFF00"/>
            </a:solidFill>
            <a:prstDash val="solid"/>
            <a:miter lim="800000"/>
            <a:headEnd type="none" w="med" len="med"/>
            <a:tailEnd type="none" w="med" len="med"/>
          </a:ln>
        </p:spPr>
      </p:cxnSp>
      <p:cxnSp>
        <p:nvCxnSpPr>
          <p:cNvPr id="550" name="Shape 550"/>
          <p:cNvCxnSpPr/>
          <p:nvPr/>
        </p:nvCxnSpPr>
        <p:spPr>
          <a:xfrm>
            <a:off x="5142777" y="1268893"/>
            <a:ext cx="0" cy="97500"/>
          </a:xfrm>
          <a:prstGeom prst="straightConnector1">
            <a:avLst/>
          </a:prstGeom>
          <a:noFill/>
          <a:ln w="25400" cap="flat" cmpd="sng">
            <a:solidFill>
              <a:srgbClr val="FFFF00"/>
            </a:solidFill>
            <a:prstDash val="solid"/>
            <a:miter lim="800000"/>
            <a:headEnd type="none" w="med" len="med"/>
            <a:tailEnd type="none" w="med" len="med"/>
          </a:ln>
        </p:spPr>
      </p:cxnSp>
      <p:cxnSp>
        <p:nvCxnSpPr>
          <p:cNvPr id="551" name="Shape 551"/>
          <p:cNvCxnSpPr/>
          <p:nvPr/>
        </p:nvCxnSpPr>
        <p:spPr>
          <a:xfrm>
            <a:off x="5288844" y="1268893"/>
            <a:ext cx="0" cy="97500"/>
          </a:xfrm>
          <a:prstGeom prst="straightConnector1">
            <a:avLst/>
          </a:prstGeom>
          <a:noFill/>
          <a:ln w="25400" cap="flat" cmpd="sng">
            <a:solidFill>
              <a:srgbClr val="FFFF00"/>
            </a:solidFill>
            <a:prstDash val="solid"/>
            <a:miter lim="800000"/>
            <a:headEnd type="none" w="med" len="med"/>
            <a:tailEnd type="none" w="med" len="med"/>
          </a:ln>
        </p:spPr>
      </p:cxnSp>
      <p:cxnSp>
        <p:nvCxnSpPr>
          <p:cNvPr id="552" name="Shape 552"/>
          <p:cNvCxnSpPr/>
          <p:nvPr/>
        </p:nvCxnSpPr>
        <p:spPr>
          <a:xfrm>
            <a:off x="8167491" y="1268893"/>
            <a:ext cx="0" cy="97500"/>
          </a:xfrm>
          <a:prstGeom prst="straightConnector1">
            <a:avLst/>
          </a:prstGeom>
          <a:noFill/>
          <a:ln w="25400" cap="flat" cmpd="sng">
            <a:solidFill>
              <a:srgbClr val="FFFF00"/>
            </a:solidFill>
            <a:prstDash val="solid"/>
            <a:miter lim="800000"/>
            <a:headEnd type="none" w="med" len="med"/>
            <a:tailEnd type="none" w="med" len="med"/>
          </a:ln>
        </p:spPr>
      </p:cxnSp>
      <p:cxnSp>
        <p:nvCxnSpPr>
          <p:cNvPr id="553" name="Shape 553"/>
          <p:cNvCxnSpPr/>
          <p:nvPr/>
        </p:nvCxnSpPr>
        <p:spPr>
          <a:xfrm>
            <a:off x="8196534" y="1268893"/>
            <a:ext cx="0" cy="97500"/>
          </a:xfrm>
          <a:prstGeom prst="straightConnector1">
            <a:avLst/>
          </a:prstGeom>
          <a:noFill/>
          <a:ln w="25400" cap="flat" cmpd="sng">
            <a:solidFill>
              <a:srgbClr val="FFFF00"/>
            </a:solidFill>
            <a:prstDash val="solid"/>
            <a:miter lim="800000"/>
            <a:headEnd type="none" w="med" len="med"/>
            <a:tailEnd type="none" w="med" len="med"/>
          </a:ln>
        </p:spPr>
      </p:cxnSp>
      <p:cxnSp>
        <p:nvCxnSpPr>
          <p:cNvPr id="554" name="Shape 554"/>
          <p:cNvCxnSpPr/>
          <p:nvPr/>
        </p:nvCxnSpPr>
        <p:spPr>
          <a:xfrm>
            <a:off x="6372822" y="1268893"/>
            <a:ext cx="0" cy="97500"/>
          </a:xfrm>
          <a:prstGeom prst="straightConnector1">
            <a:avLst/>
          </a:prstGeom>
          <a:noFill/>
          <a:ln w="25400" cap="flat" cmpd="sng">
            <a:solidFill>
              <a:srgbClr val="FFFF00"/>
            </a:solidFill>
            <a:prstDash val="solid"/>
            <a:miter lim="800000"/>
            <a:headEnd type="none" w="med" len="med"/>
            <a:tailEnd type="none" w="med" len="med"/>
          </a:ln>
        </p:spPr>
      </p:cxnSp>
      <p:cxnSp>
        <p:nvCxnSpPr>
          <p:cNvPr id="555" name="Shape 555"/>
          <p:cNvCxnSpPr/>
          <p:nvPr/>
        </p:nvCxnSpPr>
        <p:spPr>
          <a:xfrm>
            <a:off x="6144751" y="1268893"/>
            <a:ext cx="0" cy="97500"/>
          </a:xfrm>
          <a:prstGeom prst="straightConnector1">
            <a:avLst/>
          </a:prstGeom>
          <a:noFill/>
          <a:ln w="25400" cap="flat" cmpd="sng">
            <a:solidFill>
              <a:srgbClr val="FFFF00"/>
            </a:solidFill>
            <a:prstDash val="solid"/>
            <a:miter lim="800000"/>
            <a:headEnd type="none" w="med" len="med"/>
            <a:tailEnd type="none" w="med" len="med"/>
          </a:ln>
        </p:spPr>
      </p:cxnSp>
      <p:cxnSp>
        <p:nvCxnSpPr>
          <p:cNvPr id="556" name="Shape 556"/>
          <p:cNvCxnSpPr/>
          <p:nvPr/>
        </p:nvCxnSpPr>
        <p:spPr>
          <a:xfrm>
            <a:off x="5853469" y="1268893"/>
            <a:ext cx="0" cy="97500"/>
          </a:xfrm>
          <a:prstGeom prst="straightConnector1">
            <a:avLst/>
          </a:prstGeom>
          <a:noFill/>
          <a:ln w="25400" cap="flat" cmpd="sng">
            <a:solidFill>
              <a:srgbClr val="FFFF00"/>
            </a:solidFill>
            <a:prstDash val="solid"/>
            <a:miter lim="800000"/>
            <a:headEnd type="none" w="med" len="med"/>
            <a:tailEnd type="none" w="med" len="med"/>
          </a:ln>
        </p:spPr>
      </p:cxnSp>
      <p:cxnSp>
        <p:nvCxnSpPr>
          <p:cNvPr id="557" name="Shape 557"/>
          <p:cNvCxnSpPr/>
          <p:nvPr/>
        </p:nvCxnSpPr>
        <p:spPr>
          <a:xfrm>
            <a:off x="7584928" y="1268893"/>
            <a:ext cx="0" cy="97500"/>
          </a:xfrm>
          <a:prstGeom prst="straightConnector1">
            <a:avLst/>
          </a:prstGeom>
          <a:noFill/>
          <a:ln w="25400" cap="flat" cmpd="sng">
            <a:solidFill>
              <a:srgbClr val="FFFF00"/>
            </a:solidFill>
            <a:prstDash val="solid"/>
            <a:miter lim="800000"/>
            <a:headEnd type="none" w="med" len="med"/>
            <a:tailEnd type="none" w="med" len="med"/>
          </a:ln>
        </p:spPr>
      </p:cxnSp>
      <p:cxnSp>
        <p:nvCxnSpPr>
          <p:cNvPr id="558" name="Shape 558"/>
          <p:cNvCxnSpPr/>
          <p:nvPr/>
        </p:nvCxnSpPr>
        <p:spPr>
          <a:xfrm>
            <a:off x="7994943" y="1268893"/>
            <a:ext cx="0" cy="97500"/>
          </a:xfrm>
          <a:prstGeom prst="straightConnector1">
            <a:avLst/>
          </a:prstGeom>
          <a:noFill/>
          <a:ln w="25400" cap="flat" cmpd="sng">
            <a:solidFill>
              <a:srgbClr val="FFFF00"/>
            </a:solidFill>
            <a:prstDash val="solid"/>
            <a:miter lim="800000"/>
            <a:headEnd type="none" w="med" len="med"/>
            <a:tailEnd type="none" w="med" len="med"/>
          </a:ln>
        </p:spPr>
      </p:cxnSp>
      <p:cxnSp>
        <p:nvCxnSpPr>
          <p:cNvPr id="559" name="Shape 559"/>
          <p:cNvCxnSpPr/>
          <p:nvPr/>
        </p:nvCxnSpPr>
        <p:spPr>
          <a:xfrm>
            <a:off x="8231556" y="1268893"/>
            <a:ext cx="0" cy="97500"/>
          </a:xfrm>
          <a:prstGeom prst="straightConnector1">
            <a:avLst/>
          </a:prstGeom>
          <a:noFill/>
          <a:ln w="25400" cap="flat" cmpd="sng">
            <a:solidFill>
              <a:srgbClr val="FFFF00"/>
            </a:solidFill>
            <a:prstDash val="solid"/>
            <a:miter lim="800000"/>
            <a:headEnd type="none" w="med" len="med"/>
            <a:tailEnd type="none" w="med" len="med"/>
          </a:ln>
        </p:spPr>
      </p:cxnSp>
      <p:sp>
        <p:nvSpPr>
          <p:cNvPr id="560" name="Shape 560"/>
          <p:cNvSpPr txBox="1"/>
          <p:nvPr/>
        </p:nvSpPr>
        <p:spPr>
          <a:xfrm>
            <a:off x="3954722" y="1076225"/>
            <a:ext cx="707100" cy="170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>
              <a:buSzPct val="25000"/>
            </a:pPr>
            <a:r>
              <a:rPr lang="en" sz="1000">
                <a:latin typeface="Calibri"/>
                <a:ea typeface="Calibri"/>
                <a:cs typeface="Calibri"/>
                <a:sym typeface="Calibri"/>
              </a:rPr>
              <a:t>Genome</a:t>
            </a:r>
          </a:p>
        </p:txBody>
      </p:sp>
      <p:sp>
        <p:nvSpPr>
          <p:cNvPr id="561" name="Shape 561"/>
          <p:cNvSpPr txBox="1"/>
          <p:nvPr/>
        </p:nvSpPr>
        <p:spPr>
          <a:xfrm>
            <a:off x="4978775" y="1059472"/>
            <a:ext cx="310200" cy="63900"/>
          </a:xfrm>
          <a:prstGeom prst="rect">
            <a:avLst/>
          </a:prstGeom>
          <a:solidFill>
            <a:srgbClr val="77933C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endParaRPr sz="1800">
              <a:highlight>
                <a:srgbClr val="4C9900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2" name="Shape 562"/>
          <p:cNvSpPr txBox="1"/>
          <p:nvPr/>
        </p:nvSpPr>
        <p:spPr>
          <a:xfrm>
            <a:off x="6283975" y="1059471"/>
            <a:ext cx="243600" cy="63900"/>
          </a:xfrm>
          <a:prstGeom prst="rect">
            <a:avLst/>
          </a:prstGeom>
          <a:solidFill>
            <a:srgbClr val="77933C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endParaRPr sz="1800">
              <a:highlight>
                <a:srgbClr val="4C9900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563" name="Shape 563"/>
          <p:cNvCxnSpPr/>
          <p:nvPr/>
        </p:nvCxnSpPr>
        <p:spPr>
          <a:xfrm>
            <a:off x="6449700" y="1268893"/>
            <a:ext cx="0" cy="97500"/>
          </a:xfrm>
          <a:prstGeom prst="straightConnector1">
            <a:avLst/>
          </a:prstGeom>
          <a:noFill/>
          <a:ln w="25400" cap="flat" cmpd="sng">
            <a:solidFill>
              <a:srgbClr val="FFFF00"/>
            </a:solidFill>
            <a:prstDash val="solid"/>
            <a:miter lim="800000"/>
            <a:headEnd type="none" w="med" len="med"/>
            <a:tailEnd type="none" w="med" len="med"/>
          </a:ln>
        </p:spPr>
      </p:cxnSp>
      <p:sp>
        <p:nvSpPr>
          <p:cNvPr id="564" name="Shape 564"/>
          <p:cNvSpPr txBox="1"/>
          <p:nvPr/>
        </p:nvSpPr>
        <p:spPr>
          <a:xfrm>
            <a:off x="7657525" y="1059656"/>
            <a:ext cx="707100" cy="63900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565" name="Shape 565"/>
          <p:cNvGrpSpPr/>
          <p:nvPr/>
        </p:nvGrpSpPr>
        <p:grpSpPr>
          <a:xfrm>
            <a:off x="5279074" y="1163773"/>
            <a:ext cx="1731348" cy="63871"/>
            <a:chOff x="0" y="0"/>
            <a:chExt cx="2147483607" cy="2147483643"/>
          </a:xfrm>
        </p:grpSpPr>
        <p:sp>
          <p:nvSpPr>
            <p:cNvPr id="566" name="Shape 566"/>
            <p:cNvSpPr txBox="1"/>
            <p:nvPr/>
          </p:nvSpPr>
          <p:spPr>
            <a:xfrm>
              <a:off x="1386955500" y="0"/>
              <a:ext cx="760528107" cy="2130445129"/>
            </a:xfrm>
            <a:prstGeom prst="rect">
              <a:avLst/>
            </a:prstGeom>
            <a:solidFill>
              <a:srgbClr val="558ED5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7" name="Shape 567"/>
            <p:cNvSpPr txBox="1"/>
            <p:nvPr/>
          </p:nvSpPr>
          <p:spPr>
            <a:xfrm>
              <a:off x="0" y="0"/>
              <a:ext cx="398550064" cy="2130445129"/>
            </a:xfrm>
            <a:prstGeom prst="rect">
              <a:avLst/>
            </a:prstGeom>
            <a:solidFill>
              <a:srgbClr val="558ED5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8" name="Shape 568"/>
            <p:cNvSpPr txBox="1"/>
            <p:nvPr/>
          </p:nvSpPr>
          <p:spPr>
            <a:xfrm>
              <a:off x="682693250" y="0"/>
              <a:ext cx="101278645" cy="2147483643"/>
            </a:xfrm>
            <a:prstGeom prst="rect">
              <a:avLst/>
            </a:prstGeom>
            <a:solidFill>
              <a:srgbClr val="558ED5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569" name="Shape 569"/>
          <p:cNvCxnSpPr/>
          <p:nvPr/>
        </p:nvCxnSpPr>
        <p:spPr>
          <a:xfrm>
            <a:off x="7490112" y="1268893"/>
            <a:ext cx="0" cy="97500"/>
          </a:xfrm>
          <a:prstGeom prst="straightConnector1">
            <a:avLst/>
          </a:prstGeom>
          <a:noFill/>
          <a:ln w="25400" cap="flat" cmpd="sng">
            <a:solidFill>
              <a:srgbClr val="FFFF00"/>
            </a:solidFill>
            <a:prstDash val="solid"/>
            <a:miter lim="800000"/>
            <a:headEnd type="none" w="med" len="med"/>
            <a:tailEnd type="none" w="med" len="med"/>
          </a:ln>
        </p:spPr>
      </p:cxnSp>
      <p:cxnSp>
        <p:nvCxnSpPr>
          <p:cNvPr id="570" name="Shape 570"/>
          <p:cNvCxnSpPr/>
          <p:nvPr/>
        </p:nvCxnSpPr>
        <p:spPr>
          <a:xfrm>
            <a:off x="8549318" y="1268893"/>
            <a:ext cx="0" cy="97500"/>
          </a:xfrm>
          <a:prstGeom prst="straightConnector1">
            <a:avLst/>
          </a:prstGeom>
          <a:noFill/>
          <a:ln w="25400" cap="flat" cmpd="sng">
            <a:solidFill>
              <a:srgbClr val="FFFF00"/>
            </a:solidFill>
            <a:prstDash val="solid"/>
            <a:miter lim="800000"/>
            <a:headEnd type="none" w="med" len="med"/>
            <a:tailEnd type="none" w="med" len="med"/>
          </a:ln>
        </p:spPr>
      </p:cxnSp>
      <p:cxnSp>
        <p:nvCxnSpPr>
          <p:cNvPr id="571" name="Shape 571"/>
          <p:cNvCxnSpPr/>
          <p:nvPr/>
        </p:nvCxnSpPr>
        <p:spPr>
          <a:xfrm>
            <a:off x="4854912" y="1268893"/>
            <a:ext cx="0" cy="97500"/>
          </a:xfrm>
          <a:prstGeom prst="straightConnector1">
            <a:avLst/>
          </a:prstGeom>
          <a:noFill/>
          <a:ln w="25400" cap="flat" cmpd="sng">
            <a:solidFill>
              <a:srgbClr val="FFFF00"/>
            </a:solidFill>
            <a:prstDash val="solid"/>
            <a:miter lim="800000"/>
            <a:headEnd type="none" w="med" len="med"/>
            <a:tailEnd type="none" w="med" len="med"/>
          </a:ln>
        </p:spPr>
      </p:cxnSp>
      <p:cxnSp>
        <p:nvCxnSpPr>
          <p:cNvPr id="572" name="Shape 572"/>
          <p:cNvCxnSpPr/>
          <p:nvPr/>
        </p:nvCxnSpPr>
        <p:spPr>
          <a:xfrm>
            <a:off x="8592028" y="1268893"/>
            <a:ext cx="0" cy="97500"/>
          </a:xfrm>
          <a:prstGeom prst="straightConnector1">
            <a:avLst/>
          </a:prstGeom>
          <a:noFill/>
          <a:ln w="25400" cap="flat" cmpd="sng">
            <a:solidFill>
              <a:srgbClr val="FFFF00"/>
            </a:solidFill>
            <a:prstDash val="solid"/>
            <a:miter lim="800000"/>
            <a:headEnd type="none" w="med" len="med"/>
            <a:tailEnd type="none" w="med" len="med"/>
          </a:ln>
        </p:spPr>
      </p:cxnSp>
      <p:cxnSp>
        <p:nvCxnSpPr>
          <p:cNvPr id="573" name="Shape 573"/>
          <p:cNvCxnSpPr/>
          <p:nvPr/>
        </p:nvCxnSpPr>
        <p:spPr>
          <a:xfrm>
            <a:off x="6864840" y="1268893"/>
            <a:ext cx="0" cy="97500"/>
          </a:xfrm>
          <a:prstGeom prst="straightConnector1">
            <a:avLst/>
          </a:prstGeom>
          <a:noFill/>
          <a:ln w="25400" cap="flat" cmpd="sng">
            <a:solidFill>
              <a:srgbClr val="FFFF00"/>
            </a:solidFill>
            <a:prstDash val="solid"/>
            <a:miter lim="800000"/>
            <a:headEnd type="none" w="med" len="med"/>
            <a:tailEnd type="none" w="med" len="med"/>
          </a:ln>
        </p:spPr>
      </p:cxnSp>
      <p:cxnSp>
        <p:nvCxnSpPr>
          <p:cNvPr id="574" name="Shape 574"/>
          <p:cNvCxnSpPr/>
          <p:nvPr/>
        </p:nvCxnSpPr>
        <p:spPr>
          <a:xfrm>
            <a:off x="5678359" y="1268058"/>
            <a:ext cx="0" cy="98400"/>
          </a:xfrm>
          <a:prstGeom prst="straightConnector1">
            <a:avLst/>
          </a:prstGeom>
          <a:noFill/>
          <a:ln w="25400" cap="flat" cmpd="sng">
            <a:solidFill>
              <a:srgbClr val="FFFF00"/>
            </a:solidFill>
            <a:prstDash val="solid"/>
            <a:miter lim="800000"/>
            <a:headEnd type="none" w="med" len="med"/>
            <a:tailEnd type="none" w="med" len="med"/>
          </a:ln>
        </p:spPr>
      </p:cxnSp>
      <p:cxnSp>
        <p:nvCxnSpPr>
          <p:cNvPr id="575" name="Shape 575"/>
          <p:cNvCxnSpPr/>
          <p:nvPr/>
        </p:nvCxnSpPr>
        <p:spPr>
          <a:xfrm>
            <a:off x="6799066" y="1268893"/>
            <a:ext cx="0" cy="97500"/>
          </a:xfrm>
          <a:prstGeom prst="straightConnector1">
            <a:avLst/>
          </a:prstGeom>
          <a:noFill/>
          <a:ln w="25400" cap="flat" cmpd="sng">
            <a:solidFill>
              <a:srgbClr val="FFFF00"/>
            </a:solidFill>
            <a:prstDash val="solid"/>
            <a:miter lim="800000"/>
            <a:headEnd type="none" w="med" len="med"/>
            <a:tailEnd type="none" w="med" len="med"/>
          </a:ln>
        </p:spPr>
      </p:cxnSp>
      <p:pic>
        <p:nvPicPr>
          <p:cNvPr id="576" name="Shape 576"/>
          <p:cNvPicPr preferRelativeResize="0"/>
          <p:nvPr/>
        </p:nvPicPr>
        <p:blipFill rotWithShape="1">
          <a:blip r:embed="rId4">
            <a:alphaModFix/>
          </a:blip>
          <a:srcRect b="28858"/>
          <a:stretch/>
        </p:blipFill>
        <p:spPr>
          <a:xfrm>
            <a:off x="300789" y="52137"/>
            <a:ext cx="3672106" cy="346853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7" name="Shape 577"/>
          <p:cNvPicPr preferRelativeResize="0"/>
          <p:nvPr/>
        </p:nvPicPr>
        <p:blipFill rotWithShape="1">
          <a:blip r:embed="rId4">
            <a:alphaModFix/>
          </a:blip>
          <a:srcRect t="70919" r="62634" b="-2014"/>
          <a:stretch/>
        </p:blipFill>
        <p:spPr>
          <a:xfrm>
            <a:off x="300789" y="3496368"/>
            <a:ext cx="1440155" cy="1591292"/>
          </a:xfrm>
          <a:prstGeom prst="rect">
            <a:avLst/>
          </a:prstGeom>
          <a:noFill/>
          <a:ln>
            <a:noFill/>
          </a:ln>
        </p:spPr>
      </p:pic>
      <p:sp>
        <p:nvSpPr>
          <p:cNvPr id="578" name="Shape 578"/>
          <p:cNvSpPr txBox="1"/>
          <p:nvPr/>
        </p:nvSpPr>
        <p:spPr>
          <a:xfrm>
            <a:off x="4513234" y="2327932"/>
            <a:ext cx="4230000" cy="2652000"/>
          </a:xfrm>
          <a:prstGeom prst="rect">
            <a:avLst/>
          </a:prstGeom>
          <a:noFill/>
          <a:ln>
            <a:noFill/>
          </a:ln>
        </p:spPr>
        <p:txBody>
          <a:bodyPr wrap="square" lIns="91925" tIns="45950" rIns="91925" bIns="45950" anchor="t" anchorCtr="0">
            <a:noAutofit/>
          </a:bodyPr>
          <a:lstStyle/>
          <a:p>
            <a:pPr marL="215900" indent="-203200"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1800" dirty="0" smtClean="0">
                <a:solidFill>
                  <a:srgbClr val="595959"/>
                </a:solidFill>
              </a:rPr>
              <a:t>Info. theory </a:t>
            </a:r>
            <a:r>
              <a:rPr lang="en" sz="1800" dirty="0" smtClean="0">
                <a:solidFill>
                  <a:srgbClr val="595959"/>
                </a:solidFill>
              </a:rPr>
              <a:t>based </a:t>
            </a:r>
            <a:r>
              <a:rPr lang="en" sz="1800" dirty="0">
                <a:solidFill>
                  <a:srgbClr val="595959"/>
                </a:solidFill>
              </a:rPr>
              <a:t>method </a:t>
            </a:r>
            <a:r>
              <a:rPr lang="en-US" sz="1800" dirty="0" smtClean="0">
                <a:solidFill>
                  <a:srgbClr val="595959"/>
                </a:solidFill>
              </a:rPr>
              <a:t>(</a:t>
            </a:r>
            <a:r>
              <a:rPr lang="en-US" sz="1800" dirty="0" err="1" smtClean="0">
                <a:solidFill>
                  <a:srgbClr val="595959"/>
                </a:solidFill>
              </a:rPr>
              <a:t>ie</a:t>
            </a:r>
            <a:r>
              <a:rPr lang="en-US" sz="1800" dirty="0" smtClean="0">
                <a:solidFill>
                  <a:srgbClr val="595959"/>
                </a:solidFill>
              </a:rPr>
              <a:t> annotation “</a:t>
            </a:r>
            <a:r>
              <a:rPr lang="en-US" sz="1800" dirty="0" err="1" smtClean="0">
                <a:solidFill>
                  <a:srgbClr val="595959"/>
                </a:solidFill>
              </a:rPr>
              <a:t>surprisal</a:t>
            </a:r>
            <a:r>
              <a:rPr lang="en-US" sz="1800" dirty="0" smtClean="0">
                <a:solidFill>
                  <a:srgbClr val="595959"/>
                </a:solidFill>
              </a:rPr>
              <a:t>”) </a:t>
            </a:r>
            <a:r>
              <a:rPr lang="en" sz="1800" dirty="0" smtClean="0">
                <a:solidFill>
                  <a:srgbClr val="595959"/>
                </a:solidFill>
              </a:rPr>
              <a:t>for </a:t>
            </a:r>
            <a:r>
              <a:rPr lang="en" sz="1800" dirty="0">
                <a:solidFill>
                  <a:srgbClr val="595959"/>
                </a:solidFill>
              </a:rPr>
              <a:t>weighting consistently many genomic features</a:t>
            </a:r>
          </a:p>
          <a:p>
            <a:pPr marL="215900" indent="-203200">
              <a:buClr>
                <a:srgbClr val="595959"/>
              </a:buClr>
              <a:buFont typeface="Arial"/>
              <a:buNone/>
            </a:pPr>
            <a:endParaRPr sz="1800" dirty="0">
              <a:solidFill>
                <a:srgbClr val="595959"/>
              </a:solidFill>
            </a:endParaRPr>
          </a:p>
          <a:p>
            <a:pPr marL="215900" indent="-203200"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" sz="1800" dirty="0">
                <a:solidFill>
                  <a:srgbClr val="595959"/>
                </a:solidFill>
                <a:highlight>
                  <a:srgbClr val="FFFFFF"/>
                </a:highlight>
              </a:rPr>
              <a:t>Practical web server </a:t>
            </a:r>
          </a:p>
          <a:p>
            <a:pPr marL="215900" indent="-203200"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" sz="1800" dirty="0">
                <a:solidFill>
                  <a:srgbClr val="595959"/>
                </a:solidFill>
                <a:highlight>
                  <a:srgbClr val="FFFFFF"/>
                </a:highlight>
              </a:rPr>
              <a:t>Submission of variants &amp; pre-computed large data context from uniformly processing large-scale datasets</a:t>
            </a:r>
          </a:p>
          <a:p>
            <a:pPr marL="215900" indent="-215900">
              <a:spcBef>
                <a:spcPts val="400"/>
              </a:spcBef>
              <a:buClr>
                <a:srgbClr val="000000"/>
              </a:buClr>
              <a:buFont typeface="Arial"/>
              <a:buNone/>
            </a:pPr>
            <a:endParaRPr sz="2000" dirty="0"/>
          </a:p>
        </p:txBody>
      </p:sp>
      <p:pic>
        <p:nvPicPr>
          <p:cNvPr id="579" name="Shape 579"/>
          <p:cNvPicPr preferRelativeResize="0"/>
          <p:nvPr/>
        </p:nvPicPr>
        <p:blipFill rotWithShape="1">
          <a:blip r:embed="rId5">
            <a:alphaModFix/>
          </a:blip>
          <a:srcRect t="1" b="17378"/>
          <a:stretch/>
        </p:blipFill>
        <p:spPr>
          <a:xfrm>
            <a:off x="1825722" y="3548026"/>
            <a:ext cx="2269211" cy="1544647"/>
          </a:xfrm>
          <a:prstGeom prst="rect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580" name="Shape 580"/>
          <p:cNvSpPr txBox="1"/>
          <p:nvPr/>
        </p:nvSpPr>
        <p:spPr>
          <a:xfrm>
            <a:off x="4851533" y="4899703"/>
            <a:ext cx="4005425" cy="375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algn="r">
              <a:buSzPct val="25000"/>
            </a:pPr>
            <a:r>
              <a:rPr lang="en" sz="1000">
                <a:solidFill>
                  <a:srgbClr val="7F7F7F"/>
                </a:solidFill>
              </a:rPr>
              <a:t>[Fu et al., GenomeBiology ('14)]</a:t>
            </a:r>
          </a:p>
          <a:p>
            <a:pPr>
              <a:buSzPct val="25000"/>
            </a:pPr>
            <a:r>
              <a:rPr lang="en" sz="1600">
                <a:solidFill>
                  <a:srgbClr val="7F7F7F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33038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Shape 298"/>
          <p:cNvSpPr txBox="1">
            <a:spLocks noGrp="1"/>
          </p:cNvSpPr>
          <p:nvPr>
            <p:ph type="title"/>
          </p:nvPr>
        </p:nvSpPr>
        <p:spPr>
          <a:xfrm>
            <a:off x="0" y="108347"/>
            <a:ext cx="9144000" cy="615600"/>
          </a:xfrm>
          <a:prstGeom prst="rect">
            <a:avLst/>
          </a:prstGeom>
          <a:noFill/>
          <a:ln>
            <a:noFill/>
          </a:ln>
        </p:spPr>
        <p:txBody>
          <a:bodyPr wrap="square" lIns="92050" tIns="46025" rIns="92050" bIns="46025" anchor="ctr" anchorCtr="0">
            <a:noAutofit/>
          </a:bodyPr>
          <a:lstStyle/>
          <a:p>
            <a:pPr lvl="0">
              <a:buClr>
                <a:srgbClr val="7F7F7F"/>
              </a:buClr>
              <a:buSzPct val="25000"/>
            </a:pPr>
            <a:r>
              <a:rPr lang="en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RADAR: Annotation &amp; prioritization of variants </a:t>
            </a:r>
            <a:r>
              <a:rPr lang="en-US" sz="1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/>
            </a:r>
            <a:br>
              <a:rPr lang="en-US" sz="1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en" sz="1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 </a:t>
            </a:r>
            <a:r>
              <a:rPr lang="en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the post-transcriptional </a:t>
            </a:r>
            <a:r>
              <a:rPr lang="en" sz="1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regulome</a:t>
            </a:r>
            <a:r>
              <a:rPr lang="en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for RBPs</a:t>
            </a:r>
            <a:endParaRPr lang="en" sz="1800" dirty="0">
              <a:solidFill>
                <a:schemeClr val="tx1">
                  <a:lumMod val="65000"/>
                  <a:lumOff val="35000"/>
                </a:schemeClr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00" name="Shape 300"/>
          <p:cNvSpPr txBox="1"/>
          <p:nvPr/>
        </p:nvSpPr>
        <p:spPr>
          <a:xfrm>
            <a:off x="8916425" y="3060000"/>
            <a:ext cx="529200" cy="21441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01" name="Shape 301"/>
          <p:cNvSpPr txBox="1">
            <a:spLocks noGrp="1"/>
          </p:cNvSpPr>
          <p:nvPr>
            <p:ph type="body" idx="1"/>
          </p:nvPr>
        </p:nvSpPr>
        <p:spPr>
          <a:xfrm>
            <a:off x="317500" y="778675"/>
            <a:ext cx="8598925" cy="4212300"/>
          </a:xfrm>
          <a:prstGeom prst="rect">
            <a:avLst/>
          </a:prstGeom>
          <a:noFill/>
          <a:ln>
            <a:noFill/>
          </a:ln>
        </p:spPr>
        <p:txBody>
          <a:bodyPr wrap="square" lIns="92050" tIns="46025" rIns="92050" bIns="46025" anchor="t" anchorCtr="0">
            <a:noAutofit/>
          </a:bodyPr>
          <a:lstStyle/>
          <a:p>
            <a:pPr indent="-228600">
              <a:spcBef>
                <a:spcPts val="500"/>
              </a:spcBef>
              <a:buFont typeface="Merriweather Sans"/>
              <a:buChar char="•"/>
            </a:pPr>
            <a:r>
              <a:rPr lang="en-US" sz="19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</a:rPr>
              <a:t>Background on prioritizing non-coding variants: </a:t>
            </a:r>
            <a:r>
              <a:rPr lang="en-US" sz="1900" b="1" u="sng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</a:rPr>
              <a:t/>
            </a:r>
            <a:br>
              <a:rPr lang="en-US" sz="1900" b="1" u="sng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</a:rPr>
            </a:br>
            <a:r>
              <a:rPr lang="en" sz="1900" b="1" u="sng" dirty="0" err="1" smtClean="0">
                <a:solidFill>
                  <a:srgbClr val="FFC000"/>
                </a:solidFill>
                <a:latin typeface="Helvetica Neue"/>
                <a:ea typeface="Helvetica Neue"/>
                <a:cs typeface="Helvetica Neue"/>
              </a:rPr>
              <a:t>FunSeq</a:t>
            </a:r>
            <a:r>
              <a:rPr lang="en" sz="1900" b="1" u="sng" dirty="0" smtClean="0">
                <a:solidFill>
                  <a:srgbClr val="FFC000"/>
                </a:solidFill>
                <a:latin typeface="Helvetica Neue"/>
                <a:ea typeface="Helvetica Neue"/>
                <a:cs typeface="Helvetica Neue"/>
              </a:rPr>
              <a:t> </a:t>
            </a:r>
            <a:r>
              <a:rPr lang="en" sz="19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</a:rPr>
              <a:t>integrates evidence, </a:t>
            </a:r>
            <a:r>
              <a:rPr lang="en" sz="19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</a:rPr>
              <a:t>with </a:t>
            </a:r>
            <a:r>
              <a:rPr lang="en" sz="19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</a:rPr>
              <a:t>a</a:t>
            </a:r>
            <a:r>
              <a:rPr lang="en-US" sz="19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</a:rPr>
              <a:t> “</a:t>
            </a:r>
            <a:r>
              <a:rPr lang="en-US" sz="19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</a:rPr>
              <a:t>surprisal</a:t>
            </a:r>
            <a:r>
              <a:rPr lang="en-US" sz="19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</a:rPr>
              <a:t>” </a:t>
            </a:r>
            <a:r>
              <a:rPr lang="en" sz="19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</a:rPr>
              <a:t>based weighting scheme</a:t>
            </a:r>
            <a:r>
              <a:rPr lang="en-US" sz="19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</a:rPr>
              <a:t>. </a:t>
            </a:r>
            <a:r>
              <a:rPr lang="en" sz="19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</a:rPr>
              <a:t>Prioritizing </a:t>
            </a:r>
            <a:r>
              <a:rPr lang="en" sz="19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</a:rPr>
              <a:t>variants </a:t>
            </a:r>
            <a:r>
              <a:rPr lang="en-US" sz="19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</a:rPr>
              <a:t>within </a:t>
            </a:r>
            <a:r>
              <a:rPr lang="en" sz="19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</a:rPr>
              <a:t>“sensitive </a:t>
            </a:r>
            <a:r>
              <a:rPr lang="en" sz="19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</a:rPr>
              <a:t>sites” </a:t>
            </a:r>
            <a:r>
              <a:rPr lang="en" sz="19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</a:rPr>
              <a:t>(</a:t>
            </a:r>
            <a:r>
              <a:rPr lang="en" sz="19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</a:rPr>
              <a:t>human</a:t>
            </a:r>
            <a:r>
              <a:rPr lang="en-US" sz="19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</a:rPr>
              <a:t> </a:t>
            </a:r>
            <a:r>
              <a:rPr lang="en" sz="19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</a:rPr>
              <a:t>conserved</a:t>
            </a:r>
            <a:r>
              <a:rPr lang="en" sz="19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</a:rPr>
              <a:t>)</a:t>
            </a:r>
            <a:endParaRPr lang="en-US" sz="1900" dirty="0" smtClean="0">
              <a:solidFill>
                <a:schemeClr val="tx1">
                  <a:lumMod val="65000"/>
                  <a:lumOff val="35000"/>
                </a:schemeClr>
              </a:solidFill>
              <a:latin typeface="Helvetica Neue"/>
              <a:ea typeface="Helvetica Neue"/>
              <a:cs typeface="Helvetica Neue"/>
            </a:endParaRPr>
          </a:p>
          <a:p>
            <a:pPr indent="-228600">
              <a:spcBef>
                <a:spcPts val="500"/>
              </a:spcBef>
              <a:buFont typeface="Merriweather Sans"/>
              <a:buChar char="•"/>
            </a:pPr>
            <a:endParaRPr lang="en" sz="1900" dirty="0">
              <a:solidFill>
                <a:schemeClr val="tx1">
                  <a:lumMod val="65000"/>
                  <a:lumOff val="35000"/>
                </a:schemeClr>
              </a:solidFill>
              <a:latin typeface="Helvetica Neue"/>
              <a:ea typeface="Helvetica Neue"/>
              <a:cs typeface="Helvetica Neue"/>
            </a:endParaRPr>
          </a:p>
          <a:p>
            <a:pPr indent="-228600">
              <a:spcBef>
                <a:spcPts val="400"/>
              </a:spcBef>
              <a:buClr>
                <a:srgbClr val="FFFFFF"/>
              </a:buClr>
              <a:buFont typeface="Helvetica Neue"/>
              <a:buChar char="•"/>
            </a:pPr>
            <a:r>
              <a:rPr lang="en-US" sz="1900" b="1" u="sng" dirty="0" smtClean="0">
                <a:solidFill>
                  <a:srgbClr val="FFC000"/>
                </a:solidFill>
              </a:rPr>
              <a:t>RADAR</a:t>
            </a:r>
          </a:p>
          <a:p>
            <a:pPr lvl="1" indent="-228600">
              <a:spcBef>
                <a:spcPts val="400"/>
              </a:spcBef>
              <a:buClr>
                <a:srgbClr val="FFFFFF"/>
              </a:buClr>
              <a:buFont typeface="Helvetica Neue"/>
              <a:buChar char="•"/>
            </a:pPr>
            <a:r>
              <a:rPr lang="en-US" sz="15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Adapts </a:t>
            </a:r>
            <a:r>
              <a:rPr lang="en-US" sz="15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FunSeq</a:t>
            </a:r>
            <a:r>
              <a:rPr lang="en-US" sz="15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approach to RNA</a:t>
            </a:r>
          </a:p>
          <a:p>
            <a:pPr lvl="1" indent="-228600">
              <a:spcBef>
                <a:spcPts val="400"/>
              </a:spcBef>
              <a:buClr>
                <a:srgbClr val="FFFFFF"/>
              </a:buClr>
              <a:buFont typeface="Helvetica Neue"/>
              <a:buChar char="•"/>
            </a:pPr>
            <a:r>
              <a:rPr lang="en-US" sz="15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Prioritizes variants based on post-transcriptional </a:t>
            </a:r>
            <a:r>
              <a:rPr lang="en-US" sz="15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regulome</a:t>
            </a:r>
            <a:r>
              <a:rPr lang="en-US" sz="15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using ENCODE </a:t>
            </a:r>
            <a:r>
              <a:rPr lang="en-US" sz="15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eCLIP</a:t>
            </a:r>
            <a:endParaRPr lang="en-US" sz="15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 indent="-228600">
              <a:spcBef>
                <a:spcPts val="400"/>
              </a:spcBef>
              <a:buClr>
                <a:srgbClr val="FFFFFF"/>
              </a:buClr>
              <a:buFont typeface="Helvetica Neue"/>
              <a:buChar char="•"/>
            </a:pPr>
            <a:r>
              <a:rPr lang="en-US" sz="15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Incorporates </a:t>
            </a:r>
            <a:r>
              <a:rPr lang="en-US" sz="15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new features related to </a:t>
            </a:r>
            <a:r>
              <a:rPr lang="en-US" sz="15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RNA sec</a:t>
            </a:r>
            <a:r>
              <a:rPr lang="en-US" sz="15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 </a:t>
            </a:r>
            <a:r>
              <a:rPr lang="en-US" sz="15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struc</a:t>
            </a:r>
            <a:r>
              <a:rPr lang="en-US" sz="15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&amp; tissue specific effects</a:t>
            </a:r>
            <a:r>
              <a:rPr lang="en-US" sz="1500" b="1" u="sng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/>
            </a:r>
            <a:br>
              <a:rPr lang="en-US" sz="1500" b="1" u="sng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endParaRPr lang="en-US" sz="15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indent="-228600">
              <a:spcBef>
                <a:spcPts val="400"/>
              </a:spcBef>
              <a:buClr>
                <a:srgbClr val="FFFFFF"/>
              </a:buClr>
              <a:buFont typeface="Helvetica Neue"/>
              <a:buChar char="•"/>
            </a:pPr>
            <a:r>
              <a:rPr lang="en-US" sz="19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</a:rPr>
              <a:t>Next </a:t>
            </a:r>
            <a:r>
              <a:rPr lang="en-US" sz="19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</a:rPr>
              <a:t>step in </a:t>
            </a:r>
            <a:r>
              <a:rPr lang="en-US" sz="19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</a:rPr>
              <a:t>prioritizing </a:t>
            </a:r>
            <a:r>
              <a:rPr lang="en-US" sz="19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</a:rPr>
              <a:t>variants associated with RNA:</a:t>
            </a:r>
            <a:r>
              <a:rPr lang="en-US" sz="1900" b="1" u="sng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/>
            </a:r>
            <a:br>
              <a:rPr lang="en-US" sz="1900" b="1" u="sng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sz="1900" b="1" u="sng" dirty="0" err="1" smtClean="0">
                <a:solidFill>
                  <a:srgbClr val="FFC000"/>
                </a:solidFill>
              </a:rPr>
              <a:t>uORFs</a:t>
            </a:r>
            <a:r>
              <a:rPr lang="en-US" sz="1900" dirty="0">
                <a:solidFill>
                  <a:srgbClr val="FFC000"/>
                </a:solidFill>
              </a:rPr>
              <a:t> </a:t>
            </a:r>
            <a:r>
              <a:rPr lang="en-US" sz="19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- </a:t>
            </a:r>
            <a:r>
              <a:rPr lang="en-US" sz="19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Feature integration to find small subset of upstream mutations that potentially alter </a:t>
            </a:r>
            <a:r>
              <a:rPr lang="en-US" sz="19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translation</a:t>
            </a:r>
            <a:endParaRPr lang="en-US" sz="1900" dirty="0" smtClean="0">
              <a:solidFill>
                <a:schemeClr val="tx1">
                  <a:lumMod val="65000"/>
                  <a:lumOff val="35000"/>
                </a:schemeClr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lvl="1" indent="-228600">
              <a:spcBef>
                <a:spcPts val="400"/>
              </a:spcBef>
              <a:buClr>
                <a:srgbClr val="666666"/>
              </a:buClr>
              <a:buFont typeface="Helvetica Neue"/>
              <a:buChar char="•"/>
            </a:pPr>
            <a:endParaRPr lang="en" sz="1500" dirty="0">
              <a:solidFill>
                <a:schemeClr val="tx1">
                  <a:lumMod val="65000"/>
                  <a:lumOff val="35000"/>
                </a:schemeClr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49240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345324" y="0"/>
            <a:ext cx="67233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mtClean="0">
                <a:solidFill>
                  <a:srgbClr val="000090"/>
                </a:solidFill>
              </a:rPr>
              <a:t>RNA Binding </a:t>
            </a:r>
            <a:r>
              <a:rPr lang="en-US" sz="3600" b="1" dirty="0">
                <a:solidFill>
                  <a:srgbClr val="000090"/>
                </a:solidFill>
              </a:rPr>
              <a:t>Proteins (RBPs)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5247" y="2698571"/>
            <a:ext cx="3577021" cy="2036848"/>
          </a:xfrm>
          <a:prstGeom prst="rect">
            <a:avLst/>
          </a:prstGeom>
        </p:spPr>
      </p:pic>
      <p:sp>
        <p:nvSpPr>
          <p:cNvPr id="6" name="Shape 513"/>
          <p:cNvSpPr txBox="1"/>
          <p:nvPr/>
        </p:nvSpPr>
        <p:spPr>
          <a:xfrm>
            <a:off x="-50800" y="4882300"/>
            <a:ext cx="3200400" cy="312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>
              <a:lnSpc>
                <a:spcPct val="115000"/>
              </a:lnSpc>
            </a:pPr>
            <a:r>
              <a:rPr lang="en" sz="1100" dirty="0" smtClean="0">
                <a:latin typeface="Calibri"/>
                <a:ea typeface="Calibri"/>
                <a:cs typeface="Calibri"/>
                <a:sym typeface="Calibri"/>
              </a:rPr>
              <a:t>[</a:t>
            </a:r>
            <a:r>
              <a:rPr lang="en-US" sz="1100" dirty="0" smtClean="0">
                <a:latin typeface="Calibri"/>
                <a:ea typeface="Calibri"/>
                <a:cs typeface="Calibri"/>
                <a:sym typeface="Calibri"/>
              </a:rPr>
              <a:t>Zhang*, Liu* </a:t>
            </a:r>
            <a:r>
              <a:rPr lang="en" sz="1100" dirty="0" smtClean="0">
                <a:latin typeface="Calibri"/>
                <a:ea typeface="Calibri"/>
                <a:cs typeface="Calibri"/>
                <a:sym typeface="Calibri"/>
              </a:rPr>
              <a:t>et </a:t>
            </a:r>
            <a:r>
              <a:rPr lang="en" sz="1100" dirty="0">
                <a:latin typeface="Calibri"/>
                <a:ea typeface="Calibri"/>
                <a:cs typeface="Calibri"/>
                <a:sym typeface="Calibri"/>
              </a:rPr>
              <a:t>al., </a:t>
            </a:r>
            <a:r>
              <a:rPr lang="en-US" sz="1100" i="1" dirty="0" smtClean="0">
                <a:latin typeface="Calibri"/>
                <a:ea typeface="Calibri"/>
                <a:cs typeface="Calibri"/>
                <a:sym typeface="Calibri"/>
              </a:rPr>
              <a:t>Genome Biology </a:t>
            </a:r>
            <a:r>
              <a:rPr lang="en" sz="1100" dirty="0" smtClean="0"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lang="en-US" sz="1100" dirty="0" smtClean="0">
                <a:latin typeface="Calibri"/>
                <a:ea typeface="Calibri"/>
                <a:cs typeface="Calibri"/>
                <a:sym typeface="Calibri"/>
              </a:rPr>
              <a:t>in review </a:t>
            </a:r>
            <a:r>
              <a:rPr lang="en" sz="1100" dirty="0" smtClean="0">
                <a:latin typeface="Calibri"/>
                <a:ea typeface="Calibri"/>
                <a:cs typeface="Calibri"/>
                <a:sym typeface="Calibri"/>
              </a:rPr>
              <a:t>‘1</a:t>
            </a:r>
            <a:r>
              <a:rPr lang="en-US" sz="1100" dirty="0" smtClean="0">
                <a:latin typeface="Calibri"/>
                <a:ea typeface="Calibri"/>
                <a:cs typeface="Calibri"/>
                <a:sym typeface="Calibri"/>
              </a:rPr>
              <a:t>8</a:t>
            </a:r>
            <a:r>
              <a:rPr lang="en" sz="1100" dirty="0" smtClean="0">
                <a:latin typeface="Calibri"/>
                <a:ea typeface="Calibri"/>
                <a:cs typeface="Calibri"/>
                <a:sym typeface="Calibri"/>
              </a:rPr>
              <a:t>)</a:t>
            </a:r>
            <a:r>
              <a:rPr lang="en-US" sz="1100" dirty="0" smtClean="0">
                <a:latin typeface="Calibri"/>
                <a:ea typeface="Calibri"/>
                <a:cs typeface="Calibri"/>
                <a:sym typeface="Calibri"/>
              </a:rPr>
              <a:t>]</a:t>
            </a:r>
            <a:endParaRPr lang="en" sz="1100" dirty="0"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724989" y="2293230"/>
            <a:ext cx="3902280" cy="2681285"/>
            <a:chOff x="724989" y="2343434"/>
            <a:chExt cx="3902280" cy="2681285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623" r="63931"/>
            <a:stretch/>
          </p:blipFill>
          <p:spPr>
            <a:xfrm>
              <a:off x="3387738" y="2343434"/>
              <a:ext cx="1239531" cy="2615448"/>
            </a:xfrm>
            <a:prstGeom prst="rect">
              <a:avLst/>
            </a:prstGeom>
          </p:spPr>
        </p:pic>
        <p:pic>
          <p:nvPicPr>
            <p:cNvPr id="7" name="Picture 6" descr="../../Desktop/Screen%20Shot%202018-05-15%20at%204.12.02%20PM.png"/>
            <p:cNvPicPr/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707"/>
            <a:stretch/>
          </p:blipFill>
          <p:spPr bwMode="auto">
            <a:xfrm>
              <a:off x="724989" y="2694109"/>
              <a:ext cx="1992903" cy="233061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" name="Rectangle 3"/>
            <p:cNvSpPr/>
            <p:nvPr/>
          </p:nvSpPr>
          <p:spPr>
            <a:xfrm>
              <a:off x="2365375" y="4279900"/>
              <a:ext cx="190500" cy="196849"/>
            </a:xfrm>
            <a:prstGeom prst="rect">
              <a:avLst/>
            </a:prstGeom>
            <a:solidFill>
              <a:srgbClr val="ADCFE3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Freeform 8"/>
            <p:cNvSpPr/>
            <p:nvPr/>
          </p:nvSpPr>
          <p:spPr>
            <a:xfrm>
              <a:off x="2560983" y="2657061"/>
              <a:ext cx="983974" cy="2080591"/>
            </a:xfrm>
            <a:custGeom>
              <a:avLst/>
              <a:gdLst>
                <a:gd name="connsiteX0" fmla="*/ 3313 w 983974"/>
                <a:gd name="connsiteY0" fmla="*/ 1623391 h 2080591"/>
                <a:gd name="connsiteX1" fmla="*/ 983974 w 983974"/>
                <a:gd name="connsiteY1" fmla="*/ 0 h 2080591"/>
                <a:gd name="connsiteX2" fmla="*/ 983974 w 983974"/>
                <a:gd name="connsiteY2" fmla="*/ 2080591 h 2080591"/>
                <a:gd name="connsiteX3" fmla="*/ 0 w 983974"/>
                <a:gd name="connsiteY3" fmla="*/ 1812235 h 2080591"/>
                <a:gd name="connsiteX4" fmla="*/ 3313 w 983974"/>
                <a:gd name="connsiteY4" fmla="*/ 1623391 h 2080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83974" h="2080591">
                  <a:moveTo>
                    <a:pt x="3313" y="1623391"/>
                  </a:moveTo>
                  <a:lnTo>
                    <a:pt x="983974" y="0"/>
                  </a:lnTo>
                  <a:lnTo>
                    <a:pt x="983974" y="2080591"/>
                  </a:lnTo>
                  <a:lnTo>
                    <a:pt x="0" y="1812235"/>
                  </a:lnTo>
                  <a:cubicBezTo>
                    <a:pt x="1104" y="1749287"/>
                    <a:pt x="2209" y="1686339"/>
                    <a:pt x="3313" y="1623391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ADCFE3"/>
                </a:gs>
                <a:gs pos="36000">
                  <a:srgbClr val="ADCFE3">
                    <a:alpha val="70000"/>
                  </a:srgbClr>
                </a:gs>
                <a:gs pos="64000">
                  <a:srgbClr val="ADCFE3">
                    <a:alpha val="35000"/>
                  </a:srgbClr>
                </a:gs>
                <a:gs pos="100000">
                  <a:srgbClr val="ADCFE3">
                    <a:alpha val="0"/>
                  </a:srgb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2151056" y="4342504"/>
              <a:ext cx="190500" cy="134244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513197" y="2944009"/>
              <a:ext cx="190500" cy="1532739"/>
            </a:xfrm>
            <a:prstGeom prst="rect">
              <a:avLst/>
            </a:prstGeom>
            <a:pattFill prst="wdUpDiag">
              <a:fgClr>
                <a:schemeClr val="tx1"/>
              </a:fgClr>
              <a:bgClr>
                <a:schemeClr val="bg1"/>
              </a:bgClr>
            </a:patt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302464" y="3148405"/>
              <a:ext cx="190500" cy="1328342"/>
            </a:xfrm>
            <a:prstGeom prst="rect">
              <a:avLst/>
            </a:prstGeom>
            <a:pattFill prst="wdUpDiag">
              <a:fgClr>
                <a:schemeClr val="tx1"/>
              </a:fgClr>
              <a:bgClr>
                <a:schemeClr val="bg1"/>
              </a:bgClr>
            </a:patt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730346" y="3410173"/>
              <a:ext cx="190500" cy="1066573"/>
            </a:xfrm>
            <a:prstGeom prst="rect">
              <a:avLst/>
            </a:prstGeom>
            <a:pattFill prst="wdUpDiag">
              <a:fgClr>
                <a:schemeClr val="tx1"/>
              </a:fgClr>
              <a:bgClr>
                <a:schemeClr val="bg1"/>
              </a:bgClr>
            </a:patt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1941835" y="4431026"/>
              <a:ext cx="190500" cy="45719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6" name="Picture 3" descr="nrm.2017.130-f1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779" y="797228"/>
            <a:ext cx="2983692" cy="1518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610152" y="2297241"/>
            <a:ext cx="3462807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600" i="1" u="sng" dirty="0">
                <a:hlinkClick r:id="rId7" tooltip="Nature reviews. Molecular cell biology."/>
              </a:rPr>
              <a:t>Nat Rev Mol Cell Biol.</a:t>
            </a:r>
            <a:r>
              <a:rPr lang="sk-SK" sz="600" i="1" dirty="0"/>
              <a:t> 2018 May;19(5):327-341. </a:t>
            </a:r>
            <a:r>
              <a:rPr lang="sk-SK" sz="600" i="1" dirty="0" err="1"/>
              <a:t>doi</a:t>
            </a:r>
            <a:r>
              <a:rPr lang="sk-SK" sz="600" i="1" dirty="0"/>
              <a:t>: 10.1038/nrm.2017.130. </a:t>
            </a:r>
            <a:r>
              <a:rPr lang="sk-SK" sz="600" i="1" dirty="0" err="1"/>
              <a:t>Epub</a:t>
            </a:r>
            <a:r>
              <a:rPr lang="sk-SK" sz="600" i="1" dirty="0"/>
              <a:t> 2018 </a:t>
            </a:r>
            <a:r>
              <a:rPr lang="sk-SK" sz="600" i="1" dirty="0" err="1"/>
              <a:t>Jan</a:t>
            </a:r>
            <a:r>
              <a:rPr lang="sk-SK" sz="600" i="1" dirty="0"/>
              <a:t> 17.</a:t>
            </a:r>
            <a:endParaRPr lang="en-US" sz="600" i="1" dirty="0"/>
          </a:p>
        </p:txBody>
      </p:sp>
      <p:sp>
        <p:nvSpPr>
          <p:cNvPr id="8" name="TextBox 7"/>
          <p:cNvSpPr txBox="1"/>
          <p:nvPr/>
        </p:nvSpPr>
        <p:spPr>
          <a:xfrm>
            <a:off x="4899714" y="802247"/>
            <a:ext cx="3941719" cy="16773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b="1" dirty="0" smtClean="0">
                <a:solidFill>
                  <a:srgbClr val="C00000"/>
                </a:solidFill>
              </a:rPr>
              <a:t>Before </a:t>
            </a:r>
            <a:r>
              <a:rPr lang="en-US" b="1" dirty="0" smtClean="0">
                <a:solidFill>
                  <a:srgbClr val="C00000"/>
                </a:solidFill>
              </a:rPr>
              <a:t>ENCODE3</a:t>
            </a:r>
            <a:r>
              <a:rPr lang="en-US" b="1" dirty="0" smtClean="0">
                <a:solidFill>
                  <a:srgbClr val="C00000"/>
                </a:solidFill>
              </a:rPr>
              <a:t>: &gt;150 expt</a:t>
            </a:r>
            <a:r>
              <a:rPr lang="en-US" dirty="0" smtClean="0"/>
              <a:t>.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in </a:t>
            </a:r>
            <a:r>
              <a:rPr lang="en-US" dirty="0"/>
              <a:t>many different cell types </a:t>
            </a:r>
            <a:endParaRPr lang="en-US" dirty="0" smtClean="0"/>
          </a:p>
          <a:p>
            <a:pPr marL="285750" indent="-285750">
              <a:buFont typeface="Arial" charset="0"/>
              <a:buChar char="•"/>
            </a:pPr>
            <a:endParaRPr lang="en-US" dirty="0" smtClean="0"/>
          </a:p>
          <a:p>
            <a:pPr marL="285750" indent="-285750">
              <a:buFont typeface="Arial" charset="0"/>
              <a:buChar char="•"/>
            </a:pPr>
            <a:r>
              <a:rPr lang="en-US" b="1" dirty="0" smtClean="0">
                <a:solidFill>
                  <a:srgbClr val="C00000"/>
                </a:solidFill>
              </a:rPr>
              <a:t>ENCODE3 </a:t>
            </a:r>
            <a:r>
              <a:rPr lang="en-US" b="1" dirty="0">
                <a:solidFill>
                  <a:srgbClr val="C00000"/>
                </a:solidFill>
              </a:rPr>
              <a:t>did </a:t>
            </a:r>
            <a:r>
              <a:rPr lang="en-US" b="1" dirty="0" smtClean="0">
                <a:solidFill>
                  <a:srgbClr val="C00000"/>
                </a:solidFill>
              </a:rPr>
              <a:t>~350 focused </a:t>
            </a:r>
            <a:r>
              <a:rPr lang="en-US" b="1" dirty="0" err="1">
                <a:solidFill>
                  <a:srgbClr val="C00000"/>
                </a:solidFill>
              </a:rPr>
              <a:t>eCLIP</a:t>
            </a:r>
            <a:r>
              <a:rPr lang="en-US" b="1" dirty="0">
                <a:solidFill>
                  <a:srgbClr val="C00000"/>
                </a:solidFill>
              </a:rPr>
              <a:t> expt. </a:t>
            </a:r>
            <a:r>
              <a:rPr lang="en-US" dirty="0"/>
              <a:t>for </a:t>
            </a:r>
            <a:r>
              <a:rPr lang="en-US" dirty="0" smtClean="0"/>
              <a:t>&gt;110 </a:t>
            </a:r>
            <a:r>
              <a:rPr lang="en-US" dirty="0"/>
              <a:t>RBPs on HepG2 &amp; </a:t>
            </a:r>
            <a:r>
              <a:rPr lang="en-US" dirty="0" smtClean="0"/>
              <a:t>K562</a:t>
            </a:r>
            <a:br>
              <a:rPr lang="en-US" dirty="0" smtClean="0"/>
            </a:br>
            <a:r>
              <a:rPr lang="en-US" sz="1100" dirty="0" smtClean="0"/>
              <a:t>(Van </a:t>
            </a:r>
            <a:r>
              <a:rPr lang="en-US" sz="1100" dirty="0" err="1"/>
              <a:t>Nostrand</a:t>
            </a:r>
            <a:r>
              <a:rPr lang="en-US" sz="1100" dirty="0"/>
              <a:t>...Yeo. </a:t>
            </a:r>
            <a:r>
              <a:rPr lang="en-US" sz="1100" dirty="0" smtClean="0"/>
              <a:t>Nat. Meth. '16; </a:t>
            </a:r>
            <a:br>
              <a:rPr lang="en-US" sz="1100" dirty="0" smtClean="0"/>
            </a:br>
            <a:r>
              <a:rPr lang="en-US" sz="1100" dirty="0" smtClean="0"/>
              <a:t>Van </a:t>
            </a:r>
            <a:r>
              <a:rPr lang="en-US" sz="1100" dirty="0" err="1"/>
              <a:t>Nostrand</a:t>
            </a:r>
            <a:r>
              <a:rPr lang="en-US" sz="1100" dirty="0"/>
              <a:t>...</a:t>
            </a:r>
            <a:r>
              <a:rPr lang="en-US" sz="1100" dirty="0" err="1"/>
              <a:t>Graveley</a:t>
            </a:r>
            <a:r>
              <a:rPr lang="en-US" sz="1100" dirty="0"/>
              <a:t>, Yeo </a:t>
            </a:r>
            <a:r>
              <a:rPr lang="en-US" sz="1100" dirty="0" smtClean="0"/>
              <a:t/>
            </a:r>
            <a:br>
              <a:rPr lang="en-US" sz="1100" dirty="0" smtClean="0"/>
            </a:br>
            <a:r>
              <a:rPr lang="en-US" sz="1100" dirty="0" smtClean="0"/>
              <a:t>(</a:t>
            </a:r>
            <a:r>
              <a:rPr lang="en-US" sz="1100" dirty="0"/>
              <a:t>submitted in relation to ENCODE3</a:t>
            </a:r>
            <a:r>
              <a:rPr lang="en-US" sz="1100" dirty="0" smtClean="0"/>
              <a:t>))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0311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498" y="261886"/>
            <a:ext cx="7440211" cy="4697722"/>
          </a:xfrm>
          <a:prstGeom prst="rect">
            <a:avLst/>
          </a:prstGeom>
        </p:spPr>
      </p:pic>
      <p:sp>
        <p:nvSpPr>
          <p:cNvPr id="5" name="Shape 513"/>
          <p:cNvSpPr txBox="1"/>
          <p:nvPr/>
        </p:nvSpPr>
        <p:spPr>
          <a:xfrm>
            <a:off x="-50800" y="4882300"/>
            <a:ext cx="3200400" cy="312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>
              <a:lnSpc>
                <a:spcPct val="115000"/>
              </a:lnSpc>
            </a:pPr>
            <a:r>
              <a:rPr lang="en" sz="1100" dirty="0" smtClean="0">
                <a:latin typeface="Calibri"/>
                <a:ea typeface="Calibri"/>
                <a:cs typeface="Calibri"/>
                <a:sym typeface="Calibri"/>
              </a:rPr>
              <a:t>[</a:t>
            </a:r>
            <a:r>
              <a:rPr lang="en-US" sz="1100" dirty="0" smtClean="0">
                <a:latin typeface="Calibri"/>
                <a:ea typeface="Calibri"/>
                <a:cs typeface="Calibri"/>
                <a:sym typeface="Calibri"/>
              </a:rPr>
              <a:t>Zhang*, Liu* </a:t>
            </a:r>
            <a:r>
              <a:rPr lang="en" sz="1100" dirty="0" smtClean="0">
                <a:latin typeface="Calibri"/>
                <a:ea typeface="Calibri"/>
                <a:cs typeface="Calibri"/>
                <a:sym typeface="Calibri"/>
              </a:rPr>
              <a:t>et </a:t>
            </a:r>
            <a:r>
              <a:rPr lang="en" sz="1100" dirty="0">
                <a:latin typeface="Calibri"/>
                <a:ea typeface="Calibri"/>
                <a:cs typeface="Calibri"/>
                <a:sym typeface="Calibri"/>
              </a:rPr>
              <a:t>al., </a:t>
            </a:r>
            <a:r>
              <a:rPr lang="en-US" sz="1100" i="1" dirty="0" smtClean="0">
                <a:latin typeface="Calibri"/>
                <a:ea typeface="Calibri"/>
                <a:cs typeface="Calibri"/>
                <a:sym typeface="Calibri"/>
              </a:rPr>
              <a:t>Genome Biology </a:t>
            </a:r>
            <a:r>
              <a:rPr lang="en" sz="1100" dirty="0" smtClean="0"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lang="en-US" sz="1100" dirty="0" smtClean="0">
                <a:latin typeface="Calibri"/>
                <a:ea typeface="Calibri"/>
                <a:cs typeface="Calibri"/>
                <a:sym typeface="Calibri"/>
              </a:rPr>
              <a:t>in review </a:t>
            </a:r>
            <a:r>
              <a:rPr lang="en" sz="1100" dirty="0" smtClean="0">
                <a:latin typeface="Calibri"/>
                <a:ea typeface="Calibri"/>
                <a:cs typeface="Calibri"/>
                <a:sym typeface="Calibri"/>
              </a:rPr>
              <a:t>‘1</a:t>
            </a:r>
            <a:r>
              <a:rPr lang="en-US" sz="1100" dirty="0" smtClean="0">
                <a:latin typeface="Calibri"/>
                <a:ea typeface="Calibri"/>
                <a:cs typeface="Calibri"/>
                <a:sym typeface="Calibri"/>
              </a:rPr>
              <a:t>8</a:t>
            </a:r>
            <a:r>
              <a:rPr lang="en" sz="1100" dirty="0" smtClean="0">
                <a:latin typeface="Calibri"/>
                <a:ea typeface="Calibri"/>
                <a:cs typeface="Calibri"/>
                <a:sym typeface="Calibri"/>
              </a:rPr>
              <a:t>)</a:t>
            </a:r>
            <a:r>
              <a:rPr lang="en-US" sz="1100" dirty="0" smtClean="0">
                <a:latin typeface="Calibri"/>
                <a:ea typeface="Calibri"/>
                <a:cs typeface="Calibri"/>
                <a:sym typeface="Calibri"/>
              </a:rPr>
              <a:t>]</a:t>
            </a:r>
            <a:endParaRPr lang="en" sz="11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760650" y="-30139"/>
            <a:ext cx="429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solidFill>
                  <a:srgbClr val="22228B"/>
                </a:solidFill>
              </a:rPr>
              <a:t>Schematic of RADAR Scoring</a:t>
            </a:r>
            <a:endParaRPr lang="en-US" sz="1800" b="1" dirty="0">
              <a:solidFill>
                <a:srgbClr val="22228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79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498" y="261886"/>
            <a:ext cx="7440211" cy="4697722"/>
          </a:xfrm>
          <a:prstGeom prst="rect">
            <a:avLst/>
          </a:prstGeom>
        </p:spPr>
      </p:pic>
      <p:sp>
        <p:nvSpPr>
          <p:cNvPr id="5" name="Shape 513"/>
          <p:cNvSpPr txBox="1"/>
          <p:nvPr/>
        </p:nvSpPr>
        <p:spPr>
          <a:xfrm>
            <a:off x="-50800" y="4882300"/>
            <a:ext cx="3200400" cy="312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>
              <a:lnSpc>
                <a:spcPct val="115000"/>
              </a:lnSpc>
            </a:pPr>
            <a:r>
              <a:rPr lang="en" sz="1100" dirty="0" smtClean="0">
                <a:latin typeface="Calibri"/>
                <a:ea typeface="Calibri"/>
                <a:cs typeface="Calibri"/>
                <a:sym typeface="Calibri"/>
              </a:rPr>
              <a:t>[</a:t>
            </a:r>
            <a:r>
              <a:rPr lang="en-US" sz="1100" dirty="0" smtClean="0">
                <a:latin typeface="Calibri"/>
                <a:ea typeface="Calibri"/>
                <a:cs typeface="Calibri"/>
                <a:sym typeface="Calibri"/>
              </a:rPr>
              <a:t>Zhang*, Liu* </a:t>
            </a:r>
            <a:r>
              <a:rPr lang="en" sz="1100" dirty="0" smtClean="0">
                <a:latin typeface="Calibri"/>
                <a:ea typeface="Calibri"/>
                <a:cs typeface="Calibri"/>
                <a:sym typeface="Calibri"/>
              </a:rPr>
              <a:t>et </a:t>
            </a:r>
            <a:r>
              <a:rPr lang="en" sz="1100" dirty="0">
                <a:latin typeface="Calibri"/>
                <a:ea typeface="Calibri"/>
                <a:cs typeface="Calibri"/>
                <a:sym typeface="Calibri"/>
              </a:rPr>
              <a:t>al., </a:t>
            </a:r>
            <a:r>
              <a:rPr lang="en-US" sz="1100" i="1" dirty="0" smtClean="0">
                <a:latin typeface="Calibri"/>
                <a:ea typeface="Calibri"/>
                <a:cs typeface="Calibri"/>
                <a:sym typeface="Calibri"/>
              </a:rPr>
              <a:t>Genome Biology </a:t>
            </a:r>
            <a:r>
              <a:rPr lang="en" sz="1100" dirty="0" smtClean="0"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lang="en-US" sz="1100" dirty="0" smtClean="0">
                <a:latin typeface="Calibri"/>
                <a:ea typeface="Calibri"/>
                <a:cs typeface="Calibri"/>
                <a:sym typeface="Calibri"/>
              </a:rPr>
              <a:t>in review </a:t>
            </a:r>
            <a:r>
              <a:rPr lang="en" sz="1100" dirty="0" smtClean="0">
                <a:latin typeface="Calibri"/>
                <a:ea typeface="Calibri"/>
                <a:cs typeface="Calibri"/>
                <a:sym typeface="Calibri"/>
              </a:rPr>
              <a:t>‘1</a:t>
            </a:r>
            <a:r>
              <a:rPr lang="en-US" sz="1100" dirty="0" smtClean="0">
                <a:latin typeface="Calibri"/>
                <a:ea typeface="Calibri"/>
                <a:cs typeface="Calibri"/>
                <a:sym typeface="Calibri"/>
              </a:rPr>
              <a:t>8</a:t>
            </a:r>
            <a:r>
              <a:rPr lang="en" sz="1100" dirty="0" smtClean="0">
                <a:latin typeface="Calibri"/>
                <a:ea typeface="Calibri"/>
                <a:cs typeface="Calibri"/>
                <a:sym typeface="Calibri"/>
              </a:rPr>
              <a:t>)</a:t>
            </a:r>
            <a:r>
              <a:rPr lang="en-US" sz="1100" dirty="0" smtClean="0">
                <a:latin typeface="Calibri"/>
                <a:ea typeface="Calibri"/>
                <a:cs typeface="Calibri"/>
                <a:sym typeface="Calibri"/>
              </a:rPr>
              <a:t>]</a:t>
            </a:r>
            <a:endParaRPr lang="en" sz="11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Frame 3"/>
          <p:cNvSpPr/>
          <p:nvPr/>
        </p:nvSpPr>
        <p:spPr>
          <a:xfrm>
            <a:off x="4089400" y="127000"/>
            <a:ext cx="939800" cy="1219200"/>
          </a:xfrm>
          <a:prstGeom prst="fram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Frame 6"/>
          <p:cNvSpPr/>
          <p:nvPr/>
        </p:nvSpPr>
        <p:spPr>
          <a:xfrm>
            <a:off x="5851107" y="1714500"/>
            <a:ext cx="2010193" cy="952500"/>
          </a:xfrm>
          <a:prstGeom prst="fram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Frame 7"/>
          <p:cNvSpPr/>
          <p:nvPr/>
        </p:nvSpPr>
        <p:spPr>
          <a:xfrm>
            <a:off x="1072748" y="126999"/>
            <a:ext cx="3016651" cy="1719053"/>
          </a:xfrm>
          <a:prstGeom prst="fram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0168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8" r="3942" b="66676"/>
          <a:stretch/>
        </p:blipFill>
        <p:spPr>
          <a:xfrm>
            <a:off x="373733" y="3049503"/>
            <a:ext cx="8423426" cy="1928897"/>
          </a:xfrm>
          <a:prstGeom prst="rect">
            <a:avLst/>
          </a:prstGeom>
        </p:spPr>
      </p:pic>
      <p:pic>
        <p:nvPicPr>
          <p:cNvPr id="9" name="image8.png"/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5249878" y="489511"/>
            <a:ext cx="3308349" cy="2495046"/>
          </a:xfrm>
          <a:prstGeom prst="rect">
            <a:avLst/>
          </a:prstGeom>
          <a:ln/>
        </p:spPr>
      </p:pic>
      <p:sp>
        <p:nvSpPr>
          <p:cNvPr id="10" name="TextBox 9"/>
          <p:cNvSpPr txBox="1"/>
          <p:nvPr/>
        </p:nvSpPr>
        <p:spPr>
          <a:xfrm>
            <a:off x="58210" y="80681"/>
            <a:ext cx="49503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22228B"/>
                </a:solidFill>
              </a:rPr>
              <a:t>High </a:t>
            </a:r>
            <a:r>
              <a:rPr lang="en-US" sz="1600" b="1" dirty="0" err="1" smtClean="0">
                <a:solidFill>
                  <a:srgbClr val="22228B"/>
                </a:solidFill>
              </a:rPr>
              <a:t>Phastcon</a:t>
            </a:r>
            <a:r>
              <a:rPr lang="en-US" sz="1600" b="1" dirty="0" smtClean="0">
                <a:solidFill>
                  <a:srgbClr val="22228B"/>
                </a:solidFill>
              </a:rPr>
              <a:t> in RBP-overlapped annotations</a:t>
            </a:r>
            <a:endParaRPr lang="en-US" sz="1600" b="1" dirty="0">
              <a:solidFill>
                <a:srgbClr val="22228B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51400" y="86011"/>
            <a:ext cx="4292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22228B"/>
                </a:solidFill>
              </a:rPr>
              <a:t>RNA Structure Cons. from </a:t>
            </a:r>
            <a:r>
              <a:rPr lang="en-US" sz="1600" b="1" dirty="0" err="1" smtClean="0">
                <a:solidFill>
                  <a:srgbClr val="22228B"/>
                </a:solidFill>
              </a:rPr>
              <a:t>Evofold</a:t>
            </a:r>
            <a:endParaRPr lang="en-US" sz="1600" b="1" dirty="0">
              <a:solidFill>
                <a:srgbClr val="22228B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630707" y="2932680"/>
            <a:ext cx="429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 smtClean="0">
                <a:solidFill>
                  <a:srgbClr val="22228B"/>
                </a:solidFill>
              </a:rPr>
              <a:t>Enriched rare DAF in </a:t>
            </a:r>
            <a:r>
              <a:rPr lang="en-US" sz="1800" b="1" dirty="0" err="1" smtClean="0">
                <a:solidFill>
                  <a:srgbClr val="22228B"/>
                </a:solidFill>
              </a:rPr>
              <a:t>eCLIP</a:t>
            </a:r>
            <a:r>
              <a:rPr lang="en-US" sz="1800" b="1" dirty="0" smtClean="0">
                <a:solidFill>
                  <a:srgbClr val="22228B"/>
                </a:solidFill>
              </a:rPr>
              <a:t> peaks</a:t>
            </a:r>
            <a:endParaRPr lang="en-US" sz="1800" b="1" dirty="0">
              <a:solidFill>
                <a:srgbClr val="22228B"/>
              </a:solidFill>
            </a:endParaRPr>
          </a:p>
        </p:txBody>
      </p:sp>
      <p:sp>
        <p:nvSpPr>
          <p:cNvPr id="8" name="Shape 513"/>
          <p:cNvSpPr txBox="1"/>
          <p:nvPr/>
        </p:nvSpPr>
        <p:spPr>
          <a:xfrm>
            <a:off x="-50800" y="4882300"/>
            <a:ext cx="3200400" cy="312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>
              <a:lnSpc>
                <a:spcPct val="115000"/>
              </a:lnSpc>
            </a:pPr>
            <a:r>
              <a:rPr lang="en" sz="1100" dirty="0" smtClean="0">
                <a:latin typeface="Calibri"/>
                <a:ea typeface="Calibri"/>
                <a:cs typeface="Calibri"/>
                <a:sym typeface="Calibri"/>
              </a:rPr>
              <a:t>[</a:t>
            </a:r>
            <a:r>
              <a:rPr lang="en-US" sz="1100" dirty="0" smtClean="0">
                <a:latin typeface="Calibri"/>
                <a:ea typeface="Calibri"/>
                <a:cs typeface="Calibri"/>
                <a:sym typeface="Calibri"/>
              </a:rPr>
              <a:t>Zhang*, Liu* </a:t>
            </a:r>
            <a:r>
              <a:rPr lang="en" sz="1100" dirty="0" smtClean="0">
                <a:latin typeface="Calibri"/>
                <a:ea typeface="Calibri"/>
                <a:cs typeface="Calibri"/>
                <a:sym typeface="Calibri"/>
              </a:rPr>
              <a:t>et </a:t>
            </a:r>
            <a:r>
              <a:rPr lang="en" sz="1100" dirty="0">
                <a:latin typeface="Calibri"/>
                <a:ea typeface="Calibri"/>
                <a:cs typeface="Calibri"/>
                <a:sym typeface="Calibri"/>
              </a:rPr>
              <a:t>al., </a:t>
            </a:r>
            <a:r>
              <a:rPr lang="en-US" sz="1100" i="1" dirty="0" smtClean="0">
                <a:latin typeface="Calibri"/>
                <a:ea typeface="Calibri"/>
                <a:cs typeface="Calibri"/>
                <a:sym typeface="Calibri"/>
              </a:rPr>
              <a:t>Genome Biology </a:t>
            </a:r>
            <a:r>
              <a:rPr lang="en" sz="1100" dirty="0" smtClean="0"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lang="en-US" sz="1100" dirty="0" smtClean="0">
                <a:latin typeface="Calibri"/>
                <a:ea typeface="Calibri"/>
                <a:cs typeface="Calibri"/>
                <a:sym typeface="Calibri"/>
              </a:rPr>
              <a:t>in review </a:t>
            </a:r>
            <a:r>
              <a:rPr lang="en" sz="1100" dirty="0" smtClean="0">
                <a:latin typeface="Calibri"/>
                <a:ea typeface="Calibri"/>
                <a:cs typeface="Calibri"/>
                <a:sym typeface="Calibri"/>
              </a:rPr>
              <a:t>‘1</a:t>
            </a:r>
            <a:r>
              <a:rPr lang="en-US" sz="1100" dirty="0" smtClean="0">
                <a:latin typeface="Calibri"/>
                <a:ea typeface="Calibri"/>
                <a:cs typeface="Calibri"/>
                <a:sym typeface="Calibri"/>
              </a:rPr>
              <a:t>8</a:t>
            </a:r>
            <a:r>
              <a:rPr lang="en" sz="1100" dirty="0" smtClean="0">
                <a:latin typeface="Calibri"/>
                <a:ea typeface="Calibri"/>
                <a:cs typeface="Calibri"/>
                <a:sym typeface="Calibri"/>
              </a:rPr>
              <a:t>)</a:t>
            </a:r>
            <a:r>
              <a:rPr lang="en-US" sz="1100" dirty="0" smtClean="0">
                <a:latin typeface="Calibri"/>
                <a:ea typeface="Calibri"/>
                <a:cs typeface="Calibri"/>
                <a:sym typeface="Calibri"/>
              </a:rPr>
              <a:t>]</a:t>
            </a:r>
            <a:endParaRPr lang="en" sz="1100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39"/>
          <a:stretch/>
        </p:blipFill>
        <p:spPr>
          <a:xfrm>
            <a:off x="1157974" y="465858"/>
            <a:ext cx="2619171" cy="246682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 rot="16200000">
            <a:off x="-270835" y="3638803"/>
            <a:ext cx="9813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Rare DAF</a:t>
            </a:r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354642" y="4866501"/>
            <a:ext cx="5004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RBP</a:t>
            </a:r>
            <a:endParaRPr lang="en-US" sz="1200" dirty="0"/>
          </a:p>
        </p:txBody>
      </p:sp>
      <p:sp>
        <p:nvSpPr>
          <p:cNvPr id="13" name="TextBox 12"/>
          <p:cNvSpPr txBox="1"/>
          <p:nvPr/>
        </p:nvSpPr>
        <p:spPr>
          <a:xfrm>
            <a:off x="2467559" y="2739251"/>
            <a:ext cx="824265" cy="276999"/>
          </a:xfrm>
          <a:prstGeom prst="rect">
            <a:avLst/>
          </a:prstGeom>
          <a:solidFill>
            <a:schemeClr val="lt1"/>
          </a:solidFill>
        </p:spPr>
        <p:txBody>
          <a:bodyPr wrap="none" rtlCol="0">
            <a:spAutoFit/>
          </a:bodyPr>
          <a:lstStyle/>
          <a:p>
            <a:r>
              <a:rPr lang="en-US" sz="1200" smtClean="0"/>
              <a:t>Phastcon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636153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6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5183" y="892834"/>
            <a:ext cx="5114500" cy="2281290"/>
          </a:xfrm>
          <a:prstGeom prst="rect">
            <a:avLst/>
          </a:prstGeom>
          <a:ln/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056"/>
          <a:stretch/>
        </p:blipFill>
        <p:spPr>
          <a:xfrm>
            <a:off x="918042" y="3571539"/>
            <a:ext cx="7378924" cy="148693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59087" y="-45326"/>
            <a:ext cx="65426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solidFill>
                  <a:srgbClr val="22228B"/>
                </a:solidFill>
              </a:rPr>
              <a:t>Co-binding of RBPs form biologically relevant complexes</a:t>
            </a:r>
            <a:endParaRPr lang="en-US" sz="1800" b="1" dirty="0">
              <a:solidFill>
                <a:srgbClr val="22228B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59087" y="3438339"/>
            <a:ext cx="65426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 smtClean="0">
                <a:solidFill>
                  <a:srgbClr val="22228B"/>
                </a:solidFill>
              </a:rPr>
              <a:t>Binding hubs are enriched for rare variants</a:t>
            </a:r>
            <a:endParaRPr lang="en-US" sz="1800" b="1" dirty="0">
              <a:solidFill>
                <a:srgbClr val="22228B"/>
              </a:solidFill>
            </a:endParaRPr>
          </a:p>
        </p:txBody>
      </p:sp>
      <p:sp>
        <p:nvSpPr>
          <p:cNvPr id="8" name="Shape 513"/>
          <p:cNvSpPr txBox="1"/>
          <p:nvPr/>
        </p:nvSpPr>
        <p:spPr>
          <a:xfrm>
            <a:off x="-50800" y="4882300"/>
            <a:ext cx="3200400" cy="312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>
              <a:lnSpc>
                <a:spcPct val="115000"/>
              </a:lnSpc>
            </a:pPr>
            <a:r>
              <a:rPr lang="en" sz="1100" dirty="0" smtClean="0">
                <a:latin typeface="Calibri"/>
                <a:ea typeface="Calibri"/>
                <a:cs typeface="Calibri"/>
                <a:sym typeface="Calibri"/>
              </a:rPr>
              <a:t>[</a:t>
            </a:r>
            <a:r>
              <a:rPr lang="en-US" sz="1100" dirty="0" smtClean="0">
                <a:latin typeface="Calibri"/>
                <a:ea typeface="Calibri"/>
                <a:cs typeface="Calibri"/>
                <a:sym typeface="Calibri"/>
              </a:rPr>
              <a:t>Zhang*, Liu* </a:t>
            </a:r>
            <a:r>
              <a:rPr lang="en" sz="1100" dirty="0" smtClean="0">
                <a:latin typeface="Calibri"/>
                <a:ea typeface="Calibri"/>
                <a:cs typeface="Calibri"/>
                <a:sym typeface="Calibri"/>
              </a:rPr>
              <a:t>et </a:t>
            </a:r>
            <a:r>
              <a:rPr lang="en" sz="1100" dirty="0">
                <a:latin typeface="Calibri"/>
                <a:ea typeface="Calibri"/>
                <a:cs typeface="Calibri"/>
                <a:sym typeface="Calibri"/>
              </a:rPr>
              <a:t>al., </a:t>
            </a:r>
            <a:r>
              <a:rPr lang="en-US" sz="1100" i="1" dirty="0" smtClean="0">
                <a:latin typeface="Calibri"/>
                <a:ea typeface="Calibri"/>
                <a:cs typeface="Calibri"/>
                <a:sym typeface="Calibri"/>
              </a:rPr>
              <a:t>Genome Biology </a:t>
            </a:r>
            <a:r>
              <a:rPr lang="en" sz="1100" dirty="0" smtClean="0"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lang="en-US" sz="1100" dirty="0" smtClean="0">
                <a:latin typeface="Calibri"/>
                <a:ea typeface="Calibri"/>
                <a:cs typeface="Calibri"/>
                <a:sym typeface="Calibri"/>
              </a:rPr>
              <a:t>in review </a:t>
            </a:r>
            <a:r>
              <a:rPr lang="en" sz="1100" dirty="0" smtClean="0">
                <a:latin typeface="Calibri"/>
                <a:ea typeface="Calibri"/>
                <a:cs typeface="Calibri"/>
                <a:sym typeface="Calibri"/>
              </a:rPr>
              <a:t>‘1</a:t>
            </a:r>
            <a:r>
              <a:rPr lang="en-US" sz="1100" dirty="0" smtClean="0">
                <a:latin typeface="Calibri"/>
                <a:ea typeface="Calibri"/>
                <a:cs typeface="Calibri"/>
                <a:sym typeface="Calibri"/>
              </a:rPr>
              <a:t>8</a:t>
            </a:r>
            <a:r>
              <a:rPr lang="en" sz="1100" dirty="0" smtClean="0">
                <a:latin typeface="Calibri"/>
                <a:ea typeface="Calibri"/>
                <a:cs typeface="Calibri"/>
                <a:sym typeface="Calibri"/>
              </a:rPr>
              <a:t>)</a:t>
            </a:r>
            <a:r>
              <a:rPr lang="en-US" sz="1100" dirty="0" smtClean="0">
                <a:latin typeface="Calibri"/>
                <a:ea typeface="Calibri"/>
                <a:cs typeface="Calibri"/>
                <a:sym typeface="Calibri"/>
              </a:rPr>
              <a:t>]</a:t>
            </a:r>
            <a:endParaRPr lang="en" sz="1100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4352" y="585768"/>
            <a:ext cx="3264338" cy="278851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64052" y="657356"/>
            <a:ext cx="46367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22228B"/>
                </a:solidFill>
              </a:rPr>
              <a:t>Literature supported RBP complexes</a:t>
            </a:r>
            <a:endParaRPr lang="en-US" b="1" dirty="0">
              <a:solidFill>
                <a:srgbClr val="22228B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878140" y="300970"/>
            <a:ext cx="46367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22228B"/>
                </a:solidFill>
              </a:rPr>
              <a:t>Unique co-binding patterns of RBPs</a:t>
            </a:r>
            <a:endParaRPr lang="en-US" b="1" dirty="0">
              <a:solidFill>
                <a:srgbClr val="22228B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040173" y="4784141"/>
            <a:ext cx="2911449" cy="307777"/>
          </a:xfrm>
          <a:prstGeom prst="rect">
            <a:avLst/>
          </a:prstGeom>
          <a:solidFill>
            <a:schemeClr val="l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Hub Number (Hotness)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 rot="16200000">
            <a:off x="4330939" y="4156316"/>
            <a:ext cx="1144189" cy="307777"/>
          </a:xfrm>
          <a:prstGeom prst="rect">
            <a:avLst/>
          </a:prstGeom>
          <a:solidFill>
            <a:schemeClr val="l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mtClean="0"/>
              <a:t>Rare DAF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 rot="16200000">
            <a:off x="492363" y="3978567"/>
            <a:ext cx="1284245" cy="523220"/>
          </a:xfrm>
          <a:prstGeom prst="rect">
            <a:avLst/>
          </a:prstGeom>
          <a:solidFill>
            <a:schemeClr val="l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Hub </a:t>
            </a:r>
            <a:r>
              <a:rPr lang="en-US" smtClean="0"/>
              <a:t>Number </a:t>
            </a:r>
          </a:p>
          <a:p>
            <a:pPr algn="ctr"/>
            <a:r>
              <a:rPr lang="en-US" dirty="0" smtClean="0"/>
              <a:t>(Hotness)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 rot="16200000">
            <a:off x="8150873" y="1826138"/>
            <a:ext cx="1047858" cy="307777"/>
          </a:xfrm>
          <a:prstGeom prst="rect">
            <a:avLst/>
          </a:prstGeom>
          <a:solidFill>
            <a:schemeClr val="l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RBP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6672591" y="3247570"/>
            <a:ext cx="10478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RBP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0817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061053" y="2875549"/>
            <a:ext cx="487080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22228B"/>
                </a:solidFill>
              </a:rPr>
              <a:t>Regulatory Potential of RBPs derived from regression between gene network and expression levels</a:t>
            </a:r>
            <a:endParaRPr lang="en-US" sz="2400" b="1" dirty="0">
              <a:solidFill>
                <a:srgbClr val="22228B"/>
              </a:solidFill>
            </a:endParaRPr>
          </a:p>
        </p:txBody>
      </p:sp>
      <p:sp>
        <p:nvSpPr>
          <p:cNvPr id="5" name="Shape 513"/>
          <p:cNvSpPr txBox="1"/>
          <p:nvPr/>
        </p:nvSpPr>
        <p:spPr>
          <a:xfrm>
            <a:off x="-50800" y="4882300"/>
            <a:ext cx="3200400" cy="312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>
              <a:lnSpc>
                <a:spcPct val="115000"/>
              </a:lnSpc>
            </a:pPr>
            <a:r>
              <a:rPr lang="en" sz="1100" dirty="0" smtClean="0">
                <a:latin typeface="Calibri"/>
                <a:ea typeface="Calibri"/>
                <a:cs typeface="Calibri"/>
                <a:sym typeface="Calibri"/>
              </a:rPr>
              <a:t>[</a:t>
            </a:r>
            <a:r>
              <a:rPr lang="en-US" sz="1100" dirty="0" smtClean="0">
                <a:latin typeface="Calibri"/>
                <a:ea typeface="Calibri"/>
                <a:cs typeface="Calibri"/>
                <a:sym typeface="Calibri"/>
              </a:rPr>
              <a:t>Zhang*, Liu* </a:t>
            </a:r>
            <a:r>
              <a:rPr lang="en" sz="1100" dirty="0" smtClean="0">
                <a:latin typeface="Calibri"/>
                <a:ea typeface="Calibri"/>
                <a:cs typeface="Calibri"/>
                <a:sym typeface="Calibri"/>
              </a:rPr>
              <a:t>et </a:t>
            </a:r>
            <a:r>
              <a:rPr lang="en" sz="1100" dirty="0">
                <a:latin typeface="Calibri"/>
                <a:ea typeface="Calibri"/>
                <a:cs typeface="Calibri"/>
                <a:sym typeface="Calibri"/>
              </a:rPr>
              <a:t>al., </a:t>
            </a:r>
            <a:r>
              <a:rPr lang="en-US" sz="1100" i="1" dirty="0" smtClean="0">
                <a:latin typeface="Calibri"/>
                <a:ea typeface="Calibri"/>
                <a:cs typeface="Calibri"/>
                <a:sym typeface="Calibri"/>
              </a:rPr>
              <a:t>Genome Biology </a:t>
            </a:r>
            <a:r>
              <a:rPr lang="en" sz="1100" dirty="0" smtClean="0"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lang="en-US" sz="1100" dirty="0" smtClean="0">
                <a:latin typeface="Calibri"/>
                <a:ea typeface="Calibri"/>
                <a:cs typeface="Calibri"/>
                <a:sym typeface="Calibri"/>
              </a:rPr>
              <a:t>in review </a:t>
            </a:r>
            <a:r>
              <a:rPr lang="en" sz="1100" dirty="0" smtClean="0">
                <a:latin typeface="Calibri"/>
                <a:ea typeface="Calibri"/>
                <a:cs typeface="Calibri"/>
                <a:sym typeface="Calibri"/>
              </a:rPr>
              <a:t>‘1</a:t>
            </a:r>
            <a:r>
              <a:rPr lang="en-US" sz="1100" dirty="0" smtClean="0">
                <a:latin typeface="Calibri"/>
                <a:ea typeface="Calibri"/>
                <a:cs typeface="Calibri"/>
                <a:sym typeface="Calibri"/>
              </a:rPr>
              <a:t>8</a:t>
            </a:r>
            <a:r>
              <a:rPr lang="en" sz="1100" dirty="0" smtClean="0">
                <a:latin typeface="Calibri"/>
                <a:ea typeface="Calibri"/>
                <a:cs typeface="Calibri"/>
                <a:sym typeface="Calibri"/>
              </a:rPr>
              <a:t>)</a:t>
            </a:r>
            <a:r>
              <a:rPr lang="en-US" sz="1100" dirty="0" smtClean="0">
                <a:latin typeface="Calibri"/>
                <a:ea typeface="Calibri"/>
                <a:cs typeface="Calibri"/>
                <a:sym typeface="Calibri"/>
              </a:rPr>
              <a:t>]</a:t>
            </a:r>
            <a:endParaRPr lang="en" sz="1100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64" y="111238"/>
            <a:ext cx="9144000" cy="260337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429" y="2759242"/>
            <a:ext cx="3296671" cy="2078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980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473" y="1431392"/>
            <a:ext cx="5324667" cy="278947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248697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 smtClean="0">
                <a:solidFill>
                  <a:srgbClr val="22228B"/>
                </a:solidFill>
              </a:rPr>
              <a:t>Validation for Somatic Variants:</a:t>
            </a:r>
            <a:br>
              <a:rPr lang="en-US" sz="1800" b="1" dirty="0" smtClean="0">
                <a:solidFill>
                  <a:srgbClr val="22228B"/>
                </a:solidFill>
              </a:rPr>
            </a:br>
            <a:r>
              <a:rPr lang="en-US" sz="1800" b="1" dirty="0" smtClean="0">
                <a:solidFill>
                  <a:srgbClr val="22228B"/>
                </a:solidFill>
              </a:rPr>
              <a:t>RADAR </a:t>
            </a:r>
            <a:r>
              <a:rPr lang="en-US" sz="1800" b="1" dirty="0" smtClean="0">
                <a:solidFill>
                  <a:srgbClr val="22228B"/>
                </a:solidFill>
              </a:rPr>
              <a:t>Scores enriched in COSMIC genes </a:t>
            </a:r>
            <a:r>
              <a:rPr lang="en-US" sz="1800" b="1" dirty="0" smtClean="0">
                <a:solidFill>
                  <a:srgbClr val="22228B"/>
                </a:solidFill>
              </a:rPr>
              <a:t>&amp; recurrently </a:t>
            </a:r>
            <a:r>
              <a:rPr lang="en-US" sz="1800" b="1" dirty="0" smtClean="0">
                <a:solidFill>
                  <a:srgbClr val="22228B"/>
                </a:solidFill>
              </a:rPr>
              <a:t>mutated </a:t>
            </a:r>
            <a:r>
              <a:rPr lang="en-US" sz="1800" b="1" dirty="0" smtClean="0">
                <a:solidFill>
                  <a:srgbClr val="22228B"/>
                </a:solidFill>
              </a:rPr>
              <a:t>regions </a:t>
            </a:r>
            <a:br>
              <a:rPr lang="en-US" sz="1800" b="1" dirty="0" smtClean="0">
                <a:solidFill>
                  <a:srgbClr val="22228B"/>
                </a:solidFill>
              </a:rPr>
            </a:br>
            <a:r>
              <a:rPr lang="en-US" sz="1800" b="1" dirty="0" smtClean="0">
                <a:solidFill>
                  <a:srgbClr val="22228B"/>
                </a:solidFill>
              </a:rPr>
              <a:t>+ higher for tissue matched context</a:t>
            </a:r>
            <a:endParaRPr lang="en-US" sz="1800" b="1" dirty="0">
              <a:solidFill>
                <a:srgbClr val="22228B"/>
              </a:solidFill>
            </a:endParaRPr>
          </a:p>
        </p:txBody>
      </p:sp>
      <p:pic>
        <p:nvPicPr>
          <p:cNvPr id="6" name="Picture 5" descr="https://lh4.googleusercontent.com/KZK_EZFsrPRmAMpBYIvIyvmCKl8wRFaaK5b_ZC53FGglk-GGJznsYIrjsFoliq5AM9Eso2pYYAXdfStkw-MwxO7vM9g44e1q5qiCB8uD6VVLvFofJNeydMwEvDmLU_em52DqNU7B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4327" y="1142746"/>
            <a:ext cx="3435985" cy="336677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01132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TextShape 1"/>
          <p:cNvSpPr txBox="1"/>
          <p:nvPr/>
        </p:nvSpPr>
        <p:spPr>
          <a:xfrm>
            <a:off x="276045" y="219727"/>
            <a:ext cx="4768710" cy="1486182"/>
          </a:xfrm>
          <a:prstGeom prst="rect">
            <a:avLst/>
          </a:prstGeom>
          <a:noFill/>
          <a:ln>
            <a:noFill/>
          </a:ln>
        </p:spPr>
        <p:txBody>
          <a:bodyPr lIns="68400" tIns="34200" rIns="68400" bIns="34200" anchor="ctr"/>
          <a:lstStyle/>
          <a:p>
            <a:pPr algn="ctr">
              <a:lnSpc>
                <a:spcPct val="90000"/>
              </a:lnSpc>
            </a:pPr>
            <a:r>
              <a:rPr lang="en-US" sz="2400" b="1" strike="noStrike" spc="-1" dirty="0" smtClean="0">
                <a:solidFill>
                  <a:srgbClr val="011893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Overall Problem: </a:t>
            </a:r>
            <a:br>
              <a:rPr lang="en-US" sz="2400" b="1" strike="noStrike" spc="-1" dirty="0" smtClean="0">
                <a:solidFill>
                  <a:srgbClr val="011893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</a:br>
            <a:r>
              <a:rPr lang="en-US" sz="2400" b="1" strike="noStrike" spc="-1" smtClean="0">
                <a:solidFill>
                  <a:srgbClr val="011893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Finding Key Variants </a:t>
            </a:r>
            <a:r>
              <a:rPr lang="en-US" sz="2400" b="1" strike="noStrike" spc="-1" dirty="0" smtClean="0">
                <a:solidFill>
                  <a:srgbClr val="011893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in </a:t>
            </a:r>
            <a:br>
              <a:rPr lang="en-US" sz="2400" b="1" strike="noStrike" spc="-1" dirty="0" smtClean="0">
                <a:solidFill>
                  <a:srgbClr val="011893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</a:br>
            <a:r>
              <a:rPr lang="en-US" sz="2400" b="1" strike="noStrike" spc="-1" dirty="0" smtClean="0">
                <a:solidFill>
                  <a:srgbClr val="011893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Personal Genomes</a:t>
            </a:r>
            <a:r>
              <a:rPr lang="en-US" sz="2400" b="1" strike="noStrike" spc="-1" dirty="0">
                <a:solidFill>
                  <a:srgbClr val="011893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
</a:t>
            </a:r>
            <a:endParaRPr lang="en-US" sz="1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6" name="TextShape 2"/>
          <p:cNvSpPr txBox="1"/>
          <p:nvPr/>
        </p:nvSpPr>
        <p:spPr>
          <a:xfrm>
            <a:off x="-202549" y="1433965"/>
            <a:ext cx="8552919" cy="2485178"/>
          </a:xfrm>
          <a:prstGeom prst="rect">
            <a:avLst/>
          </a:prstGeom>
          <a:noFill/>
          <a:ln>
            <a:noFill/>
          </a:ln>
        </p:spPr>
        <p:txBody>
          <a:bodyPr lIns="68400" tIns="34200" rIns="68400" bIns="34200"/>
          <a:lstStyle/>
          <a:p>
            <a:pPr marL="343080" lvl="1">
              <a:lnSpc>
                <a:spcPct val="90000"/>
              </a:lnSpc>
              <a:buClr>
                <a:srgbClr val="000000"/>
              </a:buClr>
            </a:pPr>
            <a:r>
              <a:rPr lang="en-US" sz="1800" b="1" u="sng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Millions</a:t>
            </a:r>
            <a:r>
              <a:rPr lang="en-US" sz="18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of variants in a personal genome</a:t>
            </a:r>
          </a:p>
          <a:p>
            <a:pPr marL="343080" lvl="1">
              <a:lnSpc>
                <a:spcPct val="90000"/>
              </a:lnSpc>
              <a:buClr>
                <a:srgbClr val="000000"/>
              </a:buClr>
            </a:pPr>
            <a:r>
              <a:rPr lang="en-US" sz="1800" b="1" u="sng" spc="-1" dirty="0" smtClean="0">
                <a:uFill>
                  <a:solidFill>
                    <a:srgbClr val="FFFFFF"/>
                  </a:solidFill>
                </a:uFill>
                <a:latin typeface="Calibri"/>
              </a:rPr>
              <a:t>Thousands</a:t>
            </a:r>
            <a:r>
              <a:rPr lang="en-US" sz="1800" spc="-1" dirty="0" smtClean="0">
                <a:uFill>
                  <a:solidFill>
                    <a:srgbClr val="FFFFFF"/>
                  </a:solidFill>
                </a:uFill>
                <a:latin typeface="Calibri"/>
              </a:rPr>
              <a:t>, in a cancer genome</a:t>
            </a:r>
          </a:p>
          <a:p>
            <a:pPr marL="343080" lvl="1">
              <a:lnSpc>
                <a:spcPct val="90000"/>
              </a:lnSpc>
              <a:buClr>
                <a:srgbClr val="000000"/>
              </a:buClr>
            </a:pPr>
            <a:r>
              <a:rPr lang="en-US" sz="1800" spc="-1" dirty="0" smtClean="0">
                <a:uFill>
                  <a:solidFill>
                    <a:srgbClr val="FFFFFF"/>
                  </a:solidFill>
                </a:uFill>
                <a:latin typeface="Calibri"/>
              </a:rPr>
              <a:t>Different </a:t>
            </a:r>
            <a:r>
              <a:rPr lang="en-US" sz="1800" b="1" u="sng" spc="-1" dirty="0" smtClean="0">
                <a:uFill>
                  <a:solidFill>
                    <a:srgbClr val="FFFFFF"/>
                  </a:solidFill>
                </a:uFill>
                <a:latin typeface="Calibri"/>
              </a:rPr>
              <a:t>contexts</a:t>
            </a:r>
            <a:r>
              <a:rPr lang="en-US" sz="1800" spc="-1" dirty="0" smtClean="0">
                <a:uFill>
                  <a:solidFill>
                    <a:srgbClr val="FFFFFF"/>
                  </a:solidFill>
                </a:uFill>
                <a:latin typeface="Calibri"/>
              </a:rPr>
              <a:t> for prioritization</a:t>
            </a:r>
          </a:p>
          <a:p>
            <a:pPr marL="343080" lvl="1">
              <a:lnSpc>
                <a:spcPct val="90000"/>
              </a:lnSpc>
              <a:buClr>
                <a:srgbClr val="000000"/>
              </a:buClr>
            </a:pP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43080" lvl="1">
              <a:lnSpc>
                <a:spcPct val="90000"/>
              </a:lnSpc>
              <a:buClr>
                <a:srgbClr val="000000"/>
              </a:buClr>
            </a:pPr>
            <a:r>
              <a:rPr lang="en-US" sz="1800" spc="-1" dirty="0" smtClean="0">
                <a:uFill>
                  <a:solidFill>
                    <a:srgbClr val="FFFFFF"/>
                  </a:solidFill>
                </a:uFill>
                <a:latin typeface="Calibri"/>
              </a:rPr>
              <a:t>In </a:t>
            </a:r>
            <a:r>
              <a:rPr lang="en-US" sz="1800" b="1" spc="-1" dirty="0" smtClean="0">
                <a:uFill>
                  <a:solidFill>
                    <a:srgbClr val="FFFFFF"/>
                  </a:solidFill>
                </a:uFill>
                <a:latin typeface="Calibri"/>
              </a:rPr>
              <a:t>rare disease</a:t>
            </a:r>
            <a:r>
              <a:rPr lang="en-US" sz="1800" spc="-1" dirty="0" smtClean="0">
                <a:uFill>
                  <a:solidFill>
                    <a:srgbClr val="FFFFFF"/>
                  </a:solidFill>
                </a:uFill>
                <a:latin typeface="Calibri"/>
              </a:rPr>
              <a:t>, only a few </a:t>
            </a:r>
            <a:br>
              <a:rPr lang="en-US" sz="1800" spc="-1" dirty="0" smtClean="0">
                <a:uFill>
                  <a:solidFill>
                    <a:srgbClr val="FFFFFF"/>
                  </a:solidFill>
                </a:uFill>
                <a:latin typeface="Calibri"/>
              </a:rPr>
            </a:br>
            <a:r>
              <a:rPr lang="en-US" sz="1800" spc="-1" dirty="0" smtClean="0">
                <a:uFill>
                  <a:solidFill>
                    <a:srgbClr val="FFFFFF"/>
                  </a:solidFill>
                </a:uFill>
                <a:latin typeface="Calibri"/>
              </a:rPr>
              <a:t>high-impact variants are associated with disease </a:t>
            </a:r>
          </a:p>
          <a:p>
            <a:pPr marL="343080" lvl="1">
              <a:lnSpc>
                <a:spcPct val="90000"/>
              </a:lnSpc>
              <a:buClr>
                <a:srgbClr val="000000"/>
              </a:buClr>
            </a:pP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43080" lvl="1">
              <a:lnSpc>
                <a:spcPct val="90000"/>
              </a:lnSpc>
              <a:buClr>
                <a:srgbClr val="000000"/>
              </a:buClr>
            </a:pPr>
            <a:r>
              <a:rPr lang="en-US" sz="1800" spc="-1" dirty="0" smtClean="0">
                <a:uFill>
                  <a:solidFill>
                    <a:srgbClr val="FFFFFF"/>
                  </a:solidFill>
                </a:uFill>
                <a:latin typeface="Calibri"/>
              </a:rPr>
              <a:t>In </a:t>
            </a:r>
            <a:r>
              <a:rPr lang="en-US" sz="1800" b="1" spc="-1" dirty="0" smtClean="0">
                <a:uFill>
                  <a:solidFill>
                    <a:srgbClr val="FFFFFF"/>
                  </a:solidFill>
                </a:uFill>
                <a:latin typeface="Calibri"/>
              </a:rPr>
              <a:t>cancer</a:t>
            </a:r>
            <a:r>
              <a:rPr lang="en-US" sz="1800" spc="-1" dirty="0" smtClean="0">
                <a:uFill>
                  <a:solidFill>
                    <a:srgbClr val="FFFFFF"/>
                  </a:solidFill>
                </a:uFill>
                <a:latin typeface="Calibri"/>
              </a:rPr>
              <a:t>, a few positively selected drivers amongst many passengers</a:t>
            </a:r>
          </a:p>
          <a:p>
            <a:pPr marL="343080" lvl="1">
              <a:lnSpc>
                <a:spcPct val="90000"/>
              </a:lnSpc>
              <a:buClr>
                <a:srgbClr val="000000"/>
              </a:buClr>
            </a:pP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43080" lvl="1">
              <a:lnSpc>
                <a:spcPct val="90000"/>
              </a:lnSpc>
              <a:buClr>
                <a:srgbClr val="000000"/>
              </a:buClr>
            </a:pPr>
            <a:r>
              <a:rPr lang="en-US" sz="1800" spc="-1" dirty="0" smtClean="0">
                <a:uFill>
                  <a:solidFill>
                    <a:srgbClr val="FFFFFF"/>
                  </a:solidFill>
                </a:uFill>
                <a:latin typeface="Calibri"/>
              </a:rPr>
              <a:t>In </a:t>
            </a:r>
            <a:r>
              <a:rPr lang="en-US" sz="1800" b="1" spc="-1" dirty="0" smtClean="0">
                <a:uFill>
                  <a:solidFill>
                    <a:srgbClr val="FFFFFF"/>
                  </a:solidFill>
                </a:uFill>
                <a:latin typeface="Calibri"/>
              </a:rPr>
              <a:t>common disease</a:t>
            </a:r>
            <a:r>
              <a:rPr lang="en-US" sz="1800" spc="-1" dirty="0" smtClean="0">
                <a:uFill>
                  <a:solidFill>
                    <a:srgbClr val="FFFFFF"/>
                  </a:solidFill>
                </a:uFill>
                <a:latin typeface="Calibri"/>
              </a:rPr>
              <a:t>, more variants associated &amp; each has weaker effect,  </a:t>
            </a:r>
          </a:p>
          <a:p>
            <a:pPr marL="343080" lvl="1">
              <a:lnSpc>
                <a:spcPct val="90000"/>
              </a:lnSpc>
              <a:buClr>
                <a:srgbClr val="000000"/>
              </a:buClr>
            </a:pPr>
            <a:r>
              <a:rPr lang="en-US" sz="18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But one wants to find key ”functional” variant amongst many in LD </a:t>
            </a:r>
          </a:p>
          <a:p>
            <a:pPr marL="343080" lvl="1">
              <a:lnSpc>
                <a:spcPct val="90000"/>
              </a:lnSpc>
              <a:buClr>
                <a:srgbClr val="000000"/>
              </a:buClr>
            </a:pP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43080" lvl="1">
              <a:lnSpc>
                <a:spcPct val="90000"/>
              </a:lnSpc>
              <a:buClr>
                <a:srgbClr val="000000"/>
              </a:buClr>
            </a:pP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237" name="Shape 283"/>
          <p:cNvPicPr/>
          <p:nvPr/>
        </p:nvPicPr>
        <p:blipFill>
          <a:blip r:embed="rId3"/>
          <a:stretch/>
        </p:blipFill>
        <p:spPr>
          <a:xfrm>
            <a:off x="4966772" y="794869"/>
            <a:ext cx="3529800" cy="2234160"/>
          </a:xfrm>
          <a:prstGeom prst="rect">
            <a:avLst/>
          </a:prstGeom>
          <a:ln>
            <a:noFill/>
          </a:ln>
        </p:spPr>
      </p:pic>
      <p:sp>
        <p:nvSpPr>
          <p:cNvPr id="239" name="CustomShape 4"/>
          <p:cNvSpPr/>
          <p:nvPr/>
        </p:nvSpPr>
        <p:spPr>
          <a:xfrm>
            <a:off x="5389412" y="516229"/>
            <a:ext cx="2802600" cy="299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8400" tIns="34200" rIns="68400" bIns="34200"/>
          <a:lstStyle/>
          <a:p>
            <a:pPr>
              <a:lnSpc>
                <a:spcPct val="100000"/>
              </a:lnSpc>
            </a:pPr>
            <a:r>
              <a:rPr lang="en-US" sz="1500" b="1" strike="noStrike" spc="-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Helvetica Neue"/>
                <a:ea typeface="Helvetica Neue"/>
              </a:rPr>
              <a:t>CAN YOU FIND THE PANDA?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86822584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1" b="51290"/>
          <a:stretch/>
        </p:blipFill>
        <p:spPr>
          <a:xfrm>
            <a:off x="141657" y="2175689"/>
            <a:ext cx="3742302" cy="229233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57156" y="14936"/>
            <a:ext cx="79878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 smtClean="0">
                <a:solidFill>
                  <a:srgbClr val="22228B"/>
                </a:solidFill>
              </a:rPr>
              <a:t>Visualization of </a:t>
            </a:r>
            <a:r>
              <a:rPr lang="en-US" sz="1800" b="1" smtClean="0">
                <a:solidFill>
                  <a:srgbClr val="22228B"/>
                </a:solidFill>
              </a:rPr>
              <a:t>RADAR Features and Scoring</a:t>
            </a:r>
            <a:endParaRPr lang="en-US" sz="1800" b="1" dirty="0">
              <a:solidFill>
                <a:srgbClr val="22228B"/>
              </a:solidFill>
            </a:endParaRPr>
          </a:p>
        </p:txBody>
      </p:sp>
      <p:sp>
        <p:nvSpPr>
          <p:cNvPr id="8" name="Shape 513"/>
          <p:cNvSpPr txBox="1"/>
          <p:nvPr/>
        </p:nvSpPr>
        <p:spPr>
          <a:xfrm>
            <a:off x="-50800" y="4882300"/>
            <a:ext cx="3200400" cy="312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>
              <a:lnSpc>
                <a:spcPct val="115000"/>
              </a:lnSpc>
            </a:pPr>
            <a:r>
              <a:rPr lang="en" sz="1100" dirty="0" smtClean="0">
                <a:latin typeface="Calibri"/>
                <a:ea typeface="Calibri"/>
                <a:cs typeface="Calibri"/>
                <a:sym typeface="Calibri"/>
              </a:rPr>
              <a:t>[</a:t>
            </a:r>
            <a:r>
              <a:rPr lang="en-US" sz="1100" dirty="0" smtClean="0">
                <a:latin typeface="Calibri"/>
                <a:ea typeface="Calibri"/>
                <a:cs typeface="Calibri"/>
                <a:sym typeface="Calibri"/>
              </a:rPr>
              <a:t>Zhang*, Liu* </a:t>
            </a:r>
            <a:r>
              <a:rPr lang="en" sz="1100" dirty="0" smtClean="0">
                <a:latin typeface="Calibri"/>
                <a:ea typeface="Calibri"/>
                <a:cs typeface="Calibri"/>
                <a:sym typeface="Calibri"/>
              </a:rPr>
              <a:t>et </a:t>
            </a:r>
            <a:r>
              <a:rPr lang="en" sz="1100" dirty="0">
                <a:latin typeface="Calibri"/>
                <a:ea typeface="Calibri"/>
                <a:cs typeface="Calibri"/>
                <a:sym typeface="Calibri"/>
              </a:rPr>
              <a:t>al., </a:t>
            </a:r>
            <a:r>
              <a:rPr lang="en-US" sz="1100" i="1" dirty="0" smtClean="0">
                <a:latin typeface="Calibri"/>
                <a:ea typeface="Calibri"/>
                <a:cs typeface="Calibri"/>
                <a:sym typeface="Calibri"/>
              </a:rPr>
              <a:t>Genome Biology </a:t>
            </a:r>
            <a:r>
              <a:rPr lang="en" sz="1100" dirty="0" smtClean="0"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lang="en-US" sz="1100" dirty="0" smtClean="0">
                <a:latin typeface="Calibri"/>
                <a:ea typeface="Calibri"/>
                <a:cs typeface="Calibri"/>
                <a:sym typeface="Calibri"/>
              </a:rPr>
              <a:t>in review </a:t>
            </a:r>
            <a:r>
              <a:rPr lang="en" sz="1100" dirty="0" smtClean="0">
                <a:latin typeface="Calibri"/>
                <a:ea typeface="Calibri"/>
                <a:cs typeface="Calibri"/>
                <a:sym typeface="Calibri"/>
              </a:rPr>
              <a:t>‘1</a:t>
            </a:r>
            <a:r>
              <a:rPr lang="en-US" sz="1100" dirty="0" smtClean="0">
                <a:latin typeface="Calibri"/>
                <a:ea typeface="Calibri"/>
                <a:cs typeface="Calibri"/>
                <a:sym typeface="Calibri"/>
              </a:rPr>
              <a:t>8</a:t>
            </a:r>
            <a:r>
              <a:rPr lang="en" sz="1100" dirty="0" smtClean="0">
                <a:latin typeface="Calibri"/>
                <a:ea typeface="Calibri"/>
                <a:cs typeface="Calibri"/>
                <a:sym typeface="Calibri"/>
              </a:rPr>
              <a:t>)</a:t>
            </a:r>
            <a:r>
              <a:rPr lang="en-US" sz="1100" dirty="0" smtClean="0">
                <a:latin typeface="Calibri"/>
                <a:ea typeface="Calibri"/>
                <a:cs typeface="Calibri"/>
                <a:sym typeface="Calibri"/>
              </a:rPr>
              <a:t>]</a:t>
            </a:r>
            <a:endParaRPr lang="en" sz="11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-116223" y="456357"/>
            <a:ext cx="437145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22228B"/>
                </a:solidFill>
              </a:rPr>
              <a:t>Germline Variants are Score Using a Universal Scoring Scheme</a:t>
            </a:r>
            <a:endParaRPr lang="en-US" sz="1600" b="1" dirty="0">
              <a:solidFill>
                <a:srgbClr val="22228B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385149" y="1066570"/>
            <a:ext cx="1114408" cy="707886"/>
          </a:xfrm>
          <a:prstGeom prst="rect">
            <a:avLst/>
          </a:prstGeom>
          <a:noFill/>
          <a:ln w="25400">
            <a:solidFill>
              <a:schemeClr val="bg1">
                <a:lumMod val="6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800" i="1" dirty="0" smtClean="0"/>
              <a:t>Input Variants</a:t>
            </a:r>
          </a:p>
          <a:p>
            <a:pPr algn="ctr"/>
            <a:r>
              <a:rPr lang="en-US" sz="800" i="1" dirty="0" err="1" smtClean="0"/>
              <a:t>eCLIP</a:t>
            </a:r>
            <a:endParaRPr lang="en-US" sz="800" i="1" dirty="0" smtClean="0"/>
          </a:p>
          <a:p>
            <a:pPr algn="ctr"/>
            <a:r>
              <a:rPr lang="en-US" sz="800" i="1" dirty="0" smtClean="0"/>
              <a:t>GERP</a:t>
            </a:r>
          </a:p>
          <a:p>
            <a:pPr algn="ctr"/>
            <a:r>
              <a:rPr lang="en-US" sz="800" i="1" dirty="0" smtClean="0"/>
              <a:t>Motif</a:t>
            </a:r>
            <a:endParaRPr lang="en-US" sz="800" dirty="0"/>
          </a:p>
          <a:p>
            <a:pPr algn="ctr"/>
            <a:r>
              <a:rPr lang="mr-IN" sz="800" i="1" dirty="0" smtClean="0"/>
              <a:t>…</a:t>
            </a:r>
            <a:endParaRPr lang="en-US" sz="800" i="1" dirty="0" smtClean="0"/>
          </a:p>
        </p:txBody>
      </p:sp>
      <p:sp>
        <p:nvSpPr>
          <p:cNvPr id="18" name="Rectangle 17"/>
          <p:cNvSpPr/>
          <p:nvPr/>
        </p:nvSpPr>
        <p:spPr>
          <a:xfrm>
            <a:off x="214806" y="1971100"/>
            <a:ext cx="3709397" cy="2669149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Arrow Connector 23"/>
          <p:cNvCxnSpPr/>
          <p:nvPr/>
        </p:nvCxnSpPr>
        <p:spPr>
          <a:xfrm>
            <a:off x="1946238" y="1803224"/>
            <a:ext cx="0" cy="147020"/>
          </a:xfrm>
          <a:prstGeom prst="straightConnector1">
            <a:avLst/>
          </a:prstGeom>
          <a:ln w="19050"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96978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alphaModFix amt="36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201" b="51290"/>
          <a:stretch/>
        </p:blipFill>
        <p:spPr>
          <a:xfrm>
            <a:off x="141657" y="2175689"/>
            <a:ext cx="3742302" cy="229233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57156" y="14936"/>
            <a:ext cx="79878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 smtClean="0">
                <a:solidFill>
                  <a:srgbClr val="22228B"/>
                </a:solidFill>
              </a:rPr>
              <a:t>Visualization of </a:t>
            </a:r>
            <a:r>
              <a:rPr lang="en-US" sz="1800" b="1" smtClean="0">
                <a:solidFill>
                  <a:srgbClr val="22228B"/>
                </a:solidFill>
              </a:rPr>
              <a:t>RADAR Features and Scoring</a:t>
            </a:r>
            <a:endParaRPr lang="en-US" sz="1800" b="1" dirty="0">
              <a:solidFill>
                <a:srgbClr val="22228B"/>
              </a:solidFill>
            </a:endParaRPr>
          </a:p>
        </p:txBody>
      </p:sp>
      <p:sp>
        <p:nvSpPr>
          <p:cNvPr id="8" name="Shape 513"/>
          <p:cNvSpPr txBox="1"/>
          <p:nvPr/>
        </p:nvSpPr>
        <p:spPr>
          <a:xfrm>
            <a:off x="-50800" y="4882300"/>
            <a:ext cx="3200400" cy="312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>
              <a:lnSpc>
                <a:spcPct val="115000"/>
              </a:lnSpc>
            </a:pPr>
            <a:r>
              <a:rPr lang="en" sz="1100" dirty="0" smtClean="0">
                <a:latin typeface="Calibri"/>
                <a:ea typeface="Calibri"/>
                <a:cs typeface="Calibri"/>
                <a:sym typeface="Calibri"/>
              </a:rPr>
              <a:t>[</a:t>
            </a:r>
            <a:r>
              <a:rPr lang="en-US" sz="1100" dirty="0" smtClean="0">
                <a:latin typeface="Calibri"/>
                <a:ea typeface="Calibri"/>
                <a:cs typeface="Calibri"/>
                <a:sym typeface="Calibri"/>
              </a:rPr>
              <a:t>Zhang*, Liu* </a:t>
            </a:r>
            <a:r>
              <a:rPr lang="en" sz="1100" dirty="0" smtClean="0">
                <a:latin typeface="Calibri"/>
                <a:ea typeface="Calibri"/>
                <a:cs typeface="Calibri"/>
                <a:sym typeface="Calibri"/>
              </a:rPr>
              <a:t>et </a:t>
            </a:r>
            <a:r>
              <a:rPr lang="en" sz="1100" dirty="0">
                <a:latin typeface="Calibri"/>
                <a:ea typeface="Calibri"/>
                <a:cs typeface="Calibri"/>
                <a:sym typeface="Calibri"/>
              </a:rPr>
              <a:t>al., </a:t>
            </a:r>
            <a:r>
              <a:rPr lang="en-US" sz="1100" i="1" dirty="0" smtClean="0">
                <a:latin typeface="Calibri"/>
                <a:ea typeface="Calibri"/>
                <a:cs typeface="Calibri"/>
                <a:sym typeface="Calibri"/>
              </a:rPr>
              <a:t>Genome Biology </a:t>
            </a:r>
            <a:r>
              <a:rPr lang="en" sz="1100" dirty="0" smtClean="0"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lang="en-US" sz="1100" dirty="0" smtClean="0">
                <a:latin typeface="Calibri"/>
                <a:ea typeface="Calibri"/>
                <a:cs typeface="Calibri"/>
                <a:sym typeface="Calibri"/>
              </a:rPr>
              <a:t>in review </a:t>
            </a:r>
            <a:r>
              <a:rPr lang="en" sz="1100" dirty="0" smtClean="0">
                <a:latin typeface="Calibri"/>
                <a:ea typeface="Calibri"/>
                <a:cs typeface="Calibri"/>
                <a:sym typeface="Calibri"/>
              </a:rPr>
              <a:t>‘1</a:t>
            </a:r>
            <a:r>
              <a:rPr lang="en-US" sz="1100" dirty="0" smtClean="0">
                <a:latin typeface="Calibri"/>
                <a:ea typeface="Calibri"/>
                <a:cs typeface="Calibri"/>
                <a:sym typeface="Calibri"/>
              </a:rPr>
              <a:t>8</a:t>
            </a:r>
            <a:r>
              <a:rPr lang="en" sz="1100" dirty="0" smtClean="0">
                <a:latin typeface="Calibri"/>
                <a:ea typeface="Calibri"/>
                <a:cs typeface="Calibri"/>
                <a:sym typeface="Calibri"/>
              </a:rPr>
              <a:t>)</a:t>
            </a:r>
            <a:r>
              <a:rPr lang="en-US" sz="1100" dirty="0" smtClean="0">
                <a:latin typeface="Calibri"/>
                <a:ea typeface="Calibri"/>
                <a:cs typeface="Calibri"/>
                <a:sym typeface="Calibri"/>
              </a:rPr>
              <a:t>]</a:t>
            </a:r>
            <a:endParaRPr lang="en" sz="1100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229"/>
          <a:stretch/>
        </p:blipFill>
        <p:spPr>
          <a:xfrm>
            <a:off x="4560991" y="1515700"/>
            <a:ext cx="3752752" cy="24106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126062" y="4380461"/>
            <a:ext cx="482424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22228B"/>
                </a:solidFill>
              </a:rPr>
              <a:t>Somatic Variant Scored with Universal + Tissue specific context score</a:t>
            </a:r>
            <a:endParaRPr lang="en-US" sz="1600" b="1" dirty="0">
              <a:solidFill>
                <a:srgbClr val="22228B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560991" y="2881619"/>
            <a:ext cx="3807502" cy="1044680"/>
          </a:xfrm>
          <a:prstGeom prst="rect">
            <a:avLst/>
          </a:prstGeom>
          <a:noFill/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7907341" y="516433"/>
            <a:ext cx="1114408" cy="584775"/>
          </a:xfrm>
          <a:prstGeom prst="rect">
            <a:avLst/>
          </a:prstGeom>
          <a:noFill/>
          <a:ln w="19050">
            <a:solidFill>
              <a:schemeClr val="accent5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800" b="1" i="1" u="sng" dirty="0" smtClean="0"/>
              <a:t>Tissue Specific:</a:t>
            </a:r>
          </a:p>
          <a:p>
            <a:pPr algn="ctr"/>
            <a:r>
              <a:rPr lang="en-US" sz="800" dirty="0" smtClean="0"/>
              <a:t>Variants</a:t>
            </a:r>
          </a:p>
          <a:p>
            <a:pPr algn="ctr"/>
            <a:r>
              <a:rPr lang="en-US" sz="800" dirty="0" smtClean="0"/>
              <a:t>Expression</a:t>
            </a:r>
          </a:p>
          <a:p>
            <a:pPr algn="ctr"/>
            <a:r>
              <a:rPr lang="en-US" sz="800" dirty="0" smtClean="0"/>
              <a:t>Regulatory Potential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385149" y="1066570"/>
            <a:ext cx="1114408" cy="707886"/>
          </a:xfrm>
          <a:prstGeom prst="rect">
            <a:avLst/>
          </a:prstGeom>
          <a:noFill/>
          <a:ln w="25400">
            <a:solidFill>
              <a:schemeClr val="bg1">
                <a:lumMod val="6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800" i="1" dirty="0" smtClean="0"/>
              <a:t>Input Variants</a:t>
            </a:r>
          </a:p>
          <a:p>
            <a:pPr algn="ctr"/>
            <a:r>
              <a:rPr lang="en-US" sz="800" i="1" dirty="0" err="1" smtClean="0"/>
              <a:t>eCLIP</a:t>
            </a:r>
            <a:endParaRPr lang="en-US" sz="800" i="1" dirty="0" smtClean="0"/>
          </a:p>
          <a:p>
            <a:pPr algn="ctr"/>
            <a:r>
              <a:rPr lang="en-US" sz="800" i="1" dirty="0" smtClean="0"/>
              <a:t>GERP</a:t>
            </a:r>
          </a:p>
          <a:p>
            <a:pPr algn="ctr"/>
            <a:r>
              <a:rPr lang="en-US" sz="800" i="1" dirty="0" smtClean="0"/>
              <a:t>Motif</a:t>
            </a:r>
            <a:endParaRPr lang="en-US" sz="800" dirty="0"/>
          </a:p>
          <a:p>
            <a:pPr algn="ctr"/>
            <a:r>
              <a:rPr lang="mr-IN" sz="800" i="1" dirty="0" smtClean="0"/>
              <a:t>…</a:t>
            </a:r>
            <a:endParaRPr lang="en-US" sz="800" i="1" dirty="0" smtClean="0"/>
          </a:p>
        </p:txBody>
      </p:sp>
      <p:sp>
        <p:nvSpPr>
          <p:cNvPr id="18" name="Rectangle 17"/>
          <p:cNvSpPr/>
          <p:nvPr/>
        </p:nvSpPr>
        <p:spPr>
          <a:xfrm>
            <a:off x="214806" y="1971100"/>
            <a:ext cx="3709397" cy="2669149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4560991" y="1321212"/>
            <a:ext cx="3807502" cy="1490413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Arrow Connector 22"/>
          <p:cNvCxnSpPr/>
          <p:nvPr/>
        </p:nvCxnSpPr>
        <p:spPr>
          <a:xfrm>
            <a:off x="2499557" y="1621129"/>
            <a:ext cx="1936712" cy="0"/>
          </a:xfrm>
          <a:prstGeom prst="straightConnector1">
            <a:avLst/>
          </a:prstGeom>
          <a:ln w="19050"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1946238" y="1803224"/>
            <a:ext cx="0" cy="147020"/>
          </a:xfrm>
          <a:prstGeom prst="straightConnector1">
            <a:avLst/>
          </a:prstGeom>
          <a:ln w="19050"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H="1">
            <a:off x="7963697" y="3403959"/>
            <a:ext cx="535781" cy="0"/>
          </a:xfrm>
          <a:prstGeom prst="straightConnector1">
            <a:avLst/>
          </a:prstGeom>
          <a:ln w="19050">
            <a:solidFill>
              <a:srgbClr val="4F926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V="1">
            <a:off x="8499478" y="1101208"/>
            <a:ext cx="0" cy="2302751"/>
          </a:xfrm>
          <a:prstGeom prst="line">
            <a:avLst/>
          </a:prstGeom>
          <a:ln w="19050">
            <a:solidFill>
              <a:srgbClr val="4F926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4350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Shape 298"/>
          <p:cNvSpPr txBox="1">
            <a:spLocks noGrp="1"/>
          </p:cNvSpPr>
          <p:nvPr>
            <p:ph type="title"/>
          </p:nvPr>
        </p:nvSpPr>
        <p:spPr>
          <a:xfrm>
            <a:off x="0" y="108347"/>
            <a:ext cx="9144000" cy="615600"/>
          </a:xfrm>
          <a:prstGeom prst="rect">
            <a:avLst/>
          </a:prstGeom>
          <a:noFill/>
          <a:ln>
            <a:noFill/>
          </a:ln>
        </p:spPr>
        <p:txBody>
          <a:bodyPr wrap="square" lIns="92050" tIns="46025" rIns="92050" bIns="46025" anchor="ctr" anchorCtr="0">
            <a:noAutofit/>
          </a:bodyPr>
          <a:lstStyle/>
          <a:p>
            <a:pPr lvl="0">
              <a:buClr>
                <a:srgbClr val="7F7F7F"/>
              </a:buClr>
              <a:buSzPct val="25000"/>
            </a:pPr>
            <a:r>
              <a:rPr lang="en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RADAR: Annotation &amp; prioritization of variants </a:t>
            </a:r>
            <a:r>
              <a:rPr lang="en-US" sz="1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/>
            </a:r>
            <a:br>
              <a:rPr lang="en-US" sz="1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en" sz="1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 </a:t>
            </a:r>
            <a:r>
              <a:rPr lang="en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the post-transcriptional </a:t>
            </a:r>
            <a:r>
              <a:rPr lang="en" sz="1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regulome</a:t>
            </a:r>
            <a:r>
              <a:rPr lang="en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for RBPs</a:t>
            </a:r>
            <a:endParaRPr lang="en" sz="1800" dirty="0">
              <a:solidFill>
                <a:schemeClr val="tx1">
                  <a:lumMod val="65000"/>
                  <a:lumOff val="35000"/>
                </a:schemeClr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00" name="Shape 300"/>
          <p:cNvSpPr txBox="1"/>
          <p:nvPr/>
        </p:nvSpPr>
        <p:spPr>
          <a:xfrm>
            <a:off x="8916425" y="3060000"/>
            <a:ext cx="529200" cy="21441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01" name="Shape 301"/>
          <p:cNvSpPr txBox="1">
            <a:spLocks noGrp="1"/>
          </p:cNvSpPr>
          <p:nvPr>
            <p:ph type="body" idx="1"/>
          </p:nvPr>
        </p:nvSpPr>
        <p:spPr>
          <a:xfrm>
            <a:off x="317500" y="778675"/>
            <a:ext cx="8598925" cy="4212300"/>
          </a:xfrm>
          <a:prstGeom prst="rect">
            <a:avLst/>
          </a:prstGeom>
          <a:noFill/>
          <a:ln>
            <a:noFill/>
          </a:ln>
        </p:spPr>
        <p:txBody>
          <a:bodyPr wrap="square" lIns="92050" tIns="46025" rIns="92050" bIns="46025" anchor="t" anchorCtr="0">
            <a:noAutofit/>
          </a:bodyPr>
          <a:lstStyle/>
          <a:p>
            <a:pPr indent="-228600">
              <a:spcBef>
                <a:spcPts val="500"/>
              </a:spcBef>
              <a:buFont typeface="Merriweather Sans"/>
              <a:buChar char="•"/>
            </a:pPr>
            <a:r>
              <a:rPr lang="en-US" sz="19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</a:rPr>
              <a:t>Background on prioritizing non-coding variants: </a:t>
            </a:r>
            <a:r>
              <a:rPr lang="en-US" sz="1900" b="1" u="sng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</a:rPr>
              <a:t/>
            </a:r>
            <a:br>
              <a:rPr lang="en-US" sz="1900" b="1" u="sng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</a:rPr>
            </a:br>
            <a:r>
              <a:rPr lang="en" sz="1900" b="1" u="sng" dirty="0" err="1" smtClean="0">
                <a:solidFill>
                  <a:srgbClr val="FFC000"/>
                </a:solidFill>
                <a:latin typeface="Helvetica Neue"/>
                <a:ea typeface="Helvetica Neue"/>
                <a:cs typeface="Helvetica Neue"/>
              </a:rPr>
              <a:t>FunSeq</a:t>
            </a:r>
            <a:r>
              <a:rPr lang="en" sz="1900" b="1" u="sng" dirty="0" smtClean="0">
                <a:solidFill>
                  <a:srgbClr val="FFC000"/>
                </a:solidFill>
                <a:latin typeface="Helvetica Neue"/>
                <a:ea typeface="Helvetica Neue"/>
                <a:cs typeface="Helvetica Neue"/>
              </a:rPr>
              <a:t> </a:t>
            </a:r>
            <a:r>
              <a:rPr lang="en" sz="19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</a:rPr>
              <a:t>integrates evidence, </a:t>
            </a:r>
            <a:r>
              <a:rPr lang="en" sz="19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</a:rPr>
              <a:t>with </a:t>
            </a:r>
            <a:r>
              <a:rPr lang="en" sz="19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</a:rPr>
              <a:t>a</a:t>
            </a:r>
            <a:r>
              <a:rPr lang="en-US" sz="19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</a:rPr>
              <a:t> “</a:t>
            </a:r>
            <a:r>
              <a:rPr lang="en-US" sz="19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</a:rPr>
              <a:t>surprisal</a:t>
            </a:r>
            <a:r>
              <a:rPr lang="en-US" sz="19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</a:rPr>
              <a:t>” </a:t>
            </a:r>
            <a:r>
              <a:rPr lang="en" sz="19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</a:rPr>
              <a:t>based weighting scheme</a:t>
            </a:r>
            <a:r>
              <a:rPr lang="en-US" sz="19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</a:rPr>
              <a:t>. </a:t>
            </a:r>
            <a:r>
              <a:rPr lang="en" sz="19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</a:rPr>
              <a:t>Prioritizing </a:t>
            </a:r>
            <a:r>
              <a:rPr lang="en" sz="19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</a:rPr>
              <a:t>variants </a:t>
            </a:r>
            <a:r>
              <a:rPr lang="en-US" sz="19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</a:rPr>
              <a:t>within </a:t>
            </a:r>
            <a:r>
              <a:rPr lang="en" sz="19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</a:rPr>
              <a:t>“sensitive </a:t>
            </a:r>
            <a:r>
              <a:rPr lang="en" sz="19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</a:rPr>
              <a:t>sites” </a:t>
            </a:r>
            <a:r>
              <a:rPr lang="en" sz="19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</a:rPr>
              <a:t>(</a:t>
            </a:r>
            <a:r>
              <a:rPr lang="en" sz="19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</a:rPr>
              <a:t>human</a:t>
            </a:r>
            <a:r>
              <a:rPr lang="en-US" sz="19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</a:rPr>
              <a:t> </a:t>
            </a:r>
            <a:r>
              <a:rPr lang="en" sz="19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</a:rPr>
              <a:t>conserved</a:t>
            </a:r>
            <a:r>
              <a:rPr lang="en" sz="19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</a:rPr>
              <a:t>)</a:t>
            </a:r>
            <a:endParaRPr lang="en-US" sz="1900" dirty="0" smtClean="0">
              <a:solidFill>
                <a:schemeClr val="tx1">
                  <a:lumMod val="65000"/>
                  <a:lumOff val="35000"/>
                </a:schemeClr>
              </a:solidFill>
              <a:latin typeface="Helvetica Neue"/>
              <a:ea typeface="Helvetica Neue"/>
              <a:cs typeface="Helvetica Neue"/>
            </a:endParaRPr>
          </a:p>
          <a:p>
            <a:pPr indent="-228600">
              <a:spcBef>
                <a:spcPts val="500"/>
              </a:spcBef>
              <a:buFont typeface="Merriweather Sans"/>
              <a:buChar char="•"/>
            </a:pPr>
            <a:endParaRPr lang="en" sz="1900" dirty="0">
              <a:solidFill>
                <a:schemeClr val="tx1">
                  <a:lumMod val="65000"/>
                  <a:lumOff val="35000"/>
                </a:schemeClr>
              </a:solidFill>
              <a:latin typeface="Helvetica Neue"/>
              <a:ea typeface="Helvetica Neue"/>
              <a:cs typeface="Helvetica Neue"/>
            </a:endParaRPr>
          </a:p>
          <a:p>
            <a:pPr indent="-228600">
              <a:spcBef>
                <a:spcPts val="400"/>
              </a:spcBef>
              <a:buClr>
                <a:srgbClr val="FFFFFF"/>
              </a:buClr>
              <a:buFont typeface="Helvetica Neue"/>
              <a:buChar char="•"/>
            </a:pPr>
            <a:r>
              <a:rPr lang="en-US" sz="1900" b="1" u="sng" dirty="0" smtClean="0">
                <a:solidFill>
                  <a:srgbClr val="FFC000"/>
                </a:solidFill>
              </a:rPr>
              <a:t>RADAR</a:t>
            </a:r>
          </a:p>
          <a:p>
            <a:pPr lvl="1" indent="-228600">
              <a:spcBef>
                <a:spcPts val="400"/>
              </a:spcBef>
              <a:buClr>
                <a:srgbClr val="FFFFFF"/>
              </a:buClr>
              <a:buFont typeface="Helvetica Neue"/>
              <a:buChar char="•"/>
            </a:pPr>
            <a:r>
              <a:rPr lang="en-US" sz="15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Adapts </a:t>
            </a:r>
            <a:r>
              <a:rPr lang="en-US" sz="15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FunSeq</a:t>
            </a:r>
            <a:r>
              <a:rPr lang="en-US" sz="15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approach to RNA</a:t>
            </a:r>
          </a:p>
          <a:p>
            <a:pPr lvl="1" indent="-228600">
              <a:spcBef>
                <a:spcPts val="400"/>
              </a:spcBef>
              <a:buClr>
                <a:srgbClr val="FFFFFF"/>
              </a:buClr>
              <a:buFont typeface="Helvetica Neue"/>
              <a:buChar char="•"/>
            </a:pPr>
            <a:r>
              <a:rPr lang="en-US" sz="15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Prioritizes variants based on post-transcriptional </a:t>
            </a:r>
            <a:r>
              <a:rPr lang="en-US" sz="15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regulome</a:t>
            </a:r>
            <a:r>
              <a:rPr lang="en-US" sz="15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using ENCODE </a:t>
            </a:r>
            <a:r>
              <a:rPr lang="en-US" sz="15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eCLIP</a:t>
            </a:r>
            <a:endParaRPr lang="en-US" sz="15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 indent="-228600">
              <a:spcBef>
                <a:spcPts val="400"/>
              </a:spcBef>
              <a:buClr>
                <a:srgbClr val="FFFFFF"/>
              </a:buClr>
              <a:buFont typeface="Helvetica Neue"/>
              <a:buChar char="•"/>
            </a:pPr>
            <a:r>
              <a:rPr lang="en-US" sz="15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Incorporates </a:t>
            </a:r>
            <a:r>
              <a:rPr lang="en-US" sz="15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new features related to </a:t>
            </a:r>
            <a:r>
              <a:rPr lang="en-US" sz="15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RNA sec</a:t>
            </a:r>
            <a:r>
              <a:rPr lang="en-US" sz="15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 </a:t>
            </a:r>
            <a:r>
              <a:rPr lang="en-US" sz="15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struc</a:t>
            </a:r>
            <a:r>
              <a:rPr lang="en-US" sz="15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&amp; tissue specific effects</a:t>
            </a:r>
            <a:r>
              <a:rPr lang="en-US" sz="1500" b="1" u="sng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/>
            </a:r>
            <a:br>
              <a:rPr lang="en-US" sz="1500" b="1" u="sng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endParaRPr lang="en-US" sz="15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indent="-228600">
              <a:spcBef>
                <a:spcPts val="400"/>
              </a:spcBef>
              <a:buClr>
                <a:srgbClr val="FFFFFF"/>
              </a:buClr>
              <a:buFont typeface="Helvetica Neue"/>
              <a:buChar char="•"/>
            </a:pPr>
            <a:r>
              <a:rPr lang="en-US" sz="19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</a:rPr>
              <a:t>Next </a:t>
            </a:r>
            <a:r>
              <a:rPr lang="en-US" sz="19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</a:rPr>
              <a:t>step in </a:t>
            </a:r>
            <a:r>
              <a:rPr lang="en-US" sz="19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</a:rPr>
              <a:t>prioritizing </a:t>
            </a:r>
            <a:r>
              <a:rPr lang="en-US" sz="19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</a:rPr>
              <a:t>variants associated with RNA:</a:t>
            </a:r>
            <a:r>
              <a:rPr lang="en-US" sz="1900" b="1" u="sng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/>
            </a:r>
            <a:br>
              <a:rPr lang="en-US" sz="1900" b="1" u="sng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sz="1900" b="1" u="sng" dirty="0" err="1" smtClean="0">
                <a:solidFill>
                  <a:srgbClr val="FFC000"/>
                </a:solidFill>
              </a:rPr>
              <a:t>uORFs</a:t>
            </a:r>
            <a:r>
              <a:rPr lang="en-US" sz="1900" dirty="0">
                <a:solidFill>
                  <a:srgbClr val="FFC000"/>
                </a:solidFill>
              </a:rPr>
              <a:t> </a:t>
            </a:r>
            <a:r>
              <a:rPr lang="en-US" sz="19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- </a:t>
            </a:r>
            <a:r>
              <a:rPr lang="en-US" sz="19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Feature integration to find small subset of upstream mutations that potentially alter </a:t>
            </a:r>
            <a:r>
              <a:rPr lang="en-US" sz="19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translation</a:t>
            </a:r>
            <a:endParaRPr lang="en-US" sz="1900" dirty="0" smtClean="0">
              <a:solidFill>
                <a:schemeClr val="tx1">
                  <a:lumMod val="65000"/>
                  <a:lumOff val="35000"/>
                </a:schemeClr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lvl="1" indent="-228600">
              <a:spcBef>
                <a:spcPts val="400"/>
              </a:spcBef>
              <a:buClr>
                <a:srgbClr val="666666"/>
              </a:buClr>
              <a:buFont typeface="Helvetica Neue"/>
              <a:buChar char="•"/>
            </a:pPr>
            <a:endParaRPr lang="en" sz="1500" dirty="0">
              <a:solidFill>
                <a:schemeClr val="tx1">
                  <a:lumMod val="65000"/>
                  <a:lumOff val="35000"/>
                </a:schemeClr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932286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TextShape 1"/>
          <p:cNvSpPr txBox="1"/>
          <p:nvPr/>
        </p:nvSpPr>
        <p:spPr>
          <a:xfrm>
            <a:off x="311760" y="444960"/>
            <a:ext cx="8520120" cy="572400"/>
          </a:xfrm>
          <a:prstGeom prst="rect">
            <a:avLst/>
          </a:prstGeom>
          <a:noFill/>
          <a:ln>
            <a:noFill/>
          </a:ln>
        </p:spPr>
        <p:txBody>
          <a:bodyPr tIns="91440" bIns="91440" anchor="ctr"/>
          <a:lstStyle/>
          <a:p>
            <a:pPr algn="ctr">
              <a:lnSpc>
                <a:spcPct val="100000"/>
              </a:lnSpc>
            </a:pPr>
            <a:r>
              <a:rPr lang="en-US" sz="2400" b="1" strike="noStrike" spc="-1">
                <a:solidFill>
                  <a:srgbClr val="22228B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Upstream open reading frames (uORFs) regulate translation are affected by somatic mutation</a:t>
            </a:r>
            <a:endParaRPr lang="en-US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2" name="CustomShape 2"/>
          <p:cNvSpPr/>
          <p:nvPr/>
        </p:nvSpPr>
        <p:spPr>
          <a:xfrm>
            <a:off x="4294800" y="1387800"/>
            <a:ext cx="4454280" cy="1825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8400" tIns="34200" rIns="68400" bIns="34200"/>
          <a:lstStyle/>
          <a:p>
            <a:pPr marL="457200" indent="-317160">
              <a:lnSpc>
                <a:spcPct val="100000"/>
              </a:lnSpc>
              <a:buClr>
                <a:srgbClr val="000000"/>
              </a:buClr>
              <a:buFont typeface="Helvetica Neue"/>
              <a:buChar char="●"/>
            </a:pPr>
            <a:r>
              <a:rPr lang="en-US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Helvetica Neue"/>
                <a:ea typeface="Helvetica Neue"/>
              </a:rPr>
              <a:t>uORFs regulate the translation of downstream coding regions.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indent="-317160">
              <a:lnSpc>
                <a:spcPct val="100000"/>
              </a:lnSpc>
              <a:buClr>
                <a:srgbClr val="000000"/>
              </a:buClr>
              <a:buFont typeface="Helvetica Neue"/>
              <a:buChar char="●"/>
            </a:pPr>
            <a:r>
              <a:rPr lang="en-US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Helvetica Neue"/>
                <a:ea typeface="Helvetica Neue"/>
              </a:rPr>
              <a:t>This regulation may be altered by somatic mutation in cancer.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indent="-317160">
              <a:lnSpc>
                <a:spcPct val="100000"/>
              </a:lnSpc>
              <a:buClr>
                <a:srgbClr val="000000"/>
              </a:buClr>
              <a:buFont typeface="Helvetica Neue"/>
              <a:buChar char="●"/>
            </a:pPr>
            <a:r>
              <a:rPr lang="en-US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Helvetica Neue"/>
                <a:ea typeface="Helvetica Neue"/>
              </a:rPr>
              <a:t>In Battle et al. 2014 data uORF gain &amp; loss assoc. protein level change.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43" name="Picture 14"/>
          <p:cNvPicPr/>
          <p:nvPr/>
        </p:nvPicPr>
        <p:blipFill>
          <a:blip r:embed="rId2"/>
          <a:srcRect l="2146" t="2444" r="39804" b="48328"/>
          <a:stretch/>
        </p:blipFill>
        <p:spPr>
          <a:xfrm>
            <a:off x="4830480" y="2835720"/>
            <a:ext cx="3382920" cy="2194200"/>
          </a:xfrm>
          <a:prstGeom prst="rect">
            <a:avLst/>
          </a:prstGeom>
          <a:ln>
            <a:noFill/>
          </a:ln>
        </p:spPr>
      </p:pic>
      <p:pic>
        <p:nvPicPr>
          <p:cNvPr id="244" name="Picture 243"/>
          <p:cNvPicPr/>
          <p:nvPr/>
        </p:nvPicPr>
        <p:blipFill>
          <a:blip r:embed="rId3"/>
          <a:stretch/>
        </p:blipFill>
        <p:spPr>
          <a:xfrm>
            <a:off x="528120" y="1371600"/>
            <a:ext cx="3766680" cy="3383280"/>
          </a:xfrm>
          <a:prstGeom prst="rect">
            <a:avLst/>
          </a:prstGeom>
          <a:ln>
            <a:noFill/>
          </a:ln>
        </p:spPr>
      </p:pic>
      <p:sp>
        <p:nvSpPr>
          <p:cNvPr id="245" name="TextShape 3"/>
          <p:cNvSpPr txBox="1"/>
          <p:nvPr/>
        </p:nvSpPr>
        <p:spPr>
          <a:xfrm>
            <a:off x="1316160" y="4705560"/>
            <a:ext cx="2286000" cy="2322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en-US" sz="1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[Ferreira et al., </a:t>
            </a:r>
            <a:r>
              <a:rPr lang="en-US" sz="1000" b="0" i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Bioengineered</a:t>
            </a:r>
            <a:r>
              <a:rPr lang="en-US" sz="1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(‘14)]</a:t>
            </a:r>
          </a:p>
        </p:txBody>
      </p:sp>
      <p:sp>
        <p:nvSpPr>
          <p:cNvPr id="246" name="CustomShape 4"/>
          <p:cNvSpPr/>
          <p:nvPr/>
        </p:nvSpPr>
        <p:spPr>
          <a:xfrm>
            <a:off x="6206400" y="2901240"/>
            <a:ext cx="2480400" cy="311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/>
          <a:lstStyle/>
          <a:p>
            <a:pPr>
              <a:lnSpc>
                <a:spcPct val="115000"/>
              </a:lnSpc>
            </a:pPr>
            <a:r>
              <a:rPr lang="en-US" sz="11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[McGillivray et al., </a:t>
            </a:r>
            <a:r>
              <a:rPr lang="en-US" sz="1100" b="0" i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NAR </a:t>
            </a:r>
            <a:r>
              <a:rPr lang="en-US" sz="11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(‘18)]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7" name="TextShape 5"/>
          <p:cNvSpPr txBox="1"/>
          <p:nvPr/>
        </p:nvSpPr>
        <p:spPr>
          <a:xfrm>
            <a:off x="2834640" y="1828800"/>
            <a:ext cx="2286000" cy="2322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en-US" sz="1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[Calvo et al., </a:t>
            </a:r>
            <a:r>
              <a:rPr lang="en-US" sz="1000" b="0" i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PNAS</a:t>
            </a:r>
            <a:r>
              <a:rPr lang="en-US" sz="1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(‘09)]</a:t>
            </a:r>
          </a:p>
        </p:txBody>
      </p:sp>
    </p:spTree>
    <p:extLst>
      <p:ext uri="{BB962C8B-B14F-4D97-AF65-F5344CB8AC3E}">
        <p14:creationId xmlns:p14="http://schemas.microsoft.com/office/powerpoint/2010/main" val="511039493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48750" y="292626"/>
            <a:ext cx="3990057" cy="572700"/>
          </a:xfrm>
        </p:spPr>
        <p:txBody>
          <a:bodyPr/>
          <a:lstStyle/>
          <a:p>
            <a:r>
              <a:rPr lang="en-US" sz="2000" dirty="0" smtClean="0"/>
              <a:t>The population of functional </a:t>
            </a:r>
            <a:r>
              <a:rPr lang="en-US" sz="2000" dirty="0" err="1" smtClean="0"/>
              <a:t>uORFs</a:t>
            </a:r>
            <a:r>
              <a:rPr lang="en-US" sz="2000" dirty="0" smtClean="0"/>
              <a:t> may be significant</a:t>
            </a:r>
            <a:endParaRPr lang="en-US" sz="2000" dirty="0"/>
          </a:p>
        </p:txBody>
      </p:sp>
      <p:pic>
        <p:nvPicPr>
          <p:cNvPr id="4" name="Picture 7" descr="Cover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2048" r="51444" b="69495"/>
          <a:stretch/>
        </p:blipFill>
        <p:spPr bwMode="auto">
          <a:xfrm>
            <a:off x="-13831" y="79213"/>
            <a:ext cx="4755374" cy="4123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7" descr="Cover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34178" r="34074" b="213"/>
          <a:stretch/>
        </p:blipFill>
        <p:spPr bwMode="auto">
          <a:xfrm>
            <a:off x="4783628" y="1102576"/>
            <a:ext cx="4120300" cy="2447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hape 461"/>
          <p:cNvSpPr txBox="1"/>
          <p:nvPr/>
        </p:nvSpPr>
        <p:spPr>
          <a:xfrm>
            <a:off x="5009117" y="3669022"/>
            <a:ext cx="3669323" cy="1218993"/>
          </a:xfrm>
          <a:prstGeom prst="rect">
            <a:avLst/>
          </a:prstGeom>
          <a:noFill/>
          <a:ln>
            <a:noFill/>
          </a:ln>
        </p:spPr>
        <p:txBody>
          <a:bodyPr wrap="square" lIns="68575" tIns="34275" rIns="68575" bIns="34275" anchor="t" anchorCtr="0">
            <a:noAutofit/>
          </a:bodyPr>
          <a:lstStyle/>
          <a:p>
            <a:pPr marL="457200" indent="-317500">
              <a:spcBef>
                <a:spcPts val="800"/>
              </a:spcBef>
              <a:buClr>
                <a:srgbClr val="000000"/>
              </a:buClr>
              <a:buSzPct val="100000"/>
              <a:buFont typeface="Helvetica Neue"/>
              <a:buChar char="●"/>
            </a:pPr>
            <a:r>
              <a:rPr lang="en-US" dirty="0" smtClean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Ribosome profiling experiments have low overlap in identified </a:t>
            </a:r>
            <a:r>
              <a:rPr lang="en-US" dirty="0" err="1" smtClean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uORFs</a:t>
            </a:r>
            <a:r>
              <a:rPr lang="en-US" dirty="0" smtClean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. </a:t>
            </a:r>
            <a:endParaRPr lang="en" dirty="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indent="-317500">
              <a:buClr>
                <a:srgbClr val="000000"/>
              </a:buClr>
              <a:buSzPct val="100000"/>
              <a:buFont typeface="Helvetica Neue"/>
              <a:buChar char="●"/>
            </a:pPr>
            <a:r>
              <a:rPr lang="en-US" dirty="0" smtClean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This suggests high false-negative rate, and more functional </a:t>
            </a:r>
            <a:r>
              <a:rPr lang="en-US" dirty="0" err="1" smtClean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uORFs</a:t>
            </a:r>
            <a:r>
              <a:rPr lang="en-US" dirty="0" smtClean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than currently known.</a:t>
            </a:r>
            <a:endParaRPr lang="en-US" dirty="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-317500">
              <a:buClr>
                <a:srgbClr val="000000"/>
              </a:buClr>
              <a:buSzPct val="100000"/>
              <a:buFont typeface="Helvetica Neue"/>
              <a:buChar char="●"/>
            </a:pPr>
            <a:endParaRPr lang="en" dirty="0" smtClean="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285750" marR="0" lvl="0" indent="-285750" algn="l" rtl="0">
              <a:spcBef>
                <a:spcPts val="0"/>
              </a:spcBef>
              <a:buSzPct val="25000"/>
              <a:buFont typeface="Arial" charset="0"/>
              <a:buChar char="•"/>
            </a:pPr>
            <a:endParaRPr lang="en" i="0" u="none" strike="noStrike" cap="none" dirty="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" name="Shape 513"/>
          <p:cNvSpPr txBox="1"/>
          <p:nvPr/>
        </p:nvSpPr>
        <p:spPr>
          <a:xfrm>
            <a:off x="7017991" y="4831500"/>
            <a:ext cx="1928023" cy="312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 sz="11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[</a:t>
            </a:r>
            <a:r>
              <a:rPr lang="en-US" sz="11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McGillivray </a:t>
            </a:r>
            <a:r>
              <a:rPr lang="en" sz="11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et </a:t>
            </a:r>
            <a:r>
              <a:rPr lang="en" sz="1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al., </a:t>
            </a:r>
            <a:r>
              <a:rPr lang="en-US" sz="1100" i="1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NAR </a:t>
            </a:r>
            <a:r>
              <a:rPr lang="en" sz="11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(‘1</a:t>
            </a:r>
            <a:r>
              <a:rPr lang="en-US" sz="11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</a:t>
            </a:r>
            <a:r>
              <a:rPr lang="en" sz="11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r>
              <a:rPr lang="en-US" sz="11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]</a:t>
            </a:r>
            <a:endParaRPr lang="en" sz="11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76541" y="3728913"/>
            <a:ext cx="4465002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From a “Universe” of 1.3 M pot. </a:t>
            </a:r>
            <a:r>
              <a:rPr lang="en-US" sz="3200" b="1" dirty="0" err="1" smtClean="0"/>
              <a:t>uORFs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2112752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4712677" y="22407"/>
            <a:ext cx="3350351" cy="5225269"/>
            <a:chOff x="4754016" y="91724"/>
            <a:chExt cx="3183531" cy="4965093"/>
          </a:xfrm>
        </p:grpSpPr>
        <p:pic>
          <p:nvPicPr>
            <p:cNvPr id="9" name="Picture 7" descr="Cover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54795" y="91724"/>
              <a:ext cx="3182752" cy="49650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Rectangle 3"/>
            <p:cNvSpPr/>
            <p:nvPr/>
          </p:nvSpPr>
          <p:spPr>
            <a:xfrm>
              <a:off x="4754795" y="91724"/>
              <a:ext cx="161841" cy="1644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4754016" y="2205690"/>
              <a:ext cx="161841" cy="1644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6719811" y="91724"/>
              <a:ext cx="161841" cy="1644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1701" y="256184"/>
            <a:ext cx="4567796" cy="572700"/>
          </a:xfrm>
        </p:spPr>
        <p:txBody>
          <a:bodyPr/>
          <a:lstStyle/>
          <a:p>
            <a:pPr algn="l"/>
            <a:r>
              <a:rPr lang="en-US" sz="2000" dirty="0" smtClean="0"/>
              <a:t>Prediction &amp; validation of </a:t>
            </a:r>
            <a:br>
              <a:rPr lang="en-US" sz="2000" dirty="0" smtClean="0"/>
            </a:br>
            <a:r>
              <a:rPr lang="en-US" sz="2000" dirty="0" smtClean="0"/>
              <a:t>functional </a:t>
            </a:r>
            <a:r>
              <a:rPr lang="en-US" sz="2000" dirty="0" err="1" smtClean="0"/>
              <a:t>uORFs</a:t>
            </a:r>
            <a:r>
              <a:rPr lang="en-US" sz="2000" dirty="0" smtClean="0"/>
              <a:t> using 89 features</a:t>
            </a:r>
            <a:endParaRPr lang="en-US" sz="2000" dirty="0"/>
          </a:p>
        </p:txBody>
      </p:sp>
      <p:sp>
        <p:nvSpPr>
          <p:cNvPr id="12" name="Shape 461"/>
          <p:cNvSpPr txBox="1"/>
          <p:nvPr/>
        </p:nvSpPr>
        <p:spPr>
          <a:xfrm>
            <a:off x="311701" y="1268444"/>
            <a:ext cx="4314400" cy="784950"/>
          </a:xfrm>
          <a:prstGeom prst="rect">
            <a:avLst/>
          </a:prstGeom>
          <a:noFill/>
          <a:ln>
            <a:noFill/>
          </a:ln>
        </p:spPr>
        <p:txBody>
          <a:bodyPr wrap="square" lIns="68575" tIns="34275" rIns="68575" bIns="34275" anchor="t" anchorCtr="0">
            <a:noAutofit/>
          </a:bodyPr>
          <a:lstStyle/>
          <a:p>
            <a:pPr marL="457200" indent="-317500">
              <a:spcBef>
                <a:spcPts val="800"/>
              </a:spcBef>
              <a:buClr>
                <a:srgbClr val="000000"/>
              </a:buClr>
              <a:buSzPct val="100000"/>
              <a:buFont typeface="Helvetica Neue"/>
              <a:buChar char="●"/>
            </a:pPr>
            <a:r>
              <a:rPr lang="en-US" dirty="0" smtClean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All near-cognate start codons predicted.</a:t>
            </a:r>
          </a:p>
          <a:p>
            <a:pPr marL="457200" indent="-317500">
              <a:spcBef>
                <a:spcPts val="800"/>
              </a:spcBef>
              <a:buClr>
                <a:srgbClr val="000000"/>
              </a:buClr>
              <a:buSzPct val="100000"/>
              <a:buFont typeface="Helvetica Neue"/>
              <a:buChar char="●"/>
            </a:pPr>
            <a:r>
              <a:rPr lang="en-US" dirty="0" smtClean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Cross-validation on independent ribosome profiling datasets and validation using in vivo protein levels and ribosome occupancy in humans (Battle et al. 2014).</a:t>
            </a:r>
            <a:endParaRPr lang="en" dirty="0" smtClean="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285750" marR="0" lvl="0" indent="-285750" algn="l" rtl="0">
              <a:spcBef>
                <a:spcPts val="0"/>
              </a:spcBef>
              <a:buSzPct val="25000"/>
              <a:buFont typeface="Arial" charset="0"/>
              <a:buChar char="•"/>
            </a:pPr>
            <a:endParaRPr lang="en" i="0" u="none" strike="noStrike" cap="none" dirty="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0" name="Picture 7" descr="Cover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97" t="-107" r="-796" b="69331"/>
          <a:stretch/>
        </p:blipFill>
        <p:spPr bwMode="auto">
          <a:xfrm>
            <a:off x="447391" y="2790131"/>
            <a:ext cx="1954069" cy="1873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7" descr="Cover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97" t="61971" r="-796" b="-491"/>
          <a:stretch/>
        </p:blipFill>
        <p:spPr bwMode="auto">
          <a:xfrm>
            <a:off x="2584255" y="2790131"/>
            <a:ext cx="1770056" cy="2123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Shape 513"/>
          <p:cNvSpPr txBox="1"/>
          <p:nvPr/>
        </p:nvSpPr>
        <p:spPr>
          <a:xfrm>
            <a:off x="37657" y="4831500"/>
            <a:ext cx="1928023" cy="312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 sz="11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[</a:t>
            </a:r>
            <a:r>
              <a:rPr lang="en-US" sz="11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McGillivray </a:t>
            </a:r>
            <a:r>
              <a:rPr lang="en" sz="11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et </a:t>
            </a:r>
            <a:r>
              <a:rPr lang="en" sz="1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al., </a:t>
            </a:r>
            <a:r>
              <a:rPr lang="en-US" sz="1100" i="1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NAR </a:t>
            </a:r>
            <a:r>
              <a:rPr lang="en" sz="11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(‘1</a:t>
            </a:r>
            <a:r>
              <a:rPr lang="en-US" sz="11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</a:t>
            </a:r>
            <a:r>
              <a:rPr lang="en" sz="11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r>
              <a:rPr lang="en-US" sz="11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]</a:t>
            </a:r>
            <a:endParaRPr lang="en" sz="11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185690" y="649335"/>
            <a:ext cx="6415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Expr.</a:t>
            </a:r>
          </a:p>
          <a:p>
            <a:pPr algn="ctr"/>
            <a:r>
              <a:rPr lang="en-US" b="1" dirty="0" smtClean="0">
                <a:solidFill>
                  <a:srgbClr val="FF0000"/>
                </a:solidFill>
              </a:rPr>
              <a:t>Level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131188" y="1779775"/>
            <a:ext cx="7505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Tissue</a:t>
            </a:r>
            <a:br>
              <a:rPr lang="en-US" b="1" dirty="0" smtClean="0">
                <a:solidFill>
                  <a:srgbClr val="FF0000"/>
                </a:solidFill>
              </a:rPr>
            </a:br>
            <a:r>
              <a:rPr lang="en-US" b="1" dirty="0" smtClean="0">
                <a:solidFill>
                  <a:srgbClr val="FF0000"/>
                </a:solidFill>
              </a:rPr>
              <a:t>Dist.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209735" y="2763620"/>
            <a:ext cx="59343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Int. </a:t>
            </a:r>
            <a:br>
              <a:rPr lang="en-US" b="1" dirty="0" smtClean="0">
                <a:solidFill>
                  <a:srgbClr val="FF0000"/>
                </a:solidFill>
              </a:rPr>
            </a:br>
            <a:r>
              <a:rPr lang="en-US" b="1" dirty="0" smtClean="0">
                <a:solidFill>
                  <a:srgbClr val="FF0000"/>
                </a:solidFill>
              </a:rPr>
              <a:t>ATG</a:t>
            </a:r>
          </a:p>
          <a:p>
            <a:pPr algn="ctr"/>
            <a:r>
              <a:rPr lang="en-US" b="1" dirty="0" smtClean="0">
                <a:solidFill>
                  <a:srgbClr val="FF0000"/>
                </a:solidFill>
              </a:rPr>
              <a:t>Start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 rot="16200000">
            <a:off x="8066267" y="3944693"/>
            <a:ext cx="8803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Cons-</a:t>
            </a:r>
            <a:br>
              <a:rPr lang="en-US" b="1" dirty="0" smtClean="0">
                <a:solidFill>
                  <a:srgbClr val="FF0000"/>
                </a:solidFill>
              </a:rPr>
            </a:br>
            <a:r>
              <a:rPr lang="en-US" b="1" dirty="0" err="1" smtClean="0">
                <a:solidFill>
                  <a:srgbClr val="FF0000"/>
                </a:solidFill>
              </a:rPr>
              <a:t>ervation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6898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1700" y="202132"/>
            <a:ext cx="8520600" cy="572700"/>
          </a:xfrm>
        </p:spPr>
        <p:txBody>
          <a:bodyPr/>
          <a:lstStyle/>
          <a:p>
            <a:r>
              <a:rPr lang="en-US" dirty="0" smtClean="0"/>
              <a:t>A comprehensive catalog of functional </a:t>
            </a:r>
            <a:r>
              <a:rPr lang="en-US" dirty="0" err="1" smtClean="0"/>
              <a:t>uORFs</a:t>
            </a:r>
            <a:endParaRPr lang="en-US" dirty="0"/>
          </a:p>
        </p:txBody>
      </p:sp>
      <p:pic>
        <p:nvPicPr>
          <p:cNvPr id="6" name="Picture 7" descr="Cover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9" t="71681" r="54783" b="-491"/>
          <a:stretch/>
        </p:blipFill>
        <p:spPr bwMode="auto">
          <a:xfrm>
            <a:off x="4533646" y="838231"/>
            <a:ext cx="2026351" cy="2109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hape 461"/>
          <p:cNvSpPr txBox="1"/>
          <p:nvPr/>
        </p:nvSpPr>
        <p:spPr>
          <a:xfrm>
            <a:off x="4595732" y="3010877"/>
            <a:ext cx="4155275" cy="1650651"/>
          </a:xfrm>
          <a:prstGeom prst="rect">
            <a:avLst/>
          </a:prstGeom>
          <a:noFill/>
          <a:ln>
            <a:noFill/>
          </a:ln>
        </p:spPr>
        <p:txBody>
          <a:bodyPr wrap="square" lIns="68575" tIns="34275" rIns="68575" bIns="34275" anchor="t" anchorCtr="0">
            <a:noAutofit/>
          </a:bodyPr>
          <a:lstStyle/>
          <a:p>
            <a:pPr lvl="0" algn="ctr">
              <a:buClr>
                <a:srgbClr val="000090"/>
              </a:buClr>
              <a:buSzPct val="25000"/>
            </a:pPr>
            <a:endParaRPr lang="en-US" sz="1600" dirty="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indent="-317500">
              <a:spcBef>
                <a:spcPts val="800"/>
              </a:spcBef>
              <a:buClr>
                <a:srgbClr val="000000"/>
              </a:buClr>
              <a:buSzPct val="100000"/>
              <a:buFont typeface="Helvetica Neue"/>
              <a:buChar char="●"/>
            </a:pPr>
            <a:r>
              <a:rPr lang="en-US" sz="2400" b="1" dirty="0" smtClean="0">
                <a:solidFill>
                  <a:srgbClr val="C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180K</a:t>
            </a:r>
            <a:r>
              <a:rPr lang="en-US" sz="1600" dirty="0" smtClean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: Large </a:t>
            </a:r>
            <a:r>
              <a:rPr lang="en-US" sz="1600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predicted positive set likely to affect translation </a:t>
            </a:r>
            <a:r>
              <a:rPr lang="en-US" sz="1600" dirty="0" smtClean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</a:p>
          <a:p>
            <a:pPr marL="457200" indent="-317500">
              <a:spcBef>
                <a:spcPts val="800"/>
              </a:spcBef>
              <a:buClr>
                <a:srgbClr val="000000"/>
              </a:buClr>
              <a:buSzPct val="100000"/>
              <a:buFont typeface="Helvetica Neue"/>
              <a:buChar char="●"/>
            </a:pPr>
            <a:r>
              <a:rPr lang="en-US" sz="1600" dirty="0" smtClean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Calibration on gold standards, suggests getting </a:t>
            </a:r>
            <a:r>
              <a:rPr lang="en-US" sz="2000" b="1" dirty="0" smtClean="0">
                <a:solidFill>
                  <a:srgbClr val="C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~70%</a:t>
            </a:r>
            <a:r>
              <a:rPr lang="en-US" sz="1600" dirty="0" smtClean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of known</a:t>
            </a:r>
          </a:p>
        </p:txBody>
      </p:sp>
      <p:sp>
        <p:nvSpPr>
          <p:cNvPr id="10" name="Shape 513"/>
          <p:cNvSpPr txBox="1"/>
          <p:nvPr/>
        </p:nvSpPr>
        <p:spPr>
          <a:xfrm>
            <a:off x="164942" y="4700606"/>
            <a:ext cx="1928023" cy="312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 sz="11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[</a:t>
            </a:r>
            <a:r>
              <a:rPr lang="en-US" sz="11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McGillivray </a:t>
            </a:r>
            <a:r>
              <a:rPr lang="en" sz="11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et </a:t>
            </a:r>
            <a:r>
              <a:rPr lang="en" sz="1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al., </a:t>
            </a:r>
            <a:r>
              <a:rPr lang="en-US" sz="1100" i="1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NAR </a:t>
            </a:r>
            <a:r>
              <a:rPr lang="en" sz="11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(‘1</a:t>
            </a:r>
            <a:r>
              <a:rPr lang="en-US" sz="11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</a:t>
            </a:r>
            <a:r>
              <a:rPr lang="en" sz="11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r>
              <a:rPr lang="en-US" sz="11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]</a:t>
            </a:r>
            <a:endParaRPr lang="en" sz="11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" name="Picture 7" descr="Cover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t="31994" r="46048" b="43488"/>
          <a:stretch/>
        </p:blipFill>
        <p:spPr bwMode="auto">
          <a:xfrm>
            <a:off x="6762054" y="1127670"/>
            <a:ext cx="2421046" cy="1627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Shape 461"/>
          <p:cNvSpPr txBox="1"/>
          <p:nvPr/>
        </p:nvSpPr>
        <p:spPr>
          <a:xfrm>
            <a:off x="-6864" y="1545823"/>
            <a:ext cx="1845949" cy="1326695"/>
          </a:xfrm>
          <a:prstGeom prst="rect">
            <a:avLst/>
          </a:prstGeom>
          <a:noFill/>
          <a:ln>
            <a:noFill/>
          </a:ln>
        </p:spPr>
        <p:txBody>
          <a:bodyPr wrap="square" lIns="68575" tIns="34275" rIns="68575" bIns="34275" anchor="t" anchorCtr="0">
            <a:noAutofit/>
          </a:bodyPr>
          <a:lstStyle/>
          <a:p>
            <a:pPr marL="139700" algn="ctr">
              <a:spcBef>
                <a:spcPts val="800"/>
              </a:spcBef>
              <a:buClr>
                <a:srgbClr val="000000"/>
              </a:buClr>
              <a:buSzPct val="100000"/>
            </a:pPr>
            <a:r>
              <a:rPr lang="en-US" sz="1200" dirty="0" smtClean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Universe of </a:t>
            </a:r>
            <a:r>
              <a:rPr lang="en-US" sz="2400" b="1" dirty="0" smtClean="0">
                <a:solidFill>
                  <a:srgbClr val="C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1.3M</a:t>
            </a:r>
            <a:r>
              <a:rPr lang="en-US" sz="2400" dirty="0" smtClean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1200" dirty="0" err="1" smtClean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uORFs</a:t>
            </a:r>
            <a:r>
              <a:rPr lang="en-US" sz="1200" dirty="0" smtClean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scored via Simple Bayes </a:t>
            </a:r>
            <a:r>
              <a:rPr lang="en-US" sz="1200" dirty="0" err="1" smtClean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algo</a:t>
            </a:r>
            <a:r>
              <a:rPr lang="en-US" sz="1200" dirty="0" smtClean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.</a:t>
            </a:r>
          </a:p>
          <a:p>
            <a:pPr marL="285750" marR="0" lvl="0" indent="-285750" algn="ctr" rtl="0">
              <a:spcBef>
                <a:spcPts val="0"/>
              </a:spcBef>
              <a:buSzPct val="25000"/>
              <a:buFont typeface="Arial" charset="0"/>
              <a:buChar char="•"/>
            </a:pPr>
            <a:endParaRPr lang="en" sz="1600" i="0" u="none" strike="noStrike" cap="none" dirty="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26" name="Straight Arrow Connector 25"/>
          <p:cNvCxnSpPr/>
          <p:nvPr/>
        </p:nvCxnSpPr>
        <p:spPr>
          <a:xfrm>
            <a:off x="4009473" y="1970334"/>
            <a:ext cx="265308" cy="5713"/>
          </a:xfrm>
          <a:prstGeom prst="straightConnector1">
            <a:avLst/>
          </a:prstGeom>
          <a:ln>
            <a:solidFill>
              <a:srgbClr val="808080">
                <a:alpha val="74902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7" descr="Cover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t="56300" r="46048" b="28125"/>
          <a:stretch/>
        </p:blipFill>
        <p:spPr bwMode="auto">
          <a:xfrm>
            <a:off x="1999227" y="1349131"/>
            <a:ext cx="2421046" cy="1033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Rectangle 26"/>
          <p:cNvSpPr/>
          <p:nvPr/>
        </p:nvSpPr>
        <p:spPr>
          <a:xfrm>
            <a:off x="3422092" y="1675771"/>
            <a:ext cx="637675" cy="533400"/>
          </a:xfrm>
          <a:prstGeom prst="rect">
            <a:avLst/>
          </a:prstGeom>
          <a:noFill/>
          <a:ln w="28575">
            <a:solidFill>
              <a:srgbClr val="808080">
                <a:alpha val="74902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4844266" y="2061171"/>
            <a:ext cx="1444434" cy="3219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Picture 7" descr="Cover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t="46347" r="96606" b="43488"/>
          <a:stretch/>
        </p:blipFill>
        <p:spPr bwMode="auto">
          <a:xfrm>
            <a:off x="2092965" y="1675771"/>
            <a:ext cx="152400" cy="674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3" name="Straight Arrow Connector 32"/>
          <p:cNvCxnSpPr/>
          <p:nvPr/>
        </p:nvCxnSpPr>
        <p:spPr>
          <a:xfrm>
            <a:off x="1698533" y="1913064"/>
            <a:ext cx="265308" cy="5713"/>
          </a:xfrm>
          <a:prstGeom prst="straightConnector1">
            <a:avLst/>
          </a:prstGeom>
          <a:ln w="28575">
            <a:solidFill>
              <a:srgbClr val="808080">
                <a:alpha val="74902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>
            <a:off x="6493670" y="1930136"/>
            <a:ext cx="265308" cy="5713"/>
          </a:xfrm>
          <a:prstGeom prst="straightConnector1">
            <a:avLst/>
          </a:prstGeom>
          <a:ln w="28575">
            <a:solidFill>
              <a:srgbClr val="808080">
                <a:alpha val="74902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1883172" y="2230520"/>
            <a:ext cx="275129" cy="2265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4132306" y="2216591"/>
            <a:ext cx="275129" cy="2265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6673370" y="1093707"/>
            <a:ext cx="275129" cy="2265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8899212" y="1093706"/>
            <a:ext cx="275129" cy="2265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23732" y="3711452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indent="-317500">
              <a:spcBef>
                <a:spcPts val="800"/>
              </a:spcBef>
              <a:buClr>
                <a:srgbClr val="000000"/>
              </a:buClr>
              <a:buSzPct val="100000"/>
              <a:buFont typeface="Helvetica Neue"/>
              <a:buChar char="●"/>
            </a:pPr>
            <a:r>
              <a:rPr lang="en-US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Predicted functional </a:t>
            </a:r>
            <a:r>
              <a:rPr lang="en-US" dirty="0" err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uORFs</a:t>
            </a:r>
            <a:r>
              <a:rPr lang="en-US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may be intersected with disease associated variants.</a:t>
            </a:r>
            <a:endParaRPr lang="en" dirty="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4268338" y="1924423"/>
            <a:ext cx="265308" cy="5713"/>
          </a:xfrm>
          <a:prstGeom prst="straightConnector1">
            <a:avLst/>
          </a:prstGeom>
          <a:ln w="28575">
            <a:solidFill>
              <a:srgbClr val="808080">
                <a:alpha val="74902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85959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Shape 298"/>
          <p:cNvSpPr txBox="1">
            <a:spLocks noGrp="1"/>
          </p:cNvSpPr>
          <p:nvPr>
            <p:ph type="title"/>
          </p:nvPr>
        </p:nvSpPr>
        <p:spPr>
          <a:xfrm>
            <a:off x="0" y="108347"/>
            <a:ext cx="9144000" cy="615600"/>
          </a:xfrm>
          <a:prstGeom prst="rect">
            <a:avLst/>
          </a:prstGeom>
          <a:noFill/>
          <a:ln>
            <a:noFill/>
          </a:ln>
        </p:spPr>
        <p:txBody>
          <a:bodyPr wrap="square" lIns="92050" tIns="46025" rIns="92050" bIns="46025" anchor="ctr" anchorCtr="0">
            <a:noAutofit/>
          </a:bodyPr>
          <a:lstStyle/>
          <a:p>
            <a:pPr lvl="0">
              <a:buClr>
                <a:srgbClr val="7F7F7F"/>
              </a:buClr>
              <a:buSzPct val="25000"/>
            </a:pPr>
            <a:r>
              <a:rPr lang="en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RADAR: Annotation &amp; prioritization of variants </a:t>
            </a:r>
            <a:r>
              <a:rPr lang="en-US" sz="1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/>
            </a:r>
            <a:br>
              <a:rPr lang="en-US" sz="1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en" sz="1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 </a:t>
            </a:r>
            <a:r>
              <a:rPr lang="en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the post-transcriptional </a:t>
            </a:r>
            <a:r>
              <a:rPr lang="en" sz="1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regulome</a:t>
            </a:r>
            <a:r>
              <a:rPr lang="en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for RBPs</a:t>
            </a:r>
            <a:endParaRPr lang="en" sz="1800" dirty="0">
              <a:solidFill>
                <a:schemeClr val="tx1">
                  <a:lumMod val="65000"/>
                  <a:lumOff val="35000"/>
                </a:schemeClr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00" name="Shape 300"/>
          <p:cNvSpPr txBox="1"/>
          <p:nvPr/>
        </p:nvSpPr>
        <p:spPr>
          <a:xfrm>
            <a:off x="8916425" y="3060000"/>
            <a:ext cx="529200" cy="21441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01" name="Shape 301"/>
          <p:cNvSpPr txBox="1">
            <a:spLocks noGrp="1"/>
          </p:cNvSpPr>
          <p:nvPr>
            <p:ph type="body" idx="1"/>
          </p:nvPr>
        </p:nvSpPr>
        <p:spPr>
          <a:xfrm>
            <a:off x="317500" y="778675"/>
            <a:ext cx="8598925" cy="4212300"/>
          </a:xfrm>
          <a:prstGeom prst="rect">
            <a:avLst/>
          </a:prstGeom>
          <a:noFill/>
          <a:ln>
            <a:noFill/>
          </a:ln>
        </p:spPr>
        <p:txBody>
          <a:bodyPr wrap="square" lIns="92050" tIns="46025" rIns="92050" bIns="46025" anchor="t" anchorCtr="0">
            <a:noAutofit/>
          </a:bodyPr>
          <a:lstStyle/>
          <a:p>
            <a:pPr indent="-228600">
              <a:spcBef>
                <a:spcPts val="500"/>
              </a:spcBef>
              <a:buFont typeface="Merriweather Sans"/>
              <a:buChar char="•"/>
            </a:pPr>
            <a:r>
              <a:rPr lang="en-US" sz="19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</a:rPr>
              <a:t>Background on prioritizing non-coding variants: </a:t>
            </a:r>
            <a:r>
              <a:rPr lang="en-US" sz="1900" b="1" u="sng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</a:rPr>
              <a:t/>
            </a:r>
            <a:br>
              <a:rPr lang="en-US" sz="1900" b="1" u="sng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</a:rPr>
            </a:br>
            <a:r>
              <a:rPr lang="en" sz="1900" b="1" u="sng" dirty="0" err="1" smtClean="0">
                <a:solidFill>
                  <a:srgbClr val="FFC000"/>
                </a:solidFill>
                <a:latin typeface="Helvetica Neue"/>
                <a:ea typeface="Helvetica Neue"/>
                <a:cs typeface="Helvetica Neue"/>
              </a:rPr>
              <a:t>FunSeq</a:t>
            </a:r>
            <a:r>
              <a:rPr lang="en" sz="1900" b="1" u="sng" dirty="0" smtClean="0">
                <a:solidFill>
                  <a:srgbClr val="FFC000"/>
                </a:solidFill>
                <a:latin typeface="Helvetica Neue"/>
                <a:ea typeface="Helvetica Neue"/>
                <a:cs typeface="Helvetica Neue"/>
              </a:rPr>
              <a:t> </a:t>
            </a:r>
            <a:r>
              <a:rPr lang="en" sz="19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</a:rPr>
              <a:t>integrates evidence, </a:t>
            </a:r>
            <a:r>
              <a:rPr lang="en" sz="19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</a:rPr>
              <a:t>with </a:t>
            </a:r>
            <a:r>
              <a:rPr lang="en" sz="19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</a:rPr>
              <a:t>a</a:t>
            </a:r>
            <a:r>
              <a:rPr lang="en-US" sz="19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</a:rPr>
              <a:t> “</a:t>
            </a:r>
            <a:r>
              <a:rPr lang="en-US" sz="19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</a:rPr>
              <a:t>surprisal</a:t>
            </a:r>
            <a:r>
              <a:rPr lang="en-US" sz="19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</a:rPr>
              <a:t>” </a:t>
            </a:r>
            <a:r>
              <a:rPr lang="en" sz="19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</a:rPr>
              <a:t>based weighting scheme</a:t>
            </a:r>
            <a:r>
              <a:rPr lang="en-US" sz="19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</a:rPr>
              <a:t>. </a:t>
            </a:r>
            <a:r>
              <a:rPr lang="en" sz="19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</a:rPr>
              <a:t>Prioritizing </a:t>
            </a:r>
            <a:r>
              <a:rPr lang="en" sz="19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</a:rPr>
              <a:t>variants </a:t>
            </a:r>
            <a:r>
              <a:rPr lang="en-US" sz="19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</a:rPr>
              <a:t>within </a:t>
            </a:r>
            <a:r>
              <a:rPr lang="en" sz="19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</a:rPr>
              <a:t>“sensitive </a:t>
            </a:r>
            <a:r>
              <a:rPr lang="en" sz="19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</a:rPr>
              <a:t>sites” </a:t>
            </a:r>
            <a:r>
              <a:rPr lang="en" sz="19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</a:rPr>
              <a:t>(</a:t>
            </a:r>
            <a:r>
              <a:rPr lang="en" sz="19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</a:rPr>
              <a:t>human</a:t>
            </a:r>
            <a:r>
              <a:rPr lang="en-US" sz="19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</a:rPr>
              <a:t> </a:t>
            </a:r>
            <a:r>
              <a:rPr lang="en" sz="19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</a:rPr>
              <a:t>conserved</a:t>
            </a:r>
            <a:r>
              <a:rPr lang="en" sz="19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</a:rPr>
              <a:t>)</a:t>
            </a:r>
            <a:endParaRPr lang="en-US" sz="1900" dirty="0" smtClean="0">
              <a:solidFill>
                <a:schemeClr val="tx1">
                  <a:lumMod val="65000"/>
                  <a:lumOff val="35000"/>
                </a:schemeClr>
              </a:solidFill>
              <a:latin typeface="Helvetica Neue"/>
              <a:ea typeface="Helvetica Neue"/>
              <a:cs typeface="Helvetica Neue"/>
            </a:endParaRPr>
          </a:p>
          <a:p>
            <a:pPr indent="-228600">
              <a:spcBef>
                <a:spcPts val="500"/>
              </a:spcBef>
              <a:buFont typeface="Merriweather Sans"/>
              <a:buChar char="•"/>
            </a:pPr>
            <a:endParaRPr lang="en" sz="1900" dirty="0">
              <a:solidFill>
                <a:schemeClr val="tx1">
                  <a:lumMod val="65000"/>
                  <a:lumOff val="35000"/>
                </a:schemeClr>
              </a:solidFill>
              <a:latin typeface="Helvetica Neue"/>
              <a:ea typeface="Helvetica Neue"/>
              <a:cs typeface="Helvetica Neue"/>
            </a:endParaRPr>
          </a:p>
          <a:p>
            <a:pPr indent="-228600">
              <a:spcBef>
                <a:spcPts val="400"/>
              </a:spcBef>
              <a:buClr>
                <a:srgbClr val="FFFFFF"/>
              </a:buClr>
              <a:buFont typeface="Helvetica Neue"/>
              <a:buChar char="•"/>
            </a:pPr>
            <a:r>
              <a:rPr lang="en-US" sz="1900" b="1" u="sng" dirty="0" smtClean="0">
                <a:solidFill>
                  <a:srgbClr val="FFC000"/>
                </a:solidFill>
              </a:rPr>
              <a:t>RADAR</a:t>
            </a:r>
          </a:p>
          <a:p>
            <a:pPr lvl="1" indent="-228600">
              <a:spcBef>
                <a:spcPts val="400"/>
              </a:spcBef>
              <a:buClr>
                <a:srgbClr val="FFFFFF"/>
              </a:buClr>
              <a:buFont typeface="Helvetica Neue"/>
              <a:buChar char="•"/>
            </a:pPr>
            <a:r>
              <a:rPr lang="en-US" sz="15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Adapts </a:t>
            </a:r>
            <a:r>
              <a:rPr lang="en-US" sz="15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FunSeq</a:t>
            </a:r>
            <a:r>
              <a:rPr lang="en-US" sz="15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approach to RNA</a:t>
            </a:r>
          </a:p>
          <a:p>
            <a:pPr lvl="1" indent="-228600">
              <a:spcBef>
                <a:spcPts val="400"/>
              </a:spcBef>
              <a:buClr>
                <a:srgbClr val="FFFFFF"/>
              </a:buClr>
              <a:buFont typeface="Helvetica Neue"/>
              <a:buChar char="•"/>
            </a:pPr>
            <a:r>
              <a:rPr lang="en-US" sz="15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Prioritizes variants based on post-transcriptional </a:t>
            </a:r>
            <a:r>
              <a:rPr lang="en-US" sz="15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regulome</a:t>
            </a:r>
            <a:r>
              <a:rPr lang="en-US" sz="15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using ENCODE </a:t>
            </a:r>
            <a:r>
              <a:rPr lang="en-US" sz="15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eCLIP</a:t>
            </a:r>
            <a:endParaRPr lang="en-US" sz="15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 indent="-228600">
              <a:spcBef>
                <a:spcPts val="400"/>
              </a:spcBef>
              <a:buClr>
                <a:srgbClr val="FFFFFF"/>
              </a:buClr>
              <a:buFont typeface="Helvetica Neue"/>
              <a:buChar char="•"/>
            </a:pPr>
            <a:r>
              <a:rPr lang="en-US" sz="15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Incorporates </a:t>
            </a:r>
            <a:r>
              <a:rPr lang="en-US" sz="15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new features related to </a:t>
            </a:r>
            <a:r>
              <a:rPr lang="en-US" sz="15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RNA sec</a:t>
            </a:r>
            <a:r>
              <a:rPr lang="en-US" sz="15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 </a:t>
            </a:r>
            <a:r>
              <a:rPr lang="en-US" sz="15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struc</a:t>
            </a:r>
            <a:r>
              <a:rPr lang="en-US" sz="15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&amp; tissue specific effects</a:t>
            </a:r>
            <a:r>
              <a:rPr lang="en-US" sz="1500" b="1" u="sng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/>
            </a:r>
            <a:br>
              <a:rPr lang="en-US" sz="1500" b="1" u="sng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endParaRPr lang="en-US" sz="15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indent="-228600">
              <a:spcBef>
                <a:spcPts val="400"/>
              </a:spcBef>
              <a:buClr>
                <a:srgbClr val="FFFFFF"/>
              </a:buClr>
              <a:buFont typeface="Helvetica Neue"/>
              <a:buChar char="•"/>
            </a:pPr>
            <a:r>
              <a:rPr lang="en-US" sz="19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</a:rPr>
              <a:t>Next </a:t>
            </a:r>
            <a:r>
              <a:rPr lang="en-US" sz="19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</a:rPr>
              <a:t>step in </a:t>
            </a:r>
            <a:r>
              <a:rPr lang="en-US" sz="19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</a:rPr>
              <a:t>prioritizing </a:t>
            </a:r>
            <a:r>
              <a:rPr lang="en-US" sz="19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</a:rPr>
              <a:t>variants associated with RNA:</a:t>
            </a:r>
            <a:r>
              <a:rPr lang="en-US" sz="1900" b="1" u="sng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/>
            </a:r>
            <a:br>
              <a:rPr lang="en-US" sz="1900" b="1" u="sng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sz="1900" b="1" u="sng" dirty="0" err="1" smtClean="0">
                <a:solidFill>
                  <a:srgbClr val="FFC000"/>
                </a:solidFill>
              </a:rPr>
              <a:t>uORFs</a:t>
            </a:r>
            <a:r>
              <a:rPr lang="en-US" sz="1900" dirty="0">
                <a:solidFill>
                  <a:srgbClr val="FFC000"/>
                </a:solidFill>
              </a:rPr>
              <a:t> </a:t>
            </a:r>
            <a:r>
              <a:rPr lang="en-US" sz="19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- </a:t>
            </a:r>
            <a:r>
              <a:rPr lang="en-US" sz="19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Feature integration to find small subset of upstream mutations that potentially alter </a:t>
            </a:r>
            <a:r>
              <a:rPr lang="en-US" sz="19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translation</a:t>
            </a:r>
            <a:endParaRPr lang="en-US" sz="1900" dirty="0" smtClean="0">
              <a:solidFill>
                <a:schemeClr val="tx1">
                  <a:lumMod val="65000"/>
                  <a:lumOff val="35000"/>
                </a:schemeClr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lvl="1" indent="-228600">
              <a:spcBef>
                <a:spcPts val="400"/>
              </a:spcBef>
              <a:buClr>
                <a:srgbClr val="666666"/>
              </a:buClr>
              <a:buFont typeface="Helvetica Neue"/>
              <a:buChar char="•"/>
            </a:pPr>
            <a:endParaRPr lang="en" sz="1500" dirty="0">
              <a:solidFill>
                <a:schemeClr val="tx1">
                  <a:lumMod val="65000"/>
                  <a:lumOff val="35000"/>
                </a:schemeClr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765159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Shape 298"/>
          <p:cNvSpPr txBox="1">
            <a:spLocks noGrp="1"/>
          </p:cNvSpPr>
          <p:nvPr>
            <p:ph type="title"/>
          </p:nvPr>
        </p:nvSpPr>
        <p:spPr>
          <a:xfrm>
            <a:off x="0" y="108347"/>
            <a:ext cx="9144000" cy="615600"/>
          </a:xfrm>
          <a:prstGeom prst="rect">
            <a:avLst/>
          </a:prstGeom>
          <a:noFill/>
          <a:ln>
            <a:noFill/>
          </a:ln>
        </p:spPr>
        <p:txBody>
          <a:bodyPr wrap="square" lIns="92050" tIns="46025" rIns="92050" bIns="46025" anchor="ctr" anchorCtr="0">
            <a:noAutofit/>
          </a:bodyPr>
          <a:lstStyle/>
          <a:p>
            <a:pPr lvl="0">
              <a:buClr>
                <a:srgbClr val="7F7F7F"/>
              </a:buClr>
              <a:buSzPct val="25000"/>
            </a:pPr>
            <a:r>
              <a:rPr lang="en" sz="1800" dirty="0">
                <a:solidFill>
                  <a:schemeClr val="bg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RADAR: Annotation &amp; prioritization of variants </a:t>
            </a:r>
            <a:r>
              <a:rPr lang="en-US" sz="1800" dirty="0" smtClean="0">
                <a:solidFill>
                  <a:schemeClr val="bg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/>
            </a:r>
            <a:br>
              <a:rPr lang="en-US" sz="1800" dirty="0" smtClean="0">
                <a:solidFill>
                  <a:schemeClr val="bg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en" sz="1800" dirty="0" smtClean="0">
                <a:solidFill>
                  <a:schemeClr val="bg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 </a:t>
            </a:r>
            <a:r>
              <a:rPr lang="en" sz="1800" dirty="0">
                <a:solidFill>
                  <a:schemeClr val="bg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the post-transcriptional </a:t>
            </a:r>
            <a:r>
              <a:rPr lang="en" sz="1800" dirty="0" err="1">
                <a:solidFill>
                  <a:schemeClr val="bg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regulome</a:t>
            </a:r>
            <a:r>
              <a:rPr lang="en" sz="1800" dirty="0">
                <a:solidFill>
                  <a:schemeClr val="bg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for RBPs</a:t>
            </a:r>
            <a:endParaRPr lang="en" sz="1800" dirty="0">
              <a:solidFill>
                <a:schemeClr val="bg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00" name="Shape 300"/>
          <p:cNvSpPr txBox="1"/>
          <p:nvPr/>
        </p:nvSpPr>
        <p:spPr>
          <a:xfrm>
            <a:off x="8916425" y="3060000"/>
            <a:ext cx="529200" cy="21441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301" name="Shape 301"/>
          <p:cNvSpPr txBox="1">
            <a:spLocks noGrp="1"/>
          </p:cNvSpPr>
          <p:nvPr>
            <p:ph type="body" idx="1"/>
          </p:nvPr>
        </p:nvSpPr>
        <p:spPr>
          <a:xfrm>
            <a:off x="317500" y="778675"/>
            <a:ext cx="8598925" cy="4212300"/>
          </a:xfrm>
          <a:prstGeom prst="rect">
            <a:avLst/>
          </a:prstGeom>
          <a:noFill/>
          <a:ln>
            <a:noFill/>
          </a:ln>
        </p:spPr>
        <p:txBody>
          <a:bodyPr wrap="square" lIns="92050" tIns="46025" rIns="92050" bIns="46025" anchor="t" anchorCtr="0">
            <a:noAutofit/>
          </a:bodyPr>
          <a:lstStyle/>
          <a:p>
            <a:pPr indent="-228600">
              <a:spcBef>
                <a:spcPts val="500"/>
              </a:spcBef>
              <a:buFont typeface="Merriweather Sans"/>
              <a:buChar char="•"/>
            </a:pPr>
            <a:r>
              <a:rPr lang="en-US" sz="1900" dirty="0" smtClean="0">
                <a:solidFill>
                  <a:schemeClr val="bg1"/>
                </a:solidFill>
                <a:latin typeface="Helvetica Neue"/>
                <a:ea typeface="Helvetica Neue"/>
                <a:cs typeface="Helvetica Neue"/>
              </a:rPr>
              <a:t>Background on prioritizing non-coding variants: </a:t>
            </a:r>
            <a:r>
              <a:rPr lang="en-US" sz="1900" b="1" u="sng" dirty="0" smtClean="0">
                <a:solidFill>
                  <a:schemeClr val="bg1"/>
                </a:solidFill>
                <a:latin typeface="Helvetica Neue"/>
                <a:ea typeface="Helvetica Neue"/>
                <a:cs typeface="Helvetica Neue"/>
              </a:rPr>
              <a:t/>
            </a:r>
            <a:br>
              <a:rPr lang="en-US" sz="1900" b="1" u="sng" dirty="0" smtClean="0">
                <a:solidFill>
                  <a:schemeClr val="bg1"/>
                </a:solidFill>
                <a:latin typeface="Helvetica Neue"/>
                <a:ea typeface="Helvetica Neue"/>
                <a:cs typeface="Helvetica Neue"/>
              </a:rPr>
            </a:br>
            <a:r>
              <a:rPr lang="en" sz="1900" b="1" u="sng" dirty="0" err="1" smtClean="0">
                <a:solidFill>
                  <a:schemeClr val="bg1"/>
                </a:solidFill>
                <a:latin typeface="Helvetica Neue"/>
                <a:ea typeface="Helvetica Neue"/>
                <a:cs typeface="Helvetica Neue"/>
              </a:rPr>
              <a:t>FunSeq</a:t>
            </a:r>
            <a:r>
              <a:rPr lang="en" sz="1900" b="1" u="sng" dirty="0" smtClean="0">
                <a:solidFill>
                  <a:schemeClr val="bg1"/>
                </a:solidFill>
                <a:latin typeface="Helvetica Neue"/>
                <a:ea typeface="Helvetica Neue"/>
                <a:cs typeface="Helvetica Neue"/>
              </a:rPr>
              <a:t> </a:t>
            </a:r>
            <a:r>
              <a:rPr lang="en" sz="1900" dirty="0">
                <a:solidFill>
                  <a:schemeClr val="bg1"/>
                </a:solidFill>
                <a:latin typeface="Helvetica Neue"/>
                <a:ea typeface="Helvetica Neue"/>
                <a:cs typeface="Helvetica Neue"/>
              </a:rPr>
              <a:t>integrates evidence, </a:t>
            </a:r>
            <a:r>
              <a:rPr lang="en" sz="1900" dirty="0" smtClean="0">
                <a:solidFill>
                  <a:schemeClr val="bg1"/>
                </a:solidFill>
                <a:latin typeface="Helvetica Neue"/>
                <a:ea typeface="Helvetica Neue"/>
                <a:cs typeface="Helvetica Neue"/>
              </a:rPr>
              <a:t>with </a:t>
            </a:r>
            <a:r>
              <a:rPr lang="en" sz="1900" dirty="0">
                <a:solidFill>
                  <a:schemeClr val="bg1"/>
                </a:solidFill>
                <a:latin typeface="Helvetica Neue"/>
                <a:ea typeface="Helvetica Neue"/>
                <a:cs typeface="Helvetica Neue"/>
              </a:rPr>
              <a:t>a</a:t>
            </a:r>
            <a:r>
              <a:rPr lang="en-US" sz="1900" dirty="0">
                <a:solidFill>
                  <a:schemeClr val="bg1"/>
                </a:solidFill>
                <a:latin typeface="Helvetica Neue"/>
                <a:ea typeface="Helvetica Neue"/>
                <a:cs typeface="Helvetica Neue"/>
              </a:rPr>
              <a:t> “</a:t>
            </a:r>
            <a:r>
              <a:rPr lang="en-US" sz="1900" dirty="0" err="1">
                <a:solidFill>
                  <a:schemeClr val="bg1"/>
                </a:solidFill>
                <a:latin typeface="Helvetica Neue"/>
                <a:ea typeface="Helvetica Neue"/>
                <a:cs typeface="Helvetica Neue"/>
              </a:rPr>
              <a:t>surprisal</a:t>
            </a:r>
            <a:r>
              <a:rPr lang="en-US" sz="1900" dirty="0">
                <a:solidFill>
                  <a:schemeClr val="bg1"/>
                </a:solidFill>
                <a:latin typeface="Helvetica Neue"/>
                <a:ea typeface="Helvetica Neue"/>
                <a:cs typeface="Helvetica Neue"/>
              </a:rPr>
              <a:t>” </a:t>
            </a:r>
            <a:r>
              <a:rPr lang="en" sz="1900" dirty="0">
                <a:solidFill>
                  <a:schemeClr val="bg1"/>
                </a:solidFill>
                <a:latin typeface="Helvetica Neue"/>
                <a:ea typeface="Helvetica Neue"/>
                <a:cs typeface="Helvetica Neue"/>
              </a:rPr>
              <a:t>based weighting scheme</a:t>
            </a:r>
            <a:r>
              <a:rPr lang="en-US" sz="1900" dirty="0">
                <a:solidFill>
                  <a:schemeClr val="bg1"/>
                </a:solidFill>
                <a:latin typeface="Helvetica Neue"/>
                <a:ea typeface="Helvetica Neue"/>
                <a:cs typeface="Helvetica Neue"/>
              </a:rPr>
              <a:t>. </a:t>
            </a:r>
            <a:r>
              <a:rPr lang="en" sz="1900" dirty="0">
                <a:solidFill>
                  <a:schemeClr val="bg1"/>
                </a:solidFill>
                <a:latin typeface="Helvetica Neue"/>
                <a:ea typeface="Helvetica Neue"/>
                <a:cs typeface="Helvetica Neue"/>
              </a:rPr>
              <a:t>Prioritizing </a:t>
            </a:r>
            <a:r>
              <a:rPr lang="en" sz="1900" dirty="0" smtClean="0">
                <a:solidFill>
                  <a:schemeClr val="bg1"/>
                </a:solidFill>
                <a:latin typeface="Helvetica Neue"/>
                <a:ea typeface="Helvetica Neue"/>
                <a:cs typeface="Helvetica Neue"/>
              </a:rPr>
              <a:t>variants </a:t>
            </a:r>
            <a:r>
              <a:rPr lang="en-US" sz="1900" dirty="0" smtClean="0">
                <a:solidFill>
                  <a:schemeClr val="bg1"/>
                </a:solidFill>
                <a:latin typeface="Helvetica Neue"/>
                <a:ea typeface="Helvetica Neue"/>
                <a:cs typeface="Helvetica Neue"/>
              </a:rPr>
              <a:t>within </a:t>
            </a:r>
            <a:r>
              <a:rPr lang="en" sz="1900" dirty="0" smtClean="0">
                <a:solidFill>
                  <a:schemeClr val="bg1"/>
                </a:solidFill>
                <a:latin typeface="Helvetica Neue"/>
                <a:ea typeface="Helvetica Neue"/>
                <a:cs typeface="Helvetica Neue"/>
              </a:rPr>
              <a:t>“sensitive </a:t>
            </a:r>
            <a:r>
              <a:rPr lang="en" sz="1900" dirty="0">
                <a:solidFill>
                  <a:schemeClr val="bg1"/>
                </a:solidFill>
                <a:latin typeface="Helvetica Neue"/>
                <a:ea typeface="Helvetica Neue"/>
                <a:cs typeface="Helvetica Neue"/>
              </a:rPr>
              <a:t>sites” </a:t>
            </a:r>
            <a:r>
              <a:rPr lang="en" sz="1900" dirty="0" smtClean="0">
                <a:solidFill>
                  <a:schemeClr val="bg1"/>
                </a:solidFill>
                <a:latin typeface="Helvetica Neue"/>
                <a:ea typeface="Helvetica Neue"/>
                <a:cs typeface="Helvetica Neue"/>
              </a:rPr>
              <a:t>(</a:t>
            </a:r>
            <a:r>
              <a:rPr lang="en" sz="1900" dirty="0">
                <a:solidFill>
                  <a:schemeClr val="bg1"/>
                </a:solidFill>
                <a:latin typeface="Helvetica Neue"/>
                <a:ea typeface="Helvetica Neue"/>
                <a:cs typeface="Helvetica Neue"/>
              </a:rPr>
              <a:t>human</a:t>
            </a:r>
            <a:r>
              <a:rPr lang="en-US" sz="1900" dirty="0">
                <a:solidFill>
                  <a:schemeClr val="bg1"/>
                </a:solidFill>
                <a:latin typeface="Helvetica Neue"/>
                <a:ea typeface="Helvetica Neue"/>
                <a:cs typeface="Helvetica Neue"/>
              </a:rPr>
              <a:t> </a:t>
            </a:r>
            <a:r>
              <a:rPr lang="en" sz="1900" dirty="0">
                <a:solidFill>
                  <a:schemeClr val="bg1"/>
                </a:solidFill>
                <a:latin typeface="Helvetica Neue"/>
                <a:ea typeface="Helvetica Neue"/>
                <a:cs typeface="Helvetica Neue"/>
              </a:rPr>
              <a:t>conserved</a:t>
            </a:r>
            <a:r>
              <a:rPr lang="en" sz="1900" dirty="0" smtClean="0">
                <a:solidFill>
                  <a:schemeClr val="bg1"/>
                </a:solidFill>
                <a:latin typeface="Helvetica Neue"/>
                <a:ea typeface="Helvetica Neue"/>
                <a:cs typeface="Helvetica Neue"/>
              </a:rPr>
              <a:t>)</a:t>
            </a:r>
            <a:endParaRPr lang="en-US" sz="1900" dirty="0" smtClean="0">
              <a:solidFill>
                <a:schemeClr val="bg1"/>
              </a:solidFill>
              <a:latin typeface="Helvetica Neue"/>
              <a:ea typeface="Helvetica Neue"/>
              <a:cs typeface="Helvetica Neue"/>
            </a:endParaRPr>
          </a:p>
          <a:p>
            <a:pPr indent="-228600">
              <a:spcBef>
                <a:spcPts val="500"/>
              </a:spcBef>
              <a:buFont typeface="Merriweather Sans"/>
              <a:buChar char="•"/>
            </a:pPr>
            <a:endParaRPr lang="en" sz="1900" dirty="0">
              <a:solidFill>
                <a:schemeClr val="bg1"/>
              </a:solidFill>
              <a:latin typeface="Helvetica Neue"/>
              <a:ea typeface="Helvetica Neue"/>
              <a:cs typeface="Helvetica Neue"/>
            </a:endParaRPr>
          </a:p>
          <a:p>
            <a:pPr indent="-228600">
              <a:spcBef>
                <a:spcPts val="400"/>
              </a:spcBef>
              <a:buClr>
                <a:srgbClr val="FFFFFF"/>
              </a:buClr>
              <a:buFont typeface="Helvetica Neue"/>
              <a:buChar char="•"/>
            </a:pPr>
            <a:r>
              <a:rPr lang="en-US" sz="1900" b="1" u="sng" dirty="0" smtClean="0">
                <a:solidFill>
                  <a:schemeClr val="bg1"/>
                </a:solidFill>
              </a:rPr>
              <a:t>RADAR</a:t>
            </a:r>
          </a:p>
          <a:p>
            <a:pPr lvl="1" indent="-228600">
              <a:spcBef>
                <a:spcPts val="400"/>
              </a:spcBef>
              <a:buClr>
                <a:srgbClr val="FFFFFF"/>
              </a:buClr>
              <a:buFont typeface="Helvetica Neue"/>
              <a:buChar char="•"/>
            </a:pPr>
            <a:r>
              <a:rPr lang="en-US" sz="1500" dirty="0" smtClean="0">
                <a:solidFill>
                  <a:schemeClr val="bg1"/>
                </a:solidFill>
              </a:rPr>
              <a:t>Adapts </a:t>
            </a:r>
            <a:r>
              <a:rPr lang="en-US" sz="1500" dirty="0" err="1" smtClean="0">
                <a:solidFill>
                  <a:schemeClr val="bg1"/>
                </a:solidFill>
              </a:rPr>
              <a:t>FunSeq</a:t>
            </a:r>
            <a:r>
              <a:rPr lang="en-US" sz="1500" dirty="0" smtClean="0">
                <a:solidFill>
                  <a:schemeClr val="bg1"/>
                </a:solidFill>
              </a:rPr>
              <a:t> approach to RNA</a:t>
            </a:r>
          </a:p>
          <a:p>
            <a:pPr lvl="1" indent="-228600">
              <a:spcBef>
                <a:spcPts val="400"/>
              </a:spcBef>
              <a:buClr>
                <a:srgbClr val="FFFFFF"/>
              </a:buClr>
              <a:buFont typeface="Helvetica Neue"/>
              <a:buChar char="•"/>
            </a:pPr>
            <a:r>
              <a:rPr lang="en-US" sz="1500" dirty="0">
                <a:solidFill>
                  <a:schemeClr val="bg1"/>
                </a:solidFill>
              </a:rPr>
              <a:t>Prioritizes variants based on post-transcriptional </a:t>
            </a:r>
            <a:r>
              <a:rPr lang="en-US" sz="1500" dirty="0" err="1">
                <a:solidFill>
                  <a:schemeClr val="bg1"/>
                </a:solidFill>
              </a:rPr>
              <a:t>regulome</a:t>
            </a:r>
            <a:r>
              <a:rPr lang="en-US" sz="1500" dirty="0">
                <a:solidFill>
                  <a:schemeClr val="bg1"/>
                </a:solidFill>
              </a:rPr>
              <a:t> using ENCODE </a:t>
            </a:r>
            <a:r>
              <a:rPr lang="en-US" sz="1500" dirty="0" err="1" smtClean="0">
                <a:solidFill>
                  <a:schemeClr val="bg1"/>
                </a:solidFill>
              </a:rPr>
              <a:t>eCLIP</a:t>
            </a:r>
            <a:endParaRPr lang="en-US" sz="1500" dirty="0">
              <a:solidFill>
                <a:schemeClr val="bg1"/>
              </a:solidFill>
            </a:endParaRPr>
          </a:p>
          <a:p>
            <a:pPr lvl="1" indent="-228600">
              <a:spcBef>
                <a:spcPts val="400"/>
              </a:spcBef>
              <a:buClr>
                <a:srgbClr val="FFFFFF"/>
              </a:buClr>
              <a:buFont typeface="Helvetica Neue"/>
              <a:buChar char="•"/>
            </a:pPr>
            <a:r>
              <a:rPr lang="en-US" sz="1500" dirty="0" smtClean="0">
                <a:solidFill>
                  <a:schemeClr val="bg1"/>
                </a:solidFill>
              </a:rPr>
              <a:t>Incorporates </a:t>
            </a:r>
            <a:r>
              <a:rPr lang="en-US" sz="1500" dirty="0">
                <a:solidFill>
                  <a:schemeClr val="bg1"/>
                </a:solidFill>
              </a:rPr>
              <a:t>new features related to </a:t>
            </a:r>
            <a:r>
              <a:rPr lang="en-US" sz="1500" dirty="0" smtClean="0">
                <a:solidFill>
                  <a:schemeClr val="bg1"/>
                </a:solidFill>
              </a:rPr>
              <a:t>RNA sec</a:t>
            </a:r>
            <a:r>
              <a:rPr lang="en-US" sz="1500" dirty="0">
                <a:solidFill>
                  <a:schemeClr val="bg1"/>
                </a:solidFill>
              </a:rPr>
              <a:t>. </a:t>
            </a:r>
            <a:r>
              <a:rPr lang="en-US" sz="1500" dirty="0" err="1">
                <a:solidFill>
                  <a:schemeClr val="bg1"/>
                </a:solidFill>
              </a:rPr>
              <a:t>struc</a:t>
            </a:r>
            <a:r>
              <a:rPr lang="en-US" sz="1500" dirty="0">
                <a:solidFill>
                  <a:schemeClr val="bg1"/>
                </a:solidFill>
              </a:rPr>
              <a:t> &amp; tissue specific effects</a:t>
            </a:r>
            <a:r>
              <a:rPr lang="en-US" sz="1500" b="1" u="sng" dirty="0" smtClean="0">
                <a:solidFill>
                  <a:schemeClr val="bg1"/>
                </a:solidFill>
              </a:rPr>
              <a:t/>
            </a:r>
            <a:br>
              <a:rPr lang="en-US" sz="1500" b="1" u="sng" dirty="0" smtClean="0">
                <a:solidFill>
                  <a:schemeClr val="bg1"/>
                </a:solidFill>
              </a:rPr>
            </a:br>
            <a:endParaRPr lang="en-US" sz="1500" dirty="0">
              <a:solidFill>
                <a:schemeClr val="bg1"/>
              </a:solidFill>
            </a:endParaRPr>
          </a:p>
          <a:p>
            <a:pPr indent="-228600">
              <a:spcBef>
                <a:spcPts val="400"/>
              </a:spcBef>
              <a:buClr>
                <a:srgbClr val="FFFFFF"/>
              </a:buClr>
              <a:buFont typeface="Helvetica Neue"/>
              <a:buChar char="•"/>
            </a:pPr>
            <a:r>
              <a:rPr lang="en-US" sz="1900" dirty="0">
                <a:solidFill>
                  <a:schemeClr val="bg1"/>
                </a:solidFill>
                <a:latin typeface="Helvetica Neue"/>
                <a:ea typeface="Helvetica Neue"/>
                <a:cs typeface="Helvetica Neue"/>
              </a:rPr>
              <a:t>Next </a:t>
            </a:r>
            <a:r>
              <a:rPr lang="en-US" sz="1900" dirty="0" smtClean="0">
                <a:solidFill>
                  <a:schemeClr val="bg1"/>
                </a:solidFill>
                <a:latin typeface="Helvetica Neue"/>
                <a:ea typeface="Helvetica Neue"/>
                <a:cs typeface="Helvetica Neue"/>
              </a:rPr>
              <a:t>step in </a:t>
            </a:r>
            <a:r>
              <a:rPr lang="en-US" sz="1900" dirty="0">
                <a:solidFill>
                  <a:schemeClr val="bg1"/>
                </a:solidFill>
                <a:latin typeface="Helvetica Neue"/>
                <a:ea typeface="Helvetica Neue"/>
                <a:cs typeface="Helvetica Neue"/>
              </a:rPr>
              <a:t>prioritizing </a:t>
            </a:r>
            <a:r>
              <a:rPr lang="en-US" sz="1900" dirty="0" smtClean="0">
                <a:solidFill>
                  <a:schemeClr val="bg1"/>
                </a:solidFill>
                <a:latin typeface="Helvetica Neue"/>
                <a:ea typeface="Helvetica Neue"/>
                <a:cs typeface="Helvetica Neue"/>
              </a:rPr>
              <a:t>variants associated with RNA:</a:t>
            </a:r>
            <a:r>
              <a:rPr lang="en-US" sz="1900" b="1" u="sng" dirty="0" smtClean="0">
                <a:solidFill>
                  <a:schemeClr val="bg1"/>
                </a:solidFill>
              </a:rPr>
              <a:t/>
            </a:r>
            <a:br>
              <a:rPr lang="en-US" sz="1900" b="1" u="sng" dirty="0" smtClean="0">
                <a:solidFill>
                  <a:schemeClr val="bg1"/>
                </a:solidFill>
              </a:rPr>
            </a:br>
            <a:r>
              <a:rPr lang="en-US" sz="1900" b="1" u="sng" dirty="0" err="1" smtClean="0">
                <a:solidFill>
                  <a:schemeClr val="bg1"/>
                </a:solidFill>
              </a:rPr>
              <a:t>uORFs</a:t>
            </a:r>
            <a:r>
              <a:rPr lang="en-US" sz="1900" dirty="0">
                <a:solidFill>
                  <a:schemeClr val="bg1"/>
                </a:solidFill>
              </a:rPr>
              <a:t> - </a:t>
            </a:r>
            <a:r>
              <a:rPr lang="en-US" sz="1900" dirty="0">
                <a:solidFill>
                  <a:schemeClr val="bg1"/>
                </a:solidFill>
              </a:rPr>
              <a:t>Feature integration to find small subset of upstream mutations that potentially alter </a:t>
            </a:r>
            <a:r>
              <a:rPr lang="en-US" sz="1900" dirty="0" smtClean="0">
                <a:solidFill>
                  <a:schemeClr val="bg1"/>
                </a:solidFill>
              </a:rPr>
              <a:t>translation</a:t>
            </a:r>
            <a:endParaRPr lang="en-US" sz="1900" dirty="0" smtClean="0">
              <a:solidFill>
                <a:schemeClr val="bg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lvl="1" indent="-228600">
              <a:spcBef>
                <a:spcPts val="400"/>
              </a:spcBef>
              <a:buClr>
                <a:srgbClr val="666666"/>
              </a:buClr>
              <a:buFont typeface="Helvetica Neue"/>
              <a:buChar char="•"/>
            </a:pPr>
            <a:endParaRPr lang="en" sz="1500" dirty="0">
              <a:solidFill>
                <a:schemeClr val="bg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116346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7" name="Shape 1877"/>
          <p:cNvSpPr/>
          <p:nvPr/>
        </p:nvSpPr>
        <p:spPr>
          <a:xfrm>
            <a:off x="8619000" y="-89775"/>
            <a:ext cx="525000" cy="53823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879" name="Shape 1879"/>
          <p:cNvSpPr/>
          <p:nvPr/>
        </p:nvSpPr>
        <p:spPr>
          <a:xfrm>
            <a:off x="601575" y="93160"/>
            <a:ext cx="5278136" cy="4923300"/>
          </a:xfrm>
          <a:prstGeom prst="rect">
            <a:avLst/>
          </a:prstGeom>
          <a:noFill/>
          <a:ln>
            <a:noFill/>
          </a:ln>
        </p:spPr>
        <p:txBody>
          <a:bodyPr wrap="square" lIns="68575" tIns="34275" rIns="68575" bIns="34275" anchor="t" anchorCtr="0">
            <a:noAutofit/>
          </a:bodyPr>
          <a:lstStyle/>
          <a:p>
            <a:pPr lvl="0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lang="en" sz="1200" dirty="0" smtClean="0">
              <a:solidFill>
                <a:schemeClr val="dk1"/>
              </a:solidFill>
            </a:endParaRPr>
          </a:p>
          <a:p>
            <a:pPr lvl="0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2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80" name="Shape 1880"/>
          <p:cNvSpPr/>
          <p:nvPr/>
        </p:nvSpPr>
        <p:spPr>
          <a:xfrm>
            <a:off x="3864993" y="268589"/>
            <a:ext cx="4771260" cy="4219781"/>
          </a:xfrm>
          <a:prstGeom prst="rect">
            <a:avLst/>
          </a:prstGeom>
          <a:noFill/>
          <a:ln>
            <a:noFill/>
          </a:ln>
        </p:spPr>
        <p:txBody>
          <a:bodyPr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dirty="0"/>
          </a:p>
          <a:p>
            <a:pPr lvl="0">
              <a:buSzPct val="25000"/>
            </a:pPr>
            <a:r>
              <a:rPr lang="en" sz="2400" b="1" dirty="0" err="1" smtClean="0">
                <a:solidFill>
                  <a:srgbClr val="FF0000"/>
                </a:solidFill>
              </a:rPr>
              <a:t>FunSeq</a:t>
            </a:r>
            <a:r>
              <a:rPr lang="en" sz="1600" dirty="0" err="1" smtClean="0">
                <a:solidFill>
                  <a:schemeClr val="dk1"/>
                </a:solidFill>
              </a:rPr>
              <a:t>.gersteinlab.org</a:t>
            </a:r>
            <a:endParaRPr lang="en" sz="1600" dirty="0" smtClean="0">
              <a:solidFill>
                <a:schemeClr val="dk1"/>
              </a:solidFill>
            </a:endParaRPr>
          </a:p>
          <a:p>
            <a:pPr lvl="0">
              <a:buSzPct val="25000"/>
            </a:pPr>
            <a:r>
              <a:rPr lang="en" sz="1600" dirty="0" smtClean="0">
                <a:solidFill>
                  <a:schemeClr val="dk1"/>
                </a:solidFill>
              </a:rPr>
              <a:t>Y </a:t>
            </a:r>
            <a:r>
              <a:rPr lang="en" sz="2400" b="1" dirty="0">
                <a:solidFill>
                  <a:srgbClr val="1155CC"/>
                </a:solidFill>
              </a:rPr>
              <a:t>Fu</a:t>
            </a:r>
            <a:r>
              <a:rPr lang="en" sz="1600" dirty="0">
                <a:solidFill>
                  <a:schemeClr val="dk1"/>
                </a:solidFill>
              </a:rPr>
              <a:t>, E </a:t>
            </a:r>
            <a:r>
              <a:rPr lang="en" sz="2400" b="1" dirty="0" err="1">
                <a:solidFill>
                  <a:srgbClr val="1155CC"/>
                </a:solidFill>
              </a:rPr>
              <a:t>Khurana</a:t>
            </a:r>
            <a:r>
              <a:rPr lang="en" sz="1600" dirty="0">
                <a:solidFill>
                  <a:schemeClr val="dk1"/>
                </a:solidFill>
              </a:rPr>
              <a:t>, Z Liu, S Lou, </a:t>
            </a:r>
            <a:r>
              <a:rPr lang="en-US" sz="1600" dirty="0" smtClean="0">
                <a:solidFill>
                  <a:schemeClr val="dk1"/>
                </a:solidFill>
              </a:rPr>
              <a:t/>
            </a:r>
            <a:br>
              <a:rPr lang="en-US" sz="1600" dirty="0" smtClean="0">
                <a:solidFill>
                  <a:schemeClr val="dk1"/>
                </a:solidFill>
              </a:rPr>
            </a:br>
            <a:r>
              <a:rPr lang="en" sz="1600" dirty="0" smtClean="0">
                <a:solidFill>
                  <a:schemeClr val="dk1"/>
                </a:solidFill>
              </a:rPr>
              <a:t>J </a:t>
            </a:r>
            <a:r>
              <a:rPr lang="en" sz="1600" dirty="0">
                <a:solidFill>
                  <a:schemeClr val="dk1"/>
                </a:solidFill>
              </a:rPr>
              <a:t>Bedford, X Mu, K Yip</a:t>
            </a:r>
            <a:endParaRPr lang="en-US" sz="1600" dirty="0">
              <a:solidFill>
                <a:schemeClr val="dk1"/>
              </a:solidFill>
            </a:endParaRPr>
          </a:p>
          <a:p>
            <a:pPr lvl="0">
              <a:buSzPct val="25000"/>
            </a:pPr>
            <a:endParaRPr lang="en-US" sz="1600" dirty="0">
              <a:solidFill>
                <a:schemeClr val="dk1"/>
              </a:solidFill>
            </a:endParaRPr>
          </a:p>
          <a:p>
            <a:pPr>
              <a:buSzPct val="25000"/>
            </a:pPr>
            <a:endParaRPr lang="en-US" sz="1600" dirty="0">
              <a:solidFill>
                <a:schemeClr val="dk1"/>
              </a:solidFill>
            </a:endParaRPr>
          </a:p>
          <a:p>
            <a:pPr>
              <a:buSzPct val="25000"/>
            </a:pPr>
            <a:r>
              <a:rPr lang="en-US" sz="3200" b="1" dirty="0" err="1">
                <a:solidFill>
                  <a:srgbClr val="FF0000"/>
                </a:solidFill>
              </a:rPr>
              <a:t>RADAR.</a:t>
            </a:r>
            <a:r>
              <a:rPr lang="en-US" sz="2000" dirty="0" err="1">
                <a:solidFill>
                  <a:schemeClr val="dk1"/>
                </a:solidFill>
              </a:rPr>
              <a:t>gersteinlab.org</a:t>
            </a:r>
            <a:endParaRPr lang="en-US" sz="2000" dirty="0">
              <a:solidFill>
                <a:schemeClr val="dk1"/>
              </a:solidFill>
            </a:endParaRPr>
          </a:p>
          <a:p>
            <a:pPr>
              <a:buSzPct val="25000"/>
            </a:pPr>
            <a:r>
              <a:rPr lang="en-US" sz="2000" dirty="0">
                <a:solidFill>
                  <a:schemeClr val="dk1"/>
                </a:solidFill>
              </a:rPr>
              <a:t>J </a:t>
            </a:r>
            <a:r>
              <a:rPr lang="en-US" sz="3200" b="1" dirty="0">
                <a:solidFill>
                  <a:srgbClr val="1155CC"/>
                </a:solidFill>
              </a:rPr>
              <a:t>Zhang</a:t>
            </a:r>
            <a:r>
              <a:rPr lang="en-US" sz="2000" dirty="0">
                <a:solidFill>
                  <a:schemeClr val="dk1"/>
                </a:solidFill>
              </a:rPr>
              <a:t>, J </a:t>
            </a:r>
            <a:r>
              <a:rPr lang="en-US" sz="3200" b="1" dirty="0">
                <a:solidFill>
                  <a:srgbClr val="1155CC"/>
                </a:solidFill>
              </a:rPr>
              <a:t>Liu</a:t>
            </a:r>
            <a:r>
              <a:rPr lang="en-US" sz="2000" dirty="0">
                <a:solidFill>
                  <a:schemeClr val="dk1"/>
                </a:solidFill>
              </a:rPr>
              <a:t>, D Lee, </a:t>
            </a:r>
            <a:r>
              <a:rPr lang="en-US" sz="2000" dirty="0" smtClean="0">
                <a:solidFill>
                  <a:schemeClr val="dk1"/>
                </a:solidFill>
              </a:rPr>
              <a:t/>
            </a:r>
            <a:br>
              <a:rPr lang="en-US" sz="2000" dirty="0" smtClean="0">
                <a:solidFill>
                  <a:schemeClr val="dk1"/>
                </a:solidFill>
              </a:rPr>
            </a:br>
            <a:r>
              <a:rPr lang="en-US" sz="2000" dirty="0" smtClean="0">
                <a:solidFill>
                  <a:schemeClr val="dk1"/>
                </a:solidFill>
              </a:rPr>
              <a:t>L </a:t>
            </a:r>
            <a:r>
              <a:rPr lang="en-US" sz="2000" dirty="0" err="1">
                <a:solidFill>
                  <a:schemeClr val="dk1"/>
                </a:solidFill>
              </a:rPr>
              <a:t>Lochovsky</a:t>
            </a:r>
            <a:r>
              <a:rPr lang="en-US" sz="2000" dirty="0">
                <a:solidFill>
                  <a:schemeClr val="dk1"/>
                </a:solidFill>
              </a:rPr>
              <a:t>, J-J Feng, S Lou, </a:t>
            </a:r>
            <a:r>
              <a:rPr lang="en-US" sz="2000" dirty="0" smtClean="0">
                <a:solidFill>
                  <a:schemeClr val="dk1"/>
                </a:solidFill>
              </a:rPr>
              <a:t/>
            </a:r>
            <a:br>
              <a:rPr lang="en-US" sz="2000" dirty="0" smtClean="0">
                <a:solidFill>
                  <a:schemeClr val="dk1"/>
                </a:solidFill>
              </a:rPr>
            </a:br>
            <a:r>
              <a:rPr lang="en-US" sz="2000" dirty="0" smtClean="0">
                <a:solidFill>
                  <a:schemeClr val="dk1"/>
                </a:solidFill>
              </a:rPr>
              <a:t>M </a:t>
            </a:r>
            <a:r>
              <a:rPr lang="en-US" sz="2000" dirty="0" err="1" smtClean="0">
                <a:solidFill>
                  <a:schemeClr val="dk1"/>
                </a:solidFill>
              </a:rPr>
              <a:t>Rutenberg</a:t>
            </a:r>
            <a:r>
              <a:rPr lang="en-US" sz="2000" dirty="0" smtClean="0">
                <a:solidFill>
                  <a:schemeClr val="dk1"/>
                </a:solidFill>
              </a:rPr>
              <a:t>-Schoenberg</a:t>
            </a:r>
          </a:p>
          <a:p>
            <a:pPr>
              <a:buSzPct val="25000"/>
            </a:pPr>
            <a:endParaRPr lang="en-US" sz="1600" dirty="0">
              <a:solidFill>
                <a:schemeClr val="dk1"/>
              </a:solidFill>
            </a:endParaRPr>
          </a:p>
          <a:p>
            <a:pPr>
              <a:buClr>
                <a:schemeClr val="dk1"/>
              </a:buClr>
              <a:buSzPct val="25000"/>
            </a:pPr>
            <a:r>
              <a:rPr lang="en" sz="1600" dirty="0"/>
              <a:t>g</a:t>
            </a:r>
            <a:r>
              <a:rPr lang="en-US" sz="1600" dirty="0" err="1"/>
              <a:t>ithub.g</a:t>
            </a:r>
            <a:r>
              <a:rPr lang="en" sz="1600" dirty="0" err="1"/>
              <a:t>ersteinlab.org</a:t>
            </a:r>
            <a:r>
              <a:rPr lang="en-US" sz="1600" dirty="0"/>
              <a:t>/</a:t>
            </a:r>
            <a:r>
              <a:rPr lang="en-US" sz="2400" b="1" dirty="0" err="1">
                <a:solidFill>
                  <a:srgbClr val="FF0000"/>
                </a:solidFill>
              </a:rPr>
              <a:t>uORFs</a:t>
            </a:r>
            <a:endParaRPr lang="en" sz="1600" dirty="0"/>
          </a:p>
          <a:p>
            <a:pPr lvl="0">
              <a:buSzPct val="25000"/>
            </a:pPr>
            <a:r>
              <a:rPr lang="en-US" sz="1600" dirty="0"/>
              <a:t>P</a:t>
            </a:r>
            <a:r>
              <a:rPr lang="en" sz="1600" dirty="0"/>
              <a:t> </a:t>
            </a:r>
            <a:r>
              <a:rPr lang="en-US" sz="2400" b="1" dirty="0">
                <a:solidFill>
                  <a:srgbClr val="1155CC"/>
                </a:solidFill>
              </a:rPr>
              <a:t>McGillivray</a:t>
            </a:r>
            <a:r>
              <a:rPr lang="en" sz="1600" dirty="0"/>
              <a:t>, </a:t>
            </a:r>
            <a:r>
              <a:rPr lang="en-US" sz="1600" dirty="0"/>
              <a:t>R</a:t>
            </a:r>
            <a:r>
              <a:rPr lang="en" sz="1600" dirty="0"/>
              <a:t> </a:t>
            </a:r>
            <a:r>
              <a:rPr lang="en-US" sz="1600" dirty="0"/>
              <a:t>Ault, </a:t>
            </a:r>
            <a:br>
              <a:rPr lang="en-US" sz="1600" dirty="0"/>
            </a:br>
            <a:r>
              <a:rPr lang="en" sz="1600" dirty="0"/>
              <a:t>M </a:t>
            </a:r>
            <a:r>
              <a:rPr lang="en" sz="1600" dirty="0" err="1"/>
              <a:t>Pawashe</a:t>
            </a:r>
            <a:r>
              <a:rPr lang="en" sz="1600" dirty="0"/>
              <a:t>,</a:t>
            </a:r>
            <a:r>
              <a:rPr lang="en-US" sz="1600" dirty="0"/>
              <a:t> R Kitchen, S </a:t>
            </a:r>
            <a:r>
              <a:rPr lang="en-US" sz="1600" dirty="0" err="1"/>
              <a:t>Balasubramanian</a:t>
            </a:r>
            <a:endParaRPr lang="en-US" sz="1600" dirty="0"/>
          </a:p>
          <a:p>
            <a:pPr>
              <a:buSzPct val="25000"/>
            </a:pPr>
            <a:endParaRPr lang="en-US" sz="1600" dirty="0">
              <a:solidFill>
                <a:schemeClr val="dk1"/>
              </a:solidFill>
            </a:endParaRPr>
          </a:p>
          <a:p>
            <a:pPr lvl="0">
              <a:buClr>
                <a:srgbClr val="000000"/>
              </a:buClr>
            </a:pPr>
            <a:endParaRPr lang="en-US" sz="1600" dirty="0"/>
          </a:p>
          <a:p>
            <a:pPr lvl="0"/>
            <a:endParaRPr lang="en-US" sz="1200" dirty="0"/>
          </a:p>
          <a:p>
            <a:pPr>
              <a:buSzPct val="25000"/>
            </a:pPr>
            <a:endParaRPr lang="en-US" sz="1600" dirty="0">
              <a:solidFill>
                <a:schemeClr val="dk1"/>
              </a:solidFill>
            </a:endParaRPr>
          </a:p>
          <a:p>
            <a:pPr lvl="0">
              <a:buSzPct val="25000"/>
            </a:pPr>
            <a:endParaRPr lang="en" sz="1600" dirty="0">
              <a:solidFill>
                <a:schemeClr val="dk1"/>
              </a:solidFill>
            </a:endParaRPr>
          </a:p>
          <a:p>
            <a:pPr lvl="0">
              <a:buSzPct val="25000"/>
            </a:pPr>
            <a:endParaRPr lang="en-US" sz="1600" dirty="0"/>
          </a:p>
          <a:p>
            <a:pPr lvl="0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600" dirty="0">
              <a:solidFill>
                <a:schemeClr val="dk1"/>
              </a:solidFill>
            </a:endParaRPr>
          </a:p>
          <a:p>
            <a:pPr lvl="0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lang="en" sz="3200" b="1" dirty="0">
              <a:solidFill>
                <a:srgbClr val="1155CC"/>
              </a:solidFill>
            </a:endParaRPr>
          </a:p>
          <a:p>
            <a:pPr lvl="0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600" b="1" dirty="0"/>
          </a:p>
        </p:txBody>
      </p:sp>
      <p:sp>
        <p:nvSpPr>
          <p:cNvPr id="2" name="TextBox 1"/>
          <p:cNvSpPr txBox="1"/>
          <p:nvPr/>
        </p:nvSpPr>
        <p:spPr>
          <a:xfrm rot="16200000">
            <a:off x="-2012541" y="2293599"/>
            <a:ext cx="4830168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buSzPct val="61111"/>
            </a:pPr>
            <a:r>
              <a:rPr lang="en" sz="2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Ack</a:t>
            </a:r>
            <a:r>
              <a:rPr lang="en" sz="1200" dirty="0" smtClean="0">
                <a:solidFill>
                  <a:schemeClr val="dk1"/>
                </a:solidFill>
              </a:rPr>
              <a:t>nowledgments</a:t>
            </a:r>
            <a:r>
              <a:rPr lang="en-US" sz="1200" dirty="0">
                <a:solidFill>
                  <a:schemeClr val="dk1"/>
                </a:solidFill>
              </a:rPr>
              <a:t>!</a:t>
            </a:r>
            <a:r>
              <a:rPr lang="en-US" sz="1200" dirty="0" smtClean="0">
                <a:solidFill>
                  <a:schemeClr val="dk1"/>
                </a:solidFill>
              </a:rPr>
              <a:t>    </a:t>
            </a:r>
            <a:r>
              <a:rPr lang="en" sz="1200" dirty="0" smtClean="0">
                <a:solidFill>
                  <a:schemeClr val="dk1"/>
                </a:solidFill>
              </a:rPr>
              <a:t>Also</a:t>
            </a:r>
            <a:r>
              <a:rPr lang="en" sz="1200" dirty="0">
                <a:solidFill>
                  <a:schemeClr val="dk1"/>
                </a:solidFill>
              </a:rPr>
              <a:t>, </a:t>
            </a:r>
            <a:r>
              <a:rPr lang="en" sz="1200" dirty="0" smtClean="0">
                <a:solidFill>
                  <a:schemeClr val="dk1"/>
                </a:solidFill>
              </a:rPr>
              <a:t>Hiring</a:t>
            </a:r>
            <a:r>
              <a:rPr lang="en-US" sz="1200" dirty="0"/>
              <a:t>:</a:t>
            </a:r>
            <a:r>
              <a:rPr lang="en" sz="1200" dirty="0" smtClean="0"/>
              <a:t> </a:t>
            </a:r>
            <a:r>
              <a:rPr lang="en" sz="1200" dirty="0"/>
              <a:t>See</a:t>
            </a:r>
            <a:r>
              <a:rPr lang="en" sz="1800" b="1" dirty="0">
                <a:solidFill>
                  <a:srgbClr val="00B050"/>
                </a:solidFill>
              </a:rPr>
              <a:t> </a:t>
            </a:r>
            <a:r>
              <a:rPr lang="en" sz="2200" b="1" dirty="0" err="1">
                <a:solidFill>
                  <a:srgbClr val="00B050"/>
                </a:solidFill>
              </a:rPr>
              <a:t>Jobs</a:t>
            </a:r>
            <a:r>
              <a:rPr lang="en" sz="1200" dirty="0" err="1"/>
              <a:t>.gersteinlab.org</a:t>
            </a:r>
            <a:endParaRPr lang="en" sz="1200" dirty="0"/>
          </a:p>
          <a:p>
            <a:endParaRPr lang="en-US" sz="1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320" y="0"/>
            <a:ext cx="2893219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TextShape 1"/>
          <p:cNvSpPr txBox="1"/>
          <p:nvPr/>
        </p:nvSpPr>
        <p:spPr>
          <a:xfrm>
            <a:off x="276045" y="219727"/>
            <a:ext cx="4768710" cy="1486182"/>
          </a:xfrm>
          <a:prstGeom prst="rect">
            <a:avLst/>
          </a:prstGeom>
          <a:noFill/>
          <a:ln>
            <a:noFill/>
          </a:ln>
        </p:spPr>
        <p:txBody>
          <a:bodyPr lIns="68400" tIns="34200" rIns="68400" bIns="34200" anchor="ctr"/>
          <a:lstStyle/>
          <a:p>
            <a:pPr algn="ctr">
              <a:lnSpc>
                <a:spcPct val="90000"/>
              </a:lnSpc>
            </a:pPr>
            <a:r>
              <a:rPr lang="en-US" sz="2400" b="1" strike="noStrike" spc="-1" dirty="0" smtClean="0">
                <a:solidFill>
                  <a:srgbClr val="011893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Overall Problem: </a:t>
            </a:r>
            <a:br>
              <a:rPr lang="en-US" sz="2400" b="1" strike="noStrike" spc="-1" dirty="0" smtClean="0">
                <a:solidFill>
                  <a:srgbClr val="011893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</a:br>
            <a:r>
              <a:rPr lang="en-US" sz="2400" b="1" strike="noStrike" spc="-1" smtClean="0">
                <a:solidFill>
                  <a:srgbClr val="011893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Finding Key Variants </a:t>
            </a:r>
            <a:r>
              <a:rPr lang="en-US" sz="2400" b="1" strike="noStrike" spc="-1" dirty="0" smtClean="0">
                <a:solidFill>
                  <a:srgbClr val="011893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in </a:t>
            </a:r>
            <a:br>
              <a:rPr lang="en-US" sz="2400" b="1" strike="noStrike" spc="-1" dirty="0" smtClean="0">
                <a:solidFill>
                  <a:srgbClr val="011893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</a:br>
            <a:r>
              <a:rPr lang="en-US" sz="2400" b="1" strike="noStrike" spc="-1" dirty="0" smtClean="0">
                <a:solidFill>
                  <a:srgbClr val="011893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Personal Genomes</a:t>
            </a:r>
            <a:r>
              <a:rPr lang="en-US" sz="2400" b="1" strike="noStrike" spc="-1" dirty="0">
                <a:solidFill>
                  <a:srgbClr val="011893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
</a:t>
            </a:r>
            <a:endParaRPr lang="en-US" sz="1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6" name="TextShape 2"/>
          <p:cNvSpPr txBox="1"/>
          <p:nvPr/>
        </p:nvSpPr>
        <p:spPr>
          <a:xfrm>
            <a:off x="-202549" y="1433965"/>
            <a:ext cx="8552919" cy="2485178"/>
          </a:xfrm>
          <a:prstGeom prst="rect">
            <a:avLst/>
          </a:prstGeom>
          <a:noFill/>
          <a:ln>
            <a:noFill/>
          </a:ln>
        </p:spPr>
        <p:txBody>
          <a:bodyPr lIns="68400" tIns="34200" rIns="68400" bIns="34200"/>
          <a:lstStyle/>
          <a:p>
            <a:pPr marL="343080" lvl="1">
              <a:lnSpc>
                <a:spcPct val="90000"/>
              </a:lnSpc>
              <a:buClr>
                <a:srgbClr val="000000"/>
              </a:buClr>
            </a:pPr>
            <a:r>
              <a:rPr lang="en-US" sz="1800" b="1" u="sng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Millions</a:t>
            </a:r>
            <a:r>
              <a:rPr lang="en-US" sz="18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of variants in a personal genome</a:t>
            </a:r>
          </a:p>
          <a:p>
            <a:pPr marL="343080" lvl="1">
              <a:lnSpc>
                <a:spcPct val="90000"/>
              </a:lnSpc>
              <a:buClr>
                <a:srgbClr val="000000"/>
              </a:buClr>
            </a:pPr>
            <a:r>
              <a:rPr lang="en-US" sz="1800" b="1" u="sng" spc="-1" dirty="0" smtClean="0">
                <a:uFill>
                  <a:solidFill>
                    <a:srgbClr val="FFFFFF"/>
                  </a:solidFill>
                </a:uFill>
                <a:latin typeface="Calibri"/>
              </a:rPr>
              <a:t>Thousands</a:t>
            </a:r>
            <a:r>
              <a:rPr lang="en-US" sz="1800" spc="-1" dirty="0" smtClean="0">
                <a:uFill>
                  <a:solidFill>
                    <a:srgbClr val="FFFFFF"/>
                  </a:solidFill>
                </a:uFill>
                <a:latin typeface="Calibri"/>
              </a:rPr>
              <a:t>, in a cancer genome</a:t>
            </a:r>
          </a:p>
          <a:p>
            <a:pPr marL="343080" lvl="1">
              <a:lnSpc>
                <a:spcPct val="90000"/>
              </a:lnSpc>
              <a:buClr>
                <a:srgbClr val="000000"/>
              </a:buClr>
            </a:pPr>
            <a:r>
              <a:rPr lang="en-US" sz="1800" spc="-1" dirty="0" smtClean="0">
                <a:uFill>
                  <a:solidFill>
                    <a:srgbClr val="FFFFFF"/>
                  </a:solidFill>
                </a:uFill>
                <a:latin typeface="Calibri"/>
              </a:rPr>
              <a:t>Different </a:t>
            </a:r>
            <a:r>
              <a:rPr lang="en-US" sz="1800" b="1" u="sng" spc="-1" dirty="0" smtClean="0">
                <a:uFill>
                  <a:solidFill>
                    <a:srgbClr val="FFFFFF"/>
                  </a:solidFill>
                </a:uFill>
                <a:latin typeface="Calibri"/>
              </a:rPr>
              <a:t>contexts</a:t>
            </a:r>
            <a:r>
              <a:rPr lang="en-US" sz="1800" spc="-1" dirty="0" smtClean="0">
                <a:uFill>
                  <a:solidFill>
                    <a:srgbClr val="FFFFFF"/>
                  </a:solidFill>
                </a:uFill>
                <a:latin typeface="Calibri"/>
              </a:rPr>
              <a:t> for prioritization</a:t>
            </a:r>
          </a:p>
          <a:p>
            <a:pPr marL="343080" lvl="1">
              <a:lnSpc>
                <a:spcPct val="90000"/>
              </a:lnSpc>
              <a:buClr>
                <a:srgbClr val="000000"/>
              </a:buClr>
            </a:pP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43080" lvl="1">
              <a:lnSpc>
                <a:spcPct val="90000"/>
              </a:lnSpc>
              <a:buClr>
                <a:srgbClr val="000000"/>
              </a:buClr>
            </a:pPr>
            <a:r>
              <a:rPr lang="en-US" sz="1800" spc="-1" dirty="0" smtClean="0">
                <a:uFill>
                  <a:solidFill>
                    <a:srgbClr val="FFFFFF"/>
                  </a:solidFill>
                </a:uFill>
                <a:latin typeface="Calibri"/>
              </a:rPr>
              <a:t>In </a:t>
            </a:r>
            <a:r>
              <a:rPr lang="en-US" sz="1800" b="1" spc="-1" dirty="0" smtClean="0">
                <a:uFill>
                  <a:solidFill>
                    <a:srgbClr val="FFFFFF"/>
                  </a:solidFill>
                </a:uFill>
                <a:latin typeface="Calibri"/>
              </a:rPr>
              <a:t>rare disease</a:t>
            </a:r>
            <a:r>
              <a:rPr lang="en-US" sz="1800" spc="-1" dirty="0" smtClean="0">
                <a:uFill>
                  <a:solidFill>
                    <a:srgbClr val="FFFFFF"/>
                  </a:solidFill>
                </a:uFill>
                <a:latin typeface="Calibri"/>
              </a:rPr>
              <a:t>, only a few </a:t>
            </a:r>
            <a:br>
              <a:rPr lang="en-US" sz="1800" spc="-1" dirty="0" smtClean="0">
                <a:uFill>
                  <a:solidFill>
                    <a:srgbClr val="FFFFFF"/>
                  </a:solidFill>
                </a:uFill>
                <a:latin typeface="Calibri"/>
              </a:rPr>
            </a:br>
            <a:r>
              <a:rPr lang="en-US" sz="1800" spc="-1" dirty="0" smtClean="0">
                <a:uFill>
                  <a:solidFill>
                    <a:srgbClr val="FFFFFF"/>
                  </a:solidFill>
                </a:uFill>
                <a:latin typeface="Calibri"/>
              </a:rPr>
              <a:t>high-impact variants are associated with disease </a:t>
            </a:r>
          </a:p>
          <a:p>
            <a:pPr marL="343080" lvl="1">
              <a:lnSpc>
                <a:spcPct val="90000"/>
              </a:lnSpc>
              <a:buClr>
                <a:srgbClr val="000000"/>
              </a:buClr>
            </a:pP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43080" lvl="1">
              <a:lnSpc>
                <a:spcPct val="90000"/>
              </a:lnSpc>
              <a:buClr>
                <a:srgbClr val="000000"/>
              </a:buClr>
            </a:pPr>
            <a:r>
              <a:rPr lang="en-US" sz="1800" spc="-1" dirty="0" smtClean="0">
                <a:uFill>
                  <a:solidFill>
                    <a:srgbClr val="FFFFFF"/>
                  </a:solidFill>
                </a:uFill>
                <a:latin typeface="Calibri"/>
              </a:rPr>
              <a:t>In </a:t>
            </a:r>
            <a:r>
              <a:rPr lang="en-US" sz="1800" b="1" spc="-1" dirty="0" smtClean="0">
                <a:uFill>
                  <a:solidFill>
                    <a:srgbClr val="FFFFFF"/>
                  </a:solidFill>
                </a:uFill>
                <a:latin typeface="Calibri"/>
              </a:rPr>
              <a:t>cancer</a:t>
            </a:r>
            <a:r>
              <a:rPr lang="en-US" sz="1800" spc="-1" dirty="0" smtClean="0">
                <a:uFill>
                  <a:solidFill>
                    <a:srgbClr val="FFFFFF"/>
                  </a:solidFill>
                </a:uFill>
                <a:latin typeface="Calibri"/>
              </a:rPr>
              <a:t>, a few positively selected drivers amongst many passengers</a:t>
            </a:r>
          </a:p>
          <a:p>
            <a:pPr marL="343080" lvl="1">
              <a:lnSpc>
                <a:spcPct val="90000"/>
              </a:lnSpc>
              <a:buClr>
                <a:srgbClr val="000000"/>
              </a:buClr>
            </a:pP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43080" lvl="1">
              <a:lnSpc>
                <a:spcPct val="90000"/>
              </a:lnSpc>
              <a:buClr>
                <a:srgbClr val="000000"/>
              </a:buClr>
            </a:pPr>
            <a:r>
              <a:rPr lang="en-US" sz="1800" spc="-1" dirty="0" smtClean="0">
                <a:uFill>
                  <a:solidFill>
                    <a:srgbClr val="FFFFFF"/>
                  </a:solidFill>
                </a:uFill>
                <a:latin typeface="Calibri"/>
              </a:rPr>
              <a:t>In </a:t>
            </a:r>
            <a:r>
              <a:rPr lang="en-US" sz="1800" b="1" spc="-1" dirty="0" smtClean="0">
                <a:uFill>
                  <a:solidFill>
                    <a:srgbClr val="FFFFFF"/>
                  </a:solidFill>
                </a:uFill>
                <a:latin typeface="Calibri"/>
              </a:rPr>
              <a:t>common disease</a:t>
            </a:r>
            <a:r>
              <a:rPr lang="en-US" sz="1800" spc="-1" dirty="0" smtClean="0">
                <a:uFill>
                  <a:solidFill>
                    <a:srgbClr val="FFFFFF"/>
                  </a:solidFill>
                </a:uFill>
                <a:latin typeface="Calibri"/>
              </a:rPr>
              <a:t>, more variants associated &amp; each has weaker effect,  </a:t>
            </a:r>
          </a:p>
          <a:p>
            <a:pPr marL="343080" lvl="1">
              <a:lnSpc>
                <a:spcPct val="90000"/>
              </a:lnSpc>
              <a:buClr>
                <a:srgbClr val="000000"/>
              </a:buClr>
            </a:pPr>
            <a:r>
              <a:rPr lang="en-US" sz="18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But one wants to find key ”functional” variant amongst many in LD </a:t>
            </a:r>
          </a:p>
          <a:p>
            <a:pPr marL="343080" lvl="1">
              <a:lnSpc>
                <a:spcPct val="90000"/>
              </a:lnSpc>
              <a:buClr>
                <a:srgbClr val="000000"/>
              </a:buClr>
            </a:pP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43080" lvl="1">
              <a:lnSpc>
                <a:spcPct val="90000"/>
              </a:lnSpc>
              <a:buClr>
                <a:srgbClr val="000000"/>
              </a:buClr>
            </a:pPr>
            <a:r>
              <a:rPr lang="en-US" sz="2400" b="1" spc="-1" dirty="0" smtClean="0">
                <a:solidFill>
                  <a:srgbClr val="4F926D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Thus: Need </a:t>
            </a:r>
            <a:r>
              <a:rPr lang="en-US" sz="2400" b="1" spc="-1" dirty="0">
                <a:solidFill>
                  <a:srgbClr val="4F926D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to find &amp; prioritize high impact variants. </a:t>
            </a:r>
            <a:br>
              <a:rPr lang="en-US" sz="2400" b="1" spc="-1" dirty="0">
                <a:solidFill>
                  <a:srgbClr val="4F926D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</a:br>
            <a:r>
              <a:rPr lang="en-US" sz="2400" b="1" spc="-1" dirty="0" smtClean="0">
                <a:solidFill>
                  <a:srgbClr val="4F926D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Particularly </a:t>
            </a:r>
            <a:r>
              <a:rPr lang="en-US" sz="2400" b="1" spc="-1" dirty="0">
                <a:solidFill>
                  <a:srgbClr val="4F926D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hard for non-coding </a:t>
            </a:r>
            <a:r>
              <a:rPr lang="en-US" sz="2400" b="1" spc="-1" dirty="0" smtClean="0">
                <a:solidFill>
                  <a:srgbClr val="4F926D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regions.</a:t>
            </a:r>
            <a:endParaRPr lang="en-US" sz="2400" b="1" spc="-1" dirty="0">
              <a:solidFill>
                <a:srgbClr val="4F926D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43080" lvl="1">
              <a:lnSpc>
                <a:spcPct val="90000"/>
              </a:lnSpc>
              <a:buClr>
                <a:srgbClr val="000000"/>
              </a:buClr>
            </a:pP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237" name="Shape 283"/>
          <p:cNvPicPr/>
          <p:nvPr/>
        </p:nvPicPr>
        <p:blipFill>
          <a:blip r:embed="rId3"/>
          <a:stretch/>
        </p:blipFill>
        <p:spPr>
          <a:xfrm>
            <a:off x="4966772" y="794869"/>
            <a:ext cx="3529800" cy="2234160"/>
          </a:xfrm>
          <a:prstGeom prst="rect">
            <a:avLst/>
          </a:prstGeom>
          <a:ln>
            <a:noFill/>
          </a:ln>
        </p:spPr>
      </p:pic>
      <p:sp>
        <p:nvSpPr>
          <p:cNvPr id="239" name="CustomShape 4"/>
          <p:cNvSpPr/>
          <p:nvPr/>
        </p:nvSpPr>
        <p:spPr>
          <a:xfrm>
            <a:off x="5389412" y="516229"/>
            <a:ext cx="2802600" cy="299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8400" tIns="34200" rIns="68400" bIns="34200"/>
          <a:lstStyle/>
          <a:p>
            <a:pPr>
              <a:lnSpc>
                <a:spcPct val="100000"/>
              </a:lnSpc>
            </a:pPr>
            <a:r>
              <a:rPr lang="en-US" sz="1500" b="1" strike="noStrike" spc="-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Helvetica Neue"/>
                <a:ea typeface="Helvetica Neue"/>
              </a:rPr>
              <a:t>CAN YOU FIND THE PANDA?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" name="CustomShape 3"/>
          <p:cNvSpPr/>
          <p:nvPr/>
        </p:nvSpPr>
        <p:spPr>
          <a:xfrm>
            <a:off x="7701692" y="2687029"/>
            <a:ext cx="492480" cy="410760"/>
          </a:xfrm>
          <a:prstGeom prst="ellipse">
            <a:avLst/>
          </a:prstGeom>
          <a:noFill/>
          <a:ln w="28440">
            <a:solidFill>
              <a:srgbClr val="FF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  <p:extLst>
      <p:ext uri="{BB962C8B-B14F-4D97-AF65-F5344CB8AC3E}">
        <p14:creationId xmlns:p14="http://schemas.microsoft.com/office/powerpoint/2010/main" val="1585081010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367" y="0"/>
            <a:ext cx="8059380" cy="4863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72039768"/>
      </p:ext>
    </p:extLst>
  </p:cSld>
  <p:clrMapOvr>
    <a:masterClrMapping/>
  </p:clrMapOvr>
  <p:transition advTm="1573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3" name="Shape 1893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wrap="square"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Info about this talk</a:t>
            </a:r>
          </a:p>
        </p:txBody>
      </p:sp>
      <p:sp>
        <p:nvSpPr>
          <p:cNvPr id="1894" name="Shape 1894"/>
          <p:cNvSpPr txBox="1">
            <a:spLocks noGrp="1"/>
          </p:cNvSpPr>
          <p:nvPr>
            <p:ph type="body" idx="1"/>
          </p:nvPr>
        </p:nvSpPr>
        <p:spPr>
          <a:xfrm>
            <a:off x="457200" y="934278"/>
            <a:ext cx="8229600" cy="3991573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r>
              <a:rPr lang="en-US" dirty="0" smtClean="0"/>
              <a:t>No Conflicts</a:t>
            </a:r>
          </a:p>
          <a:p>
            <a:pPr marL="461963" lvl="0" indent="0" rtl="0">
              <a:spcBef>
                <a:spcPts val="0"/>
              </a:spcBef>
              <a:buNone/>
            </a:pPr>
            <a:r>
              <a:rPr lang="en-US" sz="1400" dirty="0" smtClean="0"/>
              <a:t>Unless explicitly listed here. There are no conflicts of interest relevant to the material in this talk </a:t>
            </a:r>
          </a:p>
          <a:p>
            <a:pPr marL="0" lvl="0" indent="0" rtl="0">
              <a:spcBef>
                <a:spcPts val="0"/>
              </a:spcBef>
              <a:buNone/>
            </a:pPr>
            <a:r>
              <a:rPr lang="en" dirty="0" smtClean="0"/>
              <a:t>General PERMISSIONS</a:t>
            </a:r>
          </a:p>
          <a:p>
            <a:pPr marL="457200" lvl="0" indent="-381000" rtl="0">
              <a:spcBef>
                <a:spcPts val="0"/>
              </a:spcBef>
              <a:spcAft>
                <a:spcPts val="0"/>
              </a:spcAft>
            </a:pPr>
            <a:r>
              <a:rPr lang="en" sz="1400" dirty="0" smtClean="0"/>
              <a:t>This </a:t>
            </a:r>
            <a:r>
              <a:rPr lang="en" sz="1400" dirty="0"/>
              <a:t>Presentation is copyright Mark Gerstein, Yale University, </a:t>
            </a:r>
            <a:r>
              <a:rPr lang="en" sz="1400" dirty="0" smtClean="0"/>
              <a:t>201</a:t>
            </a:r>
            <a:r>
              <a:rPr lang="en-US" sz="1400" dirty="0" smtClean="0"/>
              <a:t>7</a:t>
            </a:r>
            <a:r>
              <a:rPr lang="en" sz="1400" dirty="0" smtClean="0"/>
              <a:t>. </a:t>
            </a:r>
            <a:endParaRPr lang="en" sz="1400" dirty="0"/>
          </a:p>
          <a:p>
            <a:pPr marL="457200" lvl="0" indent="-381000"/>
            <a:r>
              <a:rPr lang="en" sz="1400" dirty="0"/>
              <a:t>Please read permissions statement at </a:t>
            </a:r>
            <a:r>
              <a:rPr lang="en-US" sz="1400" dirty="0"/>
              <a:t/>
            </a:r>
            <a:br>
              <a:rPr lang="en-US" sz="1400" dirty="0"/>
            </a:br>
            <a:r>
              <a:rPr lang="en-US" sz="2000" b="1" dirty="0" err="1" smtClean="0"/>
              <a:t>sites.gersteinlab.org</a:t>
            </a:r>
            <a:r>
              <a:rPr lang="en-US" sz="2000" b="1" dirty="0" smtClean="0"/>
              <a:t>/Permissions</a:t>
            </a:r>
            <a:endParaRPr lang="en" sz="1400" b="1" dirty="0"/>
          </a:p>
          <a:p>
            <a:pPr marL="457200" lvl="0" indent="-381000" rtl="0">
              <a:spcBef>
                <a:spcPts val="0"/>
              </a:spcBef>
            </a:pPr>
            <a:r>
              <a:rPr lang="en-US" sz="1400" dirty="0" smtClean="0"/>
              <a:t>Basically, </a:t>
            </a:r>
            <a:r>
              <a:rPr lang="en-US" sz="1400" dirty="0"/>
              <a:t>f</a:t>
            </a:r>
            <a:r>
              <a:rPr lang="en" sz="1400" dirty="0" smtClean="0"/>
              <a:t>eel </a:t>
            </a:r>
            <a:r>
              <a:rPr lang="en" sz="1400" dirty="0"/>
              <a:t>free to use slides &amp; images in the talk with PROPER acknowledgement (via citation to relevant papers or </a:t>
            </a:r>
            <a:r>
              <a:rPr lang="en-US" sz="1400" dirty="0" smtClean="0"/>
              <a:t>website </a:t>
            </a:r>
            <a:r>
              <a:rPr lang="en" sz="1400" dirty="0" smtClean="0"/>
              <a:t>link). </a:t>
            </a:r>
            <a:r>
              <a:rPr lang="en" sz="1400" dirty="0"/>
              <a:t>Paper references in the talk were mostly from </a:t>
            </a:r>
            <a:r>
              <a:rPr lang="en" sz="1400" dirty="0" err="1"/>
              <a:t>Papers.GersteinLab.org</a:t>
            </a:r>
            <a:r>
              <a:rPr lang="en" sz="1400" dirty="0"/>
              <a:t>. </a:t>
            </a:r>
          </a:p>
          <a:p>
            <a:pPr marL="0" lvl="0" indent="0" rtl="0">
              <a:spcBef>
                <a:spcPts val="0"/>
              </a:spcBef>
              <a:buNone/>
            </a:pPr>
            <a:endParaRPr sz="1400" dirty="0"/>
          </a:p>
          <a:p>
            <a:pPr marL="0" lvl="0" indent="0" rtl="0">
              <a:spcBef>
                <a:spcPts val="0"/>
              </a:spcBef>
              <a:buNone/>
            </a:pPr>
            <a:r>
              <a:rPr lang="en" dirty="0"/>
              <a:t>PHOTOS &amp; IMAGES </a:t>
            </a:r>
          </a:p>
          <a:p>
            <a:pPr marL="457200" lvl="0" indent="0" rtl="0">
              <a:spcBef>
                <a:spcPts val="0"/>
              </a:spcBef>
              <a:buNone/>
            </a:pPr>
            <a:r>
              <a:rPr lang="en" sz="1400" dirty="0"/>
              <a:t>For thoughts on the source and permissions of many of the photos and clipped images in this presentation see </a:t>
            </a:r>
            <a:r>
              <a:rPr lang="en" sz="1400" dirty="0" err="1"/>
              <a:t>streams.gerstein.info</a:t>
            </a:r>
            <a:r>
              <a:rPr lang="en" sz="1400" dirty="0"/>
              <a:t> . In particular, many of the images have particular EXIF tags, such as  </a:t>
            </a:r>
            <a:r>
              <a:rPr lang="en" sz="1400" dirty="0" err="1"/>
              <a:t>kwpotppt</a:t>
            </a:r>
            <a:r>
              <a:rPr lang="en" sz="1400" dirty="0"/>
              <a:t> , that can be easily queried from </a:t>
            </a:r>
            <a:r>
              <a:rPr lang="en" sz="1400" dirty="0" err="1"/>
              <a:t>flickr</a:t>
            </a:r>
            <a:r>
              <a:rPr lang="en" sz="1400" dirty="0"/>
              <a:t>, </a:t>
            </a:r>
            <a:r>
              <a:rPr lang="en" sz="1400" dirty="0" err="1"/>
              <a:t>viz</a:t>
            </a:r>
            <a:r>
              <a:rPr lang="en" sz="1400" dirty="0"/>
              <a:t>: </a:t>
            </a:r>
            <a:r>
              <a:rPr lang="en" sz="1400" dirty="0" err="1"/>
              <a:t>flickr.com</a:t>
            </a:r>
            <a:r>
              <a:rPr lang="en" sz="1400" dirty="0"/>
              <a:t>/photos/</a:t>
            </a:r>
            <a:r>
              <a:rPr lang="en" sz="1400" dirty="0" err="1"/>
              <a:t>mbgmbg</a:t>
            </a:r>
            <a:r>
              <a:rPr lang="en" sz="1400" dirty="0"/>
              <a:t>/tags/</a:t>
            </a:r>
            <a:r>
              <a:rPr lang="en" sz="1400" dirty="0" err="1"/>
              <a:t>kwpotppt</a:t>
            </a:r>
            <a:r>
              <a:rPr lang="en" sz="1400" dirty="0"/>
              <a:t> </a:t>
            </a:r>
            <a:r>
              <a:rPr lang="en" dirty="0"/>
              <a:t/>
            </a:r>
            <a:br>
              <a:rPr lang="en" dirty="0"/>
            </a:br>
            <a:endParaRPr lang="e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Shape 298"/>
          <p:cNvSpPr txBox="1">
            <a:spLocks noGrp="1"/>
          </p:cNvSpPr>
          <p:nvPr>
            <p:ph type="title"/>
          </p:nvPr>
        </p:nvSpPr>
        <p:spPr>
          <a:xfrm>
            <a:off x="0" y="108347"/>
            <a:ext cx="9144000" cy="615600"/>
          </a:xfrm>
          <a:prstGeom prst="rect">
            <a:avLst/>
          </a:prstGeom>
          <a:noFill/>
          <a:ln>
            <a:noFill/>
          </a:ln>
        </p:spPr>
        <p:txBody>
          <a:bodyPr wrap="square" lIns="92050" tIns="46025" rIns="92050" bIns="46025" anchor="ctr" anchorCtr="0">
            <a:noAutofit/>
          </a:bodyPr>
          <a:lstStyle/>
          <a:p>
            <a:pPr lvl="0">
              <a:buClr>
                <a:srgbClr val="7F7F7F"/>
              </a:buClr>
              <a:buSzPct val="25000"/>
            </a:pPr>
            <a:r>
              <a:rPr lang="en" sz="1800" dirty="0">
                <a:solidFill>
                  <a:schemeClr val="bg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RADAR: Annotation &amp; prioritization of variants </a:t>
            </a:r>
            <a:r>
              <a:rPr lang="en-US" sz="1800" dirty="0" smtClean="0">
                <a:solidFill>
                  <a:schemeClr val="bg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/>
            </a:r>
            <a:br>
              <a:rPr lang="en-US" sz="1800" dirty="0" smtClean="0">
                <a:solidFill>
                  <a:schemeClr val="bg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en" sz="1800" dirty="0" smtClean="0">
                <a:solidFill>
                  <a:schemeClr val="bg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 </a:t>
            </a:r>
            <a:r>
              <a:rPr lang="en" sz="1800" dirty="0">
                <a:solidFill>
                  <a:schemeClr val="bg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the post-transcriptional </a:t>
            </a:r>
            <a:r>
              <a:rPr lang="en" sz="1800" dirty="0" err="1">
                <a:solidFill>
                  <a:schemeClr val="bg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regulome</a:t>
            </a:r>
            <a:r>
              <a:rPr lang="en" sz="1800" dirty="0">
                <a:solidFill>
                  <a:schemeClr val="bg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for RBPs</a:t>
            </a:r>
            <a:endParaRPr lang="en" sz="1800" dirty="0">
              <a:solidFill>
                <a:schemeClr val="bg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00" name="Shape 300"/>
          <p:cNvSpPr txBox="1"/>
          <p:nvPr/>
        </p:nvSpPr>
        <p:spPr>
          <a:xfrm>
            <a:off x="8916425" y="3060000"/>
            <a:ext cx="529200" cy="21441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301" name="Shape 301"/>
          <p:cNvSpPr txBox="1">
            <a:spLocks noGrp="1"/>
          </p:cNvSpPr>
          <p:nvPr>
            <p:ph type="body" idx="1"/>
          </p:nvPr>
        </p:nvSpPr>
        <p:spPr>
          <a:xfrm>
            <a:off x="317500" y="778675"/>
            <a:ext cx="8598925" cy="4212300"/>
          </a:xfrm>
          <a:prstGeom prst="rect">
            <a:avLst/>
          </a:prstGeom>
          <a:noFill/>
          <a:ln>
            <a:noFill/>
          </a:ln>
        </p:spPr>
        <p:txBody>
          <a:bodyPr wrap="square" lIns="92050" tIns="46025" rIns="92050" bIns="46025" anchor="t" anchorCtr="0">
            <a:noAutofit/>
          </a:bodyPr>
          <a:lstStyle/>
          <a:p>
            <a:pPr indent="-228600">
              <a:spcBef>
                <a:spcPts val="500"/>
              </a:spcBef>
              <a:buFont typeface="Merriweather Sans"/>
              <a:buChar char="•"/>
            </a:pPr>
            <a:r>
              <a:rPr lang="en-US" sz="1900" dirty="0" smtClean="0">
                <a:solidFill>
                  <a:schemeClr val="bg1"/>
                </a:solidFill>
                <a:latin typeface="Helvetica Neue"/>
                <a:ea typeface="Helvetica Neue"/>
                <a:cs typeface="Helvetica Neue"/>
              </a:rPr>
              <a:t>Background on prioritizing non-coding variants: </a:t>
            </a:r>
            <a:r>
              <a:rPr lang="en-US" sz="1900" b="1" u="sng" dirty="0" smtClean="0">
                <a:solidFill>
                  <a:schemeClr val="bg1"/>
                </a:solidFill>
                <a:latin typeface="Helvetica Neue"/>
                <a:ea typeface="Helvetica Neue"/>
                <a:cs typeface="Helvetica Neue"/>
              </a:rPr>
              <a:t/>
            </a:r>
            <a:br>
              <a:rPr lang="en-US" sz="1900" b="1" u="sng" dirty="0" smtClean="0">
                <a:solidFill>
                  <a:schemeClr val="bg1"/>
                </a:solidFill>
                <a:latin typeface="Helvetica Neue"/>
                <a:ea typeface="Helvetica Neue"/>
                <a:cs typeface="Helvetica Neue"/>
              </a:rPr>
            </a:br>
            <a:r>
              <a:rPr lang="en" sz="1900" b="1" u="sng" dirty="0" err="1" smtClean="0">
                <a:solidFill>
                  <a:schemeClr val="bg1"/>
                </a:solidFill>
                <a:latin typeface="Helvetica Neue"/>
                <a:ea typeface="Helvetica Neue"/>
                <a:cs typeface="Helvetica Neue"/>
              </a:rPr>
              <a:t>FunSeq</a:t>
            </a:r>
            <a:r>
              <a:rPr lang="en" sz="1900" b="1" u="sng" dirty="0" smtClean="0">
                <a:solidFill>
                  <a:schemeClr val="bg1"/>
                </a:solidFill>
                <a:latin typeface="Helvetica Neue"/>
                <a:ea typeface="Helvetica Neue"/>
                <a:cs typeface="Helvetica Neue"/>
              </a:rPr>
              <a:t> </a:t>
            </a:r>
            <a:r>
              <a:rPr lang="en" sz="1900" dirty="0">
                <a:solidFill>
                  <a:schemeClr val="bg1"/>
                </a:solidFill>
                <a:latin typeface="Helvetica Neue"/>
                <a:ea typeface="Helvetica Neue"/>
                <a:cs typeface="Helvetica Neue"/>
              </a:rPr>
              <a:t>integrates evidence, </a:t>
            </a:r>
            <a:r>
              <a:rPr lang="en" sz="1900" dirty="0" smtClean="0">
                <a:solidFill>
                  <a:schemeClr val="bg1"/>
                </a:solidFill>
                <a:latin typeface="Helvetica Neue"/>
                <a:ea typeface="Helvetica Neue"/>
                <a:cs typeface="Helvetica Neue"/>
              </a:rPr>
              <a:t>with </a:t>
            </a:r>
            <a:r>
              <a:rPr lang="en" sz="1900" dirty="0">
                <a:solidFill>
                  <a:schemeClr val="bg1"/>
                </a:solidFill>
                <a:latin typeface="Helvetica Neue"/>
                <a:ea typeface="Helvetica Neue"/>
                <a:cs typeface="Helvetica Neue"/>
              </a:rPr>
              <a:t>a</a:t>
            </a:r>
            <a:r>
              <a:rPr lang="en-US" sz="1900" dirty="0">
                <a:solidFill>
                  <a:schemeClr val="bg1"/>
                </a:solidFill>
                <a:latin typeface="Helvetica Neue"/>
                <a:ea typeface="Helvetica Neue"/>
                <a:cs typeface="Helvetica Neue"/>
              </a:rPr>
              <a:t> “</a:t>
            </a:r>
            <a:r>
              <a:rPr lang="en-US" sz="1900" dirty="0" err="1">
                <a:solidFill>
                  <a:schemeClr val="bg1"/>
                </a:solidFill>
                <a:latin typeface="Helvetica Neue"/>
                <a:ea typeface="Helvetica Neue"/>
                <a:cs typeface="Helvetica Neue"/>
              </a:rPr>
              <a:t>surprisal</a:t>
            </a:r>
            <a:r>
              <a:rPr lang="en-US" sz="1900" dirty="0">
                <a:solidFill>
                  <a:schemeClr val="bg1"/>
                </a:solidFill>
                <a:latin typeface="Helvetica Neue"/>
                <a:ea typeface="Helvetica Neue"/>
                <a:cs typeface="Helvetica Neue"/>
              </a:rPr>
              <a:t>” </a:t>
            </a:r>
            <a:r>
              <a:rPr lang="en" sz="1900" dirty="0">
                <a:solidFill>
                  <a:schemeClr val="bg1"/>
                </a:solidFill>
                <a:latin typeface="Helvetica Neue"/>
                <a:ea typeface="Helvetica Neue"/>
                <a:cs typeface="Helvetica Neue"/>
              </a:rPr>
              <a:t>based weighting scheme</a:t>
            </a:r>
            <a:r>
              <a:rPr lang="en-US" sz="1900" dirty="0">
                <a:solidFill>
                  <a:schemeClr val="bg1"/>
                </a:solidFill>
                <a:latin typeface="Helvetica Neue"/>
                <a:ea typeface="Helvetica Neue"/>
                <a:cs typeface="Helvetica Neue"/>
              </a:rPr>
              <a:t>. </a:t>
            </a:r>
            <a:r>
              <a:rPr lang="en" sz="1900" dirty="0">
                <a:solidFill>
                  <a:schemeClr val="bg1"/>
                </a:solidFill>
                <a:latin typeface="Helvetica Neue"/>
                <a:ea typeface="Helvetica Neue"/>
                <a:cs typeface="Helvetica Neue"/>
              </a:rPr>
              <a:t>Prioritizing </a:t>
            </a:r>
            <a:r>
              <a:rPr lang="en" sz="1900" dirty="0" smtClean="0">
                <a:solidFill>
                  <a:schemeClr val="bg1"/>
                </a:solidFill>
                <a:latin typeface="Helvetica Neue"/>
                <a:ea typeface="Helvetica Neue"/>
                <a:cs typeface="Helvetica Neue"/>
              </a:rPr>
              <a:t>variants </a:t>
            </a:r>
            <a:r>
              <a:rPr lang="en-US" sz="1900" dirty="0" smtClean="0">
                <a:solidFill>
                  <a:schemeClr val="bg1"/>
                </a:solidFill>
                <a:latin typeface="Helvetica Neue"/>
                <a:ea typeface="Helvetica Neue"/>
                <a:cs typeface="Helvetica Neue"/>
              </a:rPr>
              <a:t>within </a:t>
            </a:r>
            <a:r>
              <a:rPr lang="en" sz="1900" dirty="0" smtClean="0">
                <a:solidFill>
                  <a:schemeClr val="bg1"/>
                </a:solidFill>
                <a:latin typeface="Helvetica Neue"/>
                <a:ea typeface="Helvetica Neue"/>
                <a:cs typeface="Helvetica Neue"/>
              </a:rPr>
              <a:t>“sensitive </a:t>
            </a:r>
            <a:r>
              <a:rPr lang="en" sz="1900" dirty="0">
                <a:solidFill>
                  <a:schemeClr val="bg1"/>
                </a:solidFill>
                <a:latin typeface="Helvetica Neue"/>
                <a:ea typeface="Helvetica Neue"/>
                <a:cs typeface="Helvetica Neue"/>
              </a:rPr>
              <a:t>sites” </a:t>
            </a:r>
            <a:r>
              <a:rPr lang="en" sz="1900" dirty="0" smtClean="0">
                <a:solidFill>
                  <a:schemeClr val="bg1"/>
                </a:solidFill>
                <a:latin typeface="Helvetica Neue"/>
                <a:ea typeface="Helvetica Neue"/>
                <a:cs typeface="Helvetica Neue"/>
              </a:rPr>
              <a:t>(</a:t>
            </a:r>
            <a:r>
              <a:rPr lang="en" sz="1900" dirty="0">
                <a:solidFill>
                  <a:schemeClr val="bg1"/>
                </a:solidFill>
                <a:latin typeface="Helvetica Neue"/>
                <a:ea typeface="Helvetica Neue"/>
                <a:cs typeface="Helvetica Neue"/>
              </a:rPr>
              <a:t>human</a:t>
            </a:r>
            <a:r>
              <a:rPr lang="en-US" sz="1900" dirty="0">
                <a:solidFill>
                  <a:schemeClr val="bg1"/>
                </a:solidFill>
                <a:latin typeface="Helvetica Neue"/>
                <a:ea typeface="Helvetica Neue"/>
                <a:cs typeface="Helvetica Neue"/>
              </a:rPr>
              <a:t> </a:t>
            </a:r>
            <a:r>
              <a:rPr lang="en" sz="1900" dirty="0">
                <a:solidFill>
                  <a:schemeClr val="bg1"/>
                </a:solidFill>
                <a:latin typeface="Helvetica Neue"/>
                <a:ea typeface="Helvetica Neue"/>
                <a:cs typeface="Helvetica Neue"/>
              </a:rPr>
              <a:t>conserved</a:t>
            </a:r>
            <a:r>
              <a:rPr lang="en" sz="1900" dirty="0" smtClean="0">
                <a:solidFill>
                  <a:schemeClr val="bg1"/>
                </a:solidFill>
                <a:latin typeface="Helvetica Neue"/>
                <a:ea typeface="Helvetica Neue"/>
                <a:cs typeface="Helvetica Neue"/>
              </a:rPr>
              <a:t>)</a:t>
            </a:r>
            <a:endParaRPr lang="en-US" sz="1900" dirty="0" smtClean="0">
              <a:solidFill>
                <a:schemeClr val="bg1"/>
              </a:solidFill>
              <a:latin typeface="Helvetica Neue"/>
              <a:ea typeface="Helvetica Neue"/>
              <a:cs typeface="Helvetica Neue"/>
            </a:endParaRPr>
          </a:p>
          <a:p>
            <a:pPr indent="-228600">
              <a:spcBef>
                <a:spcPts val="500"/>
              </a:spcBef>
              <a:buFont typeface="Merriweather Sans"/>
              <a:buChar char="•"/>
            </a:pPr>
            <a:endParaRPr lang="en" sz="1900" dirty="0">
              <a:solidFill>
                <a:schemeClr val="bg1"/>
              </a:solidFill>
              <a:latin typeface="Helvetica Neue"/>
              <a:ea typeface="Helvetica Neue"/>
              <a:cs typeface="Helvetica Neue"/>
            </a:endParaRPr>
          </a:p>
          <a:p>
            <a:pPr indent="-228600">
              <a:spcBef>
                <a:spcPts val="400"/>
              </a:spcBef>
              <a:buClr>
                <a:srgbClr val="FFFFFF"/>
              </a:buClr>
              <a:buFont typeface="Helvetica Neue"/>
              <a:buChar char="•"/>
            </a:pPr>
            <a:r>
              <a:rPr lang="en-US" sz="1900" b="1" u="sng" dirty="0" smtClean="0">
                <a:solidFill>
                  <a:schemeClr val="bg1"/>
                </a:solidFill>
              </a:rPr>
              <a:t>RADAR</a:t>
            </a:r>
          </a:p>
          <a:p>
            <a:pPr lvl="1" indent="-228600">
              <a:spcBef>
                <a:spcPts val="400"/>
              </a:spcBef>
              <a:buClr>
                <a:srgbClr val="FFFFFF"/>
              </a:buClr>
              <a:buFont typeface="Helvetica Neue"/>
              <a:buChar char="•"/>
            </a:pPr>
            <a:r>
              <a:rPr lang="en-US" sz="1500" dirty="0" smtClean="0">
                <a:solidFill>
                  <a:schemeClr val="bg1"/>
                </a:solidFill>
              </a:rPr>
              <a:t>Adapts </a:t>
            </a:r>
            <a:r>
              <a:rPr lang="en-US" sz="1500" dirty="0" err="1" smtClean="0">
                <a:solidFill>
                  <a:schemeClr val="bg1"/>
                </a:solidFill>
              </a:rPr>
              <a:t>FunSeq</a:t>
            </a:r>
            <a:r>
              <a:rPr lang="en-US" sz="1500" dirty="0" smtClean="0">
                <a:solidFill>
                  <a:schemeClr val="bg1"/>
                </a:solidFill>
              </a:rPr>
              <a:t> approach to RNA</a:t>
            </a:r>
          </a:p>
          <a:p>
            <a:pPr lvl="1" indent="-228600">
              <a:spcBef>
                <a:spcPts val="400"/>
              </a:spcBef>
              <a:buClr>
                <a:srgbClr val="FFFFFF"/>
              </a:buClr>
              <a:buFont typeface="Helvetica Neue"/>
              <a:buChar char="•"/>
            </a:pPr>
            <a:r>
              <a:rPr lang="en-US" sz="1500" dirty="0">
                <a:solidFill>
                  <a:schemeClr val="bg1"/>
                </a:solidFill>
              </a:rPr>
              <a:t>Prioritizes variants based on post-transcriptional </a:t>
            </a:r>
            <a:r>
              <a:rPr lang="en-US" sz="1500" dirty="0" err="1">
                <a:solidFill>
                  <a:schemeClr val="bg1"/>
                </a:solidFill>
              </a:rPr>
              <a:t>regulome</a:t>
            </a:r>
            <a:r>
              <a:rPr lang="en-US" sz="1500" dirty="0">
                <a:solidFill>
                  <a:schemeClr val="bg1"/>
                </a:solidFill>
              </a:rPr>
              <a:t> using ENCODE </a:t>
            </a:r>
            <a:r>
              <a:rPr lang="en-US" sz="1500" dirty="0" err="1" smtClean="0">
                <a:solidFill>
                  <a:schemeClr val="bg1"/>
                </a:solidFill>
              </a:rPr>
              <a:t>eCLIP</a:t>
            </a:r>
            <a:endParaRPr lang="en-US" sz="1500" dirty="0">
              <a:solidFill>
                <a:schemeClr val="bg1"/>
              </a:solidFill>
            </a:endParaRPr>
          </a:p>
          <a:p>
            <a:pPr lvl="1" indent="-228600">
              <a:spcBef>
                <a:spcPts val="400"/>
              </a:spcBef>
              <a:buClr>
                <a:srgbClr val="FFFFFF"/>
              </a:buClr>
              <a:buFont typeface="Helvetica Neue"/>
              <a:buChar char="•"/>
            </a:pPr>
            <a:r>
              <a:rPr lang="en-US" sz="1500" dirty="0" smtClean="0">
                <a:solidFill>
                  <a:schemeClr val="bg1"/>
                </a:solidFill>
              </a:rPr>
              <a:t>Incorporates </a:t>
            </a:r>
            <a:r>
              <a:rPr lang="en-US" sz="1500" dirty="0">
                <a:solidFill>
                  <a:schemeClr val="bg1"/>
                </a:solidFill>
              </a:rPr>
              <a:t>new features related to </a:t>
            </a:r>
            <a:r>
              <a:rPr lang="en-US" sz="1500" dirty="0" smtClean="0">
                <a:solidFill>
                  <a:schemeClr val="bg1"/>
                </a:solidFill>
              </a:rPr>
              <a:t>RNA sec</a:t>
            </a:r>
            <a:r>
              <a:rPr lang="en-US" sz="1500" dirty="0">
                <a:solidFill>
                  <a:schemeClr val="bg1"/>
                </a:solidFill>
              </a:rPr>
              <a:t>. </a:t>
            </a:r>
            <a:r>
              <a:rPr lang="en-US" sz="1500" dirty="0" err="1">
                <a:solidFill>
                  <a:schemeClr val="bg1"/>
                </a:solidFill>
              </a:rPr>
              <a:t>struc</a:t>
            </a:r>
            <a:r>
              <a:rPr lang="en-US" sz="1500" dirty="0">
                <a:solidFill>
                  <a:schemeClr val="bg1"/>
                </a:solidFill>
              </a:rPr>
              <a:t> &amp; tissue specific effects</a:t>
            </a:r>
            <a:r>
              <a:rPr lang="en-US" sz="1500" b="1" u="sng" dirty="0" smtClean="0">
                <a:solidFill>
                  <a:schemeClr val="bg1"/>
                </a:solidFill>
              </a:rPr>
              <a:t/>
            </a:r>
            <a:br>
              <a:rPr lang="en-US" sz="1500" b="1" u="sng" dirty="0" smtClean="0">
                <a:solidFill>
                  <a:schemeClr val="bg1"/>
                </a:solidFill>
              </a:rPr>
            </a:br>
            <a:endParaRPr lang="en-US" sz="1500" dirty="0">
              <a:solidFill>
                <a:schemeClr val="bg1"/>
              </a:solidFill>
            </a:endParaRPr>
          </a:p>
          <a:p>
            <a:pPr indent="-228600">
              <a:spcBef>
                <a:spcPts val="400"/>
              </a:spcBef>
              <a:buClr>
                <a:srgbClr val="FFFFFF"/>
              </a:buClr>
              <a:buFont typeface="Helvetica Neue"/>
              <a:buChar char="•"/>
            </a:pPr>
            <a:r>
              <a:rPr lang="en-US" sz="1900" dirty="0">
                <a:solidFill>
                  <a:schemeClr val="bg1"/>
                </a:solidFill>
                <a:latin typeface="Helvetica Neue"/>
                <a:ea typeface="Helvetica Neue"/>
                <a:cs typeface="Helvetica Neue"/>
              </a:rPr>
              <a:t>Next </a:t>
            </a:r>
            <a:r>
              <a:rPr lang="en-US" sz="1900" dirty="0" smtClean="0">
                <a:solidFill>
                  <a:schemeClr val="bg1"/>
                </a:solidFill>
                <a:latin typeface="Helvetica Neue"/>
                <a:ea typeface="Helvetica Neue"/>
                <a:cs typeface="Helvetica Neue"/>
              </a:rPr>
              <a:t>step in </a:t>
            </a:r>
            <a:r>
              <a:rPr lang="en-US" sz="1900" dirty="0">
                <a:solidFill>
                  <a:schemeClr val="bg1"/>
                </a:solidFill>
                <a:latin typeface="Helvetica Neue"/>
                <a:ea typeface="Helvetica Neue"/>
                <a:cs typeface="Helvetica Neue"/>
              </a:rPr>
              <a:t>prioritizing </a:t>
            </a:r>
            <a:r>
              <a:rPr lang="en-US" sz="1900" dirty="0" smtClean="0">
                <a:solidFill>
                  <a:schemeClr val="bg1"/>
                </a:solidFill>
                <a:latin typeface="Helvetica Neue"/>
                <a:ea typeface="Helvetica Neue"/>
                <a:cs typeface="Helvetica Neue"/>
              </a:rPr>
              <a:t>variants associated with RNA:</a:t>
            </a:r>
            <a:r>
              <a:rPr lang="en-US" sz="1900" b="1" u="sng" dirty="0" smtClean="0">
                <a:solidFill>
                  <a:schemeClr val="bg1"/>
                </a:solidFill>
              </a:rPr>
              <a:t/>
            </a:r>
            <a:br>
              <a:rPr lang="en-US" sz="1900" b="1" u="sng" dirty="0" smtClean="0">
                <a:solidFill>
                  <a:schemeClr val="bg1"/>
                </a:solidFill>
              </a:rPr>
            </a:br>
            <a:r>
              <a:rPr lang="en-US" sz="1900" b="1" u="sng" dirty="0" err="1" smtClean="0">
                <a:solidFill>
                  <a:schemeClr val="bg1"/>
                </a:solidFill>
              </a:rPr>
              <a:t>uORFs</a:t>
            </a:r>
            <a:r>
              <a:rPr lang="en-US" sz="1900" dirty="0">
                <a:solidFill>
                  <a:schemeClr val="bg1"/>
                </a:solidFill>
              </a:rPr>
              <a:t> - </a:t>
            </a:r>
            <a:r>
              <a:rPr lang="en-US" sz="1900" dirty="0">
                <a:solidFill>
                  <a:schemeClr val="bg1"/>
                </a:solidFill>
              </a:rPr>
              <a:t>Feature integration to find small subset of upstream mutations that potentially alter </a:t>
            </a:r>
            <a:r>
              <a:rPr lang="en-US" sz="1900" dirty="0" smtClean="0">
                <a:solidFill>
                  <a:schemeClr val="bg1"/>
                </a:solidFill>
              </a:rPr>
              <a:t>translation</a:t>
            </a:r>
            <a:endParaRPr lang="en-US" sz="1900" dirty="0" smtClean="0">
              <a:solidFill>
                <a:schemeClr val="bg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lvl="1" indent="-228600">
              <a:spcBef>
                <a:spcPts val="400"/>
              </a:spcBef>
              <a:buClr>
                <a:srgbClr val="666666"/>
              </a:buClr>
              <a:buFont typeface="Helvetica Neue"/>
              <a:buChar char="•"/>
            </a:pPr>
            <a:endParaRPr lang="en" sz="1500" dirty="0">
              <a:solidFill>
                <a:schemeClr val="bg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302198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Shape 298"/>
          <p:cNvSpPr txBox="1">
            <a:spLocks noGrp="1"/>
          </p:cNvSpPr>
          <p:nvPr>
            <p:ph type="title"/>
          </p:nvPr>
        </p:nvSpPr>
        <p:spPr>
          <a:xfrm>
            <a:off x="0" y="108347"/>
            <a:ext cx="9144000" cy="615600"/>
          </a:xfrm>
          <a:prstGeom prst="rect">
            <a:avLst/>
          </a:prstGeom>
          <a:noFill/>
          <a:ln>
            <a:noFill/>
          </a:ln>
        </p:spPr>
        <p:txBody>
          <a:bodyPr wrap="square" lIns="92050" tIns="46025" rIns="92050" bIns="46025" anchor="ctr" anchorCtr="0">
            <a:noAutofit/>
          </a:bodyPr>
          <a:lstStyle/>
          <a:p>
            <a:pPr lvl="0">
              <a:buClr>
                <a:srgbClr val="7F7F7F"/>
              </a:buClr>
              <a:buSzPct val="25000"/>
            </a:pPr>
            <a:r>
              <a:rPr lang="en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RADAR: Annotation &amp; prioritization of variants </a:t>
            </a:r>
            <a:r>
              <a:rPr lang="en-US" sz="1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/>
            </a:r>
            <a:br>
              <a:rPr lang="en-US" sz="1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en" sz="1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 </a:t>
            </a:r>
            <a:r>
              <a:rPr lang="en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the post-transcriptional </a:t>
            </a:r>
            <a:r>
              <a:rPr lang="en" sz="1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regulome</a:t>
            </a:r>
            <a:r>
              <a:rPr lang="en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for RBPs</a:t>
            </a:r>
            <a:endParaRPr lang="en" sz="1800" dirty="0">
              <a:solidFill>
                <a:schemeClr val="tx1">
                  <a:lumMod val="65000"/>
                  <a:lumOff val="35000"/>
                </a:schemeClr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00" name="Shape 300"/>
          <p:cNvSpPr txBox="1"/>
          <p:nvPr/>
        </p:nvSpPr>
        <p:spPr>
          <a:xfrm>
            <a:off x="8916425" y="3060000"/>
            <a:ext cx="529200" cy="21441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01" name="Shape 301"/>
          <p:cNvSpPr txBox="1">
            <a:spLocks noGrp="1"/>
          </p:cNvSpPr>
          <p:nvPr>
            <p:ph type="body" idx="1"/>
          </p:nvPr>
        </p:nvSpPr>
        <p:spPr>
          <a:xfrm>
            <a:off x="317500" y="778675"/>
            <a:ext cx="8598925" cy="4212300"/>
          </a:xfrm>
          <a:prstGeom prst="rect">
            <a:avLst/>
          </a:prstGeom>
          <a:noFill/>
          <a:ln>
            <a:noFill/>
          </a:ln>
        </p:spPr>
        <p:txBody>
          <a:bodyPr wrap="square" lIns="92050" tIns="46025" rIns="92050" bIns="46025" anchor="t" anchorCtr="0">
            <a:noAutofit/>
          </a:bodyPr>
          <a:lstStyle/>
          <a:p>
            <a:pPr indent="-228600">
              <a:spcBef>
                <a:spcPts val="500"/>
              </a:spcBef>
              <a:buFont typeface="Merriweather Sans"/>
              <a:buChar char="•"/>
            </a:pPr>
            <a:r>
              <a:rPr lang="en-US" sz="19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</a:rPr>
              <a:t>Background on prioritizing non-coding variants: </a:t>
            </a:r>
            <a:r>
              <a:rPr lang="en-US" sz="1900" b="1" u="sng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</a:rPr>
              <a:t/>
            </a:r>
            <a:br>
              <a:rPr lang="en-US" sz="1900" b="1" u="sng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</a:rPr>
            </a:br>
            <a:r>
              <a:rPr lang="en" sz="1900" b="1" u="sng" dirty="0" err="1" smtClean="0">
                <a:solidFill>
                  <a:srgbClr val="FFC000"/>
                </a:solidFill>
                <a:latin typeface="Helvetica Neue"/>
                <a:ea typeface="Helvetica Neue"/>
                <a:cs typeface="Helvetica Neue"/>
              </a:rPr>
              <a:t>FunSeq</a:t>
            </a:r>
            <a:r>
              <a:rPr lang="en" sz="1900" b="1" u="sng" dirty="0" smtClean="0">
                <a:solidFill>
                  <a:srgbClr val="FFC000"/>
                </a:solidFill>
                <a:latin typeface="Helvetica Neue"/>
                <a:ea typeface="Helvetica Neue"/>
                <a:cs typeface="Helvetica Neue"/>
              </a:rPr>
              <a:t> </a:t>
            </a:r>
            <a:r>
              <a:rPr lang="en" sz="19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</a:rPr>
              <a:t>integrates evidence, </a:t>
            </a:r>
            <a:r>
              <a:rPr lang="en" sz="19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</a:rPr>
              <a:t>with </a:t>
            </a:r>
            <a:r>
              <a:rPr lang="en" sz="19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</a:rPr>
              <a:t>a</a:t>
            </a:r>
            <a:r>
              <a:rPr lang="en-US" sz="19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</a:rPr>
              <a:t> “</a:t>
            </a:r>
            <a:r>
              <a:rPr lang="en-US" sz="19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</a:rPr>
              <a:t>surprisal</a:t>
            </a:r>
            <a:r>
              <a:rPr lang="en-US" sz="19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</a:rPr>
              <a:t>” </a:t>
            </a:r>
            <a:r>
              <a:rPr lang="en" sz="19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</a:rPr>
              <a:t>based weighting scheme</a:t>
            </a:r>
            <a:r>
              <a:rPr lang="en-US" sz="19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</a:rPr>
              <a:t>. </a:t>
            </a:r>
            <a:r>
              <a:rPr lang="en" sz="19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</a:rPr>
              <a:t>Prioritizing </a:t>
            </a:r>
            <a:r>
              <a:rPr lang="en" sz="19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</a:rPr>
              <a:t>variants </a:t>
            </a:r>
            <a:r>
              <a:rPr lang="en-US" sz="19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</a:rPr>
              <a:t>within </a:t>
            </a:r>
            <a:r>
              <a:rPr lang="en" sz="19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</a:rPr>
              <a:t>“sensitive </a:t>
            </a:r>
            <a:r>
              <a:rPr lang="en" sz="19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</a:rPr>
              <a:t>sites” </a:t>
            </a:r>
            <a:r>
              <a:rPr lang="en" sz="19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</a:rPr>
              <a:t>(</a:t>
            </a:r>
            <a:r>
              <a:rPr lang="en" sz="19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</a:rPr>
              <a:t>human</a:t>
            </a:r>
            <a:r>
              <a:rPr lang="en-US" sz="19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</a:rPr>
              <a:t> </a:t>
            </a:r>
            <a:r>
              <a:rPr lang="en" sz="19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</a:rPr>
              <a:t>conserved</a:t>
            </a:r>
            <a:r>
              <a:rPr lang="en" sz="19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</a:rPr>
              <a:t>)</a:t>
            </a:r>
            <a:endParaRPr lang="en-US" sz="1900" dirty="0" smtClean="0">
              <a:solidFill>
                <a:schemeClr val="tx1">
                  <a:lumMod val="65000"/>
                  <a:lumOff val="35000"/>
                </a:schemeClr>
              </a:solidFill>
              <a:latin typeface="Helvetica Neue"/>
              <a:ea typeface="Helvetica Neue"/>
              <a:cs typeface="Helvetica Neue"/>
            </a:endParaRPr>
          </a:p>
          <a:p>
            <a:pPr indent="-228600">
              <a:spcBef>
                <a:spcPts val="500"/>
              </a:spcBef>
              <a:buFont typeface="Merriweather Sans"/>
              <a:buChar char="•"/>
            </a:pPr>
            <a:endParaRPr lang="en" sz="1900" dirty="0">
              <a:solidFill>
                <a:schemeClr val="tx1">
                  <a:lumMod val="65000"/>
                  <a:lumOff val="35000"/>
                </a:schemeClr>
              </a:solidFill>
              <a:latin typeface="Helvetica Neue"/>
              <a:ea typeface="Helvetica Neue"/>
              <a:cs typeface="Helvetica Neue"/>
            </a:endParaRPr>
          </a:p>
          <a:p>
            <a:pPr indent="-228600">
              <a:spcBef>
                <a:spcPts val="400"/>
              </a:spcBef>
              <a:buClr>
                <a:srgbClr val="FFFFFF"/>
              </a:buClr>
              <a:buFont typeface="Helvetica Neue"/>
              <a:buChar char="•"/>
            </a:pPr>
            <a:r>
              <a:rPr lang="en-US" sz="1900" b="1" u="sng" dirty="0" smtClean="0">
                <a:solidFill>
                  <a:srgbClr val="FFC000"/>
                </a:solidFill>
              </a:rPr>
              <a:t>RADAR</a:t>
            </a:r>
          </a:p>
          <a:p>
            <a:pPr lvl="1" indent="-228600">
              <a:spcBef>
                <a:spcPts val="400"/>
              </a:spcBef>
              <a:buClr>
                <a:srgbClr val="FFFFFF"/>
              </a:buClr>
              <a:buFont typeface="Helvetica Neue"/>
              <a:buChar char="•"/>
            </a:pPr>
            <a:r>
              <a:rPr lang="en-US" sz="15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Adapts </a:t>
            </a:r>
            <a:r>
              <a:rPr lang="en-US" sz="15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FunSeq</a:t>
            </a:r>
            <a:r>
              <a:rPr lang="en-US" sz="15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approach to RNA</a:t>
            </a:r>
          </a:p>
          <a:p>
            <a:pPr lvl="1" indent="-228600">
              <a:spcBef>
                <a:spcPts val="400"/>
              </a:spcBef>
              <a:buClr>
                <a:srgbClr val="FFFFFF"/>
              </a:buClr>
              <a:buFont typeface="Helvetica Neue"/>
              <a:buChar char="•"/>
            </a:pPr>
            <a:r>
              <a:rPr lang="en-US" sz="15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Prioritizes variants based on post-transcriptional </a:t>
            </a:r>
            <a:r>
              <a:rPr lang="en-US" sz="15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regulome</a:t>
            </a:r>
            <a:r>
              <a:rPr lang="en-US" sz="15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using ENCODE </a:t>
            </a:r>
            <a:r>
              <a:rPr lang="en-US" sz="15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eCLIP</a:t>
            </a:r>
            <a:endParaRPr lang="en-US" sz="15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 indent="-228600">
              <a:spcBef>
                <a:spcPts val="400"/>
              </a:spcBef>
              <a:buClr>
                <a:srgbClr val="FFFFFF"/>
              </a:buClr>
              <a:buFont typeface="Helvetica Neue"/>
              <a:buChar char="•"/>
            </a:pPr>
            <a:r>
              <a:rPr lang="en-US" sz="15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Incorporates </a:t>
            </a:r>
            <a:r>
              <a:rPr lang="en-US" sz="15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new features related to </a:t>
            </a:r>
            <a:r>
              <a:rPr lang="en-US" sz="15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RNA sec</a:t>
            </a:r>
            <a:r>
              <a:rPr lang="en-US" sz="15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 </a:t>
            </a:r>
            <a:r>
              <a:rPr lang="en-US" sz="15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struc</a:t>
            </a:r>
            <a:r>
              <a:rPr lang="en-US" sz="15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&amp; tissue specific effects</a:t>
            </a:r>
            <a:r>
              <a:rPr lang="en-US" sz="1500" b="1" u="sng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/>
            </a:r>
            <a:br>
              <a:rPr lang="en-US" sz="1500" b="1" u="sng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endParaRPr lang="en-US" sz="15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indent="-228600">
              <a:spcBef>
                <a:spcPts val="400"/>
              </a:spcBef>
              <a:buClr>
                <a:srgbClr val="FFFFFF"/>
              </a:buClr>
              <a:buFont typeface="Helvetica Neue"/>
              <a:buChar char="•"/>
            </a:pPr>
            <a:r>
              <a:rPr lang="en-US" sz="19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</a:rPr>
              <a:t>Next </a:t>
            </a:r>
            <a:r>
              <a:rPr lang="en-US" sz="19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</a:rPr>
              <a:t>step in </a:t>
            </a:r>
            <a:r>
              <a:rPr lang="en-US" sz="19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</a:rPr>
              <a:t>prioritizing </a:t>
            </a:r>
            <a:r>
              <a:rPr lang="en-US" sz="19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</a:rPr>
              <a:t>variants associated with RNA:</a:t>
            </a:r>
            <a:r>
              <a:rPr lang="en-US" sz="1900" b="1" u="sng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/>
            </a:r>
            <a:br>
              <a:rPr lang="en-US" sz="1900" b="1" u="sng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sz="1900" b="1" u="sng" dirty="0" err="1" smtClean="0">
                <a:solidFill>
                  <a:srgbClr val="FFC000"/>
                </a:solidFill>
              </a:rPr>
              <a:t>uORFs</a:t>
            </a:r>
            <a:r>
              <a:rPr lang="en-US" sz="1900" dirty="0">
                <a:solidFill>
                  <a:srgbClr val="FFC000"/>
                </a:solidFill>
              </a:rPr>
              <a:t> </a:t>
            </a:r>
            <a:r>
              <a:rPr lang="en-US" sz="19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- </a:t>
            </a:r>
            <a:r>
              <a:rPr lang="en-US" sz="19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Feature integration to find small subset of upstream mutations that potentially alter </a:t>
            </a:r>
            <a:r>
              <a:rPr lang="en-US" sz="19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translation</a:t>
            </a:r>
            <a:endParaRPr lang="en-US" sz="1900" dirty="0" smtClean="0">
              <a:solidFill>
                <a:schemeClr val="tx1">
                  <a:lumMod val="65000"/>
                  <a:lumOff val="35000"/>
                </a:schemeClr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lvl="1" indent="-228600">
              <a:spcBef>
                <a:spcPts val="400"/>
              </a:spcBef>
              <a:buClr>
                <a:srgbClr val="666666"/>
              </a:buClr>
              <a:buFont typeface="Helvetica Neue"/>
              <a:buChar char="•"/>
            </a:pPr>
            <a:endParaRPr lang="en" sz="1500" dirty="0">
              <a:solidFill>
                <a:schemeClr val="tx1">
                  <a:lumMod val="65000"/>
                  <a:lumOff val="35000"/>
                </a:schemeClr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063172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Shape 488"/>
          <p:cNvSpPr txBox="1"/>
          <p:nvPr/>
        </p:nvSpPr>
        <p:spPr>
          <a:xfrm>
            <a:off x="258418" y="0"/>
            <a:ext cx="8382482" cy="847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>
              <a:buSzPct val="25000"/>
            </a:pPr>
            <a:r>
              <a:rPr lang="en" sz="2700">
                <a:solidFill>
                  <a:srgbClr val="22228B"/>
                </a:solidFill>
                <a:highlight>
                  <a:srgbClr val="FFFFFF"/>
                </a:highlight>
                <a:latin typeface="Helvetica Neue"/>
                <a:ea typeface="Helvetica Neue"/>
                <a:cs typeface="Helvetica Neue"/>
                <a:sym typeface="Helvetica Neue"/>
              </a:rPr>
              <a:t>Funseq: a flexible framework to determine </a:t>
            </a:r>
            <a:br>
              <a:rPr lang="en" sz="2700">
                <a:solidFill>
                  <a:srgbClr val="22228B"/>
                </a:solidFill>
                <a:highlight>
                  <a:srgbClr val="FFFFFF"/>
                </a:highlight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en" sz="2700">
                <a:solidFill>
                  <a:srgbClr val="22228B"/>
                </a:solidFill>
                <a:highlight>
                  <a:srgbClr val="FFFFFF"/>
                </a:highlight>
                <a:latin typeface="Helvetica Neue"/>
                <a:ea typeface="Helvetica Neue"/>
                <a:cs typeface="Helvetica Neue"/>
                <a:sym typeface="Helvetica Neue"/>
              </a:rPr>
              <a:t>functional impact &amp; use this to prioritize variants</a:t>
            </a:r>
          </a:p>
        </p:txBody>
      </p:sp>
      <p:sp>
        <p:nvSpPr>
          <p:cNvPr id="489" name="Shape 489"/>
          <p:cNvSpPr txBox="1"/>
          <p:nvPr/>
        </p:nvSpPr>
        <p:spPr>
          <a:xfrm>
            <a:off x="503100" y="1732650"/>
            <a:ext cx="1935900" cy="3281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>
              <a:buSzPct val="25000"/>
            </a:pPr>
            <a:r>
              <a:rPr lang="en" sz="1200" b="1">
                <a:solidFill>
                  <a:srgbClr val="000090"/>
                </a:solidFill>
              </a:rPr>
              <a:t>Annotation (tf binding sites open chromatin, ncRNAs) &amp; Chromatin Dynamics</a:t>
            </a:r>
          </a:p>
          <a:p>
            <a:endParaRPr sz="1200" b="1">
              <a:solidFill>
                <a:srgbClr val="000090"/>
              </a:solidFill>
            </a:endParaRPr>
          </a:p>
          <a:p>
            <a:endParaRPr sz="1100" b="1">
              <a:solidFill>
                <a:srgbClr val="000090"/>
              </a:solidFill>
            </a:endParaRPr>
          </a:p>
          <a:p>
            <a:pPr>
              <a:buSzPct val="25000"/>
            </a:pPr>
            <a:r>
              <a:rPr lang="en" sz="1200" b="1">
                <a:solidFill>
                  <a:srgbClr val="000090"/>
                </a:solidFill>
              </a:rPr>
              <a:t>Conservation</a:t>
            </a:r>
            <a:br>
              <a:rPr lang="en" sz="1200" b="1">
                <a:solidFill>
                  <a:srgbClr val="000090"/>
                </a:solidFill>
              </a:rPr>
            </a:br>
            <a:r>
              <a:rPr lang="en" sz="1200" b="1">
                <a:solidFill>
                  <a:srgbClr val="000090"/>
                </a:solidFill>
              </a:rPr>
              <a:t>(GERP, allele freq.)</a:t>
            </a:r>
          </a:p>
          <a:p>
            <a:endParaRPr sz="1200" b="1">
              <a:solidFill>
                <a:srgbClr val="000090"/>
              </a:solidFill>
            </a:endParaRPr>
          </a:p>
          <a:p>
            <a:endParaRPr sz="1200" b="1">
              <a:solidFill>
                <a:srgbClr val="000090"/>
              </a:solidFill>
            </a:endParaRPr>
          </a:p>
          <a:p>
            <a:pPr>
              <a:buSzPct val="25000"/>
            </a:pPr>
            <a:r>
              <a:rPr lang="en" sz="1200" b="1">
                <a:solidFill>
                  <a:srgbClr val="000090"/>
                </a:solidFill>
              </a:rPr>
              <a:t>Mutational impact (motif breaking, Lof) </a:t>
            </a:r>
          </a:p>
          <a:p>
            <a:endParaRPr sz="1200" b="1">
              <a:solidFill>
                <a:srgbClr val="000090"/>
              </a:solidFill>
            </a:endParaRPr>
          </a:p>
          <a:p>
            <a:endParaRPr sz="1200" b="1">
              <a:solidFill>
                <a:srgbClr val="000090"/>
              </a:solidFill>
            </a:endParaRPr>
          </a:p>
          <a:p>
            <a:pPr>
              <a:buSzPct val="25000"/>
            </a:pPr>
            <a:r>
              <a:rPr lang="en" sz="1200" b="1">
                <a:solidFill>
                  <a:srgbClr val="000090"/>
                </a:solidFill>
              </a:rPr>
              <a:t>Network (centrality position)</a:t>
            </a:r>
          </a:p>
          <a:p>
            <a:pPr>
              <a:buSzPct val="25000"/>
            </a:pPr>
            <a:r>
              <a:rPr lang="en" sz="1200">
                <a:solidFill>
                  <a:srgbClr val="000090"/>
                </a:solidFill>
              </a:rPr>
              <a:t> </a:t>
            </a:r>
          </a:p>
        </p:txBody>
      </p:sp>
      <p:sp>
        <p:nvSpPr>
          <p:cNvPr id="490" name="Shape 490"/>
          <p:cNvSpPr txBox="1"/>
          <p:nvPr/>
        </p:nvSpPr>
        <p:spPr>
          <a:xfrm rot="-5400000">
            <a:off x="6638188" y="2662262"/>
            <a:ext cx="4005425" cy="375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>
              <a:buSzPct val="25000"/>
            </a:pPr>
            <a:r>
              <a:rPr lang="en" sz="1000" dirty="0">
                <a:solidFill>
                  <a:srgbClr val="7F7F7F"/>
                </a:solidFill>
              </a:rPr>
              <a:t>[Fu et al., </a:t>
            </a:r>
            <a:r>
              <a:rPr lang="en" sz="1000" dirty="0" err="1">
                <a:solidFill>
                  <a:srgbClr val="7F7F7F"/>
                </a:solidFill>
              </a:rPr>
              <a:t>GenomeBiology</a:t>
            </a:r>
            <a:r>
              <a:rPr lang="en" sz="1000" dirty="0">
                <a:solidFill>
                  <a:srgbClr val="7F7F7F"/>
                </a:solidFill>
              </a:rPr>
              <a:t> ('14), , </a:t>
            </a:r>
            <a:r>
              <a:rPr lang="en" sz="1000" dirty="0" err="1">
                <a:solidFill>
                  <a:srgbClr val="7F7F7F"/>
                </a:solidFill>
              </a:rPr>
              <a:t>Khurana</a:t>
            </a:r>
            <a:r>
              <a:rPr lang="en" sz="1000" dirty="0">
                <a:solidFill>
                  <a:srgbClr val="7F7F7F"/>
                </a:solidFill>
              </a:rPr>
              <a:t> et al., Science ('13)]</a:t>
            </a:r>
          </a:p>
          <a:p>
            <a:pPr>
              <a:buSzPct val="25000"/>
            </a:pPr>
            <a:r>
              <a:rPr lang="en" sz="1600" dirty="0">
                <a:solidFill>
                  <a:srgbClr val="7F7F7F"/>
                </a:solidFill>
              </a:rPr>
              <a:t> </a:t>
            </a:r>
          </a:p>
        </p:txBody>
      </p:sp>
      <p:grpSp>
        <p:nvGrpSpPr>
          <p:cNvPr id="491" name="Shape 491"/>
          <p:cNvGrpSpPr/>
          <p:nvPr/>
        </p:nvGrpSpPr>
        <p:grpSpPr>
          <a:xfrm>
            <a:off x="2439000" y="930818"/>
            <a:ext cx="5431176" cy="4122542"/>
            <a:chOff x="3252000" y="1241091"/>
            <a:chExt cx="7241569" cy="5496723"/>
          </a:xfrm>
        </p:grpSpPr>
        <p:pic>
          <p:nvPicPr>
            <p:cNvPr id="492" name="Shape 492"/>
            <p:cNvPicPr preferRelativeResize="0"/>
            <p:nvPr/>
          </p:nvPicPr>
          <p:blipFill rotWithShape="1">
            <a:blip r:embed="rId3">
              <a:alphaModFix/>
            </a:blip>
            <a:srcRect l="15832" b="19767"/>
            <a:stretch/>
          </p:blipFill>
          <p:spPr>
            <a:xfrm>
              <a:off x="3252000" y="1241091"/>
              <a:ext cx="7241569" cy="540792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93" name="Shape 493"/>
            <p:cNvSpPr txBox="1"/>
            <p:nvPr/>
          </p:nvSpPr>
          <p:spPr>
            <a:xfrm>
              <a:off x="7422776" y="6368482"/>
              <a:ext cx="2988236" cy="369332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wrap="square" lIns="68575" tIns="34275" rIns="68575" bIns="34275" anchor="t" anchorCtr="0">
              <a:noAutofit/>
            </a:bodyPr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079705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8" name="Shape 498" descr="noncoding_broad_categories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62700" y="895725"/>
            <a:ext cx="3733801" cy="3694944"/>
          </a:xfrm>
          <a:prstGeom prst="rect">
            <a:avLst/>
          </a:prstGeom>
          <a:noFill/>
          <a:ln>
            <a:noFill/>
          </a:ln>
        </p:spPr>
      </p:pic>
      <p:sp>
        <p:nvSpPr>
          <p:cNvPr id="499" name="Shape 499"/>
          <p:cNvSpPr txBox="1">
            <a:spLocks noGrp="1"/>
          </p:cNvSpPr>
          <p:nvPr>
            <p:ph type="title"/>
          </p:nvPr>
        </p:nvSpPr>
        <p:spPr>
          <a:xfrm>
            <a:off x="311700" y="520800"/>
            <a:ext cx="8520600" cy="572700"/>
          </a:xfrm>
          <a:prstGeom prst="rect">
            <a:avLst/>
          </a:prstGeom>
        </p:spPr>
        <p:txBody>
          <a:bodyPr wrap="square" lIns="91425" tIns="91425" rIns="91425" bIns="91425" anchor="b" anchorCtr="0">
            <a:noAutofit/>
          </a:bodyPr>
          <a:lstStyle/>
          <a:p>
            <a:pPr lvl="0" algn="ctr">
              <a:spcBef>
                <a:spcPts val="0"/>
              </a:spcBef>
              <a:buClr>
                <a:schemeClr val="dk1"/>
              </a:buClr>
              <a:buSzPct val="55000"/>
              <a:buFont typeface="Arial"/>
              <a:buNone/>
            </a:pPr>
            <a:r>
              <a:rPr lang="en" sz="2000" b="1">
                <a:solidFill>
                  <a:srgbClr val="22228B"/>
                </a:solidFill>
              </a:rPr>
              <a:t>Finding "Conserved” Sites in the Human Population:</a:t>
            </a:r>
          </a:p>
          <a:p>
            <a:pPr lvl="0" algn="ctr">
              <a:spcBef>
                <a:spcPts val="0"/>
              </a:spcBef>
              <a:buClr>
                <a:schemeClr val="dk1"/>
              </a:buClr>
              <a:buSzPct val="45833"/>
              <a:buFont typeface="Arial"/>
              <a:buNone/>
            </a:pPr>
            <a:r>
              <a:rPr lang="en" sz="2400" b="1">
                <a:solidFill>
                  <a:srgbClr val="22228B"/>
                </a:solidFill>
              </a:rPr>
              <a:t> </a:t>
            </a:r>
            <a:r>
              <a:rPr lang="en" sz="1600" b="1">
                <a:solidFill>
                  <a:srgbClr val="22228B"/>
                </a:solidFill>
              </a:rPr>
              <a:t>Negative selection in non-coding elements based on</a:t>
            </a:r>
          </a:p>
          <a:p>
            <a:pPr lvl="0" algn="ctr">
              <a:spcBef>
                <a:spcPts val="0"/>
              </a:spcBef>
              <a:buNone/>
            </a:pPr>
            <a:r>
              <a:rPr lang="en" sz="1600" b="1">
                <a:solidFill>
                  <a:srgbClr val="22228B"/>
                </a:solidFill>
              </a:rPr>
              <a:t>Production ENCODE &amp; 1000G Phase 1</a:t>
            </a:r>
          </a:p>
        </p:txBody>
      </p:sp>
      <p:sp>
        <p:nvSpPr>
          <p:cNvPr id="500" name="Shape 500"/>
          <p:cNvSpPr txBox="1"/>
          <p:nvPr/>
        </p:nvSpPr>
        <p:spPr>
          <a:xfrm>
            <a:off x="1003500" y="2239550"/>
            <a:ext cx="1319700" cy="338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>
              <a:lnSpc>
                <a:spcPct val="115000"/>
              </a:lnSpc>
            </a:pPr>
            <a:r>
              <a:rPr lang="en" sz="1200">
                <a:latin typeface="Calibri"/>
                <a:ea typeface="Calibri"/>
                <a:cs typeface="Calibri"/>
                <a:sym typeface="Calibri"/>
              </a:rPr>
              <a:t>(Non-coding RNA)</a:t>
            </a:r>
          </a:p>
        </p:txBody>
      </p:sp>
      <p:sp>
        <p:nvSpPr>
          <p:cNvPr id="501" name="Shape 501"/>
          <p:cNvSpPr txBox="1"/>
          <p:nvPr/>
        </p:nvSpPr>
        <p:spPr>
          <a:xfrm>
            <a:off x="381500" y="2592600"/>
            <a:ext cx="2151900" cy="301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algn="ctr">
              <a:lnSpc>
                <a:spcPct val="115000"/>
              </a:lnSpc>
            </a:pPr>
            <a:r>
              <a:rPr lang="en" sz="1200">
                <a:latin typeface="Calibri"/>
                <a:ea typeface="Calibri"/>
                <a:cs typeface="Calibri"/>
                <a:sym typeface="Calibri"/>
              </a:rPr>
              <a:t>(DNase I hypersensitive sites)</a:t>
            </a:r>
          </a:p>
        </p:txBody>
      </p:sp>
      <p:sp>
        <p:nvSpPr>
          <p:cNvPr id="502" name="Shape 502"/>
          <p:cNvSpPr txBox="1"/>
          <p:nvPr/>
        </p:nvSpPr>
        <p:spPr>
          <a:xfrm>
            <a:off x="2338850" y="4443050"/>
            <a:ext cx="3000000" cy="782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algn="ctr"/>
            <a:r>
              <a:rPr lang="en" b="1">
                <a:latin typeface="Calibri"/>
                <a:ea typeface="Calibri"/>
                <a:cs typeface="Calibri"/>
                <a:sym typeface="Calibri"/>
              </a:rPr>
              <a:t>Depletion of Common Variants</a:t>
            </a:r>
          </a:p>
          <a:p>
            <a:pPr algn="ctr"/>
            <a:r>
              <a:rPr lang="en" b="1">
                <a:latin typeface="Calibri"/>
                <a:ea typeface="Calibri"/>
                <a:cs typeface="Calibri"/>
                <a:sym typeface="Calibri"/>
              </a:rPr>
              <a:t>in the Human Population</a:t>
            </a:r>
          </a:p>
        </p:txBody>
      </p:sp>
      <p:sp>
        <p:nvSpPr>
          <p:cNvPr id="503" name="Shape 503"/>
          <p:cNvSpPr txBox="1"/>
          <p:nvPr/>
        </p:nvSpPr>
        <p:spPr>
          <a:xfrm>
            <a:off x="5773200" y="139560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algn="ctr">
              <a:lnSpc>
                <a:spcPct val="80000"/>
              </a:lnSpc>
            </a:pPr>
            <a:r>
              <a:rPr lang="en" sz="2200">
                <a:latin typeface="Calibri"/>
                <a:ea typeface="Calibri"/>
                <a:cs typeface="Calibri"/>
                <a:sym typeface="Calibri"/>
              </a:rPr>
              <a:t>Broad categories of regulatory regions under negative selection</a:t>
            </a:r>
          </a:p>
          <a:p>
            <a:pPr algn="ctr">
              <a:lnSpc>
                <a:spcPct val="80000"/>
              </a:lnSpc>
            </a:pPr>
            <a:r>
              <a:rPr lang="en" sz="2200">
                <a:latin typeface="Calibri"/>
                <a:ea typeface="Calibri"/>
                <a:cs typeface="Calibri"/>
                <a:sym typeface="Calibri"/>
              </a:rPr>
              <a:t>Related to:</a:t>
            </a:r>
          </a:p>
          <a:p>
            <a:pPr algn="ctr">
              <a:lnSpc>
                <a:spcPct val="80000"/>
              </a:lnSpc>
            </a:pPr>
            <a:r>
              <a:rPr lang="en" sz="1100">
                <a:latin typeface="Calibri"/>
                <a:ea typeface="Calibri"/>
                <a:cs typeface="Calibri"/>
                <a:sym typeface="Calibri"/>
              </a:rPr>
              <a:t>    	</a:t>
            </a:r>
          </a:p>
          <a:p>
            <a:pPr algn="ctr">
              <a:lnSpc>
                <a:spcPct val="80000"/>
              </a:lnSpc>
            </a:pPr>
            <a:r>
              <a:rPr lang="en" sz="1100">
                <a:latin typeface="Calibri"/>
                <a:ea typeface="Calibri"/>
                <a:cs typeface="Calibri"/>
                <a:sym typeface="Calibri"/>
              </a:rPr>
              <a:t>ENCODE, </a:t>
            </a:r>
            <a:r>
              <a:rPr lang="en" sz="1100" i="1">
                <a:latin typeface="Calibri"/>
                <a:ea typeface="Calibri"/>
                <a:cs typeface="Calibri"/>
                <a:sym typeface="Calibri"/>
              </a:rPr>
              <a:t>Nature</a:t>
            </a:r>
            <a:r>
              <a:rPr lang="en" sz="1100">
                <a:latin typeface="Calibri"/>
                <a:ea typeface="Calibri"/>
                <a:cs typeface="Calibri"/>
                <a:sym typeface="Calibri"/>
              </a:rPr>
              <a:t>, 2012</a:t>
            </a:r>
          </a:p>
          <a:p>
            <a:pPr algn="ctr">
              <a:lnSpc>
                <a:spcPct val="80000"/>
              </a:lnSpc>
            </a:pPr>
            <a:r>
              <a:rPr lang="en" sz="1100">
                <a:latin typeface="Calibri"/>
                <a:ea typeface="Calibri"/>
                <a:cs typeface="Calibri"/>
                <a:sym typeface="Calibri"/>
              </a:rPr>
              <a:t>Ward &amp; Kellis, </a:t>
            </a:r>
            <a:r>
              <a:rPr lang="en" sz="1100" i="1">
                <a:latin typeface="Calibri"/>
                <a:ea typeface="Calibri"/>
                <a:cs typeface="Calibri"/>
                <a:sym typeface="Calibri"/>
              </a:rPr>
              <a:t>Science</a:t>
            </a:r>
            <a:r>
              <a:rPr lang="en" sz="1100">
                <a:latin typeface="Calibri"/>
                <a:ea typeface="Calibri"/>
                <a:cs typeface="Calibri"/>
                <a:sym typeface="Calibri"/>
              </a:rPr>
              <a:t>, 2012</a:t>
            </a:r>
          </a:p>
          <a:p>
            <a:pPr algn="ctr">
              <a:lnSpc>
                <a:spcPct val="80000"/>
              </a:lnSpc>
            </a:pPr>
            <a:r>
              <a:rPr lang="en" sz="1100">
                <a:latin typeface="Calibri"/>
                <a:ea typeface="Calibri"/>
                <a:cs typeface="Calibri"/>
                <a:sym typeface="Calibri"/>
              </a:rPr>
              <a:t>Mu et al, </a:t>
            </a:r>
            <a:r>
              <a:rPr lang="en" sz="1100" i="1">
                <a:latin typeface="Calibri"/>
                <a:ea typeface="Calibri"/>
                <a:cs typeface="Calibri"/>
                <a:sym typeface="Calibri"/>
              </a:rPr>
              <a:t>NAR</a:t>
            </a:r>
            <a:r>
              <a:rPr lang="en" sz="1100">
                <a:latin typeface="Calibri"/>
                <a:ea typeface="Calibri"/>
                <a:cs typeface="Calibri"/>
                <a:sym typeface="Calibri"/>
              </a:rPr>
              <a:t>, 2011</a:t>
            </a:r>
          </a:p>
        </p:txBody>
      </p:sp>
      <p:sp>
        <p:nvSpPr>
          <p:cNvPr id="504" name="Shape 504"/>
          <p:cNvSpPr txBox="1"/>
          <p:nvPr/>
        </p:nvSpPr>
        <p:spPr>
          <a:xfrm>
            <a:off x="-72400" y="3177225"/>
            <a:ext cx="2453400" cy="246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algn="ctr">
              <a:lnSpc>
                <a:spcPct val="115000"/>
              </a:lnSpc>
            </a:pPr>
            <a:r>
              <a:rPr lang="en" sz="1200">
                <a:latin typeface="Calibri"/>
                <a:ea typeface="Calibri"/>
                <a:cs typeface="Calibri"/>
                <a:sym typeface="Calibri"/>
              </a:rPr>
              <a:t>(Transcription factor binding sites)</a:t>
            </a:r>
          </a:p>
        </p:txBody>
      </p:sp>
      <p:sp>
        <p:nvSpPr>
          <p:cNvPr id="505" name="Shape 505"/>
          <p:cNvSpPr txBox="1"/>
          <p:nvPr/>
        </p:nvSpPr>
        <p:spPr>
          <a:xfrm>
            <a:off x="3623950" y="2838925"/>
            <a:ext cx="3000000" cy="301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r>
              <a:rPr lang="en" sz="1200"/>
              <a:t>(TFSS: Sequence-specific TFs)</a:t>
            </a:r>
          </a:p>
        </p:txBody>
      </p:sp>
    </p:spTree>
    <p:extLst>
      <p:ext uri="{BB962C8B-B14F-4D97-AF65-F5344CB8AC3E}">
        <p14:creationId xmlns:p14="http://schemas.microsoft.com/office/powerpoint/2010/main" val="1240220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0" name="Shape 510" descr="selective_constraints_1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482437"/>
            <a:ext cx="6781803" cy="3086778"/>
          </a:xfrm>
          <a:prstGeom prst="rect">
            <a:avLst/>
          </a:prstGeom>
          <a:noFill/>
          <a:ln>
            <a:noFill/>
          </a:ln>
        </p:spPr>
      </p:pic>
      <p:sp>
        <p:nvSpPr>
          <p:cNvPr id="511" name="Shape 511"/>
          <p:cNvSpPr txBox="1"/>
          <p:nvPr/>
        </p:nvSpPr>
        <p:spPr>
          <a:xfrm>
            <a:off x="5566250" y="20400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600" b="1">
                <a:solidFill>
                  <a:srgbClr val="22228B"/>
                </a:solidFill>
              </a:rPr>
              <a:t>Differential selective constraints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2600" b="1">
                <a:solidFill>
                  <a:srgbClr val="22228B"/>
                </a:solidFill>
              </a:rPr>
              <a:t>among specific sub-categories</a:t>
            </a:r>
          </a:p>
        </p:txBody>
      </p:sp>
      <p:sp>
        <p:nvSpPr>
          <p:cNvPr id="512" name="Shape 512"/>
          <p:cNvSpPr txBox="1"/>
          <p:nvPr/>
        </p:nvSpPr>
        <p:spPr>
          <a:xfrm>
            <a:off x="786325" y="4168500"/>
            <a:ext cx="3000000" cy="1051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Sub-categorization possible because of better statistics from 1000G phase 1 v pilot</a:t>
            </a:r>
          </a:p>
        </p:txBody>
      </p:sp>
      <p:sp>
        <p:nvSpPr>
          <p:cNvPr id="513" name="Shape 513"/>
          <p:cNvSpPr txBox="1"/>
          <p:nvPr/>
        </p:nvSpPr>
        <p:spPr>
          <a:xfrm>
            <a:off x="5566250" y="4658775"/>
            <a:ext cx="3000000" cy="312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[Khurana et al., </a:t>
            </a:r>
            <a:r>
              <a:rPr lang="en" sz="11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Science</a:t>
            </a:r>
            <a:r>
              <a:rPr lang="en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(‘13)]</a:t>
            </a:r>
          </a:p>
        </p:txBody>
      </p:sp>
    </p:spTree>
    <p:extLst>
      <p:ext uri="{BB962C8B-B14F-4D97-AF65-F5344CB8AC3E}">
        <p14:creationId xmlns:p14="http://schemas.microsoft.com/office/powerpoint/2010/main" val="326812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Shape 530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wrap="square" lIns="91425" tIns="91425" rIns="91425" bIns="91425" anchor="b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 sz="2200" b="1">
                <a:solidFill>
                  <a:srgbClr val="22228B"/>
                </a:solidFill>
              </a:rPr>
              <a:t>SNPs which break TF motifs are under stronger selection</a:t>
            </a:r>
          </a:p>
        </p:txBody>
      </p:sp>
      <p:sp>
        <p:nvSpPr>
          <p:cNvPr id="531" name="Shape 531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7257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532" name="Shape 532"/>
          <p:cNvSpPr txBox="1"/>
          <p:nvPr/>
        </p:nvSpPr>
        <p:spPr>
          <a:xfrm>
            <a:off x="5566250" y="4658775"/>
            <a:ext cx="3000000" cy="312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[Khurana et al., </a:t>
            </a:r>
            <a:r>
              <a:rPr lang="en" sz="11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Science</a:t>
            </a:r>
            <a:r>
              <a:rPr lang="en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(‘13)]</a:t>
            </a:r>
          </a:p>
        </p:txBody>
      </p:sp>
      <p:pic>
        <p:nvPicPr>
          <p:cNvPr id="533" name="Shape 533" descr="noncoding_categories_motifs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4800" y="1476626"/>
            <a:ext cx="6781803" cy="308680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25270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dRa7UxXoeh8O2pVieMKJki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HTXm6MYupZKSQZ5XSwueCg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sQMeoBX6lLigVU9dBs0O9P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yf06lONLKUxrq6zSonwiEZ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jJrGcvthYsIdXZDXTcmYwJ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S8DDZ3d4sfdzUsAtaWvqA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SIZE" val="Yes"/>
  <p:tag name="DVSHAPEID" val="ZiVBviYoiReRASwb9qEeBu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7VmEosnM6ML8LNSji7feqA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KfmcbmzU90OubZeQTv0vLs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5r7IjQ7wZm4xb7hbg1dcCL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kgCS4reJdUPi9U5t2JMD0r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DN7zHfZiyPj7Q5rLFif89"/>
</p:tagLst>
</file>

<file path=ppt/theme/theme1.xml><?xml version="1.0" encoding="utf-8"?>
<a:theme xmlns:a="http://schemas.openxmlformats.org/drawingml/2006/main" name="MBGLab-Basic-w-Lectures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3599</TotalTime>
  <Words>1062</Words>
  <Application>Microsoft Macintosh PowerPoint</Application>
  <PresentationFormat>On-screen Show (16:9)</PresentationFormat>
  <Paragraphs>251</Paragraphs>
  <Slides>31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9" baseType="lpstr">
      <vt:lpstr>Calibri</vt:lpstr>
      <vt:lpstr>Courier New</vt:lpstr>
      <vt:lpstr>Helvetica Neue</vt:lpstr>
      <vt:lpstr>Merriweather Sans</vt:lpstr>
      <vt:lpstr>ＭＳ Ｐゴシック</vt:lpstr>
      <vt:lpstr>Times New Roman</vt:lpstr>
      <vt:lpstr>Arial</vt:lpstr>
      <vt:lpstr>MBGLab-Basic-w-Lectures</vt:lpstr>
      <vt:lpstr>RADAR: Annotation &amp; prioritization of variants  in the post-transcriptional regulome for RBPs</vt:lpstr>
      <vt:lpstr>PowerPoint Presentation</vt:lpstr>
      <vt:lpstr>PowerPoint Presentation</vt:lpstr>
      <vt:lpstr>RADAR: Annotation &amp; prioritization of variants  in the post-transcriptional regulome for RBPs</vt:lpstr>
      <vt:lpstr>RADAR: Annotation &amp; prioritization of variants  in the post-transcriptional regulome for RBPs</vt:lpstr>
      <vt:lpstr>PowerPoint Presentation</vt:lpstr>
      <vt:lpstr>Finding "Conserved” Sites in the Human Population:  Negative selection in non-coding elements based on Production ENCODE &amp; 1000G Phase 1</vt:lpstr>
      <vt:lpstr>PowerPoint Presentation</vt:lpstr>
      <vt:lpstr>SNPs which break TF motifs are under stronger selection</vt:lpstr>
      <vt:lpstr>Hubs Under Constraint:  A Finding from the Network Biology Community</vt:lpstr>
      <vt:lpstr>PowerPoint Presentation</vt:lpstr>
      <vt:lpstr>RADAR: Annotation &amp; prioritization of variants  in the post-transcriptional regulome for RBPs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RADAR: Annotation &amp; prioritization of variants  in the post-transcriptional regulome for RBPs</vt:lpstr>
      <vt:lpstr>PowerPoint Presentation</vt:lpstr>
      <vt:lpstr>The population of functional uORFs may be significant</vt:lpstr>
      <vt:lpstr>Prediction &amp; validation of  functional uORFs using 89 features</vt:lpstr>
      <vt:lpstr>A comprehensive catalog of functional uORFs</vt:lpstr>
      <vt:lpstr>RADAR: Annotation &amp; prioritization of variants  in the post-transcriptional regulome for RBPs</vt:lpstr>
      <vt:lpstr>RADAR: Annotation &amp; prioritization of variants  in the post-transcriptional regulome for RBPs</vt:lpstr>
      <vt:lpstr>PowerPoint Presentation</vt:lpstr>
      <vt:lpstr>PowerPoint Presentation</vt:lpstr>
      <vt:lpstr>Info about this talk</vt:lpstr>
    </vt:vector>
  </TitlesOfParts>
  <Manager/>
  <Company/>
  <LinksUpToDate>false</LinksUpToDate>
  <SharedDoc>false</SharedDoc>
  <HyperlinkBase/>
  <HyperlinksChanged>false</HyperlinksChanged>
  <AppVersion>15.0035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Genomics &amp; Data Science:  Approaches to identifying key variants through functional impact &amp; recurrence</dc:title>
  <dc:subject/>
  <dc:creator/>
  <cp:keywords/>
  <dc:description/>
  <cp:lastModifiedBy>Mark Gerstein</cp:lastModifiedBy>
  <cp:revision>136</cp:revision>
  <dcterms:modified xsi:type="dcterms:W3CDTF">2018-07-08T02:34:52Z</dcterms:modified>
  <cp:category/>
</cp:coreProperties>
</file>