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wdp" ContentType="image/vnd.ms-photo"/>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27559" r:id="rId1"/>
    <p:sldMasterId id="2147527566" r:id="rId2"/>
    <p:sldMasterId id="2147527586" r:id="rId3"/>
    <p:sldMasterId id="2147527612" r:id="rId4"/>
    <p:sldMasterId id="2147527624" r:id="rId5"/>
  </p:sldMasterIdLst>
  <p:notesMasterIdLst>
    <p:notesMasterId r:id="rId83"/>
  </p:notesMasterIdLst>
  <p:handoutMasterIdLst>
    <p:handoutMasterId r:id="rId84"/>
  </p:handoutMasterIdLst>
  <p:sldIdLst>
    <p:sldId id="6147" r:id="rId6"/>
    <p:sldId id="6188" r:id="rId7"/>
    <p:sldId id="6190" r:id="rId8"/>
    <p:sldId id="6191" r:id="rId9"/>
    <p:sldId id="6192" r:id="rId10"/>
    <p:sldId id="6193" r:id="rId11"/>
    <p:sldId id="6239" r:id="rId12"/>
    <p:sldId id="6240" r:id="rId13"/>
    <p:sldId id="6198" r:id="rId14"/>
    <p:sldId id="5905" r:id="rId15"/>
    <p:sldId id="5906" r:id="rId16"/>
    <p:sldId id="5907" r:id="rId17"/>
    <p:sldId id="5908" r:id="rId18"/>
    <p:sldId id="5909" r:id="rId19"/>
    <p:sldId id="5782" r:id="rId20"/>
    <p:sldId id="5783" r:id="rId21"/>
    <p:sldId id="6182" r:id="rId22"/>
    <p:sldId id="6197" r:id="rId23"/>
    <p:sldId id="6241" r:id="rId24"/>
    <p:sldId id="6009" r:id="rId25"/>
    <p:sldId id="6195" r:id="rId26"/>
    <p:sldId id="6196" r:id="rId27"/>
    <p:sldId id="6007" r:id="rId28"/>
    <p:sldId id="6008" r:id="rId29"/>
    <p:sldId id="6227" r:id="rId30"/>
    <p:sldId id="6012" r:id="rId31"/>
    <p:sldId id="6013" r:id="rId32"/>
    <p:sldId id="6231" r:id="rId33"/>
    <p:sldId id="6242" r:id="rId34"/>
    <p:sldId id="6232" r:id="rId35"/>
    <p:sldId id="6233" r:id="rId36"/>
    <p:sldId id="6234" r:id="rId37"/>
    <p:sldId id="6237" r:id="rId38"/>
    <p:sldId id="6235" r:id="rId39"/>
    <p:sldId id="6236" r:id="rId40"/>
    <p:sldId id="6243" r:id="rId41"/>
    <p:sldId id="6228" r:id="rId42"/>
    <p:sldId id="6090" r:id="rId43"/>
    <p:sldId id="6091" r:id="rId44"/>
    <p:sldId id="6092" r:id="rId45"/>
    <p:sldId id="6093" r:id="rId46"/>
    <p:sldId id="6094" r:id="rId47"/>
    <p:sldId id="6095" r:id="rId48"/>
    <p:sldId id="6114" r:id="rId49"/>
    <p:sldId id="6229" r:id="rId50"/>
    <p:sldId id="6248" r:id="rId51"/>
    <p:sldId id="6216" r:id="rId52"/>
    <p:sldId id="6112" r:id="rId53"/>
    <p:sldId id="6113" r:id="rId54"/>
    <p:sldId id="6230" r:id="rId55"/>
    <p:sldId id="6181" r:id="rId56"/>
    <p:sldId id="6101" r:id="rId57"/>
    <p:sldId id="6102" r:id="rId58"/>
    <p:sldId id="6103" r:id="rId59"/>
    <p:sldId id="6118" r:id="rId60"/>
    <p:sldId id="6120" r:id="rId61"/>
    <p:sldId id="6122" r:id="rId62"/>
    <p:sldId id="6123" r:id="rId63"/>
    <p:sldId id="6244" r:id="rId64"/>
    <p:sldId id="6157" r:id="rId65"/>
    <p:sldId id="6158" r:id="rId66"/>
    <p:sldId id="6159" r:id="rId67"/>
    <p:sldId id="6160" r:id="rId68"/>
    <p:sldId id="6161" r:id="rId69"/>
    <p:sldId id="6162" r:id="rId70"/>
    <p:sldId id="6163" r:id="rId71"/>
    <p:sldId id="6164" r:id="rId72"/>
    <p:sldId id="6165" r:id="rId73"/>
    <p:sldId id="6166" r:id="rId74"/>
    <p:sldId id="6167" r:id="rId75"/>
    <p:sldId id="6168" r:id="rId76"/>
    <p:sldId id="6245" r:id="rId77"/>
    <p:sldId id="6246" r:id="rId78"/>
    <p:sldId id="6185" r:id="rId79"/>
    <p:sldId id="6149" r:id="rId80"/>
    <p:sldId id="6082" r:id="rId81"/>
    <p:sldId id="6083" r:id="rId82"/>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5B07C"/>
    <a:srgbClr val="4BAB50"/>
    <a:srgbClr val="B3752D"/>
    <a:srgbClr val="00B400"/>
    <a:srgbClr val="FFC5AD"/>
    <a:srgbClr val="68360F"/>
    <a:srgbClr val="20FF37"/>
    <a:srgbClr val="257FD7"/>
    <a:srgbClr val="FFEA08"/>
    <a:srgbClr val="FF741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77" autoAdjust="0"/>
    <p:restoredTop sz="50000" autoAdjust="0"/>
  </p:normalViewPr>
  <p:slideViewPr>
    <p:cSldViewPr snapToGrid="0">
      <p:cViewPr>
        <p:scale>
          <a:sx n="90" d="100"/>
          <a:sy n="90" d="100"/>
        </p:scale>
        <p:origin x="1472" y="592"/>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35" d="100"/>
        <a:sy n="35"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notesMaster" Target="notesMasters/notesMaster1.xml"/><Relationship Id="rId84" Type="http://schemas.openxmlformats.org/officeDocument/2006/relationships/handoutMaster" Target="handoutMasters/handoutMaster1.xml"/><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5" Type="http://schemas.openxmlformats.org/officeDocument/2006/relationships/image" Target="../media/image25.emf"/><Relationship Id="rId6" Type="http://schemas.openxmlformats.org/officeDocument/2006/relationships/image" Target="../media/image26.emf"/><Relationship Id="rId1" Type="http://schemas.openxmlformats.org/officeDocument/2006/relationships/image" Target="../media/image21.emf"/><Relationship Id="rId2"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7</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316742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9" name="Shape 1579"/>
          <p:cNvSpPr>
            <a:spLocks noGrp="1" noRot="1" noChangeAspect="1"/>
          </p:cNvSpPr>
          <p:nvPr>
            <p:ph type="sldImg"/>
          </p:nvPr>
        </p:nvSpPr>
        <p:spPr>
          <a:prstGeom prst="rect">
            <a:avLst/>
          </a:prstGeom>
        </p:spPr>
        <p:txBody>
          <a:bodyPr lIns="96661" tIns="48331" rIns="96661" bIns="48331"/>
          <a:lstStyle/>
          <a:p>
            <a:pPr lvl="0"/>
            <a:endParaRPr/>
          </a:p>
        </p:txBody>
      </p:sp>
      <p:sp>
        <p:nvSpPr>
          <p:cNvPr id="1580" name="Shape 1580"/>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446793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 name="Shape 1628"/>
          <p:cNvSpPr>
            <a:spLocks noGrp="1" noRot="1" noChangeAspect="1"/>
          </p:cNvSpPr>
          <p:nvPr>
            <p:ph type="sldImg"/>
          </p:nvPr>
        </p:nvSpPr>
        <p:spPr>
          <a:prstGeom prst="rect">
            <a:avLst/>
          </a:prstGeom>
        </p:spPr>
        <p:txBody>
          <a:bodyPr lIns="96661" tIns="48331" rIns="96661" bIns="48331"/>
          <a:lstStyle/>
          <a:p>
            <a:pPr lvl="0"/>
            <a:endParaRPr/>
          </a:p>
        </p:txBody>
      </p:sp>
      <p:sp>
        <p:nvSpPr>
          <p:cNvPr id="1629" name="Shape 1629"/>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397020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19</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786391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70093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1742436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1802693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40">
              <a:defRPr/>
            </a:pPr>
            <a:r>
              <a:rPr lang="en-US" dirty="0" smtClean="0"/>
              <a:t>if we look at A tilde, it controls the dynamic trajectory of </a:t>
            </a:r>
            <a:r>
              <a:rPr lang="en-US" baseline="0" dirty="0" smtClean="0"/>
              <a:t>expression part internally driven by meta-genes of X. according to the analytic solution, the internally driven expression part </a:t>
            </a:r>
            <a:r>
              <a:rPr lang="en-US" baseline="0" dirty="0" err="1" smtClean="0"/>
              <a:t>Xtilde</a:t>
            </a:r>
            <a:r>
              <a:rPr lang="en-US" baseline="0" dirty="0" smtClean="0"/>
              <a:t> I can be linear combinations of A tilde’s eigenvalue’s exponentials across time, which are defined by us as internal principal dynamic pattern (</a:t>
            </a:r>
            <a:r>
              <a:rPr lang="en-US" baseline="0" dirty="0" err="1" smtClean="0"/>
              <a:t>iPDP</a:t>
            </a:r>
            <a:r>
              <a:rPr lang="en-US" baseline="0" dirty="0" smtClean="0"/>
              <a:t>). B tilde </a:t>
            </a:r>
            <a:r>
              <a:rPr lang="en-US" dirty="0" smtClean="0"/>
              <a:t>controls the dynamic trajectory of X’s </a:t>
            </a:r>
            <a:r>
              <a:rPr lang="en-US" dirty="0" err="1" smtClean="0"/>
              <a:t>metagene</a:t>
            </a:r>
            <a:r>
              <a:rPr lang="en-US" dirty="0" smtClean="0"/>
              <a:t> </a:t>
            </a:r>
            <a:r>
              <a:rPr lang="en-US" baseline="0" dirty="0" smtClean="0"/>
              <a:t>expression part externally driven by U. similarly,  we can find </a:t>
            </a:r>
            <a:r>
              <a:rPr lang="en-US" dirty="0">
                <a:latin typeface="Times New Roman"/>
                <a:cs typeface="Times New Roman"/>
              </a:rPr>
              <a:t>external principal dynamic pattern (</a:t>
            </a:r>
            <a:r>
              <a:rPr lang="en-US" dirty="0" err="1">
                <a:latin typeface="Times New Roman"/>
                <a:cs typeface="Times New Roman"/>
              </a:rPr>
              <a:t>ePDP</a:t>
            </a:r>
            <a:r>
              <a:rPr lang="en-US" dirty="0">
                <a:latin typeface="Times New Roman"/>
                <a:cs typeface="Times New Roman"/>
              </a:rPr>
              <a:t>) based on B tilde’s eigenvalue exponentials across time. </a:t>
            </a:r>
            <a:r>
              <a:rPr lang="en-US" baseline="0" dirty="0" smtClean="0"/>
              <a:t>Actually, those patterns are canonical temporal expression trajectories, which are as simple as </a:t>
            </a:r>
            <a:r>
              <a:rPr lang="en-US" dirty="0" smtClean="0"/>
              <a:t>degradation, growth, damped oscillation temporal</a:t>
            </a:r>
            <a:r>
              <a:rPr lang="en-US" baseline="0" dirty="0" smtClean="0"/>
              <a:t> processes). In short</a:t>
            </a:r>
            <a:r>
              <a:rPr lang="en-US" dirty="0">
                <a:latin typeface="Times New Roman"/>
                <a:cs typeface="Times New Roman"/>
              </a:rPr>
              <a:t>, from </a:t>
            </a:r>
            <a:r>
              <a:rPr lang="en-US" dirty="0" err="1">
                <a:latin typeface="Times New Roman"/>
                <a:cs typeface="Times New Roman"/>
              </a:rPr>
              <a:t>metagene</a:t>
            </a:r>
            <a:r>
              <a:rPr lang="en-US" dirty="0">
                <a:latin typeface="Times New Roman"/>
                <a:cs typeface="Times New Roman"/>
              </a:rPr>
              <a:t> effective model, we are able to identify internal and external driven </a:t>
            </a:r>
            <a:r>
              <a:rPr lang="en-US" baseline="0" dirty="0" smtClean="0"/>
              <a:t>canonical temporal expression trajectories</a:t>
            </a:r>
            <a:r>
              <a:rPr lang="en-US" dirty="0">
                <a:latin typeface="Times New Roman"/>
                <a:cs typeface="Times New Roman"/>
              </a:rPr>
              <a: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1408450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81442-A719-DE49-BBE8-A2FE42AB1B53}" type="slidenum">
              <a:rPr lang="en-US" smtClean="0"/>
              <a:pPr/>
              <a:t>24</a:t>
            </a:fld>
            <a:endParaRPr lang="en-US"/>
          </a:p>
        </p:txBody>
      </p:sp>
    </p:spTree>
    <p:extLst>
      <p:ext uri="{BB962C8B-B14F-4D97-AF65-F5344CB8AC3E}">
        <p14:creationId xmlns:p14="http://schemas.microsoft.com/office/powerpoint/2010/main" val="911205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29</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098225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let’s look at a particular triplet, TF1 and TF2 regulate</a:t>
            </a:r>
            <a:r>
              <a:rPr lang="en-US" baseline="0" dirty="0" smtClean="0"/>
              <a:t> Gene 1. At logical level, gene expression has two states, gene is on or off, i.e.,  1 represents gene is expressed or 0 represents gene is not expressed. So, then we can look at the triplet as 2-input-1-output system. TF1 and TF2 are inputs, and Gene 1 are output, and then use a 2-input-1-output logic gate to model this triplet. As shown in a truth table, there are 4 different types of input of TF1 and TF2, 00, 01, 10, 11, and for each input type, there are 2 possible output types, 1 or 0. so in total, we have 2^4 = 16 possible logic gates that can be used to describe the triplet.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997247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8</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362230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r>
              <a:rPr lang="en-US" dirty="0" smtClean="0"/>
              <a:t>*********************************************</a:t>
            </a:r>
          </a:p>
          <a:p>
            <a:pPr defTabSz="966612" eaLnBrk="1" fontAlgn="auto" hangingPunct="1">
              <a:spcBef>
                <a:spcPts val="0"/>
              </a:spcBef>
              <a:spcAft>
                <a:spcPts val="0"/>
              </a:spcAft>
              <a:defRPr/>
            </a:pPr>
            <a:r>
              <a:rPr lang="en-US" dirty="0" smtClean="0"/>
              <a:t>This</a:t>
            </a:r>
            <a:r>
              <a:rPr lang="en-US" baseline="0" dirty="0" smtClean="0"/>
              <a:t> toy example demonstrates that how we choose the best matched logic gates. first, for each input type of TF1, TF2 like 01, green, we count numbers of 0 and 1 output from Gene 1 data. and select the most state as output of this input type. e.g., we have 4 zeros  and 1 one, then 0 is considered as output of input type 01. we also calculate the output’s succession </a:t>
            </a:r>
            <a:r>
              <a:rPr lang="en-US" baseline="0" dirty="0" err="1" smtClean="0"/>
              <a:t>prob</a:t>
            </a:r>
            <a:r>
              <a:rPr lang="en-US" baseline="0" dirty="0" smtClean="0"/>
              <a:t> using </a:t>
            </a:r>
            <a:r>
              <a:rPr lang="en-US" baseline="0" dirty="0" err="1" smtClean="0"/>
              <a:t>laplace’s</a:t>
            </a:r>
            <a:r>
              <a:rPr lang="en-US" baseline="0" dirty="0" smtClean="0"/>
              <a:t> rule of succession derived from Bayes' theorem, like 5/7. after we go thru all four input types, we get a truth table. Here, it’s the table for the AND gate. Also, we define production of four output succession </a:t>
            </a:r>
            <a:r>
              <a:rPr lang="en-US" baseline="0" dirty="0" err="1" smtClean="0"/>
              <a:t>probs</a:t>
            </a:r>
            <a:r>
              <a:rPr lang="en-US" baseline="0" dirty="0" smtClean="0"/>
              <a:t> as consistency score to the matched logic gate. e.g. the consistency score is 0.37 for AND gate.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1530436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First, we apply </a:t>
            </a:r>
            <a:r>
              <a:rPr lang="en-US" dirty="0" err="1" smtClean="0"/>
              <a:t>Loregic</a:t>
            </a:r>
            <a:r>
              <a:rPr lang="en-US" baseline="0" dirty="0" smtClean="0"/>
              <a:t> to characterize TF cooperativity during yeast cell cycle, and found AND gate matches the most triplets, which implies that  yeast TFs need to cooperate during cell cycle. </a:t>
            </a:r>
            <a:r>
              <a:rPr lang="en-US" sz="1300" dirty="0">
                <a:latin typeface="+mn-lt"/>
                <a:ea typeface="+mn-ea"/>
                <a:cs typeface="+mn-cs"/>
              </a:rPr>
              <a:t>we were able to distinguish three categories for this triplet group: 1) “homogenous” gate-consistent triplets – matching the same logic gate across all targets (e.g., top table); 2) “inhomogeneous” gate-consistent triplets – matching different logic gates across all targets (e.g., middle table); and 3) non-gate-consistent triplets, i.e. triplets inconsistent with all logic gates across all targets (e.g., bottom table).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307121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Then, we apply </a:t>
            </a:r>
            <a:r>
              <a:rPr lang="en-US" dirty="0" err="1" smtClean="0"/>
              <a:t>Loregic</a:t>
            </a:r>
            <a:r>
              <a:rPr lang="en-US" dirty="0" smtClean="0"/>
              <a:t> to the human cancer data. e.g., we</a:t>
            </a:r>
            <a:r>
              <a:rPr lang="en-US" baseline="0" dirty="0" smtClean="0"/>
              <a:t> characterized the TF cooperativity in leukemia cancer using 70 TF chip-</a:t>
            </a:r>
            <a:r>
              <a:rPr lang="en-US" baseline="0" dirty="0" err="1" smtClean="0"/>
              <a:t>seq</a:t>
            </a:r>
            <a:r>
              <a:rPr lang="en-US" baseline="0" dirty="0" smtClean="0"/>
              <a:t> data in ENCODE and gene expression data across 200 patients in TCGA. it is interesting to find that OR gate matches the most triplets, which implies that TF may not cooperate with each other in human cancer.</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1753539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Then, we apply </a:t>
            </a:r>
            <a:r>
              <a:rPr lang="en-US" dirty="0" err="1" smtClean="0"/>
              <a:t>Loregic</a:t>
            </a:r>
            <a:r>
              <a:rPr lang="en-US" dirty="0" smtClean="0"/>
              <a:t> to the human cancer data. e.g., we</a:t>
            </a:r>
            <a:r>
              <a:rPr lang="en-US" baseline="0" dirty="0" smtClean="0"/>
              <a:t> characterized the TF cooperativity in leukemia cancer using 70 TF chip-</a:t>
            </a:r>
            <a:r>
              <a:rPr lang="en-US" baseline="0" dirty="0" err="1" smtClean="0"/>
              <a:t>seq</a:t>
            </a:r>
            <a:r>
              <a:rPr lang="en-US" baseline="0" dirty="0" smtClean="0"/>
              <a:t> data in ENCODE and gene expression data across 200 patients in TCGA. it is interesting to find that OR gate matches the most triplets, which implies that TF may not cooperate with each other in human cancer.</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678754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So,</a:t>
            </a:r>
            <a:r>
              <a:rPr lang="en-US" baseline="0" dirty="0" smtClean="0"/>
              <a:t> we then look at triplets with cancer-related TFs, e.g., MYC. biologists found that MYC </a:t>
            </a:r>
            <a:r>
              <a:rPr lang="en-US" sz="1300" dirty="0">
                <a:latin typeface="+mn-lt"/>
                <a:ea typeface="+mn-ea"/>
                <a:cs typeface="+mn-cs"/>
              </a:rPr>
              <a:t>universally amplifies target gene expressions in lymphocytes</a:t>
            </a:r>
            <a:r>
              <a:rPr lang="en-US" baseline="0" dirty="0" smtClean="0"/>
              <a:t>. we checked 2000 MYC associated triplets where MYC is 1</a:t>
            </a:r>
            <a:r>
              <a:rPr lang="en-US" baseline="30000" dirty="0" smtClean="0"/>
              <a:t>st</a:t>
            </a:r>
            <a:r>
              <a:rPr lang="en-US" baseline="0" dirty="0" smtClean="0"/>
              <a:t> RF, and found the most MYC associated triplets are consistent with three logic gates, RF1, RF1+RF2 and RF1+~RF2 with significant enrichments. all three logic gates mean that </a:t>
            </a:r>
            <a:r>
              <a:rPr lang="en-US" sz="1300" dirty="0">
                <a:latin typeface="+mn-lt"/>
                <a:ea typeface="+mn-ea"/>
                <a:cs typeface="+mn-cs"/>
              </a:rPr>
              <a:t>high expression of MYC is sufficient for high target gene expression, which supports that MYC is a universal amplifier.</a:t>
            </a:r>
          </a:p>
          <a:p>
            <a:endParaRPr lang="en-US" sz="1300" dirty="0">
              <a:latin typeface="+mn-lt"/>
              <a:ea typeface="+mn-ea"/>
              <a:cs typeface="+mn-cs"/>
            </a:endParaRPr>
          </a:p>
          <a:p>
            <a:pPr defTabSz="966612" eaLnBrk="1" fontAlgn="auto" hangingPunct="1">
              <a:spcBef>
                <a:spcPts val="0"/>
              </a:spcBef>
              <a:spcAft>
                <a:spcPts val="0"/>
              </a:spcAft>
              <a:defRPr/>
            </a:pPr>
            <a:r>
              <a:rPr lang="en-US" dirty="0" smtClean="0"/>
              <a:t>then use MYC to </a:t>
            </a:r>
            <a:r>
              <a:rPr lang="en-US" dirty="0" err="1" smtClean="0"/>
              <a:t>slince</a:t>
            </a:r>
            <a:r>
              <a:rPr lang="en-US" dirty="0" smtClean="0"/>
              <a:t> </a:t>
            </a:r>
            <a:r>
              <a:rPr lang="en-US" dirty="0" err="1" smtClean="0"/>
              <a:t>targe</a:t>
            </a:r>
            <a:r>
              <a:rPr lang="en-US" dirty="0" smtClean="0"/>
              <a:t> gene </a:t>
            </a:r>
            <a:r>
              <a:rPr lang="en-US" dirty="0" err="1" smtClean="0"/>
              <a:t>expresison</a:t>
            </a:r>
            <a:r>
              <a:rPr lang="en-US" dirty="0" smtClean="0"/>
              <a:t> in cancer </a:t>
            </a:r>
          </a:p>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1973172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36</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67825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7730EE88-96B6-AB4A-81DB-E3AD0C88FFD1}" type="slidenum">
              <a:rPr lang="en-US" sz="1400" b="0">
                <a:solidFill>
                  <a:srgbClr val="000000"/>
                </a:solidFill>
              </a:rPr>
              <a:pPr/>
              <a:t>47</a:t>
            </a:fld>
            <a:endParaRPr lang="en-US" sz="1400" b="0">
              <a:solidFill>
                <a:srgbClr val="000000"/>
              </a:solidFill>
            </a:endParaRPr>
          </a:p>
        </p:txBody>
      </p:sp>
      <p:sp>
        <p:nvSpPr>
          <p:cNvPr id="324610" name="Rectangle 2"/>
          <p:cNvSpPr>
            <a:spLocks noGrp="1" noRot="1" noChangeAspect="1" noChangeArrowheads="1"/>
          </p:cNvSpPr>
          <p:nvPr>
            <p:ph type="sldImg"/>
          </p:nvPr>
        </p:nvSpPr>
        <p:spPr>
          <a:xfrm>
            <a:off x="1257300" y="720725"/>
            <a:ext cx="4802188" cy="3600450"/>
          </a:xfrm>
          <a:solidFill>
            <a:srgbClr val="FFFFFF"/>
          </a:solidFill>
          <a:ln/>
        </p:spPr>
      </p:sp>
      <p:sp>
        <p:nvSpPr>
          <p:cNvPr id="324611"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63961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48</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588710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illustrates what these datasets look</a:t>
            </a:r>
            <a:r>
              <a:rPr lang="en-US" baseline="0" dirty="0" smtClean="0"/>
              <a:t> like. The movie titles can be matched directly. Date of ratings and rating values are expected to be similar to each other</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52</a:t>
            </a:fld>
            <a:endParaRPr lang="en-US"/>
          </a:p>
        </p:txBody>
      </p:sp>
    </p:spTree>
    <p:extLst>
      <p:ext uri="{BB962C8B-B14F-4D97-AF65-F5344CB8AC3E}">
        <p14:creationId xmlns:p14="http://schemas.microsoft.com/office/powerpoint/2010/main" val="9293723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can see, Netflx-1 user can be matched to IMDB-0 user since the date of rating is very close and the ratings are very similar. The rating in </a:t>
            </a:r>
            <a:r>
              <a:rPr lang="en-US" baseline="0" dirty="0" err="1" smtClean="0"/>
              <a:t>imdb</a:t>
            </a:r>
            <a:r>
              <a:rPr lang="en-US" baseline="0" dirty="0" smtClean="0"/>
              <a:t> is from 0 to 10. So 5 is a similar score to 3 in Netflix rating system.</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53</a:t>
            </a:fld>
            <a:endParaRPr lang="en-US"/>
          </a:p>
        </p:txBody>
      </p:sp>
    </p:spTree>
    <p:extLst>
      <p:ext uri="{BB962C8B-B14F-4D97-AF65-F5344CB8AC3E}">
        <p14:creationId xmlns:p14="http://schemas.microsoft.com/office/powerpoint/2010/main" val="660028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Shape 1082"/>
          <p:cNvSpPr>
            <a:spLocks noGrp="1" noRot="1" noChangeAspect="1"/>
          </p:cNvSpPr>
          <p:nvPr>
            <p:ph type="sldImg"/>
          </p:nvPr>
        </p:nvSpPr>
        <p:spPr>
          <a:prstGeom prst="rect">
            <a:avLst/>
          </a:prstGeom>
        </p:spPr>
        <p:txBody>
          <a:bodyPr lIns="96653" tIns="48326" rIns="96653" bIns="48326"/>
          <a:lstStyle/>
          <a:p>
            <a:pPr lvl="0"/>
            <a:endParaRPr/>
          </a:p>
        </p:txBody>
      </p:sp>
      <p:sp>
        <p:nvSpPr>
          <p:cNvPr id="1083" name="Shape 108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708809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idea is that in </a:t>
            </a:r>
            <a:r>
              <a:rPr lang="en-US" dirty="0" err="1" smtClean="0"/>
              <a:t>imdb</a:t>
            </a:r>
            <a:r>
              <a:rPr lang="en-US" dirty="0" smtClean="0"/>
              <a:t>, the names are available for many users. Also, </a:t>
            </a:r>
          </a:p>
          <a:p>
            <a:endParaRPr lang="en-US" dirty="0" smtClean="0"/>
          </a:p>
          <a:p>
            <a:r>
              <a:rPr lang="en-US" dirty="0" smtClean="0"/>
              <a:t>Secondly, although another movie in Netflix system is not rated</a:t>
            </a:r>
            <a:r>
              <a:rPr lang="en-US" baseline="0" dirty="0" smtClean="0"/>
              <a:t> by this user in </a:t>
            </a:r>
            <a:r>
              <a:rPr lang="en-US" baseline="0" dirty="0" err="1" smtClean="0"/>
              <a:t>imdb</a:t>
            </a:r>
            <a:r>
              <a:rPr lang="en-US" baseline="0" dirty="0" smtClean="0"/>
              <a:t> system, namely the netflx666, the adversary can see the rating of the individual for this movie. </a:t>
            </a:r>
          </a:p>
          <a:p>
            <a:endParaRPr lang="en-US" baseline="0" dirty="0" smtClean="0"/>
          </a:p>
        </p:txBody>
      </p:sp>
      <p:sp>
        <p:nvSpPr>
          <p:cNvPr id="4" name="Slide Number Placeholder 3"/>
          <p:cNvSpPr>
            <a:spLocks noGrp="1"/>
          </p:cNvSpPr>
          <p:nvPr>
            <p:ph type="sldNum" sz="quarter" idx="10"/>
          </p:nvPr>
        </p:nvSpPr>
        <p:spPr/>
        <p:txBody>
          <a:bodyPr/>
          <a:lstStyle/>
          <a:p>
            <a:fld id="{5AC5682B-9735-45A8-B621-44C2C9EB0ECE}" type="slidenum">
              <a:rPr lang="en-US" smtClean="0"/>
              <a:t>54</a:t>
            </a:fld>
            <a:endParaRPr lang="en-US"/>
          </a:p>
        </p:txBody>
      </p:sp>
    </p:spTree>
    <p:extLst>
      <p:ext uri="{BB962C8B-B14F-4D97-AF65-F5344CB8AC3E}">
        <p14:creationId xmlns:p14="http://schemas.microsoft.com/office/powerpoint/2010/main" val="1154360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59</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3233618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17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charset="-128"/>
              </a:rPr>
              <a:t>1 slides from dw encode authors</a:t>
            </a:r>
          </a:p>
        </p:txBody>
      </p:sp>
      <p:sp>
        <p:nvSpPr>
          <p:cNvPr id="717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173D80A7-B0D7-264C-9B99-372BDB35AAB9}" type="slidenum">
              <a:rPr lang="en-US" altLang="en-US" sz="1200">
                <a:solidFill>
                  <a:srgbClr val="000000"/>
                </a:solidFill>
              </a:rPr>
              <a:pPr eaLnBrk="1" hangingPunct="1"/>
              <a:t>65</a:t>
            </a:fld>
            <a:endParaRPr lang="en-US" altLang="en-US" sz="1200">
              <a:solidFill>
                <a:srgbClr val="000000"/>
              </a:solidFill>
            </a:endParaRPr>
          </a:p>
        </p:txBody>
      </p:sp>
    </p:spTree>
    <p:extLst>
      <p:ext uri="{BB962C8B-B14F-4D97-AF65-F5344CB8AC3E}">
        <p14:creationId xmlns:p14="http://schemas.microsoft.com/office/powerpoint/2010/main" val="10937026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72</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6960989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73</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699087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noRot="1" noChangeAspect="1"/>
          </p:cNvSpPr>
          <p:nvPr>
            <p:ph type="sldImg"/>
          </p:nvPr>
        </p:nvSpPr>
        <p:spPr>
          <a:prstGeom prst="rect">
            <a:avLst/>
          </a:prstGeom>
        </p:spPr>
        <p:txBody>
          <a:bodyPr lIns="96653" tIns="48326" rIns="96653" bIns="48326"/>
          <a:lstStyle/>
          <a:p>
            <a:pPr lvl="0"/>
            <a:endParaRPr/>
          </a:p>
        </p:txBody>
      </p:sp>
      <p:sp>
        <p:nvSpPr>
          <p:cNvPr id="1115" name="Shape 1115"/>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877812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188133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864663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373790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220623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205908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6/12/18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6/12/18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6/12/18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6/12/18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695DE1-A080-984C-9DA2-99887ECB3787}" type="datetimeFigureOut">
              <a:rPr lang="en-US" smtClean="0">
                <a:solidFill>
                  <a:prstClr val="black">
                    <a:tint val="75000"/>
                  </a:prstClr>
                </a:solidFill>
              </a:rPr>
              <a:pPr/>
              <a:t>6/12/18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695DE1-A080-984C-9DA2-99887ECB3787}" type="datetimeFigureOut">
              <a:rPr lang="en-US" smtClean="0">
                <a:solidFill>
                  <a:prstClr val="black">
                    <a:tint val="75000"/>
                  </a:prstClr>
                </a:solidFill>
              </a:rPr>
              <a:pPr/>
              <a:t>6/12/18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695DE1-A080-984C-9DA2-99887ECB3787}" type="datetimeFigureOut">
              <a:rPr lang="en-US" smtClean="0">
                <a:solidFill>
                  <a:prstClr val="black">
                    <a:tint val="75000"/>
                  </a:prstClr>
                </a:solidFill>
              </a:rPr>
              <a:pPr/>
              <a:t>6/12/18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6/12/18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6/12/18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C2E7393-9D36-9643-B77F-D3040B222269}" type="datetimeFigureOut">
              <a:rPr lang="en-US" smtClean="0">
                <a:solidFill>
                  <a:prstClr val="black">
                    <a:tint val="75000"/>
                  </a:prstClr>
                </a:solidFill>
                <a:latin typeface="Calibri"/>
              </a:rPr>
              <a:pPr/>
              <a:t>6/12/18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9459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6/12/18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6/12/18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6/12/18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6/12/18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6/12/18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6/12/18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6/12/18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6/12/18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6/12/18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6/12/18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33458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6/12/18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6/12/18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6/12/18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7364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81"/>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127613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8618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tags" Target="../tags/tag1.xml"/><Relationship Id="rId9" Type="http://schemas.openxmlformats.org/officeDocument/2006/relationships/tags" Target="../tags/tag2.xml"/><Relationship Id="rId10"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8.xml"/><Relationship Id="rId12" Type="http://schemas.openxmlformats.org/officeDocument/2006/relationships/slideLayout" Target="../slideLayouts/slideLayout19.xml"/><Relationship Id="rId13" Type="http://schemas.openxmlformats.org/officeDocument/2006/relationships/slideLayout" Target="../slideLayouts/slideLayout20.xml"/><Relationship Id="rId14" Type="http://schemas.openxmlformats.org/officeDocument/2006/relationships/theme" Target="../theme/theme3.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1.xml"/><Relationship Id="rId12" Type="http://schemas.openxmlformats.org/officeDocument/2006/relationships/theme" Target="../theme/theme4.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2.xml"/><Relationship Id="rId12" Type="http://schemas.openxmlformats.org/officeDocument/2006/relationships/theme" Target="../theme/theme5.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8"/>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9"/>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0"/>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smtClean="0">
                <a:solidFill>
                  <a:srgbClr val="808080"/>
                </a:solidFill>
                <a:cs typeface=""/>
              </a:rPr>
              <a:t> - </a:t>
            </a:r>
            <a:r>
              <a:rPr lang="en-US" altLang="en-US" sz="1000" smtClean="0">
                <a:solidFill>
                  <a:srgbClr val="969696"/>
                </a:solidFill>
                <a:cs typeface=""/>
              </a:rPr>
              <a:t>Lectures.GersteinLab.org</a:t>
            </a:r>
            <a:endParaRPr lang="en-US" altLang="en-US" sz="300" b="0" smtClean="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2" r:id="rId1"/>
    <p:sldLayoutId id="2147527568" r:id="rId2"/>
    <p:sldLayoutId id="2147527570" r:id="rId3"/>
    <p:sldLayoutId id="2147527571" r:id="rId4"/>
    <p:sldLayoutId id="2147527584" r:id="rId5"/>
    <p:sldLayoutId id="2147527585" r:id="rId6"/>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C5AD"/>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516629461"/>
      </p:ext>
    </p:extLst>
  </p:cSld>
  <p:clrMap bg1="lt1" tx1="dk1" bg2="lt2" tx2="dk2" accent1="accent1" accent2="accent2" accent3="accent3" accent4="accent4" accent5="accent5" accent6="accent6" hlink="hlink" folHlink="folHlink"/>
  <p:sldLayoutIdLst>
    <p:sldLayoutId id="2147527587" r:id="rId1"/>
    <p:sldLayoutId id="2147527588" r:id="rId2"/>
    <p:sldLayoutId id="2147527589" r:id="rId3"/>
    <p:sldLayoutId id="2147527590" r:id="rId4"/>
    <p:sldLayoutId id="2147527591" r:id="rId5"/>
    <p:sldLayoutId id="2147527592" r:id="rId6"/>
    <p:sldLayoutId id="2147527593" r:id="rId7"/>
    <p:sldLayoutId id="2147527594" r:id="rId8"/>
    <p:sldLayoutId id="2147527595" r:id="rId9"/>
    <p:sldLayoutId id="2147527596" r:id="rId10"/>
    <p:sldLayoutId id="2147527597" r:id="rId11"/>
    <p:sldLayoutId id="2147527598" r:id="rId12"/>
    <p:sldLayoutId id="2147527599"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1E695DE1-A080-984C-9DA2-99887ECB3787}" type="datetimeFigureOut">
              <a:rPr lang="en-US" b="0" smtClean="0">
                <a:solidFill>
                  <a:prstClr val="black">
                    <a:tint val="75000"/>
                  </a:prstClr>
                </a:solidFill>
                <a:latin typeface="Calibri" panose="020F0502020204030204"/>
                <a:ea typeface=""/>
                <a:cs typeface=""/>
              </a:rPr>
              <a:pPr fontAlgn="auto">
                <a:spcBef>
                  <a:spcPts val="0"/>
                </a:spcBef>
                <a:spcAft>
                  <a:spcPts val="0"/>
                </a:spcAft>
              </a:pPr>
              <a:t>6/12/18</a:t>
            </a:fld>
            <a:endParaRPr lang="en-US" b="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C69E62A0-916B-B04F-B0BA-11D0EC5589B4}" type="slidenum">
              <a:rPr lang="en-US" b="0" smtClean="0">
                <a:solidFill>
                  <a:prstClr val="black">
                    <a:tint val="75000"/>
                  </a:prstClr>
                </a:solidFill>
                <a:latin typeface="Calibri" panose="020F0502020204030204"/>
                <a:ea typeface=""/>
                <a:cs typeface=""/>
              </a:rPr>
              <a:pPr fontAlgn="auto">
                <a:spcBef>
                  <a:spcPts val="0"/>
                </a:spcBef>
                <a:spcAft>
                  <a:spcPts val="0"/>
                </a:spcAft>
              </a:pPr>
              <a:t>‹#›</a:t>
            </a:fld>
            <a:endParaRPr lang="en-US" b="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137401719"/>
      </p:ext>
    </p:extLst>
  </p:cSld>
  <p:clrMap bg1="lt1" tx1="dk1" bg2="lt2" tx2="dk2" accent1="accent1" accent2="accent2" accent3="accent3" accent4="accent4" accent5="accent5" accent6="accent6" hlink="hlink" folHlink="folHlink"/>
  <p:sldLayoutIdLst>
    <p:sldLayoutId id="2147527613" r:id="rId1"/>
    <p:sldLayoutId id="2147527614" r:id="rId2"/>
    <p:sldLayoutId id="2147527615" r:id="rId3"/>
    <p:sldLayoutId id="2147527616" r:id="rId4"/>
    <p:sldLayoutId id="2147527617" r:id="rId5"/>
    <p:sldLayoutId id="2147527618" r:id="rId6"/>
    <p:sldLayoutId id="2147527619" r:id="rId7"/>
    <p:sldLayoutId id="2147527620" r:id="rId8"/>
    <p:sldLayoutId id="2147527621" r:id="rId9"/>
    <p:sldLayoutId id="2147527622" r:id="rId10"/>
    <p:sldLayoutId id="21475276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1488E2F-A8FA-AC4C-A473-F9A29636F6C4}" type="datetimeFigureOut">
              <a:rPr lang="en-US" b="0" smtClean="0">
                <a:solidFill>
                  <a:prstClr val="black">
                    <a:tint val="75000"/>
                  </a:prstClr>
                </a:solidFill>
                <a:latin typeface="Calibri"/>
              </a:rPr>
              <a:pPr defTabSz="457200" fontAlgn="auto">
                <a:spcBef>
                  <a:spcPts val="0"/>
                </a:spcBef>
                <a:spcAft>
                  <a:spcPts val="0"/>
                </a:spcAft>
              </a:pPr>
              <a:t>6/12/18</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9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9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A4327A1B-2270-CB48-A28F-77DDD1FC5B4C}" type="slidenum">
              <a:rPr lang="en-US" b="0" smtClean="0">
                <a:solidFill>
                  <a:prstClr val="black">
                    <a:tint val="75000"/>
                  </a:prstClr>
                </a:solidFill>
                <a:latin typeface="Calibri"/>
              </a:rPr>
              <a:pPr defTabSz="457200"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53567907"/>
      </p:ext>
    </p:extLst>
  </p:cSld>
  <p:clrMap bg1="lt1" tx1="dk1" bg2="lt2" tx2="dk2" accent1="accent1" accent2="accent2" accent3="accent3" accent4="accent4" accent5="accent5" accent6="accent6" hlink="hlink" folHlink="folHlink"/>
  <p:sldLayoutIdLst>
    <p:sldLayoutId id="2147527625" r:id="rId1"/>
    <p:sldLayoutId id="2147527626" r:id="rId2"/>
    <p:sldLayoutId id="2147527627" r:id="rId3"/>
    <p:sldLayoutId id="2147527628" r:id="rId4"/>
    <p:sldLayoutId id="2147527629" r:id="rId5"/>
    <p:sldLayoutId id="2147527630" r:id="rId6"/>
    <p:sldLayoutId id="2147527631" r:id="rId7"/>
    <p:sldLayoutId id="2147527632" r:id="rId8"/>
    <p:sldLayoutId id="2147527633" r:id="rId9"/>
    <p:sldLayoutId id="2147527634" r:id="rId10"/>
    <p:sldLayoutId id="214752763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image" Target="../media/image14.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tiff"/></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4" Type="http://schemas.microsoft.com/office/2007/relationships/hdphoto" Target="../media/hdphoto1.wdp"/><Relationship Id="rId5" Type="http://schemas.openxmlformats.org/officeDocument/2006/relationships/image" Target="../media/image18.jpeg"/><Relationship Id="rId6"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9.emf"/></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9" Type="http://schemas.openxmlformats.org/officeDocument/2006/relationships/image" Target="../media/image23.emf"/><Relationship Id="rId20" Type="http://schemas.openxmlformats.org/officeDocument/2006/relationships/image" Target="../media/image32.emf"/><Relationship Id="rId21" Type="http://schemas.openxmlformats.org/officeDocument/2006/relationships/oleObject" Target="../embeddings/oleObject7.bin"/><Relationship Id="rId22" Type="http://schemas.openxmlformats.org/officeDocument/2006/relationships/image" Target="../media/image26.emf"/><Relationship Id="rId10" Type="http://schemas.openxmlformats.org/officeDocument/2006/relationships/oleObject" Target="../embeddings/oleObject5.bin"/><Relationship Id="rId11" Type="http://schemas.openxmlformats.org/officeDocument/2006/relationships/image" Target="../media/image24.emf"/><Relationship Id="rId12" Type="http://schemas.openxmlformats.org/officeDocument/2006/relationships/oleObject" Target="../embeddings/oleObject6.bin"/><Relationship Id="rId13" Type="http://schemas.openxmlformats.org/officeDocument/2006/relationships/image" Target="../media/image25.emf"/><Relationship Id="rId14" Type="http://schemas.openxmlformats.org/officeDocument/2006/relationships/image" Target="../media/image20.png"/><Relationship Id="rId15" Type="http://schemas.openxmlformats.org/officeDocument/2006/relationships/image" Target="../media/image27.png"/><Relationship Id="rId16" Type="http://schemas.openxmlformats.org/officeDocument/2006/relationships/image" Target="../media/image28.emf"/><Relationship Id="rId17" Type="http://schemas.openxmlformats.org/officeDocument/2006/relationships/image" Target="../media/image29.emf"/><Relationship Id="rId18" Type="http://schemas.openxmlformats.org/officeDocument/2006/relationships/image" Target="../media/image30.emf"/><Relationship Id="rId19" Type="http://schemas.openxmlformats.org/officeDocument/2006/relationships/image" Target="../media/image31.emf"/><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17.xml"/><Relationship Id="rId4" Type="http://schemas.openxmlformats.org/officeDocument/2006/relationships/oleObject" Target="../embeddings/oleObject2.bin"/><Relationship Id="rId5" Type="http://schemas.openxmlformats.org/officeDocument/2006/relationships/image" Target="../media/image21.emf"/><Relationship Id="rId6" Type="http://schemas.openxmlformats.org/officeDocument/2006/relationships/oleObject" Target="../embeddings/oleObject3.bin"/><Relationship Id="rId7" Type="http://schemas.openxmlformats.org/officeDocument/2006/relationships/image" Target="../media/image22.emf"/><Relationship Id="rId8" Type="http://schemas.openxmlformats.org/officeDocument/2006/relationships/oleObject" Target="../embeddings/oleObject4.bin"/></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png"/><Relationship Id="rId5" Type="http://schemas.openxmlformats.org/officeDocument/2006/relationships/image" Target="../media/image20.png"/><Relationship Id="rId6" Type="http://schemas.openxmlformats.org/officeDocument/2006/relationships/image" Target="../media/image36.emf"/><Relationship Id="rId7" Type="http://schemas.openxmlformats.org/officeDocument/2006/relationships/image" Target="../media/image37.emf"/><Relationship Id="rId8"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26.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5" Type="http://schemas.openxmlformats.org/officeDocument/2006/relationships/image" Target="../media/image42.emf"/><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5.emf"/></Relationships>
</file>

<file path=ppt/slides/_rels/slide32.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em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3" Type="http://schemas.openxmlformats.org/officeDocument/2006/relationships/hyperlink" Target="https://tcga-data.nci.nih.gov/tcga/tcgaDownload.jsp" TargetMode="External"/><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33.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0.emf"/></Relationships>
</file>

<file path=ppt/slides/_rels/slide35.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2.emf"/><Relationship Id="rId5"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8.xml.rels><?xml version="1.0" encoding="UTF-8" standalone="yes"?>
<Relationships xmlns="http://schemas.openxmlformats.org/package/2006/relationships"><Relationship Id="rId11" Type="http://schemas.openxmlformats.org/officeDocument/2006/relationships/image" Target="../media/image64.png"/><Relationship Id="rId12" Type="http://schemas.openxmlformats.org/officeDocument/2006/relationships/image" Target="../media/image65.png"/><Relationship Id="rId13" Type="http://schemas.openxmlformats.org/officeDocument/2006/relationships/image" Target="../media/image66.jpeg"/><Relationship Id="rId1" Type="http://schemas.openxmlformats.org/officeDocument/2006/relationships/slideLayout" Target="../slideLayouts/slideLayout5.xml"/><Relationship Id="rId2" Type="http://schemas.openxmlformats.org/officeDocument/2006/relationships/image" Target="../media/image55.jpeg"/><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9.jpeg"/><Relationship Id="rId7" Type="http://schemas.openxmlformats.org/officeDocument/2006/relationships/image" Target="../media/image60.jpeg"/><Relationship Id="rId8" Type="http://schemas.openxmlformats.org/officeDocument/2006/relationships/image" Target="../media/image61.png"/><Relationship Id="rId9" Type="http://schemas.openxmlformats.org/officeDocument/2006/relationships/image" Target="../media/image62.jpeg"/><Relationship Id="rId10" Type="http://schemas.openxmlformats.org/officeDocument/2006/relationships/image" Target="../media/image6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tiff"/><Relationship Id="rId3" Type="http://schemas.openxmlformats.org/officeDocument/2006/relationships/image" Target="../media/image6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jpg"/><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emf"/><Relationship Id="rId1" Type="http://schemas.openxmlformats.org/officeDocument/2006/relationships/slideLayout" Target="../slideLayouts/slideLayout3.xml"/><Relationship Id="rId2" Type="http://schemas.openxmlformats.org/officeDocument/2006/relationships/image" Target="../media/image74.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 Id="rId3" Type="http://schemas.openxmlformats.org/officeDocument/2006/relationships/image" Target="../media/image78.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9.emf"/></Relationships>
</file>

<file path=ppt/slides/_rels/slide48.xml.rels><?xml version="1.0" encoding="UTF-8" standalone="yes"?>
<Relationships xmlns="http://schemas.openxmlformats.org/package/2006/relationships"><Relationship Id="rId3" Type="http://schemas.openxmlformats.org/officeDocument/2006/relationships/image" Target="../media/image80.jpg"/><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 Id="rId3" Type="http://schemas.openxmlformats.org/officeDocument/2006/relationships/image" Target="../media/image8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 Id="rId3" Type="http://schemas.openxmlformats.org/officeDocument/2006/relationships/image" Target="../media/image9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60.xml.rels><?xml version="1.0" encoding="UTF-8" standalone="yes"?>
<Relationships xmlns="http://schemas.openxmlformats.org/package/2006/relationships"><Relationship Id="rId11" Type="http://schemas.openxmlformats.org/officeDocument/2006/relationships/image" Target="../media/image93.png"/><Relationship Id="rId12" Type="http://schemas.openxmlformats.org/officeDocument/2006/relationships/image" Target="../media/image94.png"/><Relationship Id="rId1" Type="http://schemas.openxmlformats.org/officeDocument/2006/relationships/tags" Target="../tags/tag7.xml"/><Relationship Id="rId2" Type="http://schemas.openxmlformats.org/officeDocument/2006/relationships/tags" Target="../tags/tag8.xml"/><Relationship Id="rId3" Type="http://schemas.openxmlformats.org/officeDocument/2006/relationships/tags" Target="../tags/tag9.xml"/><Relationship Id="rId4" Type="http://schemas.openxmlformats.org/officeDocument/2006/relationships/tags" Target="../tags/tag10.xml"/><Relationship Id="rId5" Type="http://schemas.openxmlformats.org/officeDocument/2006/relationships/tags" Target="../tags/tag11.xml"/><Relationship Id="rId6" Type="http://schemas.openxmlformats.org/officeDocument/2006/relationships/tags" Target="../tags/tag12.xml"/><Relationship Id="rId7" Type="http://schemas.openxmlformats.org/officeDocument/2006/relationships/tags" Target="../tags/tag13.xml"/><Relationship Id="rId8" Type="http://schemas.openxmlformats.org/officeDocument/2006/relationships/tags" Target="../tags/tag14.xml"/><Relationship Id="rId9" Type="http://schemas.openxmlformats.org/officeDocument/2006/relationships/slideLayout" Target="../slideLayouts/slideLayout2.xml"/><Relationship Id="rId10" Type="http://schemas.openxmlformats.org/officeDocument/2006/relationships/image" Target="../media/image92.png"/></Relationships>
</file>

<file path=ppt/slides/_rels/slide61.xml.rels><?xml version="1.0" encoding="UTF-8" standalone="yes"?>
<Relationships xmlns="http://schemas.openxmlformats.org/package/2006/relationships"><Relationship Id="rId11" Type="http://schemas.openxmlformats.org/officeDocument/2006/relationships/tags" Target="../tags/tag25.xml"/><Relationship Id="rId12" Type="http://schemas.openxmlformats.org/officeDocument/2006/relationships/tags" Target="../tags/tag26.xml"/><Relationship Id="rId13" Type="http://schemas.openxmlformats.org/officeDocument/2006/relationships/slideLayout" Target="../slideLayouts/slideLayout2.xml"/><Relationship Id="rId14" Type="http://schemas.openxmlformats.org/officeDocument/2006/relationships/image" Target="../media/image95.jpeg"/><Relationship Id="rId15" Type="http://schemas.openxmlformats.org/officeDocument/2006/relationships/image" Target="../media/image96.jpeg"/><Relationship Id="rId16" Type="http://schemas.openxmlformats.org/officeDocument/2006/relationships/image" Target="../media/image97.png"/><Relationship Id="rId17" Type="http://schemas.openxmlformats.org/officeDocument/2006/relationships/image" Target="../media/image92.png"/><Relationship Id="rId18" Type="http://schemas.openxmlformats.org/officeDocument/2006/relationships/image" Target="../media/image93.png"/><Relationship Id="rId19" Type="http://schemas.openxmlformats.org/officeDocument/2006/relationships/image" Target="../media/image94.png"/><Relationship Id="rId1" Type="http://schemas.openxmlformats.org/officeDocument/2006/relationships/tags" Target="../tags/tag15.xml"/><Relationship Id="rId2" Type="http://schemas.openxmlformats.org/officeDocument/2006/relationships/tags" Target="../tags/tag16.xml"/><Relationship Id="rId3" Type="http://schemas.openxmlformats.org/officeDocument/2006/relationships/tags" Target="../tags/tag17.xml"/><Relationship Id="rId4" Type="http://schemas.openxmlformats.org/officeDocument/2006/relationships/tags" Target="../tags/tag18.xml"/><Relationship Id="rId5" Type="http://schemas.openxmlformats.org/officeDocument/2006/relationships/tags" Target="../tags/tag19.xml"/><Relationship Id="rId6" Type="http://schemas.openxmlformats.org/officeDocument/2006/relationships/tags" Target="../tags/tag20.xml"/><Relationship Id="rId7" Type="http://schemas.openxmlformats.org/officeDocument/2006/relationships/tags" Target="../tags/tag21.xml"/><Relationship Id="rId8" Type="http://schemas.openxmlformats.org/officeDocument/2006/relationships/tags" Target="../tags/tag22.xml"/><Relationship Id="rId9" Type="http://schemas.openxmlformats.org/officeDocument/2006/relationships/tags" Target="../tags/tag23.xml"/><Relationship Id="rId10" Type="http://schemas.openxmlformats.org/officeDocument/2006/relationships/tags" Target="../tags/tag24.xml"/></Relationships>
</file>

<file path=ppt/slides/_rels/slide62.xml.rels><?xml version="1.0" encoding="UTF-8" standalone="yes"?>
<Relationships xmlns="http://schemas.openxmlformats.org/package/2006/relationships"><Relationship Id="rId9" Type="http://schemas.openxmlformats.org/officeDocument/2006/relationships/tags" Target="../tags/tag35.xml"/><Relationship Id="rId20" Type="http://schemas.openxmlformats.org/officeDocument/2006/relationships/image" Target="../media/image93.png"/><Relationship Id="rId21" Type="http://schemas.openxmlformats.org/officeDocument/2006/relationships/image" Target="../media/image94.png"/><Relationship Id="rId22" Type="http://schemas.openxmlformats.org/officeDocument/2006/relationships/image" Target="../media/image98.jpeg"/><Relationship Id="rId23" Type="http://schemas.openxmlformats.org/officeDocument/2006/relationships/image" Target="../media/image99.jpeg"/><Relationship Id="rId10" Type="http://schemas.openxmlformats.org/officeDocument/2006/relationships/tags" Target="../tags/tag36.xml"/><Relationship Id="rId11" Type="http://schemas.openxmlformats.org/officeDocument/2006/relationships/tags" Target="../tags/tag37.xml"/><Relationship Id="rId12" Type="http://schemas.openxmlformats.org/officeDocument/2006/relationships/tags" Target="../tags/tag38.xml"/><Relationship Id="rId13" Type="http://schemas.openxmlformats.org/officeDocument/2006/relationships/tags" Target="../tags/tag39.xml"/><Relationship Id="rId14" Type="http://schemas.openxmlformats.org/officeDocument/2006/relationships/tags" Target="../tags/tag40.xml"/><Relationship Id="rId15" Type="http://schemas.openxmlformats.org/officeDocument/2006/relationships/slideLayout" Target="../slideLayouts/slideLayout2.xml"/><Relationship Id="rId16" Type="http://schemas.openxmlformats.org/officeDocument/2006/relationships/image" Target="../media/image95.jpeg"/><Relationship Id="rId17" Type="http://schemas.openxmlformats.org/officeDocument/2006/relationships/image" Target="../media/image96.jpeg"/><Relationship Id="rId18" Type="http://schemas.openxmlformats.org/officeDocument/2006/relationships/image" Target="../media/image97.png"/><Relationship Id="rId19" Type="http://schemas.openxmlformats.org/officeDocument/2006/relationships/image" Target="../media/image92.png"/><Relationship Id="rId1" Type="http://schemas.openxmlformats.org/officeDocument/2006/relationships/tags" Target="../tags/tag27.xml"/><Relationship Id="rId2" Type="http://schemas.openxmlformats.org/officeDocument/2006/relationships/tags" Target="../tags/tag28.xml"/><Relationship Id="rId3" Type="http://schemas.openxmlformats.org/officeDocument/2006/relationships/tags" Target="../tags/tag29.xml"/><Relationship Id="rId4" Type="http://schemas.openxmlformats.org/officeDocument/2006/relationships/tags" Target="../tags/tag30.xml"/><Relationship Id="rId5" Type="http://schemas.openxmlformats.org/officeDocument/2006/relationships/tags" Target="../tags/tag31.xml"/><Relationship Id="rId6" Type="http://schemas.openxmlformats.org/officeDocument/2006/relationships/tags" Target="../tags/tag32.xml"/><Relationship Id="rId7" Type="http://schemas.openxmlformats.org/officeDocument/2006/relationships/tags" Target="../tags/tag33.xml"/><Relationship Id="rId8" Type="http://schemas.openxmlformats.org/officeDocument/2006/relationships/tags" Target="../tags/tag34.xml"/></Relationships>
</file>

<file path=ppt/slides/_rels/slide63.xml.rels><?xml version="1.0" encoding="UTF-8" standalone="yes"?>
<Relationships xmlns="http://schemas.openxmlformats.org/package/2006/relationships"><Relationship Id="rId9" Type="http://schemas.openxmlformats.org/officeDocument/2006/relationships/tags" Target="../tags/tag49.xml"/><Relationship Id="rId20" Type="http://schemas.openxmlformats.org/officeDocument/2006/relationships/image" Target="../media/image100.jpeg"/><Relationship Id="rId21" Type="http://schemas.openxmlformats.org/officeDocument/2006/relationships/image" Target="../media/image97.png"/><Relationship Id="rId22" Type="http://schemas.openxmlformats.org/officeDocument/2006/relationships/image" Target="../media/image92.png"/><Relationship Id="rId23" Type="http://schemas.openxmlformats.org/officeDocument/2006/relationships/image" Target="../media/image93.png"/><Relationship Id="rId24" Type="http://schemas.openxmlformats.org/officeDocument/2006/relationships/image" Target="../media/image94.png"/><Relationship Id="rId25" Type="http://schemas.openxmlformats.org/officeDocument/2006/relationships/image" Target="../media/image101.jpeg"/><Relationship Id="rId26" Type="http://schemas.openxmlformats.org/officeDocument/2006/relationships/image" Target="../media/image98.jpeg"/><Relationship Id="rId27" Type="http://schemas.openxmlformats.org/officeDocument/2006/relationships/image" Target="../media/image99.jpeg"/><Relationship Id="rId10" Type="http://schemas.openxmlformats.org/officeDocument/2006/relationships/tags" Target="../tags/tag50.xml"/><Relationship Id="rId11" Type="http://schemas.openxmlformats.org/officeDocument/2006/relationships/tags" Target="../tags/tag51.xml"/><Relationship Id="rId12" Type="http://schemas.openxmlformats.org/officeDocument/2006/relationships/tags" Target="../tags/tag52.xml"/><Relationship Id="rId13" Type="http://schemas.openxmlformats.org/officeDocument/2006/relationships/tags" Target="../tags/tag53.xml"/><Relationship Id="rId14" Type="http://schemas.openxmlformats.org/officeDocument/2006/relationships/tags" Target="../tags/tag54.xml"/><Relationship Id="rId15" Type="http://schemas.openxmlformats.org/officeDocument/2006/relationships/tags" Target="../tags/tag55.xml"/><Relationship Id="rId16" Type="http://schemas.openxmlformats.org/officeDocument/2006/relationships/tags" Target="../tags/tag56.xml"/><Relationship Id="rId17" Type="http://schemas.openxmlformats.org/officeDocument/2006/relationships/slideLayout" Target="../slideLayouts/slideLayout2.xml"/><Relationship Id="rId18" Type="http://schemas.openxmlformats.org/officeDocument/2006/relationships/image" Target="../media/image95.jpeg"/><Relationship Id="rId19" Type="http://schemas.openxmlformats.org/officeDocument/2006/relationships/image" Target="../media/image96.jpeg"/><Relationship Id="rId1" Type="http://schemas.openxmlformats.org/officeDocument/2006/relationships/tags" Target="../tags/tag41.xml"/><Relationship Id="rId2" Type="http://schemas.openxmlformats.org/officeDocument/2006/relationships/tags" Target="../tags/tag42.xml"/><Relationship Id="rId3" Type="http://schemas.openxmlformats.org/officeDocument/2006/relationships/tags" Target="../tags/tag43.xml"/><Relationship Id="rId4" Type="http://schemas.openxmlformats.org/officeDocument/2006/relationships/tags" Target="../tags/tag44.xml"/><Relationship Id="rId5" Type="http://schemas.openxmlformats.org/officeDocument/2006/relationships/tags" Target="../tags/tag45.xml"/><Relationship Id="rId6" Type="http://schemas.openxmlformats.org/officeDocument/2006/relationships/tags" Target="../tags/tag46.xml"/><Relationship Id="rId7" Type="http://schemas.openxmlformats.org/officeDocument/2006/relationships/tags" Target="../tags/tag47.xml"/><Relationship Id="rId8" Type="http://schemas.openxmlformats.org/officeDocument/2006/relationships/tags" Target="../tags/tag48.xml"/></Relationships>
</file>

<file path=ppt/slides/_rels/slide64.xml.rels><?xml version="1.0" encoding="UTF-8" standalone="yes"?>
<Relationships xmlns="http://schemas.openxmlformats.org/package/2006/relationships"><Relationship Id="rId9" Type="http://schemas.openxmlformats.org/officeDocument/2006/relationships/tags" Target="../tags/tag65.xml"/><Relationship Id="rId20" Type="http://schemas.openxmlformats.org/officeDocument/2006/relationships/image" Target="../media/image95.jpeg"/><Relationship Id="rId21" Type="http://schemas.openxmlformats.org/officeDocument/2006/relationships/image" Target="../media/image96.jpeg"/><Relationship Id="rId22" Type="http://schemas.openxmlformats.org/officeDocument/2006/relationships/image" Target="../media/image98.jpeg"/><Relationship Id="rId23" Type="http://schemas.openxmlformats.org/officeDocument/2006/relationships/image" Target="../media/image100.jpeg"/><Relationship Id="rId24" Type="http://schemas.openxmlformats.org/officeDocument/2006/relationships/image" Target="../media/image102.png"/><Relationship Id="rId25" Type="http://schemas.openxmlformats.org/officeDocument/2006/relationships/image" Target="../media/image103.jpeg"/><Relationship Id="rId26" Type="http://schemas.openxmlformats.org/officeDocument/2006/relationships/image" Target="../media/image97.png"/><Relationship Id="rId27" Type="http://schemas.openxmlformats.org/officeDocument/2006/relationships/image" Target="../media/image92.png"/><Relationship Id="rId28" Type="http://schemas.openxmlformats.org/officeDocument/2006/relationships/image" Target="../media/image93.png"/><Relationship Id="rId29" Type="http://schemas.openxmlformats.org/officeDocument/2006/relationships/image" Target="../media/image94.png"/><Relationship Id="rId30" Type="http://schemas.openxmlformats.org/officeDocument/2006/relationships/image" Target="../media/image101.jpeg"/><Relationship Id="rId31" Type="http://schemas.openxmlformats.org/officeDocument/2006/relationships/image" Target="../media/image99.jpeg"/><Relationship Id="rId10" Type="http://schemas.openxmlformats.org/officeDocument/2006/relationships/tags" Target="../tags/tag66.xml"/><Relationship Id="rId11" Type="http://schemas.openxmlformats.org/officeDocument/2006/relationships/tags" Target="../tags/tag67.xml"/><Relationship Id="rId12" Type="http://schemas.openxmlformats.org/officeDocument/2006/relationships/tags" Target="../tags/tag68.xml"/><Relationship Id="rId13" Type="http://schemas.openxmlformats.org/officeDocument/2006/relationships/tags" Target="../tags/tag69.xml"/><Relationship Id="rId14" Type="http://schemas.openxmlformats.org/officeDocument/2006/relationships/tags" Target="../tags/tag70.xml"/><Relationship Id="rId15" Type="http://schemas.openxmlformats.org/officeDocument/2006/relationships/tags" Target="../tags/tag71.xml"/><Relationship Id="rId16" Type="http://schemas.openxmlformats.org/officeDocument/2006/relationships/tags" Target="../tags/tag72.xml"/><Relationship Id="rId17" Type="http://schemas.openxmlformats.org/officeDocument/2006/relationships/tags" Target="../tags/tag73.xml"/><Relationship Id="rId18" Type="http://schemas.openxmlformats.org/officeDocument/2006/relationships/tags" Target="../tags/tag74.xml"/><Relationship Id="rId19" Type="http://schemas.openxmlformats.org/officeDocument/2006/relationships/slideLayout" Target="../slideLayouts/slideLayout2.xml"/><Relationship Id="rId1" Type="http://schemas.openxmlformats.org/officeDocument/2006/relationships/tags" Target="../tags/tag57.xml"/><Relationship Id="rId2" Type="http://schemas.openxmlformats.org/officeDocument/2006/relationships/tags" Target="../tags/tag58.xml"/><Relationship Id="rId3" Type="http://schemas.openxmlformats.org/officeDocument/2006/relationships/tags" Target="../tags/tag59.xml"/><Relationship Id="rId4" Type="http://schemas.openxmlformats.org/officeDocument/2006/relationships/tags" Target="../tags/tag60.xml"/><Relationship Id="rId5" Type="http://schemas.openxmlformats.org/officeDocument/2006/relationships/tags" Target="../tags/tag61.xml"/><Relationship Id="rId6" Type="http://schemas.openxmlformats.org/officeDocument/2006/relationships/tags" Target="../tags/tag62.xml"/><Relationship Id="rId7" Type="http://schemas.openxmlformats.org/officeDocument/2006/relationships/tags" Target="../tags/tag63.xml"/><Relationship Id="rId8" Type="http://schemas.openxmlformats.org/officeDocument/2006/relationships/tags" Target="../tags/tag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04.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5.png"/><Relationship Id="rId3" Type="http://schemas.openxmlformats.org/officeDocument/2006/relationships/image" Target="../media/image106.png"/></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1" Type="http://schemas.openxmlformats.org/officeDocument/2006/relationships/slideLayout" Target="../slideLayouts/slideLayout3.xml"/><Relationship Id="rId2" Type="http://schemas.openxmlformats.org/officeDocument/2006/relationships/image" Target="../media/image10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5.png"/><Relationship Id="rId3" Type="http://schemas.openxmlformats.org/officeDocument/2006/relationships/image" Target="../media/image10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5.png"/><Relationship Id="rId3" Type="http://schemas.openxmlformats.org/officeDocument/2006/relationships/image" Target="../media/image10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11" Type="http://schemas.openxmlformats.org/officeDocument/2006/relationships/image" Target="../media/image116.png"/><Relationship Id="rId12" Type="http://schemas.openxmlformats.org/officeDocument/2006/relationships/image" Target="../media/image117.png"/><Relationship Id="rId13" Type="http://schemas.openxmlformats.org/officeDocument/2006/relationships/image" Target="../media/image106.png"/><Relationship Id="rId1" Type="http://schemas.openxmlformats.org/officeDocument/2006/relationships/slideLayout" Target="../slideLayouts/slideLayout3.xml"/><Relationship Id="rId2" Type="http://schemas.openxmlformats.org/officeDocument/2006/relationships/image" Target="../media/image105.png"/><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7" Type="http://schemas.openxmlformats.org/officeDocument/2006/relationships/image" Target="../media/image112.png"/><Relationship Id="rId8" Type="http://schemas.openxmlformats.org/officeDocument/2006/relationships/image" Target="../media/image113.png"/><Relationship Id="rId9" Type="http://schemas.openxmlformats.org/officeDocument/2006/relationships/image" Target="../media/image114.png"/><Relationship Id="rId10" Type="http://schemas.openxmlformats.org/officeDocument/2006/relationships/image" Target="../media/image115.png"/></Relationships>
</file>

<file path=ppt/slides/_rels/slide71.xml.rels><?xml version="1.0" encoding="UTF-8" standalone="yes"?>
<Relationships xmlns="http://schemas.openxmlformats.org/package/2006/relationships"><Relationship Id="rId11" Type="http://schemas.openxmlformats.org/officeDocument/2006/relationships/image" Target="../media/image117.png"/><Relationship Id="rId12" Type="http://schemas.openxmlformats.org/officeDocument/2006/relationships/image" Target="../media/image106.png"/><Relationship Id="rId13" Type="http://schemas.openxmlformats.org/officeDocument/2006/relationships/image" Target="../media/image118.emf"/><Relationship Id="rId1" Type="http://schemas.openxmlformats.org/officeDocument/2006/relationships/slideLayout" Target="../slideLayouts/slideLayout3.xml"/><Relationship Id="rId2" Type="http://schemas.openxmlformats.org/officeDocument/2006/relationships/image" Target="../media/image108.png"/><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 Id="rId6" Type="http://schemas.openxmlformats.org/officeDocument/2006/relationships/image" Target="../media/image112.png"/><Relationship Id="rId7" Type="http://schemas.openxmlformats.org/officeDocument/2006/relationships/image" Target="../media/image113.png"/><Relationship Id="rId8" Type="http://schemas.openxmlformats.org/officeDocument/2006/relationships/image" Target="../media/image114.png"/><Relationship Id="rId9" Type="http://schemas.openxmlformats.org/officeDocument/2006/relationships/image" Target="../media/image115.png"/><Relationship Id="rId10" Type="http://schemas.openxmlformats.org/officeDocument/2006/relationships/image" Target="../media/image11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74.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2.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912180"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9218" name="Title 3"/>
          <p:cNvSpPr>
            <a:spLocks noGrp="1"/>
          </p:cNvSpPr>
          <p:nvPr>
            <p:ph type="ctrTitle"/>
          </p:nvPr>
        </p:nvSpPr>
        <p:spPr>
          <a:xfrm>
            <a:off x="4757736" y="955914"/>
            <a:ext cx="4329111" cy="900603"/>
          </a:xfrm>
        </p:spPr>
        <p:txBody>
          <a:bodyPr/>
          <a:lstStyle/>
          <a:p>
            <a:r>
              <a:rPr lang="en-US" altLang="en-US" sz="2800" dirty="0">
                <a:solidFill>
                  <a:schemeClr val="tx1"/>
                </a:solidFill>
              </a:rPr>
              <a:t>Transcriptome </a:t>
            </a:r>
            <a:r>
              <a:rPr lang="en-US" altLang="en-US" sz="2800" dirty="0" smtClean="0">
                <a:solidFill>
                  <a:schemeClr val="tx1"/>
                </a:solidFill>
              </a:rPr>
              <a:t/>
            </a:r>
            <a:br>
              <a:rPr lang="en-US" altLang="en-US" sz="2800" dirty="0" smtClean="0">
                <a:solidFill>
                  <a:schemeClr val="tx1"/>
                </a:solidFill>
              </a:rPr>
            </a:br>
            <a:r>
              <a:rPr lang="en-US" altLang="en-US" sz="2800" dirty="0" smtClean="0">
                <a:solidFill>
                  <a:schemeClr val="tx1"/>
                </a:solidFill>
              </a:rPr>
              <a:t>Mining</a:t>
            </a:r>
            <a:r>
              <a:rPr lang="en-US" altLang="en-US" sz="2800" dirty="0">
                <a:solidFill>
                  <a:schemeClr val="tx1"/>
                </a:solidFill>
              </a:rPr>
              <a:t>: </a:t>
            </a:r>
            <a:r>
              <a:rPr lang="en-US" altLang="en-US" sz="2800" dirty="0" smtClean="0">
                <a:solidFill>
                  <a:schemeClr val="tx1"/>
                </a:solidFill>
              </a:rPr>
              <a:t/>
            </a:r>
            <a:br>
              <a:rPr lang="en-US" altLang="en-US" sz="2800" dirty="0" smtClean="0">
                <a:solidFill>
                  <a:schemeClr val="tx1"/>
                </a:solidFill>
              </a:rPr>
            </a:br>
            <a:r>
              <a:rPr lang="en-US" altLang="en-US" sz="1400" b="0" dirty="0" smtClean="0">
                <a:solidFill>
                  <a:schemeClr val="tx1"/>
                </a:solidFill>
              </a:rPr>
              <a:t/>
            </a:r>
            <a:br>
              <a:rPr lang="en-US" altLang="en-US" sz="1400" b="0" dirty="0" smtClean="0">
                <a:solidFill>
                  <a:schemeClr val="tx1"/>
                </a:solidFill>
              </a:rPr>
            </a:br>
            <a:r>
              <a:rPr lang="en-US" altLang="en-US" sz="1400" b="0" dirty="0" smtClean="0">
                <a:solidFill>
                  <a:schemeClr val="tx1"/>
                </a:solidFill>
              </a:rPr>
              <a:t>Tackling </a:t>
            </a:r>
            <a:r>
              <a:rPr lang="en-US" altLang="en-US" sz="1400" b="0" dirty="0">
                <a:solidFill>
                  <a:schemeClr val="tx1"/>
                </a:solidFill>
              </a:rPr>
              <a:t>core issues related to </a:t>
            </a:r>
            <a:r>
              <a:rPr lang="en-US" altLang="en-US" sz="1400" b="0" dirty="0" smtClean="0">
                <a:solidFill>
                  <a:schemeClr val="tx1"/>
                </a:solidFill>
              </a:rPr>
              <a:t/>
            </a:r>
            <a:br>
              <a:rPr lang="en-US" altLang="en-US" sz="1400" b="0" dirty="0" smtClean="0">
                <a:solidFill>
                  <a:schemeClr val="tx1"/>
                </a:solidFill>
              </a:rPr>
            </a:br>
            <a:r>
              <a:rPr lang="en-US" altLang="en-US" sz="1400" b="0" dirty="0" smtClean="0">
                <a:solidFill>
                  <a:schemeClr val="tx1"/>
                </a:solidFill>
              </a:rPr>
              <a:t>gene </a:t>
            </a:r>
            <a:r>
              <a:rPr lang="en-US" altLang="en-US" sz="1400" b="0" dirty="0">
                <a:solidFill>
                  <a:schemeClr val="tx1"/>
                </a:solidFill>
              </a:rPr>
              <a:t>regulation </a:t>
            </a:r>
            <a:r>
              <a:rPr lang="en-US" altLang="en-US" sz="1400" b="0" dirty="0" smtClean="0">
                <a:solidFill>
                  <a:schemeClr val="tx1"/>
                </a:solidFill>
              </a:rPr>
              <a:t/>
            </a:r>
            <a:br>
              <a:rPr lang="en-US" altLang="en-US" sz="1400" b="0" dirty="0" smtClean="0">
                <a:solidFill>
                  <a:schemeClr val="tx1"/>
                </a:solidFill>
              </a:rPr>
            </a:br>
            <a:r>
              <a:rPr lang="en-US" altLang="en-US" sz="1400" b="0" dirty="0" smtClean="0">
                <a:solidFill>
                  <a:schemeClr val="tx1"/>
                </a:solidFill>
              </a:rPr>
              <a:t>&amp; </a:t>
            </a:r>
            <a:r>
              <a:rPr lang="en-US" altLang="en-US" sz="1400" b="0" dirty="0">
                <a:solidFill>
                  <a:schemeClr val="tx1"/>
                </a:solidFill>
              </a:rPr>
              <a:t>also analyzing the "data exhaust" </a:t>
            </a:r>
            <a:r>
              <a:rPr lang="en-US" altLang="en-US" sz="1400" b="0" dirty="0" smtClean="0">
                <a:solidFill>
                  <a:schemeClr val="tx1"/>
                </a:solidFill>
              </a:rPr>
              <a:t/>
            </a:r>
            <a:br>
              <a:rPr lang="en-US" altLang="en-US" sz="1400" b="0" dirty="0" smtClean="0">
                <a:solidFill>
                  <a:schemeClr val="tx1"/>
                </a:solidFill>
              </a:rPr>
            </a:br>
            <a:r>
              <a:rPr lang="en-US" altLang="en-US" sz="1400" b="0" dirty="0" smtClean="0">
                <a:solidFill>
                  <a:schemeClr val="tx1"/>
                </a:solidFill>
              </a:rPr>
              <a:t>associated </a:t>
            </a:r>
            <a:r>
              <a:rPr lang="en-US" altLang="en-US" sz="1400" b="0" dirty="0">
                <a:solidFill>
                  <a:schemeClr val="tx1"/>
                </a:solidFill>
              </a:rPr>
              <a:t>with this activity </a:t>
            </a:r>
            <a:endParaRPr lang="en-US" altLang="en-US" sz="2000" dirty="0">
              <a:solidFill>
                <a:schemeClr val="accent6"/>
              </a:solidFill>
              <a:ea typeface="ＭＳ Ｐゴシック" charset="-128"/>
            </a:endParaRPr>
          </a:p>
        </p:txBody>
      </p:sp>
      <p:sp>
        <p:nvSpPr>
          <p:cNvPr id="9219" name="Subtitle 4"/>
          <p:cNvSpPr>
            <a:spLocks noGrp="1"/>
          </p:cNvSpPr>
          <p:nvPr>
            <p:ph type="subTitle" idx="1"/>
          </p:nvPr>
        </p:nvSpPr>
        <p:spPr>
          <a:xfrm>
            <a:off x="4887565" y="4122518"/>
            <a:ext cx="4069453" cy="541699"/>
          </a:xfrm>
        </p:spPr>
        <p:txBody>
          <a:bodyPr/>
          <a:lstStyle/>
          <a:p>
            <a:r>
              <a:rPr lang="en-US" altLang="en-US" sz="1400" b="0" dirty="0">
                <a:solidFill>
                  <a:schemeClr val="tx1">
                    <a:lumMod val="65000"/>
                    <a:lumOff val="35000"/>
                  </a:schemeClr>
                </a:solidFill>
                <a:ea typeface="ＭＳ Ｐゴシック" charset="-128"/>
              </a:rPr>
              <a:t>Mark </a:t>
            </a:r>
            <a:r>
              <a:rPr lang="en-US" altLang="en-US" sz="1400" b="0" dirty="0" smtClean="0">
                <a:solidFill>
                  <a:schemeClr val="tx1">
                    <a:lumMod val="65000"/>
                    <a:lumOff val="35000"/>
                  </a:schemeClr>
                </a:solidFill>
                <a:ea typeface="ＭＳ Ｐゴシック" charset="-128"/>
              </a:rPr>
              <a:t>Gerstein, Yale</a:t>
            </a:r>
            <a:endParaRPr lang="en-US" altLang="en-US" sz="1400" b="0" dirty="0">
              <a:solidFill>
                <a:schemeClr val="tx1">
                  <a:lumMod val="65000"/>
                  <a:lumOff val="35000"/>
                </a:schemeClr>
              </a:solidFill>
              <a:ea typeface="ＭＳ Ｐゴシック" charset="-128"/>
            </a:endParaRPr>
          </a:p>
          <a:p>
            <a:endParaRPr lang="en-US" altLang="en-US" sz="1400" b="0" dirty="0" smtClean="0">
              <a:solidFill>
                <a:schemeClr val="tx1">
                  <a:lumMod val="65000"/>
                  <a:lumOff val="35000"/>
                </a:schemeClr>
              </a:solidFill>
              <a:ea typeface="ＭＳ Ｐゴシック" charset="-128"/>
            </a:endParaRPr>
          </a:p>
          <a:p>
            <a:endParaRPr lang="en-US" altLang="en-US" sz="1400" b="0" dirty="0" smtClean="0">
              <a:solidFill>
                <a:schemeClr val="tx1">
                  <a:lumMod val="65000"/>
                  <a:lumOff val="35000"/>
                </a:schemeClr>
              </a:solidFill>
              <a:ea typeface="ＭＳ Ｐゴシック" charset="-128"/>
            </a:endParaRPr>
          </a:p>
          <a:p>
            <a:endParaRPr lang="en-US" altLang="en-US" sz="1400" b="0" dirty="0">
              <a:solidFill>
                <a:schemeClr val="tx1">
                  <a:lumMod val="65000"/>
                  <a:lumOff val="35000"/>
                </a:schemeClr>
              </a:solidFill>
              <a:ea typeface="ＭＳ Ｐゴシック" charset="-128"/>
            </a:endParaRPr>
          </a:p>
          <a:p>
            <a:r>
              <a:rPr lang="en-US" altLang="en-US" sz="1400" b="0" dirty="0" smtClean="0">
                <a:solidFill>
                  <a:schemeClr val="tx1">
                    <a:lumMod val="65000"/>
                    <a:lumOff val="35000"/>
                  </a:schemeClr>
                </a:solidFill>
                <a:ea typeface="ＭＳ Ｐゴシック" charset="-128"/>
              </a:rPr>
              <a:t>Slides </a:t>
            </a:r>
            <a:r>
              <a:rPr lang="en-US" altLang="en-US" sz="1400" b="0" dirty="0">
                <a:solidFill>
                  <a:schemeClr val="tx1">
                    <a:lumMod val="65000"/>
                    <a:lumOff val="35000"/>
                  </a:schemeClr>
                </a:solidFill>
                <a:ea typeface="ＭＳ Ｐゴシック" charset="-128"/>
              </a:rPr>
              <a:t>freely downloadable </a:t>
            </a:r>
            <a:r>
              <a:rPr lang="en-US" altLang="en-US" sz="1400" b="0" dirty="0" smtClean="0">
                <a:solidFill>
                  <a:schemeClr val="tx1">
                    <a:lumMod val="65000"/>
                    <a:lumOff val="35000"/>
                  </a:schemeClr>
                </a:solidFill>
                <a:ea typeface="ＭＳ Ｐゴシック" charset="-128"/>
              </a:rPr>
              <a:t>from </a:t>
            </a:r>
            <a:r>
              <a:rPr lang="en-US" altLang="en-US" sz="1400" dirty="0" err="1" smtClean="0">
                <a:ea typeface="ＭＳ Ｐゴシック" charset="-128"/>
              </a:rPr>
              <a:t>Lectures.GersteinLab.org</a:t>
            </a:r>
            <a:r>
              <a:rPr lang="en-US" altLang="en-US" sz="1400" dirty="0" smtClean="0">
                <a:solidFill>
                  <a:schemeClr val="accent1">
                    <a:lumMod val="50000"/>
                  </a:schemeClr>
                </a:solidFill>
                <a:ea typeface="ＭＳ Ｐゴシック" charset="-128"/>
              </a:rPr>
              <a:t>  </a:t>
            </a:r>
            <a:br>
              <a:rPr lang="en-US" altLang="en-US" sz="1400" dirty="0" smtClean="0">
                <a:solidFill>
                  <a:schemeClr val="accent1">
                    <a:lumMod val="50000"/>
                  </a:schemeClr>
                </a:solidFill>
                <a:ea typeface="ＭＳ Ｐゴシック" charset="-128"/>
              </a:rPr>
            </a:br>
            <a:r>
              <a:rPr lang="en-US" altLang="en-US" sz="1400" b="0" dirty="0">
                <a:solidFill>
                  <a:schemeClr val="tx1">
                    <a:lumMod val="65000"/>
                    <a:lumOff val="35000"/>
                  </a:schemeClr>
                </a:solidFill>
                <a:ea typeface="ＭＳ Ｐゴシック" charset="-128"/>
              </a:rPr>
              <a:t>&amp; “</a:t>
            </a:r>
            <a:r>
              <a:rPr lang="en-US" altLang="ja-JP" sz="1400" b="0" dirty="0">
                <a:solidFill>
                  <a:schemeClr val="tx1">
                    <a:lumMod val="65000"/>
                    <a:lumOff val="35000"/>
                  </a:schemeClr>
                </a:solidFill>
                <a:ea typeface="ＭＳ Ｐゴシック" charset="-128"/>
              </a:rPr>
              <a:t>tweetable</a:t>
            </a:r>
            <a:r>
              <a:rPr lang="en-US" altLang="en-US" sz="1400" b="0" dirty="0">
                <a:solidFill>
                  <a:schemeClr val="tx1">
                    <a:lumMod val="65000"/>
                    <a:lumOff val="35000"/>
                  </a:schemeClr>
                </a:solidFill>
                <a:ea typeface="ＭＳ Ｐゴシック" charset="-128"/>
              </a:rPr>
              <a:t>”</a:t>
            </a:r>
            <a:r>
              <a:rPr lang="en-US" altLang="ja-JP" sz="1400" b="0" dirty="0">
                <a:solidFill>
                  <a:schemeClr val="tx1">
                    <a:lumMod val="65000"/>
                    <a:lumOff val="35000"/>
                  </a:schemeClr>
                </a:solidFill>
                <a:ea typeface="ＭＳ Ｐゴシック" charset="-128"/>
              </a:rPr>
              <a:t> </a:t>
            </a:r>
            <a:r>
              <a:rPr lang="en-US" altLang="ja-JP" sz="1400" b="0" dirty="0" smtClean="0">
                <a:solidFill>
                  <a:schemeClr val="tx1">
                    <a:lumMod val="65000"/>
                    <a:lumOff val="35000"/>
                  </a:schemeClr>
                </a:solidFill>
                <a:ea typeface="ＭＳ Ｐゴシック" charset="-128"/>
              </a:rPr>
              <a:t> </a:t>
            </a:r>
            <a:r>
              <a:rPr lang="en-US" altLang="en-US" sz="1400" b="0" dirty="0" smtClean="0">
                <a:solidFill>
                  <a:schemeClr val="tx1">
                    <a:lumMod val="65000"/>
                    <a:lumOff val="35000"/>
                  </a:schemeClr>
                </a:solidFill>
                <a:ea typeface="ＭＳ Ｐゴシック" charset="-128"/>
              </a:rPr>
              <a:t>(</a:t>
            </a:r>
            <a:r>
              <a:rPr lang="en-US" altLang="en-US" sz="1400" b="0" dirty="0">
                <a:solidFill>
                  <a:schemeClr val="tx1">
                    <a:lumMod val="65000"/>
                    <a:lumOff val="35000"/>
                  </a:schemeClr>
                </a:solidFill>
                <a:ea typeface="ＭＳ Ｐゴシック" charset="-128"/>
              </a:rPr>
              <a:t>via </a:t>
            </a:r>
            <a:r>
              <a:rPr lang="en-US" altLang="en-US" sz="1400" dirty="0">
                <a:ea typeface="ＭＳ Ｐゴシック" charset="-128"/>
              </a:rPr>
              <a:t>@</a:t>
            </a:r>
            <a:r>
              <a:rPr lang="en-US" altLang="en-US" sz="1400" dirty="0" err="1">
                <a:ea typeface="ＭＳ Ｐゴシック" charset="-128"/>
              </a:rPr>
              <a:t>markgerstein</a:t>
            </a:r>
            <a:r>
              <a:rPr lang="en-US" altLang="en-US" sz="1400" b="0" dirty="0" smtClean="0">
                <a:solidFill>
                  <a:schemeClr val="tx1">
                    <a:lumMod val="65000"/>
                    <a:lumOff val="35000"/>
                  </a:schemeClr>
                </a:solidFill>
                <a:ea typeface="ＭＳ Ｐゴシック" charset="-128"/>
              </a:rPr>
              <a:t>). </a:t>
            </a:r>
            <a:endParaRPr lang="en-US" altLang="en-US" sz="1400" b="0" dirty="0" smtClean="0">
              <a:solidFill>
                <a:schemeClr val="tx1">
                  <a:lumMod val="65000"/>
                  <a:lumOff val="35000"/>
                </a:schemeClr>
              </a:solidFill>
              <a:ea typeface="ＭＳ Ｐゴシック" charset="-128"/>
            </a:endParaRPr>
          </a:p>
          <a:p>
            <a:r>
              <a:rPr lang="en-US" altLang="en-US" sz="1400" b="0" dirty="0" smtClean="0">
                <a:solidFill>
                  <a:schemeClr val="tx1">
                    <a:lumMod val="65000"/>
                    <a:lumOff val="35000"/>
                  </a:schemeClr>
                </a:solidFill>
                <a:ea typeface="ＭＳ Ｐゴシック" charset="-128"/>
              </a:rPr>
              <a:t>See </a:t>
            </a:r>
            <a:r>
              <a:rPr lang="en-US" altLang="en-US" sz="1400" b="0" dirty="0">
                <a:solidFill>
                  <a:schemeClr val="tx1">
                    <a:lumMod val="65000"/>
                    <a:lumOff val="35000"/>
                  </a:schemeClr>
                </a:solidFill>
                <a:ea typeface="ＭＳ Ｐゴシック" charset="-128"/>
              </a:rPr>
              <a:t>last slide for more info.</a:t>
            </a:r>
          </a:p>
          <a:p>
            <a:endParaRPr lang="en-US" altLang="en-US" sz="1400" b="0" dirty="0">
              <a:solidFill>
                <a:schemeClr val="tx1">
                  <a:lumMod val="65000"/>
                  <a:lumOff val="35000"/>
                </a:schemeClr>
              </a:solidFill>
              <a:ea typeface="ＭＳ Ｐゴシック" charset="-12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126" y="227251"/>
            <a:ext cx="4113213" cy="6208622"/>
          </a:xfrm>
          <a:prstGeom prst="rect">
            <a:avLst/>
          </a:prstGeom>
          <a:ln w="28575">
            <a:solidFill>
              <a:schemeClr val="tx1"/>
            </a:solidFill>
          </a:ln>
        </p:spPr>
      </p:pic>
    </p:spTree>
    <p:extLst>
      <p:ext uri="{BB962C8B-B14F-4D97-AF65-F5344CB8AC3E}">
        <p14:creationId xmlns:p14="http://schemas.microsoft.com/office/powerpoint/2010/main" val="1390377756"/>
      </p:ext>
    </p:extLst>
  </p:cSld>
  <p:clrMapOvr>
    <a:masterClrMapping/>
  </p:clrMapOvr>
  <p:transition advTm="23251"/>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Shape 1051"/>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52"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53" name="Shape 1053"/>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Cross species </a:t>
            </a:r>
          </a:p>
          <a:p>
            <a:pPr defTabSz="457200" fontAlgn="auto">
              <a:spcBef>
                <a:spcPts val="0"/>
              </a:spcBef>
              <a:spcAft>
                <a:spcPts val="0"/>
              </a:spcAft>
            </a:pPr>
            <a:r>
              <a:rPr sz="1800" b="0" kern="0">
                <a:solidFill>
                  <a:sysClr val="windowText" lastClr="000000"/>
                </a:solidFill>
                <a:latin typeface="Arial"/>
                <a:ea typeface="Arial"/>
                <a:cs typeface="Arial"/>
                <a:sym typeface="Arial"/>
              </a:rPr>
              <a:t>co-expression modules</a:t>
            </a:r>
          </a:p>
        </p:txBody>
      </p:sp>
      <p:pic>
        <p:nvPicPr>
          <p:cNvPr id="1054"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
        <p:nvSpPr>
          <p:cNvPr id="1055" name="Shape 1055"/>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solidFill>
                  <a:srgbClr val="3366FF"/>
                </a:solidFill>
              </a:defRPr>
            </a:lvl1pPr>
          </a:lstStyle>
          <a:p>
            <a:pPr defTabSz="457200"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56" name="Shape 1056"/>
          <p:cNvSpPr/>
          <p:nvPr/>
        </p:nvSpPr>
        <p:spPr>
          <a:xfrm>
            <a:off x="6228655" y="5758741"/>
            <a:ext cx="23917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two independent sets </a:t>
            </a:r>
          </a:p>
          <a:p>
            <a:pPr defTabSz="457200" fontAlgn="auto">
              <a:spcBef>
                <a:spcPts val="0"/>
              </a:spcBef>
              <a:spcAft>
                <a:spcPts val="0"/>
              </a:spcAft>
            </a:pPr>
            <a:r>
              <a:rPr sz="1800" b="0" kern="0">
                <a:solidFill>
                  <a:sysClr val="windowText" lastClr="000000"/>
                </a:solidFill>
                <a:latin typeface="Arial"/>
                <a:ea typeface="Arial"/>
                <a:cs typeface="Arial"/>
                <a:sym typeface="Arial"/>
              </a:rPr>
              <a:t>of modules</a:t>
            </a:r>
          </a:p>
        </p:txBody>
      </p:sp>
      <p:sp>
        <p:nvSpPr>
          <p:cNvPr id="1057" name="Shape 1057"/>
          <p:cNvSpPr/>
          <p:nvPr/>
        </p:nvSpPr>
        <p:spPr>
          <a:xfrm>
            <a:off x="6228655" y="4803564"/>
            <a:ext cx="2780468"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dirty="0">
                <a:solidFill>
                  <a:srgbClr val="FF6600"/>
                </a:solidFill>
                <a:latin typeface="Arial"/>
                <a:ea typeface="Arial"/>
                <a:cs typeface="Arial"/>
                <a:sym typeface="Arial"/>
              </a:rPr>
              <a:t>co-expressed genes </a:t>
            </a:r>
          </a:p>
          <a:p>
            <a:pPr defTabSz="457200" fontAlgn="auto">
              <a:spcBef>
                <a:spcPts val="0"/>
              </a:spcBef>
              <a:spcAft>
                <a:spcPts val="0"/>
              </a:spcAft>
            </a:pPr>
            <a:r>
              <a:rPr sz="1800" b="0" kern="0" dirty="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dirty="0">
                <a:solidFill>
                  <a:srgbClr val="FF6600"/>
                </a:solidFill>
                <a:latin typeface="Arial"/>
                <a:ea typeface="Arial"/>
                <a:cs typeface="Arial"/>
                <a:sym typeface="Arial"/>
              </a:rPr>
              <a:t>function in a species</a:t>
            </a:r>
          </a:p>
        </p:txBody>
      </p:sp>
      <p:grpSp>
        <p:nvGrpSpPr>
          <p:cNvPr id="1063" name="Group 1063"/>
          <p:cNvGrpSpPr/>
          <p:nvPr/>
        </p:nvGrpSpPr>
        <p:grpSpPr>
          <a:xfrm>
            <a:off x="2761313" y="5257357"/>
            <a:ext cx="1117601" cy="1244601"/>
            <a:chOff x="0" y="0"/>
            <a:chExt cx="1117600" cy="1244600"/>
          </a:xfrm>
        </p:grpSpPr>
        <p:sp>
          <p:nvSpPr>
            <p:cNvPr id="1059" name="Shape 1059"/>
            <p:cNvSpPr/>
            <p:nvPr/>
          </p:nvSpPr>
          <p:spPr>
            <a:xfrm>
              <a:off x="-1" y="-1"/>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0" name="Shape 1060"/>
            <p:cNvSpPr/>
            <p:nvPr/>
          </p:nvSpPr>
          <p:spPr>
            <a:xfrm>
              <a:off x="38099" y="6349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1" name="Shape 1061"/>
            <p:cNvSpPr/>
            <p:nvPr/>
          </p:nvSpPr>
          <p:spPr>
            <a:xfrm>
              <a:off x="526343" y="2158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2" name="Shape 1062"/>
            <p:cNvSpPr/>
            <p:nvPr/>
          </p:nvSpPr>
          <p:spPr>
            <a:xfrm>
              <a:off x="609600" y="761999"/>
              <a:ext cx="508000"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064" name="Shape 1064"/>
          <p:cNvSpPr/>
          <p:nvPr/>
        </p:nvSpPr>
        <p:spPr>
          <a:xfrm>
            <a:off x="4920543" y="5244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5" name="Shape 1065"/>
          <p:cNvSpPr/>
          <p:nvPr/>
        </p:nvSpPr>
        <p:spPr>
          <a:xfrm>
            <a:off x="4958643" y="5879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6" name="Shape 1066"/>
          <p:cNvSpPr/>
          <p:nvPr/>
        </p:nvSpPr>
        <p:spPr>
          <a:xfrm>
            <a:off x="5446887" y="54608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7" name="Shape 1067"/>
          <p:cNvSpPr/>
          <p:nvPr/>
        </p:nvSpPr>
        <p:spPr>
          <a:xfrm>
            <a:off x="5530143" y="6006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070" name="Group 1070"/>
          <p:cNvGrpSpPr/>
          <p:nvPr/>
        </p:nvGrpSpPr>
        <p:grpSpPr>
          <a:xfrm>
            <a:off x="2405713" y="3670298"/>
            <a:ext cx="1612901" cy="868886"/>
            <a:chOff x="0" y="0"/>
            <a:chExt cx="1612900" cy="868885"/>
          </a:xfrm>
        </p:grpSpPr>
        <p:sp>
          <p:nvSpPr>
            <p:cNvPr id="1068" name="Shape 1068"/>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9" name="Shape 1069"/>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grpSp>
        <p:nvGrpSpPr>
          <p:cNvPr id="1073" name="Group 1073"/>
          <p:cNvGrpSpPr/>
          <p:nvPr/>
        </p:nvGrpSpPr>
        <p:grpSpPr>
          <a:xfrm>
            <a:off x="4754738" y="3675960"/>
            <a:ext cx="1612901" cy="868886"/>
            <a:chOff x="0" y="0"/>
            <a:chExt cx="1612900" cy="868885"/>
          </a:xfrm>
        </p:grpSpPr>
        <p:sp>
          <p:nvSpPr>
            <p:cNvPr id="1071" name="Shape 1071"/>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72" name="Shape 1072"/>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sp>
        <p:nvSpPr>
          <p:cNvPr id="1074" name="Shape 1074"/>
          <p:cNvSpPr/>
          <p:nvPr/>
        </p:nvSpPr>
        <p:spPr>
          <a:xfrm>
            <a:off x="1464198" y="3114782"/>
            <a:ext cx="1774303" cy="22118"/>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5" name="Shape 1075"/>
          <p:cNvSpPr/>
          <p:nvPr/>
        </p:nvSpPr>
        <p:spPr>
          <a:xfrm>
            <a:off x="3238500"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6" name="Shape 1076"/>
          <p:cNvSpPr/>
          <p:nvPr/>
        </p:nvSpPr>
        <p:spPr>
          <a:xfrm>
            <a:off x="5530143" y="3149600"/>
            <a:ext cx="1922487" cy="0"/>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7" name="Shape 1077"/>
          <p:cNvSpPr/>
          <p:nvPr/>
        </p:nvSpPr>
        <p:spPr>
          <a:xfrm>
            <a:off x="5530143"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8" name="Shape 1078"/>
          <p:cNvSpPr/>
          <p:nvPr/>
        </p:nvSpPr>
        <p:spPr>
          <a:xfrm>
            <a:off x="3238500"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9" name="Shape 1079"/>
          <p:cNvSpPr/>
          <p:nvPr/>
        </p:nvSpPr>
        <p:spPr>
          <a:xfrm>
            <a:off x="5555543"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81" name="Shape 108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Species B</a:t>
            </a:r>
          </a:p>
        </p:txBody>
      </p:sp>
      <p:sp>
        <p:nvSpPr>
          <p:cNvPr id="2" name="TextBox 1"/>
          <p:cNvSpPr txBox="1"/>
          <p:nvPr/>
        </p:nvSpPr>
        <p:spPr>
          <a:xfrm>
            <a:off x="81138" y="5830600"/>
            <a:ext cx="2664474"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err="1" smtClean="0">
                <a:solidFill>
                  <a:srgbClr val="000000"/>
                </a:solidFill>
                <a:latin typeface="Arial"/>
                <a:ea typeface="Arial"/>
                <a:cs typeface="Arial"/>
                <a:sym typeface="Arial"/>
              </a:rPr>
              <a:t>Eisen</a:t>
            </a:r>
            <a:r>
              <a:rPr lang="en-US" b="0" dirty="0" smtClean="0">
                <a:solidFill>
                  <a:srgbClr val="000000"/>
                </a:solidFill>
                <a:latin typeface="Arial"/>
                <a:ea typeface="Arial"/>
                <a:cs typeface="Arial"/>
                <a:sym typeface="Arial"/>
              </a:rPr>
              <a:t> MB et al. PNAS 1998</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Langfelder</a:t>
            </a:r>
            <a:r>
              <a:rPr lang="en-US" b="0" dirty="0" smtClean="0">
                <a:solidFill>
                  <a:srgbClr val="000000"/>
                </a:solidFill>
                <a:latin typeface="Arial"/>
                <a:ea typeface="Arial"/>
                <a:cs typeface="Arial"/>
                <a:sym typeface="Arial"/>
              </a:rPr>
              <a:t> P et al. BMC </a:t>
            </a:r>
            <a:r>
              <a:rPr lang="en-US" b="0" dirty="0" err="1" smtClean="0">
                <a:solidFill>
                  <a:srgbClr val="000000"/>
                </a:solidFill>
                <a:latin typeface="Arial"/>
                <a:ea typeface="Arial"/>
                <a:cs typeface="Arial"/>
                <a:sym typeface="Arial"/>
              </a:rPr>
              <a:t>Bioinfo</a:t>
            </a:r>
            <a:r>
              <a:rPr lang="en-US" b="0" dirty="0" smtClean="0">
                <a:solidFill>
                  <a:srgbClr val="000000"/>
                </a:solidFill>
                <a:latin typeface="Arial"/>
                <a:ea typeface="Arial"/>
                <a:cs typeface="Arial"/>
                <a:sym typeface="Arial"/>
              </a:rPr>
              <a:t>. 2008</a:t>
            </a:r>
          </a:p>
          <a:p>
            <a:pPr fontAlgn="auto" latinLnBrk="1" hangingPunct="0">
              <a:spcBef>
                <a:spcPts val="0"/>
              </a:spcBef>
              <a:spcAft>
                <a:spcPts val="0"/>
              </a:spcAft>
            </a:pPr>
            <a:r>
              <a:rPr lang="en-US" b="0" dirty="0" smtClean="0">
                <a:solidFill>
                  <a:srgbClr val="000000"/>
                </a:solidFill>
                <a:latin typeface="Arial"/>
                <a:ea typeface="Arial"/>
                <a:cs typeface="Arial"/>
                <a:sym typeface="Arial"/>
              </a:rPr>
              <a:t>Tamayo P et al. PNAS 1999</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Kluger</a:t>
            </a:r>
            <a:r>
              <a:rPr lang="en-US" b="0" dirty="0" smtClean="0">
                <a:solidFill>
                  <a:srgbClr val="000000"/>
                </a:solidFill>
                <a:latin typeface="Arial"/>
                <a:ea typeface="Arial"/>
                <a:cs typeface="Arial"/>
                <a:sym typeface="Arial"/>
              </a:rPr>
              <a:t> Y et al. Genome Res. 2003</a:t>
            </a:r>
          </a:p>
        </p:txBody>
      </p:sp>
    </p:spTree>
    <p:extLst>
      <p:ext uri="{BB962C8B-B14F-4D97-AF65-F5344CB8AC3E}">
        <p14:creationId xmlns:p14="http://schemas.microsoft.com/office/powerpoint/2010/main" val="2004719412"/>
      </p:ext>
    </p:extLst>
  </p:cSld>
  <p:clrMapOvr>
    <a:masterClrMapping/>
  </p:clrMapOvr>
  <p:transition advTm="39939"/>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Shape 1085"/>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87"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88" name="Shape 1088"/>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292934"/>
                </a:solidFill>
                <a:latin typeface="Arial"/>
                <a:ea typeface="Arial"/>
                <a:cs typeface="Arial"/>
                <a:sym typeface="Arial"/>
              </a:rPr>
              <a:t>Cross species </a:t>
            </a:r>
          </a:p>
          <a:p>
            <a:pPr defTabSz="457200" fontAlgn="auto">
              <a:spcBef>
                <a:spcPts val="0"/>
              </a:spcBef>
              <a:spcAft>
                <a:spcPts val="0"/>
              </a:spcAft>
            </a:pPr>
            <a:r>
              <a:rPr sz="1800" b="0" kern="0">
                <a:solidFill>
                  <a:srgbClr val="292934"/>
                </a:solidFill>
                <a:latin typeface="Arial"/>
                <a:ea typeface="Arial"/>
                <a:cs typeface="Arial"/>
                <a:sym typeface="Arial"/>
              </a:rPr>
              <a:t>co-expression modules</a:t>
            </a:r>
          </a:p>
        </p:txBody>
      </p:sp>
      <p:sp>
        <p:nvSpPr>
          <p:cNvPr id="1090" name="Shape 1090"/>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3366FF"/>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91" name="Shape 109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B</a:t>
            </a:r>
          </a:p>
        </p:txBody>
      </p:sp>
      <p:sp>
        <p:nvSpPr>
          <p:cNvPr id="1092" name="Shape 1092"/>
          <p:cNvSpPr/>
          <p:nvPr/>
        </p:nvSpPr>
        <p:spPr>
          <a:xfrm>
            <a:off x="3633034"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3" name="Shape 1093"/>
          <p:cNvSpPr/>
          <p:nvPr/>
        </p:nvSpPr>
        <p:spPr>
          <a:xfrm>
            <a:off x="4864934"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4" name="Shape 1094"/>
          <p:cNvSpPr/>
          <p:nvPr/>
        </p:nvSpPr>
        <p:spPr>
          <a:xfrm>
            <a:off x="45855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5" name="Shape 1095"/>
          <p:cNvSpPr/>
          <p:nvPr/>
        </p:nvSpPr>
        <p:spPr>
          <a:xfrm>
            <a:off x="3947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6" name="Shape 1096"/>
          <p:cNvSpPr/>
          <p:nvPr/>
        </p:nvSpPr>
        <p:spPr>
          <a:xfrm>
            <a:off x="43569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7" name="Shape 1097"/>
          <p:cNvSpPr/>
          <p:nvPr/>
        </p:nvSpPr>
        <p:spPr>
          <a:xfrm>
            <a:off x="4767867"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8" name="Shape 1098"/>
          <p:cNvSpPr/>
          <p:nvPr/>
        </p:nvSpPr>
        <p:spPr>
          <a:xfrm>
            <a:off x="3478600"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9" name="Shape 1099"/>
          <p:cNvSpPr/>
          <p:nvPr/>
        </p:nvSpPr>
        <p:spPr>
          <a:xfrm>
            <a:off x="3872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100" name="Shape 1100"/>
          <p:cNvSpPr/>
          <p:nvPr/>
        </p:nvSpPr>
        <p:spPr>
          <a:xfrm>
            <a:off x="3200400" y="4134027"/>
            <a:ext cx="2476500" cy="774701"/>
          </a:xfrm>
          <a:prstGeom prst="roundRect">
            <a:avLst>
              <a:gd name="adj" fmla="val 16667"/>
            </a:avLst>
          </a:prstGeom>
          <a:solidFill>
            <a:srgbClr val="FFFFFF"/>
          </a:solidFill>
          <a:ln>
            <a:solidFill>
              <a:srgbClr val="29293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106" name="Group 1106"/>
          <p:cNvGrpSpPr/>
          <p:nvPr/>
        </p:nvGrpSpPr>
        <p:grpSpPr>
          <a:xfrm>
            <a:off x="2761313" y="1891093"/>
            <a:ext cx="3347389" cy="880518"/>
            <a:chOff x="0" y="-1"/>
            <a:chExt cx="3347387" cy="880517"/>
          </a:xfrm>
        </p:grpSpPr>
        <p:grpSp>
          <p:nvGrpSpPr>
            <p:cNvPr id="1103" name="Group 1103"/>
            <p:cNvGrpSpPr/>
            <p:nvPr/>
          </p:nvGrpSpPr>
          <p:grpSpPr>
            <a:xfrm>
              <a:off x="781986" y="-1"/>
              <a:ext cx="1915732" cy="880517"/>
              <a:chOff x="0" y="0"/>
              <a:chExt cx="1915730" cy="880515"/>
            </a:xfrm>
          </p:grpSpPr>
          <p:sp>
            <p:nvSpPr>
              <p:cNvPr id="1101" name="Shape 1101"/>
              <p:cNvSpPr/>
              <p:nvPr/>
            </p:nvSpPr>
            <p:spPr>
              <a:xfrm>
                <a:off x="94807" y="81586"/>
                <a:ext cx="1820923" cy="5419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600" b="0" kern="0" dirty="0">
                    <a:solidFill>
                      <a:srgbClr val="292934"/>
                    </a:solidFill>
                    <a:latin typeface="Arial"/>
                    <a:ea typeface="Arial"/>
                    <a:cs typeface="Arial"/>
                    <a:sym typeface="Arial"/>
                  </a:rPr>
                  <a:t>Orthologous pairs </a:t>
                </a:r>
              </a:p>
              <a:p>
                <a:pPr defTabSz="457200" fontAlgn="auto">
                  <a:spcBef>
                    <a:spcPts val="0"/>
                  </a:spcBef>
                  <a:spcAft>
                    <a:spcPts val="0"/>
                  </a:spcAft>
                </a:pPr>
                <a:r>
                  <a:rPr sz="1600" b="0" kern="0" dirty="0">
                    <a:solidFill>
                      <a:srgbClr val="292934"/>
                    </a:solidFill>
                    <a:latin typeface="Arial"/>
                    <a:ea typeface="Arial"/>
                    <a:cs typeface="Arial"/>
                    <a:sym typeface="Arial"/>
                  </a:rPr>
                  <a:t>between species</a:t>
                </a:r>
              </a:p>
            </p:txBody>
          </p:sp>
          <p:sp>
            <p:nvSpPr>
              <p:cNvPr id="1102" name="Shape 1102"/>
              <p:cNvSpPr/>
              <p:nvPr/>
            </p:nvSpPr>
            <p:spPr>
              <a:xfrm>
                <a:off x="0" y="0"/>
                <a:ext cx="1812383" cy="880515"/>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noFill/>
              <a:ln w="9525" cap="flat">
                <a:solidFill>
                  <a:srgbClr val="8F9F95"/>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104" name="Shape 1104"/>
            <p:cNvSpPr/>
            <p:nvPr/>
          </p:nvSpPr>
          <p:spPr>
            <a:xfrm>
              <a:off x="2594368" y="318706"/>
              <a:ext cx="753019"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05" name="Shape 1105"/>
            <p:cNvSpPr/>
            <p:nvPr/>
          </p:nvSpPr>
          <p:spPr>
            <a:xfrm flipH="1" flipV="1">
              <a:off x="0" y="318706"/>
              <a:ext cx="789211"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grpSp>
      <p:sp>
        <p:nvSpPr>
          <p:cNvPr id="1107" name="Shape 1107"/>
          <p:cNvSpPr/>
          <p:nvPr/>
        </p:nvSpPr>
        <p:spPr>
          <a:xfrm>
            <a:off x="5562600" y="5739619"/>
            <a:ext cx="2416483"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cross species modules</a:t>
            </a:r>
          </a:p>
        </p:txBody>
      </p:sp>
      <p:sp>
        <p:nvSpPr>
          <p:cNvPr id="1108" name="Shape 1108"/>
          <p:cNvSpPr/>
          <p:nvPr/>
        </p:nvSpPr>
        <p:spPr>
          <a:xfrm>
            <a:off x="3424750" y="4236997"/>
            <a:ext cx="1965969" cy="48620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defTabSz="457200" fontAlgn="auto">
              <a:spcBef>
                <a:spcPts val="0"/>
              </a:spcBef>
              <a:spcAft>
                <a:spcPts val="0"/>
              </a:spcAft>
            </a:pPr>
            <a:r>
              <a:rPr sz="1800" b="0" kern="0" dirty="0">
                <a:solidFill>
                  <a:srgbClr val="292934"/>
                </a:solidFill>
                <a:latin typeface="Arial"/>
                <a:ea typeface="Arial"/>
                <a:cs typeface="Arial"/>
                <a:sym typeface="Arial"/>
              </a:rPr>
              <a:t> </a:t>
            </a:r>
            <a:r>
              <a:rPr sz="2800" b="0" kern="0" dirty="0">
                <a:solidFill>
                  <a:srgbClr val="6A523A"/>
                </a:solidFill>
                <a:latin typeface="Arial"/>
                <a:ea typeface="Arial"/>
                <a:cs typeface="Arial"/>
                <a:sym typeface="Arial"/>
              </a:rPr>
              <a:t>OrthoClust</a:t>
            </a:r>
            <a:r>
              <a:rPr sz="2800" b="0" kern="0" dirty="0">
                <a:solidFill>
                  <a:srgbClr val="800000"/>
                </a:solidFill>
                <a:latin typeface="Arial"/>
                <a:ea typeface="Arial"/>
                <a:cs typeface="Arial"/>
                <a:sym typeface="Arial"/>
              </a:rPr>
              <a:t> </a:t>
            </a:r>
          </a:p>
        </p:txBody>
      </p:sp>
      <p:sp>
        <p:nvSpPr>
          <p:cNvPr id="1109" name="Shape 1109"/>
          <p:cNvSpPr/>
          <p:nvPr/>
        </p:nvSpPr>
        <p:spPr>
          <a:xfrm>
            <a:off x="1464197" y="3613327"/>
            <a:ext cx="1609204" cy="673101"/>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0" name="Shape 1110"/>
          <p:cNvSpPr/>
          <p:nvPr/>
        </p:nvSpPr>
        <p:spPr>
          <a:xfrm flipH="1">
            <a:off x="5740400" y="3615012"/>
            <a:ext cx="1660995" cy="684117"/>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1" name="Shape 1111"/>
          <p:cNvSpPr/>
          <p:nvPr/>
        </p:nvSpPr>
        <p:spPr>
          <a:xfrm>
            <a:off x="4408568" y="4946827"/>
            <a:ext cx="1" cy="70467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2" name="Shape 1112"/>
          <p:cNvSpPr/>
          <p:nvPr/>
        </p:nvSpPr>
        <p:spPr>
          <a:xfrm flipH="1">
            <a:off x="4395033" y="2770276"/>
            <a:ext cx="14370" cy="135105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3" name="Shape 1113"/>
          <p:cNvSpPr/>
          <p:nvPr/>
        </p:nvSpPr>
        <p:spPr>
          <a:xfrm>
            <a:off x="2286000" y="3105835"/>
            <a:ext cx="45720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A novel unified framework to integrate co-expression data across species</a:t>
            </a:r>
          </a:p>
        </p:txBody>
      </p:sp>
      <p:sp>
        <p:nvSpPr>
          <p:cNvPr id="31" name="TextBox 30"/>
          <p:cNvSpPr txBox="1"/>
          <p:nvPr/>
        </p:nvSpPr>
        <p:spPr>
          <a:xfrm>
            <a:off x="194699" y="6206471"/>
            <a:ext cx="2091301"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smtClean="0">
                <a:solidFill>
                  <a:srgbClr val="000000"/>
                </a:solidFill>
                <a:latin typeface="Arial"/>
                <a:ea typeface="Arial"/>
                <a:cs typeface="Arial"/>
                <a:sym typeface="Arial"/>
              </a:rPr>
              <a:t>Yan et al. Genome Biol. 2014</a:t>
            </a:r>
            <a:endParaRPr lang="en-US" b="0" dirty="0">
              <a:solidFill>
                <a:srgbClr val="000000"/>
              </a:solidFill>
              <a:latin typeface="Arial"/>
              <a:ea typeface="Arial"/>
              <a:cs typeface="Arial"/>
              <a:sym typeface="Arial"/>
            </a:endParaRPr>
          </a:p>
        </p:txBody>
      </p:sp>
      <p:pic>
        <p:nvPicPr>
          <p:cNvPr id="32"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Tree>
    <p:extLst>
      <p:ext uri="{BB962C8B-B14F-4D97-AF65-F5344CB8AC3E}">
        <p14:creationId xmlns:p14="http://schemas.microsoft.com/office/powerpoint/2010/main" val="1083747258"/>
      </p:ext>
    </p:extLst>
  </p:cSld>
  <p:clrMapOvr>
    <a:masterClrMapping/>
  </p:clrMapOvr>
  <mc:AlternateContent xmlns:mc="http://schemas.openxmlformats.org/markup-compatibility/2006" xmlns:p14="http://schemas.microsoft.com/office/powerpoint/2010/main">
    <mc:Choice Requires="p14">
      <p:transition spd="slow" p14:dur="2000" advTm="6413"/>
    </mc:Choice>
    <mc:Fallback xmlns="">
      <p:transition spd="slow" advTm="6413"/>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19" name="pasted-image.png"/>
          <p:cNvPicPr/>
          <p:nvPr/>
        </p:nvPicPr>
        <p:blipFill>
          <a:blip r:embed="rId3">
            <a:extLst/>
          </a:blip>
          <a:stretch>
            <a:fillRect/>
          </a:stretch>
        </p:blipFill>
        <p:spPr>
          <a:xfrm>
            <a:off x="611786" y="1636887"/>
            <a:ext cx="3684043" cy="2263336"/>
          </a:xfrm>
          <a:prstGeom prst="rect">
            <a:avLst/>
          </a:prstGeom>
          <a:ln w="12700">
            <a:miter lim="400000"/>
          </a:ln>
        </p:spPr>
      </p:pic>
      <p:pic>
        <p:nvPicPr>
          <p:cNvPr id="1120" name="pasted-image.png"/>
          <p:cNvPicPr/>
          <p:nvPr/>
        </p:nvPicPr>
        <p:blipFill>
          <a:blip r:embed="rId4">
            <a:extLst/>
          </a:blip>
          <a:stretch>
            <a:fillRect/>
          </a:stretch>
        </p:blipFill>
        <p:spPr>
          <a:xfrm>
            <a:off x="4612806" y="1604588"/>
            <a:ext cx="4110490" cy="2353334"/>
          </a:xfrm>
          <a:prstGeom prst="rect">
            <a:avLst/>
          </a:prstGeom>
          <a:ln w="12700">
            <a:miter lim="400000"/>
          </a:ln>
        </p:spPr>
      </p:pic>
      <p:sp>
        <p:nvSpPr>
          <p:cNvPr id="1121" name="Shape 1121"/>
          <p:cNvSpPr/>
          <p:nvPr/>
        </p:nvSpPr>
        <p:spPr>
          <a:xfrm>
            <a:off x="6719281" y="3917664"/>
            <a:ext cx="2236043"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defTabSz="457200" fontAlgn="auto">
              <a:spcBef>
                <a:spcPts val="0"/>
              </a:spcBef>
              <a:spcAft>
                <a:spcPts val="0"/>
              </a:spcAft>
              <a:defRPr sz="1800"/>
            </a:pPr>
            <a:r>
              <a:rPr sz="1400" b="0" kern="0" dirty="0">
                <a:solidFill>
                  <a:sysClr val="windowText" lastClr="000000"/>
                </a:solidFill>
                <a:latin typeface="Arial"/>
                <a:ea typeface="Arial"/>
                <a:cs typeface="Arial"/>
                <a:sym typeface="Arial"/>
              </a:rPr>
              <a:t>Newman Phy. Rev. E 2013</a:t>
            </a:r>
          </a:p>
        </p:txBody>
      </p:sp>
      <p:pic>
        <p:nvPicPr>
          <p:cNvPr id="1122" name="pasted-image.pdf"/>
          <p:cNvPicPr/>
          <p:nvPr/>
        </p:nvPicPr>
        <p:blipFill>
          <a:blip r:embed="rId5">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5"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1126"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1927982020"/>
      </p:ext>
    </p:extLst>
  </p:cSld>
  <p:clrMapOvr>
    <a:masterClrMapping/>
  </p:clrMapOvr>
  <mc:AlternateContent xmlns:mc="http://schemas.openxmlformats.org/markup-compatibility/2006" xmlns:p14="http://schemas.microsoft.com/office/powerpoint/2010/main">
    <mc:Choice Requires="p14">
      <p:transition spd="slow" p14:dur="2000" advTm="47378"/>
    </mc:Choice>
    <mc:Fallback xmlns="">
      <p:transition spd="slow" advTm="47378"/>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xfrm>
            <a:off x="685800" y="413652"/>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8" name="Shape 1147"/>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9" name="Shape 1148"/>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0" name="Shape 1149"/>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1" name="Shape 1150"/>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2" name="Shape 1151"/>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3" name="Shape 1152"/>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4" name="Shape 1153"/>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5" name="Shape 1154"/>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6" name="Shape 1155"/>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7" name="Shape 1156"/>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8" name="Shape 1157"/>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9" name="Shape 1158"/>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0" name="Shape 1159"/>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1" name="Shape 1160"/>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32" name="pasted-image.pdf"/>
          <p:cNvPicPr/>
          <p:nvPr/>
        </p:nvPicPr>
        <p:blipFill>
          <a:blip r:embed="rId4">
            <a:extLst/>
          </a:blip>
          <a:stretch>
            <a:fillRect/>
          </a:stretch>
        </p:blipFill>
        <p:spPr>
          <a:xfrm>
            <a:off x="7215044" y="2386703"/>
            <a:ext cx="1168401" cy="419101"/>
          </a:xfrm>
          <a:prstGeom prst="rect">
            <a:avLst/>
          </a:prstGeom>
          <a:ln w="12700">
            <a:miter lim="400000"/>
          </a:ln>
        </p:spPr>
      </p:pic>
      <p:sp>
        <p:nvSpPr>
          <p:cNvPr id="33" name="Shape 1162"/>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4" name="Shape 1163"/>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5" name="Shape 1164"/>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6" name="Shape 1165"/>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7" name="Shape 116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8" name="Shape 1167"/>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9" name="Shape 1168"/>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0" name="Shape 1169"/>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1" name="Shape 1170"/>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2"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43"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732762239"/>
      </p:ext>
    </p:extLst>
  </p:cSld>
  <p:clrMapOvr>
    <a:masterClrMapping/>
  </p:clrMapOvr>
  <mc:AlternateContent xmlns:mc="http://schemas.openxmlformats.org/markup-compatibility/2006" xmlns:p14="http://schemas.microsoft.com/office/powerpoint/2010/main">
    <mc:Choice Requires="p14">
      <p:transition spd="slow" p14:dur="2000" advTm="11273"/>
    </mc:Choice>
    <mc:Fallback xmlns="">
      <p:transition spd="slow" advTm="11273"/>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xfrm>
            <a:off x="685800" y="413652"/>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2" name="Shape 1176"/>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3" name="Shape 1177"/>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4" name="Shape 1178"/>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5" name="Shape 1179"/>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6" name="Shape 1180"/>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7" name="Shape 1181"/>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8" name="Shape 1182"/>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9" name="Shape 1183"/>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0" name="Shape 1184"/>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1" name="Shape 1185"/>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2" name="Shape 1186"/>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3" name="Shape 1187"/>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4" name="Shape 1188"/>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5" name="Shape 1189"/>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56" name="pasted-image.pdf"/>
          <p:cNvPicPr/>
          <p:nvPr/>
        </p:nvPicPr>
        <p:blipFill>
          <a:blip r:embed="rId4">
            <a:extLst/>
          </a:blip>
          <a:stretch>
            <a:fillRect/>
          </a:stretch>
        </p:blipFill>
        <p:spPr>
          <a:xfrm>
            <a:off x="6988109" y="2408785"/>
            <a:ext cx="2019301" cy="419101"/>
          </a:xfrm>
          <a:prstGeom prst="rect">
            <a:avLst/>
          </a:prstGeom>
          <a:ln w="12700">
            <a:miter lim="400000"/>
          </a:ln>
        </p:spPr>
      </p:pic>
      <p:sp>
        <p:nvSpPr>
          <p:cNvPr id="57" name="Shape 1191"/>
          <p:cNvSpPr/>
          <p:nvPr/>
        </p:nvSpPr>
        <p:spPr>
          <a:xfrm>
            <a:off x="164633" y="3244057"/>
            <a:ext cx="1628779" cy="120032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Optimization </a:t>
            </a:r>
            <a:r>
              <a:rPr sz="1800" b="0" kern="0" smtClean="0">
                <a:solidFill>
                  <a:sysClr val="windowText" lastClr="000000"/>
                </a:solidFill>
                <a:latin typeface="Arial"/>
                <a:ea typeface="Arial"/>
                <a:cs typeface="Arial"/>
                <a:sym typeface="Arial"/>
              </a:rPr>
              <a:t>problem</a:t>
            </a:r>
            <a:r>
              <a:rPr lang="en-US" sz="1800" b="0" kern="0" dirty="0" smtClean="0">
                <a:solidFill>
                  <a:sysClr val="windowText" lastClr="000000"/>
                </a:solidFill>
                <a:latin typeface="Arial"/>
                <a:ea typeface="Arial"/>
                <a:cs typeface="Arial"/>
                <a:sym typeface="Arial"/>
              </a:rPr>
              <a:t/>
            </a:r>
            <a:br>
              <a:rPr lang="en-US" sz="1800" b="0" kern="0" dirty="0" smtClean="0">
                <a:solidFill>
                  <a:sysClr val="windowText" lastClr="000000"/>
                </a:solidFill>
                <a:latin typeface="Arial"/>
                <a:ea typeface="Arial"/>
                <a:cs typeface="Arial"/>
                <a:sym typeface="Arial"/>
              </a:rPr>
            </a:br>
            <a:r>
              <a:rPr lang="en-US" sz="1800" b="0" kern="0" smtClean="0">
                <a:solidFill>
                  <a:sysClr val="windowText" lastClr="000000"/>
                </a:solidFill>
                <a:latin typeface="Arial"/>
                <a:ea typeface="Arial"/>
                <a:cs typeface="Arial"/>
                <a:sym typeface="Arial"/>
              </a:rPr>
              <a:t>for </a:t>
            </a:r>
            <a:r>
              <a:rPr lang="en-US" sz="1800" b="0" kern="0" dirty="0" smtClean="0">
                <a:solidFill>
                  <a:sysClr val="windowText" lastClr="000000"/>
                </a:solidFill>
                <a:latin typeface="Arial"/>
                <a:ea typeface="Arial"/>
                <a:cs typeface="Arial"/>
                <a:sym typeface="Arial"/>
              </a:rPr>
              <a:t>sim. annealing</a:t>
            </a:r>
            <a:endParaRPr lang="en-US" sz="1800" b="0" kern="0" dirty="0">
              <a:solidFill>
                <a:sysClr val="windowText" lastClr="000000"/>
              </a:solidFill>
              <a:latin typeface="Arial"/>
              <a:ea typeface="Arial"/>
              <a:cs typeface="Arial"/>
              <a:sym typeface="Arial"/>
            </a:endParaRPr>
          </a:p>
        </p:txBody>
      </p:sp>
      <p:sp>
        <p:nvSpPr>
          <p:cNvPr id="58" name="Shape 1202"/>
          <p:cNvSpPr/>
          <p:nvPr/>
        </p:nvSpPr>
        <p:spPr>
          <a:xfrm>
            <a:off x="1887814" y="1296277"/>
            <a:ext cx="2559295" cy="2108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6076B4"/>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59" name="Shape 1203"/>
          <p:cNvSpPr/>
          <p:nvPr/>
        </p:nvSpPr>
        <p:spPr>
          <a:xfrm>
            <a:off x="4579562" y="1797650"/>
            <a:ext cx="2329580" cy="15972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FF2600"/>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0" name="Shape 1204"/>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1" name="Shape 1205"/>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2" name="Shape 120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3" name="Shape 1207"/>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4" name="Shape 1208"/>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5" name="Shape 1209"/>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6" name="Shape 1210"/>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7" name="Shape 1211"/>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8" name="Shape 1212"/>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9"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70"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281693636"/>
      </p:ext>
    </p:extLst>
  </p:cSld>
  <p:clrMapOvr>
    <a:masterClrMapping/>
  </p:clrMapOvr>
  <mc:AlternateContent xmlns:mc="http://schemas.openxmlformats.org/markup-compatibility/2006" xmlns:p14="http://schemas.microsoft.com/office/powerpoint/2010/main">
    <mc:Choice Requires="p14">
      <p:transition spd="slow" p14:dur="2000" advTm="12544"/>
    </mc:Choice>
    <mc:Fallback xmlns="">
      <p:transition spd="slow" advTm="12544"/>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90941"/>
            <a:ext cx="7772400" cy="1143000"/>
          </a:xfrm>
        </p:spPr>
        <p:txBody>
          <a:bodyPr/>
          <a:lstStyle/>
          <a:p>
            <a:r>
              <a:rPr lang="en-US" dirty="0" smtClean="0"/>
              <a:t>A toy example [</a:t>
            </a:r>
            <a:r>
              <a:rPr lang="en-US" dirty="0" err="1" smtClean="0"/>
              <a:t>orthoclust</a:t>
            </a:r>
            <a:r>
              <a:rPr lang="en-US" dirty="0" smtClean="0"/>
              <a:t>]</a:t>
            </a:r>
            <a:endParaRPr lang="en-US" dirty="0"/>
          </a:p>
        </p:txBody>
      </p:sp>
      <p:sp>
        <p:nvSpPr>
          <p:cNvPr id="310" name="TextBox 309"/>
          <p:cNvSpPr txBox="1"/>
          <p:nvPr/>
        </p:nvSpPr>
        <p:spPr>
          <a:xfrm>
            <a:off x="2237346" y="1550297"/>
            <a:ext cx="5685211" cy="338554"/>
          </a:xfrm>
          <a:prstGeom prst="rect">
            <a:avLst/>
          </a:prstGeom>
          <a:noFill/>
        </p:spPr>
        <p:txBody>
          <a:bodyPr wrap="none" rtlCol="0">
            <a:spAutoFit/>
          </a:bodyPr>
          <a:lstStyle/>
          <a:p>
            <a:pPr defTabSz="457200" fontAlgn="auto">
              <a:spcBef>
                <a:spcPts val="0"/>
              </a:spcBef>
              <a:spcAft>
                <a:spcPts val="0"/>
              </a:spcAft>
            </a:pPr>
            <a:r>
              <a:rPr lang="en-US" sz="1600" b="0" dirty="0" smtClean="0">
                <a:solidFill>
                  <a:prstClr val="black"/>
                </a:solidFill>
                <a:latin typeface="Calibri"/>
              </a:rPr>
              <a:t>Every node </a:t>
            </a:r>
            <a:r>
              <a:rPr lang="en-US" sz="1600" b="0" dirty="0" err="1" smtClean="0">
                <a:solidFill>
                  <a:prstClr val="black"/>
                </a:solidFill>
                <a:latin typeface="Calibri"/>
              </a:rPr>
              <a:t>i</a:t>
            </a:r>
            <a:r>
              <a:rPr lang="en-US" sz="1600" b="0" dirty="0" smtClean="0">
                <a:solidFill>
                  <a:prstClr val="black"/>
                </a:solidFill>
                <a:latin typeface="Calibri"/>
              </a:rPr>
              <a:t> is assigned with a label </a:t>
            </a:r>
            <a:r>
              <a:rPr lang="en-US" sz="1600" b="0" dirty="0" err="1" smtClean="0">
                <a:solidFill>
                  <a:prstClr val="black"/>
                </a:solidFill>
                <a:latin typeface="Calibri"/>
              </a:rPr>
              <a:t>σ</a:t>
            </a:r>
            <a:r>
              <a:rPr lang="en-US" sz="1600" b="0" baseline="-25000" dirty="0" err="1" smtClean="0">
                <a:solidFill>
                  <a:prstClr val="black"/>
                </a:solidFill>
                <a:latin typeface="Calibri"/>
              </a:rPr>
              <a:t>i</a:t>
            </a:r>
            <a:r>
              <a:rPr lang="en-US" sz="1600" b="0" dirty="0" smtClean="0">
                <a:solidFill>
                  <a:prstClr val="black"/>
                </a:solidFill>
                <a:latin typeface="Calibri"/>
              </a:rPr>
              <a:t> (labels of modules: 1,2,…q). </a:t>
            </a: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7923209" y="3312505"/>
            <a:ext cx="1220792" cy="1323439"/>
          </a:xfrm>
          <a:prstGeom prst="rect">
            <a:avLst/>
          </a:prstGeom>
        </p:spPr>
        <p:txBody>
          <a:bodyPr wrap="square">
            <a:spAutoFit/>
          </a:bodyPr>
          <a:lstStyle/>
          <a:p>
            <a:pPr defTabSz="457200" fontAlgn="auto">
              <a:spcBef>
                <a:spcPts val="0"/>
              </a:spcBef>
              <a:spcAft>
                <a:spcPts val="0"/>
              </a:spcAft>
            </a:pPr>
            <a:r>
              <a:rPr lang="en-US" sz="1600" b="0" dirty="0" smtClean="0">
                <a:solidFill>
                  <a:srgbClr val="FF0000"/>
                </a:solidFill>
                <a:latin typeface="Calibri"/>
              </a:rPr>
              <a:t>reward an orthologous pair </a:t>
            </a:r>
          </a:p>
          <a:p>
            <a:pPr defTabSz="457200" fontAlgn="auto">
              <a:spcBef>
                <a:spcPts val="0"/>
              </a:spcBef>
              <a:spcAft>
                <a:spcPts val="0"/>
              </a:spcAft>
            </a:pPr>
            <a:r>
              <a:rPr lang="en-US" sz="1600" b="0" dirty="0" smtClean="0">
                <a:solidFill>
                  <a:srgbClr val="FF0000"/>
                </a:solidFill>
                <a:latin typeface="Calibri"/>
              </a:rPr>
              <a:t>with the same value</a:t>
            </a:r>
            <a:endParaRPr lang="en-US" sz="1600" b="0" dirty="0">
              <a:solidFill>
                <a:srgbClr val="FF0000"/>
              </a:solidFill>
              <a:latin typeface="Calibri"/>
            </a:endParaRPr>
          </a:p>
        </p:txBody>
      </p:sp>
      <p:graphicFrame>
        <p:nvGraphicFramePr>
          <p:cNvPr id="96" name="Content Placeholder 3"/>
          <p:cNvGraphicFramePr>
            <a:graphicFrameLocks noChangeAspect="1"/>
          </p:cNvGraphicFramePr>
          <p:nvPr>
            <p:extLst>
              <p:ext uri="{D42A27DB-BD31-4B8C-83A1-F6EECF244321}">
                <p14:modId xmlns:p14="http://schemas.microsoft.com/office/powerpoint/2010/main" val="2580915661"/>
              </p:ext>
            </p:extLst>
          </p:nvPr>
        </p:nvGraphicFramePr>
        <p:xfrm>
          <a:off x="316723" y="4904769"/>
          <a:ext cx="8242300" cy="839787"/>
        </p:xfrm>
        <a:graphic>
          <a:graphicData uri="http://schemas.openxmlformats.org/presentationml/2006/ole">
            <mc:AlternateContent xmlns:mc="http://schemas.openxmlformats.org/markup-compatibility/2006">
              <mc:Choice xmlns:v="urn:schemas-microsoft-com:vml" Requires="v">
                <p:oleObj spid="_x0000_s273713" name="Equation" r:id="rId4" imgW="3987800" imgH="406400" progId="Equation.3">
                  <p:embed/>
                </p:oleObj>
              </mc:Choice>
              <mc:Fallback>
                <p:oleObj name="Equation" r:id="rId4" imgW="3987800" imgH="406400" progId="Equation.3">
                  <p:embed/>
                  <p:pic>
                    <p:nvPicPr>
                      <p:cNvPr id="0" name=""/>
                      <p:cNvPicPr/>
                      <p:nvPr/>
                    </p:nvPicPr>
                    <p:blipFill>
                      <a:blip r:embed="rId5"/>
                      <a:stretch>
                        <a:fillRect/>
                      </a:stretch>
                    </p:blipFill>
                    <p:spPr>
                      <a:xfrm>
                        <a:off x="316723" y="4904769"/>
                        <a:ext cx="8242300" cy="839787"/>
                      </a:xfrm>
                      <a:prstGeom prst="rect">
                        <a:avLst/>
                      </a:prstGeom>
                    </p:spPr>
                  </p:pic>
                </p:oleObj>
              </mc:Fallback>
            </mc:AlternateContent>
          </a:graphicData>
        </a:graphic>
      </p:graphicFrame>
      <p:cxnSp>
        <p:nvCxnSpPr>
          <p:cNvPr id="110" name="Straight Arrow Connector 109"/>
          <p:cNvCxnSpPr>
            <a:stCxn id="91" idx="2"/>
          </p:cNvCxnSpPr>
          <p:nvPr/>
        </p:nvCxnSpPr>
        <p:spPr>
          <a:xfrm flipH="1">
            <a:off x="8260366" y="4635944"/>
            <a:ext cx="273239" cy="511068"/>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6957235" y="4880043"/>
            <a:ext cx="1823063" cy="839113"/>
          </a:xfrm>
          <a:prstGeom prst="rect">
            <a:avLst/>
          </a:prstGeom>
          <a:noFill/>
          <a:ln w="38100" cmpd="sng">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12" name="Rectangle 111"/>
          <p:cNvSpPr/>
          <p:nvPr/>
        </p:nvSpPr>
        <p:spPr>
          <a:xfrm>
            <a:off x="873934" y="4892743"/>
            <a:ext cx="5676901" cy="839113"/>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 name="TextBox 2"/>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
        <p:nvSpPr>
          <p:cNvPr id="12" name="TextBox 11"/>
          <p:cNvSpPr txBox="1"/>
          <p:nvPr/>
        </p:nvSpPr>
        <p:spPr>
          <a:xfrm>
            <a:off x="134864" y="6367479"/>
            <a:ext cx="8889726" cy="307777"/>
          </a:xfrm>
          <a:prstGeom prst="rect">
            <a:avLst/>
          </a:prstGeom>
          <a:noFill/>
        </p:spPr>
        <p:txBody>
          <a:bodyPr wrap="square" rtlCol="0">
            <a:spAutoFit/>
          </a:bodyPr>
          <a:lstStyle/>
          <a:p>
            <a:r>
              <a:rPr lang="en-US" sz="1400" b="0" dirty="0" smtClean="0"/>
              <a:t>Favorableness =   "Modularity" in species A    +       "</a:t>
            </a:r>
            <a:r>
              <a:rPr lang="en-US" sz="1400" b="0" dirty="0"/>
              <a:t>Modularity" in species </a:t>
            </a:r>
            <a:r>
              <a:rPr lang="en-US" sz="1400" b="0" dirty="0" smtClean="0"/>
              <a:t>B            + consistency </a:t>
            </a:r>
            <a:r>
              <a:rPr lang="en-US" sz="1400" b="0" dirty="0" err="1" smtClean="0"/>
              <a:t>betw</a:t>
            </a:r>
            <a:r>
              <a:rPr lang="en-US" sz="1400" b="0" dirty="0" smtClean="0"/>
              <a:t>. A &amp; B</a:t>
            </a:r>
            <a:endParaRPr lang="en-US" sz="1400" b="0" dirty="0"/>
          </a:p>
        </p:txBody>
      </p:sp>
      <p:sp>
        <p:nvSpPr>
          <p:cNvPr id="11" name="TextBox 10"/>
          <p:cNvSpPr txBox="1"/>
          <p:nvPr/>
        </p:nvSpPr>
        <p:spPr>
          <a:xfrm>
            <a:off x="952323" y="4904521"/>
            <a:ext cx="5535842" cy="784830"/>
          </a:xfrm>
          <a:prstGeom prst="rect">
            <a:avLst/>
          </a:prstGeom>
          <a:solidFill>
            <a:schemeClr val="bg1"/>
          </a:solidFill>
        </p:spPr>
        <p:txBody>
          <a:bodyPr wrap="square" rtlCol="0">
            <a:spAutoFit/>
          </a:bodyPr>
          <a:lstStyle/>
          <a:p>
            <a:r>
              <a:rPr lang="en-US" sz="900" b="0" dirty="0" smtClean="0"/>
              <a:t>         </a:t>
            </a:r>
            <a:r>
              <a:rPr lang="en-US" sz="800" b="0" dirty="0" smtClean="0"/>
              <a:t> </a:t>
            </a:r>
          </a:p>
          <a:p>
            <a:r>
              <a:rPr lang="en-US" sz="2400" b="0" dirty="0" smtClean="0"/>
              <a:t> Q(for all </a:t>
            </a:r>
            <a:r>
              <a:rPr lang="en-US" sz="2400" b="0" dirty="0" err="1" smtClean="0">
                <a:solidFill>
                  <a:prstClr val="black"/>
                </a:solidFill>
                <a:latin typeface="Calibri"/>
              </a:rPr>
              <a:t>σ</a:t>
            </a:r>
            <a:r>
              <a:rPr lang="en-US" sz="2400" b="0" baseline="-25000" dirty="0" err="1" smtClean="0">
                <a:solidFill>
                  <a:prstClr val="black"/>
                </a:solidFill>
                <a:latin typeface="Calibri"/>
              </a:rPr>
              <a:t>i</a:t>
            </a:r>
            <a:r>
              <a:rPr lang="en-US" sz="2400" b="0" dirty="0" smtClean="0">
                <a:solidFill>
                  <a:prstClr val="black"/>
                </a:solidFill>
                <a:latin typeface="Calibri"/>
              </a:rPr>
              <a:t> in </a:t>
            </a:r>
            <a:r>
              <a:rPr lang="en-US" sz="2400" b="0" dirty="0" smtClean="0"/>
              <a:t>A)     +    Q(for </a:t>
            </a:r>
            <a:r>
              <a:rPr lang="en-US" sz="2400" b="0" dirty="0"/>
              <a:t>all </a:t>
            </a:r>
            <a:r>
              <a:rPr lang="en-US" sz="2400" b="0" dirty="0" err="1">
                <a:solidFill>
                  <a:prstClr val="black"/>
                </a:solidFill>
                <a:latin typeface="Calibri"/>
              </a:rPr>
              <a:t>σ</a:t>
            </a:r>
            <a:r>
              <a:rPr lang="en-US" sz="2400" b="0" baseline="-25000" dirty="0" err="1">
                <a:solidFill>
                  <a:prstClr val="black"/>
                </a:solidFill>
                <a:latin typeface="Calibri"/>
              </a:rPr>
              <a:t>i</a:t>
            </a:r>
            <a:r>
              <a:rPr lang="en-US" sz="2400" b="0" dirty="0">
                <a:solidFill>
                  <a:prstClr val="black"/>
                </a:solidFill>
                <a:latin typeface="Calibri"/>
              </a:rPr>
              <a:t> in </a:t>
            </a:r>
            <a:r>
              <a:rPr lang="en-US" sz="2400" b="0" dirty="0" smtClean="0"/>
              <a:t>B)</a:t>
            </a:r>
          </a:p>
          <a:p>
            <a:endParaRPr lang="en-US" b="0" dirty="0"/>
          </a:p>
        </p:txBody>
      </p:sp>
      <p:sp>
        <p:nvSpPr>
          <p:cNvPr id="13" name="TextBox 12"/>
          <p:cNvSpPr txBox="1"/>
          <p:nvPr/>
        </p:nvSpPr>
        <p:spPr>
          <a:xfrm>
            <a:off x="6578632" y="5037049"/>
            <a:ext cx="116935" cy="369332"/>
          </a:xfrm>
          <a:prstGeom prst="rect">
            <a:avLst/>
          </a:prstGeom>
          <a:solidFill>
            <a:schemeClr val="bg1"/>
          </a:solidFill>
        </p:spPr>
        <p:txBody>
          <a:bodyPr wrap="square" rtlCol="0">
            <a:spAutoFit/>
          </a:bodyPr>
          <a:lstStyle/>
          <a:p>
            <a:r>
              <a:rPr lang="en-US" sz="1800" smtClean="0"/>
              <a:t>+</a:t>
            </a:r>
            <a:endParaRPr lang="en-US" sz="1800"/>
          </a:p>
        </p:txBody>
      </p:sp>
    </p:spTree>
    <p:extLst>
      <p:ext uri="{BB962C8B-B14F-4D97-AF65-F5344CB8AC3E}">
        <p14:creationId xmlns:p14="http://schemas.microsoft.com/office/powerpoint/2010/main" val="3110485440"/>
      </p:ext>
    </p:extLst>
  </p:cSld>
  <p:clrMapOvr>
    <a:masterClrMapping/>
  </p:clrMapOvr>
  <p:transition advTm="37516"/>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2143"/>
            <a:ext cx="7772400" cy="1143000"/>
          </a:xfrm>
        </p:spPr>
        <p:txBody>
          <a:bodyPr/>
          <a:lstStyle/>
          <a:p>
            <a:r>
              <a:rPr lang="en-US" dirty="0" smtClean="0"/>
              <a:t>A toy example [</a:t>
            </a:r>
            <a:r>
              <a:rPr lang="en-US" dirty="0" err="1" smtClean="0"/>
              <a:t>orthoclust</a:t>
            </a:r>
            <a:r>
              <a:rPr lang="en-US" dirty="0" smtClean="0"/>
              <a:t>]</a:t>
            </a:r>
            <a:endParaRPr lang="en-US" dirty="0"/>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850900"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6" name="Rectangle 95"/>
          <p:cNvSpPr/>
          <p:nvPr/>
        </p:nvSpPr>
        <p:spPr>
          <a:xfrm>
            <a:off x="3379209"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8" name="Rectangle 97"/>
          <p:cNvSpPr/>
          <p:nvPr/>
        </p:nvSpPr>
        <p:spPr>
          <a:xfrm>
            <a:off x="5918407" y="136531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3" name="TextBox 102"/>
          <p:cNvSpPr txBox="1"/>
          <p:nvPr/>
        </p:nvSpPr>
        <p:spPr>
          <a:xfrm>
            <a:off x="1095272" y="5359916"/>
            <a:ext cx="1993792"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A specific</a:t>
            </a:r>
            <a:endParaRPr lang="en-US" sz="1800" b="0" dirty="0">
              <a:solidFill>
                <a:prstClr val="black"/>
              </a:solidFill>
              <a:latin typeface="Calibri"/>
            </a:endParaRPr>
          </a:p>
        </p:txBody>
      </p:sp>
      <p:sp>
        <p:nvSpPr>
          <p:cNvPr id="104" name="TextBox 103"/>
          <p:cNvSpPr txBox="1"/>
          <p:nvPr/>
        </p:nvSpPr>
        <p:spPr>
          <a:xfrm>
            <a:off x="3455322" y="5359916"/>
            <a:ext cx="2527300"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conserved modules</a:t>
            </a:r>
            <a:endParaRPr lang="en-US" sz="1800" b="0" dirty="0">
              <a:solidFill>
                <a:prstClr val="black"/>
              </a:solidFill>
              <a:latin typeface="Calibri"/>
            </a:endParaRPr>
          </a:p>
        </p:txBody>
      </p:sp>
      <p:sp>
        <p:nvSpPr>
          <p:cNvPr id="106" name="TextBox 105"/>
          <p:cNvSpPr txBox="1"/>
          <p:nvPr/>
        </p:nvSpPr>
        <p:spPr>
          <a:xfrm>
            <a:off x="6162974" y="5359916"/>
            <a:ext cx="2019265"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B specific</a:t>
            </a:r>
            <a:endParaRPr lang="en-US" sz="1800" b="0" dirty="0">
              <a:solidFill>
                <a:prstClr val="black"/>
              </a:solidFill>
              <a:latin typeface="Calibri"/>
            </a:endParaRPr>
          </a:p>
        </p:txBody>
      </p:sp>
      <p:sp>
        <p:nvSpPr>
          <p:cNvPr id="110" name="TextBox 109"/>
          <p:cNvSpPr txBox="1"/>
          <p:nvPr/>
        </p:nvSpPr>
        <p:spPr>
          <a:xfrm>
            <a:off x="921405" y="5842000"/>
            <a:ext cx="7321426" cy="830997"/>
          </a:xfrm>
          <a:prstGeom prst="rect">
            <a:avLst/>
          </a:prstGeom>
          <a:noFill/>
        </p:spPr>
        <p:txBody>
          <a:bodyPr wrap="square" rtlCol="0">
            <a:spAutoFit/>
          </a:bodyPr>
          <a:lstStyle/>
          <a:p>
            <a:pPr defTabSz="457200" fontAlgn="auto">
              <a:spcBef>
                <a:spcPts val="0"/>
              </a:spcBef>
              <a:spcAft>
                <a:spcPts val="0"/>
              </a:spcAft>
            </a:pPr>
            <a:r>
              <a:rPr lang="en-US" sz="1600" b="0" dirty="0">
                <a:solidFill>
                  <a:prstClr val="black"/>
                </a:solidFill>
                <a:latin typeface="Calibri"/>
              </a:rPr>
              <a:t>Use Potts model (generalized </a:t>
            </a:r>
            <a:r>
              <a:rPr lang="en-US" sz="1600" b="0" dirty="0" err="1">
                <a:solidFill>
                  <a:prstClr val="black"/>
                </a:solidFill>
                <a:latin typeface="Calibri"/>
              </a:rPr>
              <a:t>Ising</a:t>
            </a:r>
            <a:r>
              <a:rPr lang="en-US" sz="1600" b="0" dirty="0">
                <a:solidFill>
                  <a:prstClr val="black"/>
                </a:solidFill>
                <a:latin typeface="Calibri"/>
              </a:rPr>
              <a:t> model) to simultaneously cluster co-expressed genes within an organism as well as </a:t>
            </a:r>
            <a:r>
              <a:rPr lang="en-US" sz="1600" b="0" dirty="0" err="1">
                <a:solidFill>
                  <a:prstClr val="black"/>
                </a:solidFill>
                <a:latin typeface="Calibri"/>
              </a:rPr>
              <a:t>orthologs</a:t>
            </a:r>
            <a:r>
              <a:rPr lang="en-US" sz="1600" b="0" dirty="0">
                <a:solidFill>
                  <a:prstClr val="black"/>
                </a:solidFill>
                <a:latin typeface="Calibri"/>
              </a:rPr>
              <a:t> shared between </a:t>
            </a:r>
            <a:r>
              <a:rPr lang="en-US" sz="1600" b="0" dirty="0" smtClean="0">
                <a:solidFill>
                  <a:prstClr val="black"/>
                </a:solidFill>
                <a:latin typeface="Calibri"/>
              </a:rPr>
              <a:t>organisms. Here, the ground state configuration correspond to three modules: 1, 2, 4.</a:t>
            </a:r>
            <a:endParaRPr lang="en-US" sz="1600" b="0" dirty="0">
              <a:solidFill>
                <a:prstClr val="black"/>
              </a:solidFill>
              <a:latin typeface="Calibri"/>
            </a:endParaRPr>
          </a:p>
        </p:txBody>
      </p:sp>
      <p:sp>
        <p:nvSpPr>
          <p:cNvPr id="112" name="TextBox 111"/>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Tree>
    <p:extLst>
      <p:ext uri="{BB962C8B-B14F-4D97-AF65-F5344CB8AC3E}">
        <p14:creationId xmlns:p14="http://schemas.microsoft.com/office/powerpoint/2010/main" val="918748327"/>
      </p:ext>
    </p:extLst>
  </p:cSld>
  <p:clrMapOvr>
    <a:masterClrMapping/>
  </p:clrMapOvr>
  <p:transition advTm="19562"/>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Shape 1550"/>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Application for more than 2 species</a:t>
            </a:r>
          </a:p>
        </p:txBody>
      </p:sp>
      <p:pic>
        <p:nvPicPr>
          <p:cNvPr id="1553" name="pasted-image.png"/>
          <p:cNvPicPr/>
          <p:nvPr/>
        </p:nvPicPr>
        <p:blipFill>
          <a:blip r:embed="rId3">
            <a:extLst/>
          </a:blip>
          <a:stretch>
            <a:fillRect/>
          </a:stretch>
        </p:blipFill>
        <p:spPr>
          <a:xfrm>
            <a:off x="400425" y="1258094"/>
            <a:ext cx="7480693" cy="4920722"/>
          </a:xfrm>
          <a:prstGeom prst="rect">
            <a:avLst/>
          </a:prstGeom>
          <a:ln w="12700">
            <a:miter lim="400000"/>
          </a:ln>
        </p:spPr>
      </p:pic>
      <p:sp>
        <p:nvSpPr>
          <p:cNvPr id="1554" name="Shape 1554"/>
          <p:cNvSpPr/>
          <p:nvPr/>
        </p:nvSpPr>
        <p:spPr>
          <a:xfrm>
            <a:off x="560422" y="2748333"/>
            <a:ext cx="533401" cy="2650111"/>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5" name="Shape 1555"/>
          <p:cNvSpPr/>
          <p:nvPr/>
        </p:nvSpPr>
        <p:spPr>
          <a:xfrm>
            <a:off x="497184" y="1420437"/>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6" name="Shape 1556"/>
          <p:cNvSpPr/>
          <p:nvPr/>
        </p:nvSpPr>
        <p:spPr>
          <a:xfrm flipV="1">
            <a:off x="2701658" y="2531472"/>
            <a:ext cx="1" cy="115042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7" name="Shape 1557"/>
          <p:cNvSpPr/>
          <p:nvPr/>
        </p:nvSpPr>
        <p:spPr>
          <a:xfrm flipV="1">
            <a:off x="2701658" y="4108245"/>
            <a:ext cx="1" cy="750695"/>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8" name="Shape 1558"/>
          <p:cNvSpPr/>
          <p:nvPr/>
        </p:nvSpPr>
        <p:spPr>
          <a:xfrm>
            <a:off x="2882658" y="5058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9" name="Shape 1559"/>
          <p:cNvSpPr/>
          <p:nvPr/>
        </p:nvSpPr>
        <p:spPr>
          <a:xfrm>
            <a:off x="2882658" y="3943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0" name="Shape 1560"/>
          <p:cNvSpPr/>
          <p:nvPr/>
        </p:nvSpPr>
        <p:spPr>
          <a:xfrm>
            <a:off x="4529889" y="5058802"/>
            <a:ext cx="659779"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1" name="Shape 1561"/>
          <p:cNvSpPr/>
          <p:nvPr/>
        </p:nvSpPr>
        <p:spPr>
          <a:xfrm flipV="1">
            <a:off x="4306689" y="4138192"/>
            <a:ext cx="1" cy="69080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2" name="Shape 1562"/>
          <p:cNvSpPr/>
          <p:nvPr/>
        </p:nvSpPr>
        <p:spPr>
          <a:xfrm flipV="1">
            <a:off x="3746658" y="3616972"/>
            <a:ext cx="1" cy="1602582"/>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3" name="Shape 1563"/>
          <p:cNvSpPr/>
          <p:nvPr/>
        </p:nvSpPr>
        <p:spPr>
          <a:xfrm>
            <a:off x="4008658" y="5441053"/>
            <a:ext cx="1500262" cy="1"/>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4" name="Shape 1564"/>
          <p:cNvSpPr/>
          <p:nvPr/>
        </p:nvSpPr>
        <p:spPr>
          <a:xfrm>
            <a:off x="2038858" y="5879815"/>
            <a:ext cx="4199607" cy="264255"/>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65" name="Shape 1565"/>
          <p:cNvSpPr/>
          <p:nvPr/>
        </p:nvSpPr>
        <p:spPr>
          <a:xfrm>
            <a:off x="2155558" y="5921903"/>
            <a:ext cx="1396188" cy="84773"/>
          </a:xfrm>
          <a:prstGeom prst="rect">
            <a:avLst/>
          </a:pr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6" name="Shape 1566"/>
          <p:cNvSpPr/>
          <p:nvPr/>
        </p:nvSpPr>
        <p:spPr>
          <a:xfrm>
            <a:off x="3567568" y="5921903"/>
            <a:ext cx="1396187" cy="84773"/>
          </a:xfrm>
          <a:prstGeom prst="rect">
            <a:avLst/>
          </a:prstGeom>
          <a:solidFill>
            <a:srgbClr val="008E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7" name="Shape 1567"/>
          <p:cNvSpPr/>
          <p:nvPr/>
        </p:nvSpPr>
        <p:spPr>
          <a:xfrm>
            <a:off x="4980886" y="5921903"/>
            <a:ext cx="1165821" cy="84773"/>
          </a:xfrm>
          <a:prstGeom prst="rect">
            <a:avLst/>
          </a:prstGeom>
          <a:solidFill>
            <a:srgbClr val="4D5E9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8" name="Shape 1568"/>
          <p:cNvSpPr/>
          <p:nvPr/>
        </p:nvSpPr>
        <p:spPr>
          <a:xfrm>
            <a:off x="3603521" y="6132573"/>
            <a:ext cx="1074501"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fontAlgn="auto">
              <a:spcBef>
                <a:spcPts val="0"/>
              </a:spcBef>
              <a:spcAft>
                <a:spcPts val="0"/>
              </a:spcAft>
              <a:defRPr sz="1800"/>
            </a:pPr>
            <a:r>
              <a:rPr b="0" kern="0">
                <a:solidFill>
                  <a:sysClr val="windowText" lastClr="000000"/>
                </a:solidFill>
                <a:latin typeface="Arial"/>
                <a:ea typeface="Arial"/>
                <a:cs typeface="Arial"/>
                <a:sym typeface="Arial"/>
              </a:rPr>
              <a:t>~55000 genes</a:t>
            </a:r>
          </a:p>
        </p:txBody>
      </p:sp>
      <p:sp>
        <p:nvSpPr>
          <p:cNvPr id="1569" name="Shape 1569"/>
          <p:cNvSpPr/>
          <p:nvPr/>
        </p:nvSpPr>
        <p:spPr>
          <a:xfrm>
            <a:off x="2150190" y="6114074"/>
            <a:ext cx="3976943" cy="1"/>
          </a:xfrm>
          <a:prstGeom prst="line">
            <a:avLst/>
          </a:prstGeom>
          <a:ln w="25400">
            <a:solidFill/>
            <a:miter lim="400000"/>
            <a:headEnd type="triangle"/>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0" name="Shape 1570"/>
          <p:cNvSpPr/>
          <p:nvPr/>
        </p:nvSpPr>
        <p:spPr>
          <a:xfrm flipV="1">
            <a:off x="7775346" y="1552659"/>
            <a:ext cx="1" cy="430619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1" name="Shape 1571"/>
          <p:cNvSpPr/>
          <p:nvPr/>
        </p:nvSpPr>
        <p:spPr>
          <a:xfrm>
            <a:off x="3311475" y="1561645"/>
            <a:ext cx="4460445"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2" name="Shape 1572"/>
          <p:cNvSpPr/>
          <p:nvPr/>
        </p:nvSpPr>
        <p:spPr>
          <a:xfrm>
            <a:off x="3309503" y="1551759"/>
            <a:ext cx="1" cy="961020"/>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3" name="Shape 1573"/>
          <p:cNvSpPr/>
          <p:nvPr/>
        </p:nvSpPr>
        <p:spPr>
          <a:xfrm>
            <a:off x="3300230" y="25245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4" name="Shape 1574"/>
          <p:cNvSpPr/>
          <p:nvPr/>
        </p:nvSpPr>
        <p:spPr>
          <a:xfrm>
            <a:off x="4807787" y="2519302"/>
            <a:ext cx="1" cy="160020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5" name="Shape 1575"/>
          <p:cNvSpPr/>
          <p:nvPr/>
        </p:nvSpPr>
        <p:spPr>
          <a:xfrm>
            <a:off x="4792757" y="4117914"/>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6" name="Shape 1576"/>
          <p:cNvSpPr/>
          <p:nvPr/>
        </p:nvSpPr>
        <p:spPr>
          <a:xfrm>
            <a:off x="6306071" y="4106377"/>
            <a:ext cx="1" cy="1648492"/>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7" name="Shape 1577"/>
          <p:cNvSpPr/>
          <p:nvPr/>
        </p:nvSpPr>
        <p:spPr>
          <a:xfrm>
            <a:off x="6299342" y="57659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8" name="Shape 1578"/>
          <p:cNvSpPr/>
          <p:nvPr/>
        </p:nvSpPr>
        <p:spPr>
          <a:xfrm>
            <a:off x="7563148" y="5779153"/>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1"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101511890"/>
      </p:ext>
    </p:extLst>
  </p:cSld>
  <p:clrMapOvr>
    <a:masterClrMapping/>
  </p:clrMapOvr>
  <p:transition advTm="55953"/>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988" y="49256"/>
            <a:ext cx="8810926" cy="610707"/>
          </a:xfrm>
        </p:spPr>
        <p:txBody>
          <a:bodyPr/>
          <a:lstStyle/>
          <a:p>
            <a:r>
              <a:rPr lang="en-US" dirty="0"/>
              <a:t>Conserved modules exhibit </a:t>
            </a:r>
            <a:r>
              <a:rPr lang="en-US" dirty="0" smtClean="0"/>
              <a:t>canonical hourglass behavior</a:t>
            </a:r>
            <a:endParaRPr lang="en-US" dirty="0"/>
          </a:p>
        </p:txBody>
      </p:sp>
      <p:pic>
        <p:nvPicPr>
          <p:cNvPr id="1620" name="pasted-image.png"/>
          <p:cNvPicPr/>
          <p:nvPr/>
        </p:nvPicPr>
        <p:blipFill>
          <a:blip r:embed="rId3">
            <a:extLst/>
          </a:blip>
          <a:stretch>
            <a:fillRect/>
          </a:stretch>
        </p:blipFill>
        <p:spPr>
          <a:xfrm>
            <a:off x="2227000" y="1162767"/>
            <a:ext cx="4103975" cy="2575946"/>
          </a:xfrm>
          <a:prstGeom prst="rect">
            <a:avLst/>
          </a:prstGeom>
          <a:ln w="12700">
            <a:miter lim="400000"/>
          </a:ln>
        </p:spPr>
      </p:pic>
      <p:sp>
        <p:nvSpPr>
          <p:cNvPr id="1621" name="Shape 1621"/>
          <p:cNvSpPr/>
          <p:nvPr/>
        </p:nvSpPr>
        <p:spPr>
          <a:xfrm>
            <a:off x="5108081" y="3776286"/>
            <a:ext cx="1920761" cy="1692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vl1pPr>
          </a:lstStyle>
          <a:p>
            <a:pPr fontAlgn="auto">
              <a:spcBef>
                <a:spcPts val="0"/>
              </a:spcBef>
              <a:spcAft>
                <a:spcPts val="0"/>
              </a:spcAft>
              <a:defRPr sz="1800"/>
            </a:pPr>
            <a:r>
              <a:rPr sz="1100" b="0" kern="0" dirty="0">
                <a:solidFill>
                  <a:sysClr val="windowText" lastClr="000000"/>
                </a:solidFill>
                <a:latin typeface="Arial"/>
                <a:ea typeface="Arial"/>
                <a:cs typeface="Arial"/>
                <a:sym typeface="Arial"/>
              </a:rPr>
              <a:t>Illustrations courtesy Naoki Irie</a:t>
            </a:r>
          </a:p>
        </p:txBody>
      </p:sp>
      <p:sp>
        <p:nvSpPr>
          <p:cNvPr id="1622" name="Shape 1622"/>
          <p:cNvSpPr/>
          <p:nvPr/>
        </p:nvSpPr>
        <p:spPr>
          <a:xfrm>
            <a:off x="6478132" y="2294650"/>
            <a:ext cx="1728406"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a:defRPr sz="1200"/>
            </a:lvl1pPr>
          </a:lstStyle>
          <a:p>
            <a:pPr fontAlgn="auto">
              <a:spcBef>
                <a:spcPts val="0"/>
              </a:spcBef>
              <a:spcAft>
                <a:spcPts val="0"/>
              </a:spcAft>
              <a:defRPr sz="1800"/>
            </a:pPr>
            <a:r>
              <a:rPr b="0" kern="0" dirty="0">
                <a:solidFill>
                  <a:sysClr val="windowText" lastClr="000000"/>
                </a:solidFill>
                <a:latin typeface="Arial"/>
                <a:ea typeface="Arial"/>
                <a:cs typeface="Arial"/>
                <a:sym typeface="Arial"/>
              </a:rPr>
              <a:t>Phylotypic stage</a:t>
            </a:r>
          </a:p>
        </p:txBody>
      </p:sp>
      <p:sp>
        <p:nvSpPr>
          <p:cNvPr id="12" name="Content Placeholder 2"/>
          <p:cNvSpPr txBox="1">
            <a:spLocks/>
          </p:cNvSpPr>
          <p:nvPr/>
        </p:nvSpPr>
        <p:spPr>
          <a:xfrm>
            <a:off x="1178993" y="4033197"/>
            <a:ext cx="6847840" cy="2281135"/>
          </a:xfrm>
          <a:prstGeom prst="rect">
            <a:avLst/>
          </a:prstGeom>
          <a:ln w="12700">
            <a:miter lim="400000"/>
          </a:ln>
          <a:extLst>
            <a:ext uri="{C572A759-6A51-4108-AA02-DFA0A04FC94B}">
              <ma14:wrappingTextBoxFlag xmlns:ma14="http://schemas.microsoft.com/office/mac/drawingml/2011/main" val="1"/>
            </a:ext>
          </a:extLst>
        </p:spPr>
        <p:txBody>
          <a:bodyPr lIns="45719" rIns="45719" rtlCol="0">
            <a:noAutofit/>
          </a:bodyPr>
          <a:lstStyle>
            <a:lvl1pPr marL="342900" indent="-342900">
              <a:spcBef>
                <a:spcPts val="500"/>
              </a:spcBef>
              <a:buSzPct val="100000"/>
              <a:buFont typeface="Arial"/>
              <a:buChar char="•"/>
              <a:defRPr sz="2400">
                <a:latin typeface="Arial"/>
                <a:ea typeface="Arial"/>
                <a:cs typeface="Arial"/>
                <a:sym typeface="Arial"/>
              </a:defRPr>
            </a:lvl1pPr>
            <a:lvl2pPr marL="885825" indent="-428625">
              <a:spcBef>
                <a:spcPts val="500"/>
              </a:spcBef>
              <a:buSzPct val="100000"/>
              <a:buFont typeface="Arial"/>
              <a:buChar char="o"/>
              <a:defRPr sz="2400">
                <a:latin typeface="Arial"/>
                <a:ea typeface="Arial"/>
                <a:cs typeface="Arial"/>
                <a:sym typeface="Arial"/>
              </a:defRPr>
            </a:lvl2pPr>
            <a:lvl3pPr marL="1257300" indent="-342900">
              <a:spcBef>
                <a:spcPts val="500"/>
              </a:spcBef>
              <a:buSzPct val="100000"/>
              <a:buFont typeface="Arial"/>
              <a:buChar char="•"/>
              <a:defRPr sz="2400">
                <a:latin typeface="Arial"/>
                <a:ea typeface="Arial"/>
                <a:cs typeface="Arial"/>
                <a:sym typeface="Arial"/>
              </a:defRPr>
            </a:lvl3pPr>
            <a:lvl4pPr marL="1714500" indent="-342900">
              <a:spcBef>
                <a:spcPts val="500"/>
              </a:spcBef>
              <a:buSzPct val="100000"/>
              <a:buFont typeface="Arial"/>
              <a:buChar char="o"/>
              <a:defRPr sz="2400">
                <a:latin typeface="Arial"/>
                <a:ea typeface="Arial"/>
                <a:cs typeface="Arial"/>
                <a:sym typeface="Arial"/>
              </a:defRPr>
            </a:lvl4pPr>
            <a:lvl5pPr marL="2171700" indent="-342900">
              <a:spcBef>
                <a:spcPts val="500"/>
              </a:spcBef>
              <a:buSzPct val="100000"/>
              <a:buFont typeface="Arial"/>
              <a:buChar char="•"/>
              <a:defRPr sz="2400">
                <a:latin typeface="Arial"/>
                <a:ea typeface="Arial"/>
                <a:cs typeface="Arial"/>
                <a:sym typeface="Arial"/>
              </a:defRPr>
            </a:lvl5pPr>
            <a:lvl6pPr marL="2628900" indent="-342900">
              <a:spcBef>
                <a:spcPts val="500"/>
              </a:spcBef>
              <a:buSzPct val="100000"/>
              <a:buFont typeface="Arial"/>
              <a:buChar char="o"/>
              <a:defRPr sz="2400">
                <a:latin typeface="Arial"/>
                <a:ea typeface="Arial"/>
                <a:cs typeface="Arial"/>
                <a:sym typeface="Arial"/>
              </a:defRPr>
            </a:lvl6pPr>
            <a:lvl7pPr marL="3086100" indent="-342900">
              <a:spcBef>
                <a:spcPts val="500"/>
              </a:spcBef>
              <a:buSzPct val="100000"/>
              <a:buFont typeface="Arial"/>
              <a:buChar char="•"/>
              <a:defRPr sz="2400">
                <a:latin typeface="Arial"/>
                <a:ea typeface="Arial"/>
                <a:cs typeface="Arial"/>
                <a:sym typeface="Arial"/>
              </a:defRPr>
            </a:lvl7pPr>
            <a:lvl8pPr marL="3543300" indent="-342900">
              <a:spcBef>
                <a:spcPts val="500"/>
              </a:spcBef>
              <a:buSzPct val="100000"/>
              <a:buFont typeface="Arial"/>
              <a:buChar char="o"/>
              <a:defRPr sz="2400">
                <a:latin typeface="Arial"/>
                <a:ea typeface="Arial"/>
                <a:cs typeface="Arial"/>
                <a:sym typeface="Arial"/>
              </a:defRPr>
            </a:lvl8pPr>
            <a:lvl9pPr marL="4000500" indent="-342900">
              <a:spcBef>
                <a:spcPts val="500"/>
              </a:spcBef>
              <a:buSzPct val="100000"/>
              <a:buFont typeface="Arial"/>
              <a:buChar char="•"/>
              <a:defRPr sz="2400">
                <a:latin typeface="Arial"/>
                <a:ea typeface="Arial"/>
                <a:cs typeface="Arial"/>
                <a:sym typeface="Arial"/>
              </a:defRPr>
            </a:lvl9pPr>
          </a:lstStyle>
          <a:p>
            <a:pPr marL="0" indent="0">
              <a:buFont typeface="Arial"/>
              <a:buNone/>
              <a:defRPr/>
            </a:pPr>
            <a:r>
              <a:rPr lang="en-US" sz="1800" b="0" u="sng" dirty="0" smtClean="0">
                <a:ea typeface="+mn-ea"/>
                <a:cs typeface="+mn-cs"/>
              </a:rPr>
              <a:t>Canonical Inter-organism Behavior</a:t>
            </a:r>
          </a:p>
          <a:p>
            <a:pPr>
              <a:defRPr/>
            </a:pPr>
            <a:r>
              <a:rPr lang="en-US" sz="1800" b="0" dirty="0" smtClean="0">
                <a:ea typeface="+mn-ea"/>
                <a:cs typeface="+mn-cs"/>
              </a:rPr>
              <a:t>“Hourglass hypothesis”: all organisms go through a particular stage in embryonic development ("</a:t>
            </a:r>
            <a:r>
              <a:rPr lang="en-US" sz="1800" b="0" dirty="0" err="1" smtClean="0">
                <a:ea typeface="+mn-ea"/>
                <a:cs typeface="+mn-cs"/>
              </a:rPr>
              <a:t>phylotypic</a:t>
            </a:r>
            <a:r>
              <a:rPr lang="en-US" sz="1800" b="0" dirty="0" smtClean="0">
                <a:ea typeface="+mn-ea"/>
                <a:cs typeface="+mn-cs"/>
              </a:rPr>
              <a:t>" stage) where </a:t>
            </a:r>
            <a:br>
              <a:rPr lang="en-US" sz="1800" b="0" dirty="0" smtClean="0">
                <a:ea typeface="+mn-ea"/>
                <a:cs typeface="+mn-cs"/>
              </a:rPr>
            </a:br>
            <a:r>
              <a:rPr lang="en-US" sz="1800" b="0" dirty="0" smtClean="0">
                <a:ea typeface="+mn-ea"/>
                <a:cs typeface="+mn-cs"/>
              </a:rPr>
              <a:t>inter-organism expression differences of orthologous genes are smallest.</a:t>
            </a:r>
          </a:p>
          <a:p>
            <a:pPr>
              <a:defRPr/>
            </a:pPr>
            <a:r>
              <a:rPr lang="en-US" sz="1800" dirty="0">
                <a:solidFill>
                  <a:srgbClr val="FF0000"/>
                </a:solidFill>
              </a:rPr>
              <a:t>12 out of </a:t>
            </a:r>
            <a:r>
              <a:rPr lang="en-US" sz="1800" dirty="0" smtClean="0">
                <a:solidFill>
                  <a:srgbClr val="FF0000"/>
                </a:solidFill>
              </a:rPr>
              <a:t>our 16</a:t>
            </a:r>
            <a:r>
              <a:rPr lang="en-US" sz="1800" dirty="0" smtClean="0">
                <a:solidFill>
                  <a:srgbClr val="FF0000"/>
                </a:solidFill>
                <a:ea typeface="+mn-ea"/>
                <a:cs typeface="+mn-cs"/>
              </a:rPr>
              <a:t> modules have this behavior</a:t>
            </a:r>
          </a:p>
          <a:p>
            <a:pPr marL="0" indent="0">
              <a:buFont typeface="Arial"/>
              <a:buNone/>
              <a:defRPr/>
            </a:pPr>
            <a:endParaRPr lang="en-US" sz="1800" b="0" dirty="0">
              <a:ea typeface="+mn-ea"/>
              <a:cs typeface="+mn-cs"/>
            </a:endParaRPr>
          </a:p>
        </p:txBody>
      </p:sp>
      <p:sp>
        <p:nvSpPr>
          <p:cNvPr id="14" name="TextBox 4"/>
          <p:cNvSpPr txBox="1">
            <a:spLocks noChangeArrowheads="1"/>
          </p:cNvSpPr>
          <p:nvPr/>
        </p:nvSpPr>
        <p:spPr bwMode="auto">
          <a:xfrm>
            <a:off x="5839718" y="6596390"/>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cxnSp>
        <p:nvCxnSpPr>
          <p:cNvPr id="4" name="Straight Arrow Connector 3"/>
          <p:cNvCxnSpPr>
            <a:stCxn id="1622" idx="1"/>
          </p:cNvCxnSpPr>
          <p:nvPr/>
        </p:nvCxnSpPr>
        <p:spPr bwMode="auto">
          <a:xfrm flipH="1">
            <a:off x="5475019" y="2433150"/>
            <a:ext cx="1003113" cy="11108"/>
          </a:xfrm>
          <a:prstGeom prst="straightConnector1">
            <a:avLst/>
          </a:prstGeom>
          <a:noFill/>
          <a:ln w="12700" cap="flat" cmpd="sng" algn="ctr">
            <a:solidFill>
              <a:schemeClr val="tx1"/>
            </a:solidFill>
            <a:prstDash val="solid"/>
            <a:round/>
            <a:headEnd type="none" w="sm" len="sm"/>
            <a:tailEnd type="arrow"/>
          </a:ln>
          <a:effectLst/>
        </p:spPr>
      </p:cxnSp>
    </p:spTree>
    <p:extLst>
      <p:ext uri="{BB962C8B-B14F-4D97-AF65-F5344CB8AC3E}">
        <p14:creationId xmlns:p14="http://schemas.microsoft.com/office/powerpoint/2010/main" val="1450632407"/>
      </p:ext>
    </p:extLst>
  </p:cSld>
  <p:clrMapOvr>
    <a:masterClrMapping/>
  </p:clrMapOvr>
  <p:transition advTm="45104"/>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Mining: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related to gene regulation </a:t>
            </a:r>
            <a:r>
              <a:rPr lang="en-US" sz="1600" dirty="0" smtClean="0">
                <a:solidFill>
                  <a:schemeClr val="tx1">
                    <a:lumMod val="75000"/>
                    <a:lumOff val="25000"/>
                  </a:schemeClr>
                </a:solidFill>
                <a:ea typeface="ＭＳ Ｐゴシック" charset="0"/>
                <a:cs typeface="ＭＳ Ｐゴシック" charset="0"/>
              </a:rPr>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analyzing the "data exhaust" associated with this activity </a:t>
            </a:r>
          </a:p>
        </p:txBody>
      </p:sp>
      <p:sp>
        <p:nvSpPr>
          <p:cNvPr id="54274" name="Content Placeholder 2"/>
          <p:cNvSpPr>
            <a:spLocks noGrp="1"/>
          </p:cNvSpPr>
          <p:nvPr>
            <p:ph sz="half" idx="1"/>
          </p:nvPr>
        </p:nvSpPr>
        <p:spPr>
          <a:xfrm>
            <a:off x="109538" y="758825"/>
            <a:ext cx="4230814" cy="6116638"/>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[Core-1] </a:t>
            </a:r>
            <a:r>
              <a:rPr lang="en-US" altLang="en-US" sz="2000" b="1" dirty="0" smtClean="0">
                <a:solidFill>
                  <a:srgbClr val="FFC000"/>
                </a:solidFill>
                <a:ea typeface="ＭＳ Ｐゴシック" charset="-128"/>
                <a:cs typeface="ＭＳ Ｐゴシック" charset="-128"/>
              </a:rPr>
              <a:t>Expression </a:t>
            </a:r>
            <a:r>
              <a:rPr lang="en-US" altLang="en-US" sz="2000" b="1" dirty="0">
                <a:solidFill>
                  <a:srgbClr val="FFC000"/>
                </a:solidFill>
                <a:ea typeface="ＭＳ Ｐゴシック" charset="-128"/>
                <a:cs typeface="ＭＳ Ｐゴシック" charset="-128"/>
              </a:rPr>
              <a:t>Clustering</a:t>
            </a:r>
            <a:r>
              <a:rPr lang="en-US" altLang="en-US" sz="2000" dirty="0">
                <a:solidFill>
                  <a:schemeClr val="tx1">
                    <a:lumMod val="75000"/>
                    <a:lumOff val="25000"/>
                  </a:schemeClr>
                </a:solidFill>
                <a:ea typeface="ＭＳ Ｐゴシック" charset="-128"/>
                <a:cs typeface="ＭＳ Ｐゴシック" charset="-128"/>
              </a:rPr>
              <a:t>, </a:t>
            </a:r>
            <a:br>
              <a:rPr lang="en-US" altLang="en-US" sz="2000"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Cross-species </a:t>
            </a:r>
          </a:p>
          <a:p>
            <a:pPr lvl="1"/>
            <a:r>
              <a:rPr lang="en-US" altLang="en-US" sz="1600" dirty="0">
                <a:solidFill>
                  <a:schemeClr val="tx1">
                    <a:lumMod val="75000"/>
                    <a:lumOff val="25000"/>
                  </a:schemeClr>
                </a:solidFill>
                <a:ea typeface="ＭＳ Ｐゴシック" charset="-128"/>
              </a:rPr>
              <a:t>Comparative ENCODE </a:t>
            </a:r>
            <a:r>
              <a:rPr lang="mr-IN" altLang="en-US" sz="1600" dirty="0">
                <a:solidFill>
                  <a:schemeClr val="tx1">
                    <a:lumMod val="75000"/>
                    <a:lumOff val="25000"/>
                  </a:schemeClr>
                </a:solidFill>
                <a:ea typeface="ＭＳ Ｐゴシック" charset="-128"/>
              </a:rPr>
              <a:t>–</a:t>
            </a:r>
            <a:r>
              <a:rPr lang="en-US" altLang="en-US" sz="1600" dirty="0">
                <a:solidFill>
                  <a:schemeClr val="tx1">
                    <a:lumMod val="75000"/>
                    <a:lumOff val="25000"/>
                  </a:schemeClr>
                </a:solidFill>
                <a:ea typeface="ＭＳ Ｐゴシック" charset="-128"/>
              </a:rPr>
              <a:t> Lots of worm-fly-human matched data &amp; developmental </a:t>
            </a:r>
            <a:r>
              <a:rPr lang="en-US" altLang="en-US" sz="1600" dirty="0" err="1">
                <a:solidFill>
                  <a:schemeClr val="tx1">
                    <a:lumMod val="75000"/>
                    <a:lumOff val="25000"/>
                  </a:schemeClr>
                </a:solidFill>
                <a:ea typeface="ＭＳ Ｐゴシック" charset="-128"/>
              </a:rPr>
              <a:t>timecourses</a:t>
            </a:r>
            <a:endParaRPr lang="en-US" altLang="en-US" sz="1600" dirty="0">
              <a:solidFill>
                <a:schemeClr val="tx1">
                  <a:lumMod val="75000"/>
                  <a:lumOff val="25000"/>
                </a:schemeClr>
              </a:solidFill>
              <a:ea typeface="ＭＳ Ｐゴシック" charset="-128"/>
            </a:endParaRPr>
          </a:p>
          <a:p>
            <a:pPr lvl="1"/>
            <a:r>
              <a:rPr lang="en-US" altLang="en-US" sz="1600" dirty="0">
                <a:solidFill>
                  <a:schemeClr val="tx1">
                    <a:lumMod val="75000"/>
                    <a:lumOff val="25000"/>
                  </a:schemeClr>
                </a:solidFill>
                <a:ea typeface="ＭＳ Ｐゴシック" charset="-128"/>
              </a:rPr>
              <a:t>Optimization gives 16 conserved co-expression </a:t>
            </a:r>
            <a:r>
              <a:rPr lang="en-US" altLang="en-US" sz="1600" dirty="0" smtClean="0">
                <a:solidFill>
                  <a:schemeClr val="tx1">
                    <a:lumMod val="75000"/>
                    <a:lumOff val="25000"/>
                  </a:schemeClr>
                </a:solidFill>
                <a:ea typeface="ＭＳ Ｐゴシック" charset="-128"/>
              </a:rPr>
              <a:t>modules, 12 w/ hourglass</a:t>
            </a:r>
            <a:endParaRPr lang="en-US" altLang="en-US" sz="1600" dirty="0">
              <a:solidFill>
                <a:schemeClr val="tx1">
                  <a:lumMod val="75000"/>
                  <a:lumOff val="25000"/>
                </a:schemeClr>
              </a:solidFill>
              <a:ea typeface="ＭＳ Ｐゴシック" charset="-128"/>
            </a:endParaRPr>
          </a:p>
          <a:p>
            <a:r>
              <a:rPr lang="en-US" altLang="en-US" sz="1600" i="1" dirty="0" smtClean="0">
                <a:solidFill>
                  <a:schemeClr val="tx1">
                    <a:lumMod val="75000"/>
                    <a:lumOff val="25000"/>
                  </a:schemeClr>
                </a:solidFill>
                <a:ea typeface="ＭＳ Ｐゴシック" charset="-128"/>
                <a:cs typeface="ＭＳ Ｐゴシック" charset="-128"/>
              </a:rPr>
              <a:t>[Core-2] </a:t>
            </a:r>
            <a:r>
              <a:rPr lang="en-US" altLang="en-US" sz="2000" b="1" dirty="0" smtClean="0">
                <a:solidFill>
                  <a:srgbClr val="FFC000"/>
                </a:solidFill>
                <a:ea typeface="ＭＳ Ｐゴシック" charset="-128"/>
                <a:cs typeface="ＭＳ Ｐゴシック" charset="-128"/>
              </a:rPr>
              <a:t>State </a:t>
            </a:r>
            <a:r>
              <a:rPr lang="en-US" altLang="en-US" sz="2000" b="1" dirty="0">
                <a:solidFill>
                  <a:srgbClr val="FFC000"/>
                </a:solidFill>
                <a:ea typeface="ＭＳ Ｐゴシック" charset="-128"/>
                <a:cs typeface="ＭＳ Ｐゴシック" charset="-128"/>
              </a:rPr>
              <a:t>Space Models</a:t>
            </a:r>
            <a:r>
              <a:rPr lang="en-US" altLang="en-US" sz="2000" b="1" dirty="0">
                <a:solidFill>
                  <a:schemeClr val="tx1">
                    <a:lumMod val="75000"/>
                    <a:lumOff val="25000"/>
                  </a:schemeClr>
                </a:solidFill>
                <a:ea typeface="ＭＳ Ｐゴシック" charset="-128"/>
                <a:cs typeface="ＭＳ Ｐゴシック" charset="-128"/>
              </a:rPr>
              <a:t> </a:t>
            </a:r>
            <a:br>
              <a:rPr lang="en-US" altLang="en-US" sz="2000" b="1"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of Gene Expression</a:t>
            </a:r>
          </a:p>
          <a:p>
            <a:pPr lvl="1"/>
            <a:r>
              <a:rPr lang="en-US" altLang="en-US" sz="1600" dirty="0">
                <a:solidFill>
                  <a:schemeClr val="tx1">
                    <a:lumMod val="75000"/>
                    <a:lumOff val="25000"/>
                  </a:schemeClr>
                </a:solidFill>
                <a:ea typeface="ＭＳ Ｐゴシック" charset="-128"/>
              </a:rPr>
              <a:t>Using dimensionality reduction to help determine internal &amp; external </a:t>
            </a:r>
            <a:r>
              <a:rPr lang="en-US" altLang="en-US" sz="1600" dirty="0" smtClean="0">
                <a:solidFill>
                  <a:schemeClr val="tx1">
                    <a:lumMod val="75000"/>
                    <a:lumOff val="25000"/>
                  </a:schemeClr>
                </a:solidFill>
                <a:ea typeface="ＭＳ Ｐゴシック" charset="-128"/>
              </a:rPr>
              <a:t>drivers; Decoupling </a:t>
            </a:r>
            <a:r>
              <a:rPr lang="en-US" altLang="en-US" sz="1600" dirty="0">
                <a:solidFill>
                  <a:schemeClr val="tx1">
                    <a:lumMod val="75000"/>
                    <a:lumOff val="25000"/>
                  </a:schemeClr>
                </a:solidFill>
                <a:ea typeface="ＭＳ Ｐゴシック" charset="-128"/>
              </a:rPr>
              <a:t>expression changes into those from conserved vs species-specific genes</a:t>
            </a:r>
          </a:p>
          <a:p>
            <a:pPr lvl="1"/>
            <a:r>
              <a:rPr lang="en-US" altLang="en-US" sz="1600" dirty="0" smtClean="0">
                <a:solidFill>
                  <a:schemeClr val="tx1">
                    <a:lumMod val="75000"/>
                    <a:lumOff val="25000"/>
                  </a:schemeClr>
                </a:solidFill>
                <a:ea typeface="ＭＳ Ｐゴシック" charset="-128"/>
              </a:rPr>
              <a:t>Conserved </a:t>
            </a:r>
            <a:r>
              <a:rPr lang="en-US" altLang="en-US" sz="1600" dirty="0">
                <a:solidFill>
                  <a:schemeClr val="tx1">
                    <a:lumMod val="75000"/>
                    <a:lumOff val="25000"/>
                  </a:schemeClr>
                </a:solidFill>
                <a:ea typeface="ＭＳ Ｐゴシック" charset="-128"/>
              </a:rPr>
              <a:t>genes have similar canonical patterns (</a:t>
            </a:r>
            <a:r>
              <a:rPr lang="en-US" altLang="en-US" sz="1600" dirty="0" err="1">
                <a:solidFill>
                  <a:schemeClr val="tx1">
                    <a:lumMod val="75000"/>
                    <a:lumOff val="25000"/>
                  </a:schemeClr>
                </a:solidFill>
                <a:ea typeface="ＭＳ Ｐゴシック" charset="-128"/>
              </a:rPr>
              <a:t>iPDPs</a:t>
            </a:r>
            <a:r>
              <a:rPr lang="en-US" altLang="en-US" sz="1600" dirty="0">
                <a:solidFill>
                  <a:schemeClr val="tx1">
                    <a:lumMod val="75000"/>
                    <a:lumOff val="25000"/>
                  </a:schemeClr>
                </a:solidFill>
                <a:ea typeface="ＭＳ Ｐゴシック" charset="-128"/>
              </a:rPr>
              <a:t>) in contrast to species specific ones (Ex of ribosomal v signaling genes</a:t>
            </a:r>
            <a:r>
              <a:rPr lang="en-US" altLang="en-US" sz="1600" dirty="0" smtClean="0">
                <a:solidFill>
                  <a:schemeClr val="tx1">
                    <a:lumMod val="75000"/>
                    <a:lumOff val="25000"/>
                  </a:schemeClr>
                </a:solidFill>
                <a:ea typeface="ＭＳ Ｐゴシック" charset="-128"/>
              </a:rPr>
              <a:t>)</a:t>
            </a:r>
          </a:p>
          <a:p>
            <a:r>
              <a:rPr lang="en-US" altLang="en-US" sz="1600" i="1" dirty="0">
                <a:solidFill>
                  <a:schemeClr val="tx1">
                    <a:lumMod val="75000"/>
                    <a:lumOff val="25000"/>
                  </a:schemeClr>
                </a:solidFill>
                <a:ea typeface="ＭＳ Ｐゴシック" charset="-128"/>
                <a:cs typeface="ＭＳ Ｐゴシック" charset="-128"/>
              </a:rPr>
              <a:t>[Core-3] </a:t>
            </a:r>
            <a:r>
              <a:rPr lang="en-US" altLang="en-US" sz="2000" b="1" dirty="0">
                <a:solidFill>
                  <a:srgbClr val="FFC000"/>
                </a:solidFill>
                <a:ea typeface="ＭＳ Ｐゴシック" charset="-128"/>
                <a:cs typeface="ＭＳ Ｐゴシック" charset="-128"/>
              </a:rPr>
              <a:t>Logic Gates</a:t>
            </a:r>
            <a:r>
              <a:rPr lang="en-US" altLang="en-US" sz="2000" b="1" dirty="0">
                <a:solidFill>
                  <a:schemeClr val="tx1">
                    <a:lumMod val="75000"/>
                    <a:lumOff val="25000"/>
                  </a:schemeClr>
                </a:solidFill>
                <a:ea typeface="ＭＳ Ｐゴシック" charset="-128"/>
                <a:cs typeface="ＭＳ Ｐゴシック" charset="-128"/>
              </a:rPr>
              <a:t> </a:t>
            </a:r>
            <a:r>
              <a:rPr lang="en-US" altLang="en-US" sz="2000" dirty="0">
                <a:solidFill>
                  <a:schemeClr val="tx1">
                    <a:lumMod val="75000"/>
                    <a:lumOff val="25000"/>
                  </a:schemeClr>
                </a:solidFill>
                <a:ea typeface="ＭＳ Ｐゴシック" charset="-128"/>
                <a:cs typeface="ＭＳ Ｐゴシック" charset="-128"/>
              </a:rPr>
              <a:t>Modeling</a:t>
            </a:r>
          </a:p>
          <a:p>
            <a:pPr lvl="1"/>
            <a:r>
              <a:rPr lang="en-US" altLang="en-US" sz="1600" dirty="0">
                <a:solidFill>
                  <a:schemeClr val="tx1">
                    <a:lumMod val="75000"/>
                    <a:lumOff val="25000"/>
                  </a:schemeClr>
                </a:solidFill>
                <a:ea typeface="ＭＳ Ｐゴシック" charset="-128"/>
              </a:rPr>
              <a:t>Preponderance of OR gates in cancer v. cell-cycle (esp. for MYC) </a:t>
            </a:r>
          </a:p>
          <a:p>
            <a:pPr lvl="1"/>
            <a:endParaRPr lang="en-US" altLang="en-US" sz="1600" dirty="0">
              <a:solidFill>
                <a:schemeClr val="tx1">
                  <a:lumMod val="75000"/>
                  <a:lumOff val="25000"/>
                </a:schemeClr>
              </a:solidFill>
              <a:ea typeface="ＭＳ Ｐゴシック" charset="-128"/>
            </a:endParaRP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255008" y="725488"/>
            <a:ext cx="4873116" cy="6132512"/>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[Exhaust-1] </a:t>
            </a:r>
            <a:r>
              <a:rPr lang="en-US" altLang="en-US" sz="2000" b="1" dirty="0" smtClean="0">
                <a:solidFill>
                  <a:srgbClr val="FFC000"/>
                </a:solidFill>
                <a:ea typeface="ＭＳ Ｐゴシック" charset="-128"/>
                <a:cs typeface="ＭＳ Ｐゴシック" charset="-128"/>
              </a:rPr>
              <a:t>Genomic Privacy</a:t>
            </a:r>
            <a:r>
              <a:rPr lang="en-US" altLang="en-US" sz="2000" b="1" dirty="0" smtClean="0">
                <a:solidFill>
                  <a:schemeClr val="tx1">
                    <a:lumMod val="75000"/>
                    <a:lumOff val="25000"/>
                  </a:schemeClr>
                </a:solidFill>
                <a:ea typeface="ＭＳ Ｐゴシック" charset="-128"/>
                <a:cs typeface="ＭＳ Ｐゴシック" charset="-128"/>
              </a:rPr>
              <a:t> </a:t>
            </a:r>
            <a:br>
              <a:rPr lang="en-US" altLang="en-US" sz="2000" b="1" dirty="0" smtClean="0">
                <a:solidFill>
                  <a:schemeClr val="tx1">
                    <a:lumMod val="75000"/>
                    <a:lumOff val="25000"/>
                  </a:schemeClr>
                </a:solidFill>
                <a:ea typeface="ＭＳ Ｐゴシック" charset="-128"/>
                <a:cs typeface="ＭＳ Ｐゴシック" charset="-128"/>
              </a:rPr>
            </a:br>
            <a:r>
              <a:rPr lang="en-US" altLang="en-US" sz="2000" b="1" dirty="0" smtClean="0">
                <a:solidFill>
                  <a:schemeClr val="tx1">
                    <a:lumMod val="75000"/>
                    <a:lumOff val="25000"/>
                  </a:schemeClr>
                </a:solidFill>
                <a:ea typeface="ＭＳ Ｐゴシック" charset="-128"/>
                <a:cs typeface="ＭＳ Ｐゴシック" charset="-128"/>
              </a:rPr>
              <a:t>&amp; RNA-</a:t>
            </a:r>
            <a:r>
              <a:rPr lang="en-US" altLang="en-US" sz="2000" b="1" dirty="0" err="1" smtClean="0">
                <a:solidFill>
                  <a:schemeClr val="tx1">
                    <a:lumMod val="75000"/>
                    <a:lumOff val="25000"/>
                  </a:schemeClr>
                </a:solidFill>
                <a:ea typeface="ＭＳ Ｐゴシック" charset="-128"/>
                <a:cs typeface="ＭＳ Ｐゴシック" charset="-128"/>
              </a:rPr>
              <a:t>seq</a:t>
            </a:r>
            <a:r>
              <a:rPr lang="en-US" altLang="en-US" sz="2000" b="1" dirty="0" smtClean="0">
                <a:solidFill>
                  <a:schemeClr val="tx1">
                    <a:lumMod val="75000"/>
                    <a:lumOff val="25000"/>
                  </a:schemeClr>
                </a:solidFill>
                <a:ea typeface="ＭＳ Ｐゴシック" charset="-128"/>
                <a:cs typeface="ＭＳ Ｐゴシック" charset="-128"/>
              </a:rPr>
              <a:t> </a:t>
            </a:r>
            <a:endParaRPr lang="en-US" altLang="en-US" sz="2000" b="1" dirty="0">
              <a:solidFill>
                <a:schemeClr val="tx1">
                  <a:lumMod val="75000"/>
                  <a:lumOff val="25000"/>
                </a:schemeClr>
              </a:solidFill>
              <a:ea typeface="ＭＳ Ｐゴシック" charset="-128"/>
              <a:cs typeface="ＭＳ Ｐゴシック" charset="-128"/>
            </a:endParaRPr>
          </a:p>
          <a:p>
            <a:pPr lvl="1"/>
            <a:r>
              <a:rPr lang="en-US" altLang="en-US" sz="1600" dirty="0" smtClean="0">
                <a:solidFill>
                  <a:schemeClr val="tx1">
                    <a:lumMod val="75000"/>
                    <a:lumOff val="25000"/>
                  </a:schemeClr>
                </a:solidFill>
                <a:ea typeface="ＭＳ Ｐゴシック" charset="-128"/>
              </a:rPr>
              <a:t>The dilemma: The genome as fundamental</a:t>
            </a:r>
            <a:r>
              <a:rPr lang="en-US" altLang="en-US" sz="1600" dirty="0">
                <a:solidFill>
                  <a:schemeClr val="tx1">
                    <a:lumMod val="75000"/>
                    <a:lumOff val="25000"/>
                  </a:schemeClr>
                </a:solidFill>
                <a:ea typeface="ＭＳ Ｐゴシック" charset="-128"/>
              </a:rPr>
              <a:t>, inherited info that’s very private v need for large-scale mining for med. research</a:t>
            </a:r>
          </a:p>
          <a:p>
            <a:pPr lvl="1"/>
            <a:r>
              <a:rPr lang="en-US" altLang="en-US" sz="1600" dirty="0" smtClean="0">
                <a:solidFill>
                  <a:schemeClr val="tx1">
                    <a:lumMod val="75000"/>
                    <a:lumOff val="25000"/>
                  </a:schemeClr>
                </a:solidFill>
                <a:ea typeface="ＭＳ Ｐゴシック" charset="-128"/>
              </a:rPr>
              <a:t>2-sided nature of RNA-</a:t>
            </a:r>
            <a:r>
              <a:rPr lang="en-US" altLang="en-US" sz="1600" dirty="0" err="1" smtClean="0">
                <a:solidFill>
                  <a:schemeClr val="tx1">
                    <a:lumMod val="75000"/>
                    <a:lumOff val="25000"/>
                  </a:schemeClr>
                </a:solidFill>
                <a:ea typeface="ＭＳ Ｐゴシック" charset="-128"/>
              </a:rPr>
              <a:t>seq</a:t>
            </a:r>
            <a:r>
              <a:rPr lang="en-US" altLang="en-US" sz="1600" dirty="0" smtClean="0">
                <a:solidFill>
                  <a:schemeClr val="tx1">
                    <a:lumMod val="75000"/>
                    <a:lumOff val="25000"/>
                  </a:schemeClr>
                </a:solidFill>
                <a:ea typeface="ＭＳ Ｐゴシック" charset="-128"/>
              </a:rPr>
              <a:t> presents </a:t>
            </a:r>
            <a:r>
              <a:rPr lang="en-US" altLang="en-US" sz="1600" dirty="0">
                <a:solidFill>
                  <a:schemeClr val="tx1">
                    <a:lumMod val="75000"/>
                    <a:lumOff val="25000"/>
                  </a:schemeClr>
                </a:solidFill>
                <a:ea typeface="ＭＳ Ｐゴシック" charset="-128"/>
              </a:rPr>
              <a:t>a </a:t>
            </a:r>
            <a:r>
              <a:rPr lang="en-US" altLang="en-US" sz="1600" dirty="0" smtClean="0">
                <a:solidFill>
                  <a:schemeClr val="tx1">
                    <a:lumMod val="75000"/>
                    <a:lumOff val="25000"/>
                  </a:schemeClr>
                </a:solidFill>
                <a:ea typeface="ＭＳ Ｐゴシック" charset="-128"/>
              </a:rPr>
              <a:t>particularly tricky </a:t>
            </a:r>
            <a:r>
              <a:rPr lang="en-US" altLang="en-US" sz="1600" dirty="0">
                <a:solidFill>
                  <a:schemeClr val="tx1">
                    <a:lumMod val="75000"/>
                    <a:lumOff val="25000"/>
                  </a:schemeClr>
                </a:solidFill>
                <a:ea typeface="ＭＳ Ｐゴシック" charset="-128"/>
              </a:rPr>
              <a:t>privacy </a:t>
            </a:r>
            <a:r>
              <a:rPr lang="en-US" altLang="en-US" sz="1600" dirty="0" smtClean="0">
                <a:solidFill>
                  <a:schemeClr val="tx1">
                    <a:lumMod val="75000"/>
                    <a:lumOff val="25000"/>
                  </a:schemeClr>
                </a:solidFill>
                <a:ea typeface="ＭＳ Ｐゴシック" charset="-128"/>
              </a:rPr>
              <a:t>issue</a:t>
            </a:r>
          </a:p>
          <a:p>
            <a:pPr lvl="1"/>
            <a:r>
              <a:rPr lang="en-US" altLang="en-US" sz="1600" dirty="0" smtClean="0">
                <a:solidFill>
                  <a:schemeClr val="tx1">
                    <a:lumMod val="75000"/>
                    <a:lumOff val="25000"/>
                  </a:schemeClr>
                </a:solidFill>
                <a:ea typeface="ＭＳ Ｐゴシック" charset="-128"/>
              </a:rPr>
              <a:t>Using file formats to remove obvious variants</a:t>
            </a:r>
            <a:endParaRPr lang="en-US" altLang="en-US" sz="1600" dirty="0">
              <a:solidFill>
                <a:schemeClr val="tx1">
                  <a:lumMod val="75000"/>
                  <a:lumOff val="25000"/>
                </a:schemeClr>
              </a:solidFill>
              <a:ea typeface="ＭＳ Ｐゴシック" charset="-128"/>
            </a:endParaRPr>
          </a:p>
          <a:p>
            <a:pPr lvl="1"/>
            <a:r>
              <a:rPr lang="en-US" altLang="en-US" sz="1600" dirty="0" smtClean="0">
                <a:solidFill>
                  <a:schemeClr val="tx1">
                    <a:lumMod val="75000"/>
                    <a:lumOff val="25000"/>
                  </a:schemeClr>
                </a:solidFill>
                <a:ea typeface="ＭＳ Ｐゴシック" charset="-128"/>
              </a:rPr>
              <a:t>Quantifying </a:t>
            </a:r>
            <a:r>
              <a:rPr lang="en-US" altLang="en-US" sz="1600" dirty="0">
                <a:solidFill>
                  <a:schemeClr val="tx1">
                    <a:lumMod val="75000"/>
                    <a:lumOff val="25000"/>
                  </a:schemeClr>
                </a:solidFill>
                <a:ea typeface="ＭＳ Ｐゴシック" charset="-128"/>
              </a:rPr>
              <a:t>&amp; removing </a:t>
            </a:r>
            <a:r>
              <a:rPr lang="en-US" altLang="en-US" sz="1600" dirty="0" smtClean="0">
                <a:solidFill>
                  <a:schemeClr val="tx1">
                    <a:lumMod val="75000"/>
                    <a:lumOff val="25000"/>
                  </a:schemeClr>
                </a:solidFill>
                <a:ea typeface="ＭＳ Ｐゴシック" charset="-128"/>
              </a:rPr>
              <a:t>further variant </a:t>
            </a:r>
            <a:r>
              <a:rPr lang="en-US" altLang="en-US" sz="1600" dirty="0">
                <a:solidFill>
                  <a:schemeClr val="tx1">
                    <a:lumMod val="75000"/>
                    <a:lumOff val="25000"/>
                  </a:schemeClr>
                </a:solidFill>
                <a:ea typeface="ＭＳ Ｐゴシック" charset="-128"/>
              </a:rPr>
              <a:t>info from expression levels + </a:t>
            </a:r>
            <a:r>
              <a:rPr lang="en-US" altLang="en-US" sz="1600" dirty="0" err="1">
                <a:solidFill>
                  <a:schemeClr val="tx1">
                    <a:lumMod val="75000"/>
                    <a:lumOff val="25000"/>
                  </a:schemeClr>
                </a:solidFill>
                <a:ea typeface="ＭＳ Ｐゴシック" charset="-128"/>
              </a:rPr>
              <a:t>eQTLs</a:t>
            </a:r>
            <a:r>
              <a:rPr lang="en-US" altLang="en-US" sz="1600" dirty="0">
                <a:solidFill>
                  <a:schemeClr val="tx1">
                    <a:lumMod val="75000"/>
                    <a:lumOff val="25000"/>
                  </a:schemeClr>
                </a:solidFill>
                <a:ea typeface="ＭＳ Ｐゴシック" charset="-128"/>
              </a:rPr>
              <a:t> using ICI &amp; predictability</a:t>
            </a:r>
          </a:p>
          <a:p>
            <a:pPr lvl="1"/>
            <a:r>
              <a:rPr lang="en-US" altLang="en-US" sz="1600" dirty="0">
                <a:solidFill>
                  <a:schemeClr val="tx1">
                    <a:lumMod val="75000"/>
                    <a:lumOff val="25000"/>
                  </a:schemeClr>
                </a:solidFill>
                <a:ea typeface="ＭＳ Ｐゴシック" charset="-128"/>
              </a:rPr>
              <a:t>Instantiating a practical linking attack using extreme expression levels</a:t>
            </a:r>
          </a:p>
          <a:p>
            <a:r>
              <a:rPr lang="en-US" altLang="en-US" sz="1600" i="1" dirty="0" smtClean="0">
                <a:solidFill>
                  <a:schemeClr val="tx1">
                    <a:lumMod val="75000"/>
                    <a:lumOff val="25000"/>
                  </a:schemeClr>
                </a:solidFill>
                <a:ea typeface="ＭＳ Ｐゴシック" charset="-128"/>
                <a:cs typeface="ＭＳ Ｐゴシック" charset="-128"/>
              </a:rPr>
              <a:t>[Exhaust-2]</a:t>
            </a:r>
            <a:r>
              <a:rPr lang="en-US" altLang="en-US" sz="2000" b="1" dirty="0" smtClean="0">
                <a:solidFill>
                  <a:schemeClr val="tx1">
                    <a:lumMod val="75000"/>
                    <a:lumOff val="25000"/>
                  </a:schemeClr>
                </a:solidFill>
                <a:ea typeface="ＭＳ Ｐゴシック" charset="-128"/>
                <a:cs typeface="ＭＳ Ｐゴシック" charset="-128"/>
              </a:rPr>
              <a:t> </a:t>
            </a:r>
            <a:r>
              <a:rPr lang="en-US" altLang="en-US" sz="2000" b="1" dirty="0" smtClean="0">
                <a:solidFill>
                  <a:srgbClr val="FFC000"/>
                </a:solidFill>
                <a:ea typeface="ＭＳ Ｐゴシック" charset="-128"/>
                <a:cs typeface="ＭＳ Ｐゴシック" charset="-128"/>
              </a:rPr>
              <a:t>Publication Patterns</a:t>
            </a:r>
            <a:r>
              <a:rPr lang="en-US" altLang="en-US" sz="2000" dirty="0" smtClean="0">
                <a:solidFill>
                  <a:schemeClr val="tx1">
                    <a:lumMod val="75000"/>
                    <a:lumOff val="25000"/>
                  </a:schemeClr>
                </a:solidFill>
                <a:ea typeface="ＭＳ Ｐゴシック" charset="-128"/>
                <a:cs typeface="ＭＳ Ｐゴシック" charset="-128"/>
              </a:rPr>
              <a:t> from data </a:t>
            </a:r>
            <a:r>
              <a:rPr lang="en-US" altLang="en-US" sz="2000" dirty="0">
                <a:solidFill>
                  <a:schemeClr val="tx1">
                    <a:lumMod val="75000"/>
                    <a:lumOff val="25000"/>
                  </a:schemeClr>
                </a:solidFill>
                <a:ea typeface="ＭＳ Ｐゴシック" charset="-128"/>
                <a:cs typeface="ＭＳ Ｐゴシック" charset="-128"/>
              </a:rPr>
              <a:t>producing consortia</a:t>
            </a:r>
          </a:p>
          <a:p>
            <a:pPr lvl="1"/>
            <a:r>
              <a:rPr lang="en-US" altLang="en-US" sz="16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600" dirty="0">
                <a:solidFill>
                  <a:schemeClr val="tx1">
                    <a:lumMod val="75000"/>
                    <a:lumOff val="25000"/>
                  </a:schemeClr>
                </a:solidFill>
                <a:ea typeface="ＭＳ Ｐゴシック" charset="-128"/>
              </a:rPr>
              <a:t>Key role of brokers in data dissemination</a:t>
            </a: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1579254881"/>
      </p:ext>
    </p:extLst>
  </p:cSld>
  <p:clrMapOvr>
    <a:masterClrMapping/>
  </p:clrMapOvr>
  <p:transition advTm="238108"/>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772" y="542291"/>
            <a:ext cx="7978637" cy="647842"/>
          </a:xfrm>
        </p:spPr>
        <p:txBody>
          <a:bodyPr>
            <a:normAutofit fontScale="90000"/>
          </a:bodyPr>
          <a:lstStyle/>
          <a:p>
            <a:pPr algn="ctr"/>
            <a:r>
              <a:rPr lang="en-US" sz="3200" dirty="0" smtClean="0">
                <a:solidFill>
                  <a:srgbClr val="0070C0"/>
                </a:solidFill>
                <a:latin typeface="Helvetica" charset="0"/>
                <a:ea typeface="Helvetica" charset="0"/>
                <a:cs typeface="Helvetica" charset="0"/>
              </a:rPr>
              <a:t>Transcriptome </a:t>
            </a:r>
            <a:r>
              <a:rPr lang="en-US" sz="1800" dirty="0" smtClean="0">
                <a:solidFill>
                  <a:srgbClr val="0070C0"/>
                </a:solidFill>
                <a:latin typeface="Helvetica" charset="0"/>
                <a:ea typeface="Helvetica" charset="0"/>
                <a:cs typeface="Helvetica" charset="0"/>
              </a:rPr>
              <a:t>= Gene Activity of All Genes in the Genome, </a:t>
            </a:r>
            <a:br>
              <a:rPr lang="en-US" sz="1800" dirty="0" smtClean="0">
                <a:solidFill>
                  <a:srgbClr val="0070C0"/>
                </a:solidFill>
                <a:latin typeface="Helvetica" charset="0"/>
                <a:ea typeface="Helvetica" charset="0"/>
                <a:cs typeface="Helvetica" charset="0"/>
              </a:rPr>
            </a:br>
            <a:r>
              <a:rPr lang="en-US" sz="1800" dirty="0" smtClean="0">
                <a:solidFill>
                  <a:srgbClr val="0070C0"/>
                </a:solidFill>
                <a:latin typeface="Helvetica" charset="0"/>
                <a:ea typeface="Helvetica" charset="0"/>
                <a:cs typeface="Helvetica" charset="0"/>
              </a:rPr>
              <a:t>usually quantified by RNA-</a:t>
            </a:r>
            <a:r>
              <a:rPr lang="en-US" sz="1800" dirty="0" err="1" smtClean="0">
                <a:solidFill>
                  <a:srgbClr val="0070C0"/>
                </a:solidFill>
                <a:latin typeface="Helvetica" charset="0"/>
                <a:ea typeface="Helvetica" charset="0"/>
                <a:cs typeface="Helvetica" charset="0"/>
              </a:rPr>
              <a:t>seq</a:t>
            </a:r>
            <a:endParaRPr lang="en-US" sz="1800" dirty="0">
              <a:solidFill>
                <a:srgbClr val="0070C0"/>
              </a:solidFill>
              <a:latin typeface="Helvetica" charset="0"/>
              <a:ea typeface="Helvetica" charset="0"/>
              <a:cs typeface="Helvetica" charset="0"/>
            </a:endParaRPr>
          </a:p>
        </p:txBody>
      </p:sp>
      <p:sp>
        <p:nvSpPr>
          <p:cNvPr id="4" name="Rectangle 3"/>
          <p:cNvSpPr/>
          <p:nvPr/>
        </p:nvSpPr>
        <p:spPr>
          <a:xfrm>
            <a:off x="1757638" y="1629373"/>
            <a:ext cx="1292087" cy="357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Genes (DNA)</a:t>
            </a:r>
          </a:p>
        </p:txBody>
      </p:sp>
      <p:cxnSp>
        <p:nvCxnSpPr>
          <p:cNvPr id="6" name="Straight Arrow Connector 5"/>
          <p:cNvCxnSpPr>
            <a:stCxn id="4" idx="2"/>
          </p:cNvCxnSpPr>
          <p:nvPr/>
        </p:nvCxnSpPr>
        <p:spPr>
          <a:xfrm>
            <a:off x="2403682" y="1987182"/>
            <a:ext cx="1588" cy="466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1725106" y="2471900"/>
            <a:ext cx="1357151" cy="4526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0" dirty="0">
                <a:solidFill>
                  <a:prstClr val="white"/>
                </a:solidFill>
                <a:latin typeface="Helvetica" charset="0"/>
                <a:ea typeface="Helvetica" charset="0"/>
                <a:cs typeface="Helvetica" charset="0"/>
              </a:rPr>
              <a:t>RNA transcripts</a:t>
            </a:r>
          </a:p>
        </p:txBody>
      </p:sp>
      <p:cxnSp>
        <p:nvCxnSpPr>
          <p:cNvPr id="31" name="Straight Arrow Connector 30"/>
          <p:cNvCxnSpPr>
            <a:stCxn id="28" idx="4"/>
            <a:endCxn id="32" idx="0"/>
          </p:cNvCxnSpPr>
          <p:nvPr/>
        </p:nvCxnSpPr>
        <p:spPr>
          <a:xfrm>
            <a:off x="2403682" y="2924561"/>
            <a:ext cx="875423" cy="486397"/>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657909" y="3410957"/>
            <a:ext cx="1242391" cy="616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100" b="0" dirty="0">
                <a:solidFill>
                  <a:prstClr val="white"/>
                </a:solidFill>
                <a:latin typeface="Helvetica" charset="0"/>
                <a:ea typeface="Helvetica" charset="0"/>
                <a:cs typeface="Helvetica" charset="0"/>
              </a:rPr>
              <a:t>Protein coding mRNA</a:t>
            </a:r>
          </a:p>
        </p:txBody>
      </p:sp>
      <p:cxnSp>
        <p:nvCxnSpPr>
          <p:cNvPr id="38" name="Straight Arrow Connector 37"/>
          <p:cNvCxnSpPr>
            <a:stCxn id="32" idx="4"/>
            <a:endCxn id="39" idx="0"/>
          </p:cNvCxnSpPr>
          <p:nvPr/>
        </p:nvCxnSpPr>
        <p:spPr>
          <a:xfrm flipH="1">
            <a:off x="3279104" y="4027185"/>
            <a:ext cx="1" cy="899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Diamond 38"/>
          <p:cNvSpPr/>
          <p:nvPr/>
        </p:nvSpPr>
        <p:spPr>
          <a:xfrm>
            <a:off x="2459124" y="4926458"/>
            <a:ext cx="1639959" cy="951672"/>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Proteins</a:t>
            </a:r>
          </a:p>
        </p:txBody>
      </p:sp>
      <p:cxnSp>
        <p:nvCxnSpPr>
          <p:cNvPr id="41" name="Straight Arrow Connector 40"/>
          <p:cNvCxnSpPr>
            <a:stCxn id="28" idx="4"/>
          </p:cNvCxnSpPr>
          <p:nvPr/>
        </p:nvCxnSpPr>
        <p:spPr>
          <a:xfrm flipH="1">
            <a:off x="1741373" y="2924561"/>
            <a:ext cx="662309" cy="418173"/>
          </a:xfrm>
          <a:prstGeom prst="straightConnector1">
            <a:avLst/>
          </a:prstGeom>
          <a:ln>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463841" y="3324369"/>
            <a:ext cx="1776621" cy="789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Non-coding regulatory RNAs</a:t>
            </a:r>
          </a:p>
        </p:txBody>
      </p:sp>
      <p:cxnSp>
        <p:nvCxnSpPr>
          <p:cNvPr id="44" name="Elbow Connector 43"/>
          <p:cNvCxnSpPr>
            <a:stCxn id="42" idx="0"/>
            <a:endCxn id="4" idx="1"/>
          </p:cNvCxnSpPr>
          <p:nvPr/>
        </p:nvCxnSpPr>
        <p:spPr>
          <a:xfrm rot="5400000" flipH="1" flipV="1">
            <a:off x="796849" y="2363580"/>
            <a:ext cx="1516092" cy="40548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33169" y="2369294"/>
            <a:ext cx="1088795" cy="300082"/>
          </a:xfrm>
          <a:prstGeom prst="rect">
            <a:avLst/>
          </a:prstGeom>
          <a:noFill/>
        </p:spPr>
        <p:txBody>
          <a:bodyPr wrap="squar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Regulation</a:t>
            </a:r>
          </a:p>
        </p:txBody>
      </p:sp>
      <p:sp>
        <p:nvSpPr>
          <p:cNvPr id="46" name="TextBox 45"/>
          <p:cNvSpPr txBox="1"/>
          <p:nvPr/>
        </p:nvSpPr>
        <p:spPr>
          <a:xfrm>
            <a:off x="2439006" y="2072091"/>
            <a:ext cx="1178721"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Transcription</a:t>
            </a:r>
          </a:p>
        </p:txBody>
      </p:sp>
      <p:sp>
        <p:nvSpPr>
          <p:cNvPr id="47" name="TextBox 46"/>
          <p:cNvSpPr txBox="1"/>
          <p:nvPr/>
        </p:nvSpPr>
        <p:spPr>
          <a:xfrm>
            <a:off x="3329494" y="4476820"/>
            <a:ext cx="1034450"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Translation</a:t>
            </a:r>
          </a:p>
        </p:txBody>
      </p:sp>
      <p:sp>
        <p:nvSpPr>
          <p:cNvPr id="49" name="Rectangle 48"/>
          <p:cNvSpPr/>
          <p:nvPr/>
        </p:nvSpPr>
        <p:spPr>
          <a:xfrm>
            <a:off x="149088" y="1514258"/>
            <a:ext cx="4542182" cy="2712358"/>
          </a:xfrm>
          <a:prstGeom prst="rect">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3" name="TextBox 2"/>
          <p:cNvSpPr txBox="1"/>
          <p:nvPr/>
        </p:nvSpPr>
        <p:spPr>
          <a:xfrm>
            <a:off x="149087" y="4289654"/>
            <a:ext cx="2060345" cy="507831"/>
          </a:xfrm>
          <a:prstGeom prst="rect">
            <a:avLst/>
          </a:prstGeom>
          <a:noFill/>
        </p:spPr>
        <p:txBody>
          <a:bodyPr wrap="square" rtlCol="0">
            <a:spAutoFit/>
          </a:bodyPr>
          <a:lstStyle/>
          <a:p>
            <a:pPr fontAlgn="auto">
              <a:spcBef>
                <a:spcPts val="0"/>
              </a:spcBef>
              <a:spcAft>
                <a:spcPts val="0"/>
              </a:spcAft>
            </a:pPr>
            <a:r>
              <a:rPr lang="en-US" sz="1350" b="0" dirty="0">
                <a:solidFill>
                  <a:srgbClr val="FF0000"/>
                </a:solidFill>
                <a:latin typeface="Helvetica" charset="0"/>
                <a:ea typeface="Helvetica" charset="0"/>
                <a:cs typeface="Helvetica" charset="0"/>
              </a:rPr>
              <a:t>Gene Expression measured by RNA-</a:t>
            </a:r>
            <a:r>
              <a:rPr lang="en-US" sz="1350" b="0" dirty="0" err="1">
                <a:solidFill>
                  <a:srgbClr val="FF0000"/>
                </a:solidFill>
                <a:latin typeface="Helvetica" charset="0"/>
                <a:ea typeface="Helvetica" charset="0"/>
                <a:cs typeface="Helvetica" charset="0"/>
              </a:rPr>
              <a:t>seq</a:t>
            </a:r>
            <a:endParaRPr lang="en-US" sz="1350" b="0" dirty="0">
              <a:solidFill>
                <a:srgbClr val="FF0000"/>
              </a:solidFill>
              <a:latin typeface="Helvetica" charset="0"/>
              <a:ea typeface="Helvetica" charset="0"/>
              <a:cs typeface="Helvetica" charset="0"/>
            </a:endParaRPr>
          </a:p>
        </p:txBody>
      </p:sp>
      <p:sp>
        <p:nvSpPr>
          <p:cNvPr id="35" name="TextBox 34"/>
          <p:cNvSpPr txBox="1"/>
          <p:nvPr/>
        </p:nvSpPr>
        <p:spPr>
          <a:xfrm>
            <a:off x="6657381" y="6114808"/>
            <a:ext cx="2284600" cy="207749"/>
          </a:xfrm>
          <a:prstGeom prst="rect">
            <a:avLst/>
          </a:prstGeom>
          <a:noFill/>
        </p:spPr>
        <p:txBody>
          <a:bodyPr wrap="none" rtlCol="0">
            <a:spAutoFit/>
          </a:bodyPr>
          <a:lstStyle/>
          <a:p>
            <a:pPr fontAlgn="auto">
              <a:spcBef>
                <a:spcPts val="0"/>
              </a:spcBef>
              <a:spcAft>
                <a:spcPts val="0"/>
              </a:spcAft>
            </a:pPr>
            <a:r>
              <a:rPr lang="en-US" sz="750" dirty="0">
                <a:solidFill>
                  <a:prstClr val="black"/>
                </a:solidFill>
                <a:ea typeface="Arial" charset="0"/>
                <a:cs typeface="Arial" charset="0"/>
              </a:rPr>
              <a:t>[ </a:t>
            </a:r>
            <a:r>
              <a:rPr lang="en-US" sz="750" i="1" dirty="0">
                <a:solidFill>
                  <a:prstClr val="black"/>
                </a:solidFill>
                <a:ea typeface="Arial" charset="0"/>
                <a:cs typeface="Arial" charset="0"/>
              </a:rPr>
              <a:t>NATURE 459: 927; NAT. REV. GEN. 10: 57 </a:t>
            </a:r>
            <a:r>
              <a:rPr lang="en-US" sz="750" dirty="0">
                <a:solidFill>
                  <a:prstClr val="black"/>
                </a:solidFill>
                <a:ea typeface="Arial" charset="0"/>
                <a:cs typeface="Arial" charset="0"/>
              </a:rPr>
              <a:t>]   </a:t>
            </a:r>
          </a:p>
        </p:txBody>
      </p:sp>
      <p:pic>
        <p:nvPicPr>
          <p:cNvPr id="5" name="Picture 4"/>
          <p:cNvPicPr>
            <a:picLocks noChangeAspect="1"/>
          </p:cNvPicPr>
          <p:nvPr/>
        </p:nvPicPr>
        <p:blipFill>
          <a:blip r:embed="rId2"/>
          <a:stretch>
            <a:fillRect/>
          </a:stretch>
        </p:blipFill>
        <p:spPr>
          <a:xfrm>
            <a:off x="4834005" y="1423900"/>
            <a:ext cx="3646753" cy="4371378"/>
          </a:xfrm>
          <a:prstGeom prst="rect">
            <a:avLst/>
          </a:prstGeom>
        </p:spPr>
      </p:pic>
      <p:sp>
        <p:nvSpPr>
          <p:cNvPr id="7" name="Rectangle 6"/>
          <p:cNvSpPr/>
          <p:nvPr/>
        </p:nvSpPr>
        <p:spPr>
          <a:xfrm>
            <a:off x="173124" y="6218682"/>
            <a:ext cx="4572000" cy="461665"/>
          </a:xfrm>
          <a:prstGeom prst="rect">
            <a:avLst/>
          </a:prstGeom>
        </p:spPr>
        <p:txBody>
          <a:bodyPr>
            <a:spAutoFit/>
          </a:bodyPr>
          <a:lstStyle/>
          <a:p>
            <a:r>
              <a:rPr lang="en-US" b="0" dirty="0">
                <a:latin typeface="Helvetica" charset="0"/>
                <a:ea typeface="Helvetica" charset="0"/>
                <a:cs typeface="Helvetica" charset="0"/>
              </a:rPr>
              <a:t>Expression of genes is quantified by transcription: </a:t>
            </a:r>
            <a:br>
              <a:rPr lang="en-US" b="0" dirty="0">
                <a:latin typeface="Helvetica" charset="0"/>
                <a:ea typeface="Helvetica" charset="0"/>
                <a:cs typeface="Helvetica" charset="0"/>
              </a:rPr>
            </a:br>
            <a:r>
              <a:rPr lang="en-US" b="0" dirty="0">
                <a:latin typeface="Helvetica" charset="0"/>
                <a:ea typeface="Helvetica" charset="0"/>
                <a:cs typeface="Helvetica" charset="0"/>
              </a:rPr>
              <a:t>RNA-</a:t>
            </a:r>
            <a:r>
              <a:rPr lang="en-US" b="0" dirty="0" err="1">
                <a:latin typeface="Helvetica" charset="0"/>
                <a:ea typeface="Helvetica" charset="0"/>
                <a:cs typeface="Helvetica" charset="0"/>
              </a:rPr>
              <a:t>Seq</a:t>
            </a:r>
            <a:r>
              <a:rPr lang="en-US" b="0" dirty="0">
                <a:latin typeface="Helvetica" charset="0"/>
                <a:ea typeface="Helvetica" charset="0"/>
                <a:cs typeface="Helvetica" charset="0"/>
              </a:rPr>
              <a:t> measures mRNA transcript amounts</a:t>
            </a:r>
            <a:endParaRPr lang="en-US" b="0" dirty="0"/>
          </a:p>
        </p:txBody>
      </p:sp>
    </p:spTree>
    <p:extLst>
      <p:ext uri="{BB962C8B-B14F-4D97-AF65-F5344CB8AC3E}">
        <p14:creationId xmlns:p14="http://schemas.microsoft.com/office/powerpoint/2010/main" val="765770708"/>
      </p:ext>
    </p:extLst>
  </p:cSld>
  <p:clrMapOvr>
    <a:masterClrMapping/>
  </p:clrMapOvr>
  <mc:AlternateContent xmlns:mc="http://schemas.openxmlformats.org/markup-compatibility/2006" xmlns:p14="http://schemas.microsoft.com/office/powerpoint/2010/main">
    <mc:Choice Requires="p14">
      <p:transition spd="slow" p14:dur="2000" advTm="31039"/>
    </mc:Choice>
    <mc:Fallback xmlns="">
      <p:transition spd="slow" advTm="31039"/>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144"/>
            <a:ext cx="8229600" cy="1143000"/>
          </a:xfrm>
        </p:spPr>
        <p:txBody>
          <a:bodyPr>
            <a:normAutofit/>
          </a:bodyPr>
          <a:lstStyle/>
          <a:p>
            <a:r>
              <a:rPr lang="en-US" dirty="0" smtClean="0"/>
              <a:t>Is gene regulation among </a:t>
            </a:r>
            <a:r>
              <a:rPr lang="en-US" dirty="0" err="1" smtClean="0"/>
              <a:t>orthologs</a:t>
            </a:r>
            <a:r>
              <a:rPr lang="en-US" dirty="0" smtClean="0"/>
              <a:t> conserved?</a:t>
            </a:r>
            <a:endParaRPr lang="en-US" dirty="0"/>
          </a:p>
        </p:txBody>
      </p:sp>
      <p:grpSp>
        <p:nvGrpSpPr>
          <p:cNvPr id="340" name="Group 339"/>
          <p:cNvGrpSpPr/>
          <p:nvPr/>
        </p:nvGrpSpPr>
        <p:grpSpPr>
          <a:xfrm>
            <a:off x="188672" y="1800478"/>
            <a:ext cx="5297728" cy="1831777"/>
            <a:chOff x="188672" y="1295400"/>
            <a:chExt cx="5297728" cy="1831777"/>
          </a:xfrm>
        </p:grpSpPr>
        <p:grpSp>
          <p:nvGrpSpPr>
            <p:cNvPr id="166" name="Group 165"/>
            <p:cNvGrpSpPr/>
            <p:nvPr/>
          </p:nvGrpSpPr>
          <p:grpSpPr>
            <a:xfrm>
              <a:off x="2819400" y="1295400"/>
              <a:ext cx="645361" cy="1178761"/>
              <a:chOff x="4343400" y="2362200"/>
              <a:chExt cx="645361" cy="1178761"/>
            </a:xfrm>
          </p:grpSpPr>
          <p:grpSp>
            <p:nvGrpSpPr>
              <p:cNvPr id="137" name="Group 136"/>
              <p:cNvGrpSpPr/>
              <p:nvPr/>
            </p:nvGrpSpPr>
            <p:grpSpPr>
              <a:xfrm>
                <a:off x="4343400" y="2362200"/>
                <a:ext cx="645361" cy="492961"/>
                <a:chOff x="4191000" y="3352800"/>
                <a:chExt cx="645361" cy="492961"/>
              </a:xfrm>
            </p:grpSpPr>
            <p:sp>
              <p:nvSpPr>
                <p:cNvPr id="9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22" name="Straight Connector 121"/>
                <p:cNvCxnSpPr>
                  <a:stCxn id="101" idx="3"/>
                  <a:endCxn id="10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a:stCxn id="102" idx="3"/>
                  <a:endCxn id="10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100" idx="0"/>
                  <a:endCxn id="9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01" idx="1"/>
                  <a:endCxn id="9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a:stCxn id="101" idx="0"/>
                  <a:endCxn id="102" idx="5"/>
                </p:cNvCxnSpPr>
                <p:nvPr/>
              </p:nvCxnSpPr>
              <p:spPr>
                <a:xfrm>
                  <a:off x="4246980" y="3617161"/>
                  <a:ext cx="189016"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grpSp>
            <p:nvGrpSpPr>
              <p:cNvPr id="138" name="Group 137"/>
              <p:cNvGrpSpPr/>
              <p:nvPr/>
            </p:nvGrpSpPr>
            <p:grpSpPr>
              <a:xfrm>
                <a:off x="4343400" y="3048000"/>
                <a:ext cx="645361" cy="492961"/>
                <a:chOff x="4191000" y="3352800"/>
                <a:chExt cx="645361" cy="492961"/>
              </a:xfrm>
            </p:grpSpPr>
            <p:sp>
              <p:nvSpPr>
                <p:cNvPr id="13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43" name="Straight Connector 142"/>
                <p:cNvCxnSpPr>
                  <a:stCxn id="141" idx="3"/>
                  <a:endCxn id="14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a:stCxn id="142" idx="3"/>
                  <a:endCxn id="14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a:stCxn id="140" idx="0"/>
                  <a:endCxn id="13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141" idx="1"/>
                  <a:endCxn id="13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a:stCxn id="139" idx="6"/>
                  <a:endCxn id="142" idx="2"/>
                </p:cNvCxnSpPr>
                <p:nvPr/>
              </p:nvCxnSpPr>
              <p:spPr>
                <a:xfrm flipH="1">
                  <a:off x="4531561" y="3637380"/>
                  <a:ext cx="192839" cy="15240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cxnSp>
            <p:nvCxnSpPr>
              <p:cNvPr id="150" name="Straight Connector 149"/>
              <p:cNvCxnSpPr>
                <a:stCxn id="100" idx="0"/>
                <a:endCxn id="140"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101" idx="0"/>
                <a:endCxn id="141"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a:stCxn id="99" idx="0"/>
                <a:endCxn id="139"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a:stCxn id="102" idx="0"/>
                <a:endCxn id="142"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67" name="Group 166"/>
            <p:cNvGrpSpPr/>
            <p:nvPr/>
          </p:nvGrpSpPr>
          <p:grpSpPr>
            <a:xfrm>
              <a:off x="1447800" y="1335839"/>
              <a:ext cx="645361" cy="1178761"/>
              <a:chOff x="4343400" y="2362200"/>
              <a:chExt cx="645361" cy="1178761"/>
            </a:xfrm>
          </p:grpSpPr>
          <p:grpSp>
            <p:nvGrpSpPr>
              <p:cNvPr id="168" name="Group 167"/>
              <p:cNvGrpSpPr/>
              <p:nvPr/>
            </p:nvGrpSpPr>
            <p:grpSpPr>
              <a:xfrm>
                <a:off x="4343400" y="2362200"/>
                <a:ext cx="645361" cy="492961"/>
                <a:chOff x="4191000" y="3352800"/>
                <a:chExt cx="645361" cy="492961"/>
              </a:xfrm>
            </p:grpSpPr>
            <p:sp>
              <p:nvSpPr>
                <p:cNvPr id="183"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4"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5"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6"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169" name="Group 168"/>
              <p:cNvGrpSpPr/>
              <p:nvPr/>
            </p:nvGrpSpPr>
            <p:grpSpPr>
              <a:xfrm>
                <a:off x="4343400" y="3048000"/>
                <a:ext cx="645361" cy="492961"/>
                <a:chOff x="4191000" y="3352800"/>
                <a:chExt cx="645361" cy="492961"/>
              </a:xfrm>
            </p:grpSpPr>
            <p:sp>
              <p:nvSpPr>
                <p:cNvPr id="174"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5"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6"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7"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170" name="Straight Connector 169"/>
              <p:cNvCxnSpPr>
                <a:stCxn id="184" idx="0"/>
                <a:endCxn id="175"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a:stCxn id="185" idx="0"/>
                <a:endCxn id="176"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a:stCxn id="183" idx="0"/>
                <a:endCxn id="174"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a:stCxn id="186" idx="0"/>
                <a:endCxn id="177"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192" name="Straight Connector 191"/>
            <p:cNvCxnSpPr/>
            <p:nvPr/>
          </p:nvCxnSpPr>
          <p:spPr>
            <a:xfrm flipV="1">
              <a:off x="304800" y="1915092"/>
              <a:ext cx="5181600" cy="15716"/>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93" name="TextBox 192"/>
            <p:cNvSpPr txBox="1"/>
            <p:nvPr/>
          </p:nvSpPr>
          <p:spPr>
            <a:xfrm>
              <a:off x="188672" y="1443076"/>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194" name="TextBox 193"/>
            <p:cNvSpPr txBox="1"/>
            <p:nvPr/>
          </p:nvSpPr>
          <p:spPr>
            <a:xfrm>
              <a:off x="203200" y="1976476"/>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195" name="Straight Connector 194"/>
            <p:cNvCxnSpPr/>
            <p:nvPr/>
          </p:nvCxnSpPr>
          <p:spPr>
            <a:xfrm flipV="1">
              <a:off x="1524000" y="2819400"/>
              <a:ext cx="533400"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97" name="TextBox 196"/>
            <p:cNvSpPr txBox="1"/>
            <p:nvPr/>
          </p:nvSpPr>
          <p:spPr>
            <a:xfrm>
              <a:off x="1371600" y="2819400"/>
              <a:ext cx="935422" cy="307777"/>
            </a:xfrm>
            <a:prstGeom prst="rect">
              <a:avLst/>
            </a:prstGeom>
            <a:noFill/>
          </p:spPr>
          <p:txBody>
            <a:bodyPr wrap="none" rtlCol="0">
              <a:spAutoFit/>
            </a:bodyPr>
            <a:lstStyle/>
            <a:p>
              <a:r>
                <a:rPr lang="en-US" sz="1400" dirty="0" err="1" smtClean="0">
                  <a:solidFill>
                    <a:srgbClr val="000000"/>
                  </a:solidFill>
                </a:rPr>
                <a:t>orthologs</a:t>
              </a:r>
              <a:endParaRPr lang="en-US" sz="1400" dirty="0">
                <a:solidFill>
                  <a:srgbClr val="000000"/>
                </a:solidFill>
              </a:endParaRPr>
            </a:p>
          </p:txBody>
        </p:sp>
        <p:cxnSp>
          <p:nvCxnSpPr>
            <p:cNvPr id="198" name="Straight Connector 197"/>
            <p:cNvCxnSpPr/>
            <p:nvPr/>
          </p:nvCxnSpPr>
          <p:spPr>
            <a:xfrm flipV="1">
              <a:off x="2895600" y="2819400"/>
              <a:ext cx="533400" cy="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sp>
          <p:nvSpPr>
            <p:cNvPr id="199" name="TextBox 198"/>
            <p:cNvSpPr txBox="1"/>
            <p:nvPr/>
          </p:nvSpPr>
          <p:spPr>
            <a:xfrm>
              <a:off x="2667000" y="2819400"/>
              <a:ext cx="1215510" cy="307777"/>
            </a:xfrm>
            <a:prstGeom prst="rect">
              <a:avLst/>
            </a:prstGeom>
            <a:noFill/>
          </p:spPr>
          <p:txBody>
            <a:bodyPr wrap="none" rtlCol="0">
              <a:spAutoFit/>
            </a:bodyPr>
            <a:lstStyle/>
            <a:p>
              <a:r>
                <a:rPr lang="en-US" sz="1400" dirty="0" smtClean="0">
                  <a:solidFill>
                    <a:srgbClr val="000000"/>
                  </a:solidFill>
                </a:rPr>
                <a:t>co-expressed</a:t>
              </a:r>
              <a:endParaRPr lang="en-US" sz="1400" dirty="0">
                <a:solidFill>
                  <a:srgbClr val="000000"/>
                </a:solidFill>
              </a:endParaRPr>
            </a:p>
          </p:txBody>
        </p:sp>
      </p:grpSp>
      <p:grpSp>
        <p:nvGrpSpPr>
          <p:cNvPr id="252" name="Group 251"/>
          <p:cNvGrpSpPr/>
          <p:nvPr/>
        </p:nvGrpSpPr>
        <p:grpSpPr>
          <a:xfrm>
            <a:off x="4495800" y="1800478"/>
            <a:ext cx="645361" cy="1178761"/>
            <a:chOff x="4495800" y="1295400"/>
            <a:chExt cx="645361" cy="1178761"/>
          </a:xfrm>
        </p:grpSpPr>
        <p:grpSp>
          <p:nvGrpSpPr>
            <p:cNvPr id="200" name="Group 199"/>
            <p:cNvGrpSpPr/>
            <p:nvPr/>
          </p:nvGrpSpPr>
          <p:grpSpPr>
            <a:xfrm>
              <a:off x="4495800" y="1295400"/>
              <a:ext cx="645361" cy="1178761"/>
              <a:chOff x="4343400" y="2362200"/>
              <a:chExt cx="645361" cy="1178761"/>
            </a:xfrm>
          </p:grpSpPr>
          <p:grpSp>
            <p:nvGrpSpPr>
              <p:cNvPr id="201" name="Group 200"/>
              <p:cNvGrpSpPr/>
              <p:nvPr/>
            </p:nvGrpSpPr>
            <p:grpSpPr>
              <a:xfrm>
                <a:off x="4343400" y="2362200"/>
                <a:ext cx="645361" cy="492961"/>
                <a:chOff x="4191000" y="3352800"/>
                <a:chExt cx="645361" cy="492961"/>
              </a:xfrm>
            </p:grpSpPr>
            <p:sp>
              <p:nvSpPr>
                <p:cNvPr id="216"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7"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8"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9"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202" name="Group 201"/>
              <p:cNvGrpSpPr/>
              <p:nvPr/>
            </p:nvGrpSpPr>
            <p:grpSpPr>
              <a:xfrm>
                <a:off x="4343400" y="3048000"/>
                <a:ext cx="645361" cy="492961"/>
                <a:chOff x="4191000" y="3352800"/>
                <a:chExt cx="645361" cy="492961"/>
              </a:xfrm>
            </p:grpSpPr>
            <p:sp>
              <p:nvSpPr>
                <p:cNvPr id="207"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8"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9"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0"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203" name="Straight Connector 202"/>
              <p:cNvCxnSpPr>
                <a:stCxn id="217" idx="0"/>
                <a:endCxn id="208"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a:stCxn id="218" idx="0"/>
                <a:endCxn id="209"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a:stCxn id="216" idx="0"/>
                <a:endCxn id="207"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a:stCxn id="219" idx="0"/>
                <a:endCxn id="210"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225" name="Straight Arrow Connector 141"/>
            <p:cNvCxnSpPr>
              <a:stCxn id="218" idx="3"/>
              <a:endCxn id="217" idx="6"/>
            </p:cNvCxnSpPr>
            <p:nvPr/>
          </p:nvCxnSpPr>
          <p:spPr bwMode="auto">
            <a:xfrm flipV="1">
              <a:off x="4591365" y="1351380"/>
              <a:ext cx="237819" cy="1128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28" name="Straight Arrow Connector 141"/>
            <p:cNvCxnSpPr>
              <a:stCxn id="216" idx="5"/>
              <a:endCxn id="217" idx="2"/>
            </p:cNvCxnSpPr>
            <p:nvPr/>
          </p:nvCxnSpPr>
          <p:spPr bwMode="auto">
            <a:xfrm flipH="1" flipV="1">
              <a:off x="4941145" y="1351380"/>
              <a:ext cx="104451" cy="1890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1" name="Straight Arrow Connector 141"/>
            <p:cNvCxnSpPr>
              <a:stCxn id="219" idx="2"/>
              <a:endCxn id="216" idx="7"/>
            </p:cNvCxnSpPr>
            <p:nvPr/>
          </p:nvCxnSpPr>
          <p:spPr bwMode="auto">
            <a:xfrm flipV="1">
              <a:off x="4836361" y="16195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4" name="Straight Arrow Connector 141"/>
            <p:cNvCxnSpPr>
              <a:stCxn id="218" idx="1"/>
              <a:endCxn id="216" idx="6"/>
            </p:cNvCxnSpPr>
            <p:nvPr/>
          </p:nvCxnSpPr>
          <p:spPr bwMode="auto">
            <a:xfrm>
              <a:off x="4591365" y="1543365"/>
              <a:ext cx="437835" cy="366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7" name="Straight Arrow Connector 141"/>
            <p:cNvCxnSpPr>
              <a:stCxn id="210" idx="2"/>
              <a:endCxn id="207" idx="7"/>
            </p:cNvCxnSpPr>
            <p:nvPr/>
          </p:nvCxnSpPr>
          <p:spPr bwMode="auto">
            <a:xfrm flipV="1">
              <a:off x="4836361" y="23053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0" name="Straight Arrow Connector 141"/>
            <p:cNvCxnSpPr>
              <a:stCxn id="207" idx="5"/>
              <a:endCxn id="208" idx="1"/>
            </p:cNvCxnSpPr>
            <p:nvPr/>
          </p:nvCxnSpPr>
          <p:spPr bwMode="auto">
            <a:xfrm flipH="1" flipV="1">
              <a:off x="4924749" y="2076765"/>
              <a:ext cx="120847" cy="1494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5" name="Straight Arrow Connector 141"/>
            <p:cNvCxnSpPr>
              <a:stCxn id="209" idx="2"/>
              <a:endCxn id="208" idx="6"/>
            </p:cNvCxnSpPr>
            <p:nvPr/>
          </p:nvCxnSpPr>
          <p:spPr bwMode="auto">
            <a:xfrm flipV="1">
              <a:off x="4607761" y="2037180"/>
              <a:ext cx="221423" cy="152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8" name="Straight Arrow Connector 141"/>
            <p:cNvCxnSpPr>
              <a:stCxn id="209" idx="2"/>
              <a:endCxn id="207" idx="7"/>
            </p:cNvCxnSpPr>
            <p:nvPr/>
          </p:nvCxnSpPr>
          <p:spPr bwMode="auto">
            <a:xfrm>
              <a:off x="4607761" y="2189580"/>
              <a:ext cx="437835" cy="115785"/>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cxnSp>
        <p:nvCxnSpPr>
          <p:cNvPr id="159" name="Curved Connector 162"/>
          <p:cNvCxnSpPr>
            <a:stCxn id="160" idx="2"/>
            <a:endCxn id="218" idx="5"/>
          </p:cNvCxnSpPr>
          <p:nvPr/>
        </p:nvCxnSpPr>
        <p:spPr bwMode="auto">
          <a:xfrm flipH="1">
            <a:off x="4512196" y="1296087"/>
            <a:ext cx="131980" cy="673187"/>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60" name="Rectangle 154"/>
          <p:cNvSpPr/>
          <p:nvPr/>
        </p:nvSpPr>
        <p:spPr bwMode="auto">
          <a:xfrm>
            <a:off x="4564364" y="1136464"/>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2" name="Rectangle 180"/>
          <p:cNvSpPr/>
          <p:nvPr/>
        </p:nvSpPr>
        <p:spPr bwMode="auto">
          <a:xfrm>
            <a:off x="5278369" y="121627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3" name="Rectangle 187"/>
          <p:cNvSpPr/>
          <p:nvPr/>
        </p:nvSpPr>
        <p:spPr bwMode="auto">
          <a:xfrm>
            <a:off x="4755106" y="132914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78" name="Curved Connector 162"/>
          <p:cNvCxnSpPr>
            <a:stCxn id="163" idx="2"/>
            <a:endCxn id="217" idx="3"/>
          </p:cNvCxnSpPr>
          <p:nvPr/>
        </p:nvCxnSpPr>
        <p:spPr bwMode="auto">
          <a:xfrm>
            <a:off x="4834918" y="1488768"/>
            <a:ext cx="89831" cy="328106"/>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79" name="Curved Connector 162"/>
          <p:cNvCxnSpPr>
            <a:stCxn id="162" idx="2"/>
            <a:endCxn id="216" idx="4"/>
          </p:cNvCxnSpPr>
          <p:nvPr/>
        </p:nvCxnSpPr>
        <p:spPr bwMode="auto">
          <a:xfrm flipH="1">
            <a:off x="5085180" y="1375898"/>
            <a:ext cx="273001" cy="653180"/>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0" name="Rectangle 154"/>
          <p:cNvSpPr/>
          <p:nvPr/>
        </p:nvSpPr>
        <p:spPr bwMode="auto">
          <a:xfrm>
            <a:off x="4403003" y="2977197"/>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1" name="Rectangle 180"/>
          <p:cNvSpPr/>
          <p:nvPr/>
        </p:nvSpPr>
        <p:spPr bwMode="auto">
          <a:xfrm>
            <a:off x="5117008" y="30570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2" name="Rectangle 187"/>
          <p:cNvSpPr/>
          <p:nvPr/>
        </p:nvSpPr>
        <p:spPr bwMode="auto">
          <a:xfrm>
            <a:off x="4593745" y="3393993"/>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7" name="Curved Connector 162"/>
          <p:cNvCxnSpPr>
            <a:stCxn id="182" idx="0"/>
            <a:endCxn id="210" idx="0"/>
          </p:cNvCxnSpPr>
          <p:nvPr/>
        </p:nvCxnSpPr>
        <p:spPr bwMode="auto">
          <a:xfrm flipV="1">
            <a:off x="4673557" y="2979239"/>
            <a:ext cx="106823" cy="4147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8" name="Rectangle 187"/>
          <p:cNvSpPr/>
          <p:nvPr/>
        </p:nvSpPr>
        <p:spPr bwMode="auto">
          <a:xfrm>
            <a:off x="4866001" y="32094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9" name="Curved Connector 162"/>
          <p:cNvCxnSpPr>
            <a:stCxn id="180" idx="0"/>
            <a:endCxn id="209" idx="1"/>
          </p:cNvCxnSpPr>
          <p:nvPr/>
        </p:nvCxnSpPr>
        <p:spPr bwMode="auto">
          <a:xfrm flipV="1">
            <a:off x="4482815" y="2734243"/>
            <a:ext cx="108550" cy="2429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0" name="Curved Connector 162"/>
          <p:cNvCxnSpPr>
            <a:stCxn id="181" idx="0"/>
            <a:endCxn id="207" idx="7"/>
          </p:cNvCxnSpPr>
          <p:nvPr/>
        </p:nvCxnSpPr>
        <p:spPr bwMode="auto">
          <a:xfrm flipH="1" flipV="1">
            <a:off x="5045596" y="2810443"/>
            <a:ext cx="151224" cy="246565"/>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1" name="Curved Connector 162"/>
          <p:cNvCxnSpPr>
            <a:stCxn id="188" idx="0"/>
            <a:endCxn id="210" idx="0"/>
          </p:cNvCxnSpPr>
          <p:nvPr/>
        </p:nvCxnSpPr>
        <p:spPr bwMode="auto">
          <a:xfrm flipH="1" flipV="1">
            <a:off x="4780380" y="2979239"/>
            <a:ext cx="165433" cy="230169"/>
          </a:xfrm>
          <a:prstGeom prst="straightConnector1">
            <a:avLst/>
          </a:prstGeom>
          <a:solidFill>
            <a:srgbClr val="C6531F"/>
          </a:solidFill>
          <a:ln w="38100" cap="flat" cmpd="sng" algn="ctr">
            <a:solidFill>
              <a:srgbClr val="4F81BD"/>
            </a:solidFill>
            <a:prstDash val="solid"/>
            <a:round/>
            <a:headEnd type="none" w="med" len="med"/>
            <a:tailEnd type="arrow"/>
          </a:ln>
          <a:effectLst/>
        </p:spPr>
      </p:cxnSp>
      <p:grpSp>
        <p:nvGrpSpPr>
          <p:cNvPr id="212" name="Group 7"/>
          <p:cNvGrpSpPr/>
          <p:nvPr/>
        </p:nvGrpSpPr>
        <p:grpSpPr>
          <a:xfrm>
            <a:off x="4419600" y="3724238"/>
            <a:ext cx="4724400" cy="1292423"/>
            <a:chOff x="21135136" y="8227785"/>
            <a:chExt cx="4595102" cy="1292423"/>
          </a:xfrm>
        </p:grpSpPr>
        <p:cxnSp>
          <p:nvCxnSpPr>
            <p:cNvPr id="214" name="Straight Arrow Connector 308"/>
            <p:cNvCxnSpPr/>
            <p:nvPr/>
          </p:nvCxnSpPr>
          <p:spPr bwMode="auto">
            <a:xfrm flipH="1">
              <a:off x="21135136" y="8413939"/>
              <a:ext cx="457200" cy="0"/>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215" name="TextBox 214"/>
            <p:cNvSpPr txBox="1"/>
            <p:nvPr/>
          </p:nvSpPr>
          <p:spPr>
            <a:xfrm>
              <a:off x="21592336" y="8227785"/>
              <a:ext cx="364309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among </a:t>
              </a:r>
              <a:r>
                <a:rPr lang="en-US" sz="1400" b="0" kern="0" dirty="0" err="1" smtClean="0">
                  <a:solidFill>
                    <a:srgbClr val="000100"/>
                  </a:solidFill>
                </a:rPr>
                <a:t>orthologs</a:t>
              </a:r>
              <a:r>
                <a:rPr lang="en-US" sz="1400" b="0" kern="0" dirty="0" smtClean="0">
                  <a:solidFill>
                    <a:srgbClr val="000100"/>
                  </a:solidFill>
                </a:rPr>
                <a:t> (</a:t>
              </a:r>
              <a:r>
                <a:rPr lang="en-US" sz="1400" kern="0" dirty="0" smtClean="0">
                  <a:solidFill>
                    <a:srgbClr val="000100"/>
                  </a:solidFill>
                </a:rPr>
                <a:t>internal</a:t>
              </a:r>
              <a:r>
                <a:rPr lang="en-US" sz="1400" b="0" kern="0" dirty="0" smtClean="0">
                  <a:solidFill>
                    <a:srgbClr val="000100"/>
                  </a:solidFill>
                </a:rPr>
                <a:t>)</a:t>
              </a:r>
              <a:endParaRPr lang="en-US" sz="1400" b="0" i="1" kern="0" dirty="0">
                <a:solidFill>
                  <a:srgbClr val="000100"/>
                </a:solidFill>
              </a:endParaRPr>
            </a:p>
          </p:txBody>
        </p:sp>
        <p:cxnSp>
          <p:nvCxnSpPr>
            <p:cNvPr id="220" name="Straight Arrow Connector 310"/>
            <p:cNvCxnSpPr/>
            <p:nvPr/>
          </p:nvCxnSpPr>
          <p:spPr bwMode="auto">
            <a:xfrm flipH="1">
              <a:off x="21135136" y="8718739"/>
              <a:ext cx="457200" cy="1"/>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221" name="TextBox 220"/>
            <p:cNvSpPr txBox="1"/>
            <p:nvPr/>
          </p:nvSpPr>
          <p:spPr>
            <a:xfrm>
              <a:off x="21603816" y="8532585"/>
              <a:ext cx="412642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from species-specific factors (</a:t>
              </a:r>
              <a:r>
                <a:rPr lang="en-US" sz="1400" kern="0" dirty="0" smtClean="0">
                  <a:solidFill>
                    <a:srgbClr val="000100"/>
                  </a:solidFill>
                </a:rPr>
                <a:t>external</a:t>
              </a:r>
              <a:r>
                <a:rPr lang="en-US" sz="1400" b="0" kern="0" dirty="0" smtClean="0">
                  <a:solidFill>
                    <a:srgbClr val="000100"/>
                  </a:solidFill>
                </a:rPr>
                <a:t>)</a:t>
              </a:r>
              <a:endParaRPr lang="en-US" sz="1400" b="0" i="1" kern="0" dirty="0">
                <a:solidFill>
                  <a:srgbClr val="000100"/>
                </a:solidFill>
              </a:endParaRPr>
            </a:p>
          </p:txBody>
        </p:sp>
        <p:sp>
          <p:nvSpPr>
            <p:cNvPr id="222" name="Oval 312"/>
            <p:cNvSpPr/>
            <p:nvPr/>
          </p:nvSpPr>
          <p:spPr bwMode="auto">
            <a:xfrm>
              <a:off x="21388066" y="8959742"/>
              <a:ext cx="171450" cy="17145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23" name="TextBox 222"/>
            <p:cNvSpPr txBox="1"/>
            <p:nvPr/>
          </p:nvSpPr>
          <p:spPr>
            <a:xfrm>
              <a:off x="21616667" y="8907631"/>
              <a:ext cx="3401211"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Orthologous genes (</a:t>
              </a:r>
              <a:r>
                <a:rPr lang="en-US" sz="1400" kern="0" dirty="0" err="1" smtClean="0">
                  <a:solidFill>
                    <a:srgbClr val="000100"/>
                  </a:solidFill>
                </a:rPr>
                <a:t>orthologs</a:t>
              </a:r>
              <a:r>
                <a:rPr lang="en-US" sz="1400" kern="0" dirty="0" smtClean="0">
                  <a:solidFill>
                    <a:srgbClr val="000100"/>
                  </a:solidFill>
                </a:rPr>
                <a:t>)</a:t>
              </a:r>
              <a:endParaRPr lang="en-US" sz="1400" b="0" i="1" kern="0" dirty="0">
                <a:solidFill>
                  <a:srgbClr val="000100"/>
                </a:solidFill>
              </a:endParaRPr>
            </a:p>
          </p:txBody>
        </p:sp>
        <p:grpSp>
          <p:nvGrpSpPr>
            <p:cNvPr id="224" name="Group 314"/>
            <p:cNvGrpSpPr/>
            <p:nvPr/>
          </p:nvGrpSpPr>
          <p:grpSpPr>
            <a:xfrm>
              <a:off x="21388045" y="9212431"/>
              <a:ext cx="4132677" cy="307777"/>
              <a:chOff x="1637782" y="22598915"/>
              <a:chExt cx="4132677" cy="307777"/>
            </a:xfrm>
          </p:grpSpPr>
          <p:sp>
            <p:nvSpPr>
              <p:cNvPr id="226" name="Rectangle 315"/>
              <p:cNvSpPr/>
              <p:nvPr/>
            </p:nvSpPr>
            <p:spPr bwMode="auto">
              <a:xfrm>
                <a:off x="1637782" y="22675114"/>
                <a:ext cx="171450" cy="17145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F79646"/>
                  </a:solidFill>
                  <a:latin typeface="Times New Roman" pitchFamily="18" charset="0"/>
                </a:endParaRPr>
              </a:p>
            </p:txBody>
          </p:sp>
          <p:sp>
            <p:nvSpPr>
              <p:cNvPr id="227" name="TextBox 226"/>
              <p:cNvSpPr txBox="1"/>
              <p:nvPr/>
            </p:nvSpPr>
            <p:spPr>
              <a:xfrm>
                <a:off x="1866379" y="22598915"/>
                <a:ext cx="3904080"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Species-specific transcription factors</a:t>
                </a:r>
                <a:endParaRPr lang="en-US" sz="1400" b="0" i="1" kern="0" dirty="0">
                  <a:solidFill>
                    <a:srgbClr val="000100"/>
                  </a:solidFill>
                </a:endParaRPr>
              </a:p>
            </p:txBody>
          </p:sp>
        </p:grpSp>
      </p:grpSp>
      <p:sp>
        <p:nvSpPr>
          <p:cNvPr id="213" name="TextBox 212"/>
          <p:cNvSpPr txBox="1"/>
          <p:nvPr/>
        </p:nvSpPr>
        <p:spPr>
          <a:xfrm>
            <a:off x="5846378" y="1430120"/>
            <a:ext cx="2788889" cy="1631216"/>
          </a:xfrm>
          <a:prstGeom prst="rect">
            <a:avLst/>
          </a:prstGeom>
          <a:noFill/>
        </p:spPr>
        <p:txBody>
          <a:bodyPr wrap="square" rtlCol="0">
            <a:spAutoFit/>
          </a:bodyPr>
          <a:lstStyle/>
          <a:p>
            <a:r>
              <a:rPr lang="en-US" sz="2000" b="0" dirty="0" smtClean="0">
                <a:solidFill>
                  <a:srgbClr val="000000"/>
                </a:solidFill>
              </a:rPr>
              <a:t>To what degree can’t </a:t>
            </a:r>
            <a:r>
              <a:rPr lang="en-US" sz="2000" b="0" dirty="0" err="1" smtClean="0">
                <a:solidFill>
                  <a:srgbClr val="000000"/>
                </a:solidFill>
              </a:rPr>
              <a:t>ortholog</a:t>
            </a:r>
            <a:r>
              <a:rPr lang="en-US" sz="2000" b="0" dirty="0" smtClean="0">
                <a:solidFill>
                  <a:srgbClr val="000000"/>
                </a:solidFill>
              </a:rPr>
              <a:t> expression levels be predicted due to species-specific regulation?</a:t>
            </a:r>
            <a:endParaRPr lang="en-US" sz="2000" b="0" dirty="0">
              <a:solidFill>
                <a:srgbClr val="000000"/>
              </a:solidFill>
            </a:endParaRPr>
          </a:p>
        </p:txBody>
      </p:sp>
      <p:sp>
        <p:nvSpPr>
          <p:cNvPr id="104" name="TextBox 4"/>
          <p:cNvSpPr txBox="1">
            <a:spLocks noChangeArrowheads="1"/>
          </p:cNvSpPr>
          <p:nvPr/>
        </p:nvSpPr>
        <p:spPr bwMode="auto">
          <a:xfrm rot="16200000">
            <a:off x="-2792430" y="3811716"/>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aturation sat="32000"/>
                    </a14:imgEffect>
                  </a14:imgLayer>
                </a14:imgProps>
              </a:ext>
            </a:extLst>
          </a:blip>
          <a:srcRect l="20198" t="25999" r="21722" b="57067"/>
          <a:stretch/>
        </p:blipFill>
        <p:spPr>
          <a:xfrm>
            <a:off x="4985172" y="5553772"/>
            <a:ext cx="3019715" cy="660319"/>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saturation sat="50000"/>
                    </a14:imgEffect>
                  </a14:imgLayer>
                </a14:imgProps>
              </a:ext>
            </a:extLst>
          </a:blip>
          <a:srcRect l="20578" t="17845" r="57729" b="67944"/>
          <a:stretch/>
        </p:blipFill>
        <p:spPr>
          <a:xfrm>
            <a:off x="694944" y="4951334"/>
            <a:ext cx="3488068" cy="1225110"/>
          </a:xfrm>
          <a:prstGeom prst="rect">
            <a:avLst/>
          </a:prstGeom>
        </p:spPr>
      </p:pic>
      <p:sp>
        <p:nvSpPr>
          <p:cNvPr id="5" name="TextBox 4"/>
          <p:cNvSpPr txBox="1"/>
          <p:nvPr/>
        </p:nvSpPr>
        <p:spPr>
          <a:xfrm>
            <a:off x="1645941" y="6427609"/>
            <a:ext cx="1586075" cy="276999"/>
          </a:xfrm>
          <a:prstGeom prst="rect">
            <a:avLst/>
          </a:prstGeom>
          <a:noFill/>
        </p:spPr>
        <p:txBody>
          <a:bodyPr wrap="none" rtlCol="0">
            <a:spAutoFit/>
          </a:bodyPr>
          <a:lstStyle/>
          <a:p>
            <a:r>
              <a:rPr lang="en-US" smtClean="0"/>
              <a:t>With External </a:t>
            </a:r>
            <a:r>
              <a:rPr lang="en-US" dirty="0" smtClean="0"/>
              <a:t>force</a:t>
            </a:r>
            <a:endParaRPr lang="en-US" dirty="0"/>
          </a:p>
        </p:txBody>
      </p:sp>
      <p:sp>
        <p:nvSpPr>
          <p:cNvPr id="106" name="TextBox 105"/>
          <p:cNvSpPr txBox="1"/>
          <p:nvPr/>
        </p:nvSpPr>
        <p:spPr>
          <a:xfrm>
            <a:off x="5484176" y="6427609"/>
            <a:ext cx="2021707" cy="276999"/>
          </a:xfrm>
          <a:prstGeom prst="rect">
            <a:avLst/>
          </a:prstGeom>
          <a:noFill/>
        </p:spPr>
        <p:txBody>
          <a:bodyPr wrap="none" rtlCol="0">
            <a:spAutoFit/>
          </a:bodyPr>
          <a:lstStyle/>
          <a:p>
            <a:r>
              <a:rPr lang="en-US" dirty="0" smtClean="0"/>
              <a:t>Purely </a:t>
            </a:r>
            <a:r>
              <a:rPr lang="en-US" smtClean="0"/>
              <a:t>Internal Dynamics</a:t>
            </a:r>
            <a:endParaRPr lang="en-US" dirty="0"/>
          </a:p>
        </p:txBody>
      </p:sp>
    </p:spTree>
    <p:extLst>
      <p:ext uri="{BB962C8B-B14F-4D97-AF65-F5344CB8AC3E}">
        <p14:creationId xmlns:p14="http://schemas.microsoft.com/office/powerpoint/2010/main" val="4190675954"/>
      </p:ext>
    </p:extLst>
  </p:cSld>
  <p:clrMapOvr>
    <a:masterClrMapping/>
  </p:clrMapOvr>
  <p:transition advTm="61873"/>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242" y="1865439"/>
            <a:ext cx="4525758" cy="4370640"/>
          </a:xfrm>
          <a:prstGeom prst="rect">
            <a:avLst/>
          </a:prstGeom>
        </p:spPr>
      </p:pic>
      <p:sp>
        <p:nvSpPr>
          <p:cNvPr id="13" name="Title 1"/>
          <p:cNvSpPr>
            <a:spLocks noGrp="1"/>
          </p:cNvSpPr>
          <p:nvPr>
            <p:ph type="title"/>
          </p:nvPr>
        </p:nvSpPr>
        <p:spPr>
          <a:xfrm>
            <a:off x="152399" y="83756"/>
            <a:ext cx="8991601" cy="914400"/>
          </a:xfrm>
        </p:spPr>
        <p:txBody>
          <a:bodyPr>
            <a:normAutofit/>
          </a:bodyPr>
          <a:lstStyle/>
          <a:p>
            <a:r>
              <a:rPr lang="en-US" dirty="0" smtClean="0"/>
              <a:t>State-space model for internal </a:t>
            </a:r>
            <a:br>
              <a:rPr lang="en-US" dirty="0" smtClean="0"/>
            </a:br>
            <a:r>
              <a:rPr lang="en-US" dirty="0" smtClean="0"/>
              <a:t>and external gene regulatory networks</a:t>
            </a:r>
            <a:endParaRPr lang="en-US" dirty="0"/>
          </a:p>
        </p:txBody>
      </p:sp>
      <p:sp>
        <p:nvSpPr>
          <p:cNvPr id="15" name="TextBox 14"/>
          <p:cNvSpPr txBox="1"/>
          <p:nvPr/>
        </p:nvSpPr>
        <p:spPr>
          <a:xfrm>
            <a:off x="610998" y="1078348"/>
            <a:ext cx="3546182" cy="3508653"/>
          </a:xfrm>
          <a:prstGeom prst="rect">
            <a:avLst/>
          </a:prstGeom>
          <a:noFill/>
        </p:spPr>
        <p:txBody>
          <a:bodyPr wrap="square" rtlCol="0">
            <a:spAutoFit/>
          </a:bodyPr>
          <a:lstStyle/>
          <a:p>
            <a:pPr marL="285750" indent="-285750" defTabSz="457200" fontAlgn="auto">
              <a:spcBef>
                <a:spcPts val="0"/>
              </a:spcBef>
              <a:spcAft>
                <a:spcPts val="0"/>
              </a:spcAft>
              <a:buFont typeface="Arial"/>
              <a:buChar char="•"/>
            </a:pPr>
            <a:r>
              <a:rPr lang="en-US" sz="1600" dirty="0" smtClean="0">
                <a:solidFill>
                  <a:prstClr val="black"/>
                </a:solidFill>
                <a:latin typeface="Times New Roman"/>
                <a:cs typeface="Times New Roman"/>
              </a:rPr>
              <a:t>State </a:t>
            </a:r>
            <a:r>
              <a:rPr lang="en-US" sz="1600" i="1" dirty="0" err="1">
                <a:solidFill>
                  <a:prstClr val="black"/>
                </a:solidFill>
                <a:latin typeface="Times New Roman"/>
                <a:cs typeface="Times New Roman"/>
              </a:rPr>
              <a:t>X</a:t>
            </a:r>
            <a:r>
              <a:rPr lang="en-US" sz="1600" i="1" baseline="-25000" dirty="0" err="1">
                <a:solidFill>
                  <a:prstClr val="black"/>
                </a:solidFill>
                <a:latin typeface="Times New Roman"/>
                <a:cs typeface="Times New Roman"/>
              </a:rPr>
              <a:t>t</a:t>
            </a:r>
            <a:r>
              <a:rPr lang="en-US" sz="1600" dirty="0">
                <a:solidFill>
                  <a:prstClr val="black"/>
                </a:solidFill>
                <a:latin typeface="Times New Roman"/>
                <a:cs typeface="Times New Roman"/>
              </a:rPr>
              <a:t>: </a:t>
            </a:r>
            <a:r>
              <a:rPr lang="en-US" sz="1600" b="0" dirty="0">
                <a:solidFill>
                  <a:prstClr val="black"/>
                </a:solidFill>
                <a:latin typeface="Times New Roman"/>
                <a:cs typeface="Times New Roman"/>
              </a:rPr>
              <a:t>Gene expression vector of internal group at time </a:t>
            </a:r>
            <a:r>
              <a:rPr lang="en-US" sz="1600" b="0" i="1" dirty="0">
                <a:solidFill>
                  <a:prstClr val="black"/>
                </a:solidFill>
                <a:latin typeface="Times New Roman"/>
                <a:cs typeface="Times New Roman"/>
              </a:rPr>
              <a:t>t</a:t>
            </a:r>
          </a:p>
          <a:p>
            <a:pPr marL="285750" indent="-285750" defTabSz="457200" fontAlgn="auto">
              <a:spcBef>
                <a:spcPts val="0"/>
              </a:spcBef>
              <a:spcAft>
                <a:spcPts val="0"/>
              </a:spcAft>
              <a:buFont typeface="Arial"/>
              <a:buChar char="•"/>
            </a:pPr>
            <a:endParaRPr lang="en-US" sz="1600" i="1" dirty="0" smtClean="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i="1" dirty="0" err="1" smtClean="0">
                <a:solidFill>
                  <a:prstClr val="black"/>
                </a:solidFill>
                <a:latin typeface="Times New Roman"/>
                <a:cs typeface="Times New Roman"/>
              </a:rPr>
              <a:t>A</a:t>
            </a:r>
            <a:r>
              <a:rPr lang="en-US" sz="1600" i="1" baseline="-25000" dirty="0" err="1" smtClean="0">
                <a:solidFill>
                  <a:prstClr val="black"/>
                </a:solidFill>
                <a:latin typeface="Times New Roman"/>
                <a:cs typeface="Times New Roman"/>
              </a:rPr>
              <a:t>ij</a:t>
            </a:r>
            <a:r>
              <a:rPr lang="en-US" sz="1600" b="0" dirty="0" smtClean="0">
                <a:solidFill>
                  <a:prstClr val="black"/>
                </a:solidFill>
                <a:latin typeface="Times New Roman"/>
                <a:cs typeface="Times New Roman"/>
              </a:rPr>
              <a:t> </a:t>
            </a:r>
            <a:r>
              <a:rPr lang="en-US" sz="1600" b="0" dirty="0">
                <a:solidFill>
                  <a:prstClr val="black"/>
                </a:solidFill>
                <a:latin typeface="Times New Roman"/>
                <a:cs typeface="Times New Roman"/>
              </a:rPr>
              <a:t>captures temporal casual influence from Gene </a:t>
            </a:r>
            <a:r>
              <a:rPr lang="en-US" sz="1600" b="0" i="1" dirty="0" err="1">
                <a:solidFill>
                  <a:prstClr val="black"/>
                </a:solidFill>
                <a:latin typeface="Times New Roman"/>
                <a:cs typeface="Times New Roman"/>
              </a:rPr>
              <a:t>i</a:t>
            </a:r>
            <a:r>
              <a:rPr lang="en-US" sz="1600" b="0" dirty="0">
                <a:solidFill>
                  <a:prstClr val="black"/>
                </a:solidFill>
                <a:latin typeface="Times New Roman"/>
                <a:cs typeface="Times New Roman"/>
              </a:rPr>
              <a:t> to Gene </a:t>
            </a:r>
            <a:r>
              <a:rPr lang="en-US" sz="1600" b="0" i="1" dirty="0">
                <a:solidFill>
                  <a:prstClr val="black"/>
                </a:solidFill>
                <a:latin typeface="Times New Roman"/>
                <a:cs typeface="Times New Roman"/>
              </a:rPr>
              <a:t>j </a:t>
            </a:r>
            <a:r>
              <a:rPr lang="en-US" sz="1600" b="0" dirty="0">
                <a:solidFill>
                  <a:prstClr val="black"/>
                </a:solidFill>
                <a:latin typeface="Times New Roman"/>
                <a:cs typeface="Times New Roman"/>
              </a:rPr>
              <a:t> in internal </a:t>
            </a:r>
            <a:r>
              <a:rPr lang="en-US" sz="1600" b="0" dirty="0" smtClean="0">
                <a:solidFill>
                  <a:prstClr val="black"/>
                </a:solidFill>
                <a:latin typeface="Times New Roman"/>
                <a:cs typeface="Times New Roman"/>
              </a:rPr>
              <a:t>group</a:t>
            </a:r>
          </a:p>
          <a:p>
            <a:pPr marL="285750" indent="-285750" defTabSz="457200" fontAlgn="auto">
              <a:spcBef>
                <a:spcPts val="0"/>
              </a:spcBef>
              <a:spcAft>
                <a:spcPts val="0"/>
              </a:spcAft>
              <a:buFont typeface="Arial"/>
              <a:buChar char="•"/>
            </a:pPr>
            <a:endParaRPr lang="en-US" sz="1600" b="0" i="1" dirty="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i="1" dirty="0" err="1">
                <a:solidFill>
                  <a:prstClr val="black"/>
                </a:solidFill>
                <a:latin typeface="Times New Roman"/>
                <a:cs typeface="Times New Roman"/>
              </a:rPr>
              <a:t>B</a:t>
            </a:r>
            <a:r>
              <a:rPr lang="en-US" sz="1600" i="1" baseline="-25000" dirty="0" err="1">
                <a:solidFill>
                  <a:prstClr val="black"/>
                </a:solidFill>
                <a:latin typeface="Times New Roman"/>
                <a:cs typeface="Times New Roman"/>
              </a:rPr>
              <a:t>kl</a:t>
            </a:r>
            <a:r>
              <a:rPr lang="en-US" sz="1600" dirty="0">
                <a:solidFill>
                  <a:prstClr val="black"/>
                </a:solidFill>
                <a:latin typeface="Times New Roman"/>
                <a:cs typeface="Times New Roman"/>
              </a:rPr>
              <a:t> </a:t>
            </a:r>
            <a:r>
              <a:rPr lang="en-US" sz="1600" b="0" dirty="0">
                <a:solidFill>
                  <a:prstClr val="black"/>
                </a:solidFill>
                <a:latin typeface="Times New Roman"/>
                <a:cs typeface="Times New Roman"/>
              </a:rPr>
              <a:t>captures temporal casual influence from external factor </a:t>
            </a:r>
            <a:r>
              <a:rPr lang="en-US" sz="1600" b="0" i="1" dirty="0">
                <a:solidFill>
                  <a:prstClr val="black"/>
                </a:solidFill>
                <a:latin typeface="Times New Roman"/>
                <a:cs typeface="Times New Roman"/>
              </a:rPr>
              <a:t>k </a:t>
            </a:r>
            <a:r>
              <a:rPr lang="en-US" sz="1600" b="0" dirty="0">
                <a:solidFill>
                  <a:prstClr val="black"/>
                </a:solidFill>
                <a:latin typeface="Times New Roman"/>
                <a:cs typeface="Times New Roman"/>
              </a:rPr>
              <a:t>to Gene </a:t>
            </a:r>
            <a:r>
              <a:rPr lang="en-US" sz="1600" b="0" i="1" dirty="0">
                <a:solidFill>
                  <a:prstClr val="black"/>
                </a:solidFill>
                <a:latin typeface="Times New Roman"/>
                <a:cs typeface="Times New Roman"/>
              </a:rPr>
              <a:t>l </a:t>
            </a:r>
            <a:r>
              <a:rPr lang="en-US" sz="1600" b="0" dirty="0">
                <a:solidFill>
                  <a:prstClr val="black"/>
                </a:solidFill>
                <a:latin typeface="Times New Roman"/>
                <a:cs typeface="Times New Roman"/>
              </a:rPr>
              <a:t>in internal </a:t>
            </a:r>
            <a:r>
              <a:rPr lang="en-US" sz="1600" b="0" dirty="0" smtClean="0">
                <a:solidFill>
                  <a:prstClr val="black"/>
                </a:solidFill>
                <a:latin typeface="Times New Roman"/>
                <a:cs typeface="Times New Roman"/>
              </a:rPr>
              <a:t>group</a:t>
            </a:r>
          </a:p>
          <a:p>
            <a:pPr marL="285750" indent="-285750" defTabSz="457200" fontAlgn="auto">
              <a:spcBef>
                <a:spcPts val="0"/>
              </a:spcBef>
              <a:spcAft>
                <a:spcPts val="0"/>
              </a:spcAft>
              <a:buFont typeface="Arial"/>
              <a:buChar char="•"/>
            </a:pPr>
            <a:endParaRPr lang="en-US" sz="1600" b="0" i="1" dirty="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dirty="0" smtClean="0">
                <a:solidFill>
                  <a:prstClr val="black"/>
                </a:solidFill>
                <a:latin typeface="Times New Roman"/>
                <a:cs typeface="Times New Roman"/>
              </a:rPr>
              <a:t>Control </a:t>
            </a:r>
            <a:r>
              <a:rPr lang="en-US" sz="1600" i="1" dirty="0" err="1" smtClean="0">
                <a:solidFill>
                  <a:prstClr val="black"/>
                </a:solidFill>
                <a:latin typeface="Times New Roman"/>
                <a:cs typeface="Times New Roman"/>
              </a:rPr>
              <a:t>U</a:t>
            </a:r>
            <a:r>
              <a:rPr lang="en-US" sz="1600" i="1" baseline="-25000" dirty="0" err="1" smtClean="0">
                <a:solidFill>
                  <a:prstClr val="black"/>
                </a:solidFill>
                <a:latin typeface="Times New Roman"/>
                <a:cs typeface="Times New Roman"/>
              </a:rPr>
              <a:t>t</a:t>
            </a:r>
            <a:r>
              <a:rPr lang="en-US" sz="1600" dirty="0" smtClean="0">
                <a:solidFill>
                  <a:prstClr val="black"/>
                </a:solidFill>
                <a:latin typeface="Times New Roman"/>
                <a:cs typeface="Times New Roman"/>
              </a:rPr>
              <a:t>: </a:t>
            </a:r>
            <a:r>
              <a:rPr lang="en-US" sz="1600" b="0" dirty="0">
                <a:solidFill>
                  <a:prstClr val="black"/>
                </a:solidFill>
                <a:latin typeface="Times New Roman"/>
                <a:cs typeface="Times New Roman"/>
              </a:rPr>
              <a:t>Gene expression vector of external factors at time </a:t>
            </a:r>
            <a:r>
              <a:rPr lang="en-US" sz="1600" b="0" i="1" dirty="0">
                <a:solidFill>
                  <a:prstClr val="black"/>
                </a:solidFill>
                <a:latin typeface="Times New Roman"/>
                <a:cs typeface="Times New Roman"/>
              </a:rPr>
              <a:t>t</a:t>
            </a:r>
          </a:p>
          <a:p>
            <a:pPr marL="285750" indent="-285750" defTabSz="457200" fontAlgn="auto">
              <a:spcBef>
                <a:spcPts val="0"/>
              </a:spcBef>
              <a:spcAft>
                <a:spcPts val="0"/>
              </a:spcAft>
              <a:buFont typeface="Arial"/>
              <a:buChar char="•"/>
            </a:pPr>
            <a:endParaRPr lang="en-US" sz="1400" b="0" dirty="0">
              <a:solidFill>
                <a:prstClr val="black"/>
              </a:solidFill>
              <a:latin typeface="Times New Roman"/>
              <a:cs typeface="Times New Roman"/>
            </a:endParaRPr>
          </a:p>
        </p:txBody>
      </p:sp>
      <p:sp>
        <p:nvSpPr>
          <p:cNvPr id="5"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7155296"/>
      </p:ext>
    </p:extLst>
  </p:cSld>
  <p:clrMapOvr>
    <a:masterClrMapping/>
  </p:clrMapOvr>
  <mc:AlternateContent xmlns:mc="http://schemas.openxmlformats.org/markup-compatibility/2006" xmlns:p14="http://schemas.microsoft.com/office/powerpoint/2010/main">
    <mc:Choice Requires="p14">
      <p:transition spd="slow" p14:dur="2000" advTm="42948"/>
    </mc:Choice>
    <mc:Fallback xmlns="">
      <p:transition spd="slow" advTm="42948"/>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242" y="1865439"/>
            <a:ext cx="4525758" cy="4370640"/>
          </a:xfrm>
          <a:prstGeom prst="rect">
            <a:avLst/>
          </a:prstGeom>
        </p:spPr>
      </p:pic>
      <p:sp>
        <p:nvSpPr>
          <p:cNvPr id="105" name="TextBox 104"/>
          <p:cNvSpPr txBox="1"/>
          <p:nvPr/>
        </p:nvSpPr>
        <p:spPr>
          <a:xfrm>
            <a:off x="366037" y="4800600"/>
            <a:ext cx="4683033" cy="892552"/>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Effective state space model for meta-genes</a:t>
            </a:r>
          </a:p>
          <a:p>
            <a:pPr defTabSz="457200" fontAlgn="auto">
              <a:spcBef>
                <a:spcPts val="0"/>
              </a:spcBef>
              <a:spcAft>
                <a:spcPts val="0"/>
              </a:spcAft>
            </a:pPr>
            <a:r>
              <a:rPr lang="en-US" sz="1600" b="0" dirty="0" smtClean="0">
                <a:solidFill>
                  <a:srgbClr val="000000"/>
                </a:solidFill>
                <a:latin typeface="Times New Roman"/>
                <a:cs typeface="Times New Roman"/>
              </a:rPr>
              <a:t>(</a:t>
            </a:r>
            <a:r>
              <a:rPr lang="en-US" sz="1600" b="0" dirty="0">
                <a:solidFill>
                  <a:srgbClr val="000000"/>
                </a:solidFill>
                <a:latin typeface="Times New Roman"/>
                <a:cs typeface="Times New Roman"/>
              </a:rPr>
              <a:t>e.g., 250 time points to estimate 50 matrix elements if 5 meta-genes)</a:t>
            </a:r>
          </a:p>
        </p:txBody>
      </p:sp>
      <p:sp>
        <p:nvSpPr>
          <p:cNvPr id="107" name="TextBox 106"/>
          <p:cNvSpPr txBox="1"/>
          <p:nvPr/>
        </p:nvSpPr>
        <p:spPr>
          <a:xfrm>
            <a:off x="366037" y="1011830"/>
            <a:ext cx="4104908" cy="1200328"/>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Not enough data to estimate state space model for genes </a:t>
            </a:r>
          </a:p>
          <a:p>
            <a:pPr defTabSz="457200" fontAlgn="auto">
              <a:spcBef>
                <a:spcPts val="0"/>
              </a:spcBef>
              <a:spcAft>
                <a:spcPts val="0"/>
              </a:spcAft>
            </a:pPr>
            <a:r>
              <a:rPr lang="en-US" sz="1600" b="0" dirty="0">
                <a:solidFill>
                  <a:srgbClr val="000000"/>
                </a:solidFill>
                <a:latin typeface="Times New Roman"/>
                <a:cs typeface="Times New Roman"/>
              </a:rPr>
              <a:t>(e.g., 25 time points per gene to estimate 4 </a:t>
            </a:r>
            <a:r>
              <a:rPr lang="en-US" sz="1600" b="0" dirty="0" smtClean="0">
                <a:solidFill>
                  <a:srgbClr val="000000"/>
                </a:solidFill>
                <a:latin typeface="Times New Roman"/>
                <a:cs typeface="Times New Roman"/>
              </a:rPr>
              <a:t>million </a:t>
            </a:r>
            <a:r>
              <a:rPr lang="en-US" sz="1600" b="0" dirty="0">
                <a:solidFill>
                  <a:srgbClr val="000000"/>
                </a:solidFill>
                <a:latin typeface="Times New Roman"/>
                <a:cs typeface="Times New Roman"/>
              </a:rPr>
              <a:t>elements of </a:t>
            </a:r>
            <a:r>
              <a:rPr lang="en-US" sz="1600" b="0" i="1" dirty="0">
                <a:solidFill>
                  <a:srgbClr val="000000"/>
                </a:solidFill>
                <a:latin typeface="Times New Roman"/>
                <a:cs typeface="Times New Roman"/>
              </a:rPr>
              <a:t>A </a:t>
            </a:r>
            <a:r>
              <a:rPr lang="en-US" sz="1600" b="0" dirty="0">
                <a:solidFill>
                  <a:srgbClr val="000000"/>
                </a:solidFill>
                <a:latin typeface="Times New Roman"/>
                <a:cs typeface="Times New Roman"/>
              </a:rPr>
              <a:t>or</a:t>
            </a:r>
            <a:r>
              <a:rPr lang="en-US" sz="1600" b="0" i="1" dirty="0">
                <a:solidFill>
                  <a:srgbClr val="000000"/>
                </a:solidFill>
                <a:latin typeface="Times New Roman"/>
                <a:cs typeface="Times New Roman"/>
              </a:rPr>
              <a:t> B</a:t>
            </a:r>
            <a:r>
              <a:rPr lang="en-US" sz="1600" b="0" dirty="0">
                <a:solidFill>
                  <a:srgbClr val="000000"/>
                </a:solidFill>
                <a:latin typeface="Times New Roman"/>
                <a:cs typeface="Times New Roman"/>
              </a:rPr>
              <a:t> for 2000 genes)</a:t>
            </a:r>
          </a:p>
        </p:txBody>
      </p:sp>
      <p:sp>
        <p:nvSpPr>
          <p:cNvPr id="3" name="Rectangle 2"/>
          <p:cNvSpPr/>
          <p:nvPr/>
        </p:nvSpPr>
        <p:spPr>
          <a:xfrm>
            <a:off x="607455" y="3412064"/>
            <a:ext cx="3497452" cy="707886"/>
          </a:xfrm>
          <a:prstGeom prst="rect">
            <a:avLst/>
          </a:prstGeom>
        </p:spPr>
        <p:txBody>
          <a:bodyPr wrap="square">
            <a:spAutoFit/>
          </a:bodyPr>
          <a:lstStyle/>
          <a:p>
            <a:pPr defTabSz="457200" fontAlgn="auto">
              <a:spcBef>
                <a:spcPts val="0"/>
              </a:spcBef>
              <a:spcAft>
                <a:spcPts val="0"/>
              </a:spcAft>
            </a:pPr>
            <a:r>
              <a:rPr lang="en-US" sz="2000" b="0" dirty="0">
                <a:solidFill>
                  <a:srgbClr val="000000"/>
                </a:solidFill>
                <a:latin typeface="Times New Roman"/>
                <a:cs typeface="Times New Roman"/>
              </a:rPr>
              <a:t>Dimensionality reduction from genes to meta-genes (e.g., </a:t>
            </a:r>
            <a:r>
              <a:rPr lang="en-US" sz="2000" b="0" dirty="0" smtClean="0">
                <a:solidFill>
                  <a:srgbClr val="000000"/>
                </a:solidFill>
                <a:latin typeface="Times New Roman"/>
                <a:cs typeface="Times New Roman"/>
              </a:rPr>
              <a:t>SVD)</a:t>
            </a:r>
            <a:endParaRPr lang="en-US" sz="2000" b="0" dirty="0">
              <a:solidFill>
                <a:srgbClr val="000000"/>
              </a:solidFill>
              <a:latin typeface="Times New Roman"/>
              <a:cs typeface="Times New Roman"/>
            </a:endParaRPr>
          </a:p>
        </p:txBody>
      </p:sp>
      <p:sp>
        <p:nvSpPr>
          <p:cNvPr id="9" name="Right Arrow 8"/>
          <p:cNvSpPr/>
          <p:nvPr/>
        </p:nvSpPr>
        <p:spPr>
          <a:xfrm rot="5400000">
            <a:off x="2353400" y="2559976"/>
            <a:ext cx="381000" cy="668200"/>
          </a:xfrm>
          <a:prstGeom prst="rightArrow">
            <a:avLst/>
          </a:prstGeom>
          <a:solidFill>
            <a:schemeClr val="tx1">
              <a:lumMod val="65000"/>
              <a:lumOff val="35000"/>
            </a:scheme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0" name="Right Arrow 9"/>
          <p:cNvSpPr/>
          <p:nvPr/>
        </p:nvSpPr>
        <p:spPr>
          <a:xfrm rot="5400000">
            <a:off x="2353400" y="4154080"/>
            <a:ext cx="381000" cy="668200"/>
          </a:xfrm>
          <a:prstGeom prst="rightArrow">
            <a:avLst/>
          </a:prstGeom>
          <a:solidFill>
            <a:schemeClr val="tx1">
              <a:lumMod val="65000"/>
              <a:lumOff val="35000"/>
            </a:scheme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
        <p:nvSpPr>
          <p:cNvPr id="13" name="Title 1"/>
          <p:cNvSpPr txBox="1">
            <a:spLocks/>
          </p:cNvSpPr>
          <p:nvPr/>
        </p:nvSpPr>
        <p:spPr bwMode="auto">
          <a:xfrm>
            <a:off x="152399" y="83756"/>
            <a:ext cx="8991601" cy="9144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normAutofit/>
          </a:bodyPr>
          <a:lst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a:lstStyle>
          <a:p>
            <a:r>
              <a:rPr lang="en-US" smtClean="0"/>
              <a:t>State-space model for internal </a:t>
            </a:r>
            <a:br>
              <a:rPr lang="en-US" smtClean="0"/>
            </a:br>
            <a:r>
              <a:rPr lang="en-US" smtClean="0"/>
              <a:t>and external gene regulatory networks</a:t>
            </a:r>
            <a:endParaRPr lang="en-US" dirty="0"/>
          </a:p>
        </p:txBody>
      </p:sp>
    </p:spTree>
    <p:extLst>
      <p:ext uri="{BB962C8B-B14F-4D97-AF65-F5344CB8AC3E}">
        <p14:creationId xmlns:p14="http://schemas.microsoft.com/office/powerpoint/2010/main" val="2035917156"/>
      </p:ext>
    </p:extLst>
  </p:cSld>
  <p:clrMapOvr>
    <a:masterClrMapping/>
  </p:clrMapOvr>
  <mc:AlternateContent xmlns:mc="http://schemas.openxmlformats.org/markup-compatibility/2006" xmlns:p14="http://schemas.microsoft.com/office/powerpoint/2010/main">
    <mc:Choice Requires="p14">
      <p:transition spd="slow" p14:dur="2000" advTm="38382"/>
    </mc:Choice>
    <mc:Fallback xmlns="">
      <p:transition spd="slow" advTm="38382"/>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60" y="0"/>
            <a:ext cx="9120140" cy="1143000"/>
          </a:xfrm>
        </p:spPr>
        <p:txBody>
          <a:bodyPr>
            <a:normAutofit/>
          </a:bodyPr>
          <a:lstStyle/>
          <a:p>
            <a:r>
              <a:rPr lang="en-US" dirty="0"/>
              <a:t>Canonical temporal expression trajectories from effective state space model</a:t>
            </a:r>
          </a:p>
        </p:txBody>
      </p:sp>
      <p:sp>
        <p:nvSpPr>
          <p:cNvPr id="19" name="TextBox 18"/>
          <p:cNvSpPr txBox="1"/>
          <p:nvPr/>
        </p:nvSpPr>
        <p:spPr>
          <a:xfrm>
            <a:off x="1820332" y="2999601"/>
            <a:ext cx="4038600" cy="1015663"/>
          </a:xfrm>
          <a:prstGeom prst="rect">
            <a:avLst/>
          </a:prstGeom>
          <a:noFill/>
          <a:ln>
            <a:solidFill>
              <a:srgbClr val="FF0000"/>
            </a:solidFill>
          </a:ln>
        </p:spPr>
        <p:txBody>
          <a:bodyPr wrap="square" rtlCol="0">
            <a:spAutoFit/>
          </a:bodyPr>
          <a:lstStyle/>
          <a:p>
            <a:pPr defTabSz="457200" fontAlgn="auto">
              <a:spcBef>
                <a:spcPts val="0"/>
              </a:spcBef>
              <a:spcAft>
                <a:spcPts val="0"/>
              </a:spcAft>
            </a:pP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internal principal dynamic pattern (</a:t>
            </a:r>
            <a:r>
              <a:rPr lang="en-US" sz="2000" b="0" dirty="0" err="1">
                <a:solidFill>
                  <a:srgbClr val="FF0000"/>
                </a:solidFill>
                <a:latin typeface="Times New Roman"/>
                <a:cs typeface="Times New Roman"/>
              </a:rPr>
              <a:t>iPDP</a:t>
            </a:r>
            <a:r>
              <a:rPr lang="en-US" sz="2000" b="0" dirty="0">
                <a:solidFill>
                  <a:srgbClr val="000000"/>
                </a:solidFill>
                <a:latin typeface="Times New Roman"/>
                <a:cs typeface="Times New Roman"/>
              </a:rPr>
              <a:t>): [</a:t>
            </a:r>
            <a:r>
              <a:rPr lang="en-US" sz="2000" b="0" i="1" dirty="0">
                <a:solidFill>
                  <a:srgbClr val="000000"/>
                </a:solidFill>
                <a:latin typeface="Times New Roman"/>
                <a:cs typeface="Times New Roman"/>
              </a:rPr>
              <a:t>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1</a:t>
            </a:r>
            <a:r>
              <a:rPr lang="en-US" sz="2000" b="0" baseline="-25000" dirty="0">
                <a:solidFill>
                  <a:srgbClr val="000000"/>
                </a:solidFill>
                <a:latin typeface="Times New Roman"/>
                <a:cs typeface="Times New Roman"/>
              </a:rPr>
              <a:t>,</a:t>
            </a:r>
            <a:r>
              <a:rPr lang="en-US" sz="2000" b="0" i="1" dirty="0">
                <a:solidFill>
                  <a:srgbClr val="000000"/>
                </a:solidFill>
                <a:latin typeface="Times New Roman"/>
                <a:cs typeface="Times New Roman"/>
              </a:rPr>
              <a:t> 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2</a:t>
            </a:r>
            <a:r>
              <a:rPr lang="en-US" sz="2000" b="0" i="1" dirty="0">
                <a:solidFill>
                  <a:srgbClr val="000000"/>
                </a:solidFill>
                <a:latin typeface="Times New Roman"/>
                <a:cs typeface="Times New Roman"/>
              </a:rPr>
              <a:t>, …,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i="1" baseline="30000" dirty="0" err="1">
                <a:solidFill>
                  <a:srgbClr val="000000"/>
                </a:solidFill>
                <a:latin typeface="Times New Roman"/>
                <a:cs typeface="Times New Roman"/>
              </a:rPr>
              <a:t>T</a:t>
            </a:r>
            <a:r>
              <a:rPr lang="en-US" sz="2000" b="0" dirty="0">
                <a:solidFill>
                  <a:srgbClr val="000000"/>
                </a:solidFill>
                <a:latin typeface="Times New Roman"/>
                <a:cs typeface="Times New Roman"/>
              </a:rPr>
              <a:t>]</a:t>
            </a:r>
            <a:r>
              <a:rPr lang="en-US" sz="2000" b="0" baseline="-25000" dirty="0">
                <a:solidFill>
                  <a:srgbClr val="000000"/>
                </a:solidFill>
                <a:latin typeface="Times New Roman"/>
                <a:cs typeface="Times New Roman"/>
              </a:rPr>
              <a:t>,</a:t>
            </a:r>
            <a:r>
              <a:rPr lang="en-US" sz="2000" b="0" dirty="0">
                <a:solidFill>
                  <a:srgbClr val="000000"/>
                </a:solidFill>
                <a:latin typeface="Times New Roman"/>
                <a:cs typeface="Times New Roman"/>
              </a:rPr>
              <a:t> </a:t>
            </a:r>
          </a:p>
          <a:p>
            <a:pPr defTabSz="457200" fontAlgn="auto">
              <a:spcBef>
                <a:spcPts val="0"/>
              </a:spcBef>
              <a:spcAft>
                <a:spcPts val="0"/>
              </a:spcAft>
            </a:pPr>
            <a:r>
              <a:rPr lang="en-US" sz="2000" b="0" dirty="0">
                <a:solidFill>
                  <a:srgbClr val="000000"/>
                </a:solidFill>
                <a:latin typeface="Times New Roman"/>
                <a:cs typeface="Times New Roman"/>
              </a:rPr>
              <a:t>where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dirty="0">
                <a:solidFill>
                  <a:srgbClr val="000000"/>
                </a:solidFill>
                <a:latin typeface="Times New Roman"/>
                <a:cs typeface="Times New Roman"/>
              </a:rPr>
              <a:t> is </a:t>
            </a: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eigenvalue of </a:t>
            </a:r>
            <a:r>
              <a:rPr lang="en-US" sz="2000" b="0" i="1" dirty="0" err="1">
                <a:solidFill>
                  <a:srgbClr val="000000"/>
                </a:solidFill>
                <a:latin typeface="Times New Roman"/>
                <a:cs typeface="Times New Roman"/>
              </a:rPr>
              <a:t>Ã</a:t>
            </a:r>
            <a:r>
              <a:rPr lang="en-US" sz="2000" b="0" dirty="0">
                <a:solidFill>
                  <a:srgbClr val="000000"/>
                </a:solidFill>
                <a:latin typeface="Times New Roman"/>
                <a:cs typeface="Times New Roman"/>
              </a:rPr>
              <a:t>.</a:t>
            </a:r>
          </a:p>
        </p:txBody>
      </p:sp>
      <p:pic>
        <p:nvPicPr>
          <p:cNvPr id="28" name="Picture 3"/>
          <p:cNvPicPr>
            <a:picLocks noChangeAspect="1" noChangeArrowheads="1"/>
          </p:cNvPicPr>
          <p:nvPr/>
        </p:nvPicPr>
        <p:blipFill rotWithShape="1">
          <a:blip r:embed="rId3"/>
          <a:srcRect l="1879" t="40691" b="36666"/>
          <a:stretch/>
        </p:blipFill>
        <p:spPr bwMode="auto">
          <a:xfrm>
            <a:off x="1896532" y="4805934"/>
            <a:ext cx="3901796" cy="922963"/>
          </a:xfrm>
          <a:prstGeom prst="rect">
            <a:avLst/>
          </a:prstGeom>
          <a:noFill/>
          <a:ln w="9525">
            <a:noFill/>
            <a:miter lim="800000"/>
            <a:headEnd/>
            <a:tailEnd/>
          </a:ln>
        </p:spPr>
      </p:pic>
      <p:sp>
        <p:nvSpPr>
          <p:cNvPr id="30" name="TextBox 29"/>
          <p:cNvSpPr txBox="1"/>
          <p:nvPr/>
        </p:nvSpPr>
        <p:spPr>
          <a:xfrm>
            <a:off x="2751666" y="4053849"/>
            <a:ext cx="5715000" cy="646331"/>
          </a:xfrm>
          <a:prstGeom prst="rect">
            <a:avLst/>
          </a:prstGeom>
          <a:noFill/>
        </p:spPr>
        <p:txBody>
          <a:bodyPr wrap="square" rtlCol="0">
            <a:spAutoFit/>
          </a:bodyPr>
          <a:lstStyle/>
          <a:p>
            <a:pPr algn="ctr" defTabSz="457200" fontAlgn="auto">
              <a:spcBef>
                <a:spcPts val="0"/>
              </a:spcBef>
              <a:spcAft>
                <a:spcPts val="0"/>
              </a:spcAft>
            </a:pPr>
            <a:r>
              <a:rPr lang="en-US" sz="1800" b="0" dirty="0">
                <a:solidFill>
                  <a:srgbClr val="000000"/>
                </a:solidFill>
                <a:latin typeface="Georgia"/>
              </a:rPr>
              <a:t>Canonical temporal expression trajectories</a:t>
            </a:r>
          </a:p>
          <a:p>
            <a:pPr algn="ctr" defTabSz="457200" fontAlgn="auto">
              <a:spcBef>
                <a:spcPts val="0"/>
              </a:spcBef>
              <a:spcAft>
                <a:spcPts val="0"/>
              </a:spcAft>
            </a:pPr>
            <a:r>
              <a:rPr lang="en-US" sz="1800" b="0" dirty="0">
                <a:solidFill>
                  <a:srgbClr val="000000"/>
                </a:solidFill>
                <a:latin typeface="Georgia"/>
              </a:rPr>
              <a:t> (e.g., degradation, growth, damped oscillation, etc.) </a:t>
            </a:r>
          </a:p>
        </p:txBody>
      </p:sp>
      <p:cxnSp>
        <p:nvCxnSpPr>
          <p:cNvPr id="9" name="Straight Arrow Connector 8"/>
          <p:cNvCxnSpPr>
            <a:endCxn id="19" idx="0"/>
          </p:cNvCxnSpPr>
          <p:nvPr/>
        </p:nvCxnSpPr>
        <p:spPr>
          <a:xfrm flipH="1">
            <a:off x="3839632" y="1874954"/>
            <a:ext cx="259992" cy="112464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418861" y="4603828"/>
            <a:ext cx="184666" cy="369332"/>
          </a:xfrm>
          <a:prstGeom prst="rect">
            <a:avLst/>
          </a:prstGeom>
          <a:noFill/>
        </p:spPr>
        <p:txBody>
          <a:bodyPr wrap="none" rtlCol="0">
            <a:spAutoFit/>
          </a:bodyPr>
          <a:lstStyle/>
          <a:p>
            <a:pPr defTabSz="457200" fontAlgn="auto">
              <a:spcBef>
                <a:spcPts val="0"/>
              </a:spcBef>
              <a:spcAft>
                <a:spcPts val="0"/>
              </a:spcAft>
            </a:pPr>
            <a:endParaRPr lang="en-US" sz="1800" b="0" dirty="0">
              <a:solidFill>
                <a:srgbClr val="000000"/>
              </a:solidFill>
              <a:latin typeface="Georgia"/>
            </a:endParaRPr>
          </a:p>
        </p:txBody>
      </p:sp>
      <p:sp>
        <p:nvSpPr>
          <p:cNvPr id="16" name="Right Arrow 15"/>
          <p:cNvSpPr/>
          <p:nvPr/>
        </p:nvSpPr>
        <p:spPr>
          <a:xfrm rot="5400000">
            <a:off x="2338842" y="4129690"/>
            <a:ext cx="563180" cy="533400"/>
          </a:xfrm>
          <a:prstGeom prst="rightArrow">
            <a:avLst/>
          </a:prstGeom>
          <a:solidFill>
            <a:schemeClr val="tx1">
              <a:lumMod val="65000"/>
              <a:lumOff val="35000"/>
            </a:scheme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23" name="TextBox 22"/>
          <p:cNvSpPr txBox="1"/>
          <p:nvPr/>
        </p:nvSpPr>
        <p:spPr>
          <a:xfrm>
            <a:off x="3268132" y="5692533"/>
            <a:ext cx="492818" cy="276999"/>
          </a:xfrm>
          <a:prstGeom prst="rect">
            <a:avLst/>
          </a:prstGeom>
          <a:solidFill>
            <a:srgbClr val="FFFFFF"/>
          </a:solidFill>
        </p:spPr>
        <p:txBody>
          <a:bodyPr wrap="none" rtlCol="0">
            <a:spAutoFit/>
          </a:bodyPr>
          <a:lstStyle/>
          <a:p>
            <a:pPr defTabSz="457200" fontAlgn="auto">
              <a:spcBef>
                <a:spcPts val="0"/>
              </a:spcBef>
              <a:spcAft>
                <a:spcPts val="0"/>
              </a:spcAft>
            </a:pPr>
            <a:r>
              <a:rPr lang="en-US" sz="1800" b="0" dirty="0">
                <a:solidFill>
                  <a:srgbClr val="000000"/>
                </a:solidFill>
                <a:latin typeface="Georgia"/>
              </a:rPr>
              <a:t>time</a:t>
            </a:r>
          </a:p>
        </p:txBody>
      </p:sp>
      <p:sp>
        <p:nvSpPr>
          <p:cNvPr id="31" name="TextBox 30"/>
          <p:cNvSpPr txBox="1"/>
          <p:nvPr/>
        </p:nvSpPr>
        <p:spPr>
          <a:xfrm rot="16200000">
            <a:off x="996207" y="5215733"/>
            <a:ext cx="1484989" cy="307777"/>
          </a:xfrm>
          <a:prstGeom prst="rect">
            <a:avLst/>
          </a:prstGeom>
          <a:solidFill>
            <a:srgbClr val="FFFFFF"/>
          </a:solidFill>
        </p:spPr>
        <p:txBody>
          <a:bodyPr wrap="none" rtlCol="0">
            <a:spAutoFit/>
          </a:bodyPr>
          <a:lstStyle/>
          <a:p>
            <a:pPr defTabSz="457200" fontAlgn="auto">
              <a:spcBef>
                <a:spcPts val="0"/>
              </a:spcBef>
              <a:spcAft>
                <a:spcPts val="0"/>
              </a:spcAft>
            </a:pPr>
            <a:r>
              <a:rPr lang="en-US" sz="1400" b="0" dirty="0" err="1">
                <a:solidFill>
                  <a:srgbClr val="000000"/>
                </a:solidFill>
                <a:latin typeface="Georgia"/>
              </a:rPr>
              <a:t>iPDP</a:t>
            </a:r>
            <a:r>
              <a:rPr lang="en-US" sz="1400" b="0" dirty="0">
                <a:solidFill>
                  <a:srgbClr val="000000"/>
                </a:solidFill>
                <a:latin typeface="Georgia"/>
              </a:rPr>
              <a:t> expression</a:t>
            </a:r>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22923" t="82160" r="17586" b="1"/>
          <a:stretch/>
        </p:blipFill>
        <p:spPr>
          <a:xfrm>
            <a:off x="2518305" y="1239954"/>
            <a:ext cx="4385542" cy="1270000"/>
          </a:xfrm>
          <a:prstGeom prst="rect">
            <a:avLst/>
          </a:prstGeom>
        </p:spPr>
      </p:pic>
      <p:sp>
        <p:nvSpPr>
          <p:cNvPr id="29"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
        <p:nvSpPr>
          <p:cNvPr id="6" name="TextBox 5"/>
          <p:cNvSpPr txBox="1"/>
          <p:nvPr/>
        </p:nvSpPr>
        <p:spPr>
          <a:xfrm>
            <a:off x="425640" y="1179823"/>
            <a:ext cx="1928091" cy="1200329"/>
          </a:xfrm>
          <a:prstGeom prst="rect">
            <a:avLst/>
          </a:prstGeom>
          <a:noFill/>
        </p:spPr>
        <p:txBody>
          <a:bodyPr wrap="square" rtlCol="0">
            <a:spAutoFit/>
          </a:bodyPr>
          <a:lstStyle/>
          <a:p>
            <a:r>
              <a:rPr lang="en-US" b="0" dirty="0" smtClean="0"/>
              <a:t>Is a std. 1</a:t>
            </a:r>
            <a:r>
              <a:rPr lang="en-US" b="0" baseline="30000" dirty="0" smtClean="0"/>
              <a:t>st </a:t>
            </a:r>
            <a:r>
              <a:rPr lang="en-US" b="0" dirty="0" smtClean="0"/>
              <a:t>order homogeneous matrix difference equation. It can solved by </a:t>
            </a:r>
            <a:r>
              <a:rPr lang="en-US" b="0" dirty="0" err="1" smtClean="0"/>
              <a:t>diagonalizing</a:t>
            </a:r>
            <a:r>
              <a:rPr lang="en-US" b="0" dirty="0" smtClean="0"/>
              <a:t> A giving</a:t>
            </a:r>
            <a:r>
              <a:rPr lang="mr-IN" b="0" dirty="0" smtClean="0"/>
              <a:t>…</a:t>
            </a:r>
            <a:r>
              <a:rPr lang="en-US" b="0" dirty="0" smtClean="0"/>
              <a:t>.</a:t>
            </a:r>
          </a:p>
          <a:p>
            <a:endParaRPr lang="en-US" b="0" dirty="0"/>
          </a:p>
        </p:txBody>
      </p:sp>
      <p:sp>
        <p:nvSpPr>
          <p:cNvPr id="7" name="TextBox 6"/>
          <p:cNvSpPr txBox="1"/>
          <p:nvPr/>
        </p:nvSpPr>
        <p:spPr>
          <a:xfrm>
            <a:off x="94701" y="994396"/>
            <a:ext cx="4847207" cy="1505208"/>
          </a:xfrm>
          <a:prstGeom prst="rect">
            <a:avLst/>
          </a:prstGeom>
          <a:noFill/>
          <a:ln>
            <a:solidFill>
              <a:srgbClr val="C00000"/>
            </a:solidFill>
          </a:ln>
        </p:spPr>
        <p:txBody>
          <a:bodyPr wrap="square" rtlCol="0">
            <a:spAutoFit/>
          </a:bodyPr>
          <a:lstStyle/>
          <a:p>
            <a:endParaRPr lang="en-US"/>
          </a:p>
        </p:txBody>
      </p:sp>
    </p:spTree>
    <p:extLst>
      <p:ext uri="{BB962C8B-B14F-4D97-AF65-F5344CB8AC3E}">
        <p14:creationId xmlns:p14="http://schemas.microsoft.com/office/powerpoint/2010/main" val="3771854045"/>
      </p:ext>
    </p:extLst>
  </p:cSld>
  <p:clrMapOvr>
    <a:masterClrMapping/>
  </p:clrMapOvr>
  <mc:AlternateContent xmlns:mc="http://schemas.openxmlformats.org/markup-compatibility/2006" xmlns:p14="http://schemas.microsoft.com/office/powerpoint/2010/main">
    <mc:Choice Requires="p14">
      <p:transition spd="slow" p14:dur="2000" advTm="58296"/>
    </mc:Choice>
    <mc:Fallback xmlns="">
      <p:transition spd="slow" advTm="58296"/>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nvGrpSpPr>
          <p:cNvPr id="93" name="Group 92"/>
          <p:cNvGrpSpPr/>
          <p:nvPr/>
        </p:nvGrpSpPr>
        <p:grpSpPr>
          <a:xfrm rot="16200000">
            <a:off x="7210454" y="153919"/>
            <a:ext cx="1160882" cy="2483376"/>
            <a:chOff x="7755700" y="590365"/>
            <a:chExt cx="1160882" cy="2483376"/>
          </a:xfrm>
        </p:grpSpPr>
        <p:cxnSp>
          <p:nvCxnSpPr>
            <p:cNvPr id="5" name="Curved Connector 4"/>
            <p:cNvCxnSpPr>
              <a:stCxn id="69" idx="1"/>
              <a:endCxn id="75" idx="3"/>
            </p:cNvCxnSpPr>
            <p:nvPr/>
          </p:nvCxnSpPr>
          <p:spPr bwMode="auto">
            <a:xfrm rot="16200000" flipV="1">
              <a:off x="7535209" y="2114673"/>
              <a:ext cx="1217532" cy="76260"/>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6" name="Curved Connector 5"/>
            <p:cNvCxnSpPr>
              <a:stCxn id="68" idx="1"/>
              <a:endCxn id="75" idx="5"/>
            </p:cNvCxnSpPr>
            <p:nvPr/>
          </p:nvCxnSpPr>
          <p:spPr bwMode="auto">
            <a:xfrm rot="16200000" flipV="1">
              <a:off x="8059811" y="1755595"/>
              <a:ext cx="951280" cy="528163"/>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7" name="Curved Connector 6"/>
            <p:cNvCxnSpPr>
              <a:stCxn id="71" idx="1"/>
              <a:endCxn id="75" idx="5"/>
            </p:cNvCxnSpPr>
            <p:nvPr/>
          </p:nvCxnSpPr>
          <p:spPr bwMode="auto">
            <a:xfrm rot="16200000" flipV="1">
              <a:off x="7785518" y="2029888"/>
              <a:ext cx="1295618" cy="323916"/>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8" name="Curved Connector 7"/>
            <p:cNvCxnSpPr>
              <a:stCxn id="70" idx="1"/>
              <a:endCxn id="75" idx="3"/>
            </p:cNvCxnSpPr>
            <p:nvPr/>
          </p:nvCxnSpPr>
          <p:spPr bwMode="auto">
            <a:xfrm rot="5400000" flipH="1" flipV="1">
              <a:off x="7539244" y="1877537"/>
              <a:ext cx="900101" cy="233102"/>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9" name="Curved Connector 8"/>
            <p:cNvCxnSpPr>
              <a:stCxn id="72" idx="1"/>
              <a:endCxn id="75" idx="4"/>
            </p:cNvCxnSpPr>
            <p:nvPr/>
          </p:nvCxnSpPr>
          <p:spPr bwMode="auto">
            <a:xfrm rot="16200000" flipV="1">
              <a:off x="7803593" y="1963336"/>
              <a:ext cx="917014" cy="146979"/>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nvGrpSpPr>
            <p:cNvPr id="22" name="Group 21"/>
            <p:cNvGrpSpPr/>
            <p:nvPr/>
          </p:nvGrpSpPr>
          <p:grpSpPr>
            <a:xfrm>
              <a:off x="7866948" y="590365"/>
              <a:ext cx="984906" cy="987953"/>
              <a:chOff x="27532129" y="9360190"/>
              <a:chExt cx="1923644" cy="1929596"/>
            </a:xfrm>
          </p:grpSpPr>
          <p:sp>
            <p:nvSpPr>
              <p:cNvPr id="74" name="Oval 73"/>
              <p:cNvSpPr/>
              <p:nvPr/>
            </p:nvSpPr>
            <p:spPr bwMode="auto">
              <a:xfrm>
                <a:off x="27532129" y="9660711"/>
                <a:ext cx="457201"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5" name="Oval 74"/>
              <p:cNvSpPr/>
              <p:nvPr/>
            </p:nvSpPr>
            <p:spPr bwMode="auto">
              <a:xfrm>
                <a:off x="27931773" y="10832586"/>
                <a:ext cx="457200" cy="457200"/>
              </a:xfrm>
              <a:prstGeom prst="ellipse">
                <a:avLst/>
              </a:prstGeom>
              <a:solidFill>
                <a:srgbClr val="005C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6" name="Oval 75"/>
              <p:cNvSpPr/>
              <p:nvPr/>
            </p:nvSpPr>
            <p:spPr bwMode="auto">
              <a:xfrm>
                <a:off x="28998573" y="10781952"/>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7" name="Oval 76"/>
              <p:cNvSpPr/>
              <p:nvPr/>
            </p:nvSpPr>
            <p:spPr bwMode="auto">
              <a:xfrm>
                <a:off x="28842367" y="9869555"/>
                <a:ext cx="457199"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8" name="Oval 77"/>
              <p:cNvSpPr/>
              <p:nvPr/>
            </p:nvSpPr>
            <p:spPr bwMode="auto">
              <a:xfrm>
                <a:off x="28109573" y="9360190"/>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80" name="Straight Arrow Connector 79"/>
              <p:cNvCxnSpPr>
                <a:stCxn id="76" idx="2"/>
                <a:endCxn id="75" idx="5"/>
              </p:cNvCxnSpPr>
              <p:nvPr/>
            </p:nvCxnSpPr>
            <p:spPr bwMode="auto">
              <a:xfrm flipH="1">
                <a:off x="28322018" y="11010552"/>
                <a:ext cx="676555" cy="21227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1" name="Straight Arrow Connector 80"/>
              <p:cNvCxnSpPr>
                <a:stCxn id="77" idx="3"/>
                <a:endCxn id="75" idx="7"/>
              </p:cNvCxnSpPr>
              <p:nvPr/>
            </p:nvCxnSpPr>
            <p:spPr bwMode="auto">
              <a:xfrm rot="5400000">
                <a:off x="28295798" y="10286019"/>
                <a:ext cx="639744" cy="587304"/>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2" name="Straight Arrow Connector 81"/>
              <p:cNvCxnSpPr>
                <a:stCxn id="74" idx="5"/>
                <a:endCxn id="75" idx="0"/>
              </p:cNvCxnSpPr>
              <p:nvPr/>
            </p:nvCxnSpPr>
            <p:spPr bwMode="auto">
              <a:xfrm rot="5400000" flipV="1">
                <a:off x="27650559" y="10322771"/>
                <a:ext cx="781629" cy="238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4" name="Straight Arrow Connector 83"/>
              <p:cNvCxnSpPr>
                <a:stCxn id="78" idx="4"/>
                <a:endCxn id="75" idx="0"/>
              </p:cNvCxnSpPr>
              <p:nvPr/>
            </p:nvCxnSpPr>
            <p:spPr bwMode="auto">
              <a:xfrm flipH="1">
                <a:off x="28160373" y="9817390"/>
                <a:ext cx="177800" cy="101519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nvGrpSpPr>
            <p:cNvPr id="23" name="Group 22"/>
            <p:cNvGrpSpPr/>
            <p:nvPr/>
          </p:nvGrpSpPr>
          <p:grpSpPr>
            <a:xfrm rot="5400000">
              <a:off x="8021343" y="2178502"/>
              <a:ext cx="629596" cy="1160882"/>
              <a:chOff x="31483960" y="9392532"/>
              <a:chExt cx="1229679" cy="2267352"/>
            </a:xfrm>
          </p:grpSpPr>
          <p:sp>
            <p:nvSpPr>
              <p:cNvPr id="68" name="Rectangle 67"/>
              <p:cNvSpPr/>
              <p:nvPr/>
            </p:nvSpPr>
            <p:spPr bwMode="auto">
              <a:xfrm>
                <a:off x="31583934" y="9392532"/>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9" name="Rectangle 68"/>
              <p:cNvSpPr/>
              <p:nvPr/>
            </p:nvSpPr>
            <p:spPr bwMode="auto">
              <a:xfrm>
                <a:off x="32103958" y="10598440"/>
                <a:ext cx="457200"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0" name="Rectangle 69"/>
              <p:cNvSpPr/>
              <p:nvPr/>
            </p:nvSpPr>
            <p:spPr bwMode="auto">
              <a:xfrm>
                <a:off x="31483960" y="11202684"/>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1" name="Rectangle 70"/>
              <p:cNvSpPr/>
              <p:nvPr/>
            </p:nvSpPr>
            <p:spPr bwMode="auto">
              <a:xfrm>
                <a:off x="32256440" y="9791466"/>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2" name="Rectangle 71"/>
              <p:cNvSpPr/>
              <p:nvPr/>
            </p:nvSpPr>
            <p:spPr bwMode="auto">
              <a:xfrm>
                <a:off x="31583935" y="10298688"/>
                <a:ext cx="457201"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sp>
        <p:nvSpPr>
          <p:cNvPr id="24" name="TextBox 23"/>
          <p:cNvSpPr txBox="1"/>
          <p:nvPr/>
        </p:nvSpPr>
        <p:spPr>
          <a:xfrm>
            <a:off x="3499340" y="1070363"/>
            <a:ext cx="2477597" cy="276999"/>
          </a:xfrm>
          <a:prstGeom prst="rect">
            <a:avLst/>
          </a:prstGeom>
          <a:noFill/>
          <a:ln>
            <a:noFill/>
          </a:ln>
        </p:spPr>
        <p:txBody>
          <a:bodyPr wrap="square" rtlCol="0">
            <a:spAutoFit/>
          </a:bodyPr>
          <a:lstStyle/>
          <a:p>
            <a:r>
              <a:rPr lang="en-US" sz="1200" b="1" dirty="0" smtClean="0">
                <a:latin typeface="Helvetica"/>
                <a:cs typeface="Helvetica"/>
              </a:rPr>
              <a:t>B</a:t>
            </a:r>
            <a:r>
              <a:rPr lang="en-US" sz="1200" dirty="0" smtClean="0">
                <a:latin typeface="Helvetica"/>
                <a:cs typeface="Helvetica"/>
              </a:rPr>
              <a:t>. Dimensionality Reduction</a:t>
            </a:r>
            <a:endParaRPr lang="en-US" sz="1200" dirty="0">
              <a:latin typeface="Helvetica"/>
              <a:cs typeface="Helvetica"/>
            </a:endParaRPr>
          </a:p>
        </p:txBody>
      </p:sp>
      <p:grpSp>
        <p:nvGrpSpPr>
          <p:cNvPr id="25" name="Group 24"/>
          <p:cNvGrpSpPr/>
          <p:nvPr/>
        </p:nvGrpSpPr>
        <p:grpSpPr>
          <a:xfrm>
            <a:off x="3402292" y="1465953"/>
            <a:ext cx="2409028" cy="1792884"/>
            <a:chOff x="14593669" y="16422881"/>
            <a:chExt cx="4705128" cy="3501728"/>
          </a:xfrm>
        </p:grpSpPr>
        <p:grpSp>
          <p:nvGrpSpPr>
            <p:cNvPr id="51" name="Group 50"/>
            <p:cNvGrpSpPr/>
            <p:nvPr/>
          </p:nvGrpSpPr>
          <p:grpSpPr>
            <a:xfrm>
              <a:off x="14593669" y="16422881"/>
              <a:ext cx="1983481" cy="3501728"/>
              <a:chOff x="235521" y="2156808"/>
              <a:chExt cx="1983481" cy="3501728"/>
            </a:xfrm>
          </p:grpSpPr>
          <p:sp>
            <p:nvSpPr>
              <p:cNvPr id="65" name="Rectangle 64"/>
              <p:cNvSpPr/>
              <p:nvPr/>
            </p:nvSpPr>
            <p:spPr>
              <a:xfrm>
                <a:off x="836022" y="2156808"/>
                <a:ext cx="1061107" cy="3051494"/>
              </a:xfrm>
              <a:prstGeom prst="rect">
                <a:avLst/>
              </a:prstGeom>
              <a:solidFill>
                <a:srgbClr val="9BBB58"/>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3" name="TextBox 62"/>
              <p:cNvSpPr txBox="1"/>
              <p:nvPr/>
            </p:nvSpPr>
            <p:spPr>
              <a:xfrm>
                <a:off x="919153" y="5117522"/>
                <a:ext cx="1299849"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64" name="TextBox 63"/>
              <p:cNvSpPr txBox="1"/>
              <p:nvPr/>
            </p:nvSpPr>
            <p:spPr>
              <a:xfrm rot="16200000">
                <a:off x="-566278" y="3160155"/>
                <a:ext cx="2144612" cy="5410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sysClr val="windowText" lastClr="000000"/>
                    </a:solidFill>
                    <a:latin typeface="Helvetica"/>
                    <a:cs typeface="Helvetica"/>
                  </a:rPr>
                  <a:t>G</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enes</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X</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cxnSp>
          <p:nvCxnSpPr>
            <p:cNvPr id="52" name="Straight Arrow Connector 51"/>
            <p:cNvCxnSpPr/>
            <p:nvPr/>
          </p:nvCxnSpPr>
          <p:spPr>
            <a:xfrm>
              <a:off x="16267411" y="16422881"/>
              <a:ext cx="1499138" cy="1154643"/>
            </a:xfrm>
            <a:prstGeom prst="straightConnector1">
              <a:avLst/>
            </a:prstGeom>
            <a:noFill/>
            <a:ln w="25400" cap="flat" cmpd="sng" algn="ctr">
              <a:solidFill>
                <a:sysClr val="windowText" lastClr="000000"/>
              </a:solidFill>
              <a:prstDash val="sysDash"/>
              <a:tailEnd type="arrow"/>
            </a:ln>
            <a:effectLst/>
          </p:spPr>
        </p:cxnSp>
        <p:sp>
          <p:nvSpPr>
            <p:cNvPr id="53" name="Rectangle 52"/>
            <p:cNvSpPr/>
            <p:nvPr/>
          </p:nvSpPr>
          <p:spPr>
            <a:xfrm>
              <a:off x="17766549" y="17577524"/>
              <a:ext cx="1061106" cy="972538"/>
            </a:xfrm>
            <a:prstGeom prst="rect">
              <a:avLst/>
            </a:prstGeom>
            <a:solidFill>
              <a:srgbClr val="035C00"/>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54" name="Straight Arrow Connector 53"/>
            <p:cNvCxnSpPr/>
            <p:nvPr/>
          </p:nvCxnSpPr>
          <p:spPr>
            <a:xfrm flipV="1">
              <a:off x="16254830" y="18550063"/>
              <a:ext cx="1511719" cy="924312"/>
            </a:xfrm>
            <a:prstGeom prst="straightConnector1">
              <a:avLst/>
            </a:prstGeom>
            <a:noFill/>
            <a:ln w="25400" cap="flat" cmpd="sng" algn="ctr">
              <a:solidFill>
                <a:sysClr val="windowText" lastClr="000000"/>
              </a:solidFill>
              <a:prstDash val="sysDash"/>
              <a:tailEnd type="arrow"/>
            </a:ln>
            <a:effectLst/>
          </p:spPr>
        </p:cxnSp>
        <p:graphicFrame>
          <p:nvGraphicFramePr>
            <p:cNvPr id="55" name="Object 54"/>
            <p:cNvGraphicFramePr>
              <a:graphicFrameLocks noChangeAspect="1"/>
            </p:cNvGraphicFramePr>
            <p:nvPr>
              <p:extLst/>
            </p:nvPr>
          </p:nvGraphicFramePr>
          <p:xfrm>
            <a:off x="15246345" y="17421017"/>
            <a:ext cx="1021066" cy="1020316"/>
          </p:xfrm>
          <a:graphic>
            <a:graphicData uri="http://schemas.openxmlformats.org/presentationml/2006/ole">
              <mc:AlternateContent xmlns:mc="http://schemas.openxmlformats.org/markup-compatibility/2006">
                <mc:Choice xmlns:v="urn:schemas-microsoft-com:vml" Requires="v">
                  <p:oleObj spid="_x0000_s1037" name="Equation" r:id="rId4" imgW="155160" imgH="136800" progId="Equation.3">
                    <p:embed/>
                  </p:oleObj>
                </mc:Choice>
                <mc:Fallback>
                  <p:oleObj name="Equation" r:id="rId4" imgW="155160" imgH="136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6345" y="17421017"/>
                          <a:ext cx="1021066" cy="102031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56" name="Object 55"/>
            <p:cNvGraphicFramePr>
              <a:graphicFrameLocks noChangeAspect="1"/>
            </p:cNvGraphicFramePr>
            <p:nvPr>
              <p:extLst/>
            </p:nvPr>
          </p:nvGraphicFramePr>
          <p:xfrm>
            <a:off x="17959436" y="17582983"/>
            <a:ext cx="675290" cy="842275"/>
          </p:xfrm>
          <a:graphic>
            <a:graphicData uri="http://schemas.openxmlformats.org/presentationml/2006/ole">
              <mc:AlternateContent xmlns:mc="http://schemas.openxmlformats.org/markup-compatibility/2006">
                <mc:Choice xmlns:v="urn:schemas-microsoft-com:vml" Requires="v">
                  <p:oleObj spid="_x0000_s1038" name="Equation" r:id="rId6" imgW="155160" imgH="182520" progId="Equation.3">
                    <p:embed/>
                  </p:oleObj>
                </mc:Choice>
                <mc:Fallback>
                  <p:oleObj name="Equation" r:id="rId6" imgW="155160" imgH="1825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9436" y="17582983"/>
                          <a:ext cx="675290" cy="8422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9" name="TextBox 58"/>
            <p:cNvSpPr txBox="1"/>
            <p:nvPr/>
          </p:nvSpPr>
          <p:spPr>
            <a:xfrm rot="16200000">
              <a:off x="17741241" y="17713808"/>
              <a:ext cx="2574099" cy="5410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Meta-genes </a:t>
              </a:r>
              <a:r>
                <a:rPr lang="en-US" sz="1200" kern="0" dirty="0" smtClean="0">
                  <a:solidFill>
                    <a:sysClr val="windowText" lastClr="000000"/>
                  </a:solidFill>
                  <a:latin typeface="Helvetica"/>
                  <a:cs typeface="Helvetica"/>
                </a:rPr>
                <a:t>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X</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grpSp>
        <p:nvGrpSpPr>
          <p:cNvPr id="26" name="Group 25"/>
          <p:cNvGrpSpPr/>
          <p:nvPr/>
        </p:nvGrpSpPr>
        <p:grpSpPr>
          <a:xfrm>
            <a:off x="3391692" y="3258836"/>
            <a:ext cx="2409801" cy="1666350"/>
            <a:chOff x="4200580" y="1641161"/>
            <a:chExt cx="4706647" cy="3254597"/>
          </a:xfrm>
        </p:grpSpPr>
        <p:grpSp>
          <p:nvGrpSpPr>
            <p:cNvPr id="34" name="Group 33"/>
            <p:cNvGrpSpPr/>
            <p:nvPr/>
          </p:nvGrpSpPr>
          <p:grpSpPr>
            <a:xfrm>
              <a:off x="4200580" y="1726946"/>
              <a:ext cx="2004188" cy="3168812"/>
              <a:chOff x="223217" y="2156810"/>
              <a:chExt cx="2004188" cy="3168812"/>
            </a:xfrm>
          </p:grpSpPr>
          <p:sp>
            <p:nvSpPr>
              <p:cNvPr id="48" name="Rectangle 47"/>
              <p:cNvSpPr/>
              <p:nvPr/>
            </p:nvSpPr>
            <p:spPr>
              <a:xfrm>
                <a:off x="844397" y="2156810"/>
                <a:ext cx="1052730" cy="2740531"/>
              </a:xfrm>
              <a:prstGeom prst="rect">
                <a:avLst/>
              </a:prstGeom>
              <a:solidFill>
                <a:srgbClr val="F69546"/>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6" name="TextBox 45"/>
              <p:cNvSpPr txBox="1"/>
              <p:nvPr/>
            </p:nvSpPr>
            <p:spPr>
              <a:xfrm>
                <a:off x="896599" y="4784607"/>
                <a:ext cx="1330806" cy="54101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47" name="TextBox 46"/>
              <p:cNvSpPr txBox="1"/>
              <p:nvPr/>
            </p:nvSpPr>
            <p:spPr>
              <a:xfrm rot="16200000">
                <a:off x="-439883" y="3152995"/>
                <a:ext cx="1867214"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Genes</a:t>
                </a:r>
                <a:r>
                  <a:rPr kumimoji="0" lang="en-US" sz="1200" b="0" i="0" u="none" strike="noStrike" kern="0" cap="none" spc="0" normalizeH="0" noProof="0" dirty="0" smtClean="0">
                    <a:ln>
                      <a:noFill/>
                    </a:ln>
                    <a:solidFill>
                      <a:sysClr val="windowText" lastClr="000000"/>
                    </a:solidFill>
                    <a:effectLst/>
                    <a:uLnTx/>
                    <a:uFillTx/>
                    <a:latin typeface="Helvetica"/>
                    <a:cs typeface="Helvetica"/>
                  </a:rPr>
                  <a:t> of </a:t>
                </a:r>
                <a:r>
                  <a:rPr lang="en-US" sz="1200" i="1" kern="0" dirty="0" smtClean="0">
                    <a:solidFill>
                      <a:sysClr val="windowText" lastClr="000000"/>
                    </a:solidFill>
                    <a:latin typeface="Helvetica"/>
                    <a:cs typeface="Helvetica"/>
                  </a:rPr>
                  <a:t>U</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cxnSp>
          <p:nvCxnSpPr>
            <p:cNvPr id="35" name="Straight Arrow Connector 34"/>
            <p:cNvCxnSpPr/>
            <p:nvPr/>
          </p:nvCxnSpPr>
          <p:spPr>
            <a:xfrm>
              <a:off x="5886627" y="1726944"/>
              <a:ext cx="1499136" cy="849925"/>
            </a:xfrm>
            <a:prstGeom prst="straightConnector1">
              <a:avLst/>
            </a:prstGeom>
            <a:noFill/>
            <a:ln w="25400" cap="flat" cmpd="sng" algn="ctr">
              <a:solidFill>
                <a:sysClr val="windowText" lastClr="000000"/>
              </a:solidFill>
              <a:prstDash val="sysDash"/>
              <a:tailEnd type="arrow"/>
            </a:ln>
            <a:effectLst/>
          </p:spPr>
        </p:cxnSp>
        <p:sp>
          <p:nvSpPr>
            <p:cNvPr id="36" name="Rectangle 35"/>
            <p:cNvSpPr/>
            <p:nvPr/>
          </p:nvSpPr>
          <p:spPr>
            <a:xfrm>
              <a:off x="7385763" y="2600455"/>
              <a:ext cx="1061105" cy="972539"/>
            </a:xfrm>
            <a:prstGeom prst="rect">
              <a:avLst/>
            </a:prstGeom>
            <a:solidFill>
              <a:srgbClr val="984805"/>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37" name="Straight Arrow Connector 36"/>
            <p:cNvCxnSpPr/>
            <p:nvPr/>
          </p:nvCxnSpPr>
          <p:spPr>
            <a:xfrm flipV="1">
              <a:off x="5846283" y="3572994"/>
              <a:ext cx="1539480" cy="894484"/>
            </a:xfrm>
            <a:prstGeom prst="straightConnector1">
              <a:avLst/>
            </a:prstGeom>
            <a:noFill/>
            <a:ln w="25400" cap="flat" cmpd="sng" algn="ctr">
              <a:solidFill>
                <a:sysClr val="windowText" lastClr="000000"/>
              </a:solidFill>
              <a:prstDash val="sysDash"/>
              <a:tailEnd type="arrow"/>
            </a:ln>
            <a:effectLst/>
          </p:spPr>
        </p:cxnSp>
        <p:graphicFrame>
          <p:nvGraphicFramePr>
            <p:cNvPr id="38" name="Object 37"/>
            <p:cNvGraphicFramePr>
              <a:graphicFrameLocks noChangeAspect="1"/>
            </p:cNvGraphicFramePr>
            <p:nvPr>
              <p:extLst/>
            </p:nvPr>
          </p:nvGraphicFramePr>
          <p:xfrm>
            <a:off x="4904896" y="2681788"/>
            <a:ext cx="941387" cy="1106488"/>
          </p:xfrm>
          <a:graphic>
            <a:graphicData uri="http://schemas.openxmlformats.org/presentationml/2006/ole">
              <mc:AlternateContent xmlns:mc="http://schemas.openxmlformats.org/markup-compatibility/2006">
                <mc:Choice xmlns:v="urn:schemas-microsoft-com:vml" Requires="v">
                  <p:oleObj spid="_x0000_s1039" name="Equation" r:id="rId8" imgW="136800" imgH="155160" progId="Equation.3">
                    <p:embed/>
                  </p:oleObj>
                </mc:Choice>
                <mc:Fallback>
                  <p:oleObj name="Equation" r:id="rId8" imgW="136800" imgH="1551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4896" y="2681788"/>
                          <a:ext cx="941387" cy="11064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9" name="Object 38"/>
            <p:cNvGraphicFramePr>
              <a:graphicFrameLocks noChangeAspect="1"/>
            </p:cNvGraphicFramePr>
            <p:nvPr>
              <p:extLst/>
            </p:nvPr>
          </p:nvGraphicFramePr>
          <p:xfrm>
            <a:off x="7603646" y="2576869"/>
            <a:ext cx="625474" cy="900113"/>
          </p:xfrm>
          <a:graphic>
            <a:graphicData uri="http://schemas.openxmlformats.org/presentationml/2006/ole">
              <mc:AlternateContent xmlns:mc="http://schemas.openxmlformats.org/markup-compatibility/2006">
                <mc:Choice xmlns:v="urn:schemas-microsoft-com:vml" Requires="v">
                  <p:oleObj spid="_x0000_s1040" name="Equation" r:id="rId10" imgW="136800" imgH="191880" progId="Equation.3">
                    <p:embed/>
                  </p:oleObj>
                </mc:Choice>
                <mc:Fallback>
                  <p:oleObj name="Equation" r:id="rId10" imgW="136800" imgH="1918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03646" y="2576869"/>
                          <a:ext cx="625474" cy="90011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1" name="TextBox 40"/>
            <p:cNvSpPr txBox="1"/>
            <p:nvPr/>
          </p:nvSpPr>
          <p:spPr>
            <a:xfrm>
              <a:off x="7464101" y="3511701"/>
              <a:ext cx="940488"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42" name="TextBox 41"/>
            <p:cNvSpPr txBox="1"/>
            <p:nvPr/>
          </p:nvSpPr>
          <p:spPr>
            <a:xfrm rot="16200000">
              <a:off x="7353641" y="2653733"/>
              <a:ext cx="2566157"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Meta-genes 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U</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sp>
        <p:nvSpPr>
          <p:cNvPr id="151" name="TextBox 150"/>
          <p:cNvSpPr txBox="1"/>
          <p:nvPr/>
        </p:nvSpPr>
        <p:spPr>
          <a:xfrm>
            <a:off x="4165523" y="6486359"/>
            <a:ext cx="2443289" cy="276999"/>
          </a:xfrm>
          <a:prstGeom prst="rect">
            <a:avLst/>
          </a:prstGeom>
          <a:noFill/>
        </p:spPr>
        <p:txBody>
          <a:bodyPr wrap="square" rtlCol="0">
            <a:spAutoFit/>
          </a:bodyPr>
          <a:lstStyle/>
          <a:p>
            <a:r>
              <a:rPr lang="en-US" sz="1200" b="0" smtClean="0">
                <a:latin typeface="Times New Roman"/>
              </a:rPr>
              <a:t>Internal genes/meta-genes</a:t>
            </a:r>
            <a:endParaRPr lang="en-US" sz="1200" b="0" i="1" dirty="0">
              <a:latin typeface="Times New Roman"/>
            </a:endParaRPr>
          </a:p>
        </p:txBody>
      </p:sp>
      <p:sp>
        <p:nvSpPr>
          <p:cNvPr id="154" name="TextBox 153"/>
          <p:cNvSpPr txBox="1"/>
          <p:nvPr/>
        </p:nvSpPr>
        <p:spPr>
          <a:xfrm>
            <a:off x="6842042" y="6484656"/>
            <a:ext cx="2190541" cy="276999"/>
          </a:xfrm>
          <a:prstGeom prst="rect">
            <a:avLst/>
          </a:prstGeom>
          <a:noFill/>
        </p:spPr>
        <p:txBody>
          <a:bodyPr wrap="square" rtlCol="0">
            <a:spAutoFit/>
          </a:bodyPr>
          <a:lstStyle/>
          <a:p>
            <a:r>
              <a:rPr lang="en-US" sz="1200" b="0" dirty="0" smtClean="0">
                <a:latin typeface="Times New Roman"/>
              </a:rPr>
              <a:t>External genes/meta-genes</a:t>
            </a:r>
            <a:endParaRPr lang="en-US" sz="1200" b="0" i="1" dirty="0">
              <a:latin typeface="Times New Roman"/>
            </a:endParaRPr>
          </a:p>
        </p:txBody>
      </p:sp>
      <p:grpSp>
        <p:nvGrpSpPr>
          <p:cNvPr id="157" name="Group 156"/>
          <p:cNvGrpSpPr/>
          <p:nvPr/>
        </p:nvGrpSpPr>
        <p:grpSpPr>
          <a:xfrm>
            <a:off x="3811499" y="6506219"/>
            <a:ext cx="404203" cy="234086"/>
            <a:chOff x="4372157" y="5342758"/>
            <a:chExt cx="404203" cy="234086"/>
          </a:xfrm>
        </p:grpSpPr>
        <p:sp>
          <p:nvSpPr>
            <p:cNvPr id="150" name="Oval 149"/>
            <p:cNvSpPr/>
            <p:nvPr/>
          </p:nvSpPr>
          <p:spPr bwMode="auto">
            <a:xfrm>
              <a:off x="4372157" y="5405608"/>
              <a:ext cx="114300" cy="1143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u="none" strike="noStrike" cap="none" normalizeH="0" baseline="0" smtClean="0">
                <a:ln>
                  <a:noFill/>
                </a:ln>
                <a:effectLst/>
                <a:latin typeface="Times New Roman"/>
              </a:endParaRPr>
            </a:p>
          </p:txBody>
        </p:sp>
        <p:sp>
          <p:nvSpPr>
            <p:cNvPr id="155" name="Oval 154"/>
            <p:cNvSpPr/>
            <p:nvPr/>
          </p:nvSpPr>
          <p:spPr bwMode="auto">
            <a:xfrm>
              <a:off x="4542274" y="5342758"/>
              <a:ext cx="234086" cy="234086"/>
            </a:xfrm>
            <a:prstGeom prst="ellipse">
              <a:avLst/>
            </a:prstGeom>
            <a:solidFill>
              <a:srgbClr val="005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5C00"/>
                </a:solidFill>
                <a:effectLst/>
                <a:latin typeface="Times New Roman" pitchFamily="18" charset="0"/>
              </a:endParaRPr>
            </a:p>
          </p:txBody>
        </p:sp>
      </p:grpSp>
      <p:grpSp>
        <p:nvGrpSpPr>
          <p:cNvPr id="160" name="Group 159"/>
          <p:cNvGrpSpPr/>
          <p:nvPr/>
        </p:nvGrpSpPr>
        <p:grpSpPr>
          <a:xfrm>
            <a:off x="6433236" y="6486996"/>
            <a:ext cx="447763" cy="234086"/>
            <a:chOff x="4372157" y="5958620"/>
            <a:chExt cx="447763" cy="234086"/>
          </a:xfrm>
        </p:grpSpPr>
        <p:sp>
          <p:nvSpPr>
            <p:cNvPr id="153" name="Rectangle 152"/>
            <p:cNvSpPr/>
            <p:nvPr/>
          </p:nvSpPr>
          <p:spPr bwMode="auto">
            <a:xfrm>
              <a:off x="4372157" y="6044139"/>
              <a:ext cx="114300" cy="11430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u="none" strike="noStrike" cap="none" normalizeH="0" baseline="0" smtClean="0">
                <a:ln>
                  <a:noFill/>
                </a:ln>
                <a:effectLst/>
                <a:latin typeface="Times New Roman"/>
              </a:endParaRPr>
            </a:p>
          </p:txBody>
        </p:sp>
        <p:sp>
          <p:nvSpPr>
            <p:cNvPr id="158" name="Rectangle 157"/>
            <p:cNvSpPr/>
            <p:nvPr/>
          </p:nvSpPr>
          <p:spPr bwMode="auto">
            <a:xfrm rot="5400000">
              <a:off x="4585834" y="5958620"/>
              <a:ext cx="234086" cy="234086"/>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167" name="Group 166"/>
          <p:cNvGrpSpPr/>
          <p:nvPr/>
        </p:nvGrpSpPr>
        <p:grpSpPr>
          <a:xfrm>
            <a:off x="3825942" y="5686986"/>
            <a:ext cx="4916694" cy="276999"/>
            <a:chOff x="3757406" y="4377265"/>
            <a:chExt cx="4916694" cy="276999"/>
          </a:xfrm>
        </p:grpSpPr>
        <p:sp>
          <p:nvSpPr>
            <p:cNvPr id="147" name="TextBox 146"/>
            <p:cNvSpPr txBox="1"/>
            <p:nvPr/>
          </p:nvSpPr>
          <p:spPr>
            <a:xfrm>
              <a:off x="4642483" y="4377265"/>
              <a:ext cx="4031617" cy="276999"/>
            </a:xfrm>
            <a:prstGeom prst="rect">
              <a:avLst/>
            </a:prstGeom>
            <a:noFill/>
          </p:spPr>
          <p:txBody>
            <a:bodyPr wrap="square" rtlCol="0">
              <a:spAutoFit/>
            </a:bodyPr>
            <a:lstStyle/>
            <a:p>
              <a:r>
                <a:rPr lang="en-US" sz="1200" b="0" dirty="0">
                  <a:latin typeface="Times New Roman"/>
                </a:rPr>
                <a:t>I</a:t>
              </a:r>
              <a:r>
                <a:rPr lang="en-US" sz="1200" b="0" dirty="0" smtClean="0">
                  <a:latin typeface="Times New Roman"/>
                </a:rPr>
                <a:t>nternal regulation among internal genes/meta-genes by </a:t>
              </a:r>
              <a:r>
                <a:rPr lang="en-US" sz="1200" b="0" i="1" dirty="0" smtClean="0">
                  <a:latin typeface="Times New Roman"/>
                </a:rPr>
                <a:t>A/</a:t>
              </a:r>
              <a:r>
                <a:rPr lang="en-US" sz="1200" b="0" i="1" dirty="0" err="1" smtClean="0">
                  <a:latin typeface="Times New Roman"/>
                </a:rPr>
                <a:t>Ã</a:t>
              </a:r>
              <a:endParaRPr lang="en-US" sz="1200" b="0" i="1" dirty="0">
                <a:latin typeface="Times New Roman"/>
              </a:endParaRPr>
            </a:p>
          </p:txBody>
        </p:sp>
        <p:grpSp>
          <p:nvGrpSpPr>
            <p:cNvPr id="163" name="Group 162"/>
            <p:cNvGrpSpPr/>
            <p:nvPr/>
          </p:nvGrpSpPr>
          <p:grpSpPr>
            <a:xfrm>
              <a:off x="3757406" y="4536676"/>
              <a:ext cx="897726" cy="2"/>
              <a:chOff x="2326389" y="4622190"/>
              <a:chExt cx="897726" cy="2"/>
            </a:xfrm>
          </p:grpSpPr>
          <p:cxnSp>
            <p:nvCxnSpPr>
              <p:cNvPr id="146" name="Straight Arrow Connector 145"/>
              <p:cNvCxnSpPr/>
              <p:nvPr/>
            </p:nvCxnSpPr>
            <p:spPr bwMode="auto">
              <a:xfrm flipH="1">
                <a:off x="2326389" y="4622191"/>
                <a:ext cx="414477" cy="1"/>
              </a:xfrm>
              <a:prstGeom prst="straightConnector1">
                <a:avLst/>
              </a:prstGeom>
              <a:solidFill>
                <a:schemeClr val="accent1"/>
              </a:solidFill>
              <a:ln w="12700" cap="flat" cmpd="sng" algn="ctr">
                <a:solidFill>
                  <a:schemeClr val="accent2"/>
                </a:solidFill>
                <a:prstDash val="solid"/>
                <a:round/>
                <a:headEnd type="none" w="med" len="med"/>
                <a:tailEnd type="triangle" w="sm" len="sm"/>
              </a:ln>
              <a:effectLst/>
            </p:spPr>
          </p:cxnSp>
          <p:cxnSp>
            <p:nvCxnSpPr>
              <p:cNvPr id="161" name="Straight Arrow Connector 160"/>
              <p:cNvCxnSpPr/>
              <p:nvPr/>
            </p:nvCxnSpPr>
            <p:spPr bwMode="auto">
              <a:xfrm flipH="1">
                <a:off x="2809638" y="4622190"/>
                <a:ext cx="414477" cy="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grpSp>
        <p:nvGrpSpPr>
          <p:cNvPr id="168" name="Group 167"/>
          <p:cNvGrpSpPr/>
          <p:nvPr/>
        </p:nvGrpSpPr>
        <p:grpSpPr>
          <a:xfrm>
            <a:off x="3814215" y="6005518"/>
            <a:ext cx="4916694" cy="461665"/>
            <a:chOff x="3757406" y="4377265"/>
            <a:chExt cx="4916694" cy="461665"/>
          </a:xfrm>
        </p:grpSpPr>
        <p:sp>
          <p:nvSpPr>
            <p:cNvPr id="169" name="TextBox 168"/>
            <p:cNvSpPr txBox="1"/>
            <p:nvPr/>
          </p:nvSpPr>
          <p:spPr>
            <a:xfrm>
              <a:off x="4642483" y="4377265"/>
              <a:ext cx="4031617" cy="461665"/>
            </a:xfrm>
            <a:prstGeom prst="rect">
              <a:avLst/>
            </a:prstGeom>
            <a:noFill/>
          </p:spPr>
          <p:txBody>
            <a:bodyPr wrap="square" rtlCol="0">
              <a:spAutoFit/>
            </a:bodyPr>
            <a:lstStyle/>
            <a:p>
              <a:r>
                <a:rPr lang="en-US" sz="1200" b="0" dirty="0" smtClean="0">
                  <a:latin typeface="Times New Roman"/>
                </a:rPr>
                <a:t>External regulation from external genes/meta-genes to internal genes/meta-genes in Group </a:t>
              </a:r>
              <a:r>
                <a:rPr lang="en-US" sz="1200" b="0" i="1" dirty="0">
                  <a:latin typeface="Times New Roman"/>
                </a:rPr>
                <a:t>X</a:t>
              </a:r>
              <a:r>
                <a:rPr lang="en-US" sz="1200" b="0" dirty="0" smtClean="0">
                  <a:latin typeface="Times New Roman"/>
                </a:rPr>
                <a:t> by </a:t>
              </a:r>
              <a:r>
                <a:rPr lang="en-US" sz="1200" b="0" i="1" dirty="0">
                  <a:latin typeface="Times New Roman"/>
                </a:rPr>
                <a:t>B</a:t>
              </a:r>
              <a:r>
                <a:rPr lang="en-US" sz="1200" b="0" i="1" dirty="0" smtClean="0">
                  <a:latin typeface="Times New Roman"/>
                </a:rPr>
                <a:t>/</a:t>
              </a:r>
              <a:endParaRPr lang="en-US" sz="1200" b="0" i="1" dirty="0">
                <a:latin typeface="Times New Roman"/>
              </a:endParaRPr>
            </a:p>
          </p:txBody>
        </p:sp>
        <p:grpSp>
          <p:nvGrpSpPr>
            <p:cNvPr id="170" name="Group 169"/>
            <p:cNvGrpSpPr/>
            <p:nvPr/>
          </p:nvGrpSpPr>
          <p:grpSpPr>
            <a:xfrm>
              <a:off x="3757406" y="4536676"/>
              <a:ext cx="897726" cy="2"/>
              <a:chOff x="2326389" y="4622190"/>
              <a:chExt cx="897726" cy="2"/>
            </a:xfrm>
          </p:grpSpPr>
          <p:cxnSp>
            <p:nvCxnSpPr>
              <p:cNvPr id="172" name="Straight Arrow Connector 171"/>
              <p:cNvCxnSpPr/>
              <p:nvPr/>
            </p:nvCxnSpPr>
            <p:spPr bwMode="auto">
              <a:xfrm flipH="1">
                <a:off x="2326389" y="4622191"/>
                <a:ext cx="414477" cy="1"/>
              </a:xfrm>
              <a:prstGeom prst="straightConnector1">
                <a:avLst/>
              </a:prstGeom>
              <a:solidFill>
                <a:schemeClr val="accent1"/>
              </a:solidFill>
              <a:ln w="12700" cap="flat" cmpd="sng" algn="ctr">
                <a:solidFill>
                  <a:schemeClr val="accent1"/>
                </a:solidFill>
                <a:prstDash val="solid"/>
                <a:round/>
                <a:headEnd type="none" w="med" len="med"/>
                <a:tailEnd type="triangle" w="sm" len="sm"/>
              </a:ln>
              <a:effectLst/>
            </p:spPr>
          </p:cxnSp>
          <p:cxnSp>
            <p:nvCxnSpPr>
              <p:cNvPr id="173" name="Straight Arrow Connector 172"/>
              <p:cNvCxnSpPr/>
              <p:nvPr/>
            </p:nvCxnSpPr>
            <p:spPr bwMode="auto">
              <a:xfrm flipH="1">
                <a:off x="2809638" y="4622190"/>
                <a:ext cx="414477" cy="1"/>
              </a:xfrm>
              <a:prstGeom prst="straightConnector1">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graphicFrame>
          <p:nvGraphicFramePr>
            <p:cNvPr id="171" name="Object 170"/>
            <p:cNvGraphicFramePr>
              <a:graphicFrameLocks noChangeAspect="1"/>
            </p:cNvGraphicFramePr>
            <p:nvPr>
              <p:extLst>
                <p:ext uri="{D42A27DB-BD31-4B8C-83A1-F6EECF244321}">
                  <p14:modId xmlns:p14="http://schemas.microsoft.com/office/powerpoint/2010/main" val="931900509"/>
                </p:ext>
              </p:extLst>
            </p:nvPr>
          </p:nvGraphicFramePr>
          <p:xfrm>
            <a:off x="6891394" y="4593304"/>
            <a:ext cx="152400" cy="190500"/>
          </p:xfrm>
          <a:graphic>
            <a:graphicData uri="http://schemas.openxmlformats.org/presentationml/2006/ole">
              <mc:AlternateContent xmlns:mc="http://schemas.openxmlformats.org/markup-compatibility/2006">
                <mc:Choice xmlns:v="urn:schemas-microsoft-com:vml" Requires="v">
                  <p:oleObj spid="_x0000_s1041" name="Equation" r:id="rId12" imgW="136800" imgH="182520" progId="Equation.3">
                    <p:embed/>
                  </p:oleObj>
                </mc:Choice>
                <mc:Fallback>
                  <p:oleObj name="Equation" r:id="rId12" imgW="136800" imgH="1825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91394" y="4593304"/>
                          <a:ext cx="152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sp>
        <p:nvSpPr>
          <p:cNvPr id="178" name="Rectangle 177"/>
          <p:cNvSpPr/>
          <p:nvPr/>
        </p:nvSpPr>
        <p:spPr>
          <a:xfrm>
            <a:off x="82993" y="432325"/>
            <a:ext cx="2713918" cy="276999"/>
          </a:xfrm>
          <a:prstGeom prst="rect">
            <a:avLst/>
          </a:prstGeom>
        </p:spPr>
        <p:txBody>
          <a:bodyPr wrap="square">
            <a:spAutoFit/>
          </a:bodyPr>
          <a:lstStyle/>
          <a:p>
            <a:r>
              <a:rPr lang="en-US" sz="1200" b="1" dirty="0" smtClean="0">
                <a:solidFill>
                  <a:srgbClr val="000100"/>
                </a:solidFill>
                <a:latin typeface="Helvetica"/>
                <a:cs typeface="Helvetica"/>
              </a:rPr>
              <a:t>A</a:t>
            </a:r>
            <a:r>
              <a:rPr lang="en-US" sz="1200" dirty="0" smtClean="0">
                <a:solidFill>
                  <a:srgbClr val="000100"/>
                </a:solidFill>
                <a:latin typeface="Helvetica"/>
                <a:cs typeface="Helvetica"/>
              </a:rPr>
              <a:t>. Gene state-space </a:t>
            </a:r>
            <a:r>
              <a:rPr lang="en-US" sz="1200" dirty="0">
                <a:solidFill>
                  <a:srgbClr val="000100"/>
                </a:solidFill>
                <a:latin typeface="Helvetica"/>
                <a:cs typeface="Helvetica"/>
              </a:rPr>
              <a:t>model</a:t>
            </a:r>
            <a:endParaRPr lang="en-US" sz="1200" dirty="0">
              <a:latin typeface="Helvetica"/>
              <a:cs typeface="Helvetica"/>
            </a:endParaRPr>
          </a:p>
        </p:txBody>
      </p:sp>
      <p:sp>
        <p:nvSpPr>
          <p:cNvPr id="191" name="Rectangle 190"/>
          <p:cNvSpPr/>
          <p:nvPr/>
        </p:nvSpPr>
        <p:spPr>
          <a:xfrm>
            <a:off x="6491389" y="410623"/>
            <a:ext cx="2752206" cy="276999"/>
          </a:xfrm>
          <a:prstGeom prst="rect">
            <a:avLst/>
          </a:prstGeom>
        </p:spPr>
        <p:txBody>
          <a:bodyPr wrap="square">
            <a:spAutoFit/>
          </a:bodyPr>
          <a:lstStyle/>
          <a:p>
            <a:r>
              <a:rPr lang="en-US" sz="1200" b="1" dirty="0" smtClean="0">
                <a:solidFill>
                  <a:srgbClr val="000100"/>
                </a:solidFill>
                <a:latin typeface="Helvetica"/>
                <a:cs typeface="Helvetica"/>
              </a:rPr>
              <a:t>C</a:t>
            </a:r>
            <a:r>
              <a:rPr lang="en-US" sz="1200" dirty="0" smtClean="0">
                <a:solidFill>
                  <a:srgbClr val="000100"/>
                </a:solidFill>
                <a:latin typeface="Helvetica"/>
                <a:cs typeface="Helvetica"/>
              </a:rPr>
              <a:t>. Meta-gene state-space </a:t>
            </a:r>
            <a:r>
              <a:rPr lang="en-US" sz="1200" dirty="0">
                <a:solidFill>
                  <a:srgbClr val="000100"/>
                </a:solidFill>
                <a:latin typeface="Helvetica"/>
                <a:cs typeface="Helvetica"/>
              </a:rPr>
              <a:t>model</a:t>
            </a:r>
            <a:endParaRPr lang="en-US" sz="1200" dirty="0">
              <a:latin typeface="Helvetica"/>
              <a:cs typeface="Helvetica"/>
            </a:endParaRPr>
          </a:p>
        </p:txBody>
      </p:sp>
      <p:sp>
        <p:nvSpPr>
          <p:cNvPr id="192" name="Rounded Rectangle 214"/>
          <p:cNvSpPr/>
          <p:nvPr/>
        </p:nvSpPr>
        <p:spPr bwMode="auto">
          <a:xfrm rot="5400000">
            <a:off x="2885400" y="1908215"/>
            <a:ext cx="3533865" cy="2500085"/>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190" name="Group 189"/>
          <p:cNvGrpSpPr/>
          <p:nvPr/>
        </p:nvGrpSpPr>
        <p:grpSpPr>
          <a:xfrm rot="16200000">
            <a:off x="818894" y="71477"/>
            <a:ext cx="1262498" cy="2709121"/>
            <a:chOff x="5671935" y="752559"/>
            <a:chExt cx="2524995" cy="5418242"/>
          </a:xfrm>
        </p:grpSpPr>
        <p:grpSp>
          <p:nvGrpSpPr>
            <p:cNvPr id="193" name="Group 43"/>
            <p:cNvGrpSpPr/>
            <p:nvPr/>
          </p:nvGrpSpPr>
          <p:grpSpPr>
            <a:xfrm>
              <a:off x="5671935" y="752559"/>
              <a:ext cx="2446855" cy="2591141"/>
              <a:chOff x="2027513" y="13736778"/>
              <a:chExt cx="2446855" cy="2591141"/>
            </a:xfrm>
          </p:grpSpPr>
          <p:sp>
            <p:nvSpPr>
              <p:cNvPr id="242"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3"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4"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5"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0"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1" name="Oval 102"/>
              <p:cNvSpPr/>
              <p:nvPr/>
            </p:nvSpPr>
            <p:spPr bwMode="auto">
              <a:xfrm>
                <a:off x="3108325"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2"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3"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4"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256" name="Straight Arrow Connector 115"/>
              <p:cNvCxnSpPr>
                <a:stCxn id="253" idx="3"/>
                <a:endCxn id="260" idx="6"/>
              </p:cNvCxnSpPr>
              <p:nvPr/>
            </p:nvCxnSpPr>
            <p:spPr bwMode="auto">
              <a:xfrm flipH="1">
                <a:off x="3377169" y="13931901"/>
                <a:ext cx="454920" cy="2281718"/>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59"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0" name="Oval 120"/>
              <p:cNvSpPr/>
              <p:nvPr/>
            </p:nvSpPr>
            <p:spPr bwMode="auto">
              <a:xfrm>
                <a:off x="3148568" y="16099319"/>
                <a:ext cx="228600" cy="228600"/>
              </a:xfrm>
              <a:prstGeom prst="ellipse">
                <a:avLst/>
              </a:prstGeom>
              <a:solidFill>
                <a:srgbClr val="9BBB5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1"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2"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3"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264" name="Straight Arrow Connector 125"/>
              <p:cNvCxnSpPr>
                <a:stCxn id="251" idx="4"/>
                <a:endCxn id="260" idx="7"/>
              </p:cNvCxnSpPr>
              <p:nvPr/>
            </p:nvCxnSpPr>
            <p:spPr bwMode="auto">
              <a:xfrm>
                <a:off x="3222625" y="15192997"/>
                <a:ext cx="121066" cy="939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5" name="Straight Arrow Connector 126"/>
              <p:cNvCxnSpPr>
                <a:stCxn id="262" idx="3"/>
                <a:endCxn id="260" idx="6"/>
              </p:cNvCxnSpPr>
              <p:nvPr/>
            </p:nvCxnSpPr>
            <p:spPr bwMode="auto">
              <a:xfrm flipH="1">
                <a:off x="3377168" y="15595600"/>
                <a:ext cx="368165" cy="618019"/>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6" name="Straight Arrow Connector 265"/>
              <p:cNvCxnSpPr>
                <a:stCxn id="259" idx="5"/>
                <a:endCxn id="260" idx="1"/>
              </p:cNvCxnSpPr>
              <p:nvPr/>
            </p:nvCxnSpPr>
            <p:spPr bwMode="auto">
              <a:xfrm>
                <a:off x="2302290" y="15790722"/>
                <a:ext cx="879756" cy="34207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7" name="Straight Arrow Connector 266"/>
              <p:cNvCxnSpPr>
                <a:stCxn id="263" idx="4"/>
                <a:endCxn id="260" idx="7"/>
              </p:cNvCxnSpPr>
              <p:nvPr/>
            </p:nvCxnSpPr>
            <p:spPr bwMode="auto">
              <a:xfrm>
                <a:off x="2929213" y="15573997"/>
                <a:ext cx="414478" cy="558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68" name="Oval 267"/>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9" name="Oval 132"/>
              <p:cNvSpPr/>
              <p:nvPr/>
            </p:nvSpPr>
            <p:spPr bwMode="auto">
              <a:xfrm>
                <a:off x="4056220" y="15395195"/>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0" name="Oval 134"/>
              <p:cNvSpPr/>
              <p:nvPr/>
            </p:nvSpPr>
            <p:spPr bwMode="auto">
              <a:xfrm>
                <a:off x="3093538" y="1450640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1" name="Oval 137"/>
              <p:cNvSpPr/>
              <p:nvPr/>
            </p:nvSpPr>
            <p:spPr bwMode="auto">
              <a:xfrm>
                <a:off x="3972000" y="1464655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2" name="Oval 138"/>
              <p:cNvSpPr/>
              <p:nvPr/>
            </p:nvSpPr>
            <p:spPr bwMode="auto">
              <a:xfrm>
                <a:off x="4245768"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grpSp>
          <p:nvGrpSpPr>
            <p:cNvPr id="194" name="Group 193"/>
            <p:cNvGrpSpPr/>
            <p:nvPr/>
          </p:nvGrpSpPr>
          <p:grpSpPr>
            <a:xfrm>
              <a:off x="6159384" y="3310222"/>
              <a:ext cx="2037546" cy="2860579"/>
              <a:chOff x="6159384" y="3310222"/>
              <a:chExt cx="2037546" cy="2860579"/>
            </a:xfrm>
          </p:grpSpPr>
          <p:cxnSp>
            <p:nvCxnSpPr>
              <p:cNvPr id="196" name="Curved Connector 159"/>
              <p:cNvCxnSpPr>
                <a:stCxn id="219" idx="1"/>
                <a:endCxn id="260" idx="4"/>
              </p:cNvCxnSpPr>
              <p:nvPr/>
            </p:nvCxnSpPr>
            <p:spPr bwMode="auto">
              <a:xfrm rot="16200000" flipV="1">
                <a:off x="6035271" y="4215720"/>
                <a:ext cx="1950723" cy="206682"/>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06" name="Curved Connector 165"/>
              <p:cNvCxnSpPr>
                <a:stCxn id="228" idx="1"/>
                <a:endCxn id="260" idx="4"/>
              </p:cNvCxnSpPr>
              <p:nvPr/>
            </p:nvCxnSpPr>
            <p:spPr bwMode="auto">
              <a:xfrm rot="16200000">
                <a:off x="5836345" y="3781038"/>
                <a:ext cx="1508279" cy="633606"/>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nvGrpSpPr>
              <p:cNvPr id="209" name="Group 42"/>
              <p:cNvGrpSpPr/>
              <p:nvPr/>
            </p:nvGrpSpPr>
            <p:grpSpPr>
              <a:xfrm rot="5400000">
                <a:off x="6449514" y="4423386"/>
                <a:ext cx="1457285" cy="2037546"/>
                <a:chOff x="5902325" y="13784122"/>
                <a:chExt cx="1457285" cy="2037546"/>
              </a:xfrm>
              <a:solidFill>
                <a:srgbClr val="F79646"/>
              </a:solidFill>
            </p:grpSpPr>
            <p:sp>
              <p:nvSpPr>
                <p:cNvPr id="217" name="Rectangle 154"/>
                <p:cNvSpPr/>
                <p:nvPr/>
              </p:nvSpPr>
              <p:spPr bwMode="auto">
                <a:xfrm>
                  <a:off x="5909276" y="1445453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8"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9" name="Rectangle 156"/>
                <p:cNvSpPr/>
                <p:nvPr/>
              </p:nvSpPr>
              <p:spPr bwMode="auto">
                <a:xfrm>
                  <a:off x="6483233" y="14752777"/>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0"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8" name="Rectangle 158"/>
                <p:cNvSpPr/>
                <p:nvPr/>
              </p:nvSpPr>
              <p:spPr bwMode="auto">
                <a:xfrm>
                  <a:off x="6040788" y="1559306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0" name="Rectangle 180"/>
                <p:cNvSpPr/>
                <p:nvPr/>
              </p:nvSpPr>
              <p:spPr bwMode="auto">
                <a:xfrm>
                  <a:off x="7131010" y="1441940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1"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2"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5" name="Rectangle 185"/>
                <p:cNvSpPr/>
                <p:nvPr/>
              </p:nvSpPr>
              <p:spPr bwMode="auto">
                <a:xfrm>
                  <a:off x="6068530" y="1500387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7"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8" name="Rectangle 188"/>
                <p:cNvSpPr/>
                <p:nvPr/>
              </p:nvSpPr>
              <p:spPr bwMode="auto">
                <a:xfrm>
                  <a:off x="6473434" y="1532974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9"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cxnSp>
            <p:nvCxnSpPr>
              <p:cNvPr id="210" name="Curved Connector 190"/>
              <p:cNvCxnSpPr>
                <a:stCxn id="237" idx="1"/>
                <a:endCxn id="260" idx="5"/>
              </p:cNvCxnSpPr>
              <p:nvPr/>
            </p:nvCxnSpPr>
            <p:spPr bwMode="auto">
              <a:xfrm rot="16200000" flipV="1">
                <a:off x="6594073" y="3704264"/>
                <a:ext cx="1882602" cy="109451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1" name="Curved Connector 198"/>
              <p:cNvCxnSpPr>
                <a:stCxn id="238" idx="1"/>
                <a:endCxn id="260" idx="4"/>
              </p:cNvCxnSpPr>
              <p:nvPr/>
            </p:nvCxnSpPr>
            <p:spPr bwMode="auto">
              <a:xfrm rot="16200000">
                <a:off x="5751686" y="4129025"/>
                <a:ext cx="1940923" cy="37027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3" name="Curved Connector 202"/>
              <p:cNvCxnSpPr>
                <a:stCxn id="235" idx="1"/>
                <a:endCxn id="260" idx="4"/>
              </p:cNvCxnSpPr>
              <p:nvPr/>
            </p:nvCxnSpPr>
            <p:spPr bwMode="auto">
              <a:xfrm rot="16200000">
                <a:off x="6117072" y="4089507"/>
                <a:ext cx="1536019" cy="44410"/>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grpSp>
      <p:sp>
        <p:nvSpPr>
          <p:cNvPr id="16" name="TextBox 15"/>
          <p:cNvSpPr txBox="1"/>
          <p:nvPr/>
        </p:nvSpPr>
        <p:spPr>
          <a:xfrm>
            <a:off x="1182474" y="1897580"/>
            <a:ext cx="1088760" cy="276999"/>
          </a:xfrm>
          <a:prstGeom prst="rect">
            <a:avLst/>
          </a:prstGeom>
          <a:noFill/>
        </p:spPr>
        <p:txBody>
          <a:bodyPr wrap="none" rtlCol="0">
            <a:spAutoFit/>
          </a:bodyPr>
          <a:lstStyle/>
          <a:p>
            <a:r>
              <a:rPr lang="en-US" sz="1200" i="1" dirty="0" smtClean="0">
                <a:solidFill>
                  <a:srgbClr val="9BBB58"/>
                </a:solidFill>
                <a:latin typeface="Times New Roman"/>
                <a:cs typeface="Times New Roman"/>
              </a:rPr>
              <a:t>X</a:t>
            </a:r>
            <a:r>
              <a:rPr lang="en-US" sz="1200" i="1" baseline="-25000" dirty="0" smtClean="0">
                <a:latin typeface="Times New Roman"/>
                <a:cs typeface="Times New Roman"/>
              </a:rPr>
              <a:t>t+1</a:t>
            </a:r>
            <a:r>
              <a:rPr lang="en-US" sz="1200" i="1" dirty="0" smtClean="0">
                <a:latin typeface="Times New Roman"/>
                <a:cs typeface="Times New Roman"/>
              </a:rPr>
              <a:t>=</a:t>
            </a:r>
            <a:r>
              <a:rPr lang="en-US" sz="1200" i="1" dirty="0" err="1" smtClean="0">
                <a:solidFill>
                  <a:srgbClr val="C0504D"/>
                </a:solidFill>
                <a:latin typeface="Times New Roman"/>
                <a:cs typeface="Times New Roman"/>
              </a:rPr>
              <a:t>A</a:t>
            </a:r>
            <a:r>
              <a:rPr lang="en-US" sz="1200" i="1" dirty="0" err="1" smtClean="0">
                <a:solidFill>
                  <a:srgbClr val="9BBB58"/>
                </a:solidFill>
                <a:latin typeface="Times New Roman"/>
                <a:cs typeface="Times New Roman"/>
              </a:rPr>
              <a:t>X</a:t>
            </a:r>
            <a:r>
              <a:rPr lang="en-US" sz="1200" i="1" baseline="-25000" dirty="0" err="1" smtClean="0">
                <a:latin typeface="Times New Roman"/>
                <a:cs typeface="Times New Roman"/>
              </a:rPr>
              <a:t>t</a:t>
            </a:r>
            <a:r>
              <a:rPr lang="en-US" sz="1200" i="1" dirty="0" err="1" smtClean="0">
                <a:latin typeface="Times New Roman"/>
                <a:cs typeface="Times New Roman"/>
              </a:rPr>
              <a:t>+</a:t>
            </a:r>
            <a:r>
              <a:rPr lang="en-US" sz="1200" i="1" dirty="0" err="1" smtClean="0">
                <a:solidFill>
                  <a:srgbClr val="4F81BD"/>
                </a:solidFill>
                <a:latin typeface="Times New Roman"/>
                <a:cs typeface="Times New Roman"/>
              </a:rPr>
              <a:t>B</a:t>
            </a:r>
            <a:r>
              <a:rPr lang="en-US" sz="1200" i="1" dirty="0" err="1" smtClean="0">
                <a:solidFill>
                  <a:srgbClr val="F69546"/>
                </a:solidFill>
                <a:latin typeface="Times New Roman"/>
                <a:cs typeface="Times New Roman"/>
              </a:rPr>
              <a:t>U</a:t>
            </a:r>
            <a:r>
              <a:rPr lang="en-US" sz="1200" i="1" baseline="-25000" dirty="0" err="1" smtClean="0">
                <a:latin typeface="Times New Roman"/>
                <a:cs typeface="Times New Roman"/>
              </a:rPr>
              <a:t>t</a:t>
            </a:r>
            <a:endParaRPr lang="en-US" sz="1200" i="1" baseline="-25000" dirty="0">
              <a:latin typeface="Times New Roman"/>
              <a:cs typeface="Times New Roman"/>
            </a:endParaRPr>
          </a:p>
        </p:txBody>
      </p:sp>
      <p:sp>
        <p:nvSpPr>
          <p:cNvPr id="215" name="TextBox 214"/>
          <p:cNvSpPr txBox="1"/>
          <p:nvPr/>
        </p:nvSpPr>
        <p:spPr>
          <a:xfrm>
            <a:off x="5063431" y="2492398"/>
            <a:ext cx="50666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287" name="Rounded Rectangle 214"/>
          <p:cNvSpPr/>
          <p:nvPr/>
        </p:nvSpPr>
        <p:spPr bwMode="auto">
          <a:xfrm rot="5400000">
            <a:off x="624399" y="150147"/>
            <a:ext cx="1621907" cy="278849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9" name="Rounded Rectangle 214"/>
          <p:cNvSpPr/>
          <p:nvPr/>
        </p:nvSpPr>
        <p:spPr bwMode="auto">
          <a:xfrm rot="5400000">
            <a:off x="6966784" y="244259"/>
            <a:ext cx="1622991"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98" name="Down Arrow 297"/>
          <p:cNvSpPr/>
          <p:nvPr/>
        </p:nvSpPr>
        <p:spPr bwMode="auto">
          <a:xfrm rot="5400000">
            <a:off x="2824425" y="4179009"/>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05" name="TextBox 304"/>
          <p:cNvSpPr txBox="1"/>
          <p:nvPr/>
        </p:nvSpPr>
        <p:spPr>
          <a:xfrm>
            <a:off x="6578090" y="2922200"/>
            <a:ext cx="2548035" cy="461665"/>
          </a:xfrm>
          <a:prstGeom prst="rect">
            <a:avLst/>
          </a:prstGeom>
          <a:noFill/>
        </p:spPr>
        <p:txBody>
          <a:bodyPr wrap="square" rtlCol="0">
            <a:spAutoFit/>
          </a:bodyPr>
          <a:lstStyle/>
          <a:p>
            <a:r>
              <a:rPr lang="en-US" sz="1200" b="1" dirty="0" smtClean="0">
                <a:latin typeface="Helvetica"/>
                <a:cs typeface="Helvetica"/>
              </a:rPr>
              <a:t>D. </a:t>
            </a:r>
            <a:r>
              <a:rPr lang="en-US" sz="1200" dirty="0" smtClean="0">
                <a:solidFill>
                  <a:srgbClr val="FF0000"/>
                </a:solidFill>
                <a:latin typeface="Helvetica"/>
                <a:cs typeface="Helvetica"/>
              </a:rPr>
              <a:t>Internal</a:t>
            </a:r>
            <a:r>
              <a:rPr lang="en-US" sz="1200" dirty="0" smtClean="0">
                <a:latin typeface="Helvetica"/>
                <a:cs typeface="Helvetica"/>
              </a:rPr>
              <a:t>/</a:t>
            </a:r>
            <a:r>
              <a:rPr lang="en-US" sz="1200" dirty="0" smtClean="0">
                <a:solidFill>
                  <a:schemeClr val="tx2">
                    <a:lumMod val="75000"/>
                  </a:schemeClr>
                </a:solidFill>
                <a:latin typeface="Helvetica"/>
                <a:cs typeface="Helvetica"/>
              </a:rPr>
              <a:t>External </a:t>
            </a:r>
            <a:r>
              <a:rPr lang="en-US" sz="1200" dirty="0" smtClean="0">
                <a:latin typeface="Helvetica"/>
                <a:cs typeface="Helvetica"/>
              </a:rPr>
              <a:t>Principal Dynamic Patterns (PDPs)</a:t>
            </a:r>
            <a:endParaRPr lang="en-US" sz="1200" dirty="0">
              <a:latin typeface="Helvetica"/>
              <a:cs typeface="Helvetica"/>
            </a:endParaRPr>
          </a:p>
        </p:txBody>
      </p:sp>
      <p:sp>
        <p:nvSpPr>
          <p:cNvPr id="307" name="Rounded Rectangle 214"/>
          <p:cNvSpPr/>
          <p:nvPr/>
        </p:nvSpPr>
        <p:spPr bwMode="auto">
          <a:xfrm rot="5400000">
            <a:off x="6675998" y="3198979"/>
            <a:ext cx="2243265" cy="2653650"/>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316" name="Group 315"/>
          <p:cNvGrpSpPr/>
          <p:nvPr/>
        </p:nvGrpSpPr>
        <p:grpSpPr>
          <a:xfrm>
            <a:off x="6457460" y="3635736"/>
            <a:ext cx="2607381" cy="1704109"/>
            <a:chOff x="1666654" y="4688507"/>
            <a:chExt cx="2607381" cy="1704109"/>
          </a:xfrm>
        </p:grpSpPr>
        <p:pic>
          <p:nvPicPr>
            <p:cNvPr id="299" name="Picture 3"/>
            <p:cNvPicPr>
              <a:picLocks noChangeAspect="1" noChangeArrowheads="1"/>
            </p:cNvPicPr>
            <p:nvPr/>
          </p:nvPicPr>
          <p:blipFill rotWithShape="1">
            <a:blip r:embed="rId14"/>
            <a:srcRect l="80091" t="40691" b="42760"/>
            <a:stretch/>
          </p:blipFill>
          <p:spPr bwMode="auto">
            <a:xfrm>
              <a:off x="1740497" y="5169542"/>
              <a:ext cx="594554" cy="506618"/>
            </a:xfrm>
            <a:prstGeom prst="rect">
              <a:avLst/>
            </a:prstGeom>
            <a:noFill/>
            <a:ln w="9525">
              <a:noFill/>
              <a:miter lim="800000"/>
              <a:headEnd/>
              <a:tailEnd/>
            </a:ln>
          </p:spPr>
        </p:pic>
        <p:pic>
          <p:nvPicPr>
            <p:cNvPr id="302" name="Picture 5"/>
            <p:cNvPicPr>
              <a:picLocks noChangeAspect="1" noChangeArrowheads="1"/>
            </p:cNvPicPr>
            <p:nvPr/>
          </p:nvPicPr>
          <p:blipFill rotWithShape="1">
            <a:blip r:embed="rId15"/>
            <a:srcRect l="24841" t="42483" r="61461" b="44539"/>
            <a:stretch/>
          </p:blipFill>
          <p:spPr bwMode="auto">
            <a:xfrm>
              <a:off x="2319748" y="5151557"/>
              <a:ext cx="579339" cy="562659"/>
            </a:xfrm>
            <a:prstGeom prst="rect">
              <a:avLst/>
            </a:prstGeom>
            <a:noFill/>
            <a:ln w="9525">
              <a:noFill/>
              <a:miter lim="800000"/>
              <a:headEnd/>
              <a:tailEnd/>
            </a:ln>
          </p:spPr>
        </p:pic>
        <p:pic>
          <p:nvPicPr>
            <p:cNvPr id="303" name="Picture 5"/>
            <p:cNvPicPr>
              <a:picLocks noChangeAspect="1" noChangeArrowheads="1"/>
            </p:cNvPicPr>
            <p:nvPr/>
          </p:nvPicPr>
          <p:blipFill rotWithShape="1">
            <a:blip r:embed="rId15"/>
            <a:srcRect l="64191" t="42483" r="21888" b="44539"/>
            <a:stretch/>
          </p:blipFill>
          <p:spPr bwMode="auto">
            <a:xfrm>
              <a:off x="2321563" y="5813733"/>
              <a:ext cx="588757" cy="562659"/>
            </a:xfrm>
            <a:prstGeom prst="rect">
              <a:avLst/>
            </a:prstGeom>
            <a:noFill/>
            <a:ln w="9525">
              <a:noFill/>
              <a:miter lim="800000"/>
              <a:headEnd/>
              <a:tailEnd/>
            </a:ln>
          </p:spPr>
        </p:pic>
        <p:pic>
          <p:nvPicPr>
            <p:cNvPr id="304" name="Picture 3"/>
            <p:cNvPicPr>
              <a:picLocks noChangeAspect="1" noChangeArrowheads="1"/>
            </p:cNvPicPr>
            <p:nvPr/>
          </p:nvPicPr>
          <p:blipFill rotWithShape="1">
            <a:blip r:embed="rId14"/>
            <a:srcRect l="54857" t="40691" r="26642" b="41339"/>
            <a:stretch/>
          </p:blipFill>
          <p:spPr bwMode="auto">
            <a:xfrm>
              <a:off x="1726851" y="5849002"/>
              <a:ext cx="546015" cy="543614"/>
            </a:xfrm>
            <a:prstGeom prst="rect">
              <a:avLst/>
            </a:prstGeom>
            <a:noFill/>
            <a:ln w="9525">
              <a:noFill/>
              <a:miter lim="800000"/>
              <a:headEnd/>
              <a:tailEnd/>
            </a:ln>
          </p:spPr>
        </p:pic>
        <p:sp>
          <p:nvSpPr>
            <p:cNvPr id="308" name="Rectangle 307"/>
            <p:cNvSpPr/>
            <p:nvPr/>
          </p:nvSpPr>
          <p:spPr>
            <a:xfrm>
              <a:off x="1666654" y="4688507"/>
              <a:ext cx="2607381" cy="307777"/>
            </a:xfrm>
            <a:prstGeom prst="rect">
              <a:avLst/>
            </a:prstGeom>
          </p:spPr>
          <p:txBody>
            <a:bodyPr wrap="square">
              <a:spAutoFit/>
            </a:bodyPr>
            <a:lstStyle/>
            <a:p>
              <a:pPr defTabSz="914400"/>
              <a:r>
                <a:rPr lang="en-US" sz="1400" dirty="0">
                  <a:solidFill>
                    <a:srgbClr val="000000"/>
                  </a:solidFill>
                  <a:latin typeface="Times New Roman"/>
                  <a:cs typeface="Times New Roman"/>
                </a:rPr>
                <a:t>[</a:t>
              </a:r>
              <a:r>
                <a:rPr lang="en-US" sz="1200" i="1" dirty="0" smtClean="0">
                  <a:solidFill>
                    <a:srgbClr val="FF0000"/>
                  </a:solidFill>
                  <a:latin typeface="Times New Roman"/>
                  <a:cs typeface="Times New Roman"/>
                </a:rPr>
                <a:t>λ</a:t>
              </a:r>
              <a:r>
                <a:rPr lang="en-US" sz="1200" i="1" baseline="-25000" dirty="0" smtClean="0">
                  <a:solidFill>
                    <a:srgbClr val="000000"/>
                  </a:solidFill>
                  <a:latin typeface="Times New Roman"/>
                  <a:cs typeface="Times New Roman"/>
                </a:rPr>
                <a:t>p</a:t>
              </a:r>
              <a:r>
                <a:rPr lang="en-US" sz="1200" i="1" baseline="30000" dirty="0" smtClean="0">
                  <a:solidFill>
                    <a:srgbClr val="000000"/>
                  </a:solidFill>
                  <a:latin typeface="Times New Roman"/>
                  <a:cs typeface="Times New Roman"/>
                </a:rPr>
                <a:t>1</a:t>
              </a:r>
              <a:r>
                <a:rPr lang="en-US" sz="1200" baseline="-25000" dirty="0">
                  <a:solidFill>
                    <a:srgbClr val="000000"/>
                  </a:solidFill>
                  <a:latin typeface="Times New Roman"/>
                  <a:cs typeface="Times New Roman"/>
                </a:rPr>
                <a:t>,</a:t>
              </a:r>
              <a:r>
                <a:rPr lang="en-US" sz="1200" i="1" dirty="0">
                  <a:solidFill>
                    <a:srgbClr val="000000"/>
                  </a:solidFill>
                  <a:latin typeface="Times New Roman"/>
                  <a:cs typeface="Times New Roman"/>
                </a:rPr>
                <a:t> </a:t>
              </a:r>
              <a:r>
                <a:rPr lang="en-US" sz="1200" i="1" dirty="0" smtClean="0">
                  <a:solidFill>
                    <a:srgbClr val="FF0000"/>
                  </a:solidFill>
                  <a:latin typeface="Times New Roman"/>
                  <a:cs typeface="Times New Roman"/>
                </a:rPr>
                <a:t>λ</a:t>
              </a:r>
              <a:r>
                <a:rPr lang="en-US" sz="1200" i="1" baseline="-25000" dirty="0" smtClean="0">
                  <a:solidFill>
                    <a:srgbClr val="000000"/>
                  </a:solidFill>
                  <a:latin typeface="Times New Roman"/>
                  <a:cs typeface="Times New Roman"/>
                </a:rPr>
                <a:t>p</a:t>
              </a:r>
              <a:r>
                <a:rPr lang="en-US" sz="1200" i="1" baseline="30000" dirty="0" smtClean="0">
                  <a:solidFill>
                    <a:srgbClr val="000000"/>
                  </a:solidFill>
                  <a:latin typeface="Times New Roman"/>
                  <a:cs typeface="Times New Roman"/>
                </a:rPr>
                <a:t>2</a:t>
              </a:r>
              <a:r>
                <a:rPr lang="en-US" sz="1200" i="1" dirty="0">
                  <a:solidFill>
                    <a:srgbClr val="000000"/>
                  </a:solidFill>
                  <a:latin typeface="Times New Roman"/>
                  <a:cs typeface="Times New Roman"/>
                </a:rPr>
                <a:t>, …, </a:t>
              </a:r>
              <a:r>
                <a:rPr lang="en-US" sz="1200" i="1" dirty="0" err="1" smtClean="0">
                  <a:solidFill>
                    <a:srgbClr val="FF0000"/>
                  </a:solidFill>
                  <a:latin typeface="Times New Roman"/>
                  <a:cs typeface="Times New Roman"/>
                </a:rPr>
                <a:t>λ</a:t>
              </a:r>
              <a:r>
                <a:rPr lang="en-US" sz="1200" i="1" baseline="-25000" dirty="0" err="1" smtClean="0">
                  <a:solidFill>
                    <a:srgbClr val="000000"/>
                  </a:solidFill>
                  <a:latin typeface="Times New Roman"/>
                  <a:cs typeface="Times New Roman"/>
                </a:rPr>
                <a:t>p</a:t>
              </a:r>
              <a:r>
                <a:rPr lang="en-US" sz="1200" i="1" baseline="30000" dirty="0" err="1" smtClean="0">
                  <a:solidFill>
                    <a:srgbClr val="000000"/>
                  </a:solidFill>
                  <a:latin typeface="Times New Roman"/>
                  <a:cs typeface="Times New Roman"/>
                </a:rPr>
                <a:t>T</a:t>
              </a:r>
              <a:r>
                <a:rPr lang="en-US" sz="1400" dirty="0" smtClean="0">
                  <a:solidFill>
                    <a:srgbClr val="000000"/>
                  </a:solidFill>
                  <a:latin typeface="Times New Roman"/>
                  <a:cs typeface="Times New Roman"/>
                </a:rPr>
                <a:t>]</a:t>
              </a:r>
              <a:r>
                <a:rPr lang="en-US" sz="1400" dirty="0">
                  <a:solidFill>
                    <a:srgbClr val="000000"/>
                  </a:solidFill>
                  <a:latin typeface="Times New Roman"/>
                  <a:cs typeface="Times New Roman"/>
                </a:rPr>
                <a:t> </a:t>
              </a:r>
              <a:r>
                <a:rPr lang="en-US" sz="1400" dirty="0" smtClean="0">
                  <a:solidFill>
                    <a:srgbClr val="000000"/>
                  </a:solidFill>
                  <a:latin typeface="Times New Roman"/>
                  <a:cs typeface="Times New Roman"/>
                </a:rPr>
                <a:t>  </a:t>
              </a:r>
              <a:endParaRPr lang="en-US" sz="1400" dirty="0">
                <a:solidFill>
                  <a:srgbClr val="000000"/>
                </a:solidFill>
                <a:latin typeface="Times New Roman"/>
                <a:cs typeface="Times New Roman"/>
              </a:endParaRPr>
            </a:p>
          </p:txBody>
        </p:sp>
      </p:grpSp>
      <p:sp>
        <p:nvSpPr>
          <p:cNvPr id="309" name="Down Arrow 308"/>
          <p:cNvSpPr/>
          <p:nvPr/>
        </p:nvSpPr>
        <p:spPr bwMode="auto">
          <a:xfrm rot="10800000" flipV="1">
            <a:off x="7482681" y="2392158"/>
            <a:ext cx="588484" cy="486354"/>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2" name="Down Arrow 311"/>
          <p:cNvSpPr/>
          <p:nvPr/>
        </p:nvSpPr>
        <p:spPr bwMode="auto">
          <a:xfrm rot="16200000" flipH="1">
            <a:off x="5922365" y="1570937"/>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3" name="Down Arrow 312"/>
          <p:cNvSpPr/>
          <p:nvPr/>
        </p:nvSpPr>
        <p:spPr bwMode="auto">
          <a:xfrm rot="16200000" flipH="1">
            <a:off x="2817522" y="1576013"/>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4" name="Down Arrow 313"/>
          <p:cNvSpPr/>
          <p:nvPr/>
        </p:nvSpPr>
        <p:spPr bwMode="auto">
          <a:xfrm rot="5400000">
            <a:off x="5872566" y="4197026"/>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64" name="Straight Connector 163"/>
          <p:cNvCxnSpPr/>
          <p:nvPr/>
        </p:nvCxnSpPr>
        <p:spPr>
          <a:xfrm>
            <a:off x="7698823" y="3404170"/>
            <a:ext cx="0" cy="2243267"/>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sp>
        <p:nvSpPr>
          <p:cNvPr id="181" name="TextBox 180"/>
          <p:cNvSpPr txBox="1"/>
          <p:nvPr/>
        </p:nvSpPr>
        <p:spPr>
          <a:xfrm>
            <a:off x="160265" y="5210218"/>
            <a:ext cx="2446546" cy="1169551"/>
          </a:xfrm>
          <a:prstGeom prst="rect">
            <a:avLst/>
          </a:prstGeom>
          <a:noFill/>
        </p:spPr>
        <p:txBody>
          <a:bodyPr wrap="square" rtlCol="0">
            <a:spAutoFit/>
          </a:bodyPr>
          <a:lstStyle/>
          <a:p>
            <a:r>
              <a:rPr lang="en-US" sz="1200" i="1" dirty="0" err="1" smtClean="0">
                <a:solidFill>
                  <a:srgbClr val="9BBB58"/>
                </a:solidFill>
                <a:latin typeface="Times New Roman"/>
                <a:cs typeface="Times New Roman"/>
              </a:rPr>
              <a:t>x</a:t>
            </a:r>
            <a:r>
              <a:rPr lang="en-US" sz="1200" baseline="30000" dirty="0" err="1" smtClean="0">
                <a:solidFill>
                  <a:srgbClr val="4F81BD"/>
                </a:solidFill>
                <a:latin typeface="Times New Roman"/>
                <a:cs typeface="Times New Roman"/>
              </a:rPr>
              <a:t>EXT</a:t>
            </a:r>
            <a:r>
              <a:rPr lang="en-US" sz="1200" baseline="30000" dirty="0" smtClean="0">
                <a:solidFill>
                  <a:srgbClr val="4F81BD"/>
                </a:solidFill>
                <a:latin typeface="Times New Roman"/>
                <a:cs typeface="Times New Roman"/>
              </a:rPr>
              <a:t>    </a:t>
            </a:r>
            <a:r>
              <a:rPr lang="en-US" sz="1200" i="1" dirty="0" smtClean="0">
                <a:latin typeface="Times New Roman"/>
                <a:cs typeface="Times New Roman"/>
              </a:rPr>
              <a:t>=    </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1      </a:t>
            </a:r>
            <a:r>
              <a:rPr lang="en-US" sz="1200" i="1" dirty="0" smtClean="0">
                <a:solidFill>
                  <a:srgbClr val="4F81BD"/>
                </a:solidFill>
                <a:latin typeface="Times New Roman"/>
                <a:cs typeface="Times New Roman"/>
              </a:rPr>
              <a:t> </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2</a:t>
            </a:r>
            <a:r>
              <a:rPr lang="en-US" sz="1200" i="1" baseline="-25000" dirty="0" smtClean="0">
                <a:solidFill>
                  <a:srgbClr val="F69546"/>
                </a:solidFill>
                <a:latin typeface="Times New Roman"/>
                <a:cs typeface="Times New Roman"/>
              </a:rPr>
              <a:t> </a:t>
            </a:r>
            <a:r>
              <a:rPr lang="en-US" sz="1200" i="1" baseline="-25000" dirty="0" smtClean="0">
                <a:solidFill>
                  <a:srgbClr val="C0504D"/>
                </a:solidFill>
                <a:latin typeface="Times New Roman"/>
                <a:cs typeface="Times New Roman"/>
              </a:rPr>
              <a:t>                 </a:t>
            </a: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r>
              <a:rPr lang="en-US" sz="1200" i="1" dirty="0" smtClean="0">
                <a:solidFill>
                  <a:srgbClr val="000000"/>
                </a:solidFill>
                <a:latin typeface="Times New Roman"/>
                <a:cs typeface="Times New Roman"/>
              </a:rPr>
              <a:t>  +</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3</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4</a:t>
            </a:r>
            <a:r>
              <a:rPr lang="en-US" sz="1200" i="1" dirty="0" smtClean="0">
                <a:solidFill>
                  <a:srgbClr val="C0504D"/>
                </a:solidFill>
                <a:latin typeface="Times New Roman"/>
                <a:cs typeface="Times New Roman"/>
              </a:rPr>
              <a:t> </a:t>
            </a:r>
            <a:r>
              <a:rPr lang="en-US" i="1" dirty="0" smtClean="0">
                <a:solidFill>
                  <a:srgbClr val="C0504D"/>
                </a:solidFill>
                <a:latin typeface="Times New Roman"/>
                <a:cs typeface="Times New Roman"/>
              </a:rPr>
              <a:t>           </a:t>
            </a:r>
            <a:endParaRPr lang="en-US" i="1" baseline="30000" dirty="0">
              <a:solidFill>
                <a:srgbClr val="000000"/>
              </a:solidFill>
              <a:latin typeface="Times New Roman"/>
              <a:cs typeface="Times New Roman"/>
            </a:endParaRPr>
          </a:p>
        </p:txBody>
      </p:sp>
      <p:sp>
        <p:nvSpPr>
          <p:cNvPr id="208" name="Rounded Rectangle 214"/>
          <p:cNvSpPr/>
          <p:nvPr/>
        </p:nvSpPr>
        <p:spPr bwMode="auto">
          <a:xfrm rot="5400000">
            <a:off x="-155986" y="3606676"/>
            <a:ext cx="3284887" cy="275034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2" name="TextBox 211"/>
          <p:cNvSpPr txBox="1"/>
          <p:nvPr/>
        </p:nvSpPr>
        <p:spPr>
          <a:xfrm>
            <a:off x="64689" y="2665954"/>
            <a:ext cx="2869771" cy="646331"/>
          </a:xfrm>
          <a:prstGeom prst="rect">
            <a:avLst/>
          </a:prstGeom>
          <a:noFill/>
        </p:spPr>
        <p:txBody>
          <a:bodyPr wrap="square" rtlCol="0">
            <a:spAutoFit/>
          </a:bodyPr>
          <a:lstStyle/>
          <a:p>
            <a:r>
              <a:rPr lang="en-US" sz="1200" b="1" dirty="0">
                <a:latin typeface="Helvetica"/>
                <a:cs typeface="Helvetica"/>
              </a:rPr>
              <a:t>E</a:t>
            </a:r>
            <a:r>
              <a:rPr lang="en-US" sz="1200" b="1" dirty="0" smtClean="0">
                <a:latin typeface="Helvetica"/>
                <a:cs typeface="Helvetica"/>
              </a:rPr>
              <a:t>. </a:t>
            </a:r>
            <a:r>
              <a:rPr lang="en-US" sz="1200" dirty="0" smtClean="0">
                <a:latin typeface="Helvetica"/>
                <a:cs typeface="Helvetica"/>
              </a:rPr>
              <a:t>Gene’s </a:t>
            </a:r>
            <a:r>
              <a:rPr lang="en-US" sz="1200" dirty="0" smtClean="0">
                <a:solidFill>
                  <a:srgbClr val="9B4240"/>
                </a:solidFill>
                <a:latin typeface="Helvetica"/>
                <a:cs typeface="Helvetica"/>
              </a:rPr>
              <a:t>internal (INT) </a:t>
            </a:r>
            <a:r>
              <a:rPr lang="en-US" sz="1200" dirty="0" smtClean="0">
                <a:latin typeface="Helvetica"/>
                <a:cs typeface="Helvetica"/>
              </a:rPr>
              <a:t>and </a:t>
            </a:r>
            <a:r>
              <a:rPr lang="en-US" sz="1200" dirty="0" smtClean="0">
                <a:solidFill>
                  <a:srgbClr val="4F81BD"/>
                </a:solidFill>
                <a:latin typeface="Helvetica"/>
                <a:cs typeface="Helvetica"/>
              </a:rPr>
              <a:t>external (EXT)</a:t>
            </a:r>
            <a:r>
              <a:rPr lang="en-US" sz="1200" dirty="0" smtClean="0">
                <a:latin typeface="Helvetica"/>
                <a:cs typeface="Helvetica"/>
              </a:rPr>
              <a:t> driven expression dynamics composed of PDPs</a:t>
            </a:r>
            <a:endParaRPr lang="en-US" sz="1200" dirty="0">
              <a:latin typeface="Helvetica"/>
              <a:cs typeface="Helvetica"/>
            </a:endParaRPr>
          </a:p>
        </p:txBody>
      </p:sp>
      <p:grpSp>
        <p:nvGrpSpPr>
          <p:cNvPr id="15" name="Group 14"/>
          <p:cNvGrpSpPr/>
          <p:nvPr/>
        </p:nvGrpSpPr>
        <p:grpSpPr>
          <a:xfrm>
            <a:off x="139323" y="3412555"/>
            <a:ext cx="2581173" cy="1520246"/>
            <a:chOff x="333363" y="3603055"/>
            <a:chExt cx="2581173" cy="1520246"/>
          </a:xfrm>
        </p:grpSpPr>
        <p:grpSp>
          <p:nvGrpSpPr>
            <p:cNvPr id="13" name="Group 12"/>
            <p:cNvGrpSpPr/>
            <p:nvPr/>
          </p:nvGrpSpPr>
          <p:grpSpPr>
            <a:xfrm>
              <a:off x="333363" y="3614585"/>
              <a:ext cx="2581173" cy="1508716"/>
              <a:chOff x="-80031" y="5045637"/>
              <a:chExt cx="2581173" cy="1508716"/>
            </a:xfrm>
          </p:grpSpPr>
          <p:sp>
            <p:nvSpPr>
              <p:cNvPr id="11" name="TextBox 10"/>
              <p:cNvSpPr txBox="1"/>
              <p:nvPr/>
            </p:nvSpPr>
            <p:spPr>
              <a:xfrm>
                <a:off x="-80031" y="5186371"/>
                <a:ext cx="2545634" cy="1169551"/>
              </a:xfrm>
              <a:prstGeom prst="rect">
                <a:avLst/>
              </a:prstGeom>
              <a:noFill/>
            </p:spPr>
            <p:txBody>
              <a:bodyPr wrap="square" rtlCol="0">
                <a:spAutoFit/>
              </a:bodyPr>
              <a:lstStyle/>
              <a:p>
                <a:r>
                  <a:rPr lang="en-US" sz="1200" i="1" dirty="0" err="1" smtClean="0">
                    <a:solidFill>
                      <a:srgbClr val="9BBB58"/>
                    </a:solidFill>
                    <a:latin typeface="Times New Roman"/>
                    <a:cs typeface="Times New Roman"/>
                  </a:rPr>
                  <a:t>x</a:t>
                </a:r>
                <a:r>
                  <a:rPr lang="en-US" sz="1200" baseline="30000" dirty="0" err="1" smtClean="0">
                    <a:solidFill>
                      <a:srgbClr val="C0504D"/>
                    </a:solidFill>
                    <a:latin typeface="Times New Roman"/>
                    <a:cs typeface="Times New Roman"/>
                  </a:rPr>
                  <a:t>INT</a:t>
                </a:r>
                <a:r>
                  <a:rPr lang="en-US" sz="1200" baseline="30000" dirty="0" smtClean="0">
                    <a:solidFill>
                      <a:srgbClr val="C0504D"/>
                    </a:solidFill>
                    <a:latin typeface="Times New Roman"/>
                    <a:cs typeface="Times New Roman"/>
                  </a:rPr>
                  <a:t>     </a:t>
                </a:r>
                <a:r>
                  <a:rPr lang="en-US" sz="1200" i="1" dirty="0" smtClean="0">
                    <a:latin typeface="Times New Roman"/>
                    <a:cs typeface="Times New Roman"/>
                  </a:rPr>
                  <a:t>=   </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1                  </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2                  </a:t>
                </a: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r>
                  <a:rPr lang="en-US" sz="1200" i="1" dirty="0" smtClean="0">
                    <a:solidFill>
                      <a:srgbClr val="000000"/>
                    </a:solidFill>
                    <a:latin typeface="Times New Roman"/>
                    <a:cs typeface="Times New Roman"/>
                  </a:rPr>
                  <a:t>  +</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3</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4</a:t>
                </a:r>
                <a:r>
                  <a:rPr lang="en-US" sz="1200" i="1" dirty="0" smtClean="0">
                    <a:solidFill>
                      <a:srgbClr val="C0504D"/>
                    </a:solidFill>
                    <a:latin typeface="Times New Roman"/>
                    <a:cs typeface="Times New Roman"/>
                  </a:rPr>
                  <a:t>     </a:t>
                </a:r>
                <a:r>
                  <a:rPr lang="en-US" i="1" dirty="0" smtClean="0">
                    <a:solidFill>
                      <a:srgbClr val="C0504D"/>
                    </a:solidFill>
                    <a:latin typeface="Times New Roman"/>
                    <a:cs typeface="Times New Roman"/>
                  </a:rPr>
                  <a:t>       </a:t>
                </a:r>
                <a:endParaRPr lang="en-US" i="1" baseline="30000" dirty="0">
                  <a:solidFill>
                    <a:srgbClr val="000000"/>
                  </a:solidFill>
                  <a:latin typeface="Times New Roman"/>
                  <a:cs typeface="Times New Roman"/>
                </a:endParaRPr>
              </a:p>
            </p:txBody>
          </p:sp>
          <p:pic>
            <p:nvPicPr>
              <p:cNvPr id="166" name="Picture 3"/>
              <p:cNvPicPr>
                <a:picLocks noChangeAspect="1" noChangeArrowheads="1"/>
              </p:cNvPicPr>
              <p:nvPr/>
            </p:nvPicPr>
            <p:blipFill rotWithShape="1">
              <a:blip r:embed="rId14"/>
              <a:srcRect l="80091" t="40691" b="42760"/>
              <a:stretch/>
            </p:blipFill>
            <p:spPr bwMode="auto">
              <a:xfrm>
                <a:off x="1741844" y="5045637"/>
                <a:ext cx="759298" cy="646996"/>
              </a:xfrm>
              <a:prstGeom prst="rect">
                <a:avLst/>
              </a:prstGeom>
              <a:noFill/>
              <a:ln w="9525">
                <a:noFill/>
                <a:miter lim="800000"/>
                <a:headEnd/>
                <a:tailEnd/>
              </a:ln>
            </p:spPr>
          </p:pic>
          <p:pic>
            <p:nvPicPr>
              <p:cNvPr id="177" name="Picture 5"/>
              <p:cNvPicPr>
                <a:picLocks noChangeAspect="1" noChangeArrowheads="1"/>
              </p:cNvPicPr>
              <p:nvPr/>
            </p:nvPicPr>
            <p:blipFill rotWithShape="1">
              <a:blip r:embed="rId15"/>
              <a:srcRect l="64918" t="42483" r="21888" b="44539"/>
              <a:stretch/>
            </p:blipFill>
            <p:spPr bwMode="auto">
              <a:xfrm>
                <a:off x="342695" y="5814158"/>
                <a:ext cx="712613" cy="718566"/>
              </a:xfrm>
              <a:prstGeom prst="rect">
                <a:avLst/>
              </a:prstGeom>
              <a:noFill/>
              <a:ln w="9525">
                <a:noFill/>
                <a:miter lim="800000"/>
                <a:headEnd/>
                <a:tailEnd/>
              </a:ln>
            </p:spPr>
          </p:pic>
          <p:pic>
            <p:nvPicPr>
              <p:cNvPr id="179" name="Picture 3"/>
              <p:cNvPicPr>
                <a:picLocks noChangeAspect="1" noChangeArrowheads="1"/>
              </p:cNvPicPr>
              <p:nvPr/>
            </p:nvPicPr>
            <p:blipFill rotWithShape="1">
              <a:blip r:embed="rId14"/>
              <a:srcRect l="54857" t="40691" r="26642" b="41339"/>
              <a:stretch/>
            </p:blipFill>
            <p:spPr bwMode="auto">
              <a:xfrm>
                <a:off x="1391153" y="5860110"/>
                <a:ext cx="697309" cy="694243"/>
              </a:xfrm>
              <a:prstGeom prst="rect">
                <a:avLst/>
              </a:prstGeom>
              <a:noFill/>
              <a:ln w="9525">
                <a:noFill/>
                <a:miter lim="800000"/>
                <a:headEnd/>
                <a:tailEnd/>
              </a:ln>
            </p:spPr>
          </p:pic>
        </p:grpSp>
        <p:pic>
          <p:nvPicPr>
            <p:cNvPr id="216" name="Picture 3"/>
            <p:cNvPicPr>
              <a:picLocks noChangeAspect="1" noChangeArrowheads="1"/>
            </p:cNvPicPr>
            <p:nvPr/>
          </p:nvPicPr>
          <p:blipFill rotWithShape="1">
            <a:blip r:embed="rId14"/>
            <a:srcRect l="4743" t="40196" r="76990" b="41903"/>
            <a:stretch/>
          </p:blipFill>
          <p:spPr bwMode="auto">
            <a:xfrm>
              <a:off x="1104300" y="3603055"/>
              <a:ext cx="726382" cy="729702"/>
            </a:xfrm>
            <a:prstGeom prst="rect">
              <a:avLst/>
            </a:prstGeom>
            <a:noFill/>
            <a:ln w="9525">
              <a:noFill/>
              <a:miter lim="800000"/>
              <a:headEnd/>
              <a:tailEnd/>
            </a:ln>
          </p:spPr>
        </p:pic>
      </p:grpSp>
      <p:cxnSp>
        <p:nvCxnSpPr>
          <p:cNvPr id="176" name="Straight Arrow Connector 175"/>
          <p:cNvCxnSpPr>
            <a:stCxn id="260" idx="2"/>
            <a:endCxn id="260" idx="3"/>
          </p:cNvCxnSpPr>
          <p:nvPr/>
        </p:nvCxnSpPr>
        <p:spPr bwMode="auto">
          <a:xfrm rot="5400000" flipH="1" flipV="1">
            <a:off x="1345838" y="1468184"/>
            <a:ext cx="16739" cy="40411"/>
          </a:xfrm>
          <a:prstGeom prst="curvedConnector4">
            <a:avLst>
              <a:gd name="adj1" fmla="val -1365673"/>
              <a:gd name="adj2" fmla="val 707109"/>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2" name="Straight Arrow Connector 181"/>
          <p:cNvCxnSpPr>
            <a:stCxn id="242" idx="5"/>
            <a:endCxn id="260" idx="1"/>
          </p:cNvCxnSpPr>
          <p:nvPr/>
        </p:nvCxnSpPr>
        <p:spPr bwMode="auto">
          <a:xfrm flipV="1">
            <a:off x="847364" y="1480020"/>
            <a:ext cx="446228" cy="47970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4" name="Straight Arrow Connector 183"/>
          <p:cNvCxnSpPr>
            <a:stCxn id="75" idx="1"/>
            <a:endCxn id="75" idx="2"/>
          </p:cNvCxnSpPr>
          <p:nvPr/>
        </p:nvCxnSpPr>
        <p:spPr bwMode="auto">
          <a:xfrm rot="10800000" flipH="1" flipV="1">
            <a:off x="7337356" y="1625896"/>
            <a:ext cx="82762" cy="34281"/>
          </a:xfrm>
          <a:prstGeom prst="curvedConnector4">
            <a:avLst>
              <a:gd name="adj1" fmla="val -317636"/>
              <a:gd name="adj2" fmla="val 766839"/>
            </a:avLst>
          </a:prstGeom>
          <a:solidFill>
            <a:schemeClr val="accent1"/>
          </a:solidFill>
          <a:ln w="38100" cap="flat" cmpd="sng" algn="ctr">
            <a:solidFill>
              <a:srgbClr val="FF0000"/>
            </a:solidFill>
            <a:prstDash val="solid"/>
            <a:round/>
            <a:headEnd type="none" w="med" len="med"/>
            <a:tailEnd type="triangle"/>
          </a:ln>
          <a:effectLst/>
        </p:spPr>
      </p:cxnSp>
      <p:pic>
        <p:nvPicPr>
          <p:cNvPr id="2" name="Picture 1" descr="eigen_state_space.pd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09870" y="2009806"/>
            <a:ext cx="1011771" cy="237329"/>
          </a:xfrm>
          <a:prstGeom prst="rect">
            <a:avLst/>
          </a:prstGeom>
        </p:spPr>
      </p:pic>
      <p:pic>
        <p:nvPicPr>
          <p:cNvPr id="4" name="Picture 3" descr="wormfly_new_epdps.pdf"/>
          <p:cNvPicPr>
            <a:picLocks noChangeAspect="1"/>
          </p:cNvPicPr>
          <p:nvPr/>
        </p:nvPicPr>
        <p:blipFill rotWithShape="1">
          <a:blip r:embed="rId17">
            <a:extLst>
              <a:ext uri="{28A0092B-C50C-407E-A947-70E740481C1C}">
                <a14:useLocalDpi xmlns:a14="http://schemas.microsoft.com/office/drawing/2010/main" val="0"/>
              </a:ext>
            </a:extLst>
          </a:blip>
          <a:srcRect l="45894" t="69255" r="42743" b="19688"/>
          <a:stretch/>
        </p:blipFill>
        <p:spPr>
          <a:xfrm>
            <a:off x="7814860" y="4142453"/>
            <a:ext cx="622590" cy="605799"/>
          </a:xfrm>
          <a:prstGeom prst="rect">
            <a:avLst/>
          </a:prstGeom>
        </p:spPr>
      </p:pic>
      <p:pic>
        <p:nvPicPr>
          <p:cNvPr id="165" name="Picture 164" descr="wormfly_new_epdps.pdf"/>
          <p:cNvPicPr>
            <a:picLocks noChangeAspect="1"/>
          </p:cNvPicPr>
          <p:nvPr/>
        </p:nvPicPr>
        <p:blipFill rotWithShape="1">
          <a:blip r:embed="rId18">
            <a:extLst>
              <a:ext uri="{28A0092B-C50C-407E-A947-70E740481C1C}">
                <a14:useLocalDpi xmlns:a14="http://schemas.microsoft.com/office/drawing/2010/main" val="0"/>
              </a:ext>
            </a:extLst>
          </a:blip>
          <a:srcRect l="6412" t="69255" r="82358" b="20884"/>
          <a:stretch/>
        </p:blipFill>
        <p:spPr>
          <a:xfrm>
            <a:off x="8442195" y="4143042"/>
            <a:ext cx="615287" cy="540240"/>
          </a:xfrm>
          <a:prstGeom prst="rect">
            <a:avLst/>
          </a:prstGeom>
        </p:spPr>
      </p:pic>
      <p:pic>
        <p:nvPicPr>
          <p:cNvPr id="180" name="Picture 179" descr="wormfly_new_epdps.pdf"/>
          <p:cNvPicPr>
            <a:picLocks noChangeAspect="1"/>
          </p:cNvPicPr>
          <p:nvPr/>
        </p:nvPicPr>
        <p:blipFill rotWithShape="1">
          <a:blip r:embed="rId19">
            <a:extLst>
              <a:ext uri="{28A0092B-C50C-407E-A947-70E740481C1C}">
                <a14:useLocalDpi xmlns:a14="http://schemas.microsoft.com/office/drawing/2010/main" val="0"/>
              </a:ext>
            </a:extLst>
          </a:blip>
          <a:srcRect l="85642" t="69255" b="19962"/>
          <a:stretch/>
        </p:blipFill>
        <p:spPr>
          <a:xfrm>
            <a:off x="8402981" y="4779201"/>
            <a:ext cx="786713" cy="590795"/>
          </a:xfrm>
          <a:prstGeom prst="rect">
            <a:avLst/>
          </a:prstGeom>
        </p:spPr>
      </p:pic>
      <p:pic>
        <p:nvPicPr>
          <p:cNvPr id="183" name="Picture 182" descr="wormfly_new_epdps.pdf"/>
          <p:cNvPicPr>
            <a:picLocks noChangeAspect="1"/>
          </p:cNvPicPr>
          <p:nvPr/>
        </p:nvPicPr>
        <p:blipFill rotWithShape="1">
          <a:blip r:embed="rId20">
            <a:extLst>
              <a:ext uri="{28A0092B-C50C-407E-A947-70E740481C1C}">
                <a14:useLocalDpi xmlns:a14="http://schemas.microsoft.com/office/drawing/2010/main" val="0"/>
              </a:ext>
            </a:extLst>
          </a:blip>
          <a:srcRect l="65603" t="69255" r="22638" b="19688"/>
          <a:stretch/>
        </p:blipFill>
        <p:spPr>
          <a:xfrm>
            <a:off x="7814860" y="4776880"/>
            <a:ext cx="644281" cy="605799"/>
          </a:xfrm>
          <a:prstGeom prst="rect">
            <a:avLst/>
          </a:prstGeom>
        </p:spPr>
      </p:pic>
      <p:graphicFrame>
        <p:nvGraphicFramePr>
          <p:cNvPr id="12" name="Object 11"/>
          <p:cNvGraphicFramePr>
            <a:graphicFrameLocks noChangeAspect="1"/>
          </p:cNvGraphicFramePr>
          <p:nvPr>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1042" name="Equation" r:id="rId21" imgW="114300" imgH="165100" progId="Equation.3">
                  <p:embed/>
                </p:oleObj>
              </mc:Choice>
              <mc:Fallback>
                <p:oleObj name="Equation" r:id="rId21" imgW="114300" imgH="165100" progId="Equation.3">
                  <p:embed/>
                  <p:pic>
                    <p:nvPicPr>
                      <p:cNvPr id="0" name=""/>
                      <p:cNvPicPr/>
                      <p:nvPr/>
                    </p:nvPicPr>
                    <p:blipFill>
                      <a:blip r:embed="rId22"/>
                      <a:stretch>
                        <a:fillRect/>
                      </a:stretch>
                    </p:blipFill>
                    <p:spPr>
                      <a:xfrm>
                        <a:off x="4514850" y="3346450"/>
                        <a:ext cx="114300" cy="165100"/>
                      </a:xfrm>
                      <a:prstGeom prst="rect">
                        <a:avLst/>
                      </a:prstGeom>
                    </p:spPr>
                  </p:pic>
                </p:oleObj>
              </mc:Fallback>
            </mc:AlternateContent>
          </a:graphicData>
        </a:graphic>
      </p:graphicFrame>
      <p:pic>
        <p:nvPicPr>
          <p:cNvPr id="185" name="Picture 184" descr="wormfly_new_epdps.pdf"/>
          <p:cNvPicPr>
            <a:picLocks noChangeAspect="1"/>
          </p:cNvPicPr>
          <p:nvPr/>
        </p:nvPicPr>
        <p:blipFill rotWithShape="1">
          <a:blip r:embed="rId17">
            <a:extLst>
              <a:ext uri="{28A0092B-C50C-407E-A947-70E740481C1C}">
                <a14:useLocalDpi xmlns:a14="http://schemas.microsoft.com/office/drawing/2010/main" val="0"/>
              </a:ext>
            </a:extLst>
          </a:blip>
          <a:srcRect l="45894" t="69255" r="42743" b="19688"/>
          <a:stretch/>
        </p:blipFill>
        <p:spPr>
          <a:xfrm>
            <a:off x="961299" y="5066088"/>
            <a:ext cx="829104" cy="806743"/>
          </a:xfrm>
          <a:prstGeom prst="rect">
            <a:avLst/>
          </a:prstGeom>
        </p:spPr>
      </p:pic>
      <p:pic>
        <p:nvPicPr>
          <p:cNvPr id="189" name="Picture 188" descr="wormfly_new_epdps.pdf"/>
          <p:cNvPicPr>
            <a:picLocks noChangeAspect="1"/>
          </p:cNvPicPr>
          <p:nvPr/>
        </p:nvPicPr>
        <p:blipFill rotWithShape="1">
          <a:blip r:embed="rId18">
            <a:extLst>
              <a:ext uri="{28A0092B-C50C-407E-A947-70E740481C1C}">
                <a14:useLocalDpi xmlns:a14="http://schemas.microsoft.com/office/drawing/2010/main" val="0"/>
              </a:ext>
            </a:extLst>
          </a:blip>
          <a:srcRect l="6412" t="69255" r="82358" b="20884"/>
          <a:stretch/>
        </p:blipFill>
        <p:spPr>
          <a:xfrm>
            <a:off x="2075117" y="5066087"/>
            <a:ext cx="805664" cy="707397"/>
          </a:xfrm>
          <a:prstGeom prst="rect">
            <a:avLst/>
          </a:prstGeom>
        </p:spPr>
      </p:pic>
      <p:pic>
        <p:nvPicPr>
          <p:cNvPr id="195" name="Picture 194" descr="wormfly_new_epdps.pdf"/>
          <p:cNvPicPr>
            <a:picLocks noChangeAspect="1"/>
          </p:cNvPicPr>
          <p:nvPr/>
        </p:nvPicPr>
        <p:blipFill rotWithShape="1">
          <a:blip r:embed="rId20">
            <a:extLst>
              <a:ext uri="{28A0092B-C50C-407E-A947-70E740481C1C}">
                <a14:useLocalDpi xmlns:a14="http://schemas.microsoft.com/office/drawing/2010/main" val="0"/>
              </a:ext>
            </a:extLst>
          </a:blip>
          <a:srcRect l="65603" t="69255" r="22638" b="19688"/>
          <a:stretch/>
        </p:blipFill>
        <p:spPr>
          <a:xfrm>
            <a:off x="507825" y="5848884"/>
            <a:ext cx="866588" cy="814828"/>
          </a:xfrm>
          <a:prstGeom prst="rect">
            <a:avLst/>
          </a:prstGeom>
        </p:spPr>
      </p:pic>
      <p:pic>
        <p:nvPicPr>
          <p:cNvPr id="197" name="Picture 196" descr="wormfly_new_epdps.pdf"/>
          <p:cNvPicPr>
            <a:picLocks noChangeAspect="1"/>
          </p:cNvPicPr>
          <p:nvPr/>
        </p:nvPicPr>
        <p:blipFill rotWithShape="1">
          <a:blip r:embed="rId19">
            <a:extLst>
              <a:ext uri="{28A0092B-C50C-407E-A947-70E740481C1C}">
                <a14:useLocalDpi xmlns:a14="http://schemas.microsoft.com/office/drawing/2010/main" val="0"/>
              </a:ext>
            </a:extLst>
          </a:blip>
          <a:srcRect l="85642" t="69255" b="19962"/>
          <a:stretch/>
        </p:blipFill>
        <p:spPr>
          <a:xfrm>
            <a:off x="1557763" y="5847772"/>
            <a:ext cx="1091563" cy="819727"/>
          </a:xfrm>
          <a:prstGeom prst="rect">
            <a:avLst/>
          </a:prstGeom>
        </p:spPr>
      </p:pic>
      <p:sp>
        <p:nvSpPr>
          <p:cNvPr id="175" name="Title 1"/>
          <p:cNvSpPr>
            <a:spLocks noGrp="1"/>
          </p:cNvSpPr>
          <p:nvPr>
            <p:ph type="title"/>
          </p:nvPr>
        </p:nvSpPr>
        <p:spPr>
          <a:xfrm>
            <a:off x="3398427" y="0"/>
            <a:ext cx="2299946" cy="686444"/>
          </a:xfrm>
        </p:spPr>
        <p:txBody>
          <a:bodyPr>
            <a:normAutofit/>
          </a:bodyPr>
          <a:lstStyle/>
          <a:p>
            <a:r>
              <a:rPr lang="en-US" dirty="0" smtClean="0"/>
              <a:t>Flowchart</a:t>
            </a:r>
            <a:endParaRPr lang="en-US" dirty="0"/>
          </a:p>
        </p:txBody>
      </p:sp>
      <p:sp>
        <p:nvSpPr>
          <p:cNvPr id="186" name="TextBox 4"/>
          <p:cNvSpPr txBox="1">
            <a:spLocks noChangeArrowheads="1"/>
          </p:cNvSpPr>
          <p:nvPr/>
        </p:nvSpPr>
        <p:spPr bwMode="auto">
          <a:xfrm>
            <a:off x="0" y="0"/>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813458208"/>
      </p:ext>
    </p:extLst>
  </p:cSld>
  <p:clrMapOvr>
    <a:masterClrMapping/>
  </p:clrMapOvr>
  <p:transition advTm="31375"/>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descr="eigen_state_spac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311" y="6269493"/>
            <a:ext cx="2267705" cy="531931"/>
          </a:xfrm>
          <a:prstGeom prst="rect">
            <a:avLst/>
          </a:prstGeom>
        </p:spPr>
      </p:pic>
      <p:sp>
        <p:nvSpPr>
          <p:cNvPr id="97" name="Title 2"/>
          <p:cNvSpPr txBox="1">
            <a:spLocks/>
          </p:cNvSpPr>
          <p:nvPr/>
        </p:nvSpPr>
        <p:spPr>
          <a:xfrm>
            <a:off x="1298601" y="75042"/>
            <a:ext cx="6743699" cy="857250"/>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1800" dirty="0" err="1">
                <a:solidFill>
                  <a:sysClr val="windowText" lastClr="000000"/>
                </a:solidFill>
                <a:latin typeface="Helvetica"/>
                <a:cs typeface="Helvetica"/>
              </a:rPr>
              <a:t>Orthologs</a:t>
            </a:r>
            <a:r>
              <a:rPr lang="en-US" sz="1800" dirty="0">
                <a:solidFill>
                  <a:sysClr val="windowText" lastClr="000000"/>
                </a:solidFill>
                <a:latin typeface="Helvetica"/>
                <a:cs typeface="Helvetica"/>
              </a:rPr>
              <a:t> have similar internal but different external dynamic patterns during embryonic development</a:t>
            </a:r>
            <a:endParaRPr lang="en-US" sz="1800" dirty="0">
              <a:solidFill>
                <a:sysClr val="windowText" lastClr="000000"/>
              </a:solidFill>
              <a:latin typeface="Calibri"/>
            </a:endParaRPr>
          </a:p>
        </p:txBody>
      </p:sp>
      <p:sp>
        <p:nvSpPr>
          <p:cNvPr id="98" name="TextBox 4"/>
          <p:cNvSpPr txBox="1">
            <a:spLocks noChangeArrowheads="1"/>
          </p:cNvSpPr>
          <p:nvPr/>
        </p:nvSpPr>
        <p:spPr bwMode="auto">
          <a:xfrm>
            <a:off x="4489975" y="6638709"/>
            <a:ext cx="4373218" cy="219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fontAlgn="base" hangingPunct="1">
              <a:spcBef>
                <a:spcPct val="0"/>
              </a:spcBef>
              <a:spcAft>
                <a:spcPct val="0"/>
              </a:spcAft>
            </a:pPr>
            <a:r>
              <a:rPr lang="en-US" sz="825" b="0" dirty="0">
                <a:solidFill>
                  <a:prstClr val="black">
                    <a:lumMod val="50000"/>
                    <a:lumOff val="50000"/>
                  </a:prstClr>
                </a:solidFill>
                <a:latin typeface="Calibri" charset="0"/>
              </a:rPr>
              <a:t>[Wang et al. </a:t>
            </a:r>
            <a:r>
              <a:rPr lang="en-US" sz="825" b="0" i="1" dirty="0">
                <a:solidFill>
                  <a:prstClr val="black">
                    <a:lumMod val="50000"/>
                    <a:lumOff val="50000"/>
                  </a:prstClr>
                </a:solidFill>
                <a:latin typeface="Calibri" charset="0"/>
              </a:rPr>
              <a:t>PLOS CB</a:t>
            </a:r>
            <a:r>
              <a:rPr lang="en-US" sz="825" b="0" dirty="0">
                <a:solidFill>
                  <a:prstClr val="black">
                    <a:lumMod val="50000"/>
                    <a:lumOff val="50000"/>
                  </a:prstClr>
                </a:solidFill>
                <a:latin typeface="Calibri" charset="0"/>
              </a:rPr>
              <a:t>, ‘16]</a:t>
            </a:r>
          </a:p>
        </p:txBody>
      </p:sp>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496" y="5320578"/>
            <a:ext cx="2024448" cy="372141"/>
          </a:xfrm>
          <a:prstGeom prst="rect">
            <a:avLst/>
          </a:prstGeom>
        </p:spPr>
      </p:pic>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497" y="1346518"/>
            <a:ext cx="2024448" cy="372141"/>
          </a:xfrm>
          <a:prstGeom prst="rect">
            <a:avLst/>
          </a:prstGeom>
        </p:spPr>
      </p:pic>
      <p:sp>
        <p:nvSpPr>
          <p:cNvPr id="83" name="TextBox 82"/>
          <p:cNvSpPr txBox="1"/>
          <p:nvPr/>
        </p:nvSpPr>
        <p:spPr>
          <a:xfrm rot="16200000">
            <a:off x="4989592" y="4030532"/>
            <a:ext cx="854110" cy="248494"/>
          </a:xfrm>
          <a:prstGeom prst="rect">
            <a:avLst/>
          </a:prstGeom>
          <a:solidFill>
            <a:schemeClr val="bg1"/>
          </a:solidFill>
        </p:spPr>
        <p:txBody>
          <a:bodyPr wrap="square" rtlCol="0">
            <a:spAutoFit/>
          </a:bodyPr>
          <a:lstStyle/>
          <a:p>
            <a:pPr fontAlgn="base">
              <a:spcBef>
                <a:spcPct val="0"/>
              </a:spcBef>
              <a:spcAft>
                <a:spcPct val="0"/>
              </a:spcAft>
            </a:pPr>
            <a:r>
              <a:rPr lang="en-US" sz="788" dirty="0">
                <a:solidFill>
                  <a:srgbClr val="000000"/>
                </a:solidFill>
                <a:latin typeface="Helvetica"/>
                <a:cs typeface="Helvetica"/>
              </a:rPr>
              <a:t>Expression</a:t>
            </a:r>
          </a:p>
        </p:txBody>
      </p:sp>
      <p:grpSp>
        <p:nvGrpSpPr>
          <p:cNvPr id="38" name="Group 37"/>
          <p:cNvGrpSpPr/>
          <p:nvPr/>
        </p:nvGrpSpPr>
        <p:grpSpPr>
          <a:xfrm>
            <a:off x="5357106" y="2289414"/>
            <a:ext cx="3718780" cy="1231452"/>
            <a:chOff x="663960" y="4768004"/>
            <a:chExt cx="4261802" cy="1411270"/>
          </a:xfrm>
        </p:grpSpPr>
        <p:grpSp>
          <p:nvGrpSpPr>
            <p:cNvPr id="62" name="Group 61"/>
            <p:cNvGrpSpPr/>
            <p:nvPr/>
          </p:nvGrpSpPr>
          <p:grpSpPr>
            <a:xfrm>
              <a:off x="671290" y="4768004"/>
              <a:ext cx="3952437" cy="1411270"/>
              <a:chOff x="4049" y="2180139"/>
              <a:chExt cx="3453113" cy="1232980"/>
            </a:xfrm>
          </p:grpSpPr>
          <p:sp>
            <p:nvSpPr>
              <p:cNvPr id="65" name="TextBox 64"/>
              <p:cNvSpPr txBox="1"/>
              <p:nvPr/>
            </p:nvSpPr>
            <p:spPr>
              <a:xfrm rot="16200000">
                <a:off x="-360963" y="2558934"/>
                <a:ext cx="978828" cy="248803"/>
              </a:xfrm>
              <a:prstGeom prst="rect">
                <a:avLst/>
              </a:prstGeom>
              <a:solidFill>
                <a:schemeClr val="bg1"/>
              </a:solidFill>
              <a:ln>
                <a:noFill/>
              </a:ln>
            </p:spPr>
            <p:txBody>
              <a:bodyPr wrap="square" rtlCol="0">
                <a:spAutoFit/>
              </a:bodyPr>
              <a:lstStyle/>
              <a:p>
                <a:pPr fontAlgn="base">
                  <a:spcBef>
                    <a:spcPct val="0"/>
                  </a:spcBef>
                  <a:spcAft>
                    <a:spcPct val="0"/>
                  </a:spcAft>
                </a:pPr>
                <a:r>
                  <a:rPr lang="en-US" sz="788" dirty="0">
                    <a:solidFill>
                      <a:srgbClr val="000000"/>
                    </a:solidFill>
                    <a:latin typeface="Helvetica"/>
                    <a:cs typeface="Helvetica"/>
                  </a:rPr>
                  <a:t>Expression</a:t>
                </a:r>
              </a:p>
            </p:txBody>
          </p:sp>
          <p:sp>
            <p:nvSpPr>
              <p:cNvPr id="72" name="Rectangle 71"/>
              <p:cNvSpPr/>
              <p:nvPr/>
            </p:nvSpPr>
            <p:spPr>
              <a:xfrm>
                <a:off x="2552898" y="2305083"/>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900">
                  <a:solidFill>
                    <a:srgbClr val="FFFFFF"/>
                  </a:solidFill>
                </a:endParaRPr>
              </a:p>
            </p:txBody>
          </p:sp>
          <p:sp>
            <p:nvSpPr>
              <p:cNvPr id="73" name="Rectangle 72"/>
              <p:cNvSpPr/>
              <p:nvPr/>
            </p:nvSpPr>
            <p:spPr>
              <a:xfrm>
                <a:off x="3345109" y="2180139"/>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900">
                  <a:solidFill>
                    <a:srgbClr val="FFFFFF"/>
                  </a:solidFill>
                </a:endParaRPr>
              </a:p>
            </p:txBody>
          </p:sp>
        </p:grpSp>
        <p:sp>
          <p:nvSpPr>
            <p:cNvPr id="84" name="Rectangle 83"/>
            <p:cNvSpPr/>
            <p:nvPr/>
          </p:nvSpPr>
          <p:spPr>
            <a:xfrm>
              <a:off x="663960" y="4844204"/>
              <a:ext cx="4261802" cy="1219200"/>
            </a:xfrm>
            <a:prstGeom prst="rect">
              <a:avLst/>
            </a:prstGeom>
            <a:noFill/>
            <a:ln w="12700" cmpd="sng">
              <a:solidFill>
                <a:srgbClr val="B3752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900">
                <a:solidFill>
                  <a:srgbClr val="FFFFFF"/>
                </a:solidFill>
              </a:endParaRPr>
            </a:p>
          </p:txBody>
        </p:sp>
      </p:grpSp>
      <p:grpSp>
        <p:nvGrpSpPr>
          <p:cNvPr id="25" name="Group 24"/>
          <p:cNvGrpSpPr/>
          <p:nvPr/>
        </p:nvGrpSpPr>
        <p:grpSpPr>
          <a:xfrm>
            <a:off x="1786107" y="3672499"/>
            <a:ext cx="3412691" cy="1119641"/>
            <a:chOff x="-2444016" y="2201794"/>
            <a:chExt cx="3911017" cy="1283133"/>
          </a:xfrm>
        </p:grpSpPr>
        <p:grpSp>
          <p:nvGrpSpPr>
            <p:cNvPr id="14" name="Group 13"/>
            <p:cNvGrpSpPr/>
            <p:nvPr/>
          </p:nvGrpSpPr>
          <p:grpSpPr>
            <a:xfrm>
              <a:off x="-2444016" y="2272511"/>
              <a:ext cx="3911017" cy="1212416"/>
              <a:chOff x="4873682" y="1597731"/>
              <a:chExt cx="3911017" cy="1212416"/>
            </a:xfrm>
          </p:grpSpPr>
          <p:pic>
            <p:nvPicPr>
              <p:cNvPr id="15" name="Picture 5"/>
              <p:cNvPicPr>
                <a:picLocks noChangeAspect="1" noChangeArrowheads="1"/>
              </p:cNvPicPr>
              <p:nvPr/>
            </p:nvPicPr>
            <p:blipFill>
              <a:blip r:embed="rId4"/>
              <a:srcRect t="37048" b="36666"/>
              <a:stretch>
                <a:fillRect/>
              </a:stretch>
            </p:blipFill>
            <p:spPr bwMode="auto">
              <a:xfrm>
                <a:off x="4988837" y="1664763"/>
                <a:ext cx="3795862" cy="1022771"/>
              </a:xfrm>
              <a:prstGeom prst="rect">
                <a:avLst/>
              </a:prstGeom>
              <a:noFill/>
              <a:ln w="9525">
                <a:noFill/>
                <a:miter lim="800000"/>
                <a:headEnd/>
                <a:tailEnd/>
              </a:ln>
            </p:spPr>
          </p:pic>
          <p:sp>
            <p:nvSpPr>
              <p:cNvPr id="20" name="Rectangle 19"/>
              <p:cNvSpPr/>
              <p:nvPr/>
            </p:nvSpPr>
            <p:spPr>
              <a:xfrm>
                <a:off x="5885713" y="170211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900">
                  <a:solidFill>
                    <a:srgbClr val="FFFFFF"/>
                  </a:solidFill>
                </a:endParaRPr>
              </a:p>
            </p:txBody>
          </p:sp>
          <p:sp>
            <p:nvSpPr>
              <p:cNvPr id="21" name="Rectangle 20"/>
              <p:cNvSpPr/>
              <p:nvPr/>
            </p:nvSpPr>
            <p:spPr>
              <a:xfrm>
                <a:off x="6869634" y="1763051"/>
                <a:ext cx="100788" cy="87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900">
                  <a:solidFill>
                    <a:srgbClr val="FFFFFF"/>
                  </a:solidFill>
                </a:endParaRPr>
              </a:p>
            </p:txBody>
          </p:sp>
          <p:sp>
            <p:nvSpPr>
              <p:cNvPr id="22" name="Rectangle 21"/>
              <p:cNvSpPr/>
              <p:nvPr/>
            </p:nvSpPr>
            <p:spPr>
              <a:xfrm>
                <a:off x="7820262" y="1710784"/>
                <a:ext cx="112053" cy="924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900">
                  <a:solidFill>
                    <a:srgbClr val="FFFFFF"/>
                  </a:solidFill>
                </a:endParaRPr>
              </a:p>
            </p:txBody>
          </p:sp>
          <p:sp>
            <p:nvSpPr>
              <p:cNvPr id="23" name="TextBox 22"/>
              <p:cNvSpPr txBox="1"/>
              <p:nvPr/>
            </p:nvSpPr>
            <p:spPr>
              <a:xfrm rot="16200000">
                <a:off x="4526658" y="1944755"/>
                <a:ext cx="978828" cy="284780"/>
              </a:xfrm>
              <a:prstGeom prst="rect">
                <a:avLst/>
              </a:prstGeom>
              <a:solidFill>
                <a:schemeClr val="bg1"/>
              </a:solidFill>
            </p:spPr>
            <p:txBody>
              <a:bodyPr wrap="square" rtlCol="0">
                <a:spAutoFit/>
              </a:bodyPr>
              <a:lstStyle/>
              <a:p>
                <a:pPr fontAlgn="base">
                  <a:spcBef>
                    <a:spcPct val="0"/>
                  </a:spcBef>
                  <a:spcAft>
                    <a:spcPct val="0"/>
                  </a:spcAft>
                </a:pPr>
                <a:r>
                  <a:rPr lang="en-US" sz="788" dirty="0">
                    <a:solidFill>
                      <a:srgbClr val="000000"/>
                    </a:solidFill>
                    <a:latin typeface="Helvetica"/>
                    <a:cs typeface="Helvetica"/>
                  </a:rPr>
                  <a:t>Expression</a:t>
                </a:r>
              </a:p>
            </p:txBody>
          </p:sp>
        </p:grpSp>
        <p:sp>
          <p:nvSpPr>
            <p:cNvPr id="89" name="Rectangle 88"/>
            <p:cNvSpPr/>
            <p:nvPr/>
          </p:nvSpPr>
          <p:spPr>
            <a:xfrm>
              <a:off x="-2432431" y="2201794"/>
              <a:ext cx="3899432" cy="116052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900">
                <a:solidFill>
                  <a:srgbClr val="FFFFFF"/>
                </a:solidFill>
              </a:endParaRPr>
            </a:p>
          </p:txBody>
        </p:sp>
      </p:grpSp>
      <p:grpSp>
        <p:nvGrpSpPr>
          <p:cNvPr id="24" name="Group 23"/>
          <p:cNvGrpSpPr/>
          <p:nvPr/>
        </p:nvGrpSpPr>
        <p:grpSpPr>
          <a:xfrm>
            <a:off x="1778694" y="2355905"/>
            <a:ext cx="3386346" cy="1141008"/>
            <a:chOff x="668327" y="1817148"/>
            <a:chExt cx="3880825" cy="1307620"/>
          </a:xfrm>
        </p:grpSpPr>
        <p:grpSp>
          <p:nvGrpSpPr>
            <p:cNvPr id="4" name="Group 3"/>
            <p:cNvGrpSpPr/>
            <p:nvPr/>
          </p:nvGrpSpPr>
          <p:grpSpPr>
            <a:xfrm>
              <a:off x="668327" y="1899785"/>
              <a:ext cx="3880825" cy="1224983"/>
              <a:chOff x="214113" y="1686316"/>
              <a:chExt cx="3880825" cy="1224983"/>
            </a:xfrm>
          </p:grpSpPr>
          <p:pic>
            <p:nvPicPr>
              <p:cNvPr id="5" name="Picture 3"/>
              <p:cNvPicPr>
                <a:picLocks noChangeAspect="1" noChangeArrowheads="1"/>
              </p:cNvPicPr>
              <p:nvPr/>
            </p:nvPicPr>
            <p:blipFill rotWithShape="1">
              <a:blip r:embed="rId5"/>
              <a:srcRect l="1879" t="37429" b="36666"/>
              <a:stretch/>
            </p:blipFill>
            <p:spPr bwMode="auto">
              <a:xfrm>
                <a:off x="450173" y="1807996"/>
                <a:ext cx="3644765" cy="986356"/>
              </a:xfrm>
              <a:prstGeom prst="rect">
                <a:avLst/>
              </a:prstGeom>
              <a:noFill/>
              <a:ln w="9525">
                <a:noFill/>
                <a:miter lim="800000"/>
                <a:headEnd/>
                <a:tailEnd/>
              </a:ln>
            </p:spPr>
          </p:pic>
          <p:sp>
            <p:nvSpPr>
              <p:cNvPr id="10" name="TextBox 9"/>
              <p:cNvSpPr txBox="1"/>
              <p:nvPr/>
            </p:nvSpPr>
            <p:spPr>
              <a:xfrm rot="16200000">
                <a:off x="-132911" y="2057954"/>
                <a:ext cx="978828" cy="284780"/>
              </a:xfrm>
              <a:prstGeom prst="rect">
                <a:avLst/>
              </a:prstGeom>
              <a:solidFill>
                <a:sysClr val="window" lastClr="FFFFFF"/>
              </a:solidFill>
            </p:spPr>
            <p:txBody>
              <a:bodyPr wrap="square" rtlCol="0">
                <a:spAutoFit/>
              </a:bodyPr>
              <a:lstStyle/>
              <a:p>
                <a:pPr>
                  <a:defRPr/>
                </a:pPr>
                <a:r>
                  <a:rPr lang="en-US" sz="788" kern="0" dirty="0" err="1" smtClean="0">
                    <a:solidFill>
                      <a:sysClr val="windowText" lastClr="000000"/>
                    </a:solidFill>
                    <a:latin typeface="Helvetica"/>
                    <a:cs typeface="Helvetica"/>
                  </a:rPr>
                  <a:t>Expession</a:t>
                </a:r>
                <a:endParaRPr lang="en-US" sz="788" kern="0" dirty="0">
                  <a:solidFill>
                    <a:sysClr val="windowText" lastClr="000000"/>
                  </a:solidFill>
                  <a:latin typeface="Helvetica"/>
                  <a:cs typeface="Helvetica"/>
                </a:endParaRPr>
              </a:p>
            </p:txBody>
          </p:sp>
          <p:sp>
            <p:nvSpPr>
              <p:cNvPr id="11" name="Rectangle 10"/>
              <p:cNvSpPr/>
              <p:nvPr/>
            </p:nvSpPr>
            <p:spPr>
              <a:xfrm>
                <a:off x="1272442" y="1686316"/>
                <a:ext cx="112053" cy="1108036"/>
              </a:xfrm>
              <a:prstGeom prst="rect">
                <a:avLst/>
              </a:prstGeom>
              <a:solidFill>
                <a:sysClr val="window" lastClr="FFFFFF"/>
              </a:solidFill>
              <a:ln w="9525" cap="flat" cmpd="sng" algn="ctr">
                <a:noFill/>
                <a:prstDash val="solid"/>
              </a:ln>
              <a:effectLst/>
            </p:spPr>
            <p:txBody>
              <a:bodyPr rtlCol="0" anchor="ctr"/>
              <a:lstStyle/>
              <a:p>
                <a:pPr algn="ctr">
                  <a:defRPr/>
                </a:pPr>
                <a:endParaRPr lang="en-US" sz="900" kern="0">
                  <a:solidFill>
                    <a:sysClr val="window" lastClr="FFFFFF"/>
                  </a:solidFill>
                  <a:latin typeface="Calibri"/>
                </a:endParaRPr>
              </a:p>
            </p:txBody>
          </p:sp>
          <p:sp>
            <p:nvSpPr>
              <p:cNvPr id="12" name="Rectangle 11"/>
              <p:cNvSpPr/>
              <p:nvPr/>
            </p:nvSpPr>
            <p:spPr>
              <a:xfrm>
                <a:off x="2207296" y="1738457"/>
                <a:ext cx="112053" cy="1108036"/>
              </a:xfrm>
              <a:prstGeom prst="rect">
                <a:avLst/>
              </a:prstGeom>
              <a:solidFill>
                <a:sysClr val="window" lastClr="FFFFFF"/>
              </a:solidFill>
              <a:ln w="9525" cap="flat" cmpd="sng" algn="ctr">
                <a:noFill/>
                <a:prstDash val="solid"/>
              </a:ln>
              <a:effectLst/>
            </p:spPr>
            <p:txBody>
              <a:bodyPr rtlCol="0" anchor="ctr"/>
              <a:lstStyle/>
              <a:p>
                <a:pPr algn="ctr">
                  <a:defRPr/>
                </a:pPr>
                <a:endParaRPr lang="en-US" sz="900" kern="0">
                  <a:solidFill>
                    <a:sysClr val="window" lastClr="FFFFFF"/>
                  </a:solidFill>
                  <a:latin typeface="Calibri"/>
                </a:endParaRPr>
              </a:p>
            </p:txBody>
          </p:sp>
          <p:sp>
            <p:nvSpPr>
              <p:cNvPr id="13" name="Rectangle 12"/>
              <p:cNvSpPr/>
              <p:nvPr/>
            </p:nvSpPr>
            <p:spPr>
              <a:xfrm>
                <a:off x="3146963" y="1803263"/>
                <a:ext cx="112053" cy="1108036"/>
              </a:xfrm>
              <a:prstGeom prst="rect">
                <a:avLst/>
              </a:prstGeom>
              <a:solidFill>
                <a:sysClr val="window" lastClr="FFFFFF"/>
              </a:solidFill>
              <a:ln w="9525" cap="flat" cmpd="sng" algn="ctr">
                <a:noFill/>
                <a:prstDash val="solid"/>
              </a:ln>
              <a:effectLst/>
            </p:spPr>
            <p:txBody>
              <a:bodyPr rtlCol="0" anchor="ctr"/>
              <a:lstStyle/>
              <a:p>
                <a:pPr algn="ctr">
                  <a:defRPr/>
                </a:pPr>
                <a:endParaRPr lang="en-US" sz="900" kern="0">
                  <a:solidFill>
                    <a:sysClr val="window" lastClr="FFFFFF"/>
                  </a:solidFill>
                  <a:latin typeface="Calibri"/>
                </a:endParaRPr>
              </a:p>
            </p:txBody>
          </p:sp>
        </p:grpSp>
        <p:sp>
          <p:nvSpPr>
            <p:cNvPr id="26" name="Rectangle 25"/>
            <p:cNvSpPr/>
            <p:nvPr/>
          </p:nvSpPr>
          <p:spPr>
            <a:xfrm>
              <a:off x="679912" y="1817148"/>
              <a:ext cx="3869240" cy="121920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900">
                <a:solidFill>
                  <a:srgbClr val="FFFFFF"/>
                </a:solidFill>
              </a:endParaRPr>
            </a:p>
          </p:txBody>
        </p:sp>
      </p:grpSp>
      <p:sp>
        <p:nvSpPr>
          <p:cNvPr id="96" name="TextBox 95"/>
          <p:cNvSpPr txBox="1"/>
          <p:nvPr/>
        </p:nvSpPr>
        <p:spPr>
          <a:xfrm>
            <a:off x="7319192" y="1366310"/>
            <a:ext cx="862880" cy="323165"/>
          </a:xfrm>
          <a:prstGeom prst="rect">
            <a:avLst/>
          </a:prstGeom>
          <a:noFill/>
        </p:spPr>
        <p:txBody>
          <a:bodyPr wrap="square" rtlCol="0">
            <a:spAutoFit/>
          </a:bodyPr>
          <a:lstStyle/>
          <a:p>
            <a:pPr fontAlgn="base">
              <a:spcBef>
                <a:spcPct val="0"/>
              </a:spcBef>
              <a:spcAft>
                <a:spcPct val="0"/>
              </a:spcAft>
            </a:pPr>
            <a:r>
              <a:rPr lang="en-US" sz="1500" smtClean="0">
                <a:solidFill>
                  <a:srgbClr val="000000"/>
                </a:solidFill>
                <a:latin typeface="Helvetica"/>
                <a:cs typeface="Helvetica"/>
              </a:rPr>
              <a:t>Worm</a:t>
            </a:r>
            <a:endParaRPr lang="en-US" sz="900" dirty="0">
              <a:solidFill>
                <a:srgbClr val="000000"/>
              </a:solidFill>
              <a:latin typeface="Helvetica"/>
              <a:cs typeface="Helvetica"/>
            </a:endParaRPr>
          </a:p>
        </p:txBody>
      </p:sp>
      <p:sp>
        <p:nvSpPr>
          <p:cNvPr id="101" name="Rectangle 100"/>
          <p:cNvSpPr/>
          <p:nvPr/>
        </p:nvSpPr>
        <p:spPr>
          <a:xfrm>
            <a:off x="5353207" y="3672500"/>
            <a:ext cx="3722679" cy="1012123"/>
          </a:xfrm>
          <a:prstGeom prst="rect">
            <a:avLst/>
          </a:prstGeom>
          <a:noFill/>
          <a:ln w="12700" cmpd="sng">
            <a:solidFill>
              <a:srgbClr val="B3752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750" dirty="0">
              <a:solidFill>
                <a:srgbClr val="FFFFFF"/>
              </a:solidFill>
            </a:endParaRPr>
          </a:p>
        </p:txBody>
      </p:sp>
      <p:sp>
        <p:nvSpPr>
          <p:cNvPr id="114" name="TextBox 113"/>
          <p:cNvSpPr txBox="1"/>
          <p:nvPr/>
        </p:nvSpPr>
        <p:spPr>
          <a:xfrm>
            <a:off x="7319192" y="5320051"/>
            <a:ext cx="1019753" cy="600164"/>
          </a:xfrm>
          <a:prstGeom prst="rect">
            <a:avLst/>
          </a:prstGeom>
          <a:noFill/>
        </p:spPr>
        <p:txBody>
          <a:bodyPr wrap="square" rtlCol="0">
            <a:spAutoFit/>
          </a:bodyPr>
          <a:lstStyle/>
          <a:p>
            <a:pPr fontAlgn="base">
              <a:spcBef>
                <a:spcPct val="0"/>
              </a:spcBef>
              <a:spcAft>
                <a:spcPct val="0"/>
              </a:spcAft>
            </a:pPr>
            <a:r>
              <a:rPr lang="en-US" sz="1500" dirty="0">
                <a:solidFill>
                  <a:srgbClr val="000000"/>
                </a:solidFill>
                <a:latin typeface="Helvetica"/>
                <a:cs typeface="Helvetica"/>
              </a:rPr>
              <a:t>Fly’s</a:t>
            </a:r>
            <a:r>
              <a:rPr lang="en-US" sz="900" dirty="0">
                <a:solidFill>
                  <a:srgbClr val="000000"/>
                </a:solidFill>
                <a:latin typeface="Helvetica"/>
                <a:cs typeface="Helvetica"/>
              </a:rPr>
              <a:t> effective state space model</a:t>
            </a:r>
          </a:p>
        </p:txBody>
      </p:sp>
      <p:cxnSp>
        <p:nvCxnSpPr>
          <p:cNvPr id="86" name="Straight Arrow Connector 92"/>
          <p:cNvCxnSpPr>
            <a:endCxn id="26" idx="0"/>
          </p:cNvCxnSpPr>
          <p:nvPr/>
        </p:nvCxnSpPr>
        <p:spPr>
          <a:xfrm flipH="1">
            <a:off x="3476921" y="1723382"/>
            <a:ext cx="2009297" cy="63252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a:endCxn id="84" idx="0"/>
          </p:cNvCxnSpPr>
          <p:nvPr/>
        </p:nvCxnSpPr>
        <p:spPr>
          <a:xfrm>
            <a:off x="6720944" y="1718659"/>
            <a:ext cx="495552" cy="637246"/>
          </a:xfrm>
          <a:prstGeom prst="straightConnector1">
            <a:avLst/>
          </a:prstGeom>
          <a:ln>
            <a:solidFill>
              <a:srgbClr val="B3752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a:endCxn id="117" idx="2"/>
          </p:cNvCxnSpPr>
          <p:nvPr/>
        </p:nvCxnSpPr>
        <p:spPr>
          <a:xfrm flipV="1">
            <a:off x="6632448" y="4715458"/>
            <a:ext cx="686745" cy="604593"/>
          </a:xfrm>
          <a:prstGeom prst="straightConnector1">
            <a:avLst/>
          </a:prstGeom>
          <a:ln>
            <a:solidFill>
              <a:srgbClr val="B3752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a:endCxn id="15" idx="2"/>
          </p:cNvCxnSpPr>
          <p:nvPr/>
        </p:nvCxnSpPr>
        <p:spPr>
          <a:xfrm flipH="1" flipV="1">
            <a:off x="3542694" y="4685150"/>
            <a:ext cx="1771152" cy="63542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5308916" y="2573410"/>
            <a:ext cx="3766969" cy="846352"/>
            <a:chOff x="2557284" y="184626"/>
            <a:chExt cx="4317028" cy="969937"/>
          </a:xfrm>
        </p:grpSpPr>
        <p:pic>
          <p:nvPicPr>
            <p:cNvPr id="27" name="Picture 26" descr="wormfly_new_epdps.pdf"/>
            <p:cNvPicPr>
              <a:picLocks noChangeAspect="1"/>
            </p:cNvPicPr>
            <p:nvPr/>
          </p:nvPicPr>
          <p:blipFill rotWithShape="1">
            <a:blip r:embed="rId6">
              <a:extLst>
                <a:ext uri="{28A0092B-C50C-407E-A947-70E740481C1C}">
                  <a14:useLocalDpi xmlns:a14="http://schemas.microsoft.com/office/drawing/2010/main" val="0"/>
                </a:ext>
              </a:extLst>
            </a:blip>
            <a:srcRect t="17749" r="83108" b="67401"/>
            <a:stretch/>
          </p:blipFill>
          <p:spPr>
            <a:xfrm>
              <a:off x="2557284" y="204057"/>
              <a:ext cx="1081239" cy="950506"/>
            </a:xfrm>
            <a:prstGeom prst="rect">
              <a:avLst/>
            </a:prstGeom>
          </p:spPr>
        </p:pic>
        <p:pic>
          <p:nvPicPr>
            <p:cNvPr id="87" name="Picture 86" descr="wormfly_new_epdps.pdf"/>
            <p:cNvPicPr>
              <a:picLocks noChangeAspect="1"/>
            </p:cNvPicPr>
            <p:nvPr/>
          </p:nvPicPr>
          <p:blipFill rotWithShape="1">
            <a:blip r:embed="rId6">
              <a:extLst>
                <a:ext uri="{28A0092B-C50C-407E-A947-70E740481C1C}">
                  <a14:useLocalDpi xmlns:a14="http://schemas.microsoft.com/office/drawing/2010/main" val="0"/>
                </a:ext>
              </a:extLst>
            </a:blip>
            <a:srcRect l="24118" t="17749" r="63485" b="67401"/>
            <a:stretch/>
          </p:blipFill>
          <p:spPr>
            <a:xfrm>
              <a:off x="3638523" y="204057"/>
              <a:ext cx="793479" cy="950506"/>
            </a:xfrm>
            <a:prstGeom prst="rect">
              <a:avLst/>
            </a:prstGeom>
          </p:spPr>
        </p:pic>
        <p:pic>
          <p:nvPicPr>
            <p:cNvPr id="88" name="Picture 87" descr="wormfly_new_epdps.pdf"/>
            <p:cNvPicPr>
              <a:picLocks noChangeAspect="1"/>
            </p:cNvPicPr>
            <p:nvPr/>
          </p:nvPicPr>
          <p:blipFill rotWithShape="1">
            <a:blip r:embed="rId6">
              <a:extLst>
                <a:ext uri="{28A0092B-C50C-407E-A947-70E740481C1C}">
                  <a14:useLocalDpi xmlns:a14="http://schemas.microsoft.com/office/drawing/2010/main" val="0"/>
                </a:ext>
              </a:extLst>
            </a:blip>
            <a:srcRect l="44193" t="17749" r="42882" b="67401"/>
            <a:stretch/>
          </p:blipFill>
          <p:spPr>
            <a:xfrm>
              <a:off x="4437249" y="184626"/>
              <a:ext cx="827337" cy="950506"/>
            </a:xfrm>
            <a:prstGeom prst="rect">
              <a:avLst/>
            </a:prstGeom>
          </p:spPr>
        </p:pic>
        <p:pic>
          <p:nvPicPr>
            <p:cNvPr id="90" name="Picture 89" descr="wormfly_new_epdps.pdf"/>
            <p:cNvPicPr>
              <a:picLocks noChangeAspect="1"/>
            </p:cNvPicPr>
            <p:nvPr/>
          </p:nvPicPr>
          <p:blipFill rotWithShape="1">
            <a:blip r:embed="rId6">
              <a:extLst>
                <a:ext uri="{28A0092B-C50C-407E-A947-70E740481C1C}">
                  <a14:useLocalDpi xmlns:a14="http://schemas.microsoft.com/office/drawing/2010/main" val="0"/>
                </a:ext>
              </a:extLst>
            </a:blip>
            <a:srcRect l="63931" t="17749" r="22242" b="67401"/>
            <a:stretch/>
          </p:blipFill>
          <p:spPr>
            <a:xfrm>
              <a:off x="5245346" y="184626"/>
              <a:ext cx="885059" cy="950506"/>
            </a:xfrm>
            <a:prstGeom prst="rect">
              <a:avLst/>
            </a:prstGeom>
          </p:spPr>
        </p:pic>
        <p:pic>
          <p:nvPicPr>
            <p:cNvPr id="92" name="Picture 91"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83745" t="17749" r="3029" b="67401"/>
            <a:stretch/>
          </p:blipFill>
          <p:spPr>
            <a:xfrm>
              <a:off x="6027736" y="184626"/>
              <a:ext cx="846576" cy="950506"/>
            </a:xfrm>
            <a:prstGeom prst="rect">
              <a:avLst/>
            </a:prstGeom>
          </p:spPr>
        </p:pic>
      </p:grpSp>
      <p:grpSp>
        <p:nvGrpSpPr>
          <p:cNvPr id="39" name="Group 38"/>
          <p:cNvGrpSpPr/>
          <p:nvPr/>
        </p:nvGrpSpPr>
        <p:grpSpPr>
          <a:xfrm>
            <a:off x="5462537" y="3859675"/>
            <a:ext cx="3655616" cy="855783"/>
            <a:chOff x="-3828839" y="2471579"/>
            <a:chExt cx="4189415" cy="980745"/>
          </a:xfrm>
        </p:grpSpPr>
        <p:pic>
          <p:nvPicPr>
            <p:cNvPr id="108" name="Picture 107" descr="wormfly_new_epdps.pdf"/>
            <p:cNvPicPr>
              <a:picLocks noChangeAspect="1"/>
            </p:cNvPicPr>
            <p:nvPr/>
          </p:nvPicPr>
          <p:blipFill rotWithShape="1">
            <a:blip r:embed="rId6">
              <a:extLst>
                <a:ext uri="{28A0092B-C50C-407E-A947-70E740481C1C}">
                  <a14:useLocalDpi xmlns:a14="http://schemas.microsoft.com/office/drawing/2010/main" val="0"/>
                </a:ext>
              </a:extLst>
            </a:blip>
            <a:srcRect l="3640" t="68101" r="83108" b="16727"/>
            <a:stretch/>
          </p:blipFill>
          <p:spPr>
            <a:xfrm>
              <a:off x="-3828839" y="2471579"/>
              <a:ext cx="848281" cy="971125"/>
            </a:xfrm>
            <a:prstGeom prst="rect">
              <a:avLst/>
            </a:prstGeom>
          </p:spPr>
        </p:pic>
        <p:pic>
          <p:nvPicPr>
            <p:cNvPr id="109" name="Picture 108" descr="wormfly_new_epdps.pdf"/>
            <p:cNvPicPr>
              <a:picLocks noChangeAspect="1"/>
            </p:cNvPicPr>
            <p:nvPr/>
          </p:nvPicPr>
          <p:blipFill rotWithShape="1">
            <a:blip r:embed="rId6">
              <a:extLst>
                <a:ext uri="{28A0092B-C50C-407E-A947-70E740481C1C}">
                  <a14:useLocalDpi xmlns:a14="http://schemas.microsoft.com/office/drawing/2010/main" val="0"/>
                </a:ext>
              </a:extLst>
            </a:blip>
            <a:srcRect l="23488" t="68101" r="63587" b="16727"/>
            <a:stretch/>
          </p:blipFill>
          <p:spPr>
            <a:xfrm>
              <a:off x="-2980558" y="2472858"/>
              <a:ext cx="827337" cy="971125"/>
            </a:xfrm>
            <a:prstGeom prst="rect">
              <a:avLst/>
            </a:prstGeom>
          </p:spPr>
        </p:pic>
        <p:pic>
          <p:nvPicPr>
            <p:cNvPr id="117" name="Picture 116" descr="wormfly_new_epdps.pdf"/>
            <p:cNvPicPr>
              <a:picLocks noChangeAspect="1"/>
            </p:cNvPicPr>
            <p:nvPr/>
          </p:nvPicPr>
          <p:blipFill rotWithShape="1">
            <a:blip r:embed="rId6">
              <a:extLst>
                <a:ext uri="{28A0092B-C50C-407E-A947-70E740481C1C}">
                  <a14:useLocalDpi xmlns:a14="http://schemas.microsoft.com/office/drawing/2010/main" val="0"/>
                </a:ext>
              </a:extLst>
            </a:blip>
            <a:srcRect l="43039" t="68101" r="42834" b="16727"/>
            <a:stretch/>
          </p:blipFill>
          <p:spPr>
            <a:xfrm>
              <a:off x="-2153221" y="2481199"/>
              <a:ext cx="904299" cy="971125"/>
            </a:xfrm>
            <a:prstGeom prst="rect">
              <a:avLst/>
            </a:prstGeom>
          </p:spPr>
        </p:pic>
        <p:pic>
          <p:nvPicPr>
            <p:cNvPr id="120" name="Picture 119" descr="wormfly_new_epdps.pdf"/>
            <p:cNvPicPr>
              <a:picLocks noChangeAspect="1"/>
            </p:cNvPicPr>
            <p:nvPr/>
          </p:nvPicPr>
          <p:blipFill rotWithShape="1">
            <a:blip r:embed="rId6">
              <a:extLst>
                <a:ext uri="{28A0092B-C50C-407E-A947-70E740481C1C}">
                  <a14:useLocalDpi xmlns:a14="http://schemas.microsoft.com/office/drawing/2010/main" val="0"/>
                </a:ext>
              </a:extLst>
            </a:blip>
            <a:srcRect l="63626" t="68101" r="23412" b="16727"/>
            <a:stretch/>
          </p:blipFill>
          <p:spPr>
            <a:xfrm>
              <a:off x="-1319496" y="2481199"/>
              <a:ext cx="829733" cy="971125"/>
            </a:xfrm>
            <a:prstGeom prst="rect">
              <a:avLst/>
            </a:prstGeom>
          </p:spPr>
        </p:pic>
        <p:pic>
          <p:nvPicPr>
            <p:cNvPr id="122" name="Picture 121" descr="wormfly_new_epdps.pdf"/>
            <p:cNvPicPr>
              <a:picLocks noChangeAspect="1"/>
            </p:cNvPicPr>
            <p:nvPr/>
          </p:nvPicPr>
          <p:blipFill rotWithShape="1">
            <a:blip r:embed="rId6">
              <a:extLst>
                <a:ext uri="{28A0092B-C50C-407E-A947-70E740481C1C}">
                  <a14:useLocalDpi xmlns:a14="http://schemas.microsoft.com/office/drawing/2010/main" val="0"/>
                </a:ext>
              </a:extLst>
            </a:blip>
            <a:srcRect l="83981" t="68101" r="2735" b="16727"/>
            <a:stretch/>
          </p:blipFill>
          <p:spPr>
            <a:xfrm>
              <a:off x="-489763" y="2472858"/>
              <a:ext cx="850339" cy="971125"/>
            </a:xfrm>
            <a:prstGeom prst="rect">
              <a:avLst/>
            </a:prstGeom>
          </p:spPr>
        </p:pic>
      </p:grpSp>
      <p:pic>
        <p:nvPicPr>
          <p:cNvPr id="29" name="Picture 28"/>
          <p:cNvPicPr>
            <a:picLocks noChangeAspect="1"/>
          </p:cNvPicPr>
          <p:nvPr/>
        </p:nvPicPr>
        <p:blipFill rotWithShape="1">
          <a:blip r:embed="rId8">
            <a:extLst>
              <a:ext uri="{28A0092B-C50C-407E-A947-70E740481C1C}">
                <a14:useLocalDpi xmlns:a14="http://schemas.microsoft.com/office/drawing/2010/main" val="0"/>
              </a:ext>
            </a:extLst>
          </a:blip>
          <a:srcRect b="60897"/>
          <a:stretch/>
        </p:blipFill>
        <p:spPr>
          <a:xfrm>
            <a:off x="75033" y="982761"/>
            <a:ext cx="4466107" cy="992625"/>
          </a:xfrm>
          <a:prstGeom prst="rect">
            <a:avLst/>
          </a:prstGeom>
        </p:spPr>
      </p:pic>
      <p:cxnSp>
        <p:nvCxnSpPr>
          <p:cNvPr id="80" name="Straight Arrow Connector 92"/>
          <p:cNvCxnSpPr>
            <a:stCxn id="59" idx="1"/>
            <a:endCxn id="29" idx="3"/>
          </p:cNvCxnSpPr>
          <p:nvPr/>
        </p:nvCxnSpPr>
        <p:spPr>
          <a:xfrm flipH="1" flipV="1">
            <a:off x="4541140" y="1479074"/>
            <a:ext cx="248357" cy="53515"/>
          </a:xfrm>
          <a:prstGeom prst="straightConnector1">
            <a:avLst/>
          </a:prstGeom>
          <a:ln>
            <a:solidFill>
              <a:srgbClr val="006D00"/>
            </a:solidFill>
            <a:tailEnd type="arrow"/>
          </a:ln>
          <a:effectLst/>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a:off x="32182" y="963334"/>
            <a:ext cx="4508957" cy="1012052"/>
          </a:xfrm>
          <a:prstGeom prst="rect">
            <a:avLst/>
          </a:prstGeom>
          <a:noFill/>
          <a:ln w="12700" cmpd="sng">
            <a:solidFill>
              <a:srgbClr val="006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900">
              <a:solidFill>
                <a:srgbClr val="FFFFFF"/>
              </a:solidFill>
            </a:endParaRPr>
          </a:p>
        </p:txBody>
      </p:sp>
      <p:pic>
        <p:nvPicPr>
          <p:cNvPr id="102" name="Picture 101"/>
          <p:cNvPicPr>
            <a:picLocks noChangeAspect="1"/>
          </p:cNvPicPr>
          <p:nvPr/>
        </p:nvPicPr>
        <p:blipFill rotWithShape="1">
          <a:blip r:embed="rId8">
            <a:extLst>
              <a:ext uri="{28A0092B-C50C-407E-A947-70E740481C1C}">
                <a14:useLocalDpi xmlns:a14="http://schemas.microsoft.com/office/drawing/2010/main" val="0"/>
              </a:ext>
            </a:extLst>
          </a:blip>
          <a:srcRect t="61714" b="-2169"/>
          <a:stretch/>
        </p:blipFill>
        <p:spPr>
          <a:xfrm>
            <a:off x="33618" y="5191006"/>
            <a:ext cx="4466107" cy="1026913"/>
          </a:xfrm>
          <a:prstGeom prst="rect">
            <a:avLst/>
          </a:prstGeom>
        </p:spPr>
      </p:pic>
      <p:sp>
        <p:nvSpPr>
          <p:cNvPr id="104" name="Rectangle 103"/>
          <p:cNvSpPr/>
          <p:nvPr/>
        </p:nvSpPr>
        <p:spPr>
          <a:xfrm>
            <a:off x="12192" y="5159557"/>
            <a:ext cx="4508957" cy="1012052"/>
          </a:xfrm>
          <a:prstGeom prst="rect">
            <a:avLst/>
          </a:prstGeom>
          <a:noFill/>
          <a:ln w="12700" cmpd="sng">
            <a:solidFill>
              <a:srgbClr val="006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900">
              <a:solidFill>
                <a:srgbClr val="FFFFFF"/>
              </a:solidFill>
            </a:endParaRPr>
          </a:p>
        </p:txBody>
      </p:sp>
      <p:cxnSp>
        <p:nvCxnSpPr>
          <p:cNvPr id="105" name="Straight Arrow Connector 92"/>
          <p:cNvCxnSpPr>
            <a:stCxn id="54" idx="1"/>
          </p:cNvCxnSpPr>
          <p:nvPr/>
        </p:nvCxnSpPr>
        <p:spPr>
          <a:xfrm flipH="1">
            <a:off x="4533418" y="5506648"/>
            <a:ext cx="163078" cy="177870"/>
          </a:xfrm>
          <a:prstGeom prst="straightConnector1">
            <a:avLst/>
          </a:prstGeom>
          <a:ln>
            <a:solidFill>
              <a:srgbClr val="006D00"/>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202174" y="2609198"/>
            <a:ext cx="1370888" cy="1569660"/>
          </a:xfrm>
          <a:prstGeom prst="rect">
            <a:avLst/>
          </a:prstGeom>
          <a:noFill/>
        </p:spPr>
        <p:txBody>
          <a:bodyPr wrap="none" rtlCol="0">
            <a:spAutoFit/>
          </a:bodyPr>
          <a:lstStyle/>
          <a:p>
            <a:r>
              <a:rPr lang="en-US" sz="3200" dirty="0" err="1" smtClean="0">
                <a:solidFill>
                  <a:srgbClr val="FF0000"/>
                </a:solidFill>
              </a:rPr>
              <a:t>iPDPs</a:t>
            </a:r>
            <a:endParaRPr lang="en-US" sz="3200" dirty="0" smtClean="0">
              <a:solidFill>
                <a:srgbClr val="FF0000"/>
              </a:solidFill>
            </a:endParaRPr>
          </a:p>
          <a:p>
            <a:endParaRPr lang="en-US" sz="3200" dirty="0">
              <a:solidFill>
                <a:srgbClr val="FF0000"/>
              </a:solidFill>
            </a:endParaRPr>
          </a:p>
          <a:p>
            <a:endParaRPr lang="en-US" sz="3200" dirty="0" smtClean="0">
              <a:solidFill>
                <a:srgbClr val="FF0000"/>
              </a:solidFill>
            </a:endParaRPr>
          </a:p>
        </p:txBody>
      </p:sp>
      <p:sp>
        <p:nvSpPr>
          <p:cNvPr id="56" name="TextBox 55"/>
          <p:cNvSpPr txBox="1"/>
          <p:nvPr/>
        </p:nvSpPr>
        <p:spPr>
          <a:xfrm>
            <a:off x="7583092" y="1778345"/>
            <a:ext cx="1484702" cy="584775"/>
          </a:xfrm>
          <a:prstGeom prst="rect">
            <a:avLst/>
          </a:prstGeom>
          <a:noFill/>
        </p:spPr>
        <p:txBody>
          <a:bodyPr wrap="none" rtlCol="0">
            <a:spAutoFit/>
          </a:bodyPr>
          <a:lstStyle/>
          <a:p>
            <a:r>
              <a:rPr lang="en-US" sz="3200" smtClean="0">
                <a:solidFill>
                  <a:srgbClr val="B3752D"/>
                </a:solidFill>
              </a:rPr>
              <a:t>ePDPs</a:t>
            </a:r>
            <a:endParaRPr lang="en-US" sz="3200" dirty="0">
              <a:solidFill>
                <a:srgbClr val="B3752D"/>
              </a:solidFill>
            </a:endParaRPr>
          </a:p>
        </p:txBody>
      </p:sp>
      <p:sp>
        <p:nvSpPr>
          <p:cNvPr id="57" name="TextBox 56"/>
          <p:cNvSpPr txBox="1"/>
          <p:nvPr/>
        </p:nvSpPr>
        <p:spPr>
          <a:xfrm>
            <a:off x="75033" y="6273225"/>
            <a:ext cx="2436886" cy="584775"/>
          </a:xfrm>
          <a:prstGeom prst="rect">
            <a:avLst/>
          </a:prstGeom>
          <a:noFill/>
        </p:spPr>
        <p:txBody>
          <a:bodyPr wrap="none" rtlCol="0">
            <a:spAutoFit/>
          </a:bodyPr>
          <a:lstStyle/>
          <a:p>
            <a:r>
              <a:rPr lang="en-US" sz="3200" dirty="0" smtClean="0">
                <a:solidFill>
                  <a:schemeClr val="accent1">
                    <a:lumMod val="50000"/>
                  </a:schemeClr>
                </a:solidFill>
              </a:rPr>
              <a:t>Meta-genes</a:t>
            </a:r>
            <a:endParaRPr lang="en-US" sz="3200" dirty="0">
              <a:solidFill>
                <a:schemeClr val="accent1">
                  <a:lumMod val="50000"/>
                </a:schemeClr>
              </a:solidFill>
            </a:endParaRPr>
          </a:p>
        </p:txBody>
      </p:sp>
    </p:spTree>
    <p:extLst>
      <p:ext uri="{BB962C8B-B14F-4D97-AF65-F5344CB8AC3E}">
        <p14:creationId xmlns:p14="http://schemas.microsoft.com/office/powerpoint/2010/main" val="923261338"/>
      </p:ext>
    </p:extLst>
  </p:cSld>
  <p:clrMapOvr>
    <a:masterClrMapping/>
  </p:clrMapOvr>
  <mc:AlternateContent xmlns:mc="http://schemas.openxmlformats.org/markup-compatibility/2006" xmlns:p14="http://schemas.microsoft.com/office/powerpoint/2010/main">
    <mc:Choice Requires="p14">
      <p:transition spd="slow" p14:dur="2000" advTm="55711"/>
    </mc:Choice>
    <mc:Fallback xmlns="">
      <p:transition spd="slow" advTm="55711"/>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9"/>
          <p:cNvGrpSpPr/>
          <p:nvPr/>
        </p:nvGrpSpPr>
        <p:grpSpPr>
          <a:xfrm>
            <a:off x="1307623" y="1101738"/>
            <a:ext cx="6787219" cy="5740211"/>
            <a:chOff x="28645139" y="18875434"/>
            <a:chExt cx="9696028" cy="8200301"/>
          </a:xfrm>
        </p:grpSpPr>
        <p:grpSp>
          <p:nvGrpSpPr>
            <p:cNvPr id="26" name="Group 35"/>
            <p:cNvGrpSpPr/>
            <p:nvPr/>
          </p:nvGrpSpPr>
          <p:grpSpPr>
            <a:xfrm>
              <a:off x="33317187" y="19218620"/>
              <a:ext cx="3807441" cy="3490417"/>
              <a:chOff x="34614135" y="18630898"/>
              <a:chExt cx="3807441" cy="3490417"/>
            </a:xfrm>
          </p:grpSpPr>
          <p:pic>
            <p:nvPicPr>
              <p:cNvPr id="44" name="Picture 32" descr="scatterplot_5_5_.pdf"/>
              <p:cNvPicPr>
                <a:picLocks noChangeAspect="1"/>
              </p:cNvPicPr>
              <p:nvPr/>
            </p:nvPicPr>
            <p:blipFill rotWithShape="1">
              <a:blip r:embed="rId2">
                <a:extLst>
                  <a:ext uri="{28A0092B-C50C-407E-A947-70E740481C1C}">
                    <a14:useLocalDpi xmlns:a14="http://schemas.microsoft.com/office/drawing/2010/main" val="0"/>
                  </a:ext>
                </a:extLst>
              </a:blip>
              <a:srcRect l="6153" t="8484" b="5483"/>
              <a:stretch/>
            </p:blipFill>
            <p:spPr>
              <a:xfrm>
                <a:off x="34614135" y="18630898"/>
                <a:ext cx="3807441" cy="3490417"/>
              </a:xfrm>
              <a:prstGeom prst="rect">
                <a:avLst/>
              </a:prstGeom>
            </p:spPr>
          </p:pic>
          <p:sp>
            <p:nvSpPr>
              <p:cNvPr id="45" name="TextBox 44"/>
              <p:cNvSpPr txBox="1"/>
              <p:nvPr/>
            </p:nvSpPr>
            <p:spPr>
              <a:xfrm>
                <a:off x="35906985" y="20761608"/>
                <a:ext cx="1528783"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=+0.66</a:t>
                </a:r>
                <a:endParaRPr lang="en-US" sz="1800" b="0" kern="0" dirty="0">
                  <a:solidFill>
                    <a:srgbClr val="000100"/>
                  </a:solidFill>
                  <a:latin typeface="Calibri"/>
                </a:endParaRPr>
              </a:p>
            </p:txBody>
          </p:sp>
        </p:grpSp>
        <p:grpSp>
          <p:nvGrpSpPr>
            <p:cNvPr id="27" name="Group 245"/>
            <p:cNvGrpSpPr/>
            <p:nvPr/>
          </p:nvGrpSpPr>
          <p:grpSpPr>
            <a:xfrm>
              <a:off x="29563603" y="19165505"/>
              <a:ext cx="3591050" cy="3591319"/>
              <a:chOff x="34411317" y="18500211"/>
              <a:chExt cx="3591050" cy="3591319"/>
            </a:xfrm>
          </p:grpSpPr>
          <p:pic>
            <p:nvPicPr>
              <p:cNvPr id="42" name="Picture 246"/>
              <p:cNvPicPr>
                <a:picLocks noChangeAspect="1"/>
              </p:cNvPicPr>
              <p:nvPr/>
            </p:nvPicPr>
            <p:blipFill rotWithShape="1">
              <a:blip r:embed="rId3">
                <a:extLst>
                  <a:ext uri="{28A0092B-C50C-407E-A947-70E740481C1C}">
                    <a14:useLocalDpi xmlns:a14="http://schemas.microsoft.com/office/drawing/2010/main" val="0"/>
                  </a:ext>
                </a:extLst>
              </a:blip>
              <a:srcRect l="19816" t="14618" r="19000" b="12260"/>
              <a:stretch/>
            </p:blipFill>
            <p:spPr>
              <a:xfrm>
                <a:off x="34411317" y="18500211"/>
                <a:ext cx="3591050" cy="3591319"/>
              </a:xfrm>
              <a:prstGeom prst="rect">
                <a:avLst/>
              </a:prstGeom>
            </p:spPr>
          </p:pic>
          <p:sp>
            <p:nvSpPr>
              <p:cNvPr id="43" name="TextBox 42"/>
              <p:cNvSpPr txBox="1"/>
              <p:nvPr/>
            </p:nvSpPr>
            <p:spPr>
              <a:xfrm>
                <a:off x="35505650" y="19922244"/>
                <a:ext cx="2235200"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=+0.33</a:t>
                </a:r>
              </a:p>
            </p:txBody>
          </p:sp>
        </p:grpSp>
        <p:grpSp>
          <p:nvGrpSpPr>
            <p:cNvPr id="28" name="Group 248"/>
            <p:cNvGrpSpPr/>
            <p:nvPr/>
          </p:nvGrpSpPr>
          <p:grpSpPr>
            <a:xfrm>
              <a:off x="29754614" y="23086572"/>
              <a:ext cx="3434326" cy="3311379"/>
              <a:chOff x="34626992" y="19003648"/>
              <a:chExt cx="3434326" cy="3311379"/>
            </a:xfrm>
          </p:grpSpPr>
          <p:pic>
            <p:nvPicPr>
              <p:cNvPr id="40" name="Picture 2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6992" y="19003648"/>
                <a:ext cx="3434326" cy="3311379"/>
              </a:xfrm>
              <a:prstGeom prst="rect">
                <a:avLst/>
              </a:prstGeom>
            </p:spPr>
          </p:pic>
          <p:sp>
            <p:nvSpPr>
              <p:cNvPr id="41" name="TextBox 40"/>
              <p:cNvSpPr txBox="1"/>
              <p:nvPr/>
            </p:nvSpPr>
            <p:spPr>
              <a:xfrm>
                <a:off x="35046379" y="19586822"/>
                <a:ext cx="1300142"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=+0.67</a:t>
                </a:r>
                <a:endParaRPr lang="en-US" sz="1800" b="0" kern="0" dirty="0">
                  <a:solidFill>
                    <a:srgbClr val="000100"/>
                  </a:solidFill>
                  <a:latin typeface="Calibri"/>
                </a:endParaRPr>
              </a:p>
            </p:txBody>
          </p:sp>
        </p:grpSp>
        <p:grpSp>
          <p:nvGrpSpPr>
            <p:cNvPr id="29" name="Group 251"/>
            <p:cNvGrpSpPr/>
            <p:nvPr/>
          </p:nvGrpSpPr>
          <p:grpSpPr>
            <a:xfrm>
              <a:off x="33314629" y="23088928"/>
              <a:ext cx="3809997" cy="3256966"/>
              <a:chOff x="34626992" y="19006004"/>
              <a:chExt cx="3809997" cy="3256966"/>
            </a:xfrm>
          </p:grpSpPr>
          <p:pic>
            <p:nvPicPr>
              <p:cNvPr id="38" name="Picture 2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26992" y="19006004"/>
                <a:ext cx="3434326" cy="3256966"/>
              </a:xfrm>
              <a:prstGeom prst="rect">
                <a:avLst/>
              </a:prstGeom>
            </p:spPr>
          </p:pic>
          <p:sp>
            <p:nvSpPr>
              <p:cNvPr id="39" name="TextBox 38"/>
              <p:cNvSpPr txBox="1"/>
              <p:nvPr/>
            </p:nvSpPr>
            <p:spPr>
              <a:xfrm>
                <a:off x="36838188" y="21517044"/>
                <a:ext cx="1598801"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=+0.73</a:t>
                </a:r>
              </a:p>
            </p:txBody>
          </p:sp>
        </p:grpSp>
        <p:sp>
          <p:nvSpPr>
            <p:cNvPr id="30" name="TextBox 29"/>
            <p:cNvSpPr txBox="1"/>
            <p:nvPr/>
          </p:nvSpPr>
          <p:spPr>
            <a:xfrm>
              <a:off x="28645139" y="26328278"/>
              <a:ext cx="9696028" cy="747457"/>
            </a:xfrm>
            <a:prstGeom prst="rect">
              <a:avLst/>
            </a:prstGeom>
            <a:noFill/>
          </p:spPr>
          <p:txBody>
            <a:bodyPr wrap="square" rtlCol="0">
              <a:spAutoFit/>
            </a:bodyPr>
            <a:lstStyle/>
            <a:p>
              <a:pPr algn="ctr" fontAlgn="auto">
                <a:spcBef>
                  <a:spcPts val="0"/>
                </a:spcBef>
                <a:spcAft>
                  <a:spcPts val="0"/>
                </a:spcAft>
                <a:defRPr/>
              </a:pPr>
              <a:r>
                <a:rPr lang="en-US" sz="2000" b="0" kern="0" dirty="0" smtClean="0">
                  <a:solidFill>
                    <a:srgbClr val="000100"/>
                  </a:solidFill>
                  <a:latin typeface="Helvetica"/>
                  <a:cs typeface="Helvetica"/>
                </a:rPr>
                <a:t>Coefficients of </a:t>
              </a:r>
              <a:r>
                <a:rPr lang="en-US" sz="2000" b="0" kern="0" dirty="0" err="1" smtClean="0">
                  <a:solidFill>
                    <a:srgbClr val="000100"/>
                  </a:solidFill>
                  <a:latin typeface="Helvetica"/>
                  <a:cs typeface="Helvetica"/>
                </a:rPr>
                <a:t>orthologs</a:t>
              </a:r>
              <a:r>
                <a:rPr lang="en-US" sz="2000" b="0" kern="0" dirty="0" smtClean="0">
                  <a:solidFill>
                    <a:srgbClr val="000100"/>
                  </a:solidFill>
                  <a:latin typeface="Helvetica"/>
                  <a:cs typeface="Helvetica"/>
                </a:rPr>
                <a:t> on </a:t>
              </a:r>
              <a:r>
                <a:rPr lang="en-US" sz="2800" kern="0" dirty="0" smtClean="0">
                  <a:solidFill>
                    <a:srgbClr val="000100"/>
                  </a:solidFill>
                  <a:latin typeface="Helvetica"/>
                  <a:cs typeface="Helvetica"/>
                </a:rPr>
                <a:t>worm</a:t>
              </a:r>
              <a:endParaRPr lang="en-US" sz="2000" b="0" i="1" kern="0" dirty="0">
                <a:solidFill>
                  <a:srgbClr val="000100"/>
                </a:solidFill>
                <a:latin typeface="Helvetica"/>
                <a:cs typeface="Helvetica"/>
              </a:endParaRPr>
            </a:p>
          </p:txBody>
        </p:sp>
        <p:sp>
          <p:nvSpPr>
            <p:cNvPr id="31" name="TextBox 30"/>
            <p:cNvSpPr txBox="1"/>
            <p:nvPr/>
          </p:nvSpPr>
          <p:spPr>
            <a:xfrm rot="16200000">
              <a:off x="25455246" y="22367298"/>
              <a:ext cx="7557186" cy="747457"/>
            </a:xfrm>
            <a:prstGeom prst="rect">
              <a:avLst/>
            </a:prstGeom>
            <a:noFill/>
          </p:spPr>
          <p:txBody>
            <a:bodyPr wrap="square" rtlCol="0">
              <a:spAutoFit/>
            </a:bodyPr>
            <a:lstStyle/>
            <a:p>
              <a:pPr algn="ctr" fontAlgn="auto">
                <a:spcBef>
                  <a:spcPts val="0"/>
                </a:spcBef>
                <a:spcAft>
                  <a:spcPts val="0"/>
                </a:spcAft>
                <a:defRPr/>
              </a:pPr>
              <a:r>
                <a:rPr lang="en-US" sz="2000" b="0" kern="0" dirty="0">
                  <a:solidFill>
                    <a:srgbClr val="000100"/>
                  </a:solidFill>
                  <a:latin typeface="Helvetica"/>
                  <a:cs typeface="Helvetica"/>
                </a:rPr>
                <a:t>Coefficients of </a:t>
              </a:r>
              <a:r>
                <a:rPr lang="en-US" sz="2000" b="0" kern="0" dirty="0" err="1">
                  <a:solidFill>
                    <a:srgbClr val="000100"/>
                  </a:solidFill>
                  <a:latin typeface="Helvetica"/>
                  <a:cs typeface="Helvetica"/>
                </a:rPr>
                <a:t>orthologs</a:t>
              </a:r>
              <a:r>
                <a:rPr lang="en-US" sz="2000" b="0" kern="0" dirty="0">
                  <a:solidFill>
                    <a:srgbClr val="000100"/>
                  </a:solidFill>
                  <a:latin typeface="Helvetica"/>
                  <a:cs typeface="Helvetica"/>
                </a:rPr>
                <a:t> on  </a:t>
              </a:r>
              <a:r>
                <a:rPr lang="en-US" sz="2800" kern="0" dirty="0" smtClean="0">
                  <a:solidFill>
                    <a:srgbClr val="000100"/>
                  </a:solidFill>
                  <a:latin typeface="Helvetica"/>
                  <a:cs typeface="Helvetica"/>
                </a:rPr>
                <a:t>fly</a:t>
              </a:r>
              <a:endParaRPr lang="en-US" sz="2000" b="0" i="1" kern="0" dirty="0">
                <a:solidFill>
                  <a:srgbClr val="000100"/>
                </a:solidFill>
                <a:latin typeface="Helvetica"/>
                <a:cs typeface="Helvetica"/>
              </a:endParaRPr>
            </a:p>
          </p:txBody>
        </p:sp>
        <p:sp>
          <p:nvSpPr>
            <p:cNvPr id="32" name="TextBox 31"/>
            <p:cNvSpPr txBox="1"/>
            <p:nvPr/>
          </p:nvSpPr>
          <p:spPr>
            <a:xfrm>
              <a:off x="30810098" y="18875435"/>
              <a:ext cx="1328087"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1</a:t>
              </a:r>
              <a:r>
                <a:rPr lang="en-US" sz="1600" b="0" kern="0" baseline="30000" dirty="0" smtClean="0">
                  <a:solidFill>
                    <a:srgbClr val="000100"/>
                  </a:solidFill>
                  <a:latin typeface="Helvetica"/>
                  <a:cs typeface="Helvetica"/>
                </a:rPr>
                <a:t>st</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3" name="TextBox 32"/>
            <p:cNvSpPr txBox="1"/>
            <p:nvPr/>
          </p:nvSpPr>
          <p:spPr>
            <a:xfrm>
              <a:off x="30855591" y="22709037"/>
              <a:ext cx="1349843"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3</a:t>
              </a:r>
              <a:r>
                <a:rPr lang="en-US" sz="1600" b="0" kern="0" baseline="30000" dirty="0" smtClean="0">
                  <a:solidFill>
                    <a:srgbClr val="000100"/>
                  </a:solidFill>
                  <a:latin typeface="Helvetica"/>
                  <a:cs typeface="Helvetica"/>
                </a:rPr>
                <a:t>rd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4" name="TextBox 33"/>
            <p:cNvSpPr txBox="1"/>
            <p:nvPr/>
          </p:nvSpPr>
          <p:spPr>
            <a:xfrm>
              <a:off x="34276563" y="18875434"/>
              <a:ext cx="1393449"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2</a:t>
              </a:r>
              <a:r>
                <a:rPr lang="en-US" sz="1600" b="0" kern="0" baseline="30000" dirty="0" smtClean="0">
                  <a:solidFill>
                    <a:srgbClr val="000100"/>
                  </a:solidFill>
                  <a:latin typeface="Helvetica"/>
                  <a:cs typeface="Helvetica"/>
                </a:rPr>
                <a:t>nd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5" name="TextBox 34"/>
            <p:cNvSpPr txBox="1"/>
            <p:nvPr/>
          </p:nvSpPr>
          <p:spPr>
            <a:xfrm>
              <a:off x="34465462" y="22709037"/>
              <a:ext cx="1339060"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4</a:t>
              </a:r>
              <a:r>
                <a:rPr lang="en-US" sz="1600" b="0" kern="0" baseline="30000" dirty="0" smtClean="0">
                  <a:solidFill>
                    <a:srgbClr val="000100"/>
                  </a:solidFill>
                  <a:latin typeface="Helvetica"/>
                  <a:cs typeface="Helvetica"/>
                </a:rPr>
                <a:t>th</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grpSp>
      <p:sp>
        <p:nvSpPr>
          <p:cNvPr id="3" name="Title 2"/>
          <p:cNvSpPr>
            <a:spLocks noGrp="1"/>
          </p:cNvSpPr>
          <p:nvPr>
            <p:ph type="title"/>
          </p:nvPr>
        </p:nvSpPr>
        <p:spPr>
          <a:xfrm>
            <a:off x="0" y="0"/>
            <a:ext cx="9144000" cy="1143000"/>
          </a:xfrm>
        </p:spPr>
        <p:txBody>
          <a:bodyPr>
            <a:normAutofit fontScale="90000"/>
          </a:bodyPr>
          <a:lstStyle/>
          <a:p>
            <a:r>
              <a:rPr lang="en-US" sz="3600" dirty="0" err="1" smtClean="0">
                <a:latin typeface="Helvetica"/>
                <a:cs typeface="Helvetica"/>
              </a:rPr>
              <a:t>Orthologs</a:t>
            </a:r>
            <a:r>
              <a:rPr lang="en-US" sz="3600" dirty="0" smtClean="0">
                <a:latin typeface="Helvetica"/>
                <a:cs typeface="Helvetica"/>
              </a:rPr>
              <a:t> have correlated </a:t>
            </a:r>
            <a:r>
              <a:rPr lang="en-US" sz="3600" dirty="0" err="1" smtClean="0">
                <a:latin typeface="Helvetica"/>
                <a:cs typeface="Helvetica"/>
              </a:rPr>
              <a:t>iPDP</a:t>
            </a:r>
            <a:r>
              <a:rPr lang="en-US" sz="3600" dirty="0" smtClean="0">
                <a:latin typeface="Helvetica"/>
                <a:cs typeface="Helvetica"/>
              </a:rPr>
              <a:t> coefficients</a:t>
            </a:r>
            <a:endParaRPr lang="en-US" sz="3600" dirty="0"/>
          </a:p>
        </p:txBody>
      </p:sp>
      <p:sp>
        <p:nvSpPr>
          <p:cNvPr id="24" name="TextBox 4"/>
          <p:cNvSpPr txBox="1">
            <a:spLocks noChangeArrowheads="1"/>
          </p:cNvSpPr>
          <p:nvPr/>
        </p:nvSpPr>
        <p:spPr bwMode="auto">
          <a:xfrm>
            <a:off x="0" y="6552557"/>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50111761"/>
      </p:ext>
    </p:extLst>
  </p:cSld>
  <p:clrMapOvr>
    <a:masterClrMapping/>
  </p:clrMapOvr>
  <mc:AlternateContent xmlns:mc="http://schemas.openxmlformats.org/markup-compatibility/2006" xmlns:p14="http://schemas.microsoft.com/office/powerpoint/2010/main">
    <mc:Choice Requires="p14">
      <p:transition spd="slow" p14:dur="2000" advTm="44395"/>
    </mc:Choice>
    <mc:Fallback xmlns="">
      <p:transition spd="slow" advTm="44395"/>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89119" y="996721"/>
            <a:ext cx="4502745" cy="4502745"/>
          </a:xfrm>
        </p:spPr>
      </p:pic>
      <p:sp>
        <p:nvSpPr>
          <p:cNvPr id="5" name="TextBox 4"/>
          <p:cNvSpPr txBox="1"/>
          <p:nvPr/>
        </p:nvSpPr>
        <p:spPr>
          <a:xfrm>
            <a:off x="3234266" y="5147734"/>
            <a:ext cx="592406" cy="276999"/>
          </a:xfrm>
          <a:prstGeom prst="rect">
            <a:avLst/>
          </a:prstGeom>
          <a:noFill/>
        </p:spPr>
        <p:txBody>
          <a:bodyPr wrap="none" rtlCol="0">
            <a:spAutoFit/>
          </a:bodyPr>
          <a:lstStyle/>
          <a:p>
            <a:r>
              <a:rPr lang="en-US" sz="1200" dirty="0" smtClean="0">
                <a:latin typeface="Helvetica"/>
                <a:cs typeface="Helvetica"/>
              </a:rPr>
              <a:t>Worm</a:t>
            </a:r>
            <a:endParaRPr lang="en-US" dirty="0">
              <a:latin typeface="Helvetica"/>
              <a:cs typeface="Helvetica"/>
            </a:endParaRPr>
          </a:p>
        </p:txBody>
      </p:sp>
      <p:sp>
        <p:nvSpPr>
          <p:cNvPr id="6" name="TextBox 5"/>
          <p:cNvSpPr txBox="1"/>
          <p:nvPr/>
        </p:nvSpPr>
        <p:spPr>
          <a:xfrm>
            <a:off x="5597153" y="5147734"/>
            <a:ext cx="389850" cy="276999"/>
          </a:xfrm>
          <a:prstGeom prst="rect">
            <a:avLst/>
          </a:prstGeom>
          <a:noFill/>
        </p:spPr>
        <p:txBody>
          <a:bodyPr wrap="none" rtlCol="0">
            <a:spAutoFit/>
          </a:bodyPr>
          <a:lstStyle/>
          <a:p>
            <a:r>
              <a:rPr lang="en-US" sz="1200" dirty="0" smtClean="0">
                <a:latin typeface="Helvetica"/>
                <a:cs typeface="Helvetica"/>
              </a:rPr>
              <a:t>Fly</a:t>
            </a:r>
            <a:endParaRPr lang="en-US" sz="1200" dirty="0">
              <a:latin typeface="Helvetica"/>
              <a:cs typeface="Helvetica"/>
            </a:endParaRPr>
          </a:p>
        </p:txBody>
      </p:sp>
      <p:sp>
        <p:nvSpPr>
          <p:cNvPr id="11" name="Right Brace 10"/>
          <p:cNvSpPr/>
          <p:nvPr/>
        </p:nvSpPr>
        <p:spPr>
          <a:xfrm rot="5400000">
            <a:off x="6081436" y="4084483"/>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5827095" y="4227180"/>
            <a:ext cx="67080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&lt;8.3e-</a:t>
            </a:r>
            <a:r>
              <a:rPr lang="en-US" sz="1000" dirty="0">
                <a:latin typeface="Times New Roman"/>
                <a:cs typeface="Times New Roman"/>
              </a:rPr>
              <a:t>4</a:t>
            </a:r>
          </a:p>
        </p:txBody>
      </p:sp>
      <p:sp>
        <p:nvSpPr>
          <p:cNvPr id="14" name="Right Brace 13"/>
          <p:cNvSpPr/>
          <p:nvPr/>
        </p:nvSpPr>
        <p:spPr>
          <a:xfrm rot="5400000">
            <a:off x="5277103" y="3943753"/>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5022762" y="4067206"/>
            <a:ext cx="730163"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&lt;5.6e</a:t>
            </a:r>
            <a:r>
              <a:rPr lang="en-US" sz="1000" dirty="0">
                <a:latin typeface="Times New Roman"/>
                <a:cs typeface="Times New Roman"/>
              </a:rPr>
              <a:t>-11</a:t>
            </a:r>
          </a:p>
        </p:txBody>
      </p:sp>
      <p:sp>
        <p:nvSpPr>
          <p:cNvPr id="17" name="Right Brace 16"/>
          <p:cNvSpPr/>
          <p:nvPr/>
        </p:nvSpPr>
        <p:spPr>
          <a:xfrm rot="16200000" flipV="1">
            <a:off x="3966079" y="1640820"/>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3711738" y="1512791"/>
            <a:ext cx="73492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&lt;2.6e</a:t>
            </a:r>
            <a:r>
              <a:rPr lang="en-US" sz="1000" dirty="0">
                <a:latin typeface="Times New Roman"/>
                <a:cs typeface="Times New Roman"/>
              </a:rPr>
              <a:t>-</a:t>
            </a:r>
            <a:r>
              <a:rPr lang="en-US" sz="1000" dirty="0" smtClean="0">
                <a:latin typeface="Times New Roman"/>
                <a:cs typeface="Times New Roman"/>
              </a:rPr>
              <a:t>13</a:t>
            </a:r>
            <a:endParaRPr lang="en-US" sz="1000" dirty="0">
              <a:latin typeface="Times New Roman"/>
              <a:cs typeface="Times New Roman"/>
            </a:endParaRPr>
          </a:p>
        </p:txBody>
      </p:sp>
      <p:sp>
        <p:nvSpPr>
          <p:cNvPr id="20" name="Right Brace 19"/>
          <p:cNvSpPr/>
          <p:nvPr/>
        </p:nvSpPr>
        <p:spPr>
          <a:xfrm rot="16200000" flipV="1">
            <a:off x="3190484" y="1773976"/>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2936143" y="1645947"/>
            <a:ext cx="73492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&lt;2.2e</a:t>
            </a:r>
            <a:r>
              <a:rPr lang="en-US" sz="1000" dirty="0">
                <a:latin typeface="Times New Roman"/>
                <a:cs typeface="Times New Roman"/>
              </a:rPr>
              <a:t>-</a:t>
            </a:r>
            <a:r>
              <a:rPr lang="en-US" sz="1000" dirty="0" smtClean="0">
                <a:latin typeface="Times New Roman"/>
                <a:cs typeface="Times New Roman"/>
              </a:rPr>
              <a:t>16</a:t>
            </a:r>
            <a:endParaRPr lang="en-US" sz="1000" dirty="0">
              <a:latin typeface="Times New Roman"/>
              <a:cs typeface="Times New Roman"/>
            </a:endParaRPr>
          </a:p>
        </p:txBody>
      </p:sp>
      <p:sp>
        <p:nvSpPr>
          <p:cNvPr id="16" name="Title 1"/>
          <p:cNvSpPr txBox="1">
            <a:spLocks/>
          </p:cNvSpPr>
          <p:nvPr/>
        </p:nvSpPr>
        <p:spPr>
          <a:xfrm>
            <a:off x="200686" y="254059"/>
            <a:ext cx="8679610" cy="97161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0" dirty="0" smtClean="0">
                <a:latin typeface="Helvetica"/>
                <a:cs typeface="Helvetica"/>
              </a:rPr>
              <a:t>Evolutionarily conserved &amp; younger genes exhibit the opposite </a:t>
            </a:r>
            <a:r>
              <a:rPr lang="en-US" sz="2800" b="0" smtClean="0">
                <a:latin typeface="Helvetica"/>
                <a:cs typeface="Helvetica"/>
              </a:rPr>
              <a:t>internal &amp; external </a:t>
            </a:r>
            <a:r>
              <a:rPr lang="en-US" sz="2800" b="0" dirty="0" smtClean="0">
                <a:latin typeface="Helvetica"/>
                <a:cs typeface="Helvetica"/>
              </a:rPr>
              <a:t>PDP coefficients</a:t>
            </a:r>
            <a:endParaRPr lang="en-US" sz="2800" b="0" dirty="0">
              <a:latin typeface="Helvetica"/>
              <a:cs typeface="Helvetica"/>
            </a:endParaRPr>
          </a:p>
        </p:txBody>
      </p:sp>
      <p:sp>
        <p:nvSpPr>
          <p:cNvPr id="19" name="Rectangle 18"/>
          <p:cNvSpPr/>
          <p:nvPr/>
        </p:nvSpPr>
        <p:spPr>
          <a:xfrm>
            <a:off x="541475" y="5440806"/>
            <a:ext cx="7998032" cy="707886"/>
          </a:xfrm>
          <a:prstGeom prst="rect">
            <a:avLst/>
          </a:prstGeom>
        </p:spPr>
        <p:txBody>
          <a:bodyPr wrap="square">
            <a:spAutoFit/>
          </a:bodyPr>
          <a:lstStyle/>
          <a:p>
            <a:pPr defTabSz="457200" fontAlgn="auto">
              <a:spcBef>
                <a:spcPts val="0"/>
              </a:spcBef>
              <a:spcAft>
                <a:spcPts val="0"/>
              </a:spcAft>
            </a:pPr>
            <a:r>
              <a:rPr lang="en-US" sz="2000" b="0" dirty="0">
                <a:solidFill>
                  <a:prstClr val="black"/>
                </a:solidFill>
                <a:latin typeface="Helvetica"/>
                <a:cs typeface="Helvetica"/>
              </a:rPr>
              <a:t>Ribosomal genes have significantly larger coefficients for the internal than external </a:t>
            </a:r>
            <a:r>
              <a:rPr lang="en-US" sz="2000" b="0" dirty="0" smtClean="0">
                <a:solidFill>
                  <a:prstClr val="black"/>
                </a:solidFill>
                <a:latin typeface="Helvetica"/>
                <a:cs typeface="Helvetica"/>
              </a:rPr>
              <a:t>PDPs, </a:t>
            </a:r>
            <a:r>
              <a:rPr lang="en-US" sz="2000" b="0" dirty="0">
                <a:solidFill>
                  <a:prstClr val="black"/>
                </a:solidFill>
                <a:latin typeface="Helvetica"/>
                <a:cs typeface="Helvetica"/>
              </a:rPr>
              <a:t>but signaling genes exhibit the opposite </a:t>
            </a:r>
            <a:r>
              <a:rPr lang="en-US" sz="2000" b="0" dirty="0" smtClean="0">
                <a:solidFill>
                  <a:prstClr val="black"/>
                </a:solidFill>
                <a:latin typeface="Helvetica"/>
                <a:cs typeface="Helvetica"/>
              </a:rPr>
              <a:t>trend</a:t>
            </a:r>
            <a:endParaRPr lang="en-US" sz="2000" b="0" dirty="0">
              <a:solidFill>
                <a:prstClr val="black"/>
              </a:solidFill>
              <a:latin typeface="Helvetica"/>
              <a:cs typeface="Helvetica"/>
            </a:endParaRPr>
          </a:p>
        </p:txBody>
      </p:sp>
      <p:sp>
        <p:nvSpPr>
          <p:cNvPr id="2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1211041934"/>
      </p:ext>
    </p:extLst>
  </p:cSld>
  <p:clrMapOvr>
    <a:masterClrMapping/>
  </p:clrMapOvr>
  <p:transition advTm="34468"/>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498" y="1616196"/>
            <a:ext cx="2494832" cy="1143000"/>
          </a:xfrm>
        </p:spPr>
        <p:txBody>
          <a:bodyPr/>
          <a:lstStyle/>
          <a:p>
            <a:r>
              <a:rPr lang="en-US" dirty="0"/>
              <a:t>Human-specific </a:t>
            </a:r>
            <a:r>
              <a:rPr lang="en-US" dirty="0" smtClean="0"/>
              <a:t>TFs </a:t>
            </a:r>
            <a:r>
              <a:rPr lang="en-US" dirty="0"/>
              <a:t>respond </a:t>
            </a:r>
            <a:r>
              <a:rPr lang="en-US" dirty="0" smtClean="0"/>
              <a:t>more strongly to </a:t>
            </a:r>
            <a:r>
              <a:rPr lang="en-US" dirty="0"/>
              <a:t>hormonal stimulation during </a:t>
            </a:r>
            <a:r>
              <a:rPr lang="en-US" dirty="0" smtClean="0"/>
              <a:t>cell-cycle than conserved genes in breast cancer cell</a:t>
            </a:r>
            <a:r>
              <a:rPr lang="en-US" dirty="0"/>
              <a:t/>
            </a:r>
            <a:br>
              <a:rPr lang="en-US" dirty="0"/>
            </a:br>
            <a:endParaRPr lang="en-US" dirty="0"/>
          </a:p>
        </p:txBody>
      </p:sp>
      <p:sp>
        <p:nvSpPr>
          <p:cNvPr id="3" name="Content Placeholder 2"/>
          <p:cNvSpPr>
            <a:spLocks noGrp="1"/>
          </p:cNvSpPr>
          <p:nvPr>
            <p:ph idx="1"/>
          </p:nvPr>
        </p:nvSpPr>
        <p:spPr>
          <a:xfrm>
            <a:off x="3304032" y="121920"/>
            <a:ext cx="5681472" cy="6713209"/>
          </a:xfrm>
        </p:spPr>
        <p:txBody>
          <a:bodyPr/>
          <a:lstStyle/>
          <a:p>
            <a:r>
              <a:rPr lang="en-US" dirty="0" smtClean="0"/>
              <a:t>Applied </a:t>
            </a:r>
            <a:r>
              <a:rPr lang="en-US" dirty="0"/>
              <a:t>to Breast Cancer Cell Cycle </a:t>
            </a:r>
            <a:r>
              <a:rPr lang="en-US" dirty="0" smtClean="0"/>
              <a:t/>
            </a:r>
            <a:br>
              <a:rPr lang="en-US" dirty="0" smtClean="0"/>
            </a:br>
            <a:r>
              <a:rPr lang="en-US" dirty="0" smtClean="0"/>
              <a:t>(</a:t>
            </a:r>
            <a:r>
              <a:rPr lang="en-US" dirty="0"/>
              <a:t>2 periods) </a:t>
            </a:r>
            <a:r>
              <a:rPr lang="en-US" dirty="0" smtClean="0"/>
              <a:t>under </a:t>
            </a:r>
            <a:r>
              <a:rPr lang="en-US" dirty="0"/>
              <a:t>hormonal stim</a:t>
            </a:r>
            <a:r>
              <a:rPr lang="en-US" dirty="0" smtClean="0"/>
              <a:t>.</a:t>
            </a:r>
          </a:p>
          <a:p>
            <a:pPr lvl="1"/>
            <a:r>
              <a:rPr lang="en-US" b="1" dirty="0" smtClean="0">
                <a:solidFill>
                  <a:srgbClr val="FF0000"/>
                </a:solidFill>
              </a:rPr>
              <a:t>INT </a:t>
            </a:r>
            <a:r>
              <a:rPr lang="en-US" b="1" dirty="0">
                <a:solidFill>
                  <a:srgbClr val="FF0000"/>
                </a:solidFill>
              </a:rPr>
              <a:t>= conserved human </a:t>
            </a:r>
            <a:r>
              <a:rPr lang="en-US" b="1" dirty="0" smtClean="0">
                <a:solidFill>
                  <a:srgbClr val="FF0000"/>
                </a:solidFill>
              </a:rPr>
              <a:t>genes</a:t>
            </a:r>
            <a:r>
              <a:rPr lang="en-US" dirty="0" smtClean="0"/>
              <a:t> </a:t>
            </a:r>
          </a:p>
          <a:p>
            <a:pPr lvl="2"/>
            <a:r>
              <a:rPr lang="en-US" dirty="0" smtClean="0"/>
              <a:t>~</a:t>
            </a:r>
            <a:r>
              <a:rPr lang="en-US" dirty="0"/>
              <a:t>1100 H-F-W </a:t>
            </a:r>
            <a:r>
              <a:rPr lang="en-US" dirty="0" err="1" smtClean="0"/>
              <a:t>orthologs</a:t>
            </a:r>
            <a:endParaRPr lang="en-US" dirty="0" smtClean="0"/>
          </a:p>
          <a:p>
            <a:pPr lvl="2"/>
            <a:r>
              <a:rPr lang="en-US" dirty="0" smtClean="0"/>
              <a:t>follow </a:t>
            </a:r>
            <a:r>
              <a:rPr lang="en-US" dirty="0"/>
              <a:t>normal cell </a:t>
            </a:r>
            <a:r>
              <a:rPr lang="en-US" dirty="0" smtClean="0"/>
              <a:t>cycle</a:t>
            </a:r>
          </a:p>
          <a:p>
            <a:pPr lvl="1"/>
            <a:r>
              <a:rPr lang="en-US" b="1" dirty="0" smtClean="0">
                <a:solidFill>
                  <a:srgbClr val="B3752D"/>
                </a:solidFill>
              </a:rPr>
              <a:t>EXT </a:t>
            </a:r>
            <a:r>
              <a:rPr lang="en-US" b="1" dirty="0">
                <a:solidFill>
                  <a:srgbClr val="B3752D"/>
                </a:solidFill>
              </a:rPr>
              <a:t>= human spec TFs</a:t>
            </a:r>
            <a:r>
              <a:rPr lang="en-US" dirty="0"/>
              <a:t> </a:t>
            </a:r>
          </a:p>
          <a:p>
            <a:pPr lvl="2"/>
            <a:r>
              <a:rPr lang="en-US" dirty="0" smtClean="0"/>
              <a:t>diff </a:t>
            </a:r>
            <a:r>
              <a:rPr lang="en-US" dirty="0"/>
              <a:t>from </a:t>
            </a:r>
            <a:r>
              <a:rPr lang="en-US" dirty="0" smtClean="0"/>
              <a:t>above</a:t>
            </a:r>
          </a:p>
          <a:p>
            <a:pPr lvl="2"/>
            <a:r>
              <a:rPr lang="en-US" dirty="0" smtClean="0"/>
              <a:t>perhaps </a:t>
            </a:r>
            <a:r>
              <a:rPr lang="en-US" dirty="0"/>
              <a:t>responding to stimulation</a:t>
            </a:r>
          </a:p>
        </p:txBody>
      </p:sp>
      <p:pic>
        <p:nvPicPr>
          <p:cNvPr id="4" name="Picture 3"/>
          <p:cNvPicPr>
            <a:picLocks noChangeAspect="1"/>
          </p:cNvPicPr>
          <p:nvPr/>
        </p:nvPicPr>
        <p:blipFill>
          <a:blip r:embed="rId2"/>
          <a:stretch>
            <a:fillRect/>
          </a:stretch>
        </p:blipFill>
        <p:spPr>
          <a:xfrm>
            <a:off x="2993480" y="3572256"/>
            <a:ext cx="6150520" cy="3285744"/>
          </a:xfrm>
          <a:prstGeom prst="rect">
            <a:avLst/>
          </a:prstGeom>
        </p:spPr>
      </p:pic>
      <p:sp>
        <p:nvSpPr>
          <p:cNvPr id="5" name="TextBox 4"/>
          <p:cNvSpPr txBox="1"/>
          <p:nvPr/>
        </p:nvSpPr>
        <p:spPr>
          <a:xfrm>
            <a:off x="970441" y="4218432"/>
            <a:ext cx="1484702" cy="2062103"/>
          </a:xfrm>
          <a:prstGeom prst="rect">
            <a:avLst/>
          </a:prstGeom>
          <a:noFill/>
        </p:spPr>
        <p:txBody>
          <a:bodyPr wrap="none" rtlCol="0">
            <a:spAutoFit/>
          </a:bodyPr>
          <a:lstStyle/>
          <a:p>
            <a:r>
              <a:rPr lang="en-US" sz="3200" dirty="0" err="1" smtClean="0">
                <a:solidFill>
                  <a:srgbClr val="FF0000"/>
                </a:solidFill>
              </a:rPr>
              <a:t>iPDPs</a:t>
            </a:r>
            <a:endParaRPr lang="en-US" sz="3200" dirty="0" smtClean="0">
              <a:solidFill>
                <a:srgbClr val="FF0000"/>
              </a:solidFill>
            </a:endParaRPr>
          </a:p>
          <a:p>
            <a:endParaRPr lang="en-US" sz="3200" dirty="0">
              <a:solidFill>
                <a:srgbClr val="FF0000"/>
              </a:solidFill>
            </a:endParaRPr>
          </a:p>
          <a:p>
            <a:endParaRPr lang="en-US" sz="3200" dirty="0" smtClean="0">
              <a:solidFill>
                <a:srgbClr val="FF0000"/>
              </a:solidFill>
            </a:endParaRPr>
          </a:p>
          <a:p>
            <a:r>
              <a:rPr lang="en-US" sz="3200" dirty="0" err="1" smtClean="0">
                <a:solidFill>
                  <a:srgbClr val="B3752D"/>
                </a:solidFill>
              </a:rPr>
              <a:t>ePDPs</a:t>
            </a:r>
            <a:endParaRPr lang="en-US" sz="3200" dirty="0">
              <a:solidFill>
                <a:srgbClr val="B3752D"/>
              </a:solidFill>
            </a:endParaRPr>
          </a:p>
        </p:txBody>
      </p:sp>
      <p:sp>
        <p:nvSpPr>
          <p:cNvPr id="8" name="Rectangle 7"/>
          <p:cNvSpPr/>
          <p:nvPr/>
        </p:nvSpPr>
        <p:spPr bwMode="auto">
          <a:xfrm>
            <a:off x="3304032" y="3572256"/>
            <a:ext cx="5681472" cy="18288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9" name="Rectangle 8"/>
          <p:cNvSpPr/>
          <p:nvPr/>
        </p:nvSpPr>
        <p:spPr bwMode="auto">
          <a:xfrm>
            <a:off x="3304032" y="5059680"/>
            <a:ext cx="5681472" cy="42672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10" name="Rectangle 9"/>
          <p:cNvSpPr/>
          <p:nvPr/>
        </p:nvSpPr>
        <p:spPr bwMode="auto">
          <a:xfrm>
            <a:off x="2596896" y="3572256"/>
            <a:ext cx="585216" cy="334170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555185495"/>
      </p:ext>
    </p:extLst>
  </p:cSld>
  <p:clrMapOvr>
    <a:masterClrMapping/>
  </p:clrMapOvr>
  <p:transition advTm="66704"/>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Mining: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related to gene regulation </a:t>
            </a:r>
            <a:r>
              <a:rPr lang="en-US" sz="1600" dirty="0" smtClean="0">
                <a:solidFill>
                  <a:schemeClr val="tx1">
                    <a:lumMod val="75000"/>
                    <a:lumOff val="25000"/>
                  </a:schemeClr>
                </a:solidFill>
                <a:ea typeface="ＭＳ Ｐゴシック" charset="0"/>
                <a:cs typeface="ＭＳ Ｐゴシック" charset="0"/>
              </a:rPr>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analyzing the "data exhaust" associated with this activity </a:t>
            </a:r>
          </a:p>
        </p:txBody>
      </p:sp>
      <p:sp>
        <p:nvSpPr>
          <p:cNvPr id="54274" name="Content Placeholder 2"/>
          <p:cNvSpPr>
            <a:spLocks noGrp="1"/>
          </p:cNvSpPr>
          <p:nvPr>
            <p:ph sz="half" idx="1"/>
          </p:nvPr>
        </p:nvSpPr>
        <p:spPr>
          <a:xfrm>
            <a:off x="109538" y="758825"/>
            <a:ext cx="4230814" cy="6116638"/>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[Core-1] </a:t>
            </a:r>
            <a:r>
              <a:rPr lang="en-US" altLang="en-US" sz="2000" b="1" dirty="0" smtClean="0">
                <a:solidFill>
                  <a:srgbClr val="FFC000"/>
                </a:solidFill>
                <a:ea typeface="ＭＳ Ｐゴシック" charset="-128"/>
                <a:cs typeface="ＭＳ Ｐゴシック" charset="-128"/>
              </a:rPr>
              <a:t>Expression </a:t>
            </a:r>
            <a:r>
              <a:rPr lang="en-US" altLang="en-US" sz="2000" b="1" dirty="0">
                <a:solidFill>
                  <a:srgbClr val="FFC000"/>
                </a:solidFill>
                <a:ea typeface="ＭＳ Ｐゴシック" charset="-128"/>
                <a:cs typeface="ＭＳ Ｐゴシック" charset="-128"/>
              </a:rPr>
              <a:t>Clustering</a:t>
            </a:r>
            <a:r>
              <a:rPr lang="en-US" altLang="en-US" sz="2000" dirty="0">
                <a:solidFill>
                  <a:schemeClr val="tx1">
                    <a:lumMod val="75000"/>
                    <a:lumOff val="25000"/>
                  </a:schemeClr>
                </a:solidFill>
                <a:ea typeface="ＭＳ Ｐゴシック" charset="-128"/>
                <a:cs typeface="ＭＳ Ｐゴシック" charset="-128"/>
              </a:rPr>
              <a:t>, </a:t>
            </a:r>
            <a:br>
              <a:rPr lang="en-US" altLang="en-US" sz="2000"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Cross-species </a:t>
            </a:r>
          </a:p>
          <a:p>
            <a:pPr lvl="1"/>
            <a:r>
              <a:rPr lang="en-US" altLang="en-US" sz="1600" dirty="0">
                <a:solidFill>
                  <a:schemeClr val="tx1">
                    <a:lumMod val="75000"/>
                    <a:lumOff val="25000"/>
                  </a:schemeClr>
                </a:solidFill>
                <a:ea typeface="ＭＳ Ｐゴシック" charset="-128"/>
              </a:rPr>
              <a:t>Comparative ENCODE </a:t>
            </a:r>
            <a:r>
              <a:rPr lang="mr-IN" altLang="en-US" sz="1600" dirty="0">
                <a:solidFill>
                  <a:schemeClr val="tx1">
                    <a:lumMod val="75000"/>
                    <a:lumOff val="25000"/>
                  </a:schemeClr>
                </a:solidFill>
                <a:ea typeface="ＭＳ Ｐゴシック" charset="-128"/>
              </a:rPr>
              <a:t>–</a:t>
            </a:r>
            <a:r>
              <a:rPr lang="en-US" altLang="en-US" sz="1600" dirty="0">
                <a:solidFill>
                  <a:schemeClr val="tx1">
                    <a:lumMod val="75000"/>
                    <a:lumOff val="25000"/>
                  </a:schemeClr>
                </a:solidFill>
                <a:ea typeface="ＭＳ Ｐゴシック" charset="-128"/>
              </a:rPr>
              <a:t> Lots of worm-fly-human matched data &amp; developmental </a:t>
            </a:r>
            <a:r>
              <a:rPr lang="en-US" altLang="en-US" sz="1600" dirty="0" err="1">
                <a:solidFill>
                  <a:schemeClr val="tx1">
                    <a:lumMod val="75000"/>
                    <a:lumOff val="25000"/>
                  </a:schemeClr>
                </a:solidFill>
                <a:ea typeface="ＭＳ Ｐゴシック" charset="-128"/>
              </a:rPr>
              <a:t>timecourses</a:t>
            </a:r>
            <a:endParaRPr lang="en-US" altLang="en-US" sz="1600" dirty="0">
              <a:solidFill>
                <a:schemeClr val="tx1">
                  <a:lumMod val="75000"/>
                  <a:lumOff val="25000"/>
                </a:schemeClr>
              </a:solidFill>
              <a:ea typeface="ＭＳ Ｐゴシック" charset="-128"/>
            </a:endParaRPr>
          </a:p>
          <a:p>
            <a:pPr lvl="1"/>
            <a:r>
              <a:rPr lang="en-US" altLang="en-US" sz="1600" dirty="0">
                <a:solidFill>
                  <a:schemeClr val="tx1">
                    <a:lumMod val="75000"/>
                    <a:lumOff val="25000"/>
                  </a:schemeClr>
                </a:solidFill>
                <a:ea typeface="ＭＳ Ｐゴシック" charset="-128"/>
              </a:rPr>
              <a:t>Optimization gives 16 conserved co-expression </a:t>
            </a:r>
            <a:r>
              <a:rPr lang="en-US" altLang="en-US" sz="1600" dirty="0" smtClean="0">
                <a:solidFill>
                  <a:schemeClr val="tx1">
                    <a:lumMod val="75000"/>
                    <a:lumOff val="25000"/>
                  </a:schemeClr>
                </a:solidFill>
                <a:ea typeface="ＭＳ Ｐゴシック" charset="-128"/>
              </a:rPr>
              <a:t>modules, 12 w/ hourglass</a:t>
            </a:r>
            <a:endParaRPr lang="en-US" altLang="en-US" sz="1600" dirty="0">
              <a:solidFill>
                <a:schemeClr val="tx1">
                  <a:lumMod val="75000"/>
                  <a:lumOff val="25000"/>
                </a:schemeClr>
              </a:solidFill>
              <a:ea typeface="ＭＳ Ｐゴシック" charset="-128"/>
            </a:endParaRPr>
          </a:p>
          <a:p>
            <a:r>
              <a:rPr lang="en-US" altLang="en-US" sz="1600" i="1" dirty="0" smtClean="0">
                <a:solidFill>
                  <a:schemeClr val="tx1">
                    <a:lumMod val="75000"/>
                    <a:lumOff val="25000"/>
                  </a:schemeClr>
                </a:solidFill>
                <a:ea typeface="ＭＳ Ｐゴシック" charset="-128"/>
                <a:cs typeface="ＭＳ Ｐゴシック" charset="-128"/>
              </a:rPr>
              <a:t>[Core-2] </a:t>
            </a:r>
            <a:r>
              <a:rPr lang="en-US" altLang="en-US" sz="2000" b="1" dirty="0" smtClean="0">
                <a:solidFill>
                  <a:srgbClr val="FFC000"/>
                </a:solidFill>
                <a:ea typeface="ＭＳ Ｐゴシック" charset="-128"/>
                <a:cs typeface="ＭＳ Ｐゴシック" charset="-128"/>
              </a:rPr>
              <a:t>State </a:t>
            </a:r>
            <a:r>
              <a:rPr lang="en-US" altLang="en-US" sz="2000" b="1" dirty="0">
                <a:solidFill>
                  <a:srgbClr val="FFC000"/>
                </a:solidFill>
                <a:ea typeface="ＭＳ Ｐゴシック" charset="-128"/>
                <a:cs typeface="ＭＳ Ｐゴシック" charset="-128"/>
              </a:rPr>
              <a:t>Space Models</a:t>
            </a:r>
            <a:r>
              <a:rPr lang="en-US" altLang="en-US" sz="2000" b="1" dirty="0">
                <a:solidFill>
                  <a:schemeClr val="tx1">
                    <a:lumMod val="75000"/>
                    <a:lumOff val="25000"/>
                  </a:schemeClr>
                </a:solidFill>
                <a:ea typeface="ＭＳ Ｐゴシック" charset="-128"/>
                <a:cs typeface="ＭＳ Ｐゴシック" charset="-128"/>
              </a:rPr>
              <a:t> </a:t>
            </a:r>
            <a:br>
              <a:rPr lang="en-US" altLang="en-US" sz="2000" b="1"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of Gene Expression</a:t>
            </a:r>
          </a:p>
          <a:p>
            <a:pPr lvl="1"/>
            <a:r>
              <a:rPr lang="en-US" altLang="en-US" sz="1600" dirty="0">
                <a:solidFill>
                  <a:schemeClr val="tx1">
                    <a:lumMod val="75000"/>
                    <a:lumOff val="25000"/>
                  </a:schemeClr>
                </a:solidFill>
                <a:ea typeface="ＭＳ Ｐゴシック" charset="-128"/>
              </a:rPr>
              <a:t>Using dimensionality reduction to help determine internal &amp; external </a:t>
            </a:r>
            <a:r>
              <a:rPr lang="en-US" altLang="en-US" sz="1600" dirty="0" smtClean="0">
                <a:solidFill>
                  <a:schemeClr val="tx1">
                    <a:lumMod val="75000"/>
                    <a:lumOff val="25000"/>
                  </a:schemeClr>
                </a:solidFill>
                <a:ea typeface="ＭＳ Ｐゴシック" charset="-128"/>
              </a:rPr>
              <a:t>drivers; Decoupling </a:t>
            </a:r>
            <a:r>
              <a:rPr lang="en-US" altLang="en-US" sz="1600" dirty="0">
                <a:solidFill>
                  <a:schemeClr val="tx1">
                    <a:lumMod val="75000"/>
                    <a:lumOff val="25000"/>
                  </a:schemeClr>
                </a:solidFill>
                <a:ea typeface="ＭＳ Ｐゴシック" charset="-128"/>
              </a:rPr>
              <a:t>expression changes into those from conserved vs species-specific genes</a:t>
            </a:r>
          </a:p>
          <a:p>
            <a:pPr lvl="1"/>
            <a:r>
              <a:rPr lang="en-US" altLang="en-US" sz="1600" dirty="0" smtClean="0">
                <a:solidFill>
                  <a:schemeClr val="tx1">
                    <a:lumMod val="75000"/>
                    <a:lumOff val="25000"/>
                  </a:schemeClr>
                </a:solidFill>
                <a:ea typeface="ＭＳ Ｐゴシック" charset="-128"/>
              </a:rPr>
              <a:t>Conserved </a:t>
            </a:r>
            <a:r>
              <a:rPr lang="en-US" altLang="en-US" sz="1600" dirty="0">
                <a:solidFill>
                  <a:schemeClr val="tx1">
                    <a:lumMod val="75000"/>
                    <a:lumOff val="25000"/>
                  </a:schemeClr>
                </a:solidFill>
                <a:ea typeface="ＭＳ Ｐゴシック" charset="-128"/>
              </a:rPr>
              <a:t>genes have similar canonical patterns (</a:t>
            </a:r>
            <a:r>
              <a:rPr lang="en-US" altLang="en-US" sz="1600" dirty="0" err="1">
                <a:solidFill>
                  <a:schemeClr val="tx1">
                    <a:lumMod val="75000"/>
                    <a:lumOff val="25000"/>
                  </a:schemeClr>
                </a:solidFill>
                <a:ea typeface="ＭＳ Ｐゴシック" charset="-128"/>
              </a:rPr>
              <a:t>iPDPs</a:t>
            </a:r>
            <a:r>
              <a:rPr lang="en-US" altLang="en-US" sz="1600" dirty="0">
                <a:solidFill>
                  <a:schemeClr val="tx1">
                    <a:lumMod val="75000"/>
                    <a:lumOff val="25000"/>
                  </a:schemeClr>
                </a:solidFill>
                <a:ea typeface="ＭＳ Ｐゴシック" charset="-128"/>
              </a:rPr>
              <a:t>) in contrast to species specific ones (Ex of ribosomal v signaling genes</a:t>
            </a:r>
            <a:r>
              <a:rPr lang="en-US" altLang="en-US" sz="1600" dirty="0" smtClean="0">
                <a:solidFill>
                  <a:schemeClr val="tx1">
                    <a:lumMod val="75000"/>
                    <a:lumOff val="25000"/>
                  </a:schemeClr>
                </a:solidFill>
                <a:ea typeface="ＭＳ Ｐゴシック" charset="-128"/>
              </a:rPr>
              <a:t>)</a:t>
            </a:r>
          </a:p>
          <a:p>
            <a:r>
              <a:rPr lang="en-US" altLang="en-US" sz="1600" i="1" dirty="0">
                <a:solidFill>
                  <a:schemeClr val="tx1">
                    <a:lumMod val="75000"/>
                    <a:lumOff val="25000"/>
                  </a:schemeClr>
                </a:solidFill>
                <a:ea typeface="ＭＳ Ｐゴシック" charset="-128"/>
                <a:cs typeface="ＭＳ Ｐゴシック" charset="-128"/>
              </a:rPr>
              <a:t>[Core-3] </a:t>
            </a:r>
            <a:r>
              <a:rPr lang="en-US" altLang="en-US" sz="2000" b="1" dirty="0">
                <a:solidFill>
                  <a:srgbClr val="FFC000"/>
                </a:solidFill>
                <a:ea typeface="ＭＳ Ｐゴシック" charset="-128"/>
                <a:cs typeface="ＭＳ Ｐゴシック" charset="-128"/>
              </a:rPr>
              <a:t>Logic Gates</a:t>
            </a:r>
            <a:r>
              <a:rPr lang="en-US" altLang="en-US" sz="2000" b="1" dirty="0">
                <a:solidFill>
                  <a:schemeClr val="tx1">
                    <a:lumMod val="75000"/>
                    <a:lumOff val="25000"/>
                  </a:schemeClr>
                </a:solidFill>
                <a:ea typeface="ＭＳ Ｐゴシック" charset="-128"/>
                <a:cs typeface="ＭＳ Ｐゴシック" charset="-128"/>
              </a:rPr>
              <a:t> </a:t>
            </a:r>
            <a:r>
              <a:rPr lang="en-US" altLang="en-US" sz="2000" dirty="0">
                <a:solidFill>
                  <a:schemeClr val="tx1">
                    <a:lumMod val="75000"/>
                    <a:lumOff val="25000"/>
                  </a:schemeClr>
                </a:solidFill>
                <a:ea typeface="ＭＳ Ｐゴシック" charset="-128"/>
                <a:cs typeface="ＭＳ Ｐゴシック" charset="-128"/>
              </a:rPr>
              <a:t>Modeling</a:t>
            </a:r>
          </a:p>
          <a:p>
            <a:pPr lvl="1"/>
            <a:r>
              <a:rPr lang="en-US" altLang="en-US" sz="1600" dirty="0">
                <a:solidFill>
                  <a:schemeClr val="tx1">
                    <a:lumMod val="75000"/>
                    <a:lumOff val="25000"/>
                  </a:schemeClr>
                </a:solidFill>
                <a:ea typeface="ＭＳ Ｐゴシック" charset="-128"/>
              </a:rPr>
              <a:t>Preponderance of OR gates in cancer v. cell-cycle (esp. for MYC) </a:t>
            </a:r>
          </a:p>
          <a:p>
            <a:pPr lvl="1"/>
            <a:endParaRPr lang="en-US" altLang="en-US" sz="1600" dirty="0">
              <a:solidFill>
                <a:schemeClr val="tx1">
                  <a:lumMod val="75000"/>
                  <a:lumOff val="25000"/>
                </a:schemeClr>
              </a:solidFill>
              <a:ea typeface="ＭＳ Ｐゴシック" charset="-128"/>
            </a:endParaRP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255008" y="725488"/>
            <a:ext cx="4873116" cy="6132512"/>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[Exhaust-1] </a:t>
            </a:r>
            <a:r>
              <a:rPr lang="en-US" altLang="en-US" sz="2000" b="1" dirty="0" smtClean="0">
                <a:solidFill>
                  <a:srgbClr val="FFC000"/>
                </a:solidFill>
                <a:ea typeface="ＭＳ Ｐゴシック" charset="-128"/>
                <a:cs typeface="ＭＳ Ｐゴシック" charset="-128"/>
              </a:rPr>
              <a:t>Genomic Privacy</a:t>
            </a:r>
            <a:r>
              <a:rPr lang="en-US" altLang="en-US" sz="2000" b="1" dirty="0" smtClean="0">
                <a:solidFill>
                  <a:schemeClr val="tx1">
                    <a:lumMod val="75000"/>
                    <a:lumOff val="25000"/>
                  </a:schemeClr>
                </a:solidFill>
                <a:ea typeface="ＭＳ Ｐゴシック" charset="-128"/>
                <a:cs typeface="ＭＳ Ｐゴシック" charset="-128"/>
              </a:rPr>
              <a:t> </a:t>
            </a:r>
            <a:br>
              <a:rPr lang="en-US" altLang="en-US" sz="2000" b="1" dirty="0" smtClean="0">
                <a:solidFill>
                  <a:schemeClr val="tx1">
                    <a:lumMod val="75000"/>
                    <a:lumOff val="25000"/>
                  </a:schemeClr>
                </a:solidFill>
                <a:ea typeface="ＭＳ Ｐゴシック" charset="-128"/>
                <a:cs typeface="ＭＳ Ｐゴシック" charset="-128"/>
              </a:rPr>
            </a:br>
            <a:r>
              <a:rPr lang="en-US" altLang="en-US" sz="2000" b="1" dirty="0" smtClean="0">
                <a:solidFill>
                  <a:schemeClr val="tx1">
                    <a:lumMod val="75000"/>
                    <a:lumOff val="25000"/>
                  </a:schemeClr>
                </a:solidFill>
                <a:ea typeface="ＭＳ Ｐゴシック" charset="-128"/>
                <a:cs typeface="ＭＳ Ｐゴシック" charset="-128"/>
              </a:rPr>
              <a:t>&amp; RNA-</a:t>
            </a:r>
            <a:r>
              <a:rPr lang="en-US" altLang="en-US" sz="2000" b="1" dirty="0" err="1" smtClean="0">
                <a:solidFill>
                  <a:schemeClr val="tx1">
                    <a:lumMod val="75000"/>
                    <a:lumOff val="25000"/>
                  </a:schemeClr>
                </a:solidFill>
                <a:ea typeface="ＭＳ Ｐゴシック" charset="-128"/>
                <a:cs typeface="ＭＳ Ｐゴシック" charset="-128"/>
              </a:rPr>
              <a:t>seq</a:t>
            </a:r>
            <a:r>
              <a:rPr lang="en-US" altLang="en-US" sz="2000" b="1" dirty="0" smtClean="0">
                <a:solidFill>
                  <a:schemeClr val="tx1">
                    <a:lumMod val="75000"/>
                    <a:lumOff val="25000"/>
                  </a:schemeClr>
                </a:solidFill>
                <a:ea typeface="ＭＳ Ｐゴシック" charset="-128"/>
                <a:cs typeface="ＭＳ Ｐゴシック" charset="-128"/>
              </a:rPr>
              <a:t> </a:t>
            </a:r>
            <a:endParaRPr lang="en-US" altLang="en-US" sz="2000" b="1" dirty="0">
              <a:solidFill>
                <a:schemeClr val="tx1">
                  <a:lumMod val="75000"/>
                  <a:lumOff val="25000"/>
                </a:schemeClr>
              </a:solidFill>
              <a:ea typeface="ＭＳ Ｐゴシック" charset="-128"/>
              <a:cs typeface="ＭＳ Ｐゴシック" charset="-128"/>
            </a:endParaRPr>
          </a:p>
          <a:p>
            <a:pPr lvl="1"/>
            <a:r>
              <a:rPr lang="en-US" altLang="en-US" sz="1600" dirty="0" smtClean="0">
                <a:solidFill>
                  <a:schemeClr val="tx1">
                    <a:lumMod val="75000"/>
                    <a:lumOff val="25000"/>
                  </a:schemeClr>
                </a:solidFill>
                <a:ea typeface="ＭＳ Ｐゴシック" charset="-128"/>
              </a:rPr>
              <a:t>The dilemma: The genome as fundamental</a:t>
            </a:r>
            <a:r>
              <a:rPr lang="en-US" altLang="en-US" sz="1600" dirty="0">
                <a:solidFill>
                  <a:schemeClr val="tx1">
                    <a:lumMod val="75000"/>
                    <a:lumOff val="25000"/>
                  </a:schemeClr>
                </a:solidFill>
                <a:ea typeface="ＭＳ Ｐゴシック" charset="-128"/>
              </a:rPr>
              <a:t>, inherited info that’s very private v need for large-scale mining for med. research</a:t>
            </a:r>
          </a:p>
          <a:p>
            <a:pPr lvl="1"/>
            <a:r>
              <a:rPr lang="en-US" altLang="en-US" sz="1600" dirty="0" smtClean="0">
                <a:solidFill>
                  <a:schemeClr val="tx1">
                    <a:lumMod val="75000"/>
                    <a:lumOff val="25000"/>
                  </a:schemeClr>
                </a:solidFill>
                <a:ea typeface="ＭＳ Ｐゴシック" charset="-128"/>
              </a:rPr>
              <a:t>2-sided nature of RNA-</a:t>
            </a:r>
            <a:r>
              <a:rPr lang="en-US" altLang="en-US" sz="1600" dirty="0" err="1" smtClean="0">
                <a:solidFill>
                  <a:schemeClr val="tx1">
                    <a:lumMod val="75000"/>
                    <a:lumOff val="25000"/>
                  </a:schemeClr>
                </a:solidFill>
                <a:ea typeface="ＭＳ Ｐゴシック" charset="-128"/>
              </a:rPr>
              <a:t>seq</a:t>
            </a:r>
            <a:r>
              <a:rPr lang="en-US" altLang="en-US" sz="1600" dirty="0" smtClean="0">
                <a:solidFill>
                  <a:schemeClr val="tx1">
                    <a:lumMod val="75000"/>
                    <a:lumOff val="25000"/>
                  </a:schemeClr>
                </a:solidFill>
                <a:ea typeface="ＭＳ Ｐゴシック" charset="-128"/>
              </a:rPr>
              <a:t> presents </a:t>
            </a:r>
            <a:r>
              <a:rPr lang="en-US" altLang="en-US" sz="1600" dirty="0">
                <a:solidFill>
                  <a:schemeClr val="tx1">
                    <a:lumMod val="75000"/>
                    <a:lumOff val="25000"/>
                  </a:schemeClr>
                </a:solidFill>
                <a:ea typeface="ＭＳ Ｐゴシック" charset="-128"/>
              </a:rPr>
              <a:t>a </a:t>
            </a:r>
            <a:r>
              <a:rPr lang="en-US" altLang="en-US" sz="1600" dirty="0" smtClean="0">
                <a:solidFill>
                  <a:schemeClr val="tx1">
                    <a:lumMod val="75000"/>
                    <a:lumOff val="25000"/>
                  </a:schemeClr>
                </a:solidFill>
                <a:ea typeface="ＭＳ Ｐゴシック" charset="-128"/>
              </a:rPr>
              <a:t>particularly tricky </a:t>
            </a:r>
            <a:r>
              <a:rPr lang="en-US" altLang="en-US" sz="1600" dirty="0">
                <a:solidFill>
                  <a:schemeClr val="tx1">
                    <a:lumMod val="75000"/>
                    <a:lumOff val="25000"/>
                  </a:schemeClr>
                </a:solidFill>
                <a:ea typeface="ＭＳ Ｐゴシック" charset="-128"/>
              </a:rPr>
              <a:t>privacy </a:t>
            </a:r>
            <a:r>
              <a:rPr lang="en-US" altLang="en-US" sz="1600" dirty="0" smtClean="0">
                <a:solidFill>
                  <a:schemeClr val="tx1">
                    <a:lumMod val="75000"/>
                    <a:lumOff val="25000"/>
                  </a:schemeClr>
                </a:solidFill>
                <a:ea typeface="ＭＳ Ｐゴシック" charset="-128"/>
              </a:rPr>
              <a:t>issue</a:t>
            </a:r>
          </a:p>
          <a:p>
            <a:pPr lvl="1"/>
            <a:r>
              <a:rPr lang="en-US" altLang="en-US" sz="1600" dirty="0" smtClean="0">
                <a:solidFill>
                  <a:schemeClr val="tx1">
                    <a:lumMod val="75000"/>
                    <a:lumOff val="25000"/>
                  </a:schemeClr>
                </a:solidFill>
                <a:ea typeface="ＭＳ Ｐゴシック" charset="-128"/>
              </a:rPr>
              <a:t>Using file formats to remove obvious variants</a:t>
            </a:r>
            <a:endParaRPr lang="en-US" altLang="en-US" sz="1600" dirty="0">
              <a:solidFill>
                <a:schemeClr val="tx1">
                  <a:lumMod val="75000"/>
                  <a:lumOff val="25000"/>
                </a:schemeClr>
              </a:solidFill>
              <a:ea typeface="ＭＳ Ｐゴシック" charset="-128"/>
            </a:endParaRPr>
          </a:p>
          <a:p>
            <a:pPr lvl="1"/>
            <a:r>
              <a:rPr lang="en-US" altLang="en-US" sz="1600" dirty="0" smtClean="0">
                <a:solidFill>
                  <a:schemeClr val="tx1">
                    <a:lumMod val="75000"/>
                    <a:lumOff val="25000"/>
                  </a:schemeClr>
                </a:solidFill>
                <a:ea typeface="ＭＳ Ｐゴシック" charset="-128"/>
              </a:rPr>
              <a:t>Quantifying </a:t>
            </a:r>
            <a:r>
              <a:rPr lang="en-US" altLang="en-US" sz="1600" dirty="0">
                <a:solidFill>
                  <a:schemeClr val="tx1">
                    <a:lumMod val="75000"/>
                    <a:lumOff val="25000"/>
                  </a:schemeClr>
                </a:solidFill>
                <a:ea typeface="ＭＳ Ｐゴシック" charset="-128"/>
              </a:rPr>
              <a:t>&amp; removing </a:t>
            </a:r>
            <a:r>
              <a:rPr lang="en-US" altLang="en-US" sz="1600" dirty="0" smtClean="0">
                <a:solidFill>
                  <a:schemeClr val="tx1">
                    <a:lumMod val="75000"/>
                    <a:lumOff val="25000"/>
                  </a:schemeClr>
                </a:solidFill>
                <a:ea typeface="ＭＳ Ｐゴシック" charset="-128"/>
              </a:rPr>
              <a:t>further variant </a:t>
            </a:r>
            <a:r>
              <a:rPr lang="en-US" altLang="en-US" sz="1600" dirty="0">
                <a:solidFill>
                  <a:schemeClr val="tx1">
                    <a:lumMod val="75000"/>
                    <a:lumOff val="25000"/>
                  </a:schemeClr>
                </a:solidFill>
                <a:ea typeface="ＭＳ Ｐゴシック" charset="-128"/>
              </a:rPr>
              <a:t>info from expression levels + </a:t>
            </a:r>
            <a:r>
              <a:rPr lang="en-US" altLang="en-US" sz="1600" dirty="0" err="1">
                <a:solidFill>
                  <a:schemeClr val="tx1">
                    <a:lumMod val="75000"/>
                    <a:lumOff val="25000"/>
                  </a:schemeClr>
                </a:solidFill>
                <a:ea typeface="ＭＳ Ｐゴシック" charset="-128"/>
              </a:rPr>
              <a:t>eQTLs</a:t>
            </a:r>
            <a:r>
              <a:rPr lang="en-US" altLang="en-US" sz="1600" dirty="0">
                <a:solidFill>
                  <a:schemeClr val="tx1">
                    <a:lumMod val="75000"/>
                    <a:lumOff val="25000"/>
                  </a:schemeClr>
                </a:solidFill>
                <a:ea typeface="ＭＳ Ｐゴシック" charset="-128"/>
              </a:rPr>
              <a:t> using ICI &amp; predictability</a:t>
            </a:r>
          </a:p>
          <a:p>
            <a:pPr lvl="1"/>
            <a:r>
              <a:rPr lang="en-US" altLang="en-US" sz="1600" dirty="0">
                <a:solidFill>
                  <a:schemeClr val="tx1">
                    <a:lumMod val="75000"/>
                    <a:lumOff val="25000"/>
                  </a:schemeClr>
                </a:solidFill>
                <a:ea typeface="ＭＳ Ｐゴシック" charset="-128"/>
              </a:rPr>
              <a:t>Instantiating a practical linking attack using extreme expression levels</a:t>
            </a:r>
          </a:p>
          <a:p>
            <a:r>
              <a:rPr lang="en-US" altLang="en-US" sz="1600" i="1" dirty="0" smtClean="0">
                <a:solidFill>
                  <a:schemeClr val="tx1">
                    <a:lumMod val="75000"/>
                    <a:lumOff val="25000"/>
                  </a:schemeClr>
                </a:solidFill>
                <a:ea typeface="ＭＳ Ｐゴシック" charset="-128"/>
                <a:cs typeface="ＭＳ Ｐゴシック" charset="-128"/>
              </a:rPr>
              <a:t>[Exhaust-2]</a:t>
            </a:r>
            <a:r>
              <a:rPr lang="en-US" altLang="en-US" sz="2000" b="1" dirty="0" smtClean="0">
                <a:solidFill>
                  <a:schemeClr val="tx1">
                    <a:lumMod val="75000"/>
                    <a:lumOff val="25000"/>
                  </a:schemeClr>
                </a:solidFill>
                <a:ea typeface="ＭＳ Ｐゴシック" charset="-128"/>
                <a:cs typeface="ＭＳ Ｐゴシック" charset="-128"/>
              </a:rPr>
              <a:t> </a:t>
            </a:r>
            <a:r>
              <a:rPr lang="en-US" altLang="en-US" sz="2000" b="1" dirty="0" smtClean="0">
                <a:solidFill>
                  <a:srgbClr val="FFC000"/>
                </a:solidFill>
                <a:ea typeface="ＭＳ Ｐゴシック" charset="-128"/>
                <a:cs typeface="ＭＳ Ｐゴシック" charset="-128"/>
              </a:rPr>
              <a:t>Publication Patterns</a:t>
            </a:r>
            <a:r>
              <a:rPr lang="en-US" altLang="en-US" sz="2000" dirty="0" smtClean="0">
                <a:solidFill>
                  <a:schemeClr val="tx1">
                    <a:lumMod val="75000"/>
                    <a:lumOff val="25000"/>
                  </a:schemeClr>
                </a:solidFill>
                <a:ea typeface="ＭＳ Ｐゴシック" charset="-128"/>
                <a:cs typeface="ＭＳ Ｐゴシック" charset="-128"/>
              </a:rPr>
              <a:t> from data </a:t>
            </a:r>
            <a:r>
              <a:rPr lang="en-US" altLang="en-US" sz="2000" dirty="0">
                <a:solidFill>
                  <a:schemeClr val="tx1">
                    <a:lumMod val="75000"/>
                    <a:lumOff val="25000"/>
                  </a:schemeClr>
                </a:solidFill>
                <a:ea typeface="ＭＳ Ｐゴシック" charset="-128"/>
                <a:cs typeface="ＭＳ Ｐゴシック" charset="-128"/>
              </a:rPr>
              <a:t>producing consortia</a:t>
            </a:r>
          </a:p>
          <a:p>
            <a:pPr lvl="1"/>
            <a:r>
              <a:rPr lang="en-US" altLang="en-US" sz="16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600" dirty="0">
                <a:solidFill>
                  <a:schemeClr val="tx1">
                    <a:lumMod val="75000"/>
                    <a:lumOff val="25000"/>
                  </a:schemeClr>
                </a:solidFill>
                <a:ea typeface="ＭＳ Ｐゴシック" charset="-128"/>
              </a:rPr>
              <a:t>Key role of brokers in data dissemination</a:t>
            </a: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399612042"/>
      </p:ext>
    </p:extLst>
  </p:cSld>
  <p:clrMapOvr>
    <a:masterClrMapping/>
  </p:clrMapOvr>
  <p:transition advTm="238108"/>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537543" y="983733"/>
            <a:ext cx="3305999" cy="887309"/>
            <a:chOff x="458297" y="1060617"/>
            <a:chExt cx="4163654" cy="1099898"/>
          </a:xfrm>
        </p:grpSpPr>
        <p:sp>
          <p:nvSpPr>
            <p:cNvPr id="11" name="TextBox 10"/>
            <p:cNvSpPr txBox="1"/>
            <p:nvPr/>
          </p:nvSpPr>
          <p:spPr>
            <a:xfrm>
              <a:off x="484448" y="1073712"/>
              <a:ext cx="3979577" cy="1030094"/>
            </a:xfrm>
            <a:prstGeom prst="rect">
              <a:avLst/>
            </a:prstGeom>
            <a:noFill/>
          </p:spPr>
          <p:txBody>
            <a:bodyPr wrap="none" rtlCol="0">
              <a:spAutoFit/>
            </a:bodyPr>
            <a:lstStyle/>
            <a:p>
              <a:pPr fontAlgn="auto">
                <a:spcBef>
                  <a:spcPts val="0"/>
                </a:spcBef>
                <a:spcAft>
                  <a:spcPts val="0"/>
                </a:spcAft>
              </a:pPr>
              <a:r>
                <a:rPr lang="en-US" b="0" dirty="0">
                  <a:solidFill>
                    <a:prstClr val="black"/>
                  </a:solidFill>
                  <a:latin typeface="Courier"/>
                  <a:ea typeface=""/>
                  <a:cs typeface="Courier"/>
                </a:rPr>
                <a:t>ATACAAGCAAGTATAAGTTCGTATGCCGTCTT</a:t>
              </a:r>
            </a:p>
            <a:p>
              <a:pPr fontAlgn="auto">
                <a:spcBef>
                  <a:spcPts val="0"/>
                </a:spcBef>
                <a:spcAft>
                  <a:spcPts val="0"/>
                </a:spcAft>
              </a:pPr>
              <a:r>
                <a:rPr lang="en-US" b="0" dirty="0">
                  <a:solidFill>
                    <a:prstClr val="black"/>
                  </a:solidFill>
                  <a:latin typeface="Courier"/>
                  <a:ea typeface=""/>
                  <a:cs typeface="Courier"/>
                </a:rPr>
                <a:t>GGAGGCTGGAGTTGGGGACGTATGCGGCATAG</a:t>
              </a:r>
            </a:p>
            <a:p>
              <a:pPr fontAlgn="auto">
                <a:spcBef>
                  <a:spcPts val="0"/>
                </a:spcBef>
                <a:spcAft>
                  <a:spcPts val="0"/>
                </a:spcAft>
              </a:pPr>
              <a:r>
                <a:rPr lang="en-US" b="0" dirty="0">
                  <a:solidFill>
                    <a:prstClr val="black"/>
                  </a:solidFill>
                  <a:latin typeface="Courier"/>
                  <a:ea typeface=""/>
                  <a:cs typeface="Courier"/>
                </a:rPr>
                <a:t>TACCGATCGAGTCGACTGTAAACGTAGGCATA</a:t>
              </a:r>
            </a:p>
            <a:p>
              <a:pPr fontAlgn="auto">
                <a:spcBef>
                  <a:spcPts val="0"/>
                </a:spcBef>
                <a:spcAft>
                  <a:spcPts val="0"/>
                </a:spcAft>
              </a:pPr>
              <a:r>
                <a:rPr lang="en-US" b="0" dirty="0">
                  <a:solidFill>
                    <a:prstClr val="black"/>
                  </a:solidFill>
                  <a:latin typeface="Courier"/>
                  <a:ea typeface=""/>
                  <a:cs typeface="Courier"/>
                </a:rPr>
                <a:t>ATTCTGACTGGTGTCATGCTGATGTACTTAAA</a:t>
              </a:r>
              <a:endParaRPr lang="en-US" sz="1350" b="0" dirty="0">
                <a:solidFill>
                  <a:prstClr val="black"/>
                </a:solidFill>
                <a:latin typeface="Helvetica"/>
                <a:ea typeface=""/>
                <a:cs typeface="Helvetica"/>
              </a:endParaRPr>
            </a:p>
          </p:txBody>
        </p:sp>
        <p:sp>
          <p:nvSpPr>
            <p:cNvPr id="12" name="Rectangle 11"/>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572" fontAlgn="auto">
                <a:spcBef>
                  <a:spcPts val="0"/>
                </a:spcBef>
                <a:spcAft>
                  <a:spcPts val="0"/>
                </a:spcAft>
              </a:pPr>
              <a:endParaRPr lang="en-US" sz="1350" b="0">
                <a:solidFill>
                  <a:prstClr val="black"/>
                </a:solidFill>
                <a:latin typeface="Arial" pitchFamily="-65" charset="0"/>
                <a:ea typeface=""/>
                <a:cs typeface=""/>
              </a:endParaRPr>
            </a:p>
          </p:txBody>
        </p:sp>
      </p:grpSp>
      <p:cxnSp>
        <p:nvCxnSpPr>
          <p:cNvPr id="15" name="Straight Arrow Connector 14"/>
          <p:cNvCxnSpPr/>
          <p:nvPr/>
        </p:nvCxnSpPr>
        <p:spPr>
          <a:xfrm flipH="1">
            <a:off x="523499" y="1319816"/>
            <a:ext cx="29819" cy="4348711"/>
          </a:xfrm>
          <a:prstGeom prst="straightConnector1">
            <a:avLst/>
          </a:prstGeom>
          <a:ln w="31750">
            <a:solidFill>
              <a:srgbClr val="00B050"/>
            </a:solidFill>
            <a:tailEnd type="triangle" w="lg" len="sm"/>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779312" y="2994049"/>
            <a:ext cx="2091014" cy="553998"/>
          </a:xfrm>
          <a:prstGeom prst="rect">
            <a:avLst/>
          </a:prstGeom>
          <a:noFill/>
        </p:spPr>
        <p:txBody>
          <a:bodyPr wrap="square" rtlCol="0">
            <a:spAutoFit/>
          </a:bodyPr>
          <a:lstStyle/>
          <a:p>
            <a:pPr fontAlgn="auto">
              <a:spcBef>
                <a:spcPts val="0"/>
              </a:spcBef>
              <a:spcAft>
                <a:spcPts val="0"/>
              </a:spcAft>
            </a:pPr>
            <a:r>
              <a:rPr lang="en-US" sz="1500" b="0" dirty="0">
                <a:solidFill>
                  <a:srgbClr val="00B050"/>
                </a:solidFill>
                <a:latin typeface="Helvetica" charset="0"/>
                <a:ea typeface="Helvetica" charset="0"/>
                <a:cs typeface="Helvetica" charset="0"/>
              </a:rPr>
              <a:t>Successive steps of Data Reduction</a:t>
            </a:r>
          </a:p>
        </p:txBody>
      </p:sp>
      <p:sp>
        <p:nvSpPr>
          <p:cNvPr id="19" name="Rectangle 18"/>
          <p:cNvSpPr/>
          <p:nvPr/>
        </p:nvSpPr>
        <p:spPr>
          <a:xfrm>
            <a:off x="880484" y="1408531"/>
            <a:ext cx="1878496" cy="4625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Fastq</a:t>
            </a:r>
            <a:r>
              <a:rPr lang="en-US" sz="1350" b="0" dirty="0">
                <a:solidFill>
                  <a:srgbClr val="0070C0"/>
                </a:solidFill>
                <a:latin typeface="Helvetica" charset="0"/>
                <a:ea typeface="Helvetica" charset="0"/>
                <a:cs typeface="Helvetica" charset="0"/>
              </a:rPr>
              <a:t> sequence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~5-10 GB</a:t>
            </a:r>
          </a:p>
        </p:txBody>
      </p:sp>
      <p:cxnSp>
        <p:nvCxnSpPr>
          <p:cNvPr id="27" name="Straight Arrow Connector 26"/>
          <p:cNvCxnSpPr>
            <a:stCxn id="12" idx="1"/>
            <a:endCxn id="19" idx="3"/>
          </p:cNvCxnSpPr>
          <p:nvPr/>
        </p:nvCxnSpPr>
        <p:spPr>
          <a:xfrm flipH="1">
            <a:off x="2758979" y="1427388"/>
            <a:ext cx="1778564" cy="21239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7159336" y="1954296"/>
            <a:ext cx="1759413" cy="3474208"/>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pic>
      <p:sp>
        <p:nvSpPr>
          <p:cNvPr id="30" name="TextBox 8"/>
          <p:cNvSpPr txBox="1">
            <a:spLocks noChangeArrowheads="1"/>
          </p:cNvSpPr>
          <p:nvPr/>
        </p:nvSpPr>
        <p:spPr bwMode="auto">
          <a:xfrm>
            <a:off x="5771479" y="6020668"/>
            <a:ext cx="2921214" cy="184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31" tIns="34268" rIns="68531" bIns="3426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750" dirty="0">
                <a:solidFill>
                  <a:srgbClr val="7F7F7F"/>
                </a:solidFill>
              </a:rPr>
              <a:t>[</a:t>
            </a:r>
            <a:r>
              <a:rPr lang="en-US" sz="750" i="1" dirty="0">
                <a:solidFill>
                  <a:srgbClr val="7F7F7F"/>
                </a:solidFill>
              </a:rPr>
              <a:t>NAT. REV. </a:t>
            </a:r>
            <a:r>
              <a:rPr lang="en-US" sz="750" dirty="0">
                <a:solidFill>
                  <a:srgbClr val="7F7F7F"/>
                </a:solidFill>
              </a:rPr>
              <a:t>10: 57; </a:t>
            </a:r>
            <a:r>
              <a:rPr lang="en-US" sz="750" i="1" dirty="0">
                <a:solidFill>
                  <a:srgbClr val="7F7F7F"/>
                </a:solidFill>
              </a:rPr>
              <a:t>PLOS CB</a:t>
            </a:r>
            <a:r>
              <a:rPr lang="en-US" sz="750" dirty="0">
                <a:solidFill>
                  <a:srgbClr val="7F7F7F"/>
                </a:solidFill>
              </a:rPr>
              <a:t>  4:e1000158; </a:t>
            </a:r>
            <a:r>
              <a:rPr lang="en-US" sz="750" i="1" dirty="0">
                <a:solidFill>
                  <a:srgbClr val="7F7F7F"/>
                </a:solidFill>
              </a:rPr>
              <a:t>PNAS</a:t>
            </a:r>
            <a:r>
              <a:rPr lang="en-US" sz="750" dirty="0">
                <a:solidFill>
                  <a:srgbClr val="7F7F7F"/>
                </a:solidFill>
              </a:rPr>
              <a:t> 4:107: 5254 ]</a:t>
            </a:r>
          </a:p>
        </p:txBody>
      </p:sp>
      <p:sp>
        <p:nvSpPr>
          <p:cNvPr id="38" name="Rectangle 37"/>
          <p:cNvSpPr/>
          <p:nvPr/>
        </p:nvSpPr>
        <p:spPr>
          <a:xfrm>
            <a:off x="3190430" y="5472320"/>
            <a:ext cx="3136550" cy="392413"/>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Quantitative information from RNA-</a:t>
            </a:r>
            <a:r>
              <a:rPr lang="en-US" sz="1050" b="0" dirty="0" err="1">
                <a:solidFill>
                  <a:prstClr val="black"/>
                </a:solidFill>
                <a:latin typeface="Helvetica"/>
                <a:ea typeface=""/>
                <a:cs typeface="Helvetica"/>
              </a:rPr>
              <a:t>seq</a:t>
            </a:r>
            <a:r>
              <a:rPr lang="en-US" sz="1050" b="0" dirty="0">
                <a:solidFill>
                  <a:prstClr val="black"/>
                </a:solidFill>
                <a:latin typeface="Helvetica"/>
                <a:ea typeface=""/>
                <a:cs typeface="Helvetica"/>
              </a:rPr>
              <a:t> signal: average signals at exon level (RPKMs)</a:t>
            </a:r>
          </a:p>
        </p:txBody>
      </p:sp>
      <p:sp>
        <p:nvSpPr>
          <p:cNvPr id="39" name="Rectangle 38"/>
          <p:cNvSpPr/>
          <p:nvPr/>
        </p:nvSpPr>
        <p:spPr>
          <a:xfrm>
            <a:off x="7385393" y="5437697"/>
            <a:ext cx="1307300" cy="230830"/>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Reads =&gt; Signal</a:t>
            </a:r>
          </a:p>
        </p:txBody>
      </p:sp>
      <p:sp>
        <p:nvSpPr>
          <p:cNvPr id="42" name="Rectangle 41"/>
          <p:cNvSpPr/>
          <p:nvPr/>
        </p:nvSpPr>
        <p:spPr>
          <a:xfrm>
            <a:off x="880484" y="2377937"/>
            <a:ext cx="1878496" cy="4770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BAM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~1-2-fold reduction</a:t>
            </a:r>
          </a:p>
        </p:txBody>
      </p:sp>
      <p:cxnSp>
        <p:nvCxnSpPr>
          <p:cNvPr id="44" name="Straight Arrow Connector 43"/>
          <p:cNvCxnSpPr>
            <a:stCxn id="19" idx="2"/>
            <a:endCxn id="42" idx="0"/>
          </p:cNvCxnSpPr>
          <p:nvPr/>
        </p:nvCxnSpPr>
        <p:spPr>
          <a:xfrm>
            <a:off x="1819732" y="1871042"/>
            <a:ext cx="0" cy="506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814423" y="1986201"/>
            <a:ext cx="3863815"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Index-building + Alignment to reference genome</a:t>
            </a:r>
          </a:p>
        </p:txBody>
      </p:sp>
      <p:sp>
        <p:nvSpPr>
          <p:cNvPr id="46" name="Rectangle 45"/>
          <p:cNvSpPr/>
          <p:nvPr/>
        </p:nvSpPr>
        <p:spPr>
          <a:xfrm>
            <a:off x="880484" y="3567167"/>
            <a:ext cx="1878496" cy="4690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BigWig</a:t>
            </a:r>
            <a:r>
              <a:rPr lang="en-US" sz="1350" b="0" dirty="0">
                <a:solidFill>
                  <a:srgbClr val="0070C0"/>
                </a:solidFill>
                <a:latin typeface="Helvetica" charset="0"/>
                <a:ea typeface="Helvetica" charset="0"/>
                <a:cs typeface="Helvetica" charset="0"/>
              </a:rPr>
              <a:t>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~25-fold reduction</a:t>
            </a:r>
          </a:p>
        </p:txBody>
      </p:sp>
      <p:sp>
        <p:nvSpPr>
          <p:cNvPr id="51" name="TextBox 50"/>
          <p:cNvSpPr txBox="1"/>
          <p:nvPr/>
        </p:nvSpPr>
        <p:spPr>
          <a:xfrm>
            <a:off x="1851742" y="3026683"/>
            <a:ext cx="3829895"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Conversion to signal track by overlapping reads</a:t>
            </a:r>
          </a:p>
        </p:txBody>
      </p:sp>
      <p:cxnSp>
        <p:nvCxnSpPr>
          <p:cNvPr id="53" name="Straight Arrow Connector 52"/>
          <p:cNvCxnSpPr>
            <a:endCxn id="51" idx="3"/>
          </p:cNvCxnSpPr>
          <p:nvPr/>
        </p:nvCxnSpPr>
        <p:spPr>
          <a:xfrm flipH="1" flipV="1">
            <a:off x="5681637" y="3176724"/>
            <a:ext cx="1477699" cy="6285"/>
          </a:xfrm>
          <a:prstGeom prst="straightConnector1">
            <a:avLst/>
          </a:prstGeom>
          <a:ln w="63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7" idx="0"/>
          </p:cNvCxnSpPr>
          <p:nvPr/>
        </p:nvCxnSpPr>
        <p:spPr>
          <a:xfrm rot="16200000" flipV="1">
            <a:off x="3703835" y="2876023"/>
            <a:ext cx="283319" cy="2134616"/>
          </a:xfrm>
          <a:prstGeom prst="bent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823999" y="5032155"/>
            <a:ext cx="1878496" cy="654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Gene/Transcript expression matrix</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~20-fold reduction</a:t>
            </a:r>
          </a:p>
        </p:txBody>
      </p:sp>
      <p:cxnSp>
        <p:nvCxnSpPr>
          <p:cNvPr id="25" name="Straight Arrow Connector 24"/>
          <p:cNvCxnSpPr>
            <a:stCxn id="42" idx="2"/>
            <a:endCxn id="46" idx="0"/>
          </p:cNvCxnSpPr>
          <p:nvPr/>
        </p:nvCxnSpPr>
        <p:spPr>
          <a:xfrm>
            <a:off x="1819732" y="2855016"/>
            <a:ext cx="0" cy="712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46" idx="2"/>
          </p:cNvCxnSpPr>
          <p:nvPr/>
        </p:nvCxnSpPr>
        <p:spPr>
          <a:xfrm flipH="1">
            <a:off x="1814423" y="4036177"/>
            <a:ext cx="5309" cy="995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895091" y="4274832"/>
            <a:ext cx="883095" cy="507831"/>
          </a:xfrm>
          <a:prstGeom prst="rect">
            <a:avLst/>
          </a:prstGeom>
          <a:noFill/>
        </p:spPr>
        <p:txBody>
          <a:bodyPr wrap="squar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Mapping to genes</a:t>
            </a:r>
          </a:p>
        </p:txBody>
      </p:sp>
      <p:pic>
        <p:nvPicPr>
          <p:cNvPr id="7" name="Picture 6"/>
          <p:cNvPicPr>
            <a:picLocks noChangeAspect="1"/>
          </p:cNvPicPr>
          <p:nvPr/>
        </p:nvPicPr>
        <p:blipFill>
          <a:blip r:embed="rId3"/>
          <a:stretch>
            <a:fillRect/>
          </a:stretch>
        </p:blipFill>
        <p:spPr>
          <a:xfrm>
            <a:off x="3084003" y="4084990"/>
            <a:ext cx="3657600" cy="1362075"/>
          </a:xfrm>
          <a:prstGeom prst="rect">
            <a:avLst/>
          </a:prstGeom>
        </p:spPr>
      </p:pic>
      <p:sp>
        <p:nvSpPr>
          <p:cNvPr id="2" name="TextBox 1"/>
          <p:cNvSpPr txBox="1"/>
          <p:nvPr/>
        </p:nvSpPr>
        <p:spPr>
          <a:xfrm>
            <a:off x="3271759" y="221867"/>
            <a:ext cx="2973891" cy="461665"/>
          </a:xfrm>
          <a:prstGeom prst="rect">
            <a:avLst/>
          </a:prstGeom>
          <a:noFill/>
        </p:spPr>
        <p:txBody>
          <a:bodyPr wrap="none" rtlCol="0">
            <a:spAutoFit/>
          </a:bodyPr>
          <a:lstStyle/>
          <a:p>
            <a:r>
              <a:rPr lang="en-US" sz="2400" dirty="0" smtClean="0"/>
              <a:t>RNA-</a:t>
            </a:r>
            <a:r>
              <a:rPr lang="en-US" sz="2400" dirty="0" err="1" smtClean="0"/>
              <a:t>Seq</a:t>
            </a:r>
            <a:r>
              <a:rPr lang="en-US" sz="2400" dirty="0" smtClean="0"/>
              <a:t> Overview</a:t>
            </a:r>
            <a:endParaRPr lang="en-US" sz="2400" dirty="0"/>
          </a:p>
        </p:txBody>
      </p:sp>
    </p:spTree>
    <p:extLst>
      <p:ext uri="{BB962C8B-B14F-4D97-AF65-F5344CB8AC3E}">
        <p14:creationId xmlns:p14="http://schemas.microsoft.com/office/powerpoint/2010/main" val="333174397"/>
      </p:ext>
    </p:extLst>
  </p:cSld>
  <p:clrMapOvr>
    <a:masterClrMapping/>
  </p:clrMapOvr>
  <p:transition advTm="49902"/>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Modeling cooperativity between </a:t>
            </a:r>
            <a:br>
              <a:rPr lang="en-US" dirty="0" smtClean="0"/>
            </a:br>
            <a:r>
              <a:rPr lang="en-US" dirty="0" smtClean="0"/>
              <a:t>TFs to target gene using logic gates</a:t>
            </a:r>
            <a:endParaRPr lang="en-US" dirty="0"/>
          </a:p>
        </p:txBody>
      </p:sp>
      <p:graphicFrame>
        <p:nvGraphicFramePr>
          <p:cNvPr id="56" name="Table 55"/>
          <p:cNvGraphicFramePr>
            <a:graphicFrameLocks noGrp="1"/>
          </p:cNvGraphicFramePr>
          <p:nvPr>
            <p:extLst/>
          </p:nvPr>
        </p:nvGraphicFramePr>
        <p:xfrm>
          <a:off x="3657599" y="3352801"/>
          <a:ext cx="3449568" cy="1027326"/>
        </p:xfrm>
        <a:graphic>
          <a:graphicData uri="http://schemas.openxmlformats.org/drawingml/2006/table">
            <a:tbl>
              <a:tblPr firstRow="1" bandRow="1">
                <a:tableStyleId>{5940675A-B579-460E-94D1-54222C63F5DA}</a:tableStyleId>
              </a:tblPr>
              <a:tblGrid>
                <a:gridCol w="1413674"/>
                <a:gridCol w="925298"/>
                <a:gridCol w="277649"/>
                <a:gridCol w="277649"/>
                <a:gridCol w="277649"/>
                <a:gridCol w="277649"/>
              </a:tblGrid>
              <a:tr h="243359">
                <a:tc rowSpan="2">
                  <a:txBody>
                    <a:bodyPr/>
                    <a:lstStyle/>
                    <a:p>
                      <a:pPr algn="ctr"/>
                      <a:r>
                        <a:rPr lang="en-US" sz="1800" b="0" dirty="0" smtClean="0">
                          <a:latin typeface="Helvetica"/>
                          <a:cs typeface="Helvetica"/>
                        </a:rPr>
                        <a:t>Input type </a:t>
                      </a:r>
                    </a:p>
                    <a:p>
                      <a:pPr algn="ctr"/>
                      <a:r>
                        <a:rPr lang="en-US" sz="1800" b="0" dirty="0" smtClean="0">
                          <a:latin typeface="Helvetica"/>
                          <a:cs typeface="Helvetica"/>
                        </a:rPr>
                        <a:t>(RF1,</a:t>
                      </a:r>
                      <a:r>
                        <a:rPr lang="en-US" sz="1800" b="0" baseline="0" dirty="0" smtClean="0">
                          <a:latin typeface="Helvetica"/>
                          <a:cs typeface="Helvetica"/>
                        </a:rPr>
                        <a:t> RF2)</a:t>
                      </a:r>
                      <a:endParaRPr lang="en-US" sz="1800" b="0" dirty="0">
                        <a:latin typeface="Helvetica"/>
                        <a:cs typeface="Helvetica"/>
                      </a:endParaRPr>
                    </a:p>
                  </a:txBody>
                  <a:tcPr marL="68123" marR="68123" marT="34061" marB="3406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latin typeface="Helvetica"/>
                          <a:cs typeface="Helvetica"/>
                        </a:rPr>
                        <a:t>RF1</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238315">
                <a:tc vMerge="1">
                  <a:txBody>
                    <a:bodyPr/>
                    <a:lstStyle/>
                    <a:p>
                      <a:pPr algn="ctr"/>
                      <a:endParaRPr lang="en-US" sz="800" b="1" dirty="0"/>
                    </a:p>
                  </a:txBody>
                  <a:tcPr/>
                </a:tc>
                <a:tc>
                  <a:txBody>
                    <a:bodyPr/>
                    <a:lstStyle/>
                    <a:p>
                      <a:pPr algn="ctr"/>
                      <a:r>
                        <a:rPr lang="en-US" sz="1800" b="0" dirty="0" smtClean="0">
                          <a:latin typeface="Helvetica"/>
                          <a:cs typeface="Helvetica"/>
                        </a:rPr>
                        <a:t>RF2</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tcPr>
                </a:tc>
              </a:tr>
              <a:tr h="280325">
                <a:tc>
                  <a:txBody>
                    <a:bodyPr/>
                    <a:lstStyle/>
                    <a:p>
                      <a:pPr algn="ctr"/>
                      <a:r>
                        <a:rPr lang="en-US" sz="1800" b="0" dirty="0" smtClean="0">
                          <a:latin typeface="Helvetica"/>
                          <a:cs typeface="Helvetica"/>
                        </a:rPr>
                        <a:t>Output</a:t>
                      </a:r>
                    </a:p>
                  </a:txBody>
                  <a:tcPr marL="68123" marR="68123" marT="34061" marB="3406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1800" b="0" dirty="0" smtClean="0">
                          <a:latin typeface="Helvetica"/>
                          <a:cs typeface="Helvetica"/>
                        </a:rPr>
                        <a:t>T</a:t>
                      </a:r>
                      <a:endParaRPr lang="en-US" sz="1800" b="0" dirty="0">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lnB w="12700" cap="flat" cmpd="sng" algn="ctr">
                      <a:solidFill>
                        <a:prstClr val="black"/>
                      </a:solidFill>
                      <a:prstDash val="solid"/>
                      <a:round/>
                      <a:headEnd type="none" w="med" len="med"/>
                      <a:tailEnd type="none" w="med" len="med"/>
                    </a:lnB>
                  </a:tcPr>
                </a:tc>
              </a:tr>
            </a:tbl>
          </a:graphicData>
        </a:graphic>
      </p:graphicFrame>
      <p:grpSp>
        <p:nvGrpSpPr>
          <p:cNvPr id="7" name="Group 6"/>
          <p:cNvGrpSpPr/>
          <p:nvPr/>
        </p:nvGrpSpPr>
        <p:grpSpPr>
          <a:xfrm>
            <a:off x="3886221" y="1219200"/>
            <a:ext cx="5083103" cy="1893332"/>
            <a:chOff x="3886200" y="1219200"/>
            <a:chExt cx="5083103" cy="1893332"/>
          </a:xfrm>
        </p:grpSpPr>
        <p:sp>
          <p:nvSpPr>
            <p:cNvPr id="33" name="Right Arrow 32"/>
            <p:cNvSpPr/>
            <p:nvPr/>
          </p:nvSpPr>
          <p:spPr>
            <a:xfrm>
              <a:off x="3886200" y="121920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58" name="TextBox 57"/>
            <p:cNvSpPr txBox="1"/>
            <p:nvPr/>
          </p:nvSpPr>
          <p:spPr>
            <a:xfrm>
              <a:off x="5715000" y="19812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RF1</a:t>
              </a:r>
            </a:p>
          </p:txBody>
        </p:sp>
        <p:sp>
          <p:nvSpPr>
            <p:cNvPr id="59" name="TextBox 58"/>
            <p:cNvSpPr txBox="1"/>
            <p:nvPr/>
          </p:nvSpPr>
          <p:spPr>
            <a:xfrm>
              <a:off x="5715000" y="27432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RF2</a:t>
              </a:r>
            </a:p>
          </p:txBody>
        </p:sp>
        <p:sp>
          <p:nvSpPr>
            <p:cNvPr id="60" name="TextBox 59"/>
            <p:cNvSpPr txBox="1"/>
            <p:nvPr/>
          </p:nvSpPr>
          <p:spPr>
            <a:xfrm>
              <a:off x="7696200" y="2057400"/>
              <a:ext cx="325668"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T</a:t>
              </a:r>
            </a:p>
          </p:txBody>
        </p:sp>
        <p:grpSp>
          <p:nvGrpSpPr>
            <p:cNvPr id="61" name="Group 60"/>
            <p:cNvGrpSpPr/>
            <p:nvPr/>
          </p:nvGrpSpPr>
          <p:grpSpPr>
            <a:xfrm>
              <a:off x="5562600" y="1752600"/>
              <a:ext cx="2798715" cy="1295400"/>
              <a:chOff x="7677490" y="4641328"/>
              <a:chExt cx="1323628" cy="612648"/>
            </a:xfrm>
          </p:grpSpPr>
          <p:sp>
            <p:nvSpPr>
              <p:cNvPr id="62" name="Delay 61"/>
              <p:cNvSpPr/>
              <p:nvPr/>
            </p:nvSpPr>
            <p:spPr>
              <a:xfrm>
                <a:off x="8032980" y="4641328"/>
                <a:ext cx="612648" cy="612648"/>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63" name="Straight Connector 62"/>
              <p:cNvCxnSpPr/>
              <p:nvPr/>
            </p:nvCxnSpPr>
            <p:spPr>
              <a:xfrm>
                <a:off x="7677490" y="47823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7677490" y="5122931"/>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8645628" y="49347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7" name="TextBox 66"/>
            <p:cNvSpPr txBox="1"/>
            <p:nvPr/>
          </p:nvSpPr>
          <p:spPr>
            <a:xfrm>
              <a:off x="6629400" y="1929824"/>
              <a:ext cx="366807" cy="584776"/>
            </a:xfrm>
            <a:prstGeom prst="rect">
              <a:avLst/>
            </a:prstGeom>
            <a:noFill/>
          </p:spPr>
          <p:txBody>
            <a:bodyPr wrap="none" rtlCol="0">
              <a:spAutoFit/>
            </a:bodyPr>
            <a:lstStyle/>
            <a:p>
              <a:pPr fontAlgn="auto">
                <a:spcBef>
                  <a:spcPts val="0"/>
                </a:spcBef>
                <a:spcAft>
                  <a:spcPts val="0"/>
                </a:spcAft>
              </a:pPr>
              <a:r>
                <a:rPr lang="en-US" sz="3200" b="0" dirty="0">
                  <a:solidFill>
                    <a:srgbClr val="000000"/>
                  </a:solidFill>
                  <a:latin typeface="Times New Roman"/>
                  <a:cs typeface="Times New Roman"/>
                </a:rPr>
                <a:t>?</a:t>
              </a:r>
            </a:p>
          </p:txBody>
        </p:sp>
        <p:sp>
          <p:nvSpPr>
            <p:cNvPr id="68" name="TextBox 67"/>
            <p:cNvSpPr txBox="1"/>
            <p:nvPr/>
          </p:nvSpPr>
          <p:spPr>
            <a:xfrm>
              <a:off x="5410200" y="1219200"/>
              <a:ext cx="3222106" cy="400110"/>
            </a:xfrm>
            <a:prstGeom prst="rect">
              <a:avLst/>
            </a:prstGeom>
            <a:noFill/>
          </p:spPr>
          <p:txBody>
            <a:bodyPr wrap="none" rtlCol="0">
              <a:spAutoFit/>
            </a:bodyPr>
            <a:lstStyle/>
            <a:p>
              <a:pPr fontAlgn="auto">
                <a:spcBef>
                  <a:spcPts val="0"/>
                </a:spcBef>
                <a:spcAft>
                  <a:spcPts val="0"/>
                </a:spcAft>
              </a:pPr>
              <a:r>
                <a:rPr lang="en-US" sz="2000" b="0" dirty="0">
                  <a:solidFill>
                    <a:srgbClr val="000000"/>
                  </a:solidFill>
                  <a:latin typeface="Georgia"/>
                </a:rPr>
                <a:t>2-input-1-output logic gate</a:t>
              </a:r>
            </a:p>
          </p:txBody>
        </p:sp>
        <p:sp>
          <p:nvSpPr>
            <p:cNvPr id="5" name="Rectangle 4"/>
            <p:cNvSpPr/>
            <p:nvPr/>
          </p:nvSpPr>
          <p:spPr>
            <a:xfrm>
              <a:off x="7543800" y="23622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00110101…</a:t>
              </a:r>
            </a:p>
          </p:txBody>
        </p:sp>
        <p:sp>
          <p:nvSpPr>
            <p:cNvPr id="35" name="Rectangle 34"/>
            <p:cNvSpPr/>
            <p:nvPr/>
          </p:nvSpPr>
          <p:spPr>
            <a:xfrm>
              <a:off x="4876800" y="16764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38" name="Rectangle 37"/>
            <p:cNvSpPr/>
            <p:nvPr/>
          </p:nvSpPr>
          <p:spPr>
            <a:xfrm>
              <a:off x="4953000" y="2450068"/>
              <a:ext cx="1374445"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01110111…</a:t>
              </a:r>
            </a:p>
          </p:txBody>
        </p:sp>
      </p:grpSp>
      <p:grpSp>
        <p:nvGrpSpPr>
          <p:cNvPr id="9" name="Group 8"/>
          <p:cNvGrpSpPr/>
          <p:nvPr/>
        </p:nvGrpSpPr>
        <p:grpSpPr>
          <a:xfrm>
            <a:off x="3200400" y="3200400"/>
            <a:ext cx="5562600" cy="2971800"/>
            <a:chOff x="3200400" y="3200400"/>
            <a:chExt cx="5562600" cy="2971800"/>
          </a:xfrm>
        </p:grpSpPr>
        <p:sp>
          <p:nvSpPr>
            <p:cNvPr id="4" name="Rounded Rectangular Callout 3"/>
            <p:cNvSpPr/>
            <p:nvPr/>
          </p:nvSpPr>
          <p:spPr>
            <a:xfrm rot="10800000">
              <a:off x="3200400" y="3200400"/>
              <a:ext cx="5486400" cy="2971800"/>
            </a:xfrm>
            <a:prstGeom prst="wedgeRoundRectCallout">
              <a:avLst>
                <a:gd name="adj1" fmla="val -15969"/>
                <a:gd name="adj2" fmla="val 74723"/>
                <a:gd name="adj3" fmla="val 16667"/>
              </a:avLst>
            </a:prstGeom>
            <a:no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6" name="Rectangle 5"/>
            <p:cNvSpPr/>
            <p:nvPr/>
          </p:nvSpPr>
          <p:spPr>
            <a:xfrm>
              <a:off x="3581400" y="4572000"/>
              <a:ext cx="5181600" cy="923330"/>
            </a:xfrm>
            <a:prstGeom prst="rect">
              <a:avLst/>
            </a:prstGeom>
          </p:spPr>
          <p:txBody>
            <a:bodyPr wrap="square">
              <a:spAutoFit/>
            </a:bodyPr>
            <a:lstStyle/>
            <a:p>
              <a:pPr fontAlgn="auto">
                <a:spcBef>
                  <a:spcPts val="0"/>
                </a:spcBef>
                <a:spcAft>
                  <a:spcPts val="0"/>
                </a:spcAft>
              </a:pPr>
              <a:r>
                <a:rPr lang="en-US" sz="1800" b="0" i="1" dirty="0">
                  <a:solidFill>
                    <a:srgbClr val="FF0000"/>
                  </a:solidFill>
                  <a:latin typeface="Helvetica"/>
                  <a:cs typeface="Helvetica"/>
                </a:rPr>
                <a:t>X</a:t>
              </a:r>
              <a:r>
                <a:rPr lang="en-US" sz="1800" b="0" dirty="0">
                  <a:solidFill>
                    <a:srgbClr val="000000"/>
                  </a:solidFill>
                  <a:latin typeface="Helvetica"/>
                  <a:cs typeface="Helvetica"/>
                </a:rPr>
                <a:t> can be 0 or 1, so there are 2</a:t>
              </a:r>
              <a:r>
                <a:rPr lang="en-US" sz="1800" b="0" baseline="30000" dirty="0">
                  <a:solidFill>
                    <a:srgbClr val="000000"/>
                  </a:solidFill>
                  <a:latin typeface="Helvetica"/>
                  <a:cs typeface="Helvetica"/>
                </a:rPr>
                <a:t>4</a:t>
              </a:r>
              <a:r>
                <a:rPr lang="en-US" sz="1800" b="0" dirty="0">
                  <a:solidFill>
                    <a:srgbClr val="000000"/>
                  </a:solidFill>
                  <a:latin typeface="Helvetica"/>
                  <a:cs typeface="Helvetica"/>
                </a:rPr>
                <a:t>=16 possible output combinations, each of which corresponds to a unique 2-input-1-output logic gate</a:t>
              </a:r>
            </a:p>
          </p:txBody>
        </p:sp>
        <p:sp>
          <p:nvSpPr>
            <p:cNvPr id="15" name="Left Brace 14"/>
            <p:cNvSpPr/>
            <p:nvPr/>
          </p:nvSpPr>
          <p:spPr>
            <a:xfrm flipH="1">
              <a:off x="7162800" y="3429000"/>
              <a:ext cx="228600" cy="9144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sz="1800" b="0">
                <a:solidFill>
                  <a:srgbClr val="000000"/>
                </a:solidFill>
                <a:latin typeface="Georgia"/>
              </a:endParaRPr>
            </a:p>
          </p:txBody>
        </p:sp>
        <p:sp>
          <p:nvSpPr>
            <p:cNvPr id="16" name="TextBox 15"/>
            <p:cNvSpPr txBox="1"/>
            <p:nvPr/>
          </p:nvSpPr>
          <p:spPr>
            <a:xfrm>
              <a:off x="7467600" y="3581400"/>
              <a:ext cx="1295400" cy="646331"/>
            </a:xfrm>
            <a:prstGeom prst="rect">
              <a:avLst/>
            </a:prstGeom>
            <a:noFill/>
          </p:spPr>
          <p:txBody>
            <a:bodyPr wrap="square" rtlCol="0">
              <a:spAutoFit/>
            </a:bodyPr>
            <a:lstStyle/>
            <a:p>
              <a:pPr fontAlgn="auto">
                <a:spcBef>
                  <a:spcPts val="0"/>
                </a:spcBef>
                <a:spcAft>
                  <a:spcPts val="0"/>
                </a:spcAft>
              </a:pPr>
              <a:r>
                <a:rPr lang="en-US" sz="1800" b="0" dirty="0" err="1">
                  <a:solidFill>
                    <a:srgbClr val="000000"/>
                  </a:solidFill>
                  <a:latin typeface="Helvetica"/>
                  <a:cs typeface="Helvetica"/>
                </a:rPr>
                <a:t>Binarized</a:t>
              </a:r>
              <a:r>
                <a:rPr lang="en-US" sz="1800" b="0" dirty="0">
                  <a:solidFill>
                    <a:srgbClr val="000000"/>
                  </a:solidFill>
                  <a:latin typeface="Helvetica"/>
                  <a:cs typeface="Helvetica"/>
                </a:rPr>
                <a:t> expression</a:t>
              </a:r>
            </a:p>
          </p:txBody>
        </p:sp>
        <p:sp>
          <p:nvSpPr>
            <p:cNvPr id="66" name="Left Brace 65"/>
            <p:cNvSpPr/>
            <p:nvPr/>
          </p:nvSpPr>
          <p:spPr>
            <a:xfrm rot="5400000" flipH="1">
              <a:off x="6477000" y="3962400"/>
              <a:ext cx="152400" cy="10668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sz="1800" b="0">
                <a:solidFill>
                  <a:srgbClr val="000000"/>
                </a:solidFill>
                <a:latin typeface="Georgia"/>
              </a:endParaRPr>
            </a:p>
          </p:txBody>
        </p:sp>
        <p:grpSp>
          <p:nvGrpSpPr>
            <p:cNvPr id="47" name="Group 46"/>
            <p:cNvGrpSpPr/>
            <p:nvPr/>
          </p:nvGrpSpPr>
          <p:grpSpPr>
            <a:xfrm>
              <a:off x="5715000" y="5638800"/>
              <a:ext cx="762000" cy="392838"/>
              <a:chOff x="7391400" y="4114800"/>
              <a:chExt cx="762000" cy="392838"/>
            </a:xfrm>
          </p:grpSpPr>
          <p:sp>
            <p:nvSpPr>
              <p:cNvPr id="49" name="Moon 48"/>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0" name="Oval 49"/>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52" name="Straight Connector 51"/>
              <p:cNvCxnSpPr>
                <a:stCxn id="49"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a:off x="4724400" y="5638800"/>
              <a:ext cx="762000" cy="392838"/>
              <a:chOff x="7391400" y="4114800"/>
              <a:chExt cx="762000" cy="392838"/>
            </a:xfrm>
          </p:grpSpPr>
          <p:sp>
            <p:nvSpPr>
              <p:cNvPr id="57" name="Moon 56"/>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69" name="Straight Connector 68"/>
              <p:cNvCxnSpPr>
                <a:stCxn id="57"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2" name="Group 71"/>
            <p:cNvGrpSpPr/>
            <p:nvPr/>
          </p:nvGrpSpPr>
          <p:grpSpPr>
            <a:xfrm>
              <a:off x="3648456" y="5715000"/>
              <a:ext cx="771144" cy="304800"/>
              <a:chOff x="10735056" y="2438400"/>
              <a:chExt cx="771144" cy="304800"/>
            </a:xfrm>
          </p:grpSpPr>
          <p:sp>
            <p:nvSpPr>
              <p:cNvPr id="73" name="Isosceles Triangle 72"/>
              <p:cNvSpPr/>
              <p:nvPr/>
            </p:nvSpPr>
            <p:spPr>
              <a:xfrm rot="5400000">
                <a:off x="10972800" y="2438400"/>
                <a:ext cx="304800" cy="3048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74" name="Straight Connector 73"/>
              <p:cNvCxnSpPr/>
              <p:nvPr/>
            </p:nvCxnSpPr>
            <p:spPr>
              <a:xfrm>
                <a:off x="10735056" y="2590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11268456" y="2590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6705600" y="5638800"/>
              <a:ext cx="823151" cy="381000"/>
              <a:chOff x="7677490" y="4641328"/>
              <a:chExt cx="1323628" cy="612648"/>
            </a:xfrm>
          </p:grpSpPr>
          <p:sp>
            <p:nvSpPr>
              <p:cNvPr id="77" name="Delay 76"/>
              <p:cNvSpPr/>
              <p:nvPr/>
            </p:nvSpPr>
            <p:spPr>
              <a:xfrm>
                <a:off x="8032980" y="4641328"/>
                <a:ext cx="612648" cy="612648"/>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78" name="Straight Connector 77"/>
              <p:cNvCxnSpPr/>
              <p:nvPr/>
            </p:nvCxnSpPr>
            <p:spPr>
              <a:xfrm>
                <a:off x="7677490" y="47823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7677490" y="5122931"/>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8645628" y="49347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1" name="TextBox 80"/>
            <p:cNvSpPr txBox="1"/>
            <p:nvPr/>
          </p:nvSpPr>
          <p:spPr>
            <a:xfrm>
              <a:off x="7772400" y="5486400"/>
              <a:ext cx="479618" cy="461665"/>
            </a:xfrm>
            <a:prstGeom prst="rect">
              <a:avLst/>
            </a:prstGeom>
            <a:noFill/>
          </p:spPr>
          <p:txBody>
            <a:bodyPr wrap="none" rtlCol="0">
              <a:spAutoFit/>
            </a:bodyPr>
            <a:lstStyle/>
            <a:p>
              <a:pPr fontAlgn="auto">
                <a:spcBef>
                  <a:spcPts val="0"/>
                </a:spcBef>
                <a:spcAft>
                  <a:spcPts val="0"/>
                </a:spcAft>
              </a:pPr>
              <a:r>
                <a:rPr lang="en-US" sz="2400" dirty="0">
                  <a:solidFill>
                    <a:srgbClr val="000000"/>
                  </a:solidFill>
                  <a:latin typeface="Georgia"/>
                </a:rPr>
                <a:t>…</a:t>
              </a:r>
              <a:endParaRPr lang="en-US" sz="1800" dirty="0">
                <a:solidFill>
                  <a:srgbClr val="000000"/>
                </a:solidFill>
                <a:latin typeface="Georgia"/>
              </a:endParaRPr>
            </a:p>
          </p:txBody>
        </p:sp>
      </p:grpSp>
      <p:grpSp>
        <p:nvGrpSpPr>
          <p:cNvPr id="3" name="Group 2"/>
          <p:cNvGrpSpPr/>
          <p:nvPr/>
        </p:nvGrpSpPr>
        <p:grpSpPr>
          <a:xfrm>
            <a:off x="5428" y="1219201"/>
            <a:ext cx="4620476" cy="5229999"/>
            <a:chOff x="5427" y="1219200"/>
            <a:chExt cx="4620476" cy="5229999"/>
          </a:xfrm>
        </p:grpSpPr>
        <p:sp>
          <p:nvSpPr>
            <p:cNvPr id="51" name="TextBox 50"/>
            <p:cNvSpPr txBox="1"/>
            <p:nvPr/>
          </p:nvSpPr>
          <p:spPr>
            <a:xfrm>
              <a:off x="685800" y="1219200"/>
              <a:ext cx="2514600" cy="400110"/>
            </a:xfrm>
            <a:prstGeom prst="rect">
              <a:avLst/>
            </a:prstGeom>
            <a:noFill/>
          </p:spPr>
          <p:txBody>
            <a:bodyPr wrap="square" rtlCol="0">
              <a:spAutoFit/>
            </a:bodyPr>
            <a:lstStyle/>
            <a:p>
              <a:pPr fontAlgn="auto">
                <a:spcBef>
                  <a:spcPts val="0"/>
                </a:spcBef>
                <a:spcAft>
                  <a:spcPts val="0"/>
                </a:spcAft>
              </a:pPr>
              <a:r>
                <a:rPr lang="en-US" sz="2000" b="0" dirty="0">
                  <a:solidFill>
                    <a:srgbClr val="000000"/>
                  </a:solidFill>
                  <a:latin typeface="Georgia"/>
                </a:rPr>
                <a:t>A regulatory triplet</a:t>
              </a:r>
            </a:p>
          </p:txBody>
        </p:sp>
        <p:grpSp>
          <p:nvGrpSpPr>
            <p:cNvPr id="13" name="Group 12"/>
            <p:cNvGrpSpPr/>
            <p:nvPr/>
          </p:nvGrpSpPr>
          <p:grpSpPr>
            <a:xfrm>
              <a:off x="250897" y="1600200"/>
              <a:ext cx="4375006" cy="1524000"/>
              <a:chOff x="-3635303" y="3124200"/>
              <a:chExt cx="4375006" cy="1524000"/>
            </a:xfrm>
          </p:grpSpPr>
          <p:grpSp>
            <p:nvGrpSpPr>
              <p:cNvPr id="22" name="Group 21"/>
              <p:cNvGrpSpPr/>
              <p:nvPr/>
            </p:nvGrpSpPr>
            <p:grpSpPr>
              <a:xfrm rot="16200000">
                <a:off x="-2159696" y="3155958"/>
                <a:ext cx="1371600" cy="1612884"/>
                <a:chOff x="1268482" y="2355505"/>
                <a:chExt cx="685800" cy="806442"/>
              </a:xfrm>
            </p:grpSpPr>
            <p:sp>
              <p:nvSpPr>
                <p:cNvPr id="23" name="Oval 22"/>
                <p:cNvSpPr/>
                <p:nvPr/>
              </p:nvSpPr>
              <p:spPr bwMode="auto">
                <a:xfrm>
                  <a:off x="1477954" y="2933347"/>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4" name="Straight Arrow Connector 23"/>
                <p:cNvCxnSpPr>
                  <a:stCxn id="27" idx="4"/>
                  <a:endCxn id="23" idx="1"/>
                </p:cNvCxnSpPr>
                <p:nvPr/>
              </p:nvCxnSpPr>
              <p:spPr bwMode="auto">
                <a:xfrm>
                  <a:off x="1382782" y="2584105"/>
                  <a:ext cx="128650" cy="382720"/>
                </a:xfrm>
                <a:prstGeom prst="straightConnector1">
                  <a:avLst/>
                </a:prstGeom>
                <a:solidFill>
                  <a:srgbClr val="C6531F"/>
                </a:solidFill>
                <a:ln w="57150" cap="flat" cmpd="sng" algn="ctr">
                  <a:solidFill>
                    <a:schemeClr val="tx1"/>
                  </a:solidFill>
                  <a:prstDash val="solid"/>
                  <a:round/>
                  <a:headEnd type="none" w="med" len="med"/>
                  <a:tailEnd type="arrow"/>
                </a:ln>
                <a:effectLst/>
              </p:spPr>
            </p:cxnSp>
            <p:cxnSp>
              <p:nvCxnSpPr>
                <p:cNvPr id="25" name="Straight Arrow Connector 24"/>
                <p:cNvCxnSpPr>
                  <a:stCxn id="26" idx="4"/>
                  <a:endCxn id="23" idx="7"/>
                </p:cNvCxnSpPr>
                <p:nvPr/>
              </p:nvCxnSpPr>
              <p:spPr bwMode="auto">
                <a:xfrm flipH="1">
                  <a:off x="1673077" y="2584105"/>
                  <a:ext cx="166906" cy="382720"/>
                </a:xfrm>
                <a:prstGeom prst="straightConnector1">
                  <a:avLst/>
                </a:prstGeom>
                <a:solidFill>
                  <a:srgbClr val="C6531F"/>
                </a:solidFill>
                <a:ln w="57150" cap="flat" cmpd="sng" algn="ctr">
                  <a:solidFill>
                    <a:schemeClr val="tx1"/>
                  </a:solidFill>
                  <a:prstDash val="solid"/>
                  <a:round/>
                  <a:headEnd type="none" w="med" len="med"/>
                  <a:tailEnd type="arrow"/>
                </a:ln>
                <a:effectLst/>
              </p:spPr>
            </p:cxnSp>
            <p:sp>
              <p:nvSpPr>
                <p:cNvPr id="26" name="Oval 25"/>
                <p:cNvSpPr/>
                <p:nvPr/>
              </p:nvSpPr>
              <p:spPr bwMode="auto">
                <a:xfrm>
                  <a:off x="1725682" y="2355505"/>
                  <a:ext cx="228600" cy="228600"/>
                </a:xfrm>
                <a:prstGeom prst="ellipse">
                  <a:avLst/>
                </a:prstGeom>
                <a:solidFill>
                  <a:srgbClr val="008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27" name="Oval 26"/>
                <p:cNvSpPr/>
                <p:nvPr/>
              </p:nvSpPr>
              <p:spPr bwMode="auto">
                <a:xfrm>
                  <a:off x="1268482" y="2355505"/>
                  <a:ext cx="228600" cy="228600"/>
                </a:xfrm>
                <a:prstGeom prst="ellipse">
                  <a:avLst/>
                </a:prstGeom>
                <a:solidFill>
                  <a:srgbClr val="008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grpSp>
          <p:sp>
            <p:nvSpPr>
              <p:cNvPr id="39" name="TextBox 38"/>
              <p:cNvSpPr txBox="1"/>
              <p:nvPr/>
            </p:nvSpPr>
            <p:spPr>
              <a:xfrm>
                <a:off x="-2362200" y="32766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RF1</a:t>
                </a:r>
              </a:p>
            </p:txBody>
          </p:sp>
          <p:sp>
            <p:nvSpPr>
              <p:cNvPr id="40" name="TextBox 39"/>
              <p:cNvSpPr txBox="1"/>
              <p:nvPr/>
            </p:nvSpPr>
            <p:spPr>
              <a:xfrm>
                <a:off x="-2362200" y="41910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RF2</a:t>
                </a:r>
              </a:p>
            </p:txBody>
          </p:sp>
          <p:sp>
            <p:nvSpPr>
              <p:cNvPr id="41" name="TextBox 40"/>
              <p:cNvSpPr txBox="1"/>
              <p:nvPr/>
            </p:nvSpPr>
            <p:spPr>
              <a:xfrm>
                <a:off x="-1066800" y="3821668"/>
                <a:ext cx="325668"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T</a:t>
                </a:r>
              </a:p>
            </p:txBody>
          </p:sp>
          <p:sp>
            <p:nvSpPr>
              <p:cNvPr id="42" name="Rectangle 41"/>
              <p:cNvSpPr/>
              <p:nvPr/>
            </p:nvSpPr>
            <p:spPr>
              <a:xfrm>
                <a:off x="-3635303" y="31242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43" name="Rectangle 42"/>
              <p:cNvSpPr/>
              <p:nvPr/>
            </p:nvSpPr>
            <p:spPr>
              <a:xfrm>
                <a:off x="-3635303" y="40386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44" name="Rectangle 43"/>
              <p:cNvSpPr/>
              <p:nvPr/>
            </p:nvSpPr>
            <p:spPr>
              <a:xfrm>
                <a:off x="-685800" y="3669268"/>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00110101…</a:t>
                </a:r>
              </a:p>
            </p:txBody>
          </p:sp>
          <p:cxnSp>
            <p:nvCxnSpPr>
              <p:cNvPr id="45" name="Straight Connector 44"/>
              <p:cNvCxnSpPr>
                <a:endCxn id="26" idx="0"/>
              </p:cNvCxnSpPr>
              <p:nvPr/>
            </p:nvCxnSpPr>
            <p:spPr>
              <a:xfrm>
                <a:off x="-2743200" y="3505200"/>
                <a:ext cx="46286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a:endCxn id="27" idx="0"/>
              </p:cNvCxnSpPr>
              <p:nvPr/>
            </p:nvCxnSpPr>
            <p:spPr>
              <a:xfrm>
                <a:off x="-2743200" y="4419600"/>
                <a:ext cx="46286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3" idx="4"/>
              </p:cNvCxnSpPr>
              <p:nvPr/>
            </p:nvCxnSpPr>
            <p:spPr>
              <a:xfrm>
                <a:off x="-667454" y="4000656"/>
                <a:ext cx="43885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 name="Rectangle 13"/>
            <p:cNvSpPr/>
            <p:nvPr/>
          </p:nvSpPr>
          <p:spPr>
            <a:xfrm>
              <a:off x="228600" y="3200400"/>
              <a:ext cx="2743200" cy="1200329"/>
            </a:xfrm>
            <a:prstGeom prst="rect">
              <a:avLst/>
            </a:prstGeom>
          </p:spPr>
          <p:txBody>
            <a:bodyPr wrap="square">
              <a:spAutoFit/>
            </a:bodyPr>
            <a:lstStyle/>
            <a:p>
              <a:pPr fontAlgn="auto">
                <a:spcBef>
                  <a:spcPts val="0"/>
                </a:spcBef>
                <a:spcAft>
                  <a:spcPts val="0"/>
                </a:spcAft>
              </a:pPr>
              <a:r>
                <a:rPr lang="en-US" sz="1800" b="0" dirty="0">
                  <a:solidFill>
                    <a:srgbClr val="000000"/>
                  </a:solidFill>
                  <a:latin typeface="Helvetica"/>
                  <a:cs typeface="Helvetica"/>
                </a:rPr>
                <a:t>0 – gene off </a:t>
              </a:r>
            </a:p>
            <a:p>
              <a:pPr fontAlgn="auto">
                <a:spcBef>
                  <a:spcPts val="0"/>
                </a:spcBef>
                <a:spcAft>
                  <a:spcPts val="0"/>
                </a:spcAft>
              </a:pPr>
              <a:r>
                <a:rPr lang="en-US" sz="1800" b="0" dirty="0">
                  <a:solidFill>
                    <a:srgbClr val="000000"/>
                  </a:solidFill>
                  <a:latin typeface="Helvetica"/>
                  <a:cs typeface="Helvetica"/>
                </a:rPr>
                <a:t>1 – gene on</a:t>
              </a:r>
            </a:p>
            <a:p>
              <a:pPr fontAlgn="auto">
                <a:spcBef>
                  <a:spcPts val="0"/>
                </a:spcBef>
                <a:spcAft>
                  <a:spcPts val="0"/>
                </a:spcAft>
              </a:pPr>
              <a:r>
                <a:rPr lang="en-US" sz="1800" b="0" dirty="0">
                  <a:solidFill>
                    <a:srgbClr val="000000"/>
                  </a:solidFill>
                  <a:latin typeface="Helvetica"/>
                  <a:cs typeface="Helvetica"/>
                </a:rPr>
                <a:t>after </a:t>
              </a:r>
              <a:r>
                <a:rPr lang="en-US" sz="1800" b="0" dirty="0" err="1">
                  <a:solidFill>
                    <a:srgbClr val="000000"/>
                  </a:solidFill>
                  <a:latin typeface="Helvetica"/>
                  <a:cs typeface="Helvetica"/>
                </a:rPr>
                <a:t>binarizing</a:t>
              </a:r>
              <a:r>
                <a:rPr lang="en-US" sz="1800" b="0" dirty="0">
                  <a:solidFill>
                    <a:srgbClr val="000000"/>
                  </a:solidFill>
                  <a:latin typeface="Helvetica"/>
                  <a:cs typeface="Helvetica"/>
                </a:rPr>
                <a:t> gene expression data*</a:t>
              </a:r>
              <a:endParaRPr lang="en-US" sz="1800" b="0" dirty="0">
                <a:solidFill>
                  <a:srgbClr val="000000"/>
                </a:solidFill>
                <a:latin typeface="Georgia"/>
              </a:endParaRPr>
            </a:p>
          </p:txBody>
        </p:sp>
        <p:sp>
          <p:nvSpPr>
            <p:cNvPr id="8" name="TextBox 7"/>
            <p:cNvSpPr txBox="1"/>
            <p:nvPr/>
          </p:nvSpPr>
          <p:spPr>
            <a:xfrm>
              <a:off x="5427" y="6172200"/>
              <a:ext cx="1585215" cy="276999"/>
            </a:xfrm>
            <a:prstGeom prst="rect">
              <a:avLst/>
            </a:prstGeom>
            <a:noFill/>
          </p:spPr>
          <p:txBody>
            <a:bodyPr wrap="none" rtlCol="0">
              <a:spAutoFit/>
            </a:bodyPr>
            <a:lstStyle/>
            <a:p>
              <a:pPr fontAlgn="auto">
                <a:spcBef>
                  <a:spcPts val="0"/>
                </a:spcBef>
                <a:spcAft>
                  <a:spcPts val="0"/>
                </a:spcAft>
              </a:pPr>
              <a:r>
                <a:rPr lang="en-US" b="0" dirty="0">
                  <a:solidFill>
                    <a:srgbClr val="000000"/>
                  </a:solidFill>
                  <a:latin typeface="Georgia"/>
                </a:rPr>
                <a:t>*</a:t>
              </a:r>
              <a:r>
                <a:rPr lang="en-US" b="0" dirty="0" err="1">
                  <a:solidFill>
                    <a:srgbClr val="000000"/>
                  </a:solidFill>
                  <a:latin typeface="Georgia"/>
                </a:rPr>
                <a:t>BoolNet</a:t>
              </a:r>
              <a:r>
                <a:rPr lang="en-US" b="0" dirty="0">
                  <a:solidFill>
                    <a:srgbClr val="000000"/>
                  </a:solidFill>
                  <a:latin typeface="Georgia"/>
                </a:rPr>
                <a:t>, R package</a:t>
              </a:r>
            </a:p>
          </p:txBody>
        </p:sp>
      </p:grpSp>
    </p:spTree>
    <p:extLst>
      <p:ext uri="{BB962C8B-B14F-4D97-AF65-F5344CB8AC3E}">
        <p14:creationId xmlns:p14="http://schemas.microsoft.com/office/powerpoint/2010/main" val="1484016917"/>
      </p:ext>
    </p:extLst>
  </p:cSld>
  <p:clrMapOvr>
    <a:masterClrMapping/>
  </p:clrMapOvr>
  <mc:AlternateContent xmlns:mc="http://schemas.openxmlformats.org/markup-compatibility/2006" xmlns:p14="http://schemas.microsoft.com/office/powerpoint/2010/main">
    <mc:Choice Requires="p14">
      <p:transition spd="slow" p14:dur="2000" advTm="46545"/>
    </mc:Choice>
    <mc:Fallback xmlns="">
      <p:transition xmlns:p14="http://schemas.microsoft.com/office/powerpoint/2010/main" spd="slow" advTm="46545"/>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181" y="152400"/>
            <a:ext cx="8377237" cy="914400"/>
          </a:xfrm>
        </p:spPr>
        <p:txBody>
          <a:bodyPr>
            <a:normAutofit/>
          </a:bodyPr>
          <a:lstStyle/>
          <a:p>
            <a:r>
              <a:rPr lang="en-US" dirty="0" smtClean="0"/>
              <a:t>An example: selection of the best-matched logic gate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7559" y="1447800"/>
            <a:ext cx="6584446" cy="4660900"/>
          </a:xfrm>
        </p:spPr>
      </p:pic>
      <p:sp>
        <p:nvSpPr>
          <p:cNvPr id="6" name="Rectangle 5"/>
          <p:cNvSpPr/>
          <p:nvPr/>
        </p:nvSpPr>
        <p:spPr>
          <a:xfrm>
            <a:off x="228600" y="4648242"/>
            <a:ext cx="2514600" cy="830997"/>
          </a:xfrm>
          <a:prstGeom prst="rect">
            <a:avLst/>
          </a:prstGeom>
        </p:spPr>
        <p:txBody>
          <a:bodyPr wrap="square">
            <a:spAutoFit/>
          </a:bodyPr>
          <a:lstStyle/>
          <a:p>
            <a:pPr fontAlgn="auto">
              <a:spcBef>
                <a:spcPts val="0"/>
              </a:spcBef>
              <a:spcAft>
                <a:spcPts val="0"/>
              </a:spcAft>
            </a:pPr>
            <a:r>
              <a:rPr lang="en-US" dirty="0">
                <a:solidFill>
                  <a:srgbClr val="000000"/>
                </a:solidFill>
                <a:latin typeface="Helvetica"/>
                <a:cs typeface="Helvetica"/>
              </a:rPr>
              <a:t>Laplace’s rule of succession</a:t>
            </a:r>
          </a:p>
          <a:p>
            <a:pPr fontAlgn="auto">
              <a:spcBef>
                <a:spcPts val="0"/>
              </a:spcBef>
              <a:spcAft>
                <a:spcPts val="0"/>
              </a:spcAft>
            </a:pPr>
            <a:r>
              <a:rPr lang="en-US" b="0" dirty="0">
                <a:solidFill>
                  <a:srgbClr val="000000"/>
                </a:solidFill>
                <a:latin typeface="Helvetica"/>
                <a:cs typeface="Helvetica"/>
              </a:rPr>
              <a:t>s=(# of selected output state for the input type + 1)</a:t>
            </a:r>
          </a:p>
          <a:p>
            <a:pPr fontAlgn="auto">
              <a:spcBef>
                <a:spcPts val="0"/>
              </a:spcBef>
              <a:spcAft>
                <a:spcPts val="0"/>
              </a:spcAft>
            </a:pPr>
            <a:r>
              <a:rPr lang="en-US" b="0" dirty="0">
                <a:solidFill>
                  <a:srgbClr val="000000"/>
                </a:solidFill>
                <a:latin typeface="Helvetica"/>
                <a:cs typeface="Helvetica"/>
              </a:rPr>
              <a:t>/(# of input type + 2)</a:t>
            </a:r>
          </a:p>
        </p:txBody>
      </p:sp>
      <p:sp>
        <p:nvSpPr>
          <p:cNvPr id="8" name="Rectangle 7"/>
          <p:cNvSpPr/>
          <p:nvPr/>
        </p:nvSpPr>
        <p:spPr>
          <a:xfrm rot="5400000">
            <a:off x="31013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9" name="Rectangle 8"/>
          <p:cNvSpPr/>
          <p:nvPr/>
        </p:nvSpPr>
        <p:spPr>
          <a:xfrm rot="5400000">
            <a:off x="40157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0" name="Rectangle 9"/>
          <p:cNvSpPr/>
          <p:nvPr/>
        </p:nvSpPr>
        <p:spPr>
          <a:xfrm rot="5400000">
            <a:off x="49301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1" name="Rectangle 10"/>
          <p:cNvSpPr/>
          <p:nvPr/>
        </p:nvSpPr>
        <p:spPr>
          <a:xfrm rot="5400000">
            <a:off x="58445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2" name="Rectangle 11"/>
          <p:cNvSpPr/>
          <p:nvPr/>
        </p:nvSpPr>
        <p:spPr>
          <a:xfrm rot="5400000">
            <a:off x="67589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 name="TextBox 2"/>
          <p:cNvSpPr txBox="1"/>
          <p:nvPr/>
        </p:nvSpPr>
        <p:spPr>
          <a:xfrm>
            <a:off x="2514600" y="5486442"/>
            <a:ext cx="1617582" cy="461665"/>
          </a:xfrm>
          <a:prstGeom prst="rect">
            <a:avLst/>
          </a:prstGeom>
          <a:solidFill>
            <a:schemeClr val="bg1"/>
          </a:solidFill>
        </p:spPr>
        <p:txBody>
          <a:bodyPr wrap="none" rtlCol="0">
            <a:spAutoFit/>
          </a:bodyPr>
          <a:lstStyle/>
          <a:p>
            <a:pPr fontAlgn="auto">
              <a:spcBef>
                <a:spcPts val="0"/>
              </a:spcBef>
              <a:spcAft>
                <a:spcPts val="0"/>
              </a:spcAft>
            </a:pPr>
            <a:r>
              <a:rPr lang="en-US" b="0" i="1" dirty="0">
                <a:solidFill>
                  <a:srgbClr val="000000"/>
                </a:solidFill>
                <a:latin typeface="Helvetica"/>
                <a:cs typeface="Helvetica"/>
              </a:rPr>
              <a:t>Consistency score:</a:t>
            </a:r>
          </a:p>
          <a:p>
            <a:pPr fontAlgn="auto">
              <a:spcBef>
                <a:spcPts val="0"/>
              </a:spcBef>
              <a:spcAft>
                <a:spcPts val="0"/>
              </a:spcAft>
            </a:pPr>
            <a:r>
              <a:rPr lang="en-US" b="0" dirty="0">
                <a:solidFill>
                  <a:srgbClr val="FF0000"/>
                </a:solidFill>
                <a:latin typeface="Helvetica"/>
                <a:cs typeface="Helvetica"/>
              </a:rPr>
              <a:t>6/7</a:t>
            </a:r>
            <a:r>
              <a:rPr lang="en-US" b="0" dirty="0">
                <a:solidFill>
                  <a:srgbClr val="000000"/>
                </a:solidFill>
                <a:latin typeface="Helvetica"/>
                <a:cs typeface="Helvetica"/>
              </a:rPr>
              <a:t>*</a:t>
            </a:r>
            <a:r>
              <a:rPr lang="en-US" b="0" dirty="0">
                <a:solidFill>
                  <a:srgbClr val="008000"/>
                </a:solidFill>
                <a:latin typeface="Helvetica"/>
                <a:cs typeface="Helvetica"/>
              </a:rPr>
              <a:t>5/7</a:t>
            </a:r>
            <a:r>
              <a:rPr lang="en-US" b="0" dirty="0">
                <a:solidFill>
                  <a:srgbClr val="000000"/>
                </a:solidFill>
                <a:latin typeface="Helvetica"/>
                <a:cs typeface="Helvetica"/>
              </a:rPr>
              <a:t>*</a:t>
            </a:r>
            <a:r>
              <a:rPr lang="en-US" b="0" dirty="0">
                <a:solidFill>
                  <a:srgbClr val="FF00FF"/>
                </a:solidFill>
                <a:latin typeface="Helvetica"/>
                <a:cs typeface="Helvetica"/>
              </a:rPr>
              <a:t>6/7</a:t>
            </a:r>
            <a:r>
              <a:rPr lang="en-US" b="0" dirty="0">
                <a:solidFill>
                  <a:srgbClr val="000000"/>
                </a:solidFill>
                <a:latin typeface="Helvetica"/>
                <a:cs typeface="Helvetica"/>
              </a:rPr>
              <a:t>*</a:t>
            </a:r>
            <a:r>
              <a:rPr lang="en-US" b="0" dirty="0">
                <a:solidFill>
                  <a:srgbClr val="F7941D"/>
                </a:solidFill>
                <a:latin typeface="Helvetica"/>
                <a:cs typeface="Helvetica"/>
              </a:rPr>
              <a:t>5/7</a:t>
            </a:r>
            <a:r>
              <a:rPr lang="en-US" b="0" dirty="0">
                <a:solidFill>
                  <a:srgbClr val="000000"/>
                </a:solidFill>
                <a:latin typeface="Helvetica"/>
                <a:cs typeface="Helvetica"/>
              </a:rPr>
              <a:t>=0.37</a:t>
            </a:r>
          </a:p>
        </p:txBody>
      </p:sp>
      <p:sp>
        <p:nvSpPr>
          <p:cNvPr id="13" name="TextBox 12"/>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1780737939"/>
      </p:ext>
    </p:extLst>
  </p:cSld>
  <p:clrMapOvr>
    <a:masterClrMapping/>
  </p:clrMapOvr>
  <mc:AlternateContent xmlns:mc="http://schemas.openxmlformats.org/markup-compatibility/2006" xmlns:p14="http://schemas.microsoft.com/office/powerpoint/2010/main">
    <mc:Choice Requires="p14">
      <p:transition spd="slow" p14:dur="2000" advTm="46038"/>
    </mc:Choice>
    <mc:Fallback xmlns="">
      <p:transition xmlns:p14="http://schemas.microsoft.com/office/powerpoint/2010/main" spd="slow" advTm="46038"/>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819400" y="1105243"/>
            <a:ext cx="4648200" cy="4877959"/>
            <a:chOff x="2819400" y="1105240"/>
            <a:chExt cx="4648200" cy="4877959"/>
          </a:xfrm>
        </p:grpSpPr>
        <p:sp>
          <p:nvSpPr>
            <p:cNvPr id="10" name="Rectangle 9"/>
            <p:cNvSpPr/>
            <p:nvPr/>
          </p:nvSpPr>
          <p:spPr>
            <a:xfrm>
              <a:off x="3276600" y="1219200"/>
              <a:ext cx="381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pic>
          <p:nvPicPr>
            <p:cNvPr id="3" name="Picture 2" descr="loregic_yeas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1105240"/>
              <a:ext cx="4648200" cy="4877959"/>
            </a:xfrm>
            <a:prstGeom prst="rect">
              <a:avLst/>
            </a:prstGeom>
          </p:spPr>
        </p:pic>
        <p:sp>
          <p:nvSpPr>
            <p:cNvPr id="8" name="Rectangle 7"/>
            <p:cNvSpPr/>
            <p:nvPr/>
          </p:nvSpPr>
          <p:spPr>
            <a:xfrm>
              <a:off x="4267200" y="4005040"/>
              <a:ext cx="76200" cy="15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3" name="Rectangle 12"/>
            <p:cNvSpPr/>
            <p:nvPr/>
          </p:nvSpPr>
          <p:spPr>
            <a:xfrm>
              <a:off x="4419600" y="43860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4" name="Rectangle 13"/>
            <p:cNvSpPr/>
            <p:nvPr/>
          </p:nvSpPr>
          <p:spPr>
            <a:xfrm>
              <a:off x="4648200" y="39288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5" name="Rectangle 14"/>
            <p:cNvSpPr/>
            <p:nvPr/>
          </p:nvSpPr>
          <p:spPr>
            <a:xfrm>
              <a:off x="4876800" y="43860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a:off x="5943600" y="4858920"/>
              <a:ext cx="7620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sp>
        <p:nvSpPr>
          <p:cNvPr id="2" name="Title 1"/>
          <p:cNvSpPr>
            <a:spLocks noGrp="1"/>
          </p:cNvSpPr>
          <p:nvPr>
            <p:ph type="title"/>
          </p:nvPr>
        </p:nvSpPr>
        <p:spPr>
          <a:xfrm>
            <a:off x="0" y="76200"/>
            <a:ext cx="9144000" cy="1143000"/>
          </a:xfrm>
        </p:spPr>
        <p:txBody>
          <a:bodyPr>
            <a:normAutofit/>
          </a:bodyPr>
          <a:lstStyle/>
          <a:p>
            <a:r>
              <a:rPr lang="en-US" dirty="0" smtClean="0"/>
              <a:t>App. 1 – TF cooperativity in the cell cycle</a:t>
            </a:r>
            <a:endParaRPr lang="en-US" dirty="0"/>
          </a:p>
        </p:txBody>
      </p:sp>
      <p:pic>
        <p:nvPicPr>
          <p:cNvPr id="4" name="Content Placeholder 4" descr="Figure 3.pdf"/>
          <p:cNvPicPr>
            <a:picLocks noGrp="1" noChangeAspect="1"/>
          </p:cNvPicPr>
          <p:nvPr>
            <p:ph idx="1"/>
          </p:nvPr>
        </p:nvPicPr>
        <p:blipFill rotWithShape="1">
          <a:blip r:embed="rId4">
            <a:extLst>
              <a:ext uri="{28A0092B-C50C-407E-A947-70E740481C1C}">
                <a14:useLocalDpi xmlns:a14="http://schemas.microsoft.com/office/drawing/2010/main" val="0"/>
              </a:ext>
            </a:extLst>
          </a:blip>
          <a:srcRect l="18446" t="16337" r="64846" b="66802"/>
          <a:stretch/>
        </p:blipFill>
        <p:spPr>
          <a:xfrm>
            <a:off x="1143021" y="1600242"/>
            <a:ext cx="1061183" cy="1385903"/>
          </a:xfrm>
        </p:spPr>
      </p:pic>
      <p:sp>
        <p:nvSpPr>
          <p:cNvPr id="9" name="Rectangle 8"/>
          <p:cNvSpPr/>
          <p:nvPr/>
        </p:nvSpPr>
        <p:spPr>
          <a:xfrm>
            <a:off x="609600" y="2590800"/>
            <a:ext cx="5334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aphicFrame>
        <p:nvGraphicFramePr>
          <p:cNvPr id="11" name="Table 10"/>
          <p:cNvGraphicFramePr>
            <a:graphicFrameLocks noGrp="1"/>
          </p:cNvGraphicFramePr>
          <p:nvPr>
            <p:extLst/>
          </p:nvPr>
        </p:nvGraphicFramePr>
        <p:xfrm>
          <a:off x="914400" y="3048000"/>
          <a:ext cx="1524000" cy="1352550"/>
        </p:xfrm>
        <a:graphic>
          <a:graphicData uri="http://schemas.openxmlformats.org/drawingml/2006/table">
            <a:tbl>
              <a:tblPr firstCol="1" bandRow="1">
                <a:tableStyleId>{6E25E649-3F16-4E02-A733-19D2CDBF48F0}</a:tableStyleId>
              </a:tblPr>
              <a:tblGrid>
                <a:gridCol w="914400"/>
                <a:gridCol w="609600"/>
              </a:tblGrid>
              <a:tr h="313690">
                <a:tc>
                  <a:txBody>
                    <a:bodyPr/>
                    <a:lstStyle/>
                    <a:p>
                      <a:r>
                        <a:rPr lang="en-US" sz="1050" dirty="0" smtClean="0"/>
                        <a:t>Target gene</a:t>
                      </a:r>
                      <a:endParaRPr lang="en-US" sz="1050" b="0" dirty="0" smtClean="0">
                        <a:latin typeface="Helvetica"/>
                        <a:cs typeface="Helvetica"/>
                      </a:endParaRPr>
                    </a:p>
                  </a:txBody>
                  <a:tcPr/>
                </a:tc>
                <a:tc>
                  <a:txBody>
                    <a:bodyPr/>
                    <a:lstStyle/>
                    <a:p>
                      <a:r>
                        <a:rPr lang="en-US" sz="1050" dirty="0" smtClean="0"/>
                        <a:t>2464</a:t>
                      </a:r>
                      <a:endParaRPr lang="en-US" sz="1050" b="0" dirty="0">
                        <a:latin typeface="Helvetica"/>
                        <a:cs typeface="Helvetica"/>
                      </a:endParaRPr>
                    </a:p>
                  </a:txBody>
                  <a:tcPr/>
                </a:tc>
              </a:tr>
              <a:tr h="313690">
                <a:tc>
                  <a:txBody>
                    <a:bodyPr/>
                    <a:lstStyle/>
                    <a:p>
                      <a:r>
                        <a:rPr lang="en-US" sz="1050" dirty="0" smtClean="0"/>
                        <a:t>TF</a:t>
                      </a:r>
                      <a:endParaRPr lang="en-US" sz="1050" b="0" dirty="0">
                        <a:latin typeface="Helvetica"/>
                        <a:cs typeface="Helvetica"/>
                      </a:endParaRPr>
                    </a:p>
                  </a:txBody>
                  <a:tcPr/>
                </a:tc>
                <a:tc>
                  <a:txBody>
                    <a:bodyPr/>
                    <a:lstStyle/>
                    <a:p>
                      <a:r>
                        <a:rPr lang="en-US" sz="1050" dirty="0" smtClean="0"/>
                        <a:t>176</a:t>
                      </a:r>
                      <a:endParaRPr lang="en-US" sz="1050" b="0" dirty="0">
                        <a:latin typeface="Helvetica"/>
                        <a:cs typeface="Helvetica"/>
                      </a:endParaRPr>
                    </a:p>
                  </a:txBody>
                  <a:tcPr/>
                </a:tc>
              </a:tr>
              <a:tr h="313690">
                <a:tc>
                  <a:txBody>
                    <a:bodyPr/>
                    <a:lstStyle/>
                    <a:p>
                      <a:r>
                        <a:rPr lang="en-US" sz="1050" dirty="0" smtClean="0"/>
                        <a:t>Triplet</a:t>
                      </a:r>
                      <a:endParaRPr lang="en-US" sz="1050" b="0" dirty="0">
                        <a:latin typeface="Helvetica"/>
                        <a:cs typeface="Helvetica"/>
                      </a:endParaRPr>
                    </a:p>
                  </a:txBody>
                  <a:tcPr/>
                </a:tc>
                <a:tc>
                  <a:txBody>
                    <a:bodyPr/>
                    <a:lstStyle/>
                    <a:p>
                      <a:r>
                        <a:rPr lang="en-US" sz="1050" dirty="0" smtClean="0"/>
                        <a:t>39,011</a:t>
                      </a:r>
                      <a:endParaRPr lang="en-US" sz="1050" b="0" dirty="0">
                        <a:latin typeface="Helvetica"/>
                        <a:cs typeface="Helvetica"/>
                      </a:endParaRPr>
                    </a:p>
                  </a:txBody>
                  <a:tcPr/>
                </a:tc>
              </a:tr>
              <a:tr h="313690">
                <a:tc>
                  <a:txBody>
                    <a:bodyPr/>
                    <a:lstStyle/>
                    <a:p>
                      <a:r>
                        <a:rPr lang="en-US" sz="1050" dirty="0" smtClean="0"/>
                        <a:t>Time point</a:t>
                      </a:r>
                      <a:endParaRPr lang="en-US" sz="1050" b="0" dirty="0">
                        <a:latin typeface="Helvetica"/>
                        <a:cs typeface="Helvetica"/>
                      </a:endParaRPr>
                    </a:p>
                  </a:txBody>
                  <a:tcPr/>
                </a:tc>
                <a:tc>
                  <a:txBody>
                    <a:bodyPr/>
                    <a:lstStyle/>
                    <a:p>
                      <a:r>
                        <a:rPr lang="en-US" sz="1050" dirty="0" smtClean="0"/>
                        <a:t>59</a:t>
                      </a:r>
                      <a:endParaRPr lang="en-US" sz="1050" b="0" dirty="0">
                        <a:latin typeface="Helvetica"/>
                        <a:cs typeface="Helvetica"/>
                      </a:endParaRPr>
                    </a:p>
                  </a:txBody>
                  <a:tcPr/>
                </a:tc>
              </a:tr>
            </a:tbl>
          </a:graphicData>
        </a:graphic>
      </p:graphicFrame>
      <p:sp>
        <p:nvSpPr>
          <p:cNvPr id="18" name="Rectangle 17"/>
          <p:cNvSpPr/>
          <p:nvPr/>
        </p:nvSpPr>
        <p:spPr>
          <a:xfrm rot="16200000">
            <a:off x="3888172" y="5435653"/>
            <a:ext cx="352961" cy="139339"/>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9" name="Rectangle 18"/>
          <p:cNvSpPr/>
          <p:nvPr/>
        </p:nvSpPr>
        <p:spPr>
          <a:xfrm rot="16200000">
            <a:off x="4366745" y="5550335"/>
            <a:ext cx="63911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5" name="Group 4"/>
          <p:cNvGrpSpPr/>
          <p:nvPr/>
        </p:nvGrpSpPr>
        <p:grpSpPr>
          <a:xfrm>
            <a:off x="3246045" y="5822762"/>
            <a:ext cx="823151" cy="381000"/>
            <a:chOff x="6705600" y="5638800"/>
            <a:chExt cx="823151" cy="381000"/>
          </a:xfrm>
        </p:grpSpPr>
        <p:sp>
          <p:nvSpPr>
            <p:cNvPr id="20" name="Delay 19"/>
            <p:cNvSpPr/>
            <p:nvPr/>
          </p:nvSpPr>
          <p:spPr>
            <a:xfrm>
              <a:off x="6926676" y="56388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1" name="Straight Connector 20"/>
            <p:cNvCxnSpPr/>
            <p:nvPr/>
          </p:nvCxnSpPr>
          <p:spPr>
            <a:xfrm>
              <a:off x="6705600" y="5726514"/>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705600" y="5938304"/>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307675" y="58212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3946954" y="6021272"/>
            <a:ext cx="918401" cy="381000"/>
            <a:chOff x="1697357" y="5410200"/>
            <a:chExt cx="918401" cy="381000"/>
          </a:xfrm>
        </p:grpSpPr>
        <p:sp>
          <p:nvSpPr>
            <p:cNvPr id="24" name="Oval 23"/>
            <p:cNvSpPr/>
            <p:nvPr/>
          </p:nvSpPr>
          <p:spPr bwMode="auto">
            <a:xfrm>
              <a:off x="1918433" y="5666308"/>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26" name="Delay 25"/>
            <p:cNvSpPr/>
            <p:nvPr/>
          </p:nvSpPr>
          <p:spPr>
            <a:xfrm>
              <a:off x="2013683" y="54102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7" name="Straight Connector 26"/>
            <p:cNvCxnSpPr/>
            <p:nvPr/>
          </p:nvCxnSpPr>
          <p:spPr>
            <a:xfrm>
              <a:off x="1697357" y="5497914"/>
              <a:ext cx="31632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697357" y="5717108"/>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394682" y="55926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flipV="1">
            <a:off x="4831083" y="5791201"/>
            <a:ext cx="918401" cy="381000"/>
            <a:chOff x="1697357" y="5410200"/>
            <a:chExt cx="918401" cy="381000"/>
          </a:xfrm>
        </p:grpSpPr>
        <p:sp>
          <p:nvSpPr>
            <p:cNvPr id="31" name="Oval 30"/>
            <p:cNvSpPr/>
            <p:nvPr/>
          </p:nvSpPr>
          <p:spPr bwMode="auto">
            <a:xfrm>
              <a:off x="1918433" y="5666308"/>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32" name="Delay 31"/>
            <p:cNvSpPr/>
            <p:nvPr/>
          </p:nvSpPr>
          <p:spPr>
            <a:xfrm>
              <a:off x="2013683" y="54102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33" name="Straight Connector 32"/>
            <p:cNvCxnSpPr/>
            <p:nvPr/>
          </p:nvCxnSpPr>
          <p:spPr>
            <a:xfrm>
              <a:off x="1697357" y="5497914"/>
              <a:ext cx="31632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697357" y="5717108"/>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394682" y="55926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rot="16200000">
            <a:off x="3962754" y="5534054"/>
            <a:ext cx="63911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7" name="TextBox 36"/>
          <p:cNvSpPr txBox="1"/>
          <p:nvPr/>
        </p:nvSpPr>
        <p:spPr>
          <a:xfrm>
            <a:off x="1664462" y="6006193"/>
            <a:ext cx="172531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AND-like gates</a:t>
            </a:r>
          </a:p>
        </p:txBody>
      </p:sp>
      <p:sp>
        <p:nvSpPr>
          <p:cNvPr id="39" name="TextBox 38"/>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1629253948"/>
      </p:ext>
    </p:extLst>
  </p:cSld>
  <p:clrMapOvr>
    <a:masterClrMapping/>
  </p:clrMapOvr>
  <mc:AlternateContent xmlns:mc="http://schemas.openxmlformats.org/markup-compatibility/2006" xmlns:p14="http://schemas.microsoft.com/office/powerpoint/2010/main">
    <mc:Choice Requires="p14">
      <p:transition spd="slow" p14:dur="2000" advTm="56156"/>
    </mc:Choice>
    <mc:Fallback xmlns="">
      <p:transition xmlns:p14="http://schemas.microsoft.com/office/powerpoint/2010/main" spd="slow" advTm="56156"/>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Acute </a:t>
            </a:r>
            <a:r>
              <a:rPr lang="en-US" dirty="0"/>
              <a:t>Myeloid Leukemia (AML)</a:t>
            </a:r>
          </a:p>
        </p:txBody>
      </p:sp>
      <p:graphicFrame>
        <p:nvGraphicFramePr>
          <p:cNvPr id="9" name="Table 8"/>
          <p:cNvGraphicFramePr>
            <a:graphicFrameLocks noGrp="1"/>
          </p:cNvGraphicFramePr>
          <p:nvPr>
            <p:extLst/>
          </p:nvPr>
        </p:nvGraphicFramePr>
        <p:xfrm>
          <a:off x="304821" y="1981200"/>
          <a:ext cx="8382001" cy="3521528"/>
        </p:xfrm>
        <a:graphic>
          <a:graphicData uri="http://schemas.openxmlformats.org/drawingml/2006/table">
            <a:tbl>
              <a:tblPr firstCol="1" bandRow="1">
                <a:tableStyleId>{6E25E649-3F16-4E02-A733-19D2CDBF48F0}</a:tableStyleId>
              </a:tblPr>
              <a:tblGrid>
                <a:gridCol w="2133600"/>
                <a:gridCol w="1828800"/>
                <a:gridCol w="4419601"/>
              </a:tblGrid>
              <a:tr h="857250">
                <a:tc>
                  <a:txBody>
                    <a:bodyPr/>
                    <a:lstStyle/>
                    <a:p>
                      <a:r>
                        <a:rPr lang="en-US" sz="2000" dirty="0" smtClean="0"/>
                        <a:t>Target gene</a:t>
                      </a:r>
                      <a:endParaRPr lang="en-US" sz="2000" b="0" dirty="0" smtClean="0">
                        <a:latin typeface="Helvetica"/>
                        <a:cs typeface="Helvetica"/>
                      </a:endParaRPr>
                    </a:p>
                  </a:txBody>
                  <a:tcPr marL="293914" marR="293914" marT="146957" marB="146957"/>
                </a:tc>
                <a:tc>
                  <a:txBody>
                    <a:bodyPr/>
                    <a:lstStyle/>
                    <a:p>
                      <a:r>
                        <a:rPr lang="en-US" sz="1800" dirty="0" smtClean="0"/>
                        <a:t>1824</a:t>
                      </a:r>
                      <a:endParaRPr lang="en-US" sz="1800" b="0" dirty="0">
                        <a:latin typeface="Helvetica"/>
                        <a:cs typeface="Helvetica"/>
                      </a:endParaRPr>
                    </a:p>
                  </a:txBody>
                  <a:tcPr marL="293914" marR="293914" marT="146957" marB="146957"/>
                </a:tc>
                <a:tc rowSpan="2">
                  <a:txBody>
                    <a:bodyPr/>
                    <a:lstStyle/>
                    <a:p>
                      <a:r>
                        <a:rPr lang="en-US" sz="1800" dirty="0" smtClean="0"/>
                        <a:t>ENCODE Data</a:t>
                      </a:r>
                      <a:r>
                        <a:rPr lang="en-US" sz="1800" baseline="0" dirty="0" smtClean="0"/>
                        <a:t> (K562, </a:t>
                      </a:r>
                      <a:r>
                        <a:rPr lang="en-US" sz="1800" baseline="0" dirty="0" err="1" smtClean="0"/>
                        <a:t>ChIP-seq</a:t>
                      </a:r>
                      <a:r>
                        <a:rPr lang="en-US" sz="1800" baseline="0" dirty="0" smtClean="0"/>
                        <a:t>)</a:t>
                      </a:r>
                    </a:p>
                  </a:txBody>
                  <a:tcPr marL="293914" marR="293914" marT="146957" marB="146957"/>
                </a:tc>
              </a:tr>
              <a:tr h="857250">
                <a:tc>
                  <a:txBody>
                    <a:bodyPr/>
                    <a:lstStyle/>
                    <a:p>
                      <a:r>
                        <a:rPr lang="en-US" sz="2000" dirty="0" smtClean="0"/>
                        <a:t>TF</a:t>
                      </a:r>
                      <a:endParaRPr lang="en-US" sz="2000" b="0" dirty="0">
                        <a:latin typeface="Helvetica"/>
                        <a:cs typeface="Helvetica"/>
                      </a:endParaRPr>
                    </a:p>
                  </a:txBody>
                  <a:tcPr marL="293914" marR="293914" marT="146957" marB="146957"/>
                </a:tc>
                <a:tc>
                  <a:txBody>
                    <a:bodyPr/>
                    <a:lstStyle/>
                    <a:p>
                      <a:r>
                        <a:rPr lang="en-US" sz="1800" dirty="0" smtClean="0"/>
                        <a:t>70</a:t>
                      </a:r>
                      <a:endParaRPr lang="en-US" sz="1800" b="0" dirty="0">
                        <a:latin typeface="Helvetica"/>
                        <a:cs typeface="Helvetica"/>
                      </a:endParaRPr>
                    </a:p>
                  </a:txBody>
                  <a:tcPr marL="293914" marR="293914" marT="146957" marB="146957"/>
                </a:tc>
                <a:tc vMerge="1">
                  <a:txBody>
                    <a:bodyPr/>
                    <a:lstStyle/>
                    <a:p>
                      <a:endParaRPr lang="en-US" sz="2400" b="0" dirty="0">
                        <a:latin typeface="Helvetica"/>
                        <a:cs typeface="Helvetica"/>
                      </a:endParaRPr>
                    </a:p>
                  </a:txBody>
                  <a:tcPr marL="293914" marR="293914" marT="146957" marB="146957"/>
                </a:tc>
              </a:tr>
              <a:tr h="857250">
                <a:tc>
                  <a:txBody>
                    <a:bodyPr/>
                    <a:lstStyle/>
                    <a:p>
                      <a:r>
                        <a:rPr lang="en-US" sz="2000" dirty="0" smtClean="0"/>
                        <a:t>Regulatory triplet</a:t>
                      </a:r>
                      <a:endParaRPr lang="en-US" sz="2000" b="0" dirty="0">
                        <a:latin typeface="Helvetica"/>
                        <a:cs typeface="Helvetica"/>
                      </a:endParaRPr>
                    </a:p>
                  </a:txBody>
                  <a:tcPr marL="293914" marR="293914" marT="146957" marB="146957"/>
                </a:tc>
                <a:tc>
                  <a:txBody>
                    <a:bodyPr/>
                    <a:lstStyle/>
                    <a:p>
                      <a:r>
                        <a:rPr lang="en-US" sz="1800" dirty="0" smtClean="0"/>
                        <a:t>50,865</a:t>
                      </a:r>
                      <a:endParaRPr lang="en-US" sz="1800" b="0" dirty="0">
                        <a:latin typeface="Helvetica"/>
                        <a:cs typeface="Helvetica"/>
                      </a:endParaRPr>
                    </a:p>
                  </a:txBody>
                  <a:tcPr marL="293914" marR="293914" marT="146957" marB="146957"/>
                </a:tc>
                <a:tc rowSpan="2">
                  <a:txBody>
                    <a:bodyPr/>
                    <a:lstStyle/>
                    <a:p>
                      <a:r>
                        <a:rPr lang="en-US" sz="1800" dirty="0" smtClean="0"/>
                        <a:t>TCGA Data</a:t>
                      </a:r>
                      <a:r>
                        <a:rPr lang="en-US" sz="1800" baseline="0" dirty="0" smtClean="0"/>
                        <a:t> (AML, level 3, RNA-</a:t>
                      </a:r>
                      <a:r>
                        <a:rPr lang="en-US" sz="1800" baseline="0" dirty="0" err="1" smtClean="0"/>
                        <a:t>seq</a:t>
                      </a:r>
                      <a:r>
                        <a:rPr lang="en-US" sz="1800" baseline="0" dirty="0" smtClean="0"/>
                        <a:t>)</a:t>
                      </a:r>
                    </a:p>
                    <a:p>
                      <a:r>
                        <a:rPr lang="en-US" sz="1800" dirty="0" smtClean="0">
                          <a:hlinkClick r:id="rId3"/>
                        </a:rPr>
                        <a:t>https://tcga-data.nci.nih.gov/tcga/tcgaDownload.jsp</a:t>
                      </a:r>
                      <a:r>
                        <a:rPr lang="en-US" sz="1800" dirty="0" smtClean="0"/>
                        <a:t> </a:t>
                      </a:r>
                      <a:endParaRPr lang="en-US" sz="1800" b="0" dirty="0">
                        <a:latin typeface="Helvetica"/>
                        <a:cs typeface="Helvetica"/>
                      </a:endParaRPr>
                    </a:p>
                  </a:txBody>
                  <a:tcPr marL="293914" marR="293914" marT="146957" marB="146957"/>
                </a:tc>
              </a:tr>
              <a:tr h="857250">
                <a:tc>
                  <a:txBody>
                    <a:bodyPr/>
                    <a:lstStyle/>
                    <a:p>
                      <a:r>
                        <a:rPr lang="en-US" sz="2000" dirty="0" smtClean="0"/>
                        <a:t>Patient</a:t>
                      </a:r>
                      <a:r>
                        <a:rPr lang="en-US" sz="2000" baseline="0" dirty="0" smtClean="0"/>
                        <a:t> sample</a:t>
                      </a:r>
                      <a:endParaRPr lang="en-US" sz="2000" b="0" dirty="0">
                        <a:latin typeface="Helvetica"/>
                        <a:cs typeface="Helvetica"/>
                      </a:endParaRPr>
                    </a:p>
                  </a:txBody>
                  <a:tcPr marL="293914" marR="293914" marT="146957" marB="146957"/>
                </a:tc>
                <a:tc>
                  <a:txBody>
                    <a:bodyPr/>
                    <a:lstStyle/>
                    <a:p>
                      <a:r>
                        <a:rPr lang="en-US" sz="1800" dirty="0" smtClean="0"/>
                        <a:t>197</a:t>
                      </a:r>
                      <a:endParaRPr lang="en-US" sz="1800" b="0" dirty="0">
                        <a:latin typeface="Helvetica"/>
                        <a:cs typeface="Helvetica"/>
                      </a:endParaRPr>
                    </a:p>
                  </a:txBody>
                  <a:tcPr marL="293914" marR="293914" marT="146957" marB="146957"/>
                </a:tc>
                <a:tc vMerge="1">
                  <a:txBody>
                    <a:bodyPr/>
                    <a:lstStyle/>
                    <a:p>
                      <a:endParaRPr lang="en-US" sz="1800" b="0" dirty="0">
                        <a:latin typeface="Helvetica"/>
                        <a:cs typeface="Helvetica"/>
                      </a:endParaRPr>
                    </a:p>
                  </a:txBody>
                  <a:tcPr marL="293914" marR="293914" marT="146957" marB="146957"/>
                </a:tc>
              </a:tr>
            </a:tbl>
          </a:graphicData>
        </a:graphic>
      </p:graphicFrame>
      <p:sp>
        <p:nvSpPr>
          <p:cNvPr id="42" name="TextBox 41"/>
          <p:cNvSpPr txBox="1"/>
          <p:nvPr/>
        </p:nvSpPr>
        <p:spPr>
          <a:xfrm>
            <a:off x="4953000" y="6172243"/>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pic>
        <p:nvPicPr>
          <p:cNvPr id="5" name="Picture 4"/>
          <p:cNvPicPr>
            <a:picLocks noChangeAspect="1"/>
          </p:cNvPicPr>
          <p:nvPr/>
        </p:nvPicPr>
        <p:blipFill rotWithShape="1">
          <a:blip r:embed="rId4"/>
          <a:srcRect l="7623" t="12353" r="10851" b="13619"/>
          <a:stretch/>
        </p:blipFill>
        <p:spPr>
          <a:xfrm>
            <a:off x="4590144" y="2797669"/>
            <a:ext cx="1008742" cy="701631"/>
          </a:xfrm>
          <a:prstGeom prst="rect">
            <a:avLst/>
          </a:prstGeom>
        </p:spPr>
      </p:pic>
      <p:pic>
        <p:nvPicPr>
          <p:cNvPr id="6" name="Picture 5"/>
          <p:cNvPicPr>
            <a:picLocks noChangeAspect="1"/>
          </p:cNvPicPr>
          <p:nvPr/>
        </p:nvPicPr>
        <p:blipFill>
          <a:blip r:embed="rId5"/>
          <a:stretch>
            <a:fillRect/>
          </a:stretch>
        </p:blipFill>
        <p:spPr>
          <a:xfrm>
            <a:off x="4590143" y="4791980"/>
            <a:ext cx="1831824" cy="710748"/>
          </a:xfrm>
          <a:prstGeom prst="rect">
            <a:avLst/>
          </a:prstGeom>
        </p:spPr>
      </p:pic>
    </p:spTree>
    <p:extLst>
      <p:ext uri="{BB962C8B-B14F-4D97-AF65-F5344CB8AC3E}">
        <p14:creationId xmlns:p14="http://schemas.microsoft.com/office/powerpoint/2010/main" val="1887952902"/>
      </p:ext>
    </p:extLst>
  </p:cSld>
  <p:clrMapOvr>
    <a:masterClrMapping/>
  </p:clrMapOvr>
  <mc:AlternateContent xmlns:mc="http://schemas.openxmlformats.org/markup-compatibility/2006" xmlns:p14="http://schemas.microsoft.com/office/powerpoint/2010/main">
    <mc:Choice Requires="p14">
      <p:transition spd="slow" p14:dur="2000" advTm="20848"/>
    </mc:Choice>
    <mc:Fallback xmlns="">
      <p:transition xmlns:p14="http://schemas.microsoft.com/office/powerpoint/2010/main" spd="slow" advTm="20848"/>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human_TF_loregic.pdf"/>
          <p:cNvPicPr>
            <a:picLocks noChangeAspect="1"/>
          </p:cNvPicPr>
          <p:nvPr/>
        </p:nvPicPr>
        <p:blipFill rotWithShape="1">
          <a:blip r:embed="rId3">
            <a:extLst>
              <a:ext uri="{28A0092B-C50C-407E-A947-70E740481C1C}">
                <a14:useLocalDpi xmlns:a14="http://schemas.microsoft.com/office/drawing/2010/main" val="0"/>
              </a:ext>
            </a:extLst>
          </a:blip>
          <a:srcRect l="5003" b="68835"/>
          <a:stretch/>
        </p:blipFill>
        <p:spPr>
          <a:xfrm>
            <a:off x="228600" y="2225473"/>
            <a:ext cx="9296400" cy="3946769"/>
          </a:xfrm>
          <a:prstGeom prst="rect">
            <a:avLst/>
          </a:prstGeom>
        </p:spPr>
      </p:pic>
      <p:sp>
        <p:nvSpPr>
          <p:cNvPr id="2" name="Title 1"/>
          <p:cNvSpPr>
            <a:spLocks noGrp="1"/>
          </p:cNvSpPr>
          <p:nvPr>
            <p:ph type="title"/>
          </p:nvPr>
        </p:nvSpPr>
        <p:spPr>
          <a:xfrm>
            <a:off x="27582" y="274638"/>
            <a:ext cx="4593186" cy="1143000"/>
          </a:xfrm>
        </p:spPr>
        <p:txBody>
          <a:bodyPr>
            <a:noAutofit/>
          </a:bodyPr>
          <a:lstStyle/>
          <a:p>
            <a:r>
              <a:rPr lang="en-US" sz="3200" dirty="0" smtClean="0"/>
              <a:t>App. 2 – TF cooperativity in AML</a:t>
            </a:r>
            <a:endParaRPr lang="en-US" sz="3200" dirty="0"/>
          </a:p>
        </p:txBody>
      </p:sp>
      <p:sp>
        <p:nvSpPr>
          <p:cNvPr id="8" name="TextBox 7"/>
          <p:cNvSpPr txBox="1"/>
          <p:nvPr/>
        </p:nvSpPr>
        <p:spPr>
          <a:xfrm rot="16200000">
            <a:off x="-1652367" y="3696498"/>
            <a:ext cx="3698448" cy="338554"/>
          </a:xfrm>
          <a:prstGeom prst="rect">
            <a:avLst/>
          </a:prstGeom>
          <a:noFill/>
        </p:spPr>
        <p:txBody>
          <a:bodyPr wrap="none" rtlCol="0">
            <a:spAutoFit/>
          </a:bodyPr>
          <a:lstStyle/>
          <a:p>
            <a:pPr fontAlgn="auto">
              <a:spcBef>
                <a:spcPts val="0"/>
              </a:spcBef>
              <a:spcAft>
                <a:spcPts val="0"/>
              </a:spcAft>
            </a:pPr>
            <a:r>
              <a:rPr lang="en-US" sz="1600" b="0" dirty="0">
                <a:solidFill>
                  <a:srgbClr val="000000"/>
                </a:solidFill>
                <a:latin typeface="Helvetica"/>
                <a:cs typeface="Helvetica"/>
              </a:rPr>
              <a:t>number of logic-gate consistent triplets</a:t>
            </a:r>
          </a:p>
        </p:txBody>
      </p:sp>
      <p:sp>
        <p:nvSpPr>
          <p:cNvPr id="12" name="Rectangle 11"/>
          <p:cNvSpPr/>
          <p:nvPr/>
        </p:nvSpPr>
        <p:spPr>
          <a:xfrm>
            <a:off x="1066800" y="1905000"/>
            <a:ext cx="1066800" cy="533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3" name="Rectangle 12"/>
          <p:cNvSpPr/>
          <p:nvPr/>
        </p:nvSpPr>
        <p:spPr>
          <a:xfrm>
            <a:off x="3200400" y="2514600"/>
            <a:ext cx="731520" cy="2377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4" name="Rectangle 13"/>
          <p:cNvSpPr/>
          <p:nvPr/>
        </p:nvSpPr>
        <p:spPr>
          <a:xfrm>
            <a:off x="1676400" y="3115056"/>
            <a:ext cx="731520" cy="2377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5" name="Rectangle 14"/>
          <p:cNvSpPr/>
          <p:nvPr/>
        </p:nvSpPr>
        <p:spPr>
          <a:xfrm>
            <a:off x="1524000" y="32004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a:off x="1905000" y="32004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7" name="Rectangle 16"/>
          <p:cNvSpPr/>
          <p:nvPr/>
        </p:nvSpPr>
        <p:spPr>
          <a:xfrm>
            <a:off x="3048000" y="32766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9" name="Rectangle 18"/>
          <p:cNvSpPr/>
          <p:nvPr/>
        </p:nvSpPr>
        <p:spPr>
          <a:xfrm rot="16200000">
            <a:off x="2247900" y="5676900"/>
            <a:ext cx="457200"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0" name="Rectangle 19"/>
          <p:cNvSpPr/>
          <p:nvPr/>
        </p:nvSpPr>
        <p:spPr>
          <a:xfrm rot="16200000">
            <a:off x="3124222" y="5715000"/>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1" name="Rectangle 20"/>
          <p:cNvSpPr/>
          <p:nvPr/>
        </p:nvSpPr>
        <p:spPr>
          <a:xfrm rot="16200000">
            <a:off x="3543321" y="5753141"/>
            <a:ext cx="609599" cy="22860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4" name="Group 23"/>
          <p:cNvGrpSpPr/>
          <p:nvPr/>
        </p:nvGrpSpPr>
        <p:grpSpPr>
          <a:xfrm>
            <a:off x="2971800" y="2286000"/>
            <a:ext cx="762000" cy="392838"/>
            <a:chOff x="7391400" y="4114800"/>
            <a:chExt cx="762000" cy="392838"/>
          </a:xfrm>
        </p:grpSpPr>
        <p:sp>
          <p:nvSpPr>
            <p:cNvPr id="25" name="Moon 24"/>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26" name="Oval 25"/>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7" name="Straight Connector 26"/>
            <p:cNvCxnSpPr>
              <a:stCxn id="25"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flipV="1">
            <a:off x="3581400" y="2819400"/>
            <a:ext cx="762000" cy="392838"/>
            <a:chOff x="7391400" y="4114800"/>
            <a:chExt cx="762000" cy="392838"/>
          </a:xfrm>
        </p:grpSpPr>
        <p:sp>
          <p:nvSpPr>
            <p:cNvPr id="31" name="Moon 30"/>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32" name="Oval 31"/>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33" name="Straight Connector 32"/>
            <p:cNvCxnSpPr>
              <a:stCxn id="31"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a:off x="2133600" y="1828800"/>
            <a:ext cx="762000" cy="392838"/>
            <a:chOff x="7391400" y="4114800"/>
            <a:chExt cx="762000" cy="392838"/>
          </a:xfrm>
        </p:grpSpPr>
        <p:sp>
          <p:nvSpPr>
            <p:cNvPr id="37" name="Moon 36"/>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38" name="Straight Connector 37"/>
            <p:cNvCxnSpPr>
              <a:stCxn id="37"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1" name="TextBox 40"/>
          <p:cNvSpPr txBox="1"/>
          <p:nvPr/>
        </p:nvSpPr>
        <p:spPr>
          <a:xfrm>
            <a:off x="529443" y="1551090"/>
            <a:ext cx="1554219" cy="369332"/>
          </a:xfrm>
          <a:prstGeom prst="rect">
            <a:avLst/>
          </a:prstGeom>
          <a:noFill/>
        </p:spPr>
        <p:txBody>
          <a:bodyPr wrap="none" rtlCol="0">
            <a:spAutoFit/>
          </a:bodyPr>
          <a:lstStyle/>
          <a:p>
            <a:pPr fontAlgn="auto">
              <a:spcBef>
                <a:spcPts val="0"/>
              </a:spcBef>
              <a:spcAft>
                <a:spcPts val="0"/>
              </a:spcAft>
            </a:pPr>
            <a:r>
              <a:rPr lang="en-US" sz="1800" b="0" dirty="0" smtClean="0">
                <a:solidFill>
                  <a:srgbClr val="000000"/>
                </a:solidFill>
                <a:latin typeface="Georgia"/>
              </a:rPr>
              <a:t>OR-</a:t>
            </a:r>
            <a:r>
              <a:rPr lang="en-US" sz="1800" b="0" dirty="0">
                <a:solidFill>
                  <a:srgbClr val="000000"/>
                </a:solidFill>
                <a:latin typeface="Georgia"/>
              </a:rPr>
              <a:t>like gates</a:t>
            </a:r>
          </a:p>
        </p:txBody>
      </p:sp>
      <p:graphicFrame>
        <p:nvGraphicFramePr>
          <p:cNvPr id="3" name="Table 2"/>
          <p:cNvGraphicFramePr>
            <a:graphicFrameLocks noGrp="1"/>
          </p:cNvGraphicFramePr>
          <p:nvPr>
            <p:extLst/>
          </p:nvPr>
        </p:nvGraphicFramePr>
        <p:xfrm>
          <a:off x="4849367" y="70659"/>
          <a:ext cx="4178120" cy="1994578"/>
        </p:xfrm>
        <a:graphic>
          <a:graphicData uri="http://schemas.openxmlformats.org/drawingml/2006/table">
            <a:tbl>
              <a:tblPr firstCol="1" bandRow="1">
                <a:tableStyleId>{6E25E649-3F16-4E02-A733-19D2CDBF48F0}</a:tableStyleId>
              </a:tblPr>
              <a:tblGrid>
                <a:gridCol w="2249757"/>
                <a:gridCol w="1928363"/>
              </a:tblGrid>
              <a:tr h="969144">
                <a:tc>
                  <a:txBody>
                    <a:bodyPr/>
                    <a:lstStyle/>
                    <a:p>
                      <a:r>
                        <a:rPr lang="en-US" sz="1400" dirty="0" smtClean="0"/>
                        <a:t>Regulatory triplet from ENCODE</a:t>
                      </a:r>
                      <a:endParaRPr lang="en-US" sz="1400" b="0" dirty="0">
                        <a:latin typeface="Helvetica"/>
                        <a:cs typeface="Helvetica"/>
                      </a:endParaRPr>
                    </a:p>
                  </a:txBody>
                  <a:tcPr marL="293914" marR="293914" marT="146957" marB="146957"/>
                </a:tc>
                <a:tc>
                  <a:txBody>
                    <a:bodyPr/>
                    <a:lstStyle/>
                    <a:p>
                      <a:r>
                        <a:rPr lang="en-US" sz="1800" dirty="0" smtClean="0"/>
                        <a:t>50,865</a:t>
                      </a:r>
                      <a:endParaRPr lang="en-US" sz="1800" b="0" dirty="0">
                        <a:latin typeface="Helvetica"/>
                        <a:cs typeface="Helvetica"/>
                      </a:endParaRPr>
                    </a:p>
                  </a:txBody>
                  <a:tcPr marL="293914" marR="293914" marT="146957" marB="146957"/>
                </a:tc>
              </a:tr>
              <a:tr h="822462">
                <a:tc>
                  <a:txBody>
                    <a:bodyPr/>
                    <a:lstStyle/>
                    <a:p>
                      <a:r>
                        <a:rPr lang="en-US" sz="1600" dirty="0" smtClean="0"/>
                        <a:t>Patient</a:t>
                      </a:r>
                      <a:r>
                        <a:rPr lang="en-US" sz="1600" baseline="0" dirty="0" smtClean="0"/>
                        <a:t> sample for TCGA AML expression data</a:t>
                      </a:r>
                      <a:endParaRPr lang="en-US" sz="1600" b="0" dirty="0">
                        <a:latin typeface="Helvetica"/>
                        <a:cs typeface="Helvetica"/>
                      </a:endParaRPr>
                    </a:p>
                  </a:txBody>
                  <a:tcPr marL="293914" marR="293914" marT="146957" marB="146957"/>
                </a:tc>
                <a:tc>
                  <a:txBody>
                    <a:bodyPr/>
                    <a:lstStyle/>
                    <a:p>
                      <a:r>
                        <a:rPr lang="en-US" sz="1800" dirty="0" smtClean="0"/>
                        <a:t>197</a:t>
                      </a:r>
                      <a:endParaRPr lang="en-US" sz="1800" b="0" dirty="0">
                        <a:latin typeface="Helvetica"/>
                        <a:cs typeface="Helvetica"/>
                      </a:endParaRPr>
                    </a:p>
                  </a:txBody>
                  <a:tcPr marL="293914" marR="293914" marT="146957" marB="146957"/>
                </a:tc>
              </a:tr>
            </a:tbl>
          </a:graphicData>
        </a:graphic>
      </p:graphicFrame>
      <p:sp>
        <p:nvSpPr>
          <p:cNvPr id="44" name="TextBox 43"/>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1381779432"/>
      </p:ext>
    </p:extLst>
  </p:cSld>
  <p:clrMapOvr>
    <a:masterClrMapping/>
  </p:clrMapOvr>
  <mc:AlternateContent xmlns:mc="http://schemas.openxmlformats.org/markup-compatibility/2006" xmlns:p14="http://schemas.microsoft.com/office/powerpoint/2010/main">
    <mc:Choice Requires="p14">
      <p:transition spd="slow" p14:dur="2000" advTm="563"/>
    </mc:Choice>
    <mc:Fallback xmlns="">
      <p:transition xmlns:p14="http://schemas.microsoft.com/office/powerpoint/2010/main" spd="slow" advTm="563"/>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11" y="152400"/>
            <a:ext cx="8605837" cy="914400"/>
          </a:xfrm>
        </p:spPr>
        <p:txBody>
          <a:bodyPr>
            <a:normAutofit/>
          </a:bodyPr>
          <a:lstStyle/>
          <a:p>
            <a:r>
              <a:rPr lang="en-US" dirty="0" smtClean="0"/>
              <a:t>Cancer-related TF, MYC, </a:t>
            </a:r>
            <a:br>
              <a:rPr lang="en-US" dirty="0" smtClean="0"/>
            </a:br>
            <a:r>
              <a:rPr lang="en-US" dirty="0" smtClean="0"/>
              <a:t>universally amplifies target expression</a:t>
            </a:r>
            <a:endParaRPr lang="en-US" dirty="0"/>
          </a:p>
        </p:txBody>
      </p:sp>
      <p:pic>
        <p:nvPicPr>
          <p:cNvPr id="4" name="Content Placeholder 4" descr="Figure 5A.pdf"/>
          <p:cNvPicPr>
            <a:picLocks noGrp="1" noChangeAspect="1"/>
          </p:cNvPicPr>
          <p:nvPr>
            <p:ph idx="1"/>
          </p:nvPr>
        </p:nvPicPr>
        <p:blipFill rotWithShape="1">
          <a:blip r:embed="rId3">
            <a:extLst>
              <a:ext uri="{28A0092B-C50C-407E-A947-70E740481C1C}">
                <a14:useLocalDpi xmlns:a14="http://schemas.microsoft.com/office/drawing/2010/main" val="0"/>
              </a:ext>
            </a:extLst>
          </a:blip>
          <a:srcRect l="-70" r="2975"/>
          <a:stretch/>
        </p:blipFill>
        <p:spPr>
          <a:xfrm>
            <a:off x="228621" y="1874844"/>
            <a:ext cx="4394467" cy="4525963"/>
          </a:xfrm>
        </p:spPr>
      </p:pic>
      <p:sp>
        <p:nvSpPr>
          <p:cNvPr id="7" name="Rectangle 6"/>
          <p:cNvSpPr/>
          <p:nvPr/>
        </p:nvSpPr>
        <p:spPr>
          <a:xfrm>
            <a:off x="152400" y="5943600"/>
            <a:ext cx="10668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3" name="Group 22"/>
          <p:cNvGrpSpPr/>
          <p:nvPr/>
        </p:nvGrpSpPr>
        <p:grpSpPr>
          <a:xfrm>
            <a:off x="4763076" y="4407568"/>
            <a:ext cx="4394200" cy="1057190"/>
            <a:chOff x="4648200" y="1219200"/>
            <a:chExt cx="4394200" cy="1057190"/>
          </a:xfrm>
        </p:grpSpPr>
        <p:pic>
          <p:nvPicPr>
            <p:cNvPr id="9" name="Picture 8"/>
            <p:cNvPicPr>
              <a:picLocks noChangeAspect="1"/>
            </p:cNvPicPr>
            <p:nvPr/>
          </p:nvPicPr>
          <p:blipFill>
            <a:blip r:embed="rId4"/>
            <a:stretch>
              <a:fillRect/>
            </a:stretch>
          </p:blipFill>
          <p:spPr>
            <a:xfrm>
              <a:off x="4648200" y="1219200"/>
              <a:ext cx="4191001" cy="1057190"/>
            </a:xfrm>
            <a:prstGeom prst="rect">
              <a:avLst/>
            </a:prstGeom>
            <a:ln>
              <a:solidFill>
                <a:schemeClr val="tx1"/>
              </a:solidFill>
            </a:ln>
          </p:spPr>
        </p:pic>
        <p:pic>
          <p:nvPicPr>
            <p:cNvPr id="11" name="Picture 10"/>
            <p:cNvPicPr>
              <a:picLocks noChangeAspect="1"/>
            </p:cNvPicPr>
            <p:nvPr/>
          </p:nvPicPr>
          <p:blipFill>
            <a:blip r:embed="rId5"/>
            <a:stretch>
              <a:fillRect/>
            </a:stretch>
          </p:blipFill>
          <p:spPr>
            <a:xfrm>
              <a:off x="8534400" y="1219200"/>
              <a:ext cx="508000" cy="508000"/>
            </a:xfrm>
            <a:prstGeom prst="rect">
              <a:avLst/>
            </a:prstGeom>
            <a:ln>
              <a:solidFill>
                <a:schemeClr val="tx1"/>
              </a:solidFill>
            </a:ln>
          </p:spPr>
        </p:pic>
      </p:grpSp>
      <p:sp>
        <p:nvSpPr>
          <p:cNvPr id="8" name="TextBox 7"/>
          <p:cNvSpPr txBox="1"/>
          <p:nvPr/>
        </p:nvSpPr>
        <p:spPr>
          <a:xfrm>
            <a:off x="4876800" y="3721776"/>
            <a:ext cx="4038600" cy="646331"/>
          </a:xfrm>
          <a:prstGeom prst="rect">
            <a:avLst/>
          </a:prstGeom>
          <a:noFill/>
        </p:spPr>
        <p:txBody>
          <a:bodyPr wrap="square" rtlCol="0">
            <a:spAutoFit/>
          </a:bodyPr>
          <a:lstStyle/>
          <a:p>
            <a:pPr fontAlgn="auto">
              <a:spcBef>
                <a:spcPts val="0"/>
              </a:spcBef>
              <a:spcAft>
                <a:spcPts val="0"/>
              </a:spcAft>
            </a:pPr>
            <a:r>
              <a:rPr lang="en-US" sz="1800" b="0" dirty="0">
                <a:solidFill>
                  <a:srgbClr val="000000"/>
                </a:solidFill>
                <a:latin typeface="Georgia"/>
              </a:rPr>
              <a:t>High expression of MYC is sufficient for high target gene expression</a:t>
            </a:r>
          </a:p>
        </p:txBody>
      </p:sp>
      <p:sp>
        <p:nvSpPr>
          <p:cNvPr id="15" name="Rectangle 14"/>
          <p:cNvSpPr/>
          <p:nvPr/>
        </p:nvSpPr>
        <p:spPr>
          <a:xfrm rot="16200000">
            <a:off x="1371622" y="5714999"/>
            <a:ext cx="533399"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rot="16200000">
            <a:off x="2209822" y="5714999"/>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7" name="Rectangle 16"/>
          <p:cNvSpPr/>
          <p:nvPr/>
        </p:nvSpPr>
        <p:spPr>
          <a:xfrm rot="16200000">
            <a:off x="3048001" y="5791240"/>
            <a:ext cx="685800" cy="22860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9" name="Group 28"/>
          <p:cNvGrpSpPr/>
          <p:nvPr/>
        </p:nvGrpSpPr>
        <p:grpSpPr>
          <a:xfrm>
            <a:off x="4759878" y="1747866"/>
            <a:ext cx="3962400" cy="1940081"/>
            <a:chOff x="4759878" y="1295400"/>
            <a:chExt cx="3962400" cy="1940081"/>
          </a:xfrm>
        </p:grpSpPr>
        <p:sp>
          <p:nvSpPr>
            <p:cNvPr id="3" name="TextBox 2"/>
            <p:cNvSpPr txBox="1"/>
            <p:nvPr/>
          </p:nvSpPr>
          <p:spPr>
            <a:xfrm>
              <a:off x="4759878" y="1295400"/>
              <a:ext cx="3962400" cy="1477328"/>
            </a:xfrm>
            <a:prstGeom prst="rect">
              <a:avLst/>
            </a:prstGeom>
            <a:noFill/>
          </p:spPr>
          <p:txBody>
            <a:bodyPr wrap="square" rtlCol="0">
              <a:spAutoFit/>
            </a:bodyPr>
            <a:lstStyle/>
            <a:p>
              <a:pPr marL="285750" indent="-285750" fontAlgn="auto">
                <a:spcBef>
                  <a:spcPts val="0"/>
                </a:spcBef>
                <a:spcAft>
                  <a:spcPts val="0"/>
                </a:spcAft>
                <a:buFont typeface="Arial"/>
                <a:buChar char="•"/>
              </a:pPr>
              <a:r>
                <a:rPr lang="en-US" sz="1800" b="0" dirty="0">
                  <a:solidFill>
                    <a:srgbClr val="000000"/>
                  </a:solidFill>
                  <a:latin typeface="Georgia"/>
                </a:rPr>
                <a:t>RF1</a:t>
              </a:r>
            </a:p>
            <a:p>
              <a:pPr marL="285750" indent="-285750" fontAlgn="auto">
                <a:spcBef>
                  <a:spcPts val="0"/>
                </a:spcBef>
                <a:spcAft>
                  <a:spcPts val="0"/>
                </a:spcAft>
                <a:buFont typeface="Arial"/>
                <a:buChar char="•"/>
              </a:pPr>
              <a:endParaRPr lang="en-US" sz="1800" b="0" dirty="0">
                <a:solidFill>
                  <a:srgbClr val="000000"/>
                </a:solidFill>
                <a:latin typeface="Georgia"/>
              </a:endParaRPr>
            </a:p>
            <a:p>
              <a:pPr marL="285750" indent="-285750" fontAlgn="auto">
                <a:spcBef>
                  <a:spcPts val="0"/>
                </a:spcBef>
                <a:spcAft>
                  <a:spcPts val="0"/>
                </a:spcAft>
                <a:buFont typeface="Arial"/>
                <a:buChar char="•"/>
              </a:pPr>
              <a:r>
                <a:rPr lang="en-US" sz="1800" dirty="0">
                  <a:solidFill>
                    <a:srgbClr val="000000"/>
                  </a:solidFill>
                  <a:latin typeface="Georgia"/>
                </a:rPr>
                <a:t>OR</a:t>
              </a:r>
              <a:r>
                <a:rPr lang="en-US" sz="1800" b="0" dirty="0">
                  <a:solidFill>
                    <a:srgbClr val="000000"/>
                  </a:solidFill>
                  <a:latin typeface="Georgia"/>
                </a:rPr>
                <a:t>(RF1, RF2)</a:t>
              </a:r>
            </a:p>
            <a:p>
              <a:pPr marL="285750" indent="-285750" fontAlgn="auto">
                <a:spcBef>
                  <a:spcPts val="0"/>
                </a:spcBef>
                <a:spcAft>
                  <a:spcPts val="0"/>
                </a:spcAft>
                <a:buFont typeface="Arial"/>
                <a:buChar char="•"/>
              </a:pPr>
              <a:endParaRPr lang="en-US" sz="1800" b="0" dirty="0">
                <a:solidFill>
                  <a:srgbClr val="000000"/>
                </a:solidFill>
                <a:latin typeface="Georgia"/>
              </a:endParaRPr>
            </a:p>
            <a:p>
              <a:pPr marL="285750" indent="-285750" fontAlgn="auto">
                <a:spcBef>
                  <a:spcPts val="0"/>
                </a:spcBef>
                <a:spcAft>
                  <a:spcPts val="0"/>
                </a:spcAft>
                <a:buFont typeface="Arial"/>
                <a:buChar char="•"/>
              </a:pPr>
              <a:r>
                <a:rPr lang="en-US" sz="1800" dirty="0">
                  <a:solidFill>
                    <a:srgbClr val="000000"/>
                  </a:solidFill>
                  <a:latin typeface="Georgia"/>
                </a:rPr>
                <a:t>OR</a:t>
              </a:r>
              <a:r>
                <a:rPr lang="en-US" sz="1800" b="0" dirty="0">
                  <a:solidFill>
                    <a:srgbClr val="000000"/>
                  </a:solidFill>
                  <a:latin typeface="Georgia"/>
                </a:rPr>
                <a:t>(RF1, </a:t>
              </a:r>
              <a:r>
                <a:rPr lang="en-US" sz="1800" dirty="0">
                  <a:solidFill>
                    <a:srgbClr val="000000"/>
                  </a:solidFill>
                  <a:latin typeface="Georgia"/>
                </a:rPr>
                <a:t>NOT </a:t>
              </a:r>
              <a:r>
                <a:rPr lang="en-US" sz="1800" b="0" dirty="0">
                  <a:solidFill>
                    <a:srgbClr val="000000"/>
                  </a:solidFill>
                  <a:latin typeface="Georgia"/>
                </a:rPr>
                <a:t>RF2)</a:t>
              </a:r>
            </a:p>
          </p:txBody>
        </p:sp>
        <p:sp>
          <p:nvSpPr>
            <p:cNvPr id="14" name="Right Arrow 13"/>
            <p:cNvSpPr/>
            <p:nvPr/>
          </p:nvSpPr>
          <p:spPr>
            <a:xfrm rot="5400000" flipV="1">
              <a:off x="6529489" y="280239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6" name="Group 25"/>
            <p:cNvGrpSpPr/>
            <p:nvPr/>
          </p:nvGrpSpPr>
          <p:grpSpPr>
            <a:xfrm>
              <a:off x="7283622" y="2362200"/>
              <a:ext cx="762000" cy="392838"/>
              <a:chOff x="7391400" y="4114800"/>
              <a:chExt cx="762000" cy="392838"/>
            </a:xfrm>
          </p:grpSpPr>
          <p:sp>
            <p:nvSpPr>
              <p:cNvPr id="18" name="Moon 17"/>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9" name="Oval 18"/>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1" name="Straight Connector 20"/>
              <p:cNvCxnSpPr>
                <a:stCxn id="18"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6750222" y="1828800"/>
              <a:ext cx="762000" cy="392838"/>
              <a:chOff x="7391400" y="4114800"/>
              <a:chExt cx="762000" cy="392838"/>
            </a:xfrm>
          </p:grpSpPr>
          <p:sp>
            <p:nvSpPr>
              <p:cNvPr id="28" name="Moon 27"/>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30" name="Straight Connector 29"/>
              <p:cNvCxnSpPr>
                <a:stCxn id="28"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3" name="Isosceles Triangle 32"/>
            <p:cNvSpPr/>
            <p:nvPr/>
          </p:nvSpPr>
          <p:spPr>
            <a:xfrm rot="5400000">
              <a:off x="6140622" y="1371600"/>
              <a:ext cx="304800" cy="3048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34" name="Straight Connector 33"/>
            <p:cNvCxnSpPr/>
            <p:nvPr/>
          </p:nvCxnSpPr>
          <p:spPr>
            <a:xfrm>
              <a:off x="5902878" y="1447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436278" y="1524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 name="Rectangle 4"/>
          <p:cNvSpPr/>
          <p:nvPr/>
        </p:nvSpPr>
        <p:spPr>
          <a:xfrm>
            <a:off x="3962400" y="1828800"/>
            <a:ext cx="533400" cy="228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latin typeface="Georgia"/>
            </a:endParaRPr>
          </a:p>
        </p:txBody>
      </p:sp>
      <p:pic>
        <p:nvPicPr>
          <p:cNvPr id="36" name="Content Placeholder 4" descr="Figure 5A.pdf"/>
          <p:cNvPicPr>
            <a:picLocks noChangeAspect="1"/>
          </p:cNvPicPr>
          <p:nvPr/>
        </p:nvPicPr>
        <p:blipFill rotWithShape="1">
          <a:blip r:embed="rId3">
            <a:extLst>
              <a:ext uri="{28A0092B-C50C-407E-A947-70E740481C1C}">
                <a14:useLocalDpi xmlns:a14="http://schemas.microsoft.com/office/drawing/2010/main" val="0"/>
              </a:ext>
            </a:extLst>
          </a:blip>
          <a:srcRect l="82571" r="2975" b="55604"/>
          <a:stretch/>
        </p:blipFill>
        <p:spPr bwMode="auto">
          <a:xfrm>
            <a:off x="3657602" y="1295400"/>
            <a:ext cx="1215591" cy="3733800"/>
          </a:xfrm>
          <a:prstGeom prst="rect">
            <a:avLst/>
          </a:prstGeom>
          <a:noFill/>
          <a:ln w="9525">
            <a:noFill/>
            <a:miter lim="800000"/>
            <a:headEnd/>
            <a:tailEnd/>
          </a:ln>
        </p:spPr>
      </p:pic>
      <p:sp>
        <p:nvSpPr>
          <p:cNvPr id="20" name="Rectangle 19"/>
          <p:cNvSpPr/>
          <p:nvPr/>
        </p:nvSpPr>
        <p:spPr>
          <a:xfrm>
            <a:off x="4953000" y="1318824"/>
            <a:ext cx="4330989" cy="338554"/>
          </a:xfrm>
          <a:prstGeom prst="rect">
            <a:avLst/>
          </a:prstGeom>
        </p:spPr>
        <p:txBody>
          <a:bodyPr wrap="square">
            <a:spAutoFit/>
          </a:bodyPr>
          <a:lstStyle/>
          <a:p>
            <a:pPr fontAlgn="auto">
              <a:spcBef>
                <a:spcPts val="0"/>
              </a:spcBef>
              <a:spcAft>
                <a:spcPts val="0"/>
              </a:spcAft>
            </a:pPr>
            <a:r>
              <a:rPr lang="en-US" sz="1600" b="0" dirty="0" smtClean="0">
                <a:solidFill>
                  <a:srgbClr val="000000"/>
                </a:solidFill>
                <a:latin typeface="Georgia"/>
              </a:rPr>
              <a:t>Restrict </a:t>
            </a:r>
            <a:r>
              <a:rPr lang="en-US" sz="1600" b="0" smtClean="0">
                <a:solidFill>
                  <a:srgbClr val="000000"/>
                </a:solidFill>
                <a:latin typeface="Georgia"/>
              </a:rPr>
              <a:t>to RF1=MYC, giving 2,153  </a:t>
            </a:r>
            <a:r>
              <a:rPr lang="en-US" sz="1600" b="0" dirty="0" smtClean="0">
                <a:solidFill>
                  <a:srgbClr val="000000"/>
                </a:solidFill>
                <a:latin typeface="Georgia"/>
              </a:rPr>
              <a:t>triplets</a:t>
            </a:r>
            <a:endParaRPr lang="en-US" sz="1600" b="0" dirty="0">
              <a:solidFill>
                <a:srgbClr val="000000"/>
              </a:solidFill>
              <a:latin typeface="Georgia"/>
            </a:endParaRPr>
          </a:p>
        </p:txBody>
      </p:sp>
      <p:sp>
        <p:nvSpPr>
          <p:cNvPr id="39" name="TextBox 38"/>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
        <p:nvSpPr>
          <p:cNvPr id="37" name="TextBox 36"/>
          <p:cNvSpPr txBox="1"/>
          <p:nvPr/>
        </p:nvSpPr>
        <p:spPr>
          <a:xfrm rot="16200000">
            <a:off x="-1652367" y="3696498"/>
            <a:ext cx="3698448" cy="338554"/>
          </a:xfrm>
          <a:prstGeom prst="rect">
            <a:avLst/>
          </a:prstGeom>
          <a:solidFill>
            <a:srgbClr val="FFFFFF"/>
          </a:solidFill>
        </p:spPr>
        <p:txBody>
          <a:bodyPr wrap="none" rtlCol="0">
            <a:spAutoFit/>
          </a:bodyPr>
          <a:lstStyle/>
          <a:p>
            <a:pPr fontAlgn="auto">
              <a:spcBef>
                <a:spcPts val="0"/>
              </a:spcBef>
              <a:spcAft>
                <a:spcPts val="0"/>
              </a:spcAft>
            </a:pPr>
            <a:r>
              <a:rPr lang="en-US" sz="1600" b="0" dirty="0">
                <a:solidFill>
                  <a:srgbClr val="000000"/>
                </a:solidFill>
                <a:latin typeface="Helvetica"/>
                <a:cs typeface="Helvetica"/>
              </a:rPr>
              <a:t>number of logic-gate consistent triplets</a:t>
            </a:r>
          </a:p>
        </p:txBody>
      </p:sp>
    </p:spTree>
    <p:extLst>
      <p:ext uri="{BB962C8B-B14F-4D97-AF65-F5344CB8AC3E}">
        <p14:creationId xmlns:p14="http://schemas.microsoft.com/office/powerpoint/2010/main" val="401580698"/>
      </p:ext>
    </p:extLst>
  </p:cSld>
  <p:clrMapOvr>
    <a:masterClrMapping/>
  </p:clrMapOvr>
  <mc:AlternateContent xmlns:mc="http://schemas.openxmlformats.org/markup-compatibility/2006" xmlns:p14="http://schemas.microsoft.com/office/powerpoint/2010/main">
    <mc:Choice Requires="p14">
      <p:transition spd="slow" p14:dur="2000" advTm="57790"/>
    </mc:Choice>
    <mc:Fallback xmlns="">
      <p:transition xmlns:p14="http://schemas.microsoft.com/office/powerpoint/2010/main" spd="slow" advTm="5779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Mining: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related to gene regulation </a:t>
            </a:r>
            <a:r>
              <a:rPr lang="en-US" sz="1600" dirty="0" smtClean="0">
                <a:solidFill>
                  <a:schemeClr val="tx1">
                    <a:lumMod val="75000"/>
                    <a:lumOff val="25000"/>
                  </a:schemeClr>
                </a:solidFill>
                <a:ea typeface="ＭＳ Ｐゴシック" charset="0"/>
                <a:cs typeface="ＭＳ Ｐゴシック" charset="0"/>
              </a:rPr>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analyzing the "data exhaust" associated with this activity </a:t>
            </a:r>
          </a:p>
        </p:txBody>
      </p:sp>
      <p:sp>
        <p:nvSpPr>
          <p:cNvPr id="54274" name="Content Placeholder 2"/>
          <p:cNvSpPr>
            <a:spLocks noGrp="1"/>
          </p:cNvSpPr>
          <p:nvPr>
            <p:ph sz="half" idx="1"/>
          </p:nvPr>
        </p:nvSpPr>
        <p:spPr>
          <a:xfrm>
            <a:off x="109538" y="758825"/>
            <a:ext cx="4230814" cy="6116638"/>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[Core-1] </a:t>
            </a:r>
            <a:r>
              <a:rPr lang="en-US" altLang="en-US" sz="2000" b="1" dirty="0" smtClean="0">
                <a:solidFill>
                  <a:srgbClr val="FFC000"/>
                </a:solidFill>
                <a:ea typeface="ＭＳ Ｐゴシック" charset="-128"/>
                <a:cs typeface="ＭＳ Ｐゴシック" charset="-128"/>
              </a:rPr>
              <a:t>Expression </a:t>
            </a:r>
            <a:r>
              <a:rPr lang="en-US" altLang="en-US" sz="2000" b="1" dirty="0">
                <a:solidFill>
                  <a:srgbClr val="FFC000"/>
                </a:solidFill>
                <a:ea typeface="ＭＳ Ｐゴシック" charset="-128"/>
                <a:cs typeface="ＭＳ Ｐゴシック" charset="-128"/>
              </a:rPr>
              <a:t>Clustering</a:t>
            </a:r>
            <a:r>
              <a:rPr lang="en-US" altLang="en-US" sz="2000" dirty="0">
                <a:solidFill>
                  <a:schemeClr val="tx1">
                    <a:lumMod val="75000"/>
                    <a:lumOff val="25000"/>
                  </a:schemeClr>
                </a:solidFill>
                <a:ea typeface="ＭＳ Ｐゴシック" charset="-128"/>
                <a:cs typeface="ＭＳ Ｐゴシック" charset="-128"/>
              </a:rPr>
              <a:t>, </a:t>
            </a:r>
            <a:br>
              <a:rPr lang="en-US" altLang="en-US" sz="2000"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Cross-species </a:t>
            </a:r>
          </a:p>
          <a:p>
            <a:pPr lvl="1"/>
            <a:r>
              <a:rPr lang="en-US" altLang="en-US" sz="1600" dirty="0">
                <a:solidFill>
                  <a:schemeClr val="tx1">
                    <a:lumMod val="75000"/>
                    <a:lumOff val="25000"/>
                  </a:schemeClr>
                </a:solidFill>
                <a:ea typeface="ＭＳ Ｐゴシック" charset="-128"/>
              </a:rPr>
              <a:t>Comparative ENCODE </a:t>
            </a:r>
            <a:r>
              <a:rPr lang="mr-IN" altLang="en-US" sz="1600" dirty="0">
                <a:solidFill>
                  <a:schemeClr val="tx1">
                    <a:lumMod val="75000"/>
                    <a:lumOff val="25000"/>
                  </a:schemeClr>
                </a:solidFill>
                <a:ea typeface="ＭＳ Ｐゴシック" charset="-128"/>
              </a:rPr>
              <a:t>–</a:t>
            </a:r>
            <a:r>
              <a:rPr lang="en-US" altLang="en-US" sz="1600" dirty="0">
                <a:solidFill>
                  <a:schemeClr val="tx1">
                    <a:lumMod val="75000"/>
                    <a:lumOff val="25000"/>
                  </a:schemeClr>
                </a:solidFill>
                <a:ea typeface="ＭＳ Ｐゴシック" charset="-128"/>
              </a:rPr>
              <a:t> Lots of worm-fly-human matched data &amp; developmental </a:t>
            </a:r>
            <a:r>
              <a:rPr lang="en-US" altLang="en-US" sz="1600" dirty="0" err="1">
                <a:solidFill>
                  <a:schemeClr val="tx1">
                    <a:lumMod val="75000"/>
                    <a:lumOff val="25000"/>
                  </a:schemeClr>
                </a:solidFill>
                <a:ea typeface="ＭＳ Ｐゴシック" charset="-128"/>
              </a:rPr>
              <a:t>timecourses</a:t>
            </a:r>
            <a:endParaRPr lang="en-US" altLang="en-US" sz="1600" dirty="0">
              <a:solidFill>
                <a:schemeClr val="tx1">
                  <a:lumMod val="75000"/>
                  <a:lumOff val="25000"/>
                </a:schemeClr>
              </a:solidFill>
              <a:ea typeface="ＭＳ Ｐゴシック" charset="-128"/>
            </a:endParaRPr>
          </a:p>
          <a:p>
            <a:pPr lvl="1"/>
            <a:r>
              <a:rPr lang="en-US" altLang="en-US" sz="1600" dirty="0">
                <a:solidFill>
                  <a:schemeClr val="tx1">
                    <a:lumMod val="75000"/>
                    <a:lumOff val="25000"/>
                  </a:schemeClr>
                </a:solidFill>
                <a:ea typeface="ＭＳ Ｐゴシック" charset="-128"/>
              </a:rPr>
              <a:t>Optimization gives 16 conserved co-expression </a:t>
            </a:r>
            <a:r>
              <a:rPr lang="en-US" altLang="en-US" sz="1600" dirty="0" smtClean="0">
                <a:solidFill>
                  <a:schemeClr val="tx1">
                    <a:lumMod val="75000"/>
                    <a:lumOff val="25000"/>
                  </a:schemeClr>
                </a:solidFill>
                <a:ea typeface="ＭＳ Ｐゴシック" charset="-128"/>
              </a:rPr>
              <a:t>modules, 12 w/ hourglass</a:t>
            </a:r>
            <a:endParaRPr lang="en-US" altLang="en-US" sz="1600" dirty="0">
              <a:solidFill>
                <a:schemeClr val="tx1">
                  <a:lumMod val="75000"/>
                  <a:lumOff val="25000"/>
                </a:schemeClr>
              </a:solidFill>
              <a:ea typeface="ＭＳ Ｐゴシック" charset="-128"/>
            </a:endParaRPr>
          </a:p>
          <a:p>
            <a:r>
              <a:rPr lang="en-US" altLang="en-US" sz="1600" i="1" dirty="0" smtClean="0">
                <a:solidFill>
                  <a:schemeClr val="tx1">
                    <a:lumMod val="75000"/>
                    <a:lumOff val="25000"/>
                  </a:schemeClr>
                </a:solidFill>
                <a:ea typeface="ＭＳ Ｐゴシック" charset="-128"/>
                <a:cs typeface="ＭＳ Ｐゴシック" charset="-128"/>
              </a:rPr>
              <a:t>[Core-2] </a:t>
            </a:r>
            <a:r>
              <a:rPr lang="en-US" altLang="en-US" sz="2000" b="1" dirty="0" smtClean="0">
                <a:solidFill>
                  <a:srgbClr val="FFC000"/>
                </a:solidFill>
                <a:ea typeface="ＭＳ Ｐゴシック" charset="-128"/>
                <a:cs typeface="ＭＳ Ｐゴシック" charset="-128"/>
              </a:rPr>
              <a:t>State </a:t>
            </a:r>
            <a:r>
              <a:rPr lang="en-US" altLang="en-US" sz="2000" b="1" dirty="0">
                <a:solidFill>
                  <a:srgbClr val="FFC000"/>
                </a:solidFill>
                <a:ea typeface="ＭＳ Ｐゴシック" charset="-128"/>
                <a:cs typeface="ＭＳ Ｐゴシック" charset="-128"/>
              </a:rPr>
              <a:t>Space Models</a:t>
            </a:r>
            <a:r>
              <a:rPr lang="en-US" altLang="en-US" sz="2000" b="1" dirty="0">
                <a:solidFill>
                  <a:schemeClr val="tx1">
                    <a:lumMod val="75000"/>
                    <a:lumOff val="25000"/>
                  </a:schemeClr>
                </a:solidFill>
                <a:ea typeface="ＭＳ Ｐゴシック" charset="-128"/>
                <a:cs typeface="ＭＳ Ｐゴシック" charset="-128"/>
              </a:rPr>
              <a:t> </a:t>
            </a:r>
            <a:br>
              <a:rPr lang="en-US" altLang="en-US" sz="2000" b="1"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of Gene Expression</a:t>
            </a:r>
          </a:p>
          <a:p>
            <a:pPr lvl="1"/>
            <a:r>
              <a:rPr lang="en-US" altLang="en-US" sz="1600" dirty="0">
                <a:solidFill>
                  <a:schemeClr val="tx1">
                    <a:lumMod val="75000"/>
                    <a:lumOff val="25000"/>
                  </a:schemeClr>
                </a:solidFill>
                <a:ea typeface="ＭＳ Ｐゴシック" charset="-128"/>
              </a:rPr>
              <a:t>Using dimensionality reduction to help determine internal &amp; external </a:t>
            </a:r>
            <a:r>
              <a:rPr lang="en-US" altLang="en-US" sz="1600" dirty="0" smtClean="0">
                <a:solidFill>
                  <a:schemeClr val="tx1">
                    <a:lumMod val="75000"/>
                    <a:lumOff val="25000"/>
                  </a:schemeClr>
                </a:solidFill>
                <a:ea typeface="ＭＳ Ｐゴシック" charset="-128"/>
              </a:rPr>
              <a:t>drivers; Decoupling </a:t>
            </a:r>
            <a:r>
              <a:rPr lang="en-US" altLang="en-US" sz="1600" dirty="0">
                <a:solidFill>
                  <a:schemeClr val="tx1">
                    <a:lumMod val="75000"/>
                    <a:lumOff val="25000"/>
                  </a:schemeClr>
                </a:solidFill>
                <a:ea typeface="ＭＳ Ｐゴシック" charset="-128"/>
              </a:rPr>
              <a:t>expression changes into those from conserved vs species-specific genes</a:t>
            </a:r>
          </a:p>
          <a:p>
            <a:pPr lvl="1"/>
            <a:r>
              <a:rPr lang="en-US" altLang="en-US" sz="1600" dirty="0" smtClean="0">
                <a:solidFill>
                  <a:schemeClr val="tx1">
                    <a:lumMod val="75000"/>
                    <a:lumOff val="25000"/>
                  </a:schemeClr>
                </a:solidFill>
                <a:ea typeface="ＭＳ Ｐゴシック" charset="-128"/>
              </a:rPr>
              <a:t>Conserved </a:t>
            </a:r>
            <a:r>
              <a:rPr lang="en-US" altLang="en-US" sz="1600" dirty="0">
                <a:solidFill>
                  <a:schemeClr val="tx1">
                    <a:lumMod val="75000"/>
                    <a:lumOff val="25000"/>
                  </a:schemeClr>
                </a:solidFill>
                <a:ea typeface="ＭＳ Ｐゴシック" charset="-128"/>
              </a:rPr>
              <a:t>genes have similar canonical patterns (</a:t>
            </a:r>
            <a:r>
              <a:rPr lang="en-US" altLang="en-US" sz="1600" dirty="0" err="1">
                <a:solidFill>
                  <a:schemeClr val="tx1">
                    <a:lumMod val="75000"/>
                    <a:lumOff val="25000"/>
                  </a:schemeClr>
                </a:solidFill>
                <a:ea typeface="ＭＳ Ｐゴシック" charset="-128"/>
              </a:rPr>
              <a:t>iPDPs</a:t>
            </a:r>
            <a:r>
              <a:rPr lang="en-US" altLang="en-US" sz="1600" dirty="0">
                <a:solidFill>
                  <a:schemeClr val="tx1">
                    <a:lumMod val="75000"/>
                    <a:lumOff val="25000"/>
                  </a:schemeClr>
                </a:solidFill>
                <a:ea typeface="ＭＳ Ｐゴシック" charset="-128"/>
              </a:rPr>
              <a:t>) in contrast to species specific ones (Ex of ribosomal v signaling genes</a:t>
            </a:r>
            <a:r>
              <a:rPr lang="en-US" altLang="en-US" sz="1600" dirty="0" smtClean="0">
                <a:solidFill>
                  <a:schemeClr val="tx1">
                    <a:lumMod val="75000"/>
                    <a:lumOff val="25000"/>
                  </a:schemeClr>
                </a:solidFill>
                <a:ea typeface="ＭＳ Ｐゴシック" charset="-128"/>
              </a:rPr>
              <a:t>)</a:t>
            </a:r>
          </a:p>
          <a:p>
            <a:r>
              <a:rPr lang="en-US" altLang="en-US" sz="1600" i="1" dirty="0">
                <a:solidFill>
                  <a:schemeClr val="tx1">
                    <a:lumMod val="75000"/>
                    <a:lumOff val="25000"/>
                  </a:schemeClr>
                </a:solidFill>
                <a:ea typeface="ＭＳ Ｐゴシック" charset="-128"/>
                <a:cs typeface="ＭＳ Ｐゴシック" charset="-128"/>
              </a:rPr>
              <a:t>[Core-3] </a:t>
            </a:r>
            <a:r>
              <a:rPr lang="en-US" altLang="en-US" sz="2000" b="1" dirty="0">
                <a:solidFill>
                  <a:srgbClr val="FFC000"/>
                </a:solidFill>
                <a:ea typeface="ＭＳ Ｐゴシック" charset="-128"/>
                <a:cs typeface="ＭＳ Ｐゴシック" charset="-128"/>
              </a:rPr>
              <a:t>Logic Gates</a:t>
            </a:r>
            <a:r>
              <a:rPr lang="en-US" altLang="en-US" sz="2000" b="1" dirty="0">
                <a:solidFill>
                  <a:schemeClr val="tx1">
                    <a:lumMod val="75000"/>
                    <a:lumOff val="25000"/>
                  </a:schemeClr>
                </a:solidFill>
                <a:ea typeface="ＭＳ Ｐゴシック" charset="-128"/>
                <a:cs typeface="ＭＳ Ｐゴシック" charset="-128"/>
              </a:rPr>
              <a:t> </a:t>
            </a:r>
            <a:r>
              <a:rPr lang="en-US" altLang="en-US" sz="2000" dirty="0">
                <a:solidFill>
                  <a:schemeClr val="tx1">
                    <a:lumMod val="75000"/>
                    <a:lumOff val="25000"/>
                  </a:schemeClr>
                </a:solidFill>
                <a:ea typeface="ＭＳ Ｐゴシック" charset="-128"/>
                <a:cs typeface="ＭＳ Ｐゴシック" charset="-128"/>
              </a:rPr>
              <a:t>Modeling</a:t>
            </a:r>
          </a:p>
          <a:p>
            <a:pPr lvl="1"/>
            <a:r>
              <a:rPr lang="en-US" altLang="en-US" sz="1600" dirty="0">
                <a:solidFill>
                  <a:schemeClr val="tx1">
                    <a:lumMod val="75000"/>
                    <a:lumOff val="25000"/>
                  </a:schemeClr>
                </a:solidFill>
                <a:ea typeface="ＭＳ Ｐゴシック" charset="-128"/>
              </a:rPr>
              <a:t>Preponderance of OR gates in cancer v. cell-cycle (esp. for MYC) </a:t>
            </a:r>
          </a:p>
          <a:p>
            <a:pPr lvl="1"/>
            <a:endParaRPr lang="en-US" altLang="en-US" sz="1600" dirty="0">
              <a:solidFill>
                <a:schemeClr val="tx1">
                  <a:lumMod val="75000"/>
                  <a:lumOff val="25000"/>
                </a:schemeClr>
              </a:solidFill>
              <a:ea typeface="ＭＳ Ｐゴシック" charset="-128"/>
            </a:endParaRP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255008" y="725488"/>
            <a:ext cx="4873116" cy="6132512"/>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[Exhaust-1] </a:t>
            </a:r>
            <a:r>
              <a:rPr lang="en-US" altLang="en-US" sz="2000" b="1" dirty="0" smtClean="0">
                <a:solidFill>
                  <a:srgbClr val="FFC000"/>
                </a:solidFill>
                <a:ea typeface="ＭＳ Ｐゴシック" charset="-128"/>
                <a:cs typeface="ＭＳ Ｐゴシック" charset="-128"/>
              </a:rPr>
              <a:t>Genomic Privacy</a:t>
            </a:r>
            <a:r>
              <a:rPr lang="en-US" altLang="en-US" sz="2000" b="1" dirty="0" smtClean="0">
                <a:solidFill>
                  <a:schemeClr val="tx1">
                    <a:lumMod val="75000"/>
                    <a:lumOff val="25000"/>
                  </a:schemeClr>
                </a:solidFill>
                <a:ea typeface="ＭＳ Ｐゴシック" charset="-128"/>
                <a:cs typeface="ＭＳ Ｐゴシック" charset="-128"/>
              </a:rPr>
              <a:t> </a:t>
            </a:r>
            <a:br>
              <a:rPr lang="en-US" altLang="en-US" sz="2000" b="1" dirty="0" smtClean="0">
                <a:solidFill>
                  <a:schemeClr val="tx1">
                    <a:lumMod val="75000"/>
                    <a:lumOff val="25000"/>
                  </a:schemeClr>
                </a:solidFill>
                <a:ea typeface="ＭＳ Ｐゴシック" charset="-128"/>
                <a:cs typeface="ＭＳ Ｐゴシック" charset="-128"/>
              </a:rPr>
            </a:br>
            <a:r>
              <a:rPr lang="en-US" altLang="en-US" sz="2000" b="1" dirty="0" smtClean="0">
                <a:solidFill>
                  <a:schemeClr val="tx1">
                    <a:lumMod val="75000"/>
                    <a:lumOff val="25000"/>
                  </a:schemeClr>
                </a:solidFill>
                <a:ea typeface="ＭＳ Ｐゴシック" charset="-128"/>
                <a:cs typeface="ＭＳ Ｐゴシック" charset="-128"/>
              </a:rPr>
              <a:t>&amp; RNA-</a:t>
            </a:r>
            <a:r>
              <a:rPr lang="en-US" altLang="en-US" sz="2000" b="1" dirty="0" err="1" smtClean="0">
                <a:solidFill>
                  <a:schemeClr val="tx1">
                    <a:lumMod val="75000"/>
                    <a:lumOff val="25000"/>
                  </a:schemeClr>
                </a:solidFill>
                <a:ea typeface="ＭＳ Ｐゴシック" charset="-128"/>
                <a:cs typeface="ＭＳ Ｐゴシック" charset="-128"/>
              </a:rPr>
              <a:t>seq</a:t>
            </a:r>
            <a:r>
              <a:rPr lang="en-US" altLang="en-US" sz="2000" b="1" dirty="0" smtClean="0">
                <a:solidFill>
                  <a:schemeClr val="tx1">
                    <a:lumMod val="75000"/>
                    <a:lumOff val="25000"/>
                  </a:schemeClr>
                </a:solidFill>
                <a:ea typeface="ＭＳ Ｐゴシック" charset="-128"/>
                <a:cs typeface="ＭＳ Ｐゴシック" charset="-128"/>
              </a:rPr>
              <a:t> </a:t>
            </a:r>
            <a:endParaRPr lang="en-US" altLang="en-US" sz="2000" b="1" dirty="0">
              <a:solidFill>
                <a:schemeClr val="tx1">
                  <a:lumMod val="75000"/>
                  <a:lumOff val="25000"/>
                </a:schemeClr>
              </a:solidFill>
              <a:ea typeface="ＭＳ Ｐゴシック" charset="-128"/>
              <a:cs typeface="ＭＳ Ｐゴシック" charset="-128"/>
            </a:endParaRPr>
          </a:p>
          <a:p>
            <a:pPr lvl="1"/>
            <a:r>
              <a:rPr lang="en-US" altLang="en-US" sz="1600" dirty="0" smtClean="0">
                <a:solidFill>
                  <a:schemeClr val="tx1">
                    <a:lumMod val="75000"/>
                    <a:lumOff val="25000"/>
                  </a:schemeClr>
                </a:solidFill>
                <a:ea typeface="ＭＳ Ｐゴシック" charset="-128"/>
              </a:rPr>
              <a:t>The dilemma: The genome as fundamental</a:t>
            </a:r>
            <a:r>
              <a:rPr lang="en-US" altLang="en-US" sz="1600" dirty="0">
                <a:solidFill>
                  <a:schemeClr val="tx1">
                    <a:lumMod val="75000"/>
                    <a:lumOff val="25000"/>
                  </a:schemeClr>
                </a:solidFill>
                <a:ea typeface="ＭＳ Ｐゴシック" charset="-128"/>
              </a:rPr>
              <a:t>, inherited info that’s very private v need for large-scale mining for med. research</a:t>
            </a:r>
          </a:p>
          <a:p>
            <a:pPr lvl="1"/>
            <a:r>
              <a:rPr lang="en-US" altLang="en-US" sz="1600" dirty="0" smtClean="0">
                <a:solidFill>
                  <a:schemeClr val="tx1">
                    <a:lumMod val="75000"/>
                    <a:lumOff val="25000"/>
                  </a:schemeClr>
                </a:solidFill>
                <a:ea typeface="ＭＳ Ｐゴシック" charset="-128"/>
              </a:rPr>
              <a:t>2-sided nature of RNA-</a:t>
            </a:r>
            <a:r>
              <a:rPr lang="en-US" altLang="en-US" sz="1600" dirty="0" err="1" smtClean="0">
                <a:solidFill>
                  <a:schemeClr val="tx1">
                    <a:lumMod val="75000"/>
                    <a:lumOff val="25000"/>
                  </a:schemeClr>
                </a:solidFill>
                <a:ea typeface="ＭＳ Ｐゴシック" charset="-128"/>
              </a:rPr>
              <a:t>seq</a:t>
            </a:r>
            <a:r>
              <a:rPr lang="en-US" altLang="en-US" sz="1600" dirty="0" smtClean="0">
                <a:solidFill>
                  <a:schemeClr val="tx1">
                    <a:lumMod val="75000"/>
                    <a:lumOff val="25000"/>
                  </a:schemeClr>
                </a:solidFill>
                <a:ea typeface="ＭＳ Ｐゴシック" charset="-128"/>
              </a:rPr>
              <a:t> presents </a:t>
            </a:r>
            <a:r>
              <a:rPr lang="en-US" altLang="en-US" sz="1600" dirty="0">
                <a:solidFill>
                  <a:schemeClr val="tx1">
                    <a:lumMod val="75000"/>
                    <a:lumOff val="25000"/>
                  </a:schemeClr>
                </a:solidFill>
                <a:ea typeface="ＭＳ Ｐゴシック" charset="-128"/>
              </a:rPr>
              <a:t>a </a:t>
            </a:r>
            <a:r>
              <a:rPr lang="en-US" altLang="en-US" sz="1600" dirty="0" smtClean="0">
                <a:solidFill>
                  <a:schemeClr val="tx1">
                    <a:lumMod val="75000"/>
                    <a:lumOff val="25000"/>
                  </a:schemeClr>
                </a:solidFill>
                <a:ea typeface="ＭＳ Ｐゴシック" charset="-128"/>
              </a:rPr>
              <a:t>particularly tricky </a:t>
            </a:r>
            <a:r>
              <a:rPr lang="en-US" altLang="en-US" sz="1600" dirty="0">
                <a:solidFill>
                  <a:schemeClr val="tx1">
                    <a:lumMod val="75000"/>
                    <a:lumOff val="25000"/>
                  </a:schemeClr>
                </a:solidFill>
                <a:ea typeface="ＭＳ Ｐゴシック" charset="-128"/>
              </a:rPr>
              <a:t>privacy </a:t>
            </a:r>
            <a:r>
              <a:rPr lang="en-US" altLang="en-US" sz="1600" dirty="0" smtClean="0">
                <a:solidFill>
                  <a:schemeClr val="tx1">
                    <a:lumMod val="75000"/>
                    <a:lumOff val="25000"/>
                  </a:schemeClr>
                </a:solidFill>
                <a:ea typeface="ＭＳ Ｐゴシック" charset="-128"/>
              </a:rPr>
              <a:t>issue</a:t>
            </a:r>
          </a:p>
          <a:p>
            <a:pPr lvl="1"/>
            <a:r>
              <a:rPr lang="en-US" altLang="en-US" sz="1600" dirty="0" smtClean="0">
                <a:solidFill>
                  <a:schemeClr val="tx1">
                    <a:lumMod val="75000"/>
                    <a:lumOff val="25000"/>
                  </a:schemeClr>
                </a:solidFill>
                <a:ea typeface="ＭＳ Ｐゴシック" charset="-128"/>
              </a:rPr>
              <a:t>Using file formats to remove obvious variants</a:t>
            </a:r>
            <a:endParaRPr lang="en-US" altLang="en-US" sz="1600" dirty="0">
              <a:solidFill>
                <a:schemeClr val="tx1">
                  <a:lumMod val="75000"/>
                  <a:lumOff val="25000"/>
                </a:schemeClr>
              </a:solidFill>
              <a:ea typeface="ＭＳ Ｐゴシック" charset="-128"/>
            </a:endParaRPr>
          </a:p>
          <a:p>
            <a:pPr lvl="1"/>
            <a:r>
              <a:rPr lang="en-US" altLang="en-US" sz="1600" dirty="0" smtClean="0">
                <a:solidFill>
                  <a:schemeClr val="tx1">
                    <a:lumMod val="75000"/>
                    <a:lumOff val="25000"/>
                  </a:schemeClr>
                </a:solidFill>
                <a:ea typeface="ＭＳ Ｐゴシック" charset="-128"/>
              </a:rPr>
              <a:t>Quantifying </a:t>
            </a:r>
            <a:r>
              <a:rPr lang="en-US" altLang="en-US" sz="1600" dirty="0">
                <a:solidFill>
                  <a:schemeClr val="tx1">
                    <a:lumMod val="75000"/>
                    <a:lumOff val="25000"/>
                  </a:schemeClr>
                </a:solidFill>
                <a:ea typeface="ＭＳ Ｐゴシック" charset="-128"/>
              </a:rPr>
              <a:t>&amp; removing </a:t>
            </a:r>
            <a:r>
              <a:rPr lang="en-US" altLang="en-US" sz="1600" dirty="0" smtClean="0">
                <a:solidFill>
                  <a:schemeClr val="tx1">
                    <a:lumMod val="75000"/>
                    <a:lumOff val="25000"/>
                  </a:schemeClr>
                </a:solidFill>
                <a:ea typeface="ＭＳ Ｐゴシック" charset="-128"/>
              </a:rPr>
              <a:t>further variant </a:t>
            </a:r>
            <a:r>
              <a:rPr lang="en-US" altLang="en-US" sz="1600" dirty="0">
                <a:solidFill>
                  <a:schemeClr val="tx1">
                    <a:lumMod val="75000"/>
                    <a:lumOff val="25000"/>
                  </a:schemeClr>
                </a:solidFill>
                <a:ea typeface="ＭＳ Ｐゴシック" charset="-128"/>
              </a:rPr>
              <a:t>info from expression levels + </a:t>
            </a:r>
            <a:r>
              <a:rPr lang="en-US" altLang="en-US" sz="1600" dirty="0" err="1">
                <a:solidFill>
                  <a:schemeClr val="tx1">
                    <a:lumMod val="75000"/>
                    <a:lumOff val="25000"/>
                  </a:schemeClr>
                </a:solidFill>
                <a:ea typeface="ＭＳ Ｐゴシック" charset="-128"/>
              </a:rPr>
              <a:t>eQTLs</a:t>
            </a:r>
            <a:r>
              <a:rPr lang="en-US" altLang="en-US" sz="1600" dirty="0">
                <a:solidFill>
                  <a:schemeClr val="tx1">
                    <a:lumMod val="75000"/>
                    <a:lumOff val="25000"/>
                  </a:schemeClr>
                </a:solidFill>
                <a:ea typeface="ＭＳ Ｐゴシック" charset="-128"/>
              </a:rPr>
              <a:t> using ICI &amp; predictability</a:t>
            </a:r>
          </a:p>
          <a:p>
            <a:pPr lvl="1"/>
            <a:r>
              <a:rPr lang="en-US" altLang="en-US" sz="1600" dirty="0">
                <a:solidFill>
                  <a:schemeClr val="tx1">
                    <a:lumMod val="75000"/>
                    <a:lumOff val="25000"/>
                  </a:schemeClr>
                </a:solidFill>
                <a:ea typeface="ＭＳ Ｐゴシック" charset="-128"/>
              </a:rPr>
              <a:t>Instantiating a practical linking attack using extreme expression levels</a:t>
            </a:r>
          </a:p>
          <a:p>
            <a:r>
              <a:rPr lang="en-US" altLang="en-US" sz="1600" i="1" dirty="0" smtClean="0">
                <a:solidFill>
                  <a:schemeClr val="tx1">
                    <a:lumMod val="75000"/>
                    <a:lumOff val="25000"/>
                  </a:schemeClr>
                </a:solidFill>
                <a:ea typeface="ＭＳ Ｐゴシック" charset="-128"/>
                <a:cs typeface="ＭＳ Ｐゴシック" charset="-128"/>
              </a:rPr>
              <a:t>[Exhaust-2]</a:t>
            </a:r>
            <a:r>
              <a:rPr lang="en-US" altLang="en-US" sz="2000" b="1" dirty="0" smtClean="0">
                <a:solidFill>
                  <a:schemeClr val="tx1">
                    <a:lumMod val="75000"/>
                    <a:lumOff val="25000"/>
                  </a:schemeClr>
                </a:solidFill>
                <a:ea typeface="ＭＳ Ｐゴシック" charset="-128"/>
                <a:cs typeface="ＭＳ Ｐゴシック" charset="-128"/>
              </a:rPr>
              <a:t> </a:t>
            </a:r>
            <a:r>
              <a:rPr lang="en-US" altLang="en-US" sz="2000" b="1" dirty="0" smtClean="0">
                <a:solidFill>
                  <a:srgbClr val="FFC000"/>
                </a:solidFill>
                <a:ea typeface="ＭＳ Ｐゴシック" charset="-128"/>
                <a:cs typeface="ＭＳ Ｐゴシック" charset="-128"/>
              </a:rPr>
              <a:t>Publication Patterns</a:t>
            </a:r>
            <a:r>
              <a:rPr lang="en-US" altLang="en-US" sz="2000" dirty="0" smtClean="0">
                <a:solidFill>
                  <a:schemeClr val="tx1">
                    <a:lumMod val="75000"/>
                    <a:lumOff val="25000"/>
                  </a:schemeClr>
                </a:solidFill>
                <a:ea typeface="ＭＳ Ｐゴシック" charset="-128"/>
                <a:cs typeface="ＭＳ Ｐゴシック" charset="-128"/>
              </a:rPr>
              <a:t> from data </a:t>
            </a:r>
            <a:r>
              <a:rPr lang="en-US" altLang="en-US" sz="2000" dirty="0">
                <a:solidFill>
                  <a:schemeClr val="tx1">
                    <a:lumMod val="75000"/>
                    <a:lumOff val="25000"/>
                  </a:schemeClr>
                </a:solidFill>
                <a:ea typeface="ＭＳ Ｐゴシック" charset="-128"/>
                <a:cs typeface="ＭＳ Ｐゴシック" charset="-128"/>
              </a:rPr>
              <a:t>producing consortia</a:t>
            </a:r>
          </a:p>
          <a:p>
            <a:pPr lvl="1"/>
            <a:r>
              <a:rPr lang="en-US" altLang="en-US" sz="16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600" dirty="0">
                <a:solidFill>
                  <a:schemeClr val="tx1">
                    <a:lumMod val="75000"/>
                    <a:lumOff val="25000"/>
                  </a:schemeClr>
                </a:solidFill>
                <a:ea typeface="ＭＳ Ｐゴシック" charset="-128"/>
              </a:rPr>
              <a:t>Key role of brokers in data dissemination</a:t>
            </a: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1607230771"/>
      </p:ext>
    </p:extLst>
  </p:cSld>
  <p:clrMapOvr>
    <a:masterClrMapping/>
  </p:clrMapOvr>
  <p:transition advTm="238108"/>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41" y="444500"/>
            <a:ext cx="5479159" cy="1397000"/>
          </a:xfrm>
        </p:spPr>
        <p:txBody>
          <a:bodyPr/>
          <a:lstStyle/>
          <a:p>
            <a:r>
              <a:rPr lang="en-US" dirty="0" smtClean="0"/>
              <a:t>2-sided nature of functional </a:t>
            </a:r>
            <a:br>
              <a:rPr lang="en-US" dirty="0" smtClean="0"/>
            </a:br>
            <a:r>
              <a:rPr lang="en-US" dirty="0" smtClean="0"/>
              <a:t>genomics data: Analysis can be </a:t>
            </a:r>
            <a:br>
              <a:rPr lang="en-US" dirty="0" smtClean="0"/>
            </a:br>
            <a:r>
              <a:rPr lang="en-US" dirty="0" smtClean="0">
                <a:solidFill>
                  <a:schemeClr val="accent1">
                    <a:lumMod val="50000"/>
                  </a:schemeClr>
                </a:solidFill>
              </a:rPr>
              <a:t>very General/Public</a:t>
            </a:r>
            <a:r>
              <a:rPr lang="en-US" dirty="0" smtClean="0"/>
              <a:t> </a:t>
            </a:r>
            <a:br>
              <a:rPr lang="en-US" dirty="0" smtClean="0"/>
            </a:br>
            <a:r>
              <a:rPr lang="en-US" dirty="0" smtClean="0">
                <a:solidFill>
                  <a:srgbClr val="800000"/>
                </a:solidFill>
              </a:rPr>
              <a:t>or Individual/Private</a:t>
            </a:r>
            <a:endParaRPr lang="en-US" dirty="0">
              <a:solidFill>
                <a:srgbClr val="800000"/>
              </a:solidFill>
            </a:endParaRPr>
          </a:p>
        </p:txBody>
      </p:sp>
      <p:sp>
        <p:nvSpPr>
          <p:cNvPr id="3" name="Content Placeholder 2"/>
          <p:cNvSpPr>
            <a:spLocks noGrp="1"/>
          </p:cNvSpPr>
          <p:nvPr>
            <p:ph idx="1"/>
          </p:nvPr>
        </p:nvSpPr>
        <p:spPr>
          <a:xfrm>
            <a:off x="195168" y="2083547"/>
            <a:ext cx="8599207" cy="4334666"/>
          </a:xfrm>
        </p:spPr>
        <p:txBody>
          <a:bodyPr/>
          <a:lstStyle/>
          <a:p>
            <a:r>
              <a:rPr lang="en-US" sz="2000" b="1" dirty="0" smtClean="0">
                <a:solidFill>
                  <a:schemeClr val="accent1">
                    <a:lumMod val="50000"/>
                  </a:schemeClr>
                </a:solidFill>
              </a:rPr>
              <a:t>General </a:t>
            </a:r>
            <a:r>
              <a:rPr lang="en-US" sz="2000" b="1" dirty="0">
                <a:solidFill>
                  <a:schemeClr val="accent1">
                    <a:lumMod val="50000"/>
                  </a:schemeClr>
                </a:solidFill>
              </a:rPr>
              <a:t>quantifications</a:t>
            </a:r>
            <a:r>
              <a:rPr lang="en-US" sz="2000" dirty="0"/>
              <a:t> related to </a:t>
            </a:r>
            <a:r>
              <a:rPr lang="en-US" sz="2000" dirty="0" smtClean="0"/>
              <a:t>overall aspects </a:t>
            </a:r>
            <a:br>
              <a:rPr lang="en-US" sz="2000" dirty="0" smtClean="0"/>
            </a:br>
            <a:r>
              <a:rPr lang="en-US" sz="2000" dirty="0" smtClean="0"/>
              <a:t>of </a:t>
            </a:r>
            <a:r>
              <a:rPr lang="en-US" sz="2000" dirty="0"/>
              <a:t>a </a:t>
            </a:r>
            <a:r>
              <a:rPr lang="en-US" sz="2000" dirty="0" smtClean="0"/>
              <a:t>condition </a:t>
            </a:r>
            <a:r>
              <a:rPr lang="mr-IN" sz="2000" dirty="0"/>
              <a:t>–</a:t>
            </a:r>
            <a:r>
              <a:rPr lang="en-US" sz="2000" dirty="0"/>
              <a:t> </a:t>
            </a:r>
            <a:r>
              <a:rPr lang="en-US" sz="2000" dirty="0" err="1"/>
              <a:t>ie</a:t>
            </a:r>
            <a:r>
              <a:rPr lang="en-US" sz="2000" dirty="0"/>
              <a:t> </a:t>
            </a:r>
            <a:r>
              <a:rPr lang="en-US" sz="2000" dirty="0" smtClean="0"/>
              <a:t>gene </a:t>
            </a:r>
            <a:r>
              <a:rPr lang="en-US" sz="2000" dirty="0"/>
              <a:t>activity as a function of:</a:t>
            </a:r>
          </a:p>
          <a:p>
            <a:pPr lvl="1"/>
            <a:r>
              <a:rPr lang="en-US" sz="1800" dirty="0"/>
              <a:t>Developmental </a:t>
            </a:r>
            <a:r>
              <a:rPr lang="en-US" sz="1800" dirty="0" smtClean="0"/>
              <a:t>stage, Evolutionary relationships, Cell-type, Disease</a:t>
            </a:r>
            <a:endParaRPr lang="en-US" sz="1800" dirty="0"/>
          </a:p>
          <a:p>
            <a:endParaRPr lang="en-US" sz="2000" b="1" dirty="0" smtClean="0"/>
          </a:p>
          <a:p>
            <a:r>
              <a:rPr lang="en-US" sz="2000" b="1" dirty="0" smtClean="0"/>
              <a:t>Above are </a:t>
            </a:r>
            <a:r>
              <a:rPr lang="en-US" sz="2000" b="1" dirty="0"/>
              <a:t>not tied to an </a:t>
            </a:r>
            <a:r>
              <a:rPr lang="en-US" sz="2000" b="1" dirty="0" smtClean="0"/>
              <a:t>individual’s genotype. </a:t>
            </a:r>
            <a:r>
              <a:rPr lang="en-US" sz="2000" b="1" dirty="0" smtClean="0">
                <a:solidFill>
                  <a:srgbClr val="C00000"/>
                </a:solidFill>
              </a:rPr>
              <a:t>However</a:t>
            </a:r>
            <a:r>
              <a:rPr lang="en-US" sz="2000" b="1" dirty="0">
                <a:solidFill>
                  <a:srgbClr val="C00000"/>
                </a:solidFill>
              </a:rPr>
              <a:t>, data </a:t>
            </a:r>
            <a:r>
              <a:rPr lang="en-US" sz="2000" b="1" dirty="0" smtClean="0">
                <a:solidFill>
                  <a:srgbClr val="C00000"/>
                </a:solidFill>
              </a:rPr>
              <a:t>is derived </a:t>
            </a:r>
            <a:r>
              <a:rPr lang="en-US" sz="2000" b="1" dirty="0">
                <a:solidFill>
                  <a:srgbClr val="C00000"/>
                </a:solidFill>
              </a:rPr>
              <a:t>from </a:t>
            </a:r>
            <a:r>
              <a:rPr lang="en-US" sz="2000" b="1" dirty="0" smtClean="0">
                <a:solidFill>
                  <a:srgbClr val="C00000"/>
                </a:solidFill>
              </a:rPr>
              <a:t>individuals &amp; tagged </a:t>
            </a:r>
            <a:r>
              <a:rPr lang="en-US" sz="2000" b="1" dirty="0">
                <a:solidFill>
                  <a:srgbClr val="C00000"/>
                </a:solidFill>
              </a:rPr>
              <a:t>with </a:t>
            </a:r>
            <a:r>
              <a:rPr lang="en-US" sz="2000" b="1" dirty="0" smtClean="0">
                <a:solidFill>
                  <a:srgbClr val="C00000"/>
                </a:solidFill>
              </a:rPr>
              <a:t>their genotypes</a:t>
            </a:r>
            <a:endParaRPr lang="en-US" sz="2000" b="1" dirty="0">
              <a:solidFill>
                <a:srgbClr val="C00000"/>
              </a:solidFill>
            </a:endParaRPr>
          </a:p>
          <a:p>
            <a:endParaRPr lang="en-US" sz="1800" dirty="0" smtClean="0"/>
          </a:p>
          <a:p>
            <a:endParaRPr lang="en-US" sz="1800" dirty="0"/>
          </a:p>
          <a:p>
            <a:r>
              <a:rPr lang="en-US" sz="1800" dirty="0" smtClean="0"/>
              <a:t>(Note, a few calculations aim </a:t>
            </a:r>
            <a:r>
              <a:rPr lang="en-US" sz="1800" dirty="0"/>
              <a:t>to use </a:t>
            </a:r>
            <a:r>
              <a:rPr lang="en-US" sz="1800" dirty="0" smtClean="0"/>
              <a:t>explicitly genotype to </a:t>
            </a:r>
            <a:r>
              <a:rPr lang="en-US" sz="1800" dirty="0"/>
              <a:t>derive general relations related to sequence variation &amp; gene </a:t>
            </a:r>
            <a:r>
              <a:rPr lang="en-US" sz="1800" dirty="0" smtClean="0"/>
              <a:t>expression - </a:t>
            </a:r>
            <a:r>
              <a:rPr lang="en-US" sz="1800" dirty="0" err="1" smtClean="0"/>
              <a:t>eg</a:t>
            </a:r>
            <a:r>
              <a:rPr lang="en-US" sz="1800" dirty="0" smtClean="0"/>
              <a:t> allelic activity)</a:t>
            </a:r>
            <a:endParaRPr lang="en-US" sz="1800" dirty="0"/>
          </a:p>
        </p:txBody>
      </p:sp>
      <p:pic>
        <p:nvPicPr>
          <p:cNvPr id="4" name="Picture 1" descr="32300504070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6671" y="178267"/>
            <a:ext cx="2487704" cy="2487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8614862"/>
      </p:ext>
    </p:extLst>
  </p:cSld>
  <p:clrMapOvr>
    <a:masterClrMapping/>
  </p:clrMapOvr>
  <p:transition advTm="90569"/>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a:xfrm>
            <a:off x="685800" y="312495"/>
            <a:ext cx="4343400" cy="1440105"/>
          </a:xfrm>
        </p:spPr>
        <p:txBody>
          <a:bodyPr/>
          <a:lstStyle/>
          <a:p>
            <a:r>
              <a:rPr lang="en-US" sz="2800" dirty="0">
                <a:latin typeface="Arial" charset="0"/>
                <a:ea typeface="ＭＳ Ｐゴシック" charset="0"/>
                <a:cs typeface="ＭＳ Ｐゴシック" charset="0"/>
              </a:rPr>
              <a:t>Genomics has similar "Big Data" Dilemma in the Rest of Society</a:t>
            </a:r>
          </a:p>
        </p:txBody>
      </p:sp>
      <p:sp>
        <p:nvSpPr>
          <p:cNvPr id="311298" name="Content Placeholder 2"/>
          <p:cNvSpPr>
            <a:spLocks noGrp="1"/>
          </p:cNvSpPr>
          <p:nvPr>
            <p:ph sz="half" idx="1"/>
          </p:nvPr>
        </p:nvSpPr>
        <p:spPr>
          <a:xfrm>
            <a:off x="685799" y="1981253"/>
            <a:ext cx="4174067" cy="4638675"/>
          </a:xfrm>
        </p:spPr>
        <p:txBody>
          <a:bodyPr/>
          <a:lstStyle/>
          <a:p>
            <a:r>
              <a:rPr lang="en-US" sz="2800" dirty="0">
                <a:latin typeface="Arial" charset="0"/>
                <a:ea typeface="ＭＳ Ｐゴシック" charset="0"/>
                <a:cs typeface="ＭＳ Ｐゴシック" charset="0"/>
              </a:rPr>
              <a:t>Sharing &amp; "peer-production" is central to success of many new ventures, with the same risks as in </a:t>
            </a:r>
            <a:r>
              <a:rPr lang="en-US" sz="2800" dirty="0" smtClean="0">
                <a:latin typeface="Arial" charset="0"/>
                <a:ea typeface="ＭＳ Ｐゴシック" charset="0"/>
                <a:cs typeface="ＭＳ Ｐゴシック" charset="0"/>
              </a:rPr>
              <a:t>genomics</a:t>
            </a:r>
          </a:p>
          <a:p>
            <a:pPr lvl="1"/>
            <a:r>
              <a:rPr lang="en-US" sz="2400" b="1" dirty="0">
                <a:solidFill>
                  <a:srgbClr val="FF0000"/>
                </a:solidFill>
                <a:latin typeface="Arial" charset="0"/>
                <a:ea typeface="ＭＳ Ｐゴシック" charset="0"/>
                <a:cs typeface="ＭＳ Ｐゴシック" charset="0"/>
              </a:rPr>
              <a:t>EG web search</a:t>
            </a:r>
            <a:r>
              <a:rPr lang="en-US" sz="2400" dirty="0">
                <a:latin typeface="Arial" charset="0"/>
                <a:ea typeface="ＭＳ Ｐゴシック" charset="0"/>
                <a:cs typeface="ＭＳ Ｐゴシック" charset="0"/>
              </a:rPr>
              <a:t>: Large-scale mining </a:t>
            </a:r>
            <a:r>
              <a:rPr lang="en-US" sz="2400" dirty="0" smtClean="0">
                <a:latin typeface="Arial" charset="0"/>
                <a:ea typeface="ＭＳ Ｐゴシック" charset="0"/>
                <a:cs typeface="ＭＳ Ｐゴシック" charset="0"/>
              </a:rPr>
              <a:t>essential</a:t>
            </a:r>
            <a:endParaRPr lang="en-US" sz="2400" dirty="0">
              <a:latin typeface="Arial" charset="0"/>
              <a:ea typeface="ＭＳ Ｐゴシック" charset="0"/>
              <a:cs typeface="ＭＳ Ｐゴシック" charset="0"/>
            </a:endParaRPr>
          </a:p>
        </p:txBody>
      </p:sp>
      <p:sp>
        <p:nvSpPr>
          <p:cNvPr id="4" name="Content Placeholder 3"/>
          <p:cNvSpPr>
            <a:spLocks noGrp="1"/>
          </p:cNvSpPr>
          <p:nvPr>
            <p:ph sz="half" idx="2"/>
          </p:nvPr>
        </p:nvSpPr>
        <p:spPr>
          <a:xfrm>
            <a:off x="5035312" y="3482056"/>
            <a:ext cx="3810000" cy="2779315"/>
          </a:xfrm>
        </p:spPr>
        <p:txBody>
          <a:bodyPr/>
          <a:lstStyle/>
          <a:p>
            <a:r>
              <a:rPr lang="en-US" sz="2800" dirty="0" smtClean="0">
                <a:latin typeface="Arial" charset="0"/>
                <a:ea typeface="ＭＳ Ｐゴシック" charset="0"/>
                <a:cs typeface="ＭＳ Ｐゴシック" charset="0"/>
              </a:rPr>
              <a:t>We </a:t>
            </a:r>
            <a:r>
              <a:rPr lang="en-US" sz="2800" dirty="0">
                <a:latin typeface="Arial" charset="0"/>
                <a:ea typeface="ＭＳ Ｐゴシック" charset="0"/>
                <a:cs typeface="ＭＳ Ｐゴシック" charset="0"/>
              </a:rPr>
              <a:t>confront privacy risks every day we access the </a:t>
            </a:r>
            <a:r>
              <a:rPr lang="en-US" sz="2800" dirty="0" smtClean="0">
                <a:latin typeface="Arial" charset="0"/>
                <a:ea typeface="ＭＳ Ｐゴシック" charset="0"/>
                <a:cs typeface="ＭＳ Ｐゴシック" charset="0"/>
              </a:rPr>
              <a:t>internet</a:t>
            </a:r>
            <a:endParaRPr lang="en-US" sz="2800" dirty="0">
              <a:latin typeface="Arial" charset="0"/>
              <a:ea typeface="ＭＳ Ｐゴシック" charset="0"/>
              <a:cs typeface="ＭＳ Ｐゴシック" charset="0"/>
            </a:endParaRPr>
          </a:p>
        </p:txBody>
      </p:sp>
      <p:grpSp>
        <p:nvGrpSpPr>
          <p:cNvPr id="311299" name="Group 4"/>
          <p:cNvGrpSpPr>
            <a:grpSpLocks/>
          </p:cNvGrpSpPr>
          <p:nvPr/>
        </p:nvGrpSpPr>
        <p:grpSpPr bwMode="auto">
          <a:xfrm>
            <a:off x="5473701" y="184200"/>
            <a:ext cx="3670300" cy="2830513"/>
            <a:chOff x="144463" y="0"/>
            <a:chExt cx="8999537" cy="6724650"/>
          </a:xfrm>
        </p:grpSpPr>
        <p:pic>
          <p:nvPicPr>
            <p:cNvPr id="311301" name="Picture 5" descr="ANd9GcSVncikErXRBqBL8pxBqdJaLzS8YMDUg05A9sxsovUYk-nFEN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46038"/>
              <a:ext cx="2065337" cy="206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2" name="Picture 6" descr="ANd9GcTqtJcEBT_PY3JaOKuPafAQEbtLAZTA3-sTWDhxD-5VGOvYdwq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2143125"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3" name="Picture 11" descr="ANd9GcTwCouIvt-qdBI5vr9vSxbA8W3PPlOK8Sa9djB0d9Rl5sxZ0wN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362200"/>
              <a:ext cx="19431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4" name="Picture 13" descr="ANd9GcQsMogq3a7fwA-3V2XTzZ6SXlB20qgq48IxnSV0DQIseHR4lq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5" name="Picture 15" descr="ANd9GcTLh14QRSBFoI4TDYAJMMpWZ5WkrSGjYDV9abFFcwFUJwjr4ge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572000"/>
              <a:ext cx="19431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6" name="Picture 17" descr="pinterest-1345141049_6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0"/>
              <a:ext cx="23622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7" name="Picture 19" descr="icon-512x5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6482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8" name="Picture 21" descr="flickr-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304800"/>
              <a:ext cx="2066925" cy="154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9" name="Picture 23" descr="google-plus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0"/>
              <a:ext cx="2173288"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10" name="Picture 25" descr="linkedin-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8950" y="4419600"/>
              <a:ext cx="2305050" cy="230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11" name="Picture 27" descr="youtube_logo_standard_againstwhite-vflKoO81_"/>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2971800"/>
              <a:ext cx="2519363" cy="91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12" name="Picture 29" descr="blogge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0" y="2590800"/>
              <a:ext cx="168592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TextBox 2"/>
          <p:cNvSpPr txBox="1"/>
          <p:nvPr/>
        </p:nvSpPr>
        <p:spPr>
          <a:xfrm>
            <a:off x="36220" y="6571625"/>
            <a:ext cx="8501063" cy="230828"/>
          </a:xfrm>
          <a:prstGeom prst="rect">
            <a:avLst/>
          </a:prstGeom>
          <a:noFill/>
        </p:spPr>
        <p:txBody>
          <a:bodyPr lIns="91435" tIns="45718" rIns="91435" bIns="45718">
            <a:spAutoFit/>
          </a:bodyPr>
          <a:lstStyle/>
          <a:p>
            <a:pPr>
              <a:defRPr/>
            </a:pPr>
            <a:r>
              <a:rPr lang="en-US" sz="900" b="0" dirty="0">
                <a:solidFill>
                  <a:schemeClr val="bg1">
                    <a:lumMod val="50000"/>
                  </a:schemeClr>
                </a:solidFill>
              </a:rPr>
              <a:t>[</a:t>
            </a:r>
            <a:r>
              <a:rPr lang="en-US" sz="900" b="0" dirty="0" err="1">
                <a:solidFill>
                  <a:schemeClr val="bg1">
                    <a:lumMod val="50000"/>
                  </a:schemeClr>
                </a:solidFill>
              </a:rPr>
              <a:t>Seringhaus</a:t>
            </a:r>
            <a:r>
              <a:rPr lang="en-US" sz="900" b="0" dirty="0">
                <a:solidFill>
                  <a:schemeClr val="bg1">
                    <a:lumMod val="50000"/>
                  </a:schemeClr>
                </a:solidFill>
              </a:rPr>
              <a:t> &amp; Gerstein ('09), </a:t>
            </a:r>
            <a:r>
              <a:rPr lang="en-US" sz="900" b="0" i="1" dirty="0">
                <a:solidFill>
                  <a:schemeClr val="bg1">
                    <a:lumMod val="50000"/>
                  </a:schemeClr>
                </a:solidFill>
              </a:rPr>
              <a:t>Hart. Courant </a:t>
            </a:r>
            <a:r>
              <a:rPr lang="en-US" sz="900" b="0" dirty="0">
                <a:solidFill>
                  <a:schemeClr val="bg1">
                    <a:lumMod val="50000"/>
                  </a:schemeClr>
                </a:solidFill>
              </a:rPr>
              <a:t>(Jun 5); </a:t>
            </a:r>
            <a:r>
              <a:rPr lang="en-US" sz="900" b="0" dirty="0" err="1">
                <a:solidFill>
                  <a:schemeClr val="bg1">
                    <a:lumMod val="50000"/>
                  </a:schemeClr>
                </a:solidFill>
              </a:rPr>
              <a:t>Greenbaum</a:t>
            </a:r>
            <a:r>
              <a:rPr lang="en-US" sz="900" b="0" dirty="0">
                <a:solidFill>
                  <a:schemeClr val="bg1">
                    <a:lumMod val="50000"/>
                  </a:schemeClr>
                </a:solidFill>
              </a:rPr>
              <a:t> &amp; Gerstein ('11), </a:t>
            </a:r>
            <a:r>
              <a:rPr lang="en-US" sz="900" b="0" i="1" dirty="0">
                <a:solidFill>
                  <a:schemeClr val="bg1">
                    <a:lumMod val="50000"/>
                  </a:schemeClr>
                </a:solidFill>
              </a:rPr>
              <a:t> NY Times</a:t>
            </a:r>
            <a:r>
              <a:rPr lang="en-US" sz="900" b="0" dirty="0">
                <a:solidFill>
                  <a:schemeClr val="bg1">
                    <a:lumMod val="50000"/>
                  </a:schemeClr>
                </a:solidFill>
              </a:rPr>
              <a:t> (6 Oct)]</a:t>
            </a:r>
          </a:p>
        </p:txBody>
      </p:sp>
    </p:spTree>
    <p:extLst>
      <p:ext uri="{BB962C8B-B14F-4D97-AF65-F5344CB8AC3E}">
        <p14:creationId xmlns:p14="http://schemas.microsoft.com/office/powerpoint/2010/main" val="1058053005"/>
      </p:ext>
    </p:extLst>
  </p:cSld>
  <p:clrMapOvr>
    <a:masterClrMapping/>
  </p:clrMapOvr>
  <p:transition advTm="30354"/>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p:nvPr>
        </p:nvSpPr>
        <p:spPr>
          <a:xfrm>
            <a:off x="693738" y="185746"/>
            <a:ext cx="7772400" cy="522287"/>
          </a:xfrm>
        </p:spPr>
        <p:txBody>
          <a:bodyPr/>
          <a:lstStyle/>
          <a:p>
            <a:pPr eaLnBrk="1" hangingPunct="1"/>
            <a:r>
              <a:rPr lang="en-US">
                <a:latin typeface="Calibri" charset="0"/>
                <a:ea typeface="ＭＳ Ｐゴシック" charset="0"/>
                <a:cs typeface="ＭＳ Ｐゴシック" charset="0"/>
              </a:rPr>
              <a:t>Tricky Privacy Considerations in Personal Genomics</a:t>
            </a:r>
          </a:p>
        </p:txBody>
      </p:sp>
      <p:sp>
        <p:nvSpPr>
          <p:cNvPr id="89090" name="Content Placeholder 2"/>
          <p:cNvSpPr>
            <a:spLocks noGrp="1"/>
          </p:cNvSpPr>
          <p:nvPr>
            <p:ph sz="half" idx="1"/>
          </p:nvPr>
        </p:nvSpPr>
        <p:spPr>
          <a:xfrm>
            <a:off x="474663" y="841383"/>
            <a:ext cx="3267343" cy="5245100"/>
          </a:xfrm>
        </p:spPr>
        <p:txBody>
          <a:bodyPr>
            <a:normAutofit fontScale="92500" lnSpcReduction="20000"/>
          </a:bodyPr>
          <a:lstStyle/>
          <a:p>
            <a:pPr marL="225413" indent="-225413" defTabSz="909586" eaLnBrk="1" hangingPunct="1">
              <a:defRPr/>
            </a:pPr>
            <a:r>
              <a:rPr lang="en-US" sz="2400" b="1">
                <a:solidFill>
                  <a:srgbClr val="C00000"/>
                </a:solidFill>
                <a:latin typeface="Arial" charset="0"/>
                <a:ea typeface="ＭＳ Ｐゴシック" charset="0"/>
                <a:cs typeface="ＭＳ Ｐゴシック" charset="0"/>
              </a:rPr>
              <a:t>Genetic Exceptionalism : </a:t>
            </a:r>
            <a:br>
              <a:rPr lang="en-US" sz="2400" b="1">
                <a:solidFill>
                  <a:srgbClr val="C00000"/>
                </a:solidFill>
                <a:latin typeface="Arial" charset="0"/>
                <a:ea typeface="ＭＳ Ｐゴシック" charset="0"/>
                <a:cs typeface="ＭＳ Ｐゴシック" charset="0"/>
              </a:rPr>
            </a:br>
            <a:r>
              <a:rPr lang="en-US" sz="2400">
                <a:latin typeface="Arial" charset="0"/>
                <a:ea typeface="ＭＳ Ｐゴシック" charset="0"/>
                <a:cs typeface="ＭＳ Ｐゴシック" charset="0"/>
              </a:rPr>
              <a:t>The Genome is very fundamental data, potentially very revealing about one’s identity &amp; characteristics</a:t>
            </a:r>
          </a:p>
          <a:p>
            <a:pPr marL="225413" indent="-225413" defTabSz="909586" eaLnBrk="1" hangingPunct="1">
              <a:defRPr/>
            </a:pPr>
            <a:r>
              <a:rPr lang="en-US" altLang="en-US" sz="2400" b="1" dirty="0" smtClean="0">
                <a:solidFill>
                  <a:srgbClr val="C00000"/>
                </a:solidFill>
                <a:ea typeface="ＭＳ Ｐゴシック" pitchFamily="34" charset="-128"/>
              </a:rPr>
              <a:t>Personal </a:t>
            </a:r>
            <a:r>
              <a:rPr lang="en-US" altLang="en-US" sz="2400" b="1" dirty="0">
                <a:solidFill>
                  <a:srgbClr val="C00000"/>
                </a:solidFill>
                <a:ea typeface="ＭＳ Ｐゴシック" pitchFamily="34" charset="-128"/>
              </a:rPr>
              <a:t>Genomic info. essentially meaningless currently but will it be in 20 </a:t>
            </a:r>
            <a:r>
              <a:rPr lang="en-US" altLang="en-US" sz="2400" b="1" dirty="0" err="1">
                <a:solidFill>
                  <a:srgbClr val="C00000"/>
                </a:solidFill>
                <a:ea typeface="ＭＳ Ｐゴシック" pitchFamily="34" charset="-128"/>
              </a:rPr>
              <a:t>yrs</a:t>
            </a:r>
            <a:r>
              <a:rPr lang="en-US" altLang="en-US" sz="2400" b="1" dirty="0">
                <a:solidFill>
                  <a:srgbClr val="C00000"/>
                </a:solidFill>
                <a:ea typeface="ＭＳ Ｐゴシック" pitchFamily="34" charset="-128"/>
              </a:rPr>
              <a:t>? 50 </a:t>
            </a:r>
            <a:r>
              <a:rPr lang="en-US" altLang="en-US" sz="2400" b="1" dirty="0" err="1">
                <a:solidFill>
                  <a:srgbClr val="C00000"/>
                </a:solidFill>
                <a:ea typeface="ＭＳ Ｐゴシック" pitchFamily="34" charset="-128"/>
              </a:rPr>
              <a:t>yrs</a:t>
            </a:r>
            <a:r>
              <a:rPr lang="en-US" altLang="en-US" sz="2400" b="1" dirty="0">
                <a:solidFill>
                  <a:srgbClr val="C00000"/>
                </a:solidFill>
                <a:ea typeface="ＭＳ Ｐゴシック" pitchFamily="34" charset="-128"/>
              </a:rPr>
              <a:t>?</a:t>
            </a:r>
          </a:p>
          <a:p>
            <a:pPr marL="568293" lvl="1" indent="-225413" defTabSz="909586" eaLnBrk="1" hangingPunct="1">
              <a:defRPr/>
            </a:pPr>
            <a:r>
              <a:rPr lang="en-US" altLang="en-US" sz="2200" dirty="0">
                <a:ea typeface="ＭＳ Ｐゴシック" pitchFamily="34" charset="-128"/>
              </a:rPr>
              <a:t>Genomic sequence very revealing about one’s children. Is true consent possible?</a:t>
            </a:r>
          </a:p>
          <a:p>
            <a:pPr marL="568293" lvl="1" indent="-225413" defTabSz="909586" eaLnBrk="1" hangingPunct="1">
              <a:defRPr/>
            </a:pPr>
            <a:r>
              <a:rPr lang="en-US" altLang="en-US" sz="2200" dirty="0">
                <a:ea typeface="ＭＳ Ｐゴシック" pitchFamily="34" charset="-128"/>
              </a:rPr>
              <a:t>Once put on the web it can’t be taken back </a:t>
            </a:r>
          </a:p>
          <a:p>
            <a:pPr eaLnBrk="1" hangingPunct="1">
              <a:defRPr/>
            </a:pPr>
            <a:endParaRPr lang="en-US" altLang="en-US" sz="2400" dirty="0">
              <a:ea typeface="ＭＳ Ｐゴシック" pitchFamily="34" charset="-128"/>
            </a:endParaRPr>
          </a:p>
          <a:p>
            <a:pPr lvl="1" eaLnBrk="1" hangingPunct="1">
              <a:defRPr/>
            </a:pPr>
            <a:endParaRPr lang="en-US" altLang="en-US" sz="2200" dirty="0">
              <a:ea typeface="ＭＳ Ｐゴシック" pitchFamily="34" charset="-128"/>
            </a:endParaRPr>
          </a:p>
          <a:p>
            <a:pPr lvl="1" eaLnBrk="1" hangingPunct="1">
              <a:defRPr/>
            </a:pPr>
            <a:endParaRPr lang="en-US" altLang="en-US" sz="2200" dirty="0">
              <a:ea typeface="ＭＳ Ｐゴシック" pitchFamily="34" charset="-128"/>
            </a:endParaRPr>
          </a:p>
          <a:p>
            <a:pPr eaLnBrk="1" hangingPunct="1">
              <a:defRPr/>
            </a:pPr>
            <a:endParaRPr lang="en-US" altLang="en-US" sz="2400" dirty="0">
              <a:ea typeface="ＭＳ Ｐゴシック" pitchFamily="34" charset="-128"/>
            </a:endParaRPr>
          </a:p>
        </p:txBody>
      </p:sp>
      <p:sp>
        <p:nvSpPr>
          <p:cNvPr id="19459" name="Content Placeholder 1"/>
          <p:cNvSpPr>
            <a:spLocks noGrp="1"/>
          </p:cNvSpPr>
          <p:nvPr>
            <p:ph sz="half" idx="2"/>
          </p:nvPr>
        </p:nvSpPr>
        <p:spPr>
          <a:xfrm>
            <a:off x="3432517" y="841427"/>
            <a:ext cx="5614501" cy="4638675"/>
          </a:xfrm>
          <a:extLst>
            <a:ext uri="{91240B29-F687-4f45-9708-019B960494DF}">
              <a14:hiddenLine xmlns:a14="http://schemas.microsoft.com/office/drawing/2010/main" xmlns=""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normAutofit fontScale="92500" lnSpcReduction="20000"/>
          </a:bodyPr>
          <a:lstStyle/>
          <a:p>
            <a:pPr eaLnBrk="1" hangingPunct="1">
              <a:defRPr/>
            </a:pPr>
            <a:r>
              <a:rPr lang="en-US" altLang="en-US" sz="2400" b="1" dirty="0">
                <a:solidFill>
                  <a:srgbClr val="C00000"/>
                </a:solidFill>
                <a:ea typeface="ＭＳ Ｐゴシック" pitchFamily="34" charset="-128"/>
              </a:rPr>
              <a:t>Culture Clash:</a:t>
            </a:r>
            <a:r>
              <a:rPr lang="en-US" altLang="en-US" sz="2400" dirty="0">
                <a:solidFill>
                  <a:srgbClr val="C00000"/>
                </a:solidFill>
                <a:ea typeface="ＭＳ Ｐゴシック" pitchFamily="34" charset="-128"/>
              </a:rPr>
              <a:t> </a:t>
            </a:r>
            <a:r>
              <a:rPr lang="en-US" altLang="en-US" sz="2400" dirty="0">
                <a:ea typeface="ＭＳ Ｐゴシック" pitchFamily="34" charset="-128"/>
              </a:rPr>
              <a:t/>
            </a:r>
            <a:br>
              <a:rPr lang="en-US" altLang="en-US" sz="2400" dirty="0">
                <a:ea typeface="ＭＳ Ｐゴシック" pitchFamily="34" charset="-128"/>
              </a:rPr>
            </a:br>
            <a:r>
              <a:rPr lang="en-US" altLang="en-US" sz="2400" dirty="0">
                <a:ea typeface="ＭＳ Ｐゴシック" pitchFamily="34" charset="-128"/>
              </a:rPr>
              <a:t>Genomics historically has been a proponent of “open data” but not clear personal genomics fits this. </a:t>
            </a:r>
          </a:p>
          <a:p>
            <a:pPr lvl="1" eaLnBrk="1" hangingPunct="1">
              <a:defRPr/>
            </a:pPr>
            <a:r>
              <a:rPr lang="en-US" altLang="en-US" sz="2200" dirty="0">
                <a:ea typeface="ＭＳ Ｐゴシック" pitchFamily="34" charset="-128"/>
              </a:rPr>
              <a:t>Clinical Medline has a very different culture.</a:t>
            </a:r>
            <a:endParaRPr lang="en-US" sz="2200" dirty="0">
              <a:latin typeface="Arial" charset="0"/>
              <a:ea typeface="ＭＳ Ｐゴシック" charset="0"/>
              <a:cs typeface="ＭＳ Ｐゴシック" charset="0"/>
            </a:endParaRPr>
          </a:p>
          <a:p>
            <a:pPr eaLnBrk="1" hangingPunct="1">
              <a:defRPr/>
            </a:pPr>
            <a:r>
              <a:rPr lang="en-US" sz="2400" b="1" dirty="0" smtClean="0">
                <a:solidFill>
                  <a:srgbClr val="C00000"/>
                </a:solidFill>
                <a:latin typeface="Arial" charset="0"/>
                <a:ea typeface="ＭＳ Ｐゴシック" charset="0"/>
                <a:cs typeface="ＭＳ Ｐゴシック" charset="0"/>
              </a:rPr>
              <a:t>Ethically </a:t>
            </a:r>
            <a:r>
              <a:rPr lang="en-US" sz="2400" b="1" dirty="0">
                <a:solidFill>
                  <a:srgbClr val="C00000"/>
                </a:solidFill>
                <a:latin typeface="Arial" charset="0"/>
                <a:ea typeface="ＭＳ Ｐゴシック" charset="0"/>
                <a:cs typeface="ＭＳ Ｐゴシック" charset="0"/>
              </a:rPr>
              <a:t>challenged</a:t>
            </a:r>
            <a:r>
              <a:rPr lang="en-US" sz="2400" dirty="0">
                <a:latin typeface="Arial" charset="0"/>
                <a:ea typeface="ＭＳ Ｐゴシック" charset="0"/>
                <a:cs typeface="ＭＳ Ｐゴシック" charset="0"/>
              </a:rPr>
              <a:t> history of genetics </a:t>
            </a:r>
          </a:p>
          <a:p>
            <a:pPr lvl="1" eaLnBrk="1" hangingPunct="1">
              <a:defRPr/>
            </a:pPr>
            <a:r>
              <a:rPr lang="en-US" altLang="en-US" sz="2200" dirty="0" smtClean="0">
                <a:ea typeface="ＭＳ Ｐゴシック" pitchFamily="34" charset="-128"/>
              </a:rPr>
              <a:t>Ownership </a:t>
            </a:r>
            <a:r>
              <a:rPr lang="en-US" altLang="en-US" sz="2200" dirty="0">
                <a:ea typeface="ＭＳ Ｐゴシック" pitchFamily="34" charset="-128"/>
              </a:rPr>
              <a:t>of the data &amp; what consent means (Hela)</a:t>
            </a:r>
          </a:p>
          <a:p>
            <a:pPr lvl="2" eaLnBrk="1" hangingPunct="1">
              <a:defRPr/>
            </a:pPr>
            <a:r>
              <a:rPr lang="en-US" altLang="en-US" sz="2000" dirty="0">
                <a:ea typeface="ＭＳ Ｐゴシック" pitchFamily="34" charset="-128"/>
              </a:rPr>
              <a:t>Could your genetic data give rise to a product line? </a:t>
            </a:r>
          </a:p>
          <a:p>
            <a:pPr eaLnBrk="1" hangingPunct="1">
              <a:defRPr/>
            </a:pPr>
            <a:endParaRPr lang="en-US" sz="2200" dirty="0">
              <a:latin typeface="Arial" charset="0"/>
              <a:ea typeface="ＭＳ Ｐゴシック" charset="0"/>
              <a:cs typeface="ＭＳ Ｐゴシック" charset="0"/>
            </a:endParaRPr>
          </a:p>
        </p:txBody>
      </p:sp>
      <p:sp>
        <p:nvSpPr>
          <p:cNvPr id="309252" name="TextBox 4"/>
          <p:cNvSpPr txBox="1">
            <a:spLocks noChangeArrowheads="1"/>
          </p:cNvSpPr>
          <p:nvPr/>
        </p:nvSpPr>
        <p:spPr bwMode="auto">
          <a:xfrm>
            <a:off x="254001" y="6424656"/>
            <a:ext cx="8555038" cy="400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rPr>
              <a:t>[D Greenbaum &amp; M Gerstein (</a:t>
            </a:r>
            <a:r>
              <a:rPr lang="fr-FR" sz="1000" b="0">
                <a:solidFill>
                  <a:srgbClr val="7F7F7F"/>
                </a:solidFill>
              </a:rPr>
              <a:t>’</a:t>
            </a:r>
            <a:r>
              <a:rPr lang="en-US" altLang="ja-JP" sz="1000" b="0">
                <a:solidFill>
                  <a:srgbClr val="7F7F7F"/>
                </a:solidFill>
              </a:rPr>
              <a:t>08). Am J. Bioethics; D Greenbaum &amp; M Gerstein, Hartford Courant, 10 Jul. '08 ; SF Chronicle, 2 Nov. '08; </a:t>
            </a:r>
            <a:br>
              <a:rPr lang="en-US" altLang="ja-JP" sz="1000" b="0">
                <a:solidFill>
                  <a:srgbClr val="7F7F7F"/>
                </a:solidFill>
              </a:rPr>
            </a:br>
            <a:r>
              <a:rPr lang="en-US" altLang="ja-JP" sz="1000" b="0">
                <a:solidFill>
                  <a:srgbClr val="7F7F7F"/>
                </a:solidFill>
              </a:rPr>
              <a:t>Greenbaum et al. </a:t>
            </a:r>
            <a:r>
              <a:rPr lang="en-US" altLang="ja-JP" sz="1000" b="0" i="1">
                <a:solidFill>
                  <a:srgbClr val="7F7F7F"/>
                </a:solidFill>
              </a:rPr>
              <a:t>PLOS CB </a:t>
            </a:r>
            <a:r>
              <a:rPr lang="en-US" altLang="ja-JP" sz="1000" b="0">
                <a:solidFill>
                  <a:srgbClr val="7F7F7F"/>
                </a:solidFill>
              </a:rPr>
              <a:t>(</a:t>
            </a:r>
            <a:r>
              <a:rPr lang="en-US" sz="1000" b="0">
                <a:solidFill>
                  <a:srgbClr val="7F7F7F"/>
                </a:solidFill>
              </a:rPr>
              <a:t>‘</a:t>
            </a:r>
            <a:r>
              <a:rPr lang="en-US" altLang="ja-JP" sz="1000" b="0">
                <a:solidFill>
                  <a:srgbClr val="7F7F7F"/>
                </a:solidFill>
              </a:rPr>
              <a:t>11) ; Greenbaum &amp; Gerstein ('13), The Scientist; Photo from NY Times]</a:t>
            </a:r>
            <a:endParaRPr lang="en-US" sz="1000" b="0">
              <a:solidFill>
                <a:srgbClr val="7F7F7F"/>
              </a:solidFill>
            </a:endParaRPr>
          </a:p>
        </p:txBody>
      </p:sp>
      <p:pic>
        <p:nvPicPr>
          <p:cNvPr id="309253" name="Picture 1" descr="24GENOME-superJumb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53138" y="3842570"/>
            <a:ext cx="2413000" cy="2413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32257875"/>
      </p:ext>
    </p:extLst>
  </p:cSld>
  <p:clrMapOvr>
    <a:masterClrMapping/>
  </p:clrMapOvr>
  <p:transition spd="slow" advTm="114984"/>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1" y="5902218"/>
            <a:ext cx="3726873" cy="657808"/>
          </a:xfrm>
        </p:spPr>
        <p:txBody>
          <a:bodyPr/>
          <a:lstStyle/>
          <a:p>
            <a:r>
              <a:rPr lang="en-US" dirty="0" smtClean="0"/>
              <a:t>Activity Patterns</a:t>
            </a:r>
            <a:endParaRPr lang="en-US" dirty="0"/>
          </a:p>
        </p:txBody>
      </p:sp>
      <p:sp>
        <p:nvSpPr>
          <p:cNvPr id="30" name="Content Placeholder 29"/>
          <p:cNvSpPr>
            <a:spLocks noGrp="1"/>
          </p:cNvSpPr>
          <p:nvPr>
            <p:ph idx="1"/>
          </p:nvPr>
        </p:nvSpPr>
        <p:spPr>
          <a:xfrm>
            <a:off x="4268906" y="5890026"/>
            <a:ext cx="4114798" cy="657808"/>
          </a:xfrm>
        </p:spPr>
        <p:txBody>
          <a:bodyPr/>
          <a:lstStyle/>
          <a:p>
            <a:r>
              <a:rPr lang="en-US" sz="1600" dirty="0" smtClean="0"/>
              <a:t>RNA </a:t>
            </a:r>
            <a:r>
              <a:rPr lang="en-US" sz="1600" dirty="0"/>
              <a:t>Seq. </a:t>
            </a:r>
            <a:r>
              <a:rPr lang="en-US" sz="1600" dirty="0" smtClean="0"/>
              <a:t>gives rise </a:t>
            </a:r>
            <a:r>
              <a:rPr lang="en-US" sz="1600" dirty="0"/>
              <a:t>to </a:t>
            </a:r>
            <a:r>
              <a:rPr lang="en-US" sz="1600" dirty="0" smtClean="0"/>
              <a:t>activity patterns of genes </a:t>
            </a:r>
            <a:r>
              <a:rPr lang="en-US" sz="1600" dirty="0"/>
              <a:t>&amp; </a:t>
            </a:r>
            <a:r>
              <a:rPr lang="en-US" sz="1600" dirty="0" smtClean="0"/>
              <a:t>regions </a:t>
            </a:r>
            <a:r>
              <a:rPr lang="en-US" sz="1600" dirty="0"/>
              <a:t>in the </a:t>
            </a:r>
            <a:r>
              <a:rPr lang="en-US" sz="1600" dirty="0" smtClean="0"/>
              <a:t>genome</a:t>
            </a:r>
          </a:p>
        </p:txBody>
      </p:sp>
      <p:pic>
        <p:nvPicPr>
          <p:cNvPr id="5" name="Picture 4" descr="ezgif.com-video-to-gif-6.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44" y="750472"/>
            <a:ext cx="8601469" cy="4851766"/>
          </a:xfrm>
          <a:prstGeom prst="rect">
            <a:avLst/>
          </a:prstGeom>
        </p:spPr>
      </p:pic>
    </p:spTree>
    <p:extLst>
      <p:ext uri="{BB962C8B-B14F-4D97-AF65-F5344CB8AC3E}">
        <p14:creationId xmlns:p14="http://schemas.microsoft.com/office/powerpoint/2010/main" val="1724376327"/>
      </p:ext>
    </p:extLst>
  </p:cSld>
  <p:clrMapOvr>
    <a:masterClrMapping/>
  </p:clrMapOvr>
  <p:transition advTm="30455"/>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954905"/>
            <a:ext cx="9144000" cy="1903095"/>
          </a:xfrm>
          <a:prstGeom prst="rect">
            <a:avLst/>
          </a:prstGeom>
        </p:spPr>
      </p:pic>
      <p:sp>
        <p:nvSpPr>
          <p:cNvPr id="310273" name="Title 4"/>
          <p:cNvSpPr>
            <a:spLocks noGrp="1"/>
          </p:cNvSpPr>
          <p:nvPr>
            <p:ph type="title"/>
          </p:nvPr>
        </p:nvSpPr>
        <p:spPr>
          <a:xfrm>
            <a:off x="557214" y="157163"/>
            <a:ext cx="4576762" cy="1143000"/>
          </a:xfrm>
        </p:spPr>
        <p:txBody>
          <a:bodyPr/>
          <a:lstStyle/>
          <a:p>
            <a:r>
              <a:rPr lang="en-US">
                <a:latin typeface="Arial" charset="0"/>
                <a:ea typeface="ＭＳ Ｐゴシック" charset="0"/>
                <a:cs typeface="ＭＳ Ｐゴシック" charset="0"/>
              </a:rPr>
              <a:t>The Other Side of the Coin:</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Why we should share</a:t>
            </a:r>
          </a:p>
        </p:txBody>
      </p:sp>
      <p:sp>
        <p:nvSpPr>
          <p:cNvPr id="6" name="Content Placeholder 5"/>
          <p:cNvSpPr>
            <a:spLocks noGrp="1"/>
          </p:cNvSpPr>
          <p:nvPr>
            <p:ph idx="1"/>
          </p:nvPr>
        </p:nvSpPr>
        <p:spPr>
          <a:xfrm>
            <a:off x="193154" y="1194860"/>
            <a:ext cx="5852045" cy="4776788"/>
          </a:xfrm>
        </p:spPr>
        <p:txBody>
          <a:bodyPr/>
          <a:lstStyle/>
          <a:p>
            <a:pPr>
              <a:defRPr/>
            </a:pPr>
            <a:r>
              <a:rPr lang="en-US" sz="2000" dirty="0" smtClean="0"/>
              <a:t>Sharing helps </a:t>
            </a:r>
            <a:r>
              <a:rPr lang="en-US" sz="2000" b="1" dirty="0" smtClean="0">
                <a:solidFill>
                  <a:srgbClr val="C00000"/>
                </a:solidFill>
              </a:rPr>
              <a:t>speed research</a:t>
            </a:r>
          </a:p>
          <a:p>
            <a:pPr lvl="1">
              <a:defRPr/>
            </a:pPr>
            <a:r>
              <a:rPr lang="en-US" sz="2000" dirty="0" smtClean="0"/>
              <a:t>Large-scale mining of this information is important for medical research</a:t>
            </a:r>
          </a:p>
          <a:p>
            <a:pPr lvl="1">
              <a:defRPr/>
            </a:pPr>
            <a:r>
              <a:rPr lang="en-US" sz="2000" dirty="0" smtClean="0"/>
              <a:t>Privacy is cumbersome, particularly for big data</a:t>
            </a:r>
          </a:p>
          <a:p>
            <a:pPr>
              <a:defRPr/>
            </a:pPr>
            <a:r>
              <a:rPr lang="en-US" sz="2000" dirty="0" smtClean="0"/>
              <a:t>Sharing is important for </a:t>
            </a:r>
            <a:r>
              <a:rPr lang="en-US" sz="2000" b="1" dirty="0" smtClean="0">
                <a:solidFill>
                  <a:srgbClr val="C00000"/>
                </a:solidFill>
              </a:rPr>
              <a:t>reproducible research</a:t>
            </a:r>
          </a:p>
          <a:p>
            <a:pPr>
              <a:defRPr/>
            </a:pPr>
            <a:r>
              <a:rPr lang="en-US" sz="2000" dirty="0" smtClean="0"/>
              <a:t>Sharing is useful for </a:t>
            </a:r>
            <a:r>
              <a:rPr lang="en-US" sz="2000" b="1" dirty="0" smtClean="0">
                <a:solidFill>
                  <a:srgbClr val="C00000"/>
                </a:solidFill>
              </a:rPr>
              <a:t>education</a:t>
            </a:r>
          </a:p>
          <a:p>
            <a:pPr lvl="1">
              <a:defRPr/>
            </a:pPr>
            <a:r>
              <a:rPr lang="en-US" sz="2000" dirty="0" smtClean="0"/>
              <a:t>More fun to study a known person’s genome </a:t>
            </a:r>
          </a:p>
          <a:p>
            <a:pPr lvl="2">
              <a:defRPr/>
            </a:pPr>
            <a:r>
              <a:rPr lang="en-US" sz="1800" dirty="0" err="1" smtClean="0"/>
              <a:t>Eg</a:t>
            </a:r>
            <a:r>
              <a:rPr lang="en-US" sz="1800" dirty="0" smtClean="0"/>
              <a:t> Zimmer’s Game of Genomes in STAT </a:t>
            </a:r>
          </a:p>
          <a:p>
            <a:pPr marL="0" indent="0">
              <a:buNone/>
              <a:defRPr/>
            </a:pPr>
            <a:endParaRPr lang="en-US" sz="2000" dirty="0"/>
          </a:p>
        </p:txBody>
      </p:sp>
      <p:pic>
        <p:nvPicPr>
          <p:cNvPr id="310275" name="Content Placeholder 3" descr="961878_Enlarged_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7081" y="0"/>
            <a:ext cx="2886919" cy="3626908"/>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pic>
      <p:sp>
        <p:nvSpPr>
          <p:cNvPr id="294916" name="Rectangle 1"/>
          <p:cNvSpPr>
            <a:spLocks noChangeArrowheads="1"/>
          </p:cNvSpPr>
          <p:nvPr/>
        </p:nvSpPr>
        <p:spPr bwMode="auto">
          <a:xfrm>
            <a:off x="5999162" y="3821549"/>
            <a:ext cx="2997200" cy="9387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p>
            <a:pPr>
              <a:defRPr/>
            </a:pPr>
            <a:r>
              <a:rPr lang="en-US" sz="1100" b="0" dirty="0">
                <a:solidFill>
                  <a:schemeClr val="tx1">
                    <a:lumMod val="50000"/>
                    <a:lumOff val="50000"/>
                  </a:schemeClr>
                </a:solidFill>
              </a:rPr>
              <a:t>[Yale Law Roundtable (‘10). Comp. in Sci. &amp; Eng. 12:8;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(‘09). Am. J. Bioethics;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(‘10). SF Chronicle, May 2, Page E-4; </a:t>
            </a:r>
            <a:br>
              <a:rPr lang="en-US" sz="1100" b="0" dirty="0">
                <a:solidFill>
                  <a:schemeClr val="tx1">
                    <a:lumMod val="50000"/>
                    <a:lumOff val="50000"/>
                  </a:schemeClr>
                </a:solidFill>
              </a:rPr>
            </a:br>
            <a:r>
              <a:rPr lang="en-US" sz="1100" b="0" dirty="0" err="1">
                <a:solidFill>
                  <a:schemeClr val="tx1">
                    <a:lumMod val="50000"/>
                    <a:lumOff val="50000"/>
                  </a:schemeClr>
                </a:solidFill>
              </a:rPr>
              <a:t>Greenbaum</a:t>
            </a:r>
            <a:r>
              <a:rPr lang="en-US" sz="1100" b="0" dirty="0">
                <a:solidFill>
                  <a:schemeClr val="tx1">
                    <a:lumMod val="50000"/>
                    <a:lumOff val="50000"/>
                  </a:schemeClr>
                </a:solidFill>
              </a:rPr>
              <a:t> et al. </a:t>
            </a:r>
            <a:r>
              <a:rPr lang="en-US" sz="1100" b="0" i="1" dirty="0">
                <a:solidFill>
                  <a:schemeClr val="tx1">
                    <a:lumMod val="50000"/>
                    <a:lumOff val="50000"/>
                  </a:schemeClr>
                </a:solidFill>
              </a:rPr>
              <a:t>PLOS CB </a:t>
            </a:r>
            <a:r>
              <a:rPr lang="en-US" sz="1100" b="0" dirty="0">
                <a:solidFill>
                  <a:schemeClr val="tx1">
                    <a:lumMod val="50000"/>
                    <a:lumOff val="50000"/>
                  </a:schemeClr>
                </a:solidFill>
              </a:rPr>
              <a:t>(‘11)]</a:t>
            </a:r>
          </a:p>
        </p:txBody>
      </p:sp>
    </p:spTree>
    <p:extLst>
      <p:ext uri="{BB962C8B-B14F-4D97-AF65-F5344CB8AC3E}">
        <p14:creationId xmlns:p14="http://schemas.microsoft.com/office/powerpoint/2010/main" val="34210301"/>
      </p:ext>
    </p:extLst>
  </p:cSld>
  <p:clrMapOvr>
    <a:masterClrMapping/>
  </p:clrMapOvr>
  <p:transition advTm="42517"/>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935" y="965200"/>
            <a:ext cx="3632200" cy="1143000"/>
          </a:xfrm>
        </p:spPr>
        <p:txBody>
          <a:bodyPr/>
          <a:lstStyle/>
          <a:p>
            <a:r>
              <a:rPr lang="en-US" dirty="0" smtClean="0"/>
              <a:t>The Dilemma</a:t>
            </a:r>
            <a:endParaRPr lang="en-US" dirty="0"/>
          </a:p>
        </p:txBody>
      </p:sp>
      <p:sp>
        <p:nvSpPr>
          <p:cNvPr id="3" name="Content Placeholder 2"/>
          <p:cNvSpPr>
            <a:spLocks noGrp="1"/>
          </p:cNvSpPr>
          <p:nvPr>
            <p:ph idx="1"/>
          </p:nvPr>
        </p:nvSpPr>
        <p:spPr>
          <a:xfrm>
            <a:off x="550354" y="3293533"/>
            <a:ext cx="7450646" cy="3233216"/>
          </a:xfrm>
        </p:spPr>
        <p:txBody>
          <a:bodyPr/>
          <a:lstStyle/>
          <a:p>
            <a:pPr>
              <a:defRPr/>
            </a:pPr>
            <a:r>
              <a:rPr lang="en-US" sz="2000" dirty="0" smtClean="0"/>
              <a:t>The individual (harmed?) v the collective (benefits)</a:t>
            </a:r>
          </a:p>
          <a:p>
            <a:pPr lvl="1">
              <a:defRPr/>
            </a:pPr>
            <a:r>
              <a:rPr lang="en-US" sz="2000" dirty="0" smtClean="0"/>
              <a:t>But do sick patients care about their privacy?</a:t>
            </a:r>
          </a:p>
          <a:p>
            <a:pPr>
              <a:defRPr/>
            </a:pPr>
            <a:r>
              <a:rPr lang="en-US" sz="2000" dirty="0" smtClean="0"/>
              <a:t>How to balance risks v rewards - Quantification</a:t>
            </a:r>
          </a:p>
          <a:p>
            <a:pPr lvl="1">
              <a:defRPr/>
            </a:pPr>
            <a:r>
              <a:rPr lang="en-US" sz="2000" dirty="0" smtClean="0"/>
              <a:t>What </a:t>
            </a:r>
            <a:r>
              <a:rPr lang="en-US" sz="2000" dirty="0"/>
              <a:t>is acceptable risk? </a:t>
            </a:r>
            <a:br>
              <a:rPr lang="en-US" sz="2000" dirty="0"/>
            </a:br>
            <a:r>
              <a:rPr lang="en-US" sz="2000" dirty="0" smtClean="0"/>
              <a:t>Can </a:t>
            </a:r>
            <a:r>
              <a:rPr lang="en-US" sz="2000" dirty="0"/>
              <a:t>we quantify leakage</a:t>
            </a:r>
            <a:r>
              <a:rPr lang="en-US" sz="2000" dirty="0" smtClean="0"/>
              <a:t>?</a:t>
            </a:r>
          </a:p>
          <a:p>
            <a:pPr lvl="2">
              <a:defRPr/>
            </a:pPr>
            <a:r>
              <a:rPr lang="en-US" sz="1600" dirty="0" smtClean="0">
                <a:latin typeface="Arial" charset="0"/>
                <a:ea typeface="ＭＳ Ｐゴシック" charset="0"/>
              </a:rPr>
              <a:t>Ex: photos </a:t>
            </a:r>
            <a:r>
              <a:rPr lang="en-US" sz="1600" dirty="0">
                <a:latin typeface="Arial" charset="0"/>
                <a:ea typeface="ＭＳ Ｐゴシック" charset="0"/>
              </a:rPr>
              <a:t>of eye </a:t>
            </a:r>
            <a:r>
              <a:rPr lang="en-US" sz="1600" dirty="0" smtClean="0">
                <a:latin typeface="Arial" charset="0"/>
                <a:ea typeface="ＭＳ Ｐゴシック" charset="0"/>
              </a:rPr>
              <a:t>color</a:t>
            </a:r>
            <a:endParaRPr lang="en-US" sz="1600" dirty="0"/>
          </a:p>
          <a:p>
            <a:pPr lvl="1">
              <a:defRPr/>
            </a:pPr>
            <a:r>
              <a:rPr lang="en-US" sz="2000" dirty="0"/>
              <a:t>Cost Benefit </a:t>
            </a:r>
            <a:r>
              <a:rPr lang="en-US" sz="2000" dirty="0" smtClean="0"/>
              <a:t>Analysis</a:t>
            </a:r>
            <a:endParaRPr lang="en-US" sz="2000" dirty="0"/>
          </a:p>
          <a:p>
            <a:pPr lvl="1">
              <a:defRPr/>
            </a:pPr>
            <a:endParaRPr lang="en-US" sz="2000" dirty="0"/>
          </a:p>
          <a:p>
            <a:endParaRPr lang="en-US" sz="2800" dirty="0"/>
          </a:p>
        </p:txBody>
      </p:sp>
      <p:pic>
        <p:nvPicPr>
          <p:cNvPr id="4" name="Picture 3" descr="Screen Shot 2015-10-02 at 11.32.16 PM.png"/>
          <p:cNvPicPr>
            <a:picLocks noChangeAspect="1"/>
          </p:cNvPicPr>
          <p:nvPr/>
        </p:nvPicPr>
        <p:blipFill rotWithShape="1">
          <a:blip r:embed="rId2">
            <a:extLst>
              <a:ext uri="{28A0092B-C50C-407E-A947-70E740481C1C}">
                <a14:useLocalDpi xmlns:a14="http://schemas.microsoft.com/office/drawing/2010/main" val="0"/>
              </a:ext>
            </a:extLst>
          </a:blip>
          <a:srcRect t="15240"/>
          <a:stretch/>
        </p:blipFill>
        <p:spPr>
          <a:xfrm>
            <a:off x="-16931" y="-33866"/>
            <a:ext cx="5300133" cy="2987440"/>
          </a:xfrm>
          <a:prstGeom prst="rect">
            <a:avLst/>
          </a:prstGeom>
          <a:ln w="19050" cmpd="sng">
            <a:solidFill>
              <a:schemeClr val="tx1"/>
            </a:solidFill>
          </a:ln>
        </p:spPr>
      </p:pic>
      <p:sp>
        <p:nvSpPr>
          <p:cNvPr id="5" name="TextBox 4"/>
          <p:cNvSpPr txBox="1"/>
          <p:nvPr/>
        </p:nvSpPr>
        <p:spPr>
          <a:xfrm>
            <a:off x="0" y="2986502"/>
            <a:ext cx="3218388" cy="230828"/>
          </a:xfrm>
          <a:prstGeom prst="rect">
            <a:avLst/>
          </a:prstGeom>
          <a:noFill/>
        </p:spPr>
        <p:txBody>
          <a:bodyPr wrap="square" lIns="91435" tIns="45718" rIns="91435" bIns="45718">
            <a:spAutoFit/>
          </a:bodyPr>
          <a:lstStyle/>
          <a:p>
            <a:pPr>
              <a:defRPr/>
            </a:pPr>
            <a:r>
              <a:rPr lang="en-US" sz="900" b="0" dirty="0">
                <a:solidFill>
                  <a:schemeClr val="bg1">
                    <a:lumMod val="50000"/>
                  </a:schemeClr>
                </a:solidFill>
              </a:rPr>
              <a:t>[Economist, 15 Aug ‘15]</a:t>
            </a:r>
          </a:p>
        </p:txBody>
      </p:sp>
    </p:spTree>
    <p:extLst>
      <p:ext uri="{BB962C8B-B14F-4D97-AF65-F5344CB8AC3E}">
        <p14:creationId xmlns:p14="http://schemas.microsoft.com/office/powerpoint/2010/main" val="1594395158"/>
      </p:ext>
    </p:extLst>
  </p:cSld>
  <p:clrMapOvr>
    <a:masterClrMapping/>
  </p:clrMapOvr>
  <p:transition advTm="31193"/>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a:xfrm>
            <a:off x="685800" y="237067"/>
            <a:ext cx="7772400" cy="1143000"/>
          </a:xfrm>
        </p:spPr>
        <p:txBody>
          <a:bodyPr/>
          <a:lstStyle/>
          <a:p>
            <a:r>
              <a:rPr lang="en-US" dirty="0">
                <a:latin typeface="Arial" charset="0"/>
                <a:ea typeface="ＭＳ Ｐゴシック" charset="0"/>
                <a:cs typeface="ＭＳ Ｐゴシック" charset="0"/>
              </a:rPr>
              <a:t>Current Social &amp; Technical Solutions</a:t>
            </a:r>
          </a:p>
        </p:txBody>
      </p:sp>
      <p:sp>
        <p:nvSpPr>
          <p:cNvPr id="314370" name="Content Placeholder 2"/>
          <p:cNvSpPr>
            <a:spLocks noGrp="1"/>
          </p:cNvSpPr>
          <p:nvPr>
            <p:ph sz="half" idx="1"/>
          </p:nvPr>
        </p:nvSpPr>
        <p:spPr>
          <a:xfrm>
            <a:off x="685799" y="1270069"/>
            <a:ext cx="5274734" cy="4638675"/>
          </a:xfrm>
        </p:spPr>
        <p:txBody>
          <a:bodyPr/>
          <a:lstStyle/>
          <a:p>
            <a:r>
              <a:rPr lang="en-US" b="1" dirty="0" smtClean="0">
                <a:solidFill>
                  <a:srgbClr val="FF0000"/>
                </a:solidFill>
                <a:latin typeface="Arial" charset="0"/>
                <a:ea typeface="ＭＳ Ｐゴシック" charset="0"/>
                <a:cs typeface="ＭＳ Ｐゴシック" charset="0"/>
              </a:rPr>
              <a:t>Closed Data</a:t>
            </a:r>
            <a:r>
              <a:rPr lang="en-US" sz="2000" dirty="0" smtClean="0">
                <a:latin typeface="Arial" charset="0"/>
                <a:ea typeface="ＭＳ Ｐゴシック" charset="0"/>
                <a:cs typeface="ＭＳ Ｐゴシック" charset="0"/>
              </a:rPr>
              <a:t> Approach</a:t>
            </a:r>
          </a:p>
          <a:p>
            <a:pPr lvl="1"/>
            <a:r>
              <a:rPr lang="en-US" sz="2000" dirty="0" smtClean="0">
                <a:latin typeface="Arial" charset="0"/>
                <a:ea typeface="ＭＳ Ｐゴシック" charset="0"/>
                <a:cs typeface="ＭＳ Ｐゴシック" charset="0"/>
              </a:rPr>
              <a:t>Consents</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cs typeface="ＭＳ Ｐゴシック" charset="0"/>
              </a:rPr>
              <a:t>“Protected” distribution </a:t>
            </a:r>
            <a:r>
              <a:rPr lang="en-US" sz="2000" dirty="0" smtClean="0">
                <a:latin typeface="Arial" charset="0"/>
                <a:ea typeface="ＭＳ Ｐゴシック" charset="0"/>
                <a:cs typeface="ＭＳ Ｐゴシック" charset="0"/>
              </a:rPr>
              <a:t>via </a:t>
            </a:r>
            <a:r>
              <a:rPr lang="en-US" sz="2000" dirty="0" err="1" smtClean="0">
                <a:latin typeface="Arial" charset="0"/>
                <a:ea typeface="ＭＳ Ｐゴシック" charset="0"/>
                <a:cs typeface="ＭＳ Ｐゴシック" charset="0"/>
              </a:rPr>
              <a:t>dbGAP</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cs typeface="ＭＳ Ｐゴシック" charset="0"/>
              </a:rPr>
              <a:t>Local computes on secure </a:t>
            </a:r>
            <a:r>
              <a:rPr lang="en-US" sz="2000" dirty="0" smtClean="0">
                <a:latin typeface="Arial" charset="0"/>
                <a:ea typeface="ＭＳ Ｐゴシック" charset="0"/>
                <a:cs typeface="ＭＳ Ｐゴシック" charset="0"/>
              </a:rPr>
              <a:t>computer</a:t>
            </a:r>
          </a:p>
          <a:p>
            <a:r>
              <a:rPr lang="en-US" sz="2000" dirty="0" smtClean="0">
                <a:latin typeface="Arial" charset="0"/>
                <a:ea typeface="ＭＳ Ｐゴシック" charset="0"/>
                <a:cs typeface="ＭＳ Ｐゴシック" charset="0"/>
              </a:rPr>
              <a:t>Issues with Closed Data</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rPr>
              <a:t>Non-uniformity of consents &amp; paperwork</a:t>
            </a:r>
          </a:p>
          <a:p>
            <a:pPr lvl="2"/>
            <a:r>
              <a:rPr lang="en-US" sz="1600" dirty="0">
                <a:latin typeface="Arial" charset="0"/>
                <a:ea typeface="ＭＳ Ｐゴシック" charset="0"/>
              </a:rPr>
              <a:t>Different international norms, leading to confusion</a:t>
            </a:r>
            <a:endParaRPr lang="en-US" sz="1800" dirty="0" smtClean="0">
              <a:latin typeface="Arial" charset="0"/>
              <a:ea typeface="ＭＳ Ｐゴシック" charset="0"/>
            </a:endParaRPr>
          </a:p>
          <a:p>
            <a:pPr lvl="1"/>
            <a:r>
              <a:rPr lang="en-US" sz="2000" dirty="0">
                <a:latin typeface="Arial" charset="0"/>
                <a:ea typeface="ＭＳ Ｐゴシック" charset="0"/>
              </a:rPr>
              <a:t>Encryption &amp; computer security creates burdensome requirements on data sharing &amp; large scale analysis</a:t>
            </a:r>
          </a:p>
          <a:p>
            <a:pPr lvl="1"/>
            <a:r>
              <a:rPr lang="en-US" sz="2000" dirty="0">
                <a:latin typeface="Arial" charset="0"/>
                <a:ea typeface="ＭＳ Ｐゴシック" charset="0"/>
              </a:rPr>
              <a:t>Many schemes get “hacked</a:t>
            </a:r>
            <a:r>
              <a:rPr lang="en-US" sz="2000" dirty="0" smtClean="0">
                <a:latin typeface="Arial" charset="0"/>
                <a:ea typeface="ＭＳ Ｐゴシック" charset="0"/>
              </a:rPr>
              <a:t>”</a:t>
            </a:r>
          </a:p>
          <a:p>
            <a:pPr lvl="1"/>
            <a:endParaRPr lang="en-US" sz="2000" dirty="0">
              <a:latin typeface="Arial" charset="0"/>
              <a:ea typeface="ＭＳ Ｐゴシック" charset="0"/>
            </a:endParaRPr>
          </a:p>
        </p:txBody>
      </p:sp>
      <p:sp>
        <p:nvSpPr>
          <p:cNvPr id="2" name="Content Placeholder 1"/>
          <p:cNvSpPr>
            <a:spLocks noGrp="1"/>
          </p:cNvSpPr>
          <p:nvPr>
            <p:ph sz="half" idx="2"/>
          </p:nvPr>
        </p:nvSpPr>
        <p:spPr>
          <a:xfrm>
            <a:off x="5571066" y="1270069"/>
            <a:ext cx="3098799" cy="4638675"/>
          </a:xfrm>
        </p:spPr>
        <p:txBody>
          <a:bodyPr/>
          <a:lstStyle/>
          <a:p>
            <a:pPr>
              <a:defRPr/>
            </a:pPr>
            <a:r>
              <a:rPr lang="en-US" b="1" dirty="0" smtClean="0">
                <a:solidFill>
                  <a:srgbClr val="00B050"/>
                </a:solidFill>
              </a:rPr>
              <a:t>Open Data</a:t>
            </a:r>
            <a:endParaRPr lang="en-US" b="1" dirty="0">
              <a:solidFill>
                <a:srgbClr val="00B050"/>
              </a:solidFill>
            </a:endParaRPr>
          </a:p>
          <a:p>
            <a:pPr lvl="1">
              <a:defRPr/>
            </a:pPr>
            <a:r>
              <a:rPr lang="en-US" sz="2000" dirty="0" smtClean="0"/>
              <a:t>Genomic "test </a:t>
            </a:r>
            <a:r>
              <a:rPr lang="en-US" sz="2000" dirty="0"/>
              <a:t>pilots” (ala PGP)?</a:t>
            </a:r>
          </a:p>
          <a:p>
            <a:pPr lvl="2">
              <a:defRPr/>
            </a:pPr>
            <a:r>
              <a:rPr lang="en-US" sz="1600" dirty="0">
                <a:cs typeface="ＭＳ Ｐゴシック" pitchFamily="-65" charset="-128"/>
              </a:rPr>
              <a:t>Sports stars &amp; celebrities?</a:t>
            </a:r>
          </a:p>
          <a:p>
            <a:pPr lvl="1">
              <a:defRPr/>
            </a:pPr>
            <a:r>
              <a:rPr lang="en-US" sz="2000" dirty="0"/>
              <a:t>Some public data &amp; data donation is helpful but is this a realistic solution for an unbiased sample of ~1M</a:t>
            </a:r>
          </a:p>
          <a:p>
            <a:endParaRPr lang="en-US" sz="2000" dirty="0"/>
          </a:p>
        </p:txBody>
      </p:sp>
      <p:sp>
        <p:nvSpPr>
          <p:cNvPr id="314371" name="TextBox 1"/>
          <p:cNvSpPr txBox="1">
            <a:spLocks noChangeArrowheads="1"/>
          </p:cNvSpPr>
          <p:nvPr/>
        </p:nvSpPr>
        <p:spPr bwMode="auto">
          <a:xfrm>
            <a:off x="157720" y="6500513"/>
            <a:ext cx="7147320" cy="276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 </a:t>
            </a:r>
            <a:r>
              <a:rPr lang="en-US" b="0" dirty="0" smtClean="0">
                <a:solidFill>
                  <a:srgbClr val="7F7F7F"/>
                </a:solidFill>
              </a:rPr>
              <a:t>[</a:t>
            </a:r>
            <a:r>
              <a:rPr lang="en-US" b="0" dirty="0" err="1" smtClean="0">
                <a:solidFill>
                  <a:srgbClr val="7F7F7F"/>
                </a:solidFill>
              </a:rPr>
              <a:t>Greenbuam</a:t>
            </a:r>
            <a:r>
              <a:rPr lang="en-US" b="0" dirty="0" smtClean="0">
                <a:solidFill>
                  <a:srgbClr val="7F7F7F"/>
                </a:solidFill>
              </a:rPr>
              <a:t> </a:t>
            </a:r>
            <a:r>
              <a:rPr lang="en-US" b="0" dirty="0">
                <a:solidFill>
                  <a:srgbClr val="7F7F7F"/>
                </a:solidFill>
              </a:rPr>
              <a:t>et al ('04), Nat. Biotech; </a:t>
            </a:r>
            <a:r>
              <a:rPr lang="en-US" b="0" dirty="0" err="1">
                <a:solidFill>
                  <a:srgbClr val="7F7F7F"/>
                </a:solidFill>
              </a:rPr>
              <a:t>Greenbaum</a:t>
            </a:r>
            <a:r>
              <a:rPr lang="en-US" b="0" dirty="0">
                <a:solidFill>
                  <a:srgbClr val="7F7F7F"/>
                </a:solidFill>
              </a:rPr>
              <a:t> </a:t>
            </a:r>
            <a:r>
              <a:rPr lang="en-US" b="0" dirty="0" smtClean="0">
                <a:solidFill>
                  <a:srgbClr val="7F7F7F"/>
                </a:solidFill>
              </a:rPr>
              <a:t>&amp; Gerstein </a:t>
            </a:r>
            <a:r>
              <a:rPr lang="en-US" b="0" dirty="0">
                <a:solidFill>
                  <a:srgbClr val="7F7F7F"/>
                </a:solidFill>
              </a:rPr>
              <a:t>('13), The Scientist]</a:t>
            </a:r>
          </a:p>
        </p:txBody>
      </p:sp>
    </p:spTree>
    <p:extLst>
      <p:ext uri="{BB962C8B-B14F-4D97-AF65-F5344CB8AC3E}">
        <p14:creationId xmlns:p14="http://schemas.microsoft.com/office/powerpoint/2010/main" val="698473240"/>
      </p:ext>
    </p:extLst>
  </p:cSld>
  <p:clrMapOvr>
    <a:masterClrMapping/>
  </p:clrMapOvr>
  <p:transition advTm="62012"/>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a:xfrm>
            <a:off x="651933" y="372537"/>
            <a:ext cx="7772400" cy="1143000"/>
          </a:xfrm>
        </p:spPr>
        <p:txBody>
          <a:bodyPr/>
          <a:lstStyle/>
          <a:p>
            <a:r>
              <a:rPr lang="en-US" dirty="0" err="1">
                <a:latin typeface="Arial" charset="0"/>
                <a:ea typeface="ＭＳ Ｐゴシック" charset="0"/>
                <a:cs typeface="ＭＳ Ｐゴシック" charset="0"/>
              </a:rPr>
              <a:t>Strawman</a:t>
            </a:r>
            <a:r>
              <a:rPr lang="en-US" dirty="0">
                <a:latin typeface="Arial" charset="0"/>
                <a:ea typeface="ＭＳ Ｐゴシック" charset="0"/>
                <a:cs typeface="ＭＳ Ｐゴシック" charset="0"/>
              </a:rPr>
              <a:t> Hybrid </a:t>
            </a:r>
            <a:r>
              <a:rPr lang="en-US" dirty="0">
                <a:solidFill>
                  <a:srgbClr val="00B050"/>
                </a:solidFill>
                <a:latin typeface="Arial" charset="0"/>
                <a:ea typeface="ＭＳ Ｐゴシック" charset="0"/>
                <a:cs typeface="ＭＳ Ｐゴシック" charset="0"/>
              </a:rPr>
              <a:t>Social</a:t>
            </a:r>
            <a:r>
              <a:rPr lang="en-US" dirty="0">
                <a:latin typeface="Arial" charset="0"/>
                <a:ea typeface="ＭＳ Ｐゴシック" charset="0"/>
                <a:cs typeface="ＭＳ Ｐゴシック" charset="0"/>
              </a:rPr>
              <a:t> &amp; </a:t>
            </a:r>
            <a:r>
              <a:rPr lang="en-US" dirty="0">
                <a:solidFill>
                  <a:srgbClr val="C00000"/>
                </a:solidFill>
                <a:latin typeface="Arial" charset="0"/>
                <a:ea typeface="ＭＳ Ｐゴシック" charset="0"/>
                <a:cs typeface="ＭＳ Ｐゴシック" charset="0"/>
              </a:rPr>
              <a:t>Tech</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Proposed Solution</a:t>
            </a:r>
            <a:r>
              <a:rPr lang="en-US" dirty="0">
                <a:latin typeface="Arial" charset="0"/>
                <a:ea typeface="ＭＳ Ｐゴシック" charset="0"/>
                <a:cs typeface="ＭＳ Ｐゴシック" charset="0"/>
              </a:rPr>
              <a:t>?</a:t>
            </a:r>
          </a:p>
        </p:txBody>
      </p:sp>
      <p:sp>
        <p:nvSpPr>
          <p:cNvPr id="311298" name="Content Placeholder 2"/>
          <p:cNvSpPr>
            <a:spLocks noGrp="1"/>
          </p:cNvSpPr>
          <p:nvPr>
            <p:ph sz="half" idx="1"/>
          </p:nvPr>
        </p:nvSpPr>
        <p:spPr>
          <a:xfrm>
            <a:off x="651932" y="1416437"/>
            <a:ext cx="3733799" cy="4638675"/>
          </a:xfrm>
        </p:spPr>
        <p:txBody>
          <a:bodyPr/>
          <a:lstStyle/>
          <a:p>
            <a:pPr>
              <a:defRPr/>
            </a:pPr>
            <a:r>
              <a:rPr lang="en-US" sz="2000" dirty="0" smtClean="0">
                <a:latin typeface="Arial" charset="0"/>
                <a:ea typeface="ＭＳ Ｐゴシック" charset="0"/>
                <a:cs typeface="ＭＳ Ｐゴシック" charset="0"/>
              </a:rPr>
              <a:t>Fundamentally, </a:t>
            </a:r>
            <a:r>
              <a:rPr lang="en-US" sz="2000" dirty="0">
                <a:latin typeface="Arial" charset="0"/>
                <a:ea typeface="ＭＳ Ｐゴシック" charset="0"/>
                <a:cs typeface="ＭＳ Ｐゴシック" charset="0"/>
              </a:rPr>
              <a:t>researchers have to keep genetic </a:t>
            </a:r>
            <a:r>
              <a:rPr lang="en-US" sz="2000" dirty="0" smtClean="0">
                <a:latin typeface="Arial" charset="0"/>
                <a:ea typeface="ＭＳ Ｐゴシック" charset="0"/>
                <a:cs typeface="ＭＳ Ｐゴシック" charset="0"/>
              </a:rPr>
              <a:t>secrets.</a:t>
            </a:r>
          </a:p>
          <a:p>
            <a:pPr lvl="1">
              <a:defRPr/>
            </a:pPr>
            <a:r>
              <a:rPr lang="en-US" sz="1800" b="1" dirty="0" smtClean="0">
                <a:solidFill>
                  <a:srgbClr val="00B050"/>
                </a:solidFill>
                <a:latin typeface="Arial" charset="0"/>
                <a:ea typeface="ＭＳ Ｐゴシック" charset="0"/>
                <a:cs typeface="ＭＳ Ｐゴシック" charset="0"/>
              </a:rPr>
              <a:t>Need for an (international) legal framework</a:t>
            </a:r>
            <a:endParaRPr lang="en-US" sz="1800" b="1" dirty="0">
              <a:solidFill>
                <a:srgbClr val="00B050"/>
              </a:solidFill>
              <a:latin typeface="Arial" charset="0"/>
              <a:ea typeface="ＭＳ Ｐゴシック" charset="0"/>
              <a:cs typeface="ＭＳ Ｐゴシック" charset="0"/>
            </a:endParaRPr>
          </a:p>
          <a:p>
            <a:pPr lvl="1">
              <a:defRPr/>
            </a:pPr>
            <a:r>
              <a:rPr lang="en-US" sz="1800" dirty="0">
                <a:latin typeface="Arial" charset="0"/>
                <a:ea typeface="ＭＳ Ｐゴシック" charset="0"/>
                <a:cs typeface="ＭＳ Ｐゴシック" charset="0"/>
              </a:rPr>
              <a:t>Genetic </a:t>
            </a:r>
            <a:r>
              <a:rPr lang="en-US" sz="1800" dirty="0" smtClean="0">
                <a:latin typeface="Arial" charset="0"/>
                <a:ea typeface="ＭＳ Ｐゴシック" charset="0"/>
                <a:cs typeface="ＭＳ Ｐゴシック" charset="0"/>
              </a:rPr>
              <a:t>Licensure &amp; training for individuals </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(similar to medical license, drivers license)</a:t>
            </a:r>
            <a:endParaRPr lang="en-US" sz="1800" dirty="0">
              <a:latin typeface="Arial" charset="0"/>
              <a:ea typeface="ＭＳ Ｐゴシック" charset="0"/>
              <a:cs typeface="ＭＳ Ｐゴシック" charset="0"/>
            </a:endParaRPr>
          </a:p>
          <a:p>
            <a:pPr>
              <a:defRPr/>
            </a:pPr>
            <a:r>
              <a:rPr lang="en-US" sz="2000" dirty="0" smtClean="0">
                <a:latin typeface="Arial" charset="0"/>
                <a:ea typeface="ＭＳ Ｐゴシック" charset="0"/>
                <a:cs typeface="ＭＳ Ｐゴシック" charset="0"/>
              </a:rPr>
              <a:t>Technology </a:t>
            </a:r>
            <a:r>
              <a:rPr lang="en-US" sz="2000" dirty="0">
                <a:latin typeface="Arial" charset="0"/>
                <a:ea typeface="ＭＳ Ｐゴシック" charset="0"/>
                <a:cs typeface="ＭＳ Ｐゴシック" charset="0"/>
              </a:rPr>
              <a:t>to make </a:t>
            </a:r>
            <a:r>
              <a:rPr lang="en-US" sz="2000" dirty="0" smtClean="0">
                <a:latin typeface="Arial" charset="0"/>
                <a:ea typeface="ＭＳ Ｐゴシック" charset="0"/>
                <a:cs typeface="ＭＳ Ｐゴシック" charset="0"/>
              </a:rPr>
              <a:t>things easier</a:t>
            </a:r>
            <a:endParaRPr lang="en-US" sz="2000" dirty="0">
              <a:latin typeface="Arial" charset="0"/>
              <a:ea typeface="ＭＳ Ｐゴシック" charset="0"/>
              <a:cs typeface="ＭＳ Ｐゴシック" charset="0"/>
            </a:endParaRPr>
          </a:p>
          <a:p>
            <a:pPr lvl="1">
              <a:defRPr/>
            </a:pPr>
            <a:r>
              <a:rPr lang="en-US" sz="1800" dirty="0" smtClean="0">
                <a:latin typeface="Arial" charset="0"/>
                <a:ea typeface="ＭＳ Ｐゴシック" charset="0"/>
              </a:rPr>
              <a:t>Cloud </a:t>
            </a:r>
            <a:r>
              <a:rPr lang="en-US" sz="1800" dirty="0">
                <a:latin typeface="Arial" charset="0"/>
                <a:ea typeface="ＭＳ Ｐゴシック" charset="0"/>
              </a:rPr>
              <a:t>computing &amp; </a:t>
            </a:r>
            <a:r>
              <a:rPr lang="en-US" sz="1800" dirty="0" smtClean="0">
                <a:latin typeface="Arial" charset="0"/>
                <a:ea typeface="ＭＳ Ｐゴシック" charset="0"/>
              </a:rPr>
              <a:t>enclaves (</a:t>
            </a:r>
            <a:r>
              <a:rPr lang="en-US" sz="1800" dirty="0" err="1" smtClean="0">
                <a:latin typeface="Arial" charset="0"/>
                <a:ea typeface="ＭＳ Ｐゴシック" charset="0"/>
              </a:rPr>
              <a:t>eg</a:t>
            </a:r>
            <a:r>
              <a:rPr lang="en-US" sz="1800" dirty="0" smtClean="0">
                <a:latin typeface="Arial" charset="0"/>
                <a:ea typeface="ＭＳ Ｐゴシック" charset="0"/>
              </a:rPr>
              <a:t> solution of Genomics England)</a:t>
            </a:r>
            <a:endParaRPr lang="en-US" sz="1800" dirty="0">
              <a:latin typeface="Arial" charset="0"/>
              <a:ea typeface="ＭＳ Ｐゴシック" charset="0"/>
            </a:endParaRPr>
          </a:p>
          <a:p>
            <a:pPr>
              <a:defRPr/>
            </a:pPr>
            <a:r>
              <a:rPr lang="en-US" sz="2000" dirty="0" smtClean="0">
                <a:latin typeface="Arial" charset="0"/>
                <a:ea typeface="ＭＳ Ｐゴシック" charset="0"/>
              </a:rPr>
              <a:t>Technological barriers shouldn't create a social incentive for “hacking”</a:t>
            </a:r>
          </a:p>
          <a:p>
            <a:pPr marL="0" indent="0">
              <a:buNone/>
              <a:defRPr/>
            </a:pPr>
            <a:endParaRPr lang="en-US" sz="2000" dirty="0">
              <a:latin typeface="Arial" charset="0"/>
              <a:ea typeface="ＭＳ Ｐゴシック" charset="0"/>
            </a:endParaRPr>
          </a:p>
          <a:p>
            <a:pPr>
              <a:defRPr/>
            </a:pPr>
            <a:endParaRPr lang="en-US" sz="2000"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385754" y="1416437"/>
            <a:ext cx="4038601" cy="4638675"/>
          </a:xfrm>
        </p:spPr>
        <p:txBody>
          <a:bodyPr/>
          <a:lstStyle/>
          <a:p>
            <a:pPr>
              <a:defRPr/>
            </a:pPr>
            <a:r>
              <a:rPr lang="en-US" sz="2000" b="1" dirty="0" smtClean="0">
                <a:solidFill>
                  <a:srgbClr val="FF0000"/>
                </a:solidFill>
                <a:latin typeface="Arial" charset="0"/>
                <a:ea typeface="ＭＳ Ｐゴシック" charset="0"/>
              </a:rPr>
              <a:t>Quantifying Leakage &amp; allowing a small amounts of it </a:t>
            </a:r>
          </a:p>
          <a:p>
            <a:pPr>
              <a:defRPr/>
            </a:pPr>
            <a:r>
              <a:rPr lang="en-US" sz="2000" b="1" dirty="0" smtClean="0">
                <a:solidFill>
                  <a:srgbClr val="FF0000"/>
                </a:solidFill>
                <a:latin typeface="Arial" charset="0"/>
                <a:ea typeface="ＭＳ Ｐゴシック" charset="0"/>
              </a:rPr>
              <a:t>Careful </a:t>
            </a:r>
            <a:r>
              <a:rPr lang="en-US" sz="2000" b="1" dirty="0">
                <a:solidFill>
                  <a:srgbClr val="FF0000"/>
                </a:solidFill>
                <a:latin typeface="Arial" charset="0"/>
                <a:ea typeface="ＭＳ Ｐゴシック" charset="0"/>
              </a:rPr>
              <a:t>separation &amp; coupling of private &amp; public data </a:t>
            </a:r>
          </a:p>
          <a:p>
            <a:pPr lvl="1">
              <a:defRPr/>
            </a:pPr>
            <a:r>
              <a:rPr lang="en-US" sz="1800" b="1" dirty="0">
                <a:solidFill>
                  <a:srgbClr val="FF0000"/>
                </a:solidFill>
                <a:latin typeface="Arial" charset="0"/>
                <a:ea typeface="ＭＳ Ｐゴシック" charset="0"/>
              </a:rPr>
              <a:t>Lightweight, freely accessible secondary </a:t>
            </a:r>
            <a:r>
              <a:rPr lang="en-US" sz="1800" b="1" dirty="0" smtClean="0">
                <a:solidFill>
                  <a:srgbClr val="FF0000"/>
                </a:solidFill>
                <a:latin typeface="Arial" charset="0"/>
                <a:ea typeface="ＭＳ Ｐゴシック" charset="0"/>
              </a:rPr>
              <a:t>datasets coupled to underlying variants </a:t>
            </a:r>
          </a:p>
          <a:p>
            <a:pPr lvl="1">
              <a:defRPr/>
            </a:pPr>
            <a:r>
              <a:rPr lang="en-US" sz="1800" dirty="0">
                <a:latin typeface="Arial" charset="0"/>
                <a:ea typeface="ＭＳ Ｐゴシック" charset="0"/>
              </a:rPr>
              <a:t>Selection of stub &amp; "test pilot" datasets for benchmarking</a:t>
            </a:r>
          </a:p>
          <a:p>
            <a:pPr lvl="1">
              <a:defRPr/>
            </a:pPr>
            <a:r>
              <a:rPr lang="en-US" sz="1800" dirty="0">
                <a:latin typeface="Arial" charset="0"/>
                <a:ea typeface="ＭＳ Ｐゴシック" charset="0"/>
              </a:rPr>
              <a:t>Develop programs on public stubs on your laptop, then move the program to the cloud for </a:t>
            </a:r>
            <a:r>
              <a:rPr lang="en-US" sz="1800" dirty="0" smtClean="0">
                <a:latin typeface="Arial" charset="0"/>
                <a:ea typeface="ＭＳ Ｐゴシック" charset="0"/>
              </a:rPr>
              <a:t>private production </a:t>
            </a:r>
            <a:r>
              <a:rPr lang="en-US" sz="1800" dirty="0">
                <a:latin typeface="Arial" charset="0"/>
                <a:ea typeface="ＭＳ Ｐゴシック" charset="0"/>
              </a:rPr>
              <a:t>run</a:t>
            </a:r>
          </a:p>
          <a:p>
            <a:pPr lvl="1">
              <a:defRPr/>
            </a:pPr>
            <a:endParaRPr lang="en-US" sz="1800" b="1" dirty="0" smtClean="0">
              <a:solidFill>
                <a:srgbClr val="FF0000"/>
              </a:solidFill>
              <a:latin typeface="Arial" charset="0"/>
              <a:ea typeface="ＭＳ Ｐゴシック" charset="0"/>
            </a:endParaRPr>
          </a:p>
          <a:p>
            <a:endParaRPr lang="en-US" sz="2000"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094130178"/>
      </p:ext>
    </p:extLst>
  </p:cSld>
  <p:clrMapOvr>
    <a:masterClrMapping/>
  </p:clrMapOvr>
  <p:transition advTm="5514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uvadis RNA sequencing project of 1000 Genomes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6665" y="5550268"/>
            <a:ext cx="3287906" cy="110692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a:blip r:embed="rId3"/>
          <a:stretch>
            <a:fillRect/>
          </a:stretch>
        </p:blipFill>
        <p:spPr>
          <a:xfrm>
            <a:off x="6821715" y="5454347"/>
            <a:ext cx="2160149" cy="1306890"/>
          </a:xfrm>
          <a:prstGeom prst="rect">
            <a:avLst/>
          </a:prstGeom>
        </p:spPr>
      </p:pic>
      <p:sp>
        <p:nvSpPr>
          <p:cNvPr id="2" name="Title 1"/>
          <p:cNvSpPr>
            <a:spLocks noGrp="1"/>
          </p:cNvSpPr>
          <p:nvPr>
            <p:ph type="title"/>
          </p:nvPr>
        </p:nvSpPr>
        <p:spPr>
          <a:xfrm>
            <a:off x="628650" y="504194"/>
            <a:ext cx="7948820" cy="1117634"/>
          </a:xfrm>
        </p:spPr>
        <p:txBody>
          <a:bodyPr>
            <a:normAutofit/>
          </a:bodyPr>
          <a:lstStyle/>
          <a:p>
            <a:pPr algn="ctr"/>
            <a:r>
              <a:rPr lang="en-US" dirty="0" smtClean="0"/>
              <a:t>Representative Functional Genomics, Genotype, </a:t>
            </a:r>
            <a:r>
              <a:rPr lang="en-US" dirty="0" err="1" smtClean="0"/>
              <a:t>eQTL</a:t>
            </a:r>
            <a:r>
              <a:rPr lang="en-US" dirty="0" smtClean="0"/>
              <a:t> Datasets</a:t>
            </a:r>
            <a:endParaRPr lang="en-US" dirty="0"/>
          </a:p>
        </p:txBody>
      </p:sp>
      <p:sp>
        <p:nvSpPr>
          <p:cNvPr id="3" name="Content Placeholder 2"/>
          <p:cNvSpPr>
            <a:spLocks noGrp="1"/>
          </p:cNvSpPr>
          <p:nvPr>
            <p:ph idx="1"/>
          </p:nvPr>
        </p:nvSpPr>
        <p:spPr>
          <a:xfrm>
            <a:off x="652841" y="1534689"/>
            <a:ext cx="7886700" cy="3263504"/>
          </a:xfrm>
        </p:spPr>
        <p:txBody>
          <a:bodyPr/>
          <a:lstStyle/>
          <a:p>
            <a:r>
              <a:rPr lang="en-US" dirty="0"/>
              <a:t>Genotypes are available from the 1000 Genomes </a:t>
            </a:r>
            <a:r>
              <a:rPr lang="en-US" dirty="0" smtClean="0"/>
              <a:t>Project</a:t>
            </a:r>
          </a:p>
          <a:p>
            <a:r>
              <a:rPr lang="en-US" dirty="0" smtClean="0"/>
              <a:t>mRNA </a:t>
            </a:r>
            <a:r>
              <a:rPr lang="en-US" dirty="0"/>
              <a:t>sequencing </a:t>
            </a:r>
            <a:r>
              <a:rPr lang="en-US" dirty="0" smtClean="0"/>
              <a:t>for </a:t>
            </a:r>
            <a:r>
              <a:rPr lang="en-US" dirty="0"/>
              <a:t>462 </a:t>
            </a:r>
            <a:r>
              <a:rPr lang="en-US" dirty="0" smtClean="0"/>
              <a:t>individuals from </a:t>
            </a:r>
            <a:r>
              <a:rPr lang="en-US" dirty="0" err="1" smtClean="0"/>
              <a:t>gEUVADIS</a:t>
            </a:r>
            <a:r>
              <a:rPr lang="en-US" dirty="0" smtClean="0"/>
              <a:t> and ENCODE</a:t>
            </a:r>
          </a:p>
          <a:p>
            <a:pPr lvl="1"/>
            <a:r>
              <a:rPr lang="en-US" dirty="0" smtClean="0"/>
              <a:t>Publicly available quantification for protein coding genes</a:t>
            </a:r>
          </a:p>
          <a:p>
            <a:r>
              <a:rPr lang="en-US" dirty="0" smtClean="0"/>
              <a:t>Functional genomics data (</a:t>
            </a:r>
            <a:r>
              <a:rPr lang="en-US" dirty="0" err="1" smtClean="0"/>
              <a:t>ChIP-Seq</a:t>
            </a:r>
            <a:r>
              <a:rPr lang="en-US" dirty="0" smtClean="0"/>
              <a:t>, RNA-</a:t>
            </a:r>
            <a:r>
              <a:rPr lang="en-US" dirty="0" err="1" smtClean="0"/>
              <a:t>Seq</a:t>
            </a:r>
            <a:r>
              <a:rPr lang="en-US" dirty="0" smtClean="0"/>
              <a:t>, Hi-C) available from ENCODE</a:t>
            </a:r>
          </a:p>
          <a:p>
            <a:r>
              <a:rPr lang="en-US" dirty="0" smtClean="0"/>
              <a:t>Approximately 3,000 </a:t>
            </a:r>
            <a:r>
              <a:rPr lang="en-US" dirty="0" err="1" smtClean="0"/>
              <a:t>cis-eQTL</a:t>
            </a:r>
            <a:r>
              <a:rPr lang="en-US" dirty="0" smtClean="0"/>
              <a:t> (FDR&lt;0.05)</a:t>
            </a:r>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52657"/>
            <a:ext cx="4032228" cy="1023914"/>
          </a:xfrm>
          <a:prstGeom prst="rect">
            <a:avLst/>
          </a:prstGeom>
        </p:spPr>
      </p:pic>
    </p:spTree>
    <p:extLst>
      <p:ext uri="{BB962C8B-B14F-4D97-AF65-F5344CB8AC3E}">
        <p14:creationId xmlns:p14="http://schemas.microsoft.com/office/powerpoint/2010/main" val="1326331394"/>
      </p:ext>
    </p:extLst>
  </p:cSld>
  <p:clrMapOvr>
    <a:masterClrMapping/>
  </p:clrMapOvr>
  <mc:AlternateContent xmlns:mc="http://schemas.openxmlformats.org/markup-compatibility/2006" xmlns:p14="http://schemas.microsoft.com/office/powerpoint/2010/main">
    <mc:Choice Requires="p14">
      <p:transition spd="slow" p14:dur="2000" advTm="21576"/>
    </mc:Choice>
    <mc:Fallback xmlns="">
      <p:transition spd="slow" advTm="21576"/>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93524"/>
            <a:ext cx="9144000" cy="1138773"/>
          </a:xfrm>
          <a:prstGeom prst="rect">
            <a:avLst/>
          </a:prstGeom>
          <a:noFill/>
        </p:spPr>
        <p:txBody>
          <a:bodyPr wrap="square" rtlCol="0">
            <a:spAutoFit/>
          </a:bodyPr>
          <a:lstStyle/>
          <a:p>
            <a:endParaRPr lang="en-US" dirty="0"/>
          </a:p>
          <a:p>
            <a:pPr marL="285750" indent="-285750">
              <a:buFont typeface="Arial"/>
              <a:buChar char="•"/>
            </a:pPr>
            <a:r>
              <a:rPr lang="en-US" dirty="0" smtClean="0"/>
              <a:t>Functional genomics </a:t>
            </a:r>
            <a:r>
              <a:rPr lang="en-US" dirty="0"/>
              <a:t>data comes with a great deal of </a:t>
            </a:r>
            <a:r>
              <a:rPr lang="en-US" dirty="0" smtClean="0"/>
              <a:t>sequencing</a:t>
            </a:r>
          </a:p>
          <a:p>
            <a:pPr marL="742950" lvl="1" indent="-285750">
              <a:buFont typeface="Arial"/>
              <a:buChar char="•"/>
            </a:pPr>
            <a:r>
              <a:rPr lang="en-US" sz="1600" dirty="0" smtClean="0"/>
              <a:t>NA12878 as case study - 1000 genomes variants are used as gold standard</a:t>
            </a:r>
            <a:endParaRPr lang="en-US" dirty="0" smtClean="0"/>
          </a:p>
          <a:p>
            <a:pPr marL="285750" indent="-285750">
              <a:buFont typeface="Arial"/>
              <a:buChar char="•"/>
            </a:pPr>
            <a:r>
              <a:rPr lang="en-US" dirty="0" smtClean="0"/>
              <a:t>We can quantify amount of leakage at every step of the data summarization process.</a:t>
            </a:r>
          </a:p>
          <a:p>
            <a:pPr marL="285750" indent="-285750">
              <a:buFont typeface="Arial"/>
              <a:buChar char="•"/>
            </a:pPr>
            <a:endParaRPr lang="en-US" sz="1600" dirty="0" smtClean="0"/>
          </a:p>
        </p:txBody>
      </p:sp>
      <p:pic>
        <p:nvPicPr>
          <p:cNvPr id="9" name="Picture 8" descr="dataExhaus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97" y="1124858"/>
            <a:ext cx="2323282" cy="5486400"/>
          </a:xfrm>
          <a:prstGeom prst="rect">
            <a:avLst/>
          </a:prstGeom>
        </p:spPr>
      </p:pic>
      <p:pic>
        <p:nvPicPr>
          <p:cNvPr id="14" name="Picture 13" descr="pyrami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3907" y="1337644"/>
            <a:ext cx="6244474" cy="3657600"/>
          </a:xfrm>
          <a:prstGeom prst="rect">
            <a:avLst/>
          </a:prstGeom>
        </p:spPr>
      </p:pic>
      <p:pic>
        <p:nvPicPr>
          <p:cNvPr id="15" name="Picture 14" descr="tabl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5142" y="4959047"/>
            <a:ext cx="6226752" cy="2057400"/>
          </a:xfrm>
          <a:prstGeom prst="rect">
            <a:avLst/>
          </a:prstGeom>
        </p:spPr>
      </p:pic>
      <p:sp>
        <p:nvSpPr>
          <p:cNvPr id="16" name="Rectangle 15"/>
          <p:cNvSpPr/>
          <p:nvPr/>
        </p:nvSpPr>
        <p:spPr>
          <a:xfrm>
            <a:off x="0" y="6471549"/>
            <a:ext cx="1869397" cy="276999"/>
          </a:xfrm>
          <a:prstGeom prst="rect">
            <a:avLst/>
          </a:prstGeom>
        </p:spPr>
        <p:txBody>
          <a:bodyPr wrap="none">
            <a:spAutoFit/>
          </a:bodyPr>
          <a:lstStyle/>
          <a:p>
            <a:pPr>
              <a:defRPr/>
            </a:pPr>
            <a:r>
              <a:rPr lang="en-US" dirty="0" smtClean="0">
                <a:solidFill>
                  <a:schemeClr val="bg1">
                    <a:lumMod val="50000"/>
                  </a:schemeClr>
                </a:solidFill>
              </a:rPr>
              <a:t>[</a:t>
            </a:r>
            <a:r>
              <a:rPr lang="en-US" i="1" dirty="0" err="1" smtClean="0">
                <a:solidFill>
                  <a:schemeClr val="bg1">
                    <a:lumMod val="50000"/>
                  </a:schemeClr>
                </a:solidFill>
              </a:rPr>
              <a:t>Gursoy</a:t>
            </a:r>
            <a:r>
              <a:rPr lang="en-US" i="1" dirty="0" smtClean="0">
                <a:solidFill>
                  <a:schemeClr val="bg1">
                    <a:lumMod val="50000"/>
                  </a:schemeClr>
                </a:solidFill>
              </a:rPr>
              <a:t> et al,</a:t>
            </a:r>
            <a:r>
              <a:rPr lang="en-US" dirty="0" smtClean="0">
                <a:solidFill>
                  <a:schemeClr val="bg1">
                    <a:lumMod val="50000"/>
                  </a:schemeClr>
                </a:solidFill>
              </a:rPr>
              <a:t> </a:t>
            </a:r>
            <a:r>
              <a:rPr lang="en-US" dirty="0" err="1" smtClean="0">
                <a:solidFill>
                  <a:schemeClr val="bg1">
                    <a:lumMod val="50000"/>
                  </a:schemeClr>
                </a:solidFill>
              </a:rPr>
              <a:t>Bioarvix</a:t>
            </a:r>
            <a:r>
              <a:rPr lang="en-US" dirty="0" smtClean="0">
                <a:solidFill>
                  <a:schemeClr val="bg1">
                    <a:lumMod val="50000"/>
                  </a:schemeClr>
                </a:solidFill>
              </a:rPr>
              <a:t>]</a:t>
            </a:r>
            <a:endParaRPr lang="en-US" dirty="0">
              <a:solidFill>
                <a:schemeClr val="bg1">
                  <a:lumMod val="50000"/>
                </a:schemeClr>
              </a:solidFill>
            </a:endParaRPr>
          </a:p>
        </p:txBody>
      </p:sp>
    </p:spTree>
    <p:extLst>
      <p:ext uri="{BB962C8B-B14F-4D97-AF65-F5344CB8AC3E}">
        <p14:creationId xmlns:p14="http://schemas.microsoft.com/office/powerpoint/2010/main" val="402286680"/>
      </p:ext>
    </p:extLst>
  </p:cSld>
  <p:clrMapOvr>
    <a:masterClrMapping/>
  </p:clrMapOvr>
  <p:transition advTm="38204"/>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ure2v3-eps-converted-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0189"/>
            <a:ext cx="5016566" cy="5696857"/>
          </a:xfrm>
          <a:prstGeom prst="rect">
            <a:avLst/>
          </a:prstGeom>
        </p:spPr>
      </p:pic>
      <p:sp>
        <p:nvSpPr>
          <p:cNvPr id="5" name="Rectangle 4"/>
          <p:cNvSpPr/>
          <p:nvPr/>
        </p:nvSpPr>
        <p:spPr>
          <a:xfrm>
            <a:off x="0" y="181429"/>
            <a:ext cx="3822095" cy="830997"/>
          </a:xfrm>
          <a:prstGeom prst="rect">
            <a:avLst/>
          </a:prstGeom>
        </p:spPr>
        <p:txBody>
          <a:bodyPr wrap="square">
            <a:spAutoFit/>
          </a:bodyPr>
          <a:lstStyle/>
          <a:p>
            <a:pPr marL="285750" indent="-285750">
              <a:buFont typeface="Arial"/>
              <a:buChar char="•"/>
            </a:pPr>
            <a:r>
              <a:rPr lang="en-US" dirty="0"/>
              <a:t>How much information, for example, do RNA-</a:t>
            </a:r>
            <a:r>
              <a:rPr lang="en-US" dirty="0" err="1"/>
              <a:t>Seq</a:t>
            </a:r>
            <a:r>
              <a:rPr lang="en-US" dirty="0"/>
              <a:t> reads (or </a:t>
            </a:r>
            <a:r>
              <a:rPr lang="en-US" dirty="0" err="1"/>
              <a:t>ChIP-Seq</a:t>
            </a:r>
            <a:r>
              <a:rPr lang="en-US" dirty="0"/>
              <a:t>) reads contain? Does that information enough to identify individuals?</a:t>
            </a:r>
          </a:p>
        </p:txBody>
      </p:sp>
      <p:sp>
        <p:nvSpPr>
          <p:cNvPr id="7" name="Rectangle 6"/>
          <p:cNvSpPr/>
          <p:nvPr/>
        </p:nvSpPr>
        <p:spPr>
          <a:xfrm>
            <a:off x="0" y="6471549"/>
            <a:ext cx="1869397" cy="276999"/>
          </a:xfrm>
          <a:prstGeom prst="rect">
            <a:avLst/>
          </a:prstGeom>
        </p:spPr>
        <p:txBody>
          <a:bodyPr wrap="none">
            <a:spAutoFit/>
          </a:bodyPr>
          <a:lstStyle/>
          <a:p>
            <a:pPr>
              <a:defRPr/>
            </a:pPr>
            <a:r>
              <a:rPr lang="en-US" dirty="0" smtClean="0">
                <a:solidFill>
                  <a:schemeClr val="bg1">
                    <a:lumMod val="50000"/>
                  </a:schemeClr>
                </a:solidFill>
              </a:rPr>
              <a:t>[</a:t>
            </a:r>
            <a:r>
              <a:rPr lang="en-US" i="1" dirty="0" err="1" smtClean="0">
                <a:solidFill>
                  <a:schemeClr val="bg1">
                    <a:lumMod val="50000"/>
                  </a:schemeClr>
                </a:solidFill>
              </a:rPr>
              <a:t>Gursoy</a:t>
            </a:r>
            <a:r>
              <a:rPr lang="en-US" i="1" dirty="0" smtClean="0">
                <a:solidFill>
                  <a:schemeClr val="bg1">
                    <a:lumMod val="50000"/>
                  </a:schemeClr>
                </a:solidFill>
              </a:rPr>
              <a:t> et al,</a:t>
            </a:r>
            <a:r>
              <a:rPr lang="en-US" dirty="0" smtClean="0">
                <a:solidFill>
                  <a:schemeClr val="bg1">
                    <a:lumMod val="50000"/>
                  </a:schemeClr>
                </a:solidFill>
              </a:rPr>
              <a:t> </a:t>
            </a:r>
            <a:r>
              <a:rPr lang="en-US" dirty="0" err="1" smtClean="0">
                <a:solidFill>
                  <a:schemeClr val="bg1">
                    <a:lumMod val="50000"/>
                  </a:schemeClr>
                </a:solidFill>
              </a:rPr>
              <a:t>Bioarvix</a:t>
            </a:r>
            <a:r>
              <a:rPr lang="en-US" dirty="0" smtClean="0">
                <a:solidFill>
                  <a:schemeClr val="bg1">
                    <a:lumMod val="50000"/>
                  </a:schemeClr>
                </a:solidFill>
              </a:rPr>
              <a:t>]</a:t>
            </a:r>
            <a:endParaRPr lang="en-US" dirty="0">
              <a:solidFill>
                <a:schemeClr val="bg1">
                  <a:lumMod val="50000"/>
                </a:schemeClr>
              </a:solidFill>
            </a:endParaRPr>
          </a:p>
        </p:txBody>
      </p:sp>
      <p:sp>
        <p:nvSpPr>
          <p:cNvPr id="8" name="Rectangle 7"/>
          <p:cNvSpPr/>
          <p:nvPr/>
        </p:nvSpPr>
        <p:spPr>
          <a:xfrm>
            <a:off x="5200953" y="1090135"/>
            <a:ext cx="3773714" cy="2123658"/>
          </a:xfrm>
          <a:prstGeom prst="rect">
            <a:avLst/>
          </a:prstGeom>
        </p:spPr>
        <p:txBody>
          <a:bodyPr wrap="square">
            <a:spAutoFit/>
          </a:bodyPr>
          <a:lstStyle/>
          <a:p>
            <a:pPr marL="285750" indent="-285750">
              <a:buFont typeface="Arial"/>
              <a:buChar char="•"/>
            </a:pPr>
            <a:r>
              <a:rPr lang="en-US" dirty="0"/>
              <a:t> It might seem like we don’t infer much information from single </a:t>
            </a:r>
            <a:r>
              <a:rPr lang="en-US" dirty="0" err="1"/>
              <a:t>ChIP-Seq</a:t>
            </a:r>
            <a:r>
              <a:rPr lang="en-US" dirty="0"/>
              <a:t> and RNA-</a:t>
            </a:r>
            <a:r>
              <a:rPr lang="en-US" dirty="0" err="1"/>
              <a:t>Seq</a:t>
            </a:r>
            <a:r>
              <a:rPr lang="en-US" dirty="0"/>
              <a:t> experiments compared to WGS</a:t>
            </a:r>
          </a:p>
          <a:p>
            <a:pPr marL="742950" lvl="1" indent="-285750">
              <a:buFont typeface="Arial"/>
              <a:buChar char="•"/>
            </a:pPr>
            <a:r>
              <a:rPr lang="en-US" sz="1600" dirty="0"/>
              <a:t>However putting 10 different </a:t>
            </a:r>
            <a:r>
              <a:rPr lang="en-US" sz="1600" dirty="0" err="1"/>
              <a:t>ChIP-Seq</a:t>
            </a:r>
            <a:r>
              <a:rPr lang="en-US" sz="1600" dirty="0"/>
              <a:t> experiments and RNA-</a:t>
            </a:r>
            <a:r>
              <a:rPr lang="en-US" sz="1600" dirty="0" err="1"/>
              <a:t>Seq</a:t>
            </a:r>
            <a:r>
              <a:rPr lang="en-US" sz="1600" dirty="0"/>
              <a:t> together with imputation provides a great deal of information about the individual</a:t>
            </a:r>
          </a:p>
        </p:txBody>
      </p:sp>
      <p:pic>
        <p:nvPicPr>
          <p:cNvPr id="9" name="Picture 8" descr="figureForMG_numberSNV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6508" y="3255104"/>
            <a:ext cx="3591763" cy="2743200"/>
          </a:xfrm>
          <a:prstGeom prst="rect">
            <a:avLst/>
          </a:prstGeom>
        </p:spPr>
      </p:pic>
    </p:spTree>
    <p:extLst>
      <p:ext uri="{BB962C8B-B14F-4D97-AF65-F5344CB8AC3E}">
        <p14:creationId xmlns:p14="http://schemas.microsoft.com/office/powerpoint/2010/main" val="1322985065"/>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title"/>
          </p:nvPr>
        </p:nvSpPr>
        <p:spPr>
          <a:xfrm>
            <a:off x="290286" y="210858"/>
            <a:ext cx="8756952" cy="800100"/>
          </a:xfrm>
        </p:spPr>
        <p:txBody>
          <a:bodyPr/>
          <a:lstStyle/>
          <a:p>
            <a:pPr eaLnBrk="1" hangingPunct="1"/>
            <a:r>
              <a:rPr lang="en-US" sz="3600" dirty="0" smtClean="0">
                <a:latin typeface="Arial" charset="0"/>
                <a:ea typeface="ＭＳ Ｐゴシック" charset="0"/>
                <a:cs typeface="ＭＳ Ｐゴシック" charset="0"/>
              </a:rPr>
              <a:t>Privacy-aware file formats that hide the variants but recover signal</a:t>
            </a:r>
            <a:endParaRPr lang="en-US" sz="3600" dirty="0">
              <a:latin typeface="Arial" charset="0"/>
              <a:ea typeface="ＭＳ Ｐゴシック" charset="0"/>
              <a:cs typeface="ＭＳ Ｐゴシック" charset="0"/>
            </a:endParaRPr>
          </a:p>
        </p:txBody>
      </p:sp>
      <p:sp>
        <p:nvSpPr>
          <p:cNvPr id="323590" name="Content Placeholder 25"/>
          <p:cNvSpPr>
            <a:spLocks noGrp="1"/>
          </p:cNvSpPr>
          <p:nvPr>
            <p:ph idx="1"/>
          </p:nvPr>
        </p:nvSpPr>
        <p:spPr>
          <a:xfrm>
            <a:off x="608013" y="1174802"/>
            <a:ext cx="7796212" cy="2530549"/>
          </a:xfrm>
        </p:spPr>
        <p:txBody>
          <a:bodyPr>
            <a:spAutoFit/>
          </a:bodyPr>
          <a:lstStyle/>
          <a:p>
            <a:r>
              <a:rPr lang="en-US" dirty="0">
                <a:latin typeface="Arial" charset="0"/>
                <a:ea typeface="ＭＳ Ｐゴシック" charset="0"/>
                <a:cs typeface="ＭＳ Ｐゴシック" charset="0"/>
              </a:rPr>
              <a:t>Some lightweight format clearly separate public &amp; private info., aiding exchange</a:t>
            </a:r>
          </a:p>
          <a:p>
            <a:r>
              <a:rPr lang="en-US" dirty="0">
                <a:latin typeface="Arial" charset="0"/>
                <a:ea typeface="ＭＳ Ｐゴシック" charset="0"/>
                <a:cs typeface="ＭＳ Ｐゴシック" charset="0"/>
              </a:rPr>
              <a:t>Files </a:t>
            </a:r>
            <a:r>
              <a:rPr lang="en-US" dirty="0" smtClean="0">
                <a:latin typeface="Arial" charset="0"/>
                <a:ea typeface="ＭＳ Ｐゴシック" charset="0"/>
                <a:cs typeface="ＭＳ Ｐゴシック" charset="0"/>
              </a:rPr>
              <a:t>become </a:t>
            </a:r>
            <a:r>
              <a:rPr lang="en-US" dirty="0">
                <a:latin typeface="Arial" charset="0"/>
                <a:ea typeface="ＭＳ Ｐゴシック" charset="0"/>
                <a:cs typeface="ＭＳ Ｐゴシック" charset="0"/>
              </a:rPr>
              <a:t>smaller</a:t>
            </a:r>
          </a:p>
          <a:p>
            <a:r>
              <a:rPr lang="en-US" dirty="0">
                <a:latin typeface="Arial" charset="0"/>
                <a:ea typeface="ＭＳ Ｐゴシック" charset="0"/>
                <a:cs typeface="ＭＳ Ｐゴシック" charset="0"/>
              </a:rPr>
              <a:t>Distinction between formats to compute on and those to archive with – become sharper with big data</a:t>
            </a:r>
          </a:p>
          <a:p>
            <a:endParaRPr lang="en-US" dirty="0">
              <a:latin typeface="Arial" charset="0"/>
              <a:ea typeface="ＭＳ Ｐゴシック" charset="0"/>
              <a:cs typeface="ＭＳ Ｐゴシック" charset="0"/>
            </a:endParaRPr>
          </a:p>
        </p:txBody>
      </p:sp>
      <p:pic>
        <p:nvPicPr>
          <p:cNvPr id="4" name="Picture 3" descr="pbam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8897" y="3175000"/>
            <a:ext cx="4267200" cy="3683000"/>
          </a:xfrm>
          <a:prstGeom prst="rect">
            <a:avLst/>
          </a:prstGeom>
        </p:spPr>
      </p:pic>
      <p:sp>
        <p:nvSpPr>
          <p:cNvPr id="26" name="Rectangle 25"/>
          <p:cNvSpPr/>
          <p:nvPr/>
        </p:nvSpPr>
        <p:spPr>
          <a:xfrm>
            <a:off x="0" y="6471549"/>
            <a:ext cx="1869397" cy="276999"/>
          </a:xfrm>
          <a:prstGeom prst="rect">
            <a:avLst/>
          </a:prstGeom>
        </p:spPr>
        <p:txBody>
          <a:bodyPr wrap="none">
            <a:spAutoFit/>
          </a:bodyPr>
          <a:lstStyle/>
          <a:p>
            <a:pPr>
              <a:defRPr/>
            </a:pPr>
            <a:r>
              <a:rPr lang="en-US" dirty="0" smtClean="0">
                <a:solidFill>
                  <a:schemeClr val="bg1">
                    <a:lumMod val="50000"/>
                  </a:schemeClr>
                </a:solidFill>
              </a:rPr>
              <a:t>[</a:t>
            </a:r>
            <a:r>
              <a:rPr lang="en-US" i="1" dirty="0" err="1" smtClean="0">
                <a:solidFill>
                  <a:schemeClr val="bg1">
                    <a:lumMod val="50000"/>
                  </a:schemeClr>
                </a:solidFill>
              </a:rPr>
              <a:t>Gursoy</a:t>
            </a:r>
            <a:r>
              <a:rPr lang="en-US" i="1" dirty="0" smtClean="0">
                <a:solidFill>
                  <a:schemeClr val="bg1">
                    <a:lumMod val="50000"/>
                  </a:schemeClr>
                </a:solidFill>
              </a:rPr>
              <a:t> et al,</a:t>
            </a:r>
            <a:r>
              <a:rPr lang="en-US" dirty="0" smtClean="0">
                <a:solidFill>
                  <a:schemeClr val="bg1">
                    <a:lumMod val="50000"/>
                  </a:schemeClr>
                </a:solidFill>
              </a:rPr>
              <a:t> </a:t>
            </a:r>
            <a:r>
              <a:rPr lang="en-US" dirty="0" err="1" smtClean="0">
                <a:solidFill>
                  <a:schemeClr val="bg1">
                    <a:lumMod val="50000"/>
                  </a:schemeClr>
                </a:solidFill>
              </a:rPr>
              <a:t>Bioarvix</a:t>
            </a:r>
            <a:r>
              <a:rPr lang="en-US" dirty="0" smtClean="0">
                <a:solidFill>
                  <a:schemeClr val="bg1">
                    <a:lumMod val="50000"/>
                  </a:schemeClr>
                </a:solidFill>
              </a:rPr>
              <a:t>]</a:t>
            </a:r>
            <a:endParaRPr lang="en-US" dirty="0">
              <a:solidFill>
                <a:schemeClr val="bg1">
                  <a:lumMod val="50000"/>
                </a:schemeClr>
              </a:solidFill>
            </a:endParaRPr>
          </a:p>
        </p:txBody>
      </p:sp>
    </p:spTree>
    <p:extLst>
      <p:ext uri="{BB962C8B-B14F-4D97-AF65-F5344CB8AC3E}">
        <p14:creationId xmlns:p14="http://schemas.microsoft.com/office/powerpoint/2010/main" val="1120390348"/>
      </p:ext>
    </p:extLst>
  </p:cSld>
  <p:clrMapOvr>
    <a:masterClrMapping/>
  </p:clrMapOvr>
  <p:transition spd="slow" advTm="59394"/>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a:t>
            </a:r>
            <a:r>
              <a:rPr lang="en-US" sz="2000" dirty="0" smtClean="0">
                <a:latin typeface="Arial" charset="0"/>
                <a:ea typeface="ＭＳ Ｐゴシック" charset="0"/>
                <a:cs typeface="ＭＳ Ｐゴシック" charset="0"/>
              </a:rPr>
              <a:t>levels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a:t>
            </a:r>
            <a:r>
              <a:rPr lang="en-US" sz="2000" dirty="0" smtClean="0">
                <a:latin typeface="Arial" charset="0"/>
                <a:ea typeface="ＭＳ Ｐゴシック" charset="0"/>
                <a:cs typeface="ＭＳ Ｐゴシック" charset="0"/>
              </a:rPr>
              <a:t>outcomes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a:t>
            </a:r>
            <a:r>
              <a:rPr lang="en-US" sz="2000" dirty="0">
                <a:latin typeface="Arial" charset="0"/>
                <a:ea typeface="ＭＳ Ｐゴシック" charset="0"/>
                <a:cs typeface="ＭＳ Ｐゴシック" charset="0"/>
              </a:rPr>
              <a:t> mapping can be done with RNA-</a:t>
            </a:r>
            <a:r>
              <a:rPr lang="en-US" sz="2000" dirty="0" err="1">
                <a:latin typeface="Arial" charset="0"/>
                <a:ea typeface="ＭＳ Ｐゴシック" charset="0"/>
                <a:cs typeface="ＭＳ Ｐゴシック" charset="0"/>
              </a:rPr>
              <a:t>Seq</a:t>
            </a:r>
            <a:r>
              <a:rPr lang="en-US" sz="2000" dirty="0">
                <a:latin typeface="Arial" charset="0"/>
                <a:ea typeface="ＭＳ Ｐゴシック" charset="0"/>
                <a:cs typeface="ＭＳ Ｐゴシック" charset="0"/>
              </a:rPr>
              <a:t> data</a:t>
            </a:r>
          </a:p>
        </p:txBody>
      </p:sp>
    </p:spTree>
    <p:extLst>
      <p:ext uri="{BB962C8B-B14F-4D97-AF65-F5344CB8AC3E}">
        <p14:creationId xmlns:p14="http://schemas.microsoft.com/office/powerpoint/2010/main" val="1137847370"/>
      </p:ext>
    </p:extLst>
  </p:cSld>
  <p:clrMapOvr>
    <a:masterClrMapping/>
  </p:clrMapOvr>
  <p:transition spd="med" advTm="819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287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smtClean="0"/>
              <a:t>Information Content and Predictability</a:t>
            </a:r>
            <a:endParaRPr lang="en-US" dirty="0"/>
          </a:p>
        </p:txBody>
      </p:sp>
      <p:sp>
        <p:nvSpPr>
          <p:cNvPr id="6" name="Rectangle 5"/>
          <p:cNvSpPr/>
          <p:nvPr/>
        </p:nvSpPr>
        <p:spPr>
          <a:xfrm>
            <a:off x="6535768" y="6583511"/>
            <a:ext cx="2379177"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dirty="0" smtClean="0">
                <a:solidFill>
                  <a:srgbClr val="A6A6A6"/>
                </a:solidFill>
              </a:rPr>
              <a:t> et al. Nat. Meth.  2016</a:t>
            </a:r>
            <a:r>
              <a:rPr lang="en-US" altLang="ja-JP" sz="1100" dirty="0" smtClean="0">
                <a:solidFill>
                  <a:srgbClr val="A6A6A6"/>
                </a:solidFill>
              </a:rPr>
              <a:t>]</a:t>
            </a:r>
            <a:endParaRPr lang="en-US" sz="1100" dirty="0">
              <a:solidFill>
                <a:srgbClr val="A6A6A6"/>
              </a:solidFill>
            </a:endParaRPr>
          </a:p>
        </p:txBody>
      </p:sp>
      <p:sp>
        <p:nvSpPr>
          <p:cNvPr id="2" name="TextBox 1"/>
          <p:cNvSpPr txBox="1"/>
          <p:nvPr/>
        </p:nvSpPr>
        <p:spPr>
          <a:xfrm>
            <a:off x="6097516" y="1187355"/>
            <a:ext cx="3046483" cy="1246495"/>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Naive measure of information (no LD, distant correlations, pop. </a:t>
            </a:r>
            <a:r>
              <a:rPr lang="en-US" sz="1500" dirty="0" err="1" smtClean="0"/>
              <a:t>struc</a:t>
            </a:r>
            <a:r>
              <a:rPr lang="en-US" sz="1500" dirty="0" smtClean="0"/>
              <a:t>., &amp;c)</a:t>
            </a:r>
          </a:p>
          <a:p>
            <a:pPr marL="171450" indent="-171450">
              <a:buFont typeface="Arial" panose="020B0604020202020204" pitchFamily="34" charset="0"/>
              <a:buChar char="•"/>
            </a:pPr>
            <a:r>
              <a:rPr lang="en-US" sz="1500" dirty="0" smtClean="0"/>
              <a:t>Higher frequency: Lower ICI</a:t>
            </a:r>
          </a:p>
          <a:p>
            <a:pPr marL="171450" indent="-171450">
              <a:buFont typeface="Arial" panose="020B0604020202020204" pitchFamily="34" charset="0"/>
              <a:buChar char="•"/>
            </a:pPr>
            <a:r>
              <a:rPr lang="en-US" sz="1500" dirty="0" smtClean="0"/>
              <a:t>Additive for multiple variants</a:t>
            </a:r>
            <a:endParaRPr lang="en-US" sz="1500" dirty="0"/>
          </a:p>
        </p:txBody>
      </p:sp>
      <p:sp>
        <p:nvSpPr>
          <p:cNvPr id="7" name="TextBox 6"/>
          <p:cNvSpPr txBox="1"/>
          <p:nvPr/>
        </p:nvSpPr>
        <p:spPr>
          <a:xfrm>
            <a:off x="6097517" y="4260376"/>
            <a:ext cx="3046483" cy="1015663"/>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Condition specific entropy</a:t>
            </a:r>
          </a:p>
          <a:p>
            <a:pPr marL="171450" indent="-171450">
              <a:buFont typeface="Arial" panose="020B0604020202020204" pitchFamily="34" charset="0"/>
              <a:buChar char="•"/>
            </a:pPr>
            <a:r>
              <a:rPr lang="en-US" sz="1500" dirty="0" smtClean="0"/>
              <a:t>Higher cond. entropy: Lower predictability</a:t>
            </a:r>
          </a:p>
          <a:p>
            <a:pPr marL="171450" indent="-171450">
              <a:buFont typeface="Arial" panose="020B0604020202020204" pitchFamily="34" charset="0"/>
              <a:buChar char="•"/>
            </a:pPr>
            <a:r>
              <a:rPr lang="en-US" sz="1500" dirty="0" smtClean="0"/>
              <a:t>Additive for multiple </a:t>
            </a:r>
            <a:r>
              <a:rPr lang="en-US" sz="1500" dirty="0" err="1" smtClean="0"/>
              <a:t>eQTLs</a:t>
            </a:r>
            <a:endParaRPr lang="en-US" sz="1500" dirty="0"/>
          </a:p>
        </p:txBody>
      </p:sp>
    </p:spTree>
    <p:extLst>
      <p:ext uri="{BB962C8B-B14F-4D97-AF65-F5344CB8AC3E}">
        <p14:creationId xmlns:p14="http://schemas.microsoft.com/office/powerpoint/2010/main" val="632045008"/>
      </p:ext>
    </p:extLst>
  </p:cSld>
  <p:clrMapOvr>
    <a:masterClrMapping/>
  </p:clrMapOvr>
  <mc:AlternateContent xmlns:mc="http://schemas.openxmlformats.org/markup-compatibility/2006" xmlns:p14="http://schemas.microsoft.com/office/powerpoint/2010/main">
    <mc:Choice Requires="p14">
      <p:transition spd="slow" p14:dur="2000" advTm="151062"/>
    </mc:Choice>
    <mc:Fallback xmlns="">
      <p:transition spd="slow" advTm="151062"/>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41376"/>
            <a:ext cx="7772400" cy="1143000"/>
          </a:xfrm>
        </p:spPr>
        <p:txBody>
          <a:bodyPr/>
          <a:lstStyle/>
          <a:p>
            <a:r>
              <a:rPr lang="en-US" dirty="0"/>
              <a:t>Some Core Science Qs Addressed by RNA-</a:t>
            </a:r>
            <a:r>
              <a:rPr lang="en-US" dirty="0" err="1"/>
              <a:t>seq</a:t>
            </a:r>
            <a:endParaRPr lang="en-US" dirty="0"/>
          </a:p>
        </p:txBody>
      </p:sp>
      <p:sp>
        <p:nvSpPr>
          <p:cNvPr id="3" name="Content Placeholder 2"/>
          <p:cNvSpPr>
            <a:spLocks noGrp="1"/>
          </p:cNvSpPr>
          <p:nvPr>
            <p:ph idx="1"/>
          </p:nvPr>
        </p:nvSpPr>
        <p:spPr>
          <a:xfrm>
            <a:off x="515112" y="1456767"/>
            <a:ext cx="8092440" cy="4638675"/>
          </a:xfrm>
        </p:spPr>
        <p:txBody>
          <a:bodyPr/>
          <a:lstStyle/>
          <a:p>
            <a:r>
              <a:rPr lang="en-US" sz="2000" dirty="0"/>
              <a:t>Gene activity as a function </a:t>
            </a:r>
            <a:r>
              <a:rPr lang="en-US" sz="2000" dirty="0" smtClean="0"/>
              <a:t>of:</a:t>
            </a:r>
          </a:p>
          <a:p>
            <a:pPr lvl="1"/>
            <a:r>
              <a:rPr lang="en-US" sz="2000" b="1" dirty="0" smtClean="0">
                <a:solidFill>
                  <a:srgbClr val="00B400"/>
                </a:solidFill>
              </a:rPr>
              <a:t>Development</a:t>
            </a:r>
            <a:r>
              <a:rPr lang="en-US" sz="2000" dirty="0"/>
              <a:t>al</a:t>
            </a:r>
            <a:r>
              <a:rPr lang="en-US" sz="2000" dirty="0" smtClean="0"/>
              <a:t> </a:t>
            </a:r>
            <a:r>
              <a:rPr lang="en-US" sz="2000" dirty="0"/>
              <a:t>stage: basic patterns </a:t>
            </a:r>
            <a:r>
              <a:rPr lang="en-US" sz="2000" dirty="0" smtClean="0"/>
              <a:t>of </a:t>
            </a:r>
            <a:r>
              <a:rPr lang="en-US" sz="2000" dirty="0"/>
              <a:t>co-active genes across </a:t>
            </a:r>
            <a:r>
              <a:rPr lang="en-US" sz="2000" dirty="0" smtClean="0"/>
              <a:t>development</a:t>
            </a:r>
          </a:p>
          <a:p>
            <a:pPr lvl="1"/>
            <a:r>
              <a:rPr lang="en-US" sz="2000" b="1" dirty="0" smtClean="0">
                <a:solidFill>
                  <a:srgbClr val="00B400"/>
                </a:solidFill>
              </a:rPr>
              <a:t>Cell-type </a:t>
            </a:r>
            <a:r>
              <a:rPr lang="en-US" sz="2000" dirty="0"/>
              <a:t>&amp; </a:t>
            </a:r>
            <a:r>
              <a:rPr lang="en-US" sz="2000" dirty="0" smtClean="0"/>
              <a:t>Tissue: </a:t>
            </a:r>
            <a:r>
              <a:rPr lang="en-US" sz="2000" dirty="0"/>
              <a:t>relationship </a:t>
            </a:r>
            <a:r>
              <a:rPr lang="en-US" sz="2000" dirty="0" smtClean="0"/>
              <a:t>to specialized functions</a:t>
            </a:r>
          </a:p>
          <a:p>
            <a:pPr lvl="1"/>
            <a:r>
              <a:rPr lang="en-US" sz="2000" b="1" dirty="0">
                <a:solidFill>
                  <a:srgbClr val="00B400"/>
                </a:solidFill>
              </a:rPr>
              <a:t>Evolution</a:t>
            </a:r>
            <a:r>
              <a:rPr lang="en-US" sz="2000" dirty="0" smtClean="0"/>
              <a:t>ary relationships: behavior preserved across a wide range of organisms; patterns in model organisms in relation to those in humans </a:t>
            </a:r>
          </a:p>
          <a:p>
            <a:pPr lvl="1"/>
            <a:r>
              <a:rPr lang="en-US" sz="2000" b="1" dirty="0">
                <a:solidFill>
                  <a:srgbClr val="00B400"/>
                </a:solidFill>
              </a:rPr>
              <a:t>Disease</a:t>
            </a:r>
            <a:r>
              <a:rPr lang="en-US" sz="2000" dirty="0" smtClean="0"/>
              <a:t> </a:t>
            </a:r>
            <a:r>
              <a:rPr lang="en-US" sz="2000" dirty="0"/>
              <a:t>phenotypes: disruption of patterns in </a:t>
            </a:r>
            <a:r>
              <a:rPr lang="en-US" sz="2000" dirty="0" smtClean="0"/>
              <a:t>disease</a:t>
            </a:r>
          </a:p>
          <a:p>
            <a:pPr lvl="2"/>
            <a:endParaRPr lang="en-US" sz="1600" dirty="0" smtClean="0"/>
          </a:p>
          <a:p>
            <a:r>
              <a:rPr lang="en-US" dirty="0" smtClean="0"/>
              <a:t>Our overarching Qs: </a:t>
            </a:r>
            <a:r>
              <a:rPr lang="en-US" b="1" dirty="0" smtClean="0">
                <a:solidFill>
                  <a:srgbClr val="C00000"/>
                </a:solidFill>
              </a:rPr>
              <a:t/>
            </a:r>
            <a:br>
              <a:rPr lang="en-US" b="1" dirty="0" smtClean="0">
                <a:solidFill>
                  <a:srgbClr val="C00000"/>
                </a:solidFill>
              </a:rPr>
            </a:br>
            <a:r>
              <a:rPr lang="en-US" b="1" dirty="0" smtClean="0">
                <a:solidFill>
                  <a:srgbClr val="C00000"/>
                </a:solidFill>
              </a:rPr>
              <a:t>Are </a:t>
            </a:r>
            <a:r>
              <a:rPr lang="en-US" b="1" dirty="0">
                <a:solidFill>
                  <a:srgbClr val="C00000"/>
                </a:solidFill>
              </a:rPr>
              <a:t>there core, ancient patterns of gene expression? </a:t>
            </a:r>
            <a:r>
              <a:rPr lang="en-US" b="1" dirty="0" smtClean="0">
                <a:solidFill>
                  <a:srgbClr val="C00000"/>
                </a:solidFill>
              </a:rPr>
              <a:t/>
            </a:r>
            <a:br>
              <a:rPr lang="en-US" b="1" dirty="0" smtClean="0">
                <a:solidFill>
                  <a:srgbClr val="C00000"/>
                </a:solidFill>
              </a:rPr>
            </a:br>
            <a:r>
              <a:rPr lang="en-US" b="1" dirty="0" smtClean="0">
                <a:solidFill>
                  <a:srgbClr val="C00000"/>
                </a:solidFill>
              </a:rPr>
              <a:t>Are they associated with development? </a:t>
            </a:r>
            <a:br>
              <a:rPr lang="en-US" b="1" dirty="0" smtClean="0">
                <a:solidFill>
                  <a:srgbClr val="C00000"/>
                </a:solidFill>
              </a:rPr>
            </a:br>
            <a:r>
              <a:rPr lang="en-US" b="1" dirty="0" smtClean="0">
                <a:solidFill>
                  <a:srgbClr val="C00000"/>
                </a:solidFill>
              </a:rPr>
              <a:t>Are they disrupted by disease?</a:t>
            </a:r>
          </a:p>
          <a:p>
            <a:pPr lvl="1"/>
            <a:endParaRPr lang="en-US" sz="2000" dirty="0"/>
          </a:p>
        </p:txBody>
      </p:sp>
    </p:spTree>
    <p:extLst>
      <p:ext uri="{BB962C8B-B14F-4D97-AF65-F5344CB8AC3E}">
        <p14:creationId xmlns:p14="http://schemas.microsoft.com/office/powerpoint/2010/main" val="1101788454"/>
      </p:ext>
    </p:extLst>
  </p:cSld>
  <p:clrMapOvr>
    <a:masterClrMapping/>
  </p:clrMapOvr>
  <p:transition advTm="55458"/>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459504" y="4222359"/>
            <a:ext cx="2992847" cy="2145323"/>
          </a:xfrm>
        </p:spPr>
        <p:txBody>
          <a:bodyPr>
            <a:noAutofit/>
          </a:bodyPr>
          <a:lstStyle/>
          <a:p>
            <a:r>
              <a:rPr lang="en-US" dirty="0" smtClean="0"/>
              <a:t>ICI Leakage </a:t>
            </a:r>
            <a:r>
              <a:rPr lang="en-US" dirty="0"/>
              <a:t>versus Genotype Predictability</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73" y="1613647"/>
            <a:ext cx="4975756" cy="5217425"/>
          </a:xfrm>
          <a:prstGeom prst="rect">
            <a:avLst/>
          </a:prstGeom>
        </p:spPr>
      </p:pic>
      <p:sp>
        <p:nvSpPr>
          <p:cNvPr id="9" name="Rectangle 8"/>
          <p:cNvSpPr/>
          <p:nvPr/>
        </p:nvSpPr>
        <p:spPr>
          <a:xfrm>
            <a:off x="0" y="116396"/>
            <a:ext cx="2276585"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(‘16</a:t>
            </a:r>
            <a:r>
              <a:rPr lang="en-US" altLang="ja-JP" sz="1100" dirty="0" smtClean="0">
                <a:solidFill>
                  <a:srgbClr val="A6A6A6"/>
                </a:solidFill>
              </a:rPr>
              <a:t>]</a:t>
            </a:r>
            <a:endParaRPr lang="en-US" sz="1100" dirty="0">
              <a:solidFill>
                <a:srgbClr val="A6A6A6"/>
              </a:solidFill>
            </a:endParaRPr>
          </a:p>
        </p:txBody>
      </p:sp>
      <p:pic>
        <p:nvPicPr>
          <p:cNvPr id="10" name="Picture 9" descr="MG_GI_slides_Nov.2015_Large-AH_Page_07.jpg"/>
          <p:cNvPicPr>
            <a:picLocks noChangeAspect="1"/>
          </p:cNvPicPr>
          <p:nvPr/>
        </p:nvPicPr>
        <p:blipFill rotWithShape="1">
          <a:blip r:embed="rId3">
            <a:extLst>
              <a:ext uri="{28A0092B-C50C-407E-A947-70E740481C1C}">
                <a14:useLocalDpi xmlns:a14="http://schemas.microsoft.com/office/drawing/2010/main" val="0"/>
              </a:ext>
            </a:extLst>
          </a:blip>
          <a:srcRect l="12141" t="9172" r="16859"/>
          <a:stretch/>
        </p:blipFill>
        <p:spPr>
          <a:xfrm>
            <a:off x="4101353" y="116396"/>
            <a:ext cx="5042647" cy="3841512"/>
          </a:xfrm>
          <a:prstGeom prst="rect">
            <a:avLst/>
          </a:prstGeom>
        </p:spPr>
      </p:pic>
    </p:spTree>
    <p:extLst>
      <p:ext uri="{BB962C8B-B14F-4D97-AF65-F5344CB8AC3E}">
        <p14:creationId xmlns:p14="http://schemas.microsoft.com/office/powerpoint/2010/main" val="1758426080"/>
      </p:ext>
    </p:extLst>
  </p:cSld>
  <p:clrMapOvr>
    <a:masterClrMapping/>
  </p:clrMapOvr>
  <mc:AlternateContent xmlns:mc="http://schemas.openxmlformats.org/markup-compatibility/2006" xmlns:p14="http://schemas.microsoft.com/office/powerpoint/2010/main">
    <mc:Choice Requires="p14">
      <p:transition spd="slow" p14:dur="2000" advTm="74546"/>
    </mc:Choice>
    <mc:Fallback xmlns="">
      <p:transition spd="slow" advTm="74546"/>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546593051"/>
      </p:ext>
    </p:extLst>
  </p:cSld>
  <p:clrMapOvr>
    <a:masterClrMapping/>
  </p:clrMapOvr>
  <mc:AlternateContent xmlns:mc="http://schemas.openxmlformats.org/markup-compatibility/2006" xmlns:p14="http://schemas.microsoft.com/office/powerpoint/2010/main">
    <mc:Choice Requires="p14">
      <p:transition spd="slow" p14:dur="2000" advTm="90838"/>
    </mc:Choice>
    <mc:Fallback xmlns="">
      <p:transition spd="slow" advTm="90838"/>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NTFLX-116</a:t>
                      </a:r>
                      <a:endParaRPr lang="en-US" sz="1000" dirty="0"/>
                    </a:p>
                  </a:txBody>
                  <a:tcPr marL="68580" marR="68580" marT="34290" marB="34290" anchor="ctr"/>
                </a:tc>
                <a:tc>
                  <a:txBody>
                    <a:bodyPr/>
                    <a:lstStyle/>
                    <a:p>
                      <a:pPr algn="ctr"/>
                      <a:r>
                        <a:rPr lang="en-US" sz="1000" dirty="0" smtClean="0"/>
                        <a:t>4/23/2009</a:t>
                      </a:r>
                      <a:endParaRPr lang="en-US" sz="1000" dirty="0"/>
                    </a:p>
                  </a:txBody>
                  <a:tcPr marL="68580" marR="68580" marT="34290" marB="34290" anchor="ctr"/>
                </a:tc>
                <a:tc>
                  <a:txBody>
                    <a:bodyPr/>
                    <a:lstStyle/>
                    <a:p>
                      <a:pPr algn="ctr"/>
                      <a:r>
                        <a:rPr lang="en-US" sz="1000" dirty="0" smtClean="0"/>
                        <a:t>3</a:t>
                      </a:r>
                      <a:endParaRPr lang="en-US" sz="1000" dirty="0"/>
                    </a:p>
                  </a:txBody>
                  <a:tcPr marL="68580" marR="68580" marT="34290" marB="34290" anchor="ct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NTFLX-666</a:t>
                      </a:r>
                      <a:endParaRPr lang="en-US" sz="1000" dirty="0"/>
                    </a:p>
                  </a:txBody>
                  <a:tcPr marL="68580" marR="68580" marT="34290" marB="34290" anchor="ctr"/>
                </a:tc>
                <a:tc>
                  <a:txBody>
                    <a:bodyPr/>
                    <a:lstStyle/>
                    <a:p>
                      <a:pPr algn="ctr"/>
                      <a:r>
                        <a:rPr lang="en-US" sz="1000" dirty="0" smtClean="0"/>
                        <a:t>6/6/2016</a:t>
                      </a:r>
                      <a:endParaRPr lang="en-US" sz="1000" dirty="0"/>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tc>
                <a:tc>
                  <a:txBody>
                    <a:bodyPr/>
                    <a:lstStyle/>
                    <a:p>
                      <a:pPr algn="ctr"/>
                      <a:r>
                        <a:rPr lang="en-US" sz="1000" dirty="0" smtClean="0"/>
                        <a:t>IMDB-173</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sp>
        <p:nvSpPr>
          <p:cNvPr id="11" name="Rectangle 10"/>
          <p:cNvSpPr/>
          <p:nvPr/>
        </p:nvSpPr>
        <p:spPr>
          <a:xfrm>
            <a:off x="4320709" y="6071812"/>
            <a:ext cx="4137415" cy="646331"/>
          </a:xfrm>
          <a:prstGeom prst="rect">
            <a:avLst/>
          </a:prstGeom>
        </p:spPr>
        <p:txBody>
          <a:bodyPr wrap="none">
            <a:spAutoFit/>
          </a:bodyPr>
          <a:lstStyle/>
          <a:p>
            <a:pPr fontAlgn="auto">
              <a:spcBef>
                <a:spcPts val="0"/>
              </a:spcBef>
              <a:spcAft>
                <a:spcPts val="0"/>
              </a:spcAft>
            </a:pPr>
            <a:r>
              <a:rPr lang="en-US" sz="1800" b="0" dirty="0">
                <a:solidFill>
                  <a:prstClr val="black"/>
                </a:solidFill>
                <a:latin typeface="Calibri" panose="020F0502020204030204"/>
                <a:ea typeface=""/>
                <a:cs typeface=""/>
              </a:rPr>
              <a:t>Anonymized Netflix Prize Training Dataset </a:t>
            </a:r>
          </a:p>
          <a:p>
            <a:pPr algn="ctr" fontAlgn="auto">
              <a:spcBef>
                <a:spcPts val="0"/>
              </a:spcBef>
              <a:spcAft>
                <a:spcPts val="0"/>
              </a:spcAft>
            </a:pPr>
            <a:r>
              <a:rPr lang="en-US" sz="1800" b="0" dirty="0">
                <a:solidFill>
                  <a:prstClr val="black"/>
                </a:solidFill>
                <a:latin typeface="Calibri" panose="020F0502020204030204"/>
                <a:ea typeface=""/>
                <a:cs typeface=""/>
              </a:rPr>
              <a:t>made available to contestants</a:t>
            </a:r>
          </a:p>
        </p:txBody>
      </p:sp>
    </p:spTree>
    <p:extLst>
      <p:ext uri="{BB962C8B-B14F-4D97-AF65-F5344CB8AC3E}">
        <p14:creationId xmlns:p14="http://schemas.microsoft.com/office/powerpoint/2010/main" val="1084593953"/>
      </p:ext>
    </p:extLst>
  </p:cSld>
  <p:clrMapOvr>
    <a:masterClrMapping/>
  </p:clrMapOvr>
  <p:transition advTm="95256"/>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EAEFF7"/>
                    </a:solidFill>
                  </a:tcPr>
                </a:tc>
                <a:tc>
                  <a:txBody>
                    <a:bodyPr/>
                    <a:lstStyle/>
                    <a:p>
                      <a:pPr algn="ctr"/>
                      <a:r>
                        <a:rPr lang="en-US" sz="1000" dirty="0" smtClean="0"/>
                        <a:t>NTFLX-666</a:t>
                      </a:r>
                      <a:endParaRPr lang="en-US" sz="1000" dirty="0"/>
                    </a:p>
                  </a:txBody>
                  <a:tcPr marL="68580" marR="68580" marT="34290" marB="34290" anchor="ctr">
                    <a:solidFill>
                      <a:srgbClr val="EAEFF7"/>
                    </a:solidFill>
                  </a:tcPr>
                </a:tc>
                <a:tc>
                  <a:txBody>
                    <a:bodyPr/>
                    <a:lstStyle/>
                    <a:p>
                      <a:pPr algn="ctr"/>
                      <a:r>
                        <a:rPr lang="en-US" sz="1000" dirty="0" smtClean="0"/>
                        <a:t>6/6/2016</a:t>
                      </a:r>
                      <a:endParaRPr lang="en-US" sz="1000" dirty="0"/>
                    </a:p>
                  </a:txBody>
                  <a:tcPr marL="68580" marR="68580" marT="34290" marB="34290" anchor="ctr">
                    <a:solidFill>
                      <a:srgbClr val="EAEFF7"/>
                    </a:solidFill>
                  </a:tcPr>
                </a:tc>
                <a:tc>
                  <a:txBody>
                    <a:bodyPr/>
                    <a:lstStyle/>
                    <a:p>
                      <a:pPr algn="ctr"/>
                      <a:r>
                        <a:rPr lang="en-US" sz="1000" dirty="0" smtClean="0"/>
                        <a:t>5</a:t>
                      </a:r>
                      <a:endParaRPr lang="en-US" sz="1000" dirty="0"/>
                    </a:p>
                  </a:txBody>
                  <a:tcPr marL="68580" marR="68580" marT="34290" marB="34290" anchor="ctr">
                    <a:solidFill>
                      <a:srgbClr val="EAEFF7"/>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293890" y="5308253"/>
            <a:ext cx="4747133" cy="1446550"/>
          </a:xfrm>
          <a:prstGeom prst="rect">
            <a:avLst/>
          </a:prstGeom>
          <a:noFill/>
        </p:spPr>
        <p:txBody>
          <a:bodyPr wrap="none" rtlCol="0">
            <a:spAutoFit/>
          </a:bodyPr>
          <a:lstStyle/>
          <a:p>
            <a:pPr marL="214313" indent="-214313">
              <a:buFont typeface="Arial" panose="020B0604020202020204" pitchFamily="34" charset="0"/>
              <a:buChar char="•"/>
            </a:pPr>
            <a:r>
              <a:rPr lang="en-US" sz="1100" dirty="0"/>
              <a:t>Many users are shared</a:t>
            </a:r>
          </a:p>
          <a:p>
            <a:pPr marL="214313" indent="-214313">
              <a:buFont typeface="Arial" panose="020B0604020202020204" pitchFamily="34" charset="0"/>
              <a:buChar char="•"/>
            </a:pPr>
            <a:r>
              <a:rPr lang="en-US" sz="1100" dirty="0"/>
              <a:t>The grades of same users are correlated</a:t>
            </a:r>
          </a:p>
          <a:p>
            <a:pPr marL="214313" indent="-214313">
              <a:buFont typeface="Arial" panose="020B0604020202020204" pitchFamily="34" charset="0"/>
              <a:buChar char="•"/>
            </a:pPr>
            <a:r>
              <a:rPr lang="en-US" sz="1100" dirty="0"/>
              <a:t>A user grades one movie around the same date in two </a:t>
            </a:r>
            <a:r>
              <a:rPr lang="en-US" sz="1100" dirty="0" smtClean="0"/>
              <a:t>databases</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smtClean="0"/>
              <a:t>IMDB users are public</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err="1" smtClean="0"/>
              <a:t>NetFLIX</a:t>
            </a:r>
            <a:r>
              <a:rPr lang="en-US" sz="1100" dirty="0" smtClean="0"/>
              <a:t> and </a:t>
            </a:r>
            <a:r>
              <a:rPr lang="en-US" sz="1100" dirty="0" err="1" smtClean="0"/>
              <a:t>IMdB</a:t>
            </a:r>
            <a:r>
              <a:rPr lang="en-US" sz="1100" dirty="0" smtClean="0"/>
              <a:t> moves are public</a:t>
            </a:r>
          </a:p>
          <a:p>
            <a:pPr marL="214313" indent="-214313">
              <a:buFont typeface="Arial" panose="020B0604020202020204" pitchFamily="34" charset="0"/>
              <a:buChar char="•"/>
            </a:pPr>
            <a:endParaRPr lang="en-US" sz="1100" dirty="0"/>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269714"/>
      </p:ext>
    </p:extLst>
  </p:cSld>
  <p:clrMapOvr>
    <a:masterClrMapping/>
  </p:clrMapOvr>
  <p:transition advTm="32621"/>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400" b="1" dirty="0" smtClean="0">
                          <a:solidFill>
                            <a:srgbClr val="00B050"/>
                          </a:solidFill>
                        </a:rPr>
                        <a:t>NTFLX-666</a:t>
                      </a:r>
                      <a:endParaRPr lang="en-US" sz="1000" b="1" dirty="0">
                        <a:solidFill>
                          <a:srgbClr val="00B050"/>
                        </a:solidFill>
                      </a:endParaRPr>
                    </a:p>
                  </a:txBody>
                  <a:tcPr marL="68580" marR="68580" marT="34290" marB="34290" anchor="ctr">
                    <a:solidFill>
                      <a:srgbClr val="FF0000"/>
                    </a:solidFill>
                  </a:tcPr>
                </a:tc>
                <a:tc>
                  <a:txBody>
                    <a:bodyPr/>
                    <a:lstStyle/>
                    <a:p>
                      <a:pPr algn="ctr"/>
                      <a:r>
                        <a:rPr lang="en-US" sz="1000" dirty="0" smtClean="0"/>
                        <a:t>6/6/2016</a:t>
                      </a:r>
                      <a:endParaRPr lang="en-US" sz="1000" dirty="0"/>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4591424" y="3832038"/>
            <a:ext cx="126334" cy="652182"/>
          </a:xfrm>
          <a:custGeom>
            <a:avLst/>
            <a:gdLst>
              <a:gd name="connsiteX0" fmla="*/ 16933 w 140343"/>
              <a:gd name="connsiteY0" fmla="*/ 0 h 863600"/>
              <a:gd name="connsiteX1" fmla="*/ 101600 w 140343"/>
              <a:gd name="connsiteY1" fmla="*/ 372533 h 863600"/>
              <a:gd name="connsiteX2" fmla="*/ 135467 w 140343"/>
              <a:gd name="connsiteY2" fmla="*/ 728133 h 863600"/>
              <a:gd name="connsiteX3" fmla="*/ 0 w 140343"/>
              <a:gd name="connsiteY3" fmla="*/ 863600 h 863600"/>
              <a:gd name="connsiteX0" fmla="*/ 16933 w 156122"/>
              <a:gd name="connsiteY0" fmla="*/ 0 h 863600"/>
              <a:gd name="connsiteX1" fmla="*/ 143436 w 156122"/>
              <a:gd name="connsiteY1" fmla="*/ 187263 h 863600"/>
              <a:gd name="connsiteX2" fmla="*/ 135467 w 156122"/>
              <a:gd name="connsiteY2" fmla="*/ 728133 h 863600"/>
              <a:gd name="connsiteX3" fmla="*/ 0 w 156122"/>
              <a:gd name="connsiteY3" fmla="*/ 863600 h 863600"/>
              <a:gd name="connsiteX0" fmla="*/ 16933 w 169032"/>
              <a:gd name="connsiteY0" fmla="*/ 0 h 863600"/>
              <a:gd name="connsiteX1" fmla="*/ 143436 w 169032"/>
              <a:gd name="connsiteY1" fmla="*/ 187263 h 863600"/>
              <a:gd name="connsiteX2" fmla="*/ 135467 w 169032"/>
              <a:gd name="connsiteY2" fmla="*/ 728133 h 863600"/>
              <a:gd name="connsiteX3" fmla="*/ 0 w 169032"/>
              <a:gd name="connsiteY3" fmla="*/ 863600 h 863600"/>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477"/>
              <a:gd name="connsiteY0" fmla="*/ 0 h 869576"/>
              <a:gd name="connsiteX1" fmla="*/ 156385 w 171477"/>
              <a:gd name="connsiteY1" fmla="*/ 199216 h 869576"/>
              <a:gd name="connsiteX2" fmla="*/ 148416 w 171477"/>
              <a:gd name="connsiteY2" fmla="*/ 740086 h 869576"/>
              <a:gd name="connsiteX3" fmla="*/ 6972 w 171477"/>
              <a:gd name="connsiteY3" fmla="*/ 869576 h 869576"/>
              <a:gd name="connsiteX0" fmla="*/ 0 w 171477"/>
              <a:gd name="connsiteY0" fmla="*/ 0 h 869576"/>
              <a:gd name="connsiteX1" fmla="*/ 156385 w 171477"/>
              <a:gd name="connsiteY1" fmla="*/ 199216 h 869576"/>
              <a:gd name="connsiteX2" fmla="*/ 148416 w 171477"/>
              <a:gd name="connsiteY2" fmla="*/ 692708 h 869576"/>
              <a:gd name="connsiteX3" fmla="*/ 6972 w 171477"/>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41857 h 869576"/>
              <a:gd name="connsiteX2" fmla="*/ 148416 w 168445"/>
              <a:gd name="connsiteY2" fmla="*/ 692708 h 869576"/>
              <a:gd name="connsiteX3" fmla="*/ 6972 w 168445"/>
              <a:gd name="connsiteY3" fmla="*/ 869576 h 869576"/>
            </a:gdLst>
            <a:ahLst/>
            <a:cxnLst>
              <a:cxn ang="0">
                <a:pos x="connsiteX0" y="connsiteY0"/>
              </a:cxn>
              <a:cxn ang="0">
                <a:pos x="connsiteX1" y="connsiteY1"/>
              </a:cxn>
              <a:cxn ang="0">
                <a:pos x="connsiteX2" y="connsiteY2"/>
              </a:cxn>
              <a:cxn ang="0">
                <a:pos x="connsiteX3" y="connsiteY3"/>
              </a:cxn>
            </a:cxnLst>
            <a:rect l="l" t="t" r="r" b="b"/>
            <a:pathLst>
              <a:path w="168445" h="869576">
                <a:moveTo>
                  <a:pt x="0" y="0"/>
                </a:moveTo>
                <a:cubicBezTo>
                  <a:pt x="104173" y="101683"/>
                  <a:pt x="126911" y="126406"/>
                  <a:pt x="151647" y="241857"/>
                </a:cubicBezTo>
                <a:cubicBezTo>
                  <a:pt x="176383" y="357308"/>
                  <a:pt x="172529" y="588088"/>
                  <a:pt x="148416" y="692708"/>
                </a:cubicBezTo>
                <a:cubicBezTo>
                  <a:pt x="124304" y="797328"/>
                  <a:pt x="66239" y="842765"/>
                  <a:pt x="6972" y="869576"/>
                </a:cubicBezTo>
              </a:path>
            </a:pathLst>
          </a:custGeom>
          <a:noFill/>
          <a:ln w="31750">
            <a:solidFill>
              <a:srgbClr val="FF000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 name="Straight Arrow Connector 14"/>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097201"/>
      </p:ext>
    </p:extLst>
  </p:cSld>
  <p:clrMapOvr>
    <a:masterClrMapping/>
  </p:clrMapOvr>
  <p:transition advTm="23638"/>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7377256"/>
      </p:ext>
    </p:extLst>
  </p:cSld>
  <p:clrMapOvr>
    <a:masterClrMapping/>
  </p:clrMapOvr>
  <mc:AlternateContent xmlns:mc="http://schemas.openxmlformats.org/markup-compatibility/2006" xmlns:p14="http://schemas.microsoft.com/office/powerpoint/2010/main">
    <mc:Choice Requires="p14">
      <p:transition spd="slow" p14:dur="2000" advTm="55984"/>
    </mc:Choice>
    <mc:Fallback xmlns="">
      <p:transition spd="slow" advTm="55984"/>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626"/>
            <a:ext cx="7886700" cy="1325563"/>
          </a:xfrm>
        </p:spPr>
        <p:txBody>
          <a:bodyPr>
            <a:normAutofit/>
          </a:bodyPr>
          <a:lstStyle/>
          <a:p>
            <a:r>
              <a:rPr lang="en-US" dirty="0"/>
              <a:t>Levels of Expression-Genotype Model </a:t>
            </a:r>
            <a:r>
              <a:rPr lang="en-US" dirty="0" smtClean="0"/>
              <a:t>Simplifications for Genotype Prediction</a:t>
            </a:r>
            <a:endParaRPr lang="en-US" dirty="0"/>
          </a:p>
        </p:txBody>
      </p:sp>
      <p:pic>
        <p:nvPicPr>
          <p:cNvPr id="3" name="Picture 2" descr="Transcriptome-Mining-Building-Models-while-Protecting-Privacy--20151030-i0gi2015-AH_edited_Page_31.jpg"/>
          <p:cNvPicPr>
            <a:picLocks noChangeAspect="1"/>
          </p:cNvPicPr>
          <p:nvPr/>
        </p:nvPicPr>
        <p:blipFill rotWithShape="1">
          <a:blip r:embed="rId2">
            <a:extLst>
              <a:ext uri="{28A0092B-C50C-407E-A947-70E740481C1C}">
                <a14:useLocalDpi xmlns:a14="http://schemas.microsoft.com/office/drawing/2010/main" val="0"/>
              </a:ext>
            </a:extLst>
          </a:blip>
          <a:srcRect l="4006" t="22963" r="3839" b="15556"/>
          <a:stretch/>
        </p:blipFill>
        <p:spPr>
          <a:xfrm>
            <a:off x="12700" y="1331213"/>
            <a:ext cx="9144000" cy="4713987"/>
          </a:xfrm>
          <a:prstGeom prst="rect">
            <a:avLst/>
          </a:prstGeom>
        </p:spPr>
      </p:pic>
      <p:sp>
        <p:nvSpPr>
          <p:cNvPr id="5" name="Rectangle 4"/>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5937194"/>
      </p:ext>
    </p:extLst>
  </p:cSld>
  <p:clrMapOvr>
    <a:masterClrMapping/>
  </p:clrMapOvr>
  <mc:AlternateContent xmlns:mc="http://schemas.openxmlformats.org/markup-compatibility/2006" xmlns:p14="http://schemas.microsoft.com/office/powerpoint/2010/main">
    <mc:Choice Requires="p14">
      <p:transition spd="slow" p14:dur="2000" advTm="51675"/>
    </mc:Choice>
    <mc:Fallback xmlns="">
      <p:transition spd="slow" advTm="51675"/>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smtClean="0"/>
              <a:t>Success in Linking </a:t>
            </a:r>
            <a:r>
              <a:rPr lang="en-US" dirty="0"/>
              <a:t>Attack </a:t>
            </a:r>
            <a:r>
              <a:rPr lang="en-US" dirty="0" smtClean="0"/>
              <a:t/>
            </a:r>
            <a:br>
              <a:rPr lang="en-US" dirty="0" smtClean="0"/>
            </a:br>
            <a:r>
              <a:rPr lang="en-US" dirty="0" smtClean="0"/>
              <a:t>with </a:t>
            </a:r>
            <a:r>
              <a:rPr lang="en-US" dirty="0"/>
              <a:t>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t>200 individuals </a:t>
            </a:r>
            <a:r>
              <a:rPr lang="en-US" sz="1400" dirty="0" err="1"/>
              <a:t>eQTL</a:t>
            </a:r>
            <a:r>
              <a:rPr lang="en-US" sz="1400" dirty="0"/>
              <a:t> Discovery </a:t>
            </a:r>
          </a:p>
          <a:p>
            <a:r>
              <a:rPr lang="en-US" sz="1400" dirty="0"/>
              <a:t>200 individuals in Linking Attack</a:t>
            </a:r>
          </a:p>
        </p:txBody>
      </p:sp>
      <p:cxnSp>
        <p:nvCxnSpPr>
          <p:cNvPr id="8" name="Straight Arrow Connector 7"/>
          <p:cNvCxnSpPr/>
          <p:nvPr/>
        </p:nvCxnSpPr>
        <p:spPr>
          <a:xfrm>
            <a:off x="1078173" y="6103962"/>
            <a:ext cx="3697406" cy="0"/>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91530" y="2838734"/>
            <a:ext cx="0" cy="2825088"/>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750" y="2212129"/>
            <a:ext cx="1079142" cy="523220"/>
          </a:xfrm>
          <a:prstGeom prst="rect">
            <a:avLst/>
          </a:prstGeom>
          <a:noFill/>
        </p:spPr>
        <p:txBody>
          <a:bodyPr wrap="none" rtlCol="0">
            <a:spAutoFit/>
          </a:bodyPr>
          <a:lstStyle/>
          <a:p>
            <a:pPr algn="ctr"/>
            <a:r>
              <a:rPr lang="en-US" sz="1400" dirty="0" smtClean="0"/>
              <a:t>High</a:t>
            </a:r>
          </a:p>
          <a:p>
            <a:r>
              <a:rPr lang="en-US" sz="1400" dirty="0" smtClean="0"/>
              <a:t>Sensitivity</a:t>
            </a:r>
            <a:endParaRPr lang="en-US" sz="1400" dirty="0"/>
          </a:p>
        </p:txBody>
      </p:sp>
      <p:sp>
        <p:nvSpPr>
          <p:cNvPr id="11" name="TextBox 10"/>
          <p:cNvSpPr txBox="1"/>
          <p:nvPr/>
        </p:nvSpPr>
        <p:spPr>
          <a:xfrm>
            <a:off x="-78380" y="5626345"/>
            <a:ext cx="1079142" cy="523220"/>
          </a:xfrm>
          <a:prstGeom prst="rect">
            <a:avLst/>
          </a:prstGeom>
          <a:noFill/>
        </p:spPr>
        <p:txBody>
          <a:bodyPr wrap="none" rtlCol="0">
            <a:spAutoFit/>
          </a:bodyPr>
          <a:lstStyle/>
          <a:p>
            <a:pPr algn="ctr"/>
            <a:r>
              <a:rPr lang="en-US" sz="1400" dirty="0" smtClean="0"/>
              <a:t>Low</a:t>
            </a:r>
          </a:p>
          <a:p>
            <a:r>
              <a:rPr lang="en-US" sz="1400" dirty="0" smtClean="0"/>
              <a:t>Sensitivity</a:t>
            </a:r>
            <a:endParaRPr lang="en-US" sz="1400" dirty="0"/>
          </a:p>
        </p:txBody>
      </p:sp>
      <p:sp>
        <p:nvSpPr>
          <p:cNvPr id="12" name="TextBox 11"/>
          <p:cNvSpPr txBox="1"/>
          <p:nvPr/>
        </p:nvSpPr>
        <p:spPr>
          <a:xfrm>
            <a:off x="791571" y="6175667"/>
            <a:ext cx="1309974" cy="523220"/>
          </a:xfrm>
          <a:prstGeom prst="rect">
            <a:avLst/>
          </a:prstGeom>
          <a:noFill/>
        </p:spPr>
        <p:txBody>
          <a:bodyPr wrap="none" rtlCol="0">
            <a:spAutoFit/>
          </a:bodyPr>
          <a:lstStyle/>
          <a:p>
            <a:pPr algn="ctr"/>
            <a:r>
              <a:rPr lang="en-US" sz="1400" dirty="0" smtClean="0"/>
              <a:t>High Number</a:t>
            </a:r>
          </a:p>
          <a:p>
            <a:pPr algn="ctr"/>
            <a:r>
              <a:rPr lang="en-US" sz="1400" dirty="0" smtClean="0"/>
              <a:t>Of </a:t>
            </a:r>
            <a:r>
              <a:rPr lang="en-US" sz="1400" dirty="0" err="1" smtClean="0"/>
              <a:t>eQTLs</a:t>
            </a:r>
            <a:endParaRPr lang="en-US" sz="1400" dirty="0" smtClean="0"/>
          </a:p>
        </p:txBody>
      </p:sp>
      <p:sp>
        <p:nvSpPr>
          <p:cNvPr id="13" name="TextBox 12"/>
          <p:cNvSpPr txBox="1"/>
          <p:nvPr/>
        </p:nvSpPr>
        <p:spPr>
          <a:xfrm>
            <a:off x="3823234" y="6170928"/>
            <a:ext cx="1269899" cy="523220"/>
          </a:xfrm>
          <a:prstGeom prst="rect">
            <a:avLst/>
          </a:prstGeom>
          <a:noFill/>
        </p:spPr>
        <p:txBody>
          <a:bodyPr wrap="none" rtlCol="0">
            <a:spAutoFit/>
          </a:bodyPr>
          <a:lstStyle/>
          <a:p>
            <a:pPr algn="ctr"/>
            <a:r>
              <a:rPr lang="en-US" sz="1400" dirty="0" smtClean="0"/>
              <a:t>Low Number</a:t>
            </a:r>
          </a:p>
          <a:p>
            <a:pPr algn="ctr"/>
            <a:r>
              <a:rPr lang="en-US" sz="1400" dirty="0" smtClean="0"/>
              <a:t>Of </a:t>
            </a:r>
            <a:r>
              <a:rPr lang="en-US" sz="1400" dirty="0" err="1" smtClean="0"/>
              <a:t>eQTLs</a:t>
            </a:r>
            <a:endParaRPr lang="en-US" sz="1400" dirty="0" smtClean="0"/>
          </a:p>
        </p:txBody>
      </p:sp>
      <p:sp>
        <p:nvSpPr>
          <p:cNvPr id="15" name="Rectangle 14"/>
          <p:cNvSpPr/>
          <p:nvPr/>
        </p:nvSpPr>
        <p:spPr>
          <a:xfrm>
            <a:off x="5899023" y="6596390"/>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561293790"/>
      </p:ext>
    </p:extLst>
  </p:cSld>
  <p:clrMapOvr>
    <a:masterClrMapping/>
  </p:clrMapOvr>
  <p:transition advTm="16975"/>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a:t>Success in Linking Attack </a:t>
            </a:r>
            <a:br>
              <a:rPr lang="en-US" dirty="0"/>
            </a:br>
            <a:r>
              <a:rPr lang="en-US" dirty="0"/>
              <a:t>with 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solidFill>
                  <a:srgbClr val="FF0000"/>
                </a:solidFill>
              </a:rPr>
              <a:t>200 individuals in Linking Attack</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2728945"/>
            <a:ext cx="4241800" cy="3318789"/>
          </a:xfrm>
          <a:prstGeom prst="rect">
            <a:avLst/>
          </a:prstGeom>
        </p:spPr>
      </p:pic>
      <p:sp>
        <p:nvSpPr>
          <p:cNvPr id="16" name="TextBox 15"/>
          <p:cNvSpPr txBox="1"/>
          <p:nvPr/>
        </p:nvSpPr>
        <p:spPr>
          <a:xfrm>
            <a:off x="5103424" y="1946696"/>
            <a:ext cx="3295839"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t>100,200 individuals</a:t>
            </a:r>
            <a:r>
              <a:rPr lang="en-US" sz="1400" dirty="0">
                <a:solidFill>
                  <a:srgbClr val="7030A0"/>
                </a:solidFill>
              </a:rPr>
              <a:t> </a:t>
            </a:r>
            <a:r>
              <a:rPr lang="en-US" sz="1400" dirty="0">
                <a:solidFill>
                  <a:srgbClr val="FF0000"/>
                </a:solidFill>
              </a:rPr>
              <a:t>in Linking Attack</a:t>
            </a:r>
          </a:p>
        </p:txBody>
      </p:sp>
      <p:sp>
        <p:nvSpPr>
          <p:cNvPr id="8" name="Rectangle 7"/>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16550906"/>
      </p:ext>
    </p:extLst>
  </p:cSld>
  <p:clrMapOvr>
    <a:masterClrMapping/>
  </p:clrMapOvr>
  <p:transition advTm="1969"/>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Mining: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related to gene regulation </a:t>
            </a:r>
            <a:r>
              <a:rPr lang="en-US" sz="1600" dirty="0" smtClean="0">
                <a:solidFill>
                  <a:schemeClr val="tx1">
                    <a:lumMod val="75000"/>
                    <a:lumOff val="25000"/>
                  </a:schemeClr>
                </a:solidFill>
                <a:ea typeface="ＭＳ Ｐゴシック" charset="0"/>
                <a:cs typeface="ＭＳ Ｐゴシック" charset="0"/>
              </a:rPr>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analyzing the "data exhaust" associated with this activity </a:t>
            </a:r>
          </a:p>
        </p:txBody>
      </p:sp>
      <p:sp>
        <p:nvSpPr>
          <p:cNvPr id="54274" name="Content Placeholder 2"/>
          <p:cNvSpPr>
            <a:spLocks noGrp="1"/>
          </p:cNvSpPr>
          <p:nvPr>
            <p:ph sz="half" idx="1"/>
          </p:nvPr>
        </p:nvSpPr>
        <p:spPr>
          <a:xfrm>
            <a:off x="109538" y="758825"/>
            <a:ext cx="4230814" cy="6116638"/>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[Core-1] </a:t>
            </a:r>
            <a:r>
              <a:rPr lang="en-US" altLang="en-US" sz="2000" b="1" dirty="0" smtClean="0">
                <a:solidFill>
                  <a:srgbClr val="FFC000"/>
                </a:solidFill>
                <a:ea typeface="ＭＳ Ｐゴシック" charset="-128"/>
                <a:cs typeface="ＭＳ Ｐゴシック" charset="-128"/>
              </a:rPr>
              <a:t>Expression </a:t>
            </a:r>
            <a:r>
              <a:rPr lang="en-US" altLang="en-US" sz="2000" b="1" dirty="0">
                <a:solidFill>
                  <a:srgbClr val="FFC000"/>
                </a:solidFill>
                <a:ea typeface="ＭＳ Ｐゴシック" charset="-128"/>
                <a:cs typeface="ＭＳ Ｐゴシック" charset="-128"/>
              </a:rPr>
              <a:t>Clustering</a:t>
            </a:r>
            <a:r>
              <a:rPr lang="en-US" altLang="en-US" sz="2000" dirty="0">
                <a:solidFill>
                  <a:schemeClr val="tx1">
                    <a:lumMod val="75000"/>
                    <a:lumOff val="25000"/>
                  </a:schemeClr>
                </a:solidFill>
                <a:ea typeface="ＭＳ Ｐゴシック" charset="-128"/>
                <a:cs typeface="ＭＳ Ｐゴシック" charset="-128"/>
              </a:rPr>
              <a:t>, </a:t>
            </a:r>
            <a:br>
              <a:rPr lang="en-US" altLang="en-US" sz="2000"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Cross-species </a:t>
            </a:r>
          </a:p>
          <a:p>
            <a:pPr lvl="1"/>
            <a:r>
              <a:rPr lang="en-US" altLang="en-US" sz="1600" dirty="0">
                <a:solidFill>
                  <a:schemeClr val="tx1">
                    <a:lumMod val="75000"/>
                    <a:lumOff val="25000"/>
                  </a:schemeClr>
                </a:solidFill>
                <a:ea typeface="ＭＳ Ｐゴシック" charset="-128"/>
              </a:rPr>
              <a:t>Comparative ENCODE </a:t>
            </a:r>
            <a:r>
              <a:rPr lang="mr-IN" altLang="en-US" sz="1600" dirty="0">
                <a:solidFill>
                  <a:schemeClr val="tx1">
                    <a:lumMod val="75000"/>
                    <a:lumOff val="25000"/>
                  </a:schemeClr>
                </a:solidFill>
                <a:ea typeface="ＭＳ Ｐゴシック" charset="-128"/>
              </a:rPr>
              <a:t>–</a:t>
            </a:r>
            <a:r>
              <a:rPr lang="en-US" altLang="en-US" sz="1600" dirty="0">
                <a:solidFill>
                  <a:schemeClr val="tx1">
                    <a:lumMod val="75000"/>
                    <a:lumOff val="25000"/>
                  </a:schemeClr>
                </a:solidFill>
                <a:ea typeface="ＭＳ Ｐゴシック" charset="-128"/>
              </a:rPr>
              <a:t> Lots of worm-fly-human matched data &amp; developmental </a:t>
            </a:r>
            <a:r>
              <a:rPr lang="en-US" altLang="en-US" sz="1600" dirty="0" err="1">
                <a:solidFill>
                  <a:schemeClr val="tx1">
                    <a:lumMod val="75000"/>
                    <a:lumOff val="25000"/>
                  </a:schemeClr>
                </a:solidFill>
                <a:ea typeface="ＭＳ Ｐゴシック" charset="-128"/>
              </a:rPr>
              <a:t>timecourses</a:t>
            </a:r>
            <a:endParaRPr lang="en-US" altLang="en-US" sz="1600" dirty="0">
              <a:solidFill>
                <a:schemeClr val="tx1">
                  <a:lumMod val="75000"/>
                  <a:lumOff val="25000"/>
                </a:schemeClr>
              </a:solidFill>
              <a:ea typeface="ＭＳ Ｐゴシック" charset="-128"/>
            </a:endParaRPr>
          </a:p>
          <a:p>
            <a:pPr lvl="1"/>
            <a:r>
              <a:rPr lang="en-US" altLang="en-US" sz="1600" dirty="0">
                <a:solidFill>
                  <a:schemeClr val="tx1">
                    <a:lumMod val="75000"/>
                    <a:lumOff val="25000"/>
                  </a:schemeClr>
                </a:solidFill>
                <a:ea typeface="ＭＳ Ｐゴシック" charset="-128"/>
              </a:rPr>
              <a:t>Optimization gives 16 conserved co-expression </a:t>
            </a:r>
            <a:r>
              <a:rPr lang="en-US" altLang="en-US" sz="1600" dirty="0" smtClean="0">
                <a:solidFill>
                  <a:schemeClr val="tx1">
                    <a:lumMod val="75000"/>
                    <a:lumOff val="25000"/>
                  </a:schemeClr>
                </a:solidFill>
                <a:ea typeface="ＭＳ Ｐゴシック" charset="-128"/>
              </a:rPr>
              <a:t>modules, 12 w/ hourglass</a:t>
            </a:r>
            <a:endParaRPr lang="en-US" altLang="en-US" sz="1600" dirty="0">
              <a:solidFill>
                <a:schemeClr val="tx1">
                  <a:lumMod val="75000"/>
                  <a:lumOff val="25000"/>
                </a:schemeClr>
              </a:solidFill>
              <a:ea typeface="ＭＳ Ｐゴシック" charset="-128"/>
            </a:endParaRPr>
          </a:p>
          <a:p>
            <a:r>
              <a:rPr lang="en-US" altLang="en-US" sz="1600" i="1" dirty="0" smtClean="0">
                <a:solidFill>
                  <a:schemeClr val="tx1">
                    <a:lumMod val="75000"/>
                    <a:lumOff val="25000"/>
                  </a:schemeClr>
                </a:solidFill>
                <a:ea typeface="ＭＳ Ｐゴシック" charset="-128"/>
                <a:cs typeface="ＭＳ Ｐゴシック" charset="-128"/>
              </a:rPr>
              <a:t>[Core-2] </a:t>
            </a:r>
            <a:r>
              <a:rPr lang="en-US" altLang="en-US" sz="2000" b="1" dirty="0" smtClean="0">
                <a:solidFill>
                  <a:srgbClr val="FFC000"/>
                </a:solidFill>
                <a:ea typeface="ＭＳ Ｐゴシック" charset="-128"/>
                <a:cs typeface="ＭＳ Ｐゴシック" charset="-128"/>
              </a:rPr>
              <a:t>State </a:t>
            </a:r>
            <a:r>
              <a:rPr lang="en-US" altLang="en-US" sz="2000" b="1" dirty="0">
                <a:solidFill>
                  <a:srgbClr val="FFC000"/>
                </a:solidFill>
                <a:ea typeface="ＭＳ Ｐゴシック" charset="-128"/>
                <a:cs typeface="ＭＳ Ｐゴシック" charset="-128"/>
              </a:rPr>
              <a:t>Space Models</a:t>
            </a:r>
            <a:r>
              <a:rPr lang="en-US" altLang="en-US" sz="2000" b="1" dirty="0">
                <a:solidFill>
                  <a:schemeClr val="tx1">
                    <a:lumMod val="75000"/>
                    <a:lumOff val="25000"/>
                  </a:schemeClr>
                </a:solidFill>
                <a:ea typeface="ＭＳ Ｐゴシック" charset="-128"/>
                <a:cs typeface="ＭＳ Ｐゴシック" charset="-128"/>
              </a:rPr>
              <a:t> </a:t>
            </a:r>
            <a:br>
              <a:rPr lang="en-US" altLang="en-US" sz="2000" b="1"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of Gene Expression</a:t>
            </a:r>
          </a:p>
          <a:p>
            <a:pPr lvl="1"/>
            <a:r>
              <a:rPr lang="en-US" altLang="en-US" sz="1600" dirty="0">
                <a:solidFill>
                  <a:schemeClr val="tx1">
                    <a:lumMod val="75000"/>
                    <a:lumOff val="25000"/>
                  </a:schemeClr>
                </a:solidFill>
                <a:ea typeface="ＭＳ Ｐゴシック" charset="-128"/>
              </a:rPr>
              <a:t>Using dimensionality reduction to help determine internal &amp; external </a:t>
            </a:r>
            <a:r>
              <a:rPr lang="en-US" altLang="en-US" sz="1600" dirty="0" smtClean="0">
                <a:solidFill>
                  <a:schemeClr val="tx1">
                    <a:lumMod val="75000"/>
                    <a:lumOff val="25000"/>
                  </a:schemeClr>
                </a:solidFill>
                <a:ea typeface="ＭＳ Ｐゴシック" charset="-128"/>
              </a:rPr>
              <a:t>drivers; Decoupling </a:t>
            </a:r>
            <a:r>
              <a:rPr lang="en-US" altLang="en-US" sz="1600" dirty="0">
                <a:solidFill>
                  <a:schemeClr val="tx1">
                    <a:lumMod val="75000"/>
                    <a:lumOff val="25000"/>
                  </a:schemeClr>
                </a:solidFill>
                <a:ea typeface="ＭＳ Ｐゴシック" charset="-128"/>
              </a:rPr>
              <a:t>expression changes into those from conserved vs species-specific genes</a:t>
            </a:r>
          </a:p>
          <a:p>
            <a:pPr lvl="1"/>
            <a:r>
              <a:rPr lang="en-US" altLang="en-US" sz="1600" dirty="0" smtClean="0">
                <a:solidFill>
                  <a:schemeClr val="tx1">
                    <a:lumMod val="75000"/>
                    <a:lumOff val="25000"/>
                  </a:schemeClr>
                </a:solidFill>
                <a:ea typeface="ＭＳ Ｐゴシック" charset="-128"/>
              </a:rPr>
              <a:t>Conserved </a:t>
            </a:r>
            <a:r>
              <a:rPr lang="en-US" altLang="en-US" sz="1600" dirty="0">
                <a:solidFill>
                  <a:schemeClr val="tx1">
                    <a:lumMod val="75000"/>
                    <a:lumOff val="25000"/>
                  </a:schemeClr>
                </a:solidFill>
                <a:ea typeface="ＭＳ Ｐゴシック" charset="-128"/>
              </a:rPr>
              <a:t>genes have similar canonical patterns (</a:t>
            </a:r>
            <a:r>
              <a:rPr lang="en-US" altLang="en-US" sz="1600" dirty="0" err="1">
                <a:solidFill>
                  <a:schemeClr val="tx1">
                    <a:lumMod val="75000"/>
                    <a:lumOff val="25000"/>
                  </a:schemeClr>
                </a:solidFill>
                <a:ea typeface="ＭＳ Ｐゴシック" charset="-128"/>
              </a:rPr>
              <a:t>iPDPs</a:t>
            </a:r>
            <a:r>
              <a:rPr lang="en-US" altLang="en-US" sz="1600" dirty="0">
                <a:solidFill>
                  <a:schemeClr val="tx1">
                    <a:lumMod val="75000"/>
                    <a:lumOff val="25000"/>
                  </a:schemeClr>
                </a:solidFill>
                <a:ea typeface="ＭＳ Ｐゴシック" charset="-128"/>
              </a:rPr>
              <a:t>) in contrast to species specific ones (Ex of ribosomal v signaling genes</a:t>
            </a:r>
            <a:r>
              <a:rPr lang="en-US" altLang="en-US" sz="1600" dirty="0" smtClean="0">
                <a:solidFill>
                  <a:schemeClr val="tx1">
                    <a:lumMod val="75000"/>
                    <a:lumOff val="25000"/>
                  </a:schemeClr>
                </a:solidFill>
                <a:ea typeface="ＭＳ Ｐゴシック" charset="-128"/>
              </a:rPr>
              <a:t>)</a:t>
            </a:r>
          </a:p>
          <a:p>
            <a:r>
              <a:rPr lang="en-US" altLang="en-US" sz="1600" i="1" dirty="0">
                <a:solidFill>
                  <a:schemeClr val="tx1">
                    <a:lumMod val="75000"/>
                    <a:lumOff val="25000"/>
                  </a:schemeClr>
                </a:solidFill>
                <a:ea typeface="ＭＳ Ｐゴシック" charset="-128"/>
                <a:cs typeface="ＭＳ Ｐゴシック" charset="-128"/>
              </a:rPr>
              <a:t>[Core-3] </a:t>
            </a:r>
            <a:r>
              <a:rPr lang="en-US" altLang="en-US" sz="2000" b="1" dirty="0">
                <a:solidFill>
                  <a:srgbClr val="FFC000"/>
                </a:solidFill>
                <a:ea typeface="ＭＳ Ｐゴシック" charset="-128"/>
                <a:cs typeface="ＭＳ Ｐゴシック" charset="-128"/>
              </a:rPr>
              <a:t>Logic Gates</a:t>
            </a:r>
            <a:r>
              <a:rPr lang="en-US" altLang="en-US" sz="2000" b="1" dirty="0">
                <a:solidFill>
                  <a:schemeClr val="tx1">
                    <a:lumMod val="75000"/>
                    <a:lumOff val="25000"/>
                  </a:schemeClr>
                </a:solidFill>
                <a:ea typeface="ＭＳ Ｐゴシック" charset="-128"/>
                <a:cs typeface="ＭＳ Ｐゴシック" charset="-128"/>
              </a:rPr>
              <a:t> </a:t>
            </a:r>
            <a:r>
              <a:rPr lang="en-US" altLang="en-US" sz="2000" dirty="0">
                <a:solidFill>
                  <a:schemeClr val="tx1">
                    <a:lumMod val="75000"/>
                    <a:lumOff val="25000"/>
                  </a:schemeClr>
                </a:solidFill>
                <a:ea typeface="ＭＳ Ｐゴシック" charset="-128"/>
                <a:cs typeface="ＭＳ Ｐゴシック" charset="-128"/>
              </a:rPr>
              <a:t>Modeling</a:t>
            </a:r>
          </a:p>
          <a:p>
            <a:pPr lvl="1"/>
            <a:r>
              <a:rPr lang="en-US" altLang="en-US" sz="1600" dirty="0">
                <a:solidFill>
                  <a:schemeClr val="tx1">
                    <a:lumMod val="75000"/>
                    <a:lumOff val="25000"/>
                  </a:schemeClr>
                </a:solidFill>
                <a:ea typeface="ＭＳ Ｐゴシック" charset="-128"/>
              </a:rPr>
              <a:t>Preponderance of OR gates in cancer v. cell-cycle (esp. for MYC) </a:t>
            </a:r>
          </a:p>
          <a:p>
            <a:pPr lvl="1"/>
            <a:endParaRPr lang="en-US" altLang="en-US" sz="1600" dirty="0">
              <a:solidFill>
                <a:schemeClr val="tx1">
                  <a:lumMod val="75000"/>
                  <a:lumOff val="25000"/>
                </a:schemeClr>
              </a:solidFill>
              <a:ea typeface="ＭＳ Ｐゴシック" charset="-128"/>
            </a:endParaRP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255008" y="725488"/>
            <a:ext cx="4873116" cy="6132512"/>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[Exhaust-1] </a:t>
            </a:r>
            <a:r>
              <a:rPr lang="en-US" altLang="en-US" sz="2000" b="1" dirty="0" smtClean="0">
                <a:solidFill>
                  <a:srgbClr val="FFC000"/>
                </a:solidFill>
                <a:ea typeface="ＭＳ Ｐゴシック" charset="-128"/>
                <a:cs typeface="ＭＳ Ｐゴシック" charset="-128"/>
              </a:rPr>
              <a:t>Genomic Privacy</a:t>
            </a:r>
            <a:r>
              <a:rPr lang="en-US" altLang="en-US" sz="2000" b="1" dirty="0" smtClean="0">
                <a:solidFill>
                  <a:schemeClr val="tx1">
                    <a:lumMod val="75000"/>
                    <a:lumOff val="25000"/>
                  </a:schemeClr>
                </a:solidFill>
                <a:ea typeface="ＭＳ Ｐゴシック" charset="-128"/>
                <a:cs typeface="ＭＳ Ｐゴシック" charset="-128"/>
              </a:rPr>
              <a:t> </a:t>
            </a:r>
            <a:br>
              <a:rPr lang="en-US" altLang="en-US" sz="2000" b="1" dirty="0" smtClean="0">
                <a:solidFill>
                  <a:schemeClr val="tx1">
                    <a:lumMod val="75000"/>
                    <a:lumOff val="25000"/>
                  </a:schemeClr>
                </a:solidFill>
                <a:ea typeface="ＭＳ Ｐゴシック" charset="-128"/>
                <a:cs typeface="ＭＳ Ｐゴシック" charset="-128"/>
              </a:rPr>
            </a:br>
            <a:r>
              <a:rPr lang="en-US" altLang="en-US" sz="2000" b="1" dirty="0" smtClean="0">
                <a:solidFill>
                  <a:schemeClr val="tx1">
                    <a:lumMod val="75000"/>
                    <a:lumOff val="25000"/>
                  </a:schemeClr>
                </a:solidFill>
                <a:ea typeface="ＭＳ Ｐゴシック" charset="-128"/>
                <a:cs typeface="ＭＳ Ｐゴシック" charset="-128"/>
              </a:rPr>
              <a:t>&amp; RNA-</a:t>
            </a:r>
            <a:r>
              <a:rPr lang="en-US" altLang="en-US" sz="2000" b="1" dirty="0" err="1" smtClean="0">
                <a:solidFill>
                  <a:schemeClr val="tx1">
                    <a:lumMod val="75000"/>
                    <a:lumOff val="25000"/>
                  </a:schemeClr>
                </a:solidFill>
                <a:ea typeface="ＭＳ Ｐゴシック" charset="-128"/>
                <a:cs typeface="ＭＳ Ｐゴシック" charset="-128"/>
              </a:rPr>
              <a:t>seq</a:t>
            </a:r>
            <a:r>
              <a:rPr lang="en-US" altLang="en-US" sz="2000" b="1" dirty="0" smtClean="0">
                <a:solidFill>
                  <a:schemeClr val="tx1">
                    <a:lumMod val="75000"/>
                    <a:lumOff val="25000"/>
                  </a:schemeClr>
                </a:solidFill>
                <a:ea typeface="ＭＳ Ｐゴシック" charset="-128"/>
                <a:cs typeface="ＭＳ Ｐゴシック" charset="-128"/>
              </a:rPr>
              <a:t> </a:t>
            </a:r>
            <a:endParaRPr lang="en-US" altLang="en-US" sz="2000" b="1" dirty="0">
              <a:solidFill>
                <a:schemeClr val="tx1">
                  <a:lumMod val="75000"/>
                  <a:lumOff val="25000"/>
                </a:schemeClr>
              </a:solidFill>
              <a:ea typeface="ＭＳ Ｐゴシック" charset="-128"/>
              <a:cs typeface="ＭＳ Ｐゴシック" charset="-128"/>
            </a:endParaRPr>
          </a:p>
          <a:p>
            <a:pPr lvl="1"/>
            <a:r>
              <a:rPr lang="en-US" altLang="en-US" sz="1600" dirty="0" smtClean="0">
                <a:solidFill>
                  <a:schemeClr val="tx1">
                    <a:lumMod val="75000"/>
                    <a:lumOff val="25000"/>
                  </a:schemeClr>
                </a:solidFill>
                <a:ea typeface="ＭＳ Ｐゴシック" charset="-128"/>
              </a:rPr>
              <a:t>The dilemma: The genome as fundamental</a:t>
            </a:r>
            <a:r>
              <a:rPr lang="en-US" altLang="en-US" sz="1600" dirty="0">
                <a:solidFill>
                  <a:schemeClr val="tx1">
                    <a:lumMod val="75000"/>
                    <a:lumOff val="25000"/>
                  </a:schemeClr>
                </a:solidFill>
                <a:ea typeface="ＭＳ Ｐゴシック" charset="-128"/>
              </a:rPr>
              <a:t>, inherited info that’s very private v need for large-scale mining for med. research</a:t>
            </a:r>
          </a:p>
          <a:p>
            <a:pPr lvl="1"/>
            <a:r>
              <a:rPr lang="en-US" altLang="en-US" sz="1600" dirty="0" smtClean="0">
                <a:solidFill>
                  <a:schemeClr val="tx1">
                    <a:lumMod val="75000"/>
                    <a:lumOff val="25000"/>
                  </a:schemeClr>
                </a:solidFill>
                <a:ea typeface="ＭＳ Ｐゴシック" charset="-128"/>
              </a:rPr>
              <a:t>2-sided nature of RNA-</a:t>
            </a:r>
            <a:r>
              <a:rPr lang="en-US" altLang="en-US" sz="1600" dirty="0" err="1" smtClean="0">
                <a:solidFill>
                  <a:schemeClr val="tx1">
                    <a:lumMod val="75000"/>
                    <a:lumOff val="25000"/>
                  </a:schemeClr>
                </a:solidFill>
                <a:ea typeface="ＭＳ Ｐゴシック" charset="-128"/>
              </a:rPr>
              <a:t>seq</a:t>
            </a:r>
            <a:r>
              <a:rPr lang="en-US" altLang="en-US" sz="1600" dirty="0" smtClean="0">
                <a:solidFill>
                  <a:schemeClr val="tx1">
                    <a:lumMod val="75000"/>
                    <a:lumOff val="25000"/>
                  </a:schemeClr>
                </a:solidFill>
                <a:ea typeface="ＭＳ Ｐゴシック" charset="-128"/>
              </a:rPr>
              <a:t> presents </a:t>
            </a:r>
            <a:r>
              <a:rPr lang="en-US" altLang="en-US" sz="1600" dirty="0">
                <a:solidFill>
                  <a:schemeClr val="tx1">
                    <a:lumMod val="75000"/>
                    <a:lumOff val="25000"/>
                  </a:schemeClr>
                </a:solidFill>
                <a:ea typeface="ＭＳ Ｐゴシック" charset="-128"/>
              </a:rPr>
              <a:t>a </a:t>
            </a:r>
            <a:r>
              <a:rPr lang="en-US" altLang="en-US" sz="1600" dirty="0" smtClean="0">
                <a:solidFill>
                  <a:schemeClr val="tx1">
                    <a:lumMod val="75000"/>
                    <a:lumOff val="25000"/>
                  </a:schemeClr>
                </a:solidFill>
                <a:ea typeface="ＭＳ Ｐゴシック" charset="-128"/>
              </a:rPr>
              <a:t>particularly tricky </a:t>
            </a:r>
            <a:r>
              <a:rPr lang="en-US" altLang="en-US" sz="1600" dirty="0">
                <a:solidFill>
                  <a:schemeClr val="tx1">
                    <a:lumMod val="75000"/>
                    <a:lumOff val="25000"/>
                  </a:schemeClr>
                </a:solidFill>
                <a:ea typeface="ＭＳ Ｐゴシック" charset="-128"/>
              </a:rPr>
              <a:t>privacy </a:t>
            </a:r>
            <a:r>
              <a:rPr lang="en-US" altLang="en-US" sz="1600" dirty="0" smtClean="0">
                <a:solidFill>
                  <a:schemeClr val="tx1">
                    <a:lumMod val="75000"/>
                    <a:lumOff val="25000"/>
                  </a:schemeClr>
                </a:solidFill>
                <a:ea typeface="ＭＳ Ｐゴシック" charset="-128"/>
              </a:rPr>
              <a:t>issue</a:t>
            </a:r>
          </a:p>
          <a:p>
            <a:pPr lvl="1"/>
            <a:r>
              <a:rPr lang="en-US" altLang="en-US" sz="1600" dirty="0" smtClean="0">
                <a:solidFill>
                  <a:schemeClr val="tx1">
                    <a:lumMod val="75000"/>
                    <a:lumOff val="25000"/>
                  </a:schemeClr>
                </a:solidFill>
                <a:ea typeface="ＭＳ Ｐゴシック" charset="-128"/>
              </a:rPr>
              <a:t>Using file formats to remove obvious variants</a:t>
            </a:r>
            <a:endParaRPr lang="en-US" altLang="en-US" sz="1600" dirty="0">
              <a:solidFill>
                <a:schemeClr val="tx1">
                  <a:lumMod val="75000"/>
                  <a:lumOff val="25000"/>
                </a:schemeClr>
              </a:solidFill>
              <a:ea typeface="ＭＳ Ｐゴシック" charset="-128"/>
            </a:endParaRPr>
          </a:p>
          <a:p>
            <a:pPr lvl="1"/>
            <a:r>
              <a:rPr lang="en-US" altLang="en-US" sz="1600" dirty="0" smtClean="0">
                <a:solidFill>
                  <a:schemeClr val="tx1">
                    <a:lumMod val="75000"/>
                    <a:lumOff val="25000"/>
                  </a:schemeClr>
                </a:solidFill>
                <a:ea typeface="ＭＳ Ｐゴシック" charset="-128"/>
              </a:rPr>
              <a:t>Quantifying </a:t>
            </a:r>
            <a:r>
              <a:rPr lang="en-US" altLang="en-US" sz="1600" dirty="0">
                <a:solidFill>
                  <a:schemeClr val="tx1">
                    <a:lumMod val="75000"/>
                    <a:lumOff val="25000"/>
                  </a:schemeClr>
                </a:solidFill>
                <a:ea typeface="ＭＳ Ｐゴシック" charset="-128"/>
              </a:rPr>
              <a:t>&amp; removing </a:t>
            </a:r>
            <a:r>
              <a:rPr lang="en-US" altLang="en-US" sz="1600" dirty="0" smtClean="0">
                <a:solidFill>
                  <a:schemeClr val="tx1">
                    <a:lumMod val="75000"/>
                    <a:lumOff val="25000"/>
                  </a:schemeClr>
                </a:solidFill>
                <a:ea typeface="ＭＳ Ｐゴシック" charset="-128"/>
              </a:rPr>
              <a:t>further variant </a:t>
            </a:r>
            <a:r>
              <a:rPr lang="en-US" altLang="en-US" sz="1600" dirty="0">
                <a:solidFill>
                  <a:schemeClr val="tx1">
                    <a:lumMod val="75000"/>
                    <a:lumOff val="25000"/>
                  </a:schemeClr>
                </a:solidFill>
                <a:ea typeface="ＭＳ Ｐゴシック" charset="-128"/>
              </a:rPr>
              <a:t>info from expression levels + </a:t>
            </a:r>
            <a:r>
              <a:rPr lang="en-US" altLang="en-US" sz="1600" dirty="0" err="1">
                <a:solidFill>
                  <a:schemeClr val="tx1">
                    <a:lumMod val="75000"/>
                    <a:lumOff val="25000"/>
                  </a:schemeClr>
                </a:solidFill>
                <a:ea typeface="ＭＳ Ｐゴシック" charset="-128"/>
              </a:rPr>
              <a:t>eQTLs</a:t>
            </a:r>
            <a:r>
              <a:rPr lang="en-US" altLang="en-US" sz="1600" dirty="0">
                <a:solidFill>
                  <a:schemeClr val="tx1">
                    <a:lumMod val="75000"/>
                    <a:lumOff val="25000"/>
                  </a:schemeClr>
                </a:solidFill>
                <a:ea typeface="ＭＳ Ｐゴシック" charset="-128"/>
              </a:rPr>
              <a:t> using ICI &amp; predictability</a:t>
            </a:r>
          </a:p>
          <a:p>
            <a:pPr lvl="1"/>
            <a:r>
              <a:rPr lang="en-US" altLang="en-US" sz="1600" dirty="0">
                <a:solidFill>
                  <a:schemeClr val="tx1">
                    <a:lumMod val="75000"/>
                    <a:lumOff val="25000"/>
                  </a:schemeClr>
                </a:solidFill>
                <a:ea typeface="ＭＳ Ｐゴシック" charset="-128"/>
              </a:rPr>
              <a:t>Instantiating a practical linking attack using extreme expression levels</a:t>
            </a:r>
          </a:p>
          <a:p>
            <a:r>
              <a:rPr lang="en-US" altLang="en-US" sz="1600" i="1" dirty="0" smtClean="0">
                <a:solidFill>
                  <a:schemeClr val="tx1">
                    <a:lumMod val="75000"/>
                    <a:lumOff val="25000"/>
                  </a:schemeClr>
                </a:solidFill>
                <a:ea typeface="ＭＳ Ｐゴシック" charset="-128"/>
                <a:cs typeface="ＭＳ Ｐゴシック" charset="-128"/>
              </a:rPr>
              <a:t>[Exhaust-2]</a:t>
            </a:r>
            <a:r>
              <a:rPr lang="en-US" altLang="en-US" sz="2000" b="1" dirty="0" smtClean="0">
                <a:solidFill>
                  <a:schemeClr val="tx1">
                    <a:lumMod val="75000"/>
                    <a:lumOff val="25000"/>
                  </a:schemeClr>
                </a:solidFill>
                <a:ea typeface="ＭＳ Ｐゴシック" charset="-128"/>
                <a:cs typeface="ＭＳ Ｐゴシック" charset="-128"/>
              </a:rPr>
              <a:t> </a:t>
            </a:r>
            <a:r>
              <a:rPr lang="en-US" altLang="en-US" sz="2000" b="1" dirty="0" smtClean="0">
                <a:solidFill>
                  <a:srgbClr val="FFC000"/>
                </a:solidFill>
                <a:ea typeface="ＭＳ Ｐゴシック" charset="-128"/>
                <a:cs typeface="ＭＳ Ｐゴシック" charset="-128"/>
              </a:rPr>
              <a:t>Publication Patterns</a:t>
            </a:r>
            <a:r>
              <a:rPr lang="en-US" altLang="en-US" sz="2000" dirty="0" smtClean="0">
                <a:solidFill>
                  <a:schemeClr val="tx1">
                    <a:lumMod val="75000"/>
                    <a:lumOff val="25000"/>
                  </a:schemeClr>
                </a:solidFill>
                <a:ea typeface="ＭＳ Ｐゴシック" charset="-128"/>
                <a:cs typeface="ＭＳ Ｐゴシック" charset="-128"/>
              </a:rPr>
              <a:t> from data </a:t>
            </a:r>
            <a:r>
              <a:rPr lang="en-US" altLang="en-US" sz="2000" dirty="0">
                <a:solidFill>
                  <a:schemeClr val="tx1">
                    <a:lumMod val="75000"/>
                    <a:lumOff val="25000"/>
                  </a:schemeClr>
                </a:solidFill>
                <a:ea typeface="ＭＳ Ｐゴシック" charset="-128"/>
                <a:cs typeface="ＭＳ Ｐゴシック" charset="-128"/>
              </a:rPr>
              <a:t>producing consortia</a:t>
            </a:r>
          </a:p>
          <a:p>
            <a:pPr lvl="1"/>
            <a:r>
              <a:rPr lang="en-US" altLang="en-US" sz="16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600" dirty="0">
                <a:solidFill>
                  <a:schemeClr val="tx1">
                    <a:lumMod val="75000"/>
                    <a:lumOff val="25000"/>
                  </a:schemeClr>
                </a:solidFill>
                <a:ea typeface="ＭＳ Ｐゴシック" charset="-128"/>
              </a:rPr>
              <a:t>Key role of brokers in data dissemination</a:t>
            </a: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1209520055"/>
      </p:ext>
    </p:extLst>
  </p:cSld>
  <p:clrMapOvr>
    <a:masterClrMapping/>
  </p:clrMapOvr>
  <p:transition advTm="238108"/>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4994564" cy="1143000"/>
          </a:xfrm>
        </p:spPr>
        <p:txBody>
          <a:bodyPr>
            <a:normAutofit fontScale="90000"/>
          </a:bodyPr>
          <a:lstStyle/>
          <a:p>
            <a:pPr algn="ctr"/>
            <a:r>
              <a:rPr lang="en-US" sz="2100" dirty="0" smtClean="0">
                <a:solidFill>
                  <a:srgbClr val="0070C0"/>
                </a:solidFill>
                <a:latin typeface="Helvetica" charset="0"/>
                <a:ea typeface="Helvetica" charset="0"/>
                <a:cs typeface="Helvetica" charset="0"/>
              </a:rPr>
              <a:t>Studying large-scale transcriptome data also produces </a:t>
            </a:r>
            <a:br>
              <a:rPr lang="en-US" sz="2100" dirty="0" smtClean="0">
                <a:solidFill>
                  <a:srgbClr val="0070C0"/>
                </a:solidFill>
                <a:latin typeface="Helvetica" charset="0"/>
                <a:ea typeface="Helvetica" charset="0"/>
                <a:cs typeface="Helvetica" charset="0"/>
              </a:rPr>
            </a:br>
            <a:r>
              <a:rPr lang="en-US" sz="2100" dirty="0" smtClean="0">
                <a:solidFill>
                  <a:srgbClr val="0070C0"/>
                </a:solidFill>
                <a:latin typeface="Helvetica" charset="0"/>
                <a:ea typeface="Helvetica" charset="0"/>
                <a:cs typeface="Helvetica" charset="0"/>
              </a:rPr>
              <a:t/>
            </a:r>
            <a:br>
              <a:rPr lang="en-US" sz="2100" dirty="0" smtClean="0">
                <a:solidFill>
                  <a:srgbClr val="0070C0"/>
                </a:solidFill>
                <a:latin typeface="Helvetica" charset="0"/>
                <a:ea typeface="Helvetica" charset="0"/>
                <a:cs typeface="Helvetica" charset="0"/>
              </a:rPr>
            </a:br>
            <a:r>
              <a:rPr lang="en-US" sz="3600" dirty="0" smtClean="0">
                <a:solidFill>
                  <a:srgbClr val="C00000"/>
                </a:solidFill>
                <a:latin typeface="Helvetica" charset="0"/>
                <a:ea typeface="Helvetica" charset="0"/>
                <a:cs typeface="Helvetica" charset="0"/>
              </a:rPr>
              <a:t>Data </a:t>
            </a:r>
            <a:r>
              <a:rPr lang="en-US" sz="3600" dirty="0">
                <a:solidFill>
                  <a:srgbClr val="C00000"/>
                </a:solidFill>
                <a:latin typeface="Helvetica" charset="0"/>
                <a:ea typeface="Helvetica" charset="0"/>
                <a:cs typeface="Helvetica" charset="0"/>
              </a:rPr>
              <a:t>Exhaust</a:t>
            </a:r>
            <a:r>
              <a:rPr lang="en-US" sz="2100" dirty="0">
                <a:solidFill>
                  <a:srgbClr val="C00000"/>
                </a:solidFill>
                <a:latin typeface="Helvetica" charset="0"/>
                <a:ea typeface="Helvetica" charset="0"/>
                <a:cs typeface="Helvetica" charset="0"/>
              </a:rPr>
              <a:t> </a:t>
            </a:r>
          </a:p>
        </p:txBody>
      </p:sp>
      <p:sp>
        <p:nvSpPr>
          <p:cNvPr id="3" name="Content Placeholder 2"/>
          <p:cNvSpPr>
            <a:spLocks noGrp="1"/>
          </p:cNvSpPr>
          <p:nvPr>
            <p:ph idx="1"/>
          </p:nvPr>
        </p:nvSpPr>
        <p:spPr>
          <a:xfrm>
            <a:off x="685800" y="4945795"/>
            <a:ext cx="7772400" cy="1674080"/>
          </a:xfrm>
        </p:spPr>
        <p:txBody>
          <a:bodyPr/>
          <a:lstStyle/>
          <a:p>
            <a:r>
              <a:rPr lang="en-US" dirty="0"/>
              <a:t>Data Exhaust </a:t>
            </a:r>
            <a:r>
              <a:rPr lang="en-US" dirty="0" smtClean="0"/>
              <a:t>= </a:t>
            </a:r>
            <a:r>
              <a:rPr lang="en-US" dirty="0"/>
              <a:t>Exploitable byproducts of big data collection and </a:t>
            </a:r>
            <a:r>
              <a:rPr lang="en-US" dirty="0" smtClean="0"/>
              <a:t>analysis</a:t>
            </a:r>
          </a:p>
          <a:p>
            <a:r>
              <a:rPr lang="en-US" dirty="0" smtClean="0"/>
              <a:t>Creative use of Data is key to Data Science !</a:t>
            </a: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2577" y="492905"/>
            <a:ext cx="2649814" cy="1767923"/>
          </a:xfrm>
          <a:prstGeom prst="rect">
            <a:avLst/>
          </a:prstGeom>
        </p:spPr>
      </p:pic>
      <p:sp>
        <p:nvSpPr>
          <p:cNvPr id="5" name="TextBox 4"/>
          <p:cNvSpPr txBox="1"/>
          <p:nvPr/>
        </p:nvSpPr>
        <p:spPr>
          <a:xfrm>
            <a:off x="5269502" y="6314335"/>
            <a:ext cx="3089307" cy="230832"/>
          </a:xfrm>
          <a:prstGeom prst="rect">
            <a:avLst/>
          </a:prstGeom>
          <a:noFill/>
        </p:spPr>
        <p:txBody>
          <a:bodyPr wrap="none" rtlCol="0">
            <a:spAutoFit/>
          </a:bodyPr>
          <a:lstStyle/>
          <a:p>
            <a:r>
              <a:rPr lang="en-US" sz="900" dirty="0"/>
              <a:t>[PHOTO: RELAXNEWS; from http://</a:t>
            </a:r>
            <a:r>
              <a:rPr lang="en-US" sz="900" dirty="0" err="1"/>
              <a:t>www.lapresse.ca</a:t>
            </a:r>
            <a:r>
              <a:rPr lang="en-US" sz="900" dirty="0"/>
              <a:t>]</a:t>
            </a:r>
          </a:p>
        </p:txBody>
      </p:sp>
      <p:sp>
        <p:nvSpPr>
          <p:cNvPr id="7" name="Rectangle 6"/>
          <p:cNvSpPr/>
          <p:nvPr/>
        </p:nvSpPr>
        <p:spPr>
          <a:xfrm>
            <a:off x="2912165" y="3262520"/>
            <a:ext cx="1242392" cy="735496"/>
          </a:xfrm>
          <a:prstGeom prst="rect">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Data collection and analysis</a:t>
            </a:r>
          </a:p>
        </p:txBody>
      </p:sp>
      <p:sp>
        <p:nvSpPr>
          <p:cNvPr id="8" name="Right Arrow 7"/>
          <p:cNvSpPr/>
          <p:nvPr/>
        </p:nvSpPr>
        <p:spPr>
          <a:xfrm rot="10800000">
            <a:off x="1967948" y="3510997"/>
            <a:ext cx="944218" cy="168965"/>
          </a:xfrm>
          <a:prstGeom prst="rightArrow">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TextBox 8"/>
          <p:cNvSpPr txBox="1"/>
          <p:nvPr/>
        </p:nvSpPr>
        <p:spPr>
          <a:xfrm>
            <a:off x="2029728" y="3278076"/>
            <a:ext cx="729687" cy="230832"/>
          </a:xfrm>
          <a:prstGeom prst="rect">
            <a:avLst/>
          </a:prstGeom>
          <a:noFill/>
        </p:spPr>
        <p:txBody>
          <a:bodyPr wrap="none" rtlCol="0">
            <a:spAutoFit/>
          </a:bodyPr>
          <a:lstStyle/>
          <a:p>
            <a:r>
              <a:rPr lang="en-US" sz="900"/>
              <a:t>Front End</a:t>
            </a:r>
          </a:p>
        </p:txBody>
      </p:sp>
      <p:sp>
        <p:nvSpPr>
          <p:cNvPr id="10" name="Oval 9"/>
          <p:cNvSpPr/>
          <p:nvPr/>
        </p:nvSpPr>
        <p:spPr>
          <a:xfrm>
            <a:off x="336857" y="3208502"/>
            <a:ext cx="1600200" cy="789513"/>
          </a:xfrm>
          <a:prstGeom prst="ellipse">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Core scientific purposes</a:t>
            </a:r>
          </a:p>
        </p:txBody>
      </p:sp>
      <p:sp>
        <p:nvSpPr>
          <p:cNvPr id="11" name="Cloud 10"/>
          <p:cNvSpPr/>
          <p:nvPr/>
        </p:nvSpPr>
        <p:spPr>
          <a:xfrm>
            <a:off x="4989443" y="3182357"/>
            <a:ext cx="1411357" cy="745436"/>
          </a:xfrm>
          <a:prstGeom prst="cloud">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Data Exhaust</a:t>
            </a:r>
          </a:p>
        </p:txBody>
      </p:sp>
      <p:sp>
        <p:nvSpPr>
          <p:cNvPr id="12" name="Right Arrow 11"/>
          <p:cNvSpPr/>
          <p:nvPr/>
        </p:nvSpPr>
        <p:spPr>
          <a:xfrm>
            <a:off x="4154557" y="3495440"/>
            <a:ext cx="805289" cy="184523"/>
          </a:xfrm>
          <a:prstGeom prst="rightArrow">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TextBox 13"/>
          <p:cNvSpPr txBox="1"/>
          <p:nvPr/>
        </p:nvSpPr>
        <p:spPr>
          <a:xfrm>
            <a:off x="4184154" y="3278076"/>
            <a:ext cx="697627" cy="230832"/>
          </a:xfrm>
          <a:prstGeom prst="rect">
            <a:avLst/>
          </a:prstGeom>
          <a:noFill/>
        </p:spPr>
        <p:txBody>
          <a:bodyPr wrap="none" rtlCol="0">
            <a:spAutoFit/>
          </a:bodyPr>
          <a:lstStyle/>
          <a:p>
            <a:r>
              <a:rPr lang="en-US" sz="900"/>
              <a:t>Back end</a:t>
            </a:r>
          </a:p>
        </p:txBody>
      </p:sp>
      <p:cxnSp>
        <p:nvCxnSpPr>
          <p:cNvPr id="16" name="Straight Arrow Connector 15"/>
          <p:cNvCxnSpPr/>
          <p:nvPr/>
        </p:nvCxnSpPr>
        <p:spPr>
          <a:xfrm flipV="1">
            <a:off x="6400800" y="3086624"/>
            <a:ext cx="764536" cy="44856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7165335" y="2806168"/>
            <a:ext cx="1193474" cy="545804"/>
          </a:xfrm>
          <a:prstGeom prst="ellipse">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Metadata</a:t>
            </a:r>
          </a:p>
        </p:txBody>
      </p:sp>
      <p:cxnSp>
        <p:nvCxnSpPr>
          <p:cNvPr id="19" name="Straight Arrow Connector 18"/>
          <p:cNvCxnSpPr>
            <a:stCxn id="11" idx="0"/>
            <a:endCxn id="22" idx="2"/>
          </p:cNvCxnSpPr>
          <p:nvPr/>
        </p:nvCxnSpPr>
        <p:spPr>
          <a:xfrm>
            <a:off x="6399623" y="3555075"/>
            <a:ext cx="627342" cy="57014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026966" y="3555075"/>
            <a:ext cx="1835425" cy="1140296"/>
          </a:xfrm>
          <a:prstGeom prst="ellipse">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Data on Collaboration, publication and Infrastructure</a:t>
            </a:r>
          </a:p>
        </p:txBody>
      </p:sp>
    </p:spTree>
    <p:extLst>
      <p:ext uri="{BB962C8B-B14F-4D97-AF65-F5344CB8AC3E}">
        <p14:creationId xmlns:p14="http://schemas.microsoft.com/office/powerpoint/2010/main" val="7058297"/>
      </p:ext>
    </p:extLst>
  </p:cSld>
  <p:clrMapOvr>
    <a:masterClrMapping/>
  </p:clrMapOvr>
  <mc:AlternateContent xmlns:mc="http://schemas.openxmlformats.org/markup-compatibility/2006" xmlns:p14="http://schemas.microsoft.com/office/powerpoint/2010/main">
    <mc:Choice Requires="p14">
      <p:transition spd="slow" p14:dur="2000" advTm="54139"/>
    </mc:Choice>
    <mc:Fallback xmlns="">
      <p:transition spd="slow" advTm="54139"/>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custDataLst>
              <p:tags r:id="rId1"/>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2"/>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pic>
        <p:nvPicPr>
          <p:cNvPr id="57350" name="Picture 9" descr="F2.medium.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51" name="Picture 10" descr="F3.medium.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52"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7353"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4"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5"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6"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7351" idx="0"/>
          </p:cNvCxnSpPr>
          <p:nvPr>
            <p:custDataLst>
              <p:tags r:id="rId3"/>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7352" idx="2"/>
          </p:cNvCxnSpPr>
          <p:nvPr>
            <p:custDataLst>
              <p:tags r:id="rId4"/>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7359" name="TextBox 91"/>
          <p:cNvSpPr txBox="1">
            <a:spLocks noChangeArrowheads="1"/>
          </p:cNvSpPr>
          <p:nvPr>
            <p:custDataLst>
              <p:tags r:id="rId5"/>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7360" name="TextBox 91"/>
          <p:cNvSpPr txBox="1">
            <a:spLocks noChangeArrowheads="1"/>
          </p:cNvSpPr>
          <p:nvPr>
            <p:custDataLst>
              <p:tags r:id="rId6"/>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7361" name="TextBox 91"/>
          <p:cNvSpPr txBox="1">
            <a:spLocks noChangeArrowheads="1"/>
          </p:cNvSpPr>
          <p:nvPr>
            <p:custDataLst>
              <p:tags r:id="rId7"/>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7362" name="TextBox 91"/>
          <p:cNvSpPr txBox="1">
            <a:spLocks noChangeArrowheads="1"/>
          </p:cNvSpPr>
          <p:nvPr>
            <p:custDataLst>
              <p:tags r:id="rId8"/>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793733577"/>
      </p:ext>
    </p:extLst>
  </p:cSld>
  <p:clrMapOvr>
    <a:masterClrMapping/>
  </p:clrMapOvr>
  <p:transition advTm="31936"/>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4">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8371" name="Picture 1" descr="cover_nature.jpg"/>
          <p:cNvPicPr>
            <a:picLocks noChangeAspect="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8" name="Picture 9" descr="F2.medium.gif"/>
          <p:cNvPicPr>
            <a:picLocks noChangeAspect="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9" name="Picture 10" descr="F3.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80" name="Picture 4"/>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Tree>
    <p:extLst>
      <p:ext uri="{BB962C8B-B14F-4D97-AF65-F5344CB8AC3E}">
        <p14:creationId xmlns:p14="http://schemas.microsoft.com/office/powerpoint/2010/main" val="904792053"/>
      </p:ext>
    </p:extLst>
  </p:cSld>
  <p:clrMapOvr>
    <a:masterClrMapping/>
  </p:clrMapOvr>
  <p:transition advTm="4871"/>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6">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8371" name="Picture 1" descr="cover_nature.jpg"/>
          <p:cNvPicPr>
            <a:picLocks noChangeAspect="1"/>
          </p:cNvPicPr>
          <p:nvPr>
            <p:custDataLst>
              <p:tags r:id="rId2"/>
            </p:custDataLst>
          </p:nvPr>
        </p:nvPicPr>
        <p:blipFill>
          <a:blip r:embed="rId17">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8" name="Picture 9" descr="F2.medium.gif"/>
          <p:cNvPicPr>
            <a:picLocks noChangeAspect="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9" name="Picture 10" descr="F3.medium.gif"/>
          <p:cNvPicPr>
            <a:picLocks noChangeAspect="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80" name="Picture 4"/>
          <p:cNvPicPr>
            <a:picLocks noChangeAspect="1" noChangeArrowheads="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8395" name="TextBox 91"/>
          <p:cNvSpPr txBox="1">
            <a:spLocks noChangeArrowheads="1"/>
          </p:cNvSpPr>
          <p:nvPr>
            <p:custDataLst>
              <p:tags r:id="rId13"/>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8396" name="Picture 41" descr="GR_highres_cut.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97" name="Picture 29" descr="cover_nature (1).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8" name="Straight Connector 57"/>
          <p:cNvCxnSpPr>
            <a:stCxn id="58397" idx="2"/>
          </p:cNvCxnSpPr>
          <p:nvPr>
            <p:custDataLst>
              <p:tags r:id="rId14"/>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508330364"/>
      </p:ext>
    </p:extLst>
  </p:cSld>
  <p:clrMapOvr>
    <a:masterClrMapping/>
  </p:clrMapOvr>
  <p:transition advTm="2645"/>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9394" name="Picture 5" descr="IMG_0609-1"/>
          <p:cNvPicPr>
            <a:picLocks noChangeAspect="1" noChangeArrowheads="1"/>
          </p:cNvPicPr>
          <p:nvPr>
            <p:custDataLst>
              <p:tags r:id="rId1"/>
            </p:custDataLst>
          </p:nvPr>
        </p:nvPicPr>
        <p:blipFill>
          <a:blip r:embed="rId18">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9395" name="Picture 1" descr="cover_nature.jpg"/>
          <p:cNvPicPr>
            <a:picLocks noChangeAspect="1"/>
          </p:cNvPicPr>
          <p:nvPr>
            <p:custDataLst>
              <p:tags r:id="rId2"/>
            </p:custDataLst>
          </p:nvPr>
        </p:nvPicPr>
        <p:blipFill>
          <a:blip r:embed="rId19">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6" name="Picture 4" descr="pr31oct12_l.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59396"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9404" name="Picture 8" descr="F1.medium.gif"/>
          <p:cNvPicPr>
            <a:picLocks noChangeAspect="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5" name="Picture 9" descr="F2.medium.gif"/>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6" name="Picture 10" descr="F3.medium.gif"/>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7" name="Picture 4"/>
          <p:cNvPicPr>
            <a:picLocks noChangeAspect="1" noChangeArrowheads="1"/>
          </p:cNvPicPr>
          <p:nvPr/>
        </p:nvPicPr>
        <p:blipFill>
          <a:blip r:embed="rId24">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9408"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09"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0"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1"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59412" name="Picture 18"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5" name="Straight Connector 84"/>
          <p:cNvCxnSpPr>
            <a:stCxn id="59406" idx="0"/>
          </p:cNvCxnSpPr>
          <p:nvPr>
            <p:custDataLst>
              <p:tags r:id="rId6"/>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9407" idx="2"/>
          </p:cNvCxnSpPr>
          <p:nvPr>
            <p:custDataLst>
              <p:tags r:id="rId7"/>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9394" idx="2"/>
          </p:cNvCxnSpPr>
          <p:nvPr>
            <p:custDataLst>
              <p:tags r:id="rId8"/>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9404" idx="0"/>
          </p:cNvCxnSpPr>
          <p:nvPr>
            <p:custDataLst>
              <p:tags r:id="rId9"/>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9395" idx="2"/>
          </p:cNvCxnSpPr>
          <p:nvPr>
            <p:custDataLst>
              <p:tags r:id="rId10"/>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59412" idx="0"/>
          </p:cNvCxnSpPr>
          <p:nvPr>
            <p:custDataLst>
              <p:tags r:id="rId11"/>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9422" name="TextBox 91"/>
          <p:cNvSpPr txBox="1">
            <a:spLocks noChangeArrowheads="1"/>
          </p:cNvSpPr>
          <p:nvPr>
            <p:custDataLst>
              <p:tags r:id="rId12"/>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9423" name="TextBox 91"/>
          <p:cNvSpPr txBox="1">
            <a:spLocks noChangeArrowheads="1"/>
          </p:cNvSpPr>
          <p:nvPr>
            <p:custDataLst>
              <p:tags r:id="rId13"/>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9424" name="TextBox 91"/>
          <p:cNvSpPr txBox="1">
            <a:spLocks noChangeArrowheads="1"/>
          </p:cNvSpPr>
          <p:nvPr>
            <p:custDataLst>
              <p:tags r:id="rId14"/>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9425" name="TextBox 91"/>
          <p:cNvSpPr txBox="1">
            <a:spLocks noChangeArrowheads="1"/>
          </p:cNvSpPr>
          <p:nvPr>
            <p:custDataLst>
              <p:tags r:id="rId15"/>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9426" name="Picture 41" descr="GR_highres_cut.jpg"/>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27" name="Picture 29" descr="cover_nature (1).jpg"/>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8" name="Straight Connector 57"/>
          <p:cNvCxnSpPr>
            <a:stCxn id="59427" idx="2"/>
          </p:cNvCxnSpPr>
          <p:nvPr>
            <p:custDataLst>
              <p:tags r:id="rId16"/>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818479982"/>
      </p:ext>
    </p:extLst>
  </p:cSld>
  <p:clrMapOvr>
    <a:masterClrMapping/>
  </p:clrMapOvr>
  <p:transition advTm="2958"/>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0418" name="Picture 5" descr="IMG_0609-1"/>
          <p:cNvPicPr>
            <a:picLocks noChangeAspect="1" noChangeArrowheads="1"/>
          </p:cNvPicPr>
          <p:nvPr>
            <p:custDataLst>
              <p:tags r:id="rId1"/>
            </p:custDataLst>
          </p:nvPr>
        </p:nvPicPr>
        <p:blipFill>
          <a:blip r:embed="rId20">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60419" name="Picture 1" descr="cover_nature.jpg"/>
          <p:cNvPicPr>
            <a:picLocks noChangeAspect="1"/>
          </p:cNvPicPr>
          <p:nvPr>
            <p:custDataLst>
              <p:tags r:id="rId2"/>
            </p:custDataLst>
          </p:nvPr>
        </p:nvPicPr>
        <p:blipFill>
          <a:blip r:embed="rId21">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0" name="Picture 41" descr="GR_highres_cut.jpg"/>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1" name="Picture 4" descr="pr31oct12_l.jpg"/>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60421"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endCxn id="60434" idx="2"/>
          </p:cNvCxnSpPr>
          <p:nvPr>
            <p:custDataLst>
              <p:tags r:id="rId6"/>
            </p:custDataLst>
          </p:nvPr>
        </p:nvCxnSpPr>
        <p:spPr>
          <a:xfrm flipV="1">
            <a:off x="5672138" y="2381250"/>
            <a:ext cx="2690812" cy="976313"/>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37" name="TextBox 36"/>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
        <p:nvSpPr>
          <p:cNvPr id="38" name="TextBox 37"/>
          <p:cNvSpPr txBox="1"/>
          <p:nvPr/>
        </p:nvSpPr>
        <p:spPr>
          <a:xfrm>
            <a:off x="7900988" y="-7938"/>
            <a:ext cx="962025" cy="461963"/>
          </a:xfrm>
          <a:prstGeom prst="rect">
            <a:avLst/>
          </a:prstGeom>
          <a:noFill/>
        </p:spPr>
        <p:txBody>
          <a:bodyPr wrap="none">
            <a:spAutoFit/>
          </a:bodyPr>
          <a:lstStyle/>
          <a:p>
            <a:pPr algn="ctr" defTabSz="457200" fontAlgn="auto">
              <a:spcBef>
                <a:spcPts val="0"/>
              </a:spcBef>
              <a:spcAft>
                <a:spcPts val="0"/>
              </a:spcAft>
              <a:defRPr/>
            </a:pPr>
            <a:r>
              <a:rPr lang="en-US" sz="1200" dirty="0" err="1">
                <a:solidFill>
                  <a:prstClr val="black"/>
                </a:solidFill>
                <a:latin typeface="Helvetica"/>
                <a:ea typeface="+mn-ea"/>
                <a:cs typeface="Helvetica"/>
              </a:rPr>
              <a:t>Epigenome</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Roadmap</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4" name="TextBox 43"/>
          <p:cNvSpPr txBox="1"/>
          <p:nvPr/>
        </p:nvSpPr>
        <p:spPr>
          <a:xfrm>
            <a:off x="7610475" y="6318250"/>
            <a:ext cx="581025" cy="276225"/>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GTEx</a:t>
            </a:r>
            <a:endParaRPr lang="en-US" sz="1200" dirty="0">
              <a:solidFill>
                <a:prstClr val="black"/>
              </a:solidFill>
              <a:latin typeface="Helvetica"/>
              <a:ea typeface="+mn-ea"/>
              <a:cs typeface="Helvetica"/>
            </a:endParaRPr>
          </a:p>
        </p:txBody>
      </p:sp>
      <p:pic>
        <p:nvPicPr>
          <p:cNvPr id="60433" name="Picture 1" descr="F1.medium.gif"/>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188200" y="4298950"/>
            <a:ext cx="1438275"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34" name="Picture 17"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656513" y="522288"/>
            <a:ext cx="1412875" cy="1858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35" name="Picture 8" descr="F1.medium.gif"/>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36" name="Picture 9" descr="F2.medium.gif"/>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37" name="Picture 10" descr="F3.medium.gif"/>
          <p:cNvPicPr>
            <a:picLocks noChangeAspect="1"/>
          </p:cNvPicPr>
          <p:nvPr/>
        </p:nvPicPr>
        <p:blipFill>
          <a:blip r:embed="rId2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38" name="Picture 4"/>
          <p:cNvPicPr>
            <a:picLocks noChangeAspect="1" noChangeArrowheads="1"/>
          </p:cNvPicPr>
          <p:nvPr/>
        </p:nvPicPr>
        <p:blipFill>
          <a:blip r:embed="rId2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60439"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0"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1"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2"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60443" name="Picture 18" descr="cover_nature.jpg"/>
          <p:cNvPicPr>
            <a:picLocks noChangeAspect="1"/>
          </p:cNvPicPr>
          <p:nvPr/>
        </p:nvPicPr>
        <p:blipFill>
          <a:blip r:embed="rId30">
            <a:grayscl/>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5" name="Straight Connector 84"/>
          <p:cNvCxnSpPr>
            <a:stCxn id="60437" idx="0"/>
          </p:cNvCxnSpPr>
          <p:nvPr>
            <p:custDataLst>
              <p:tags r:id="rId7"/>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60438" idx="2"/>
          </p:cNvCxnSpPr>
          <p:nvPr>
            <p:custDataLst>
              <p:tags r:id="rId8"/>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60446" name="Picture 29" descr="cover_nature (1).jpg"/>
          <p:cNvPicPr>
            <a:picLocks noChangeAspect="1"/>
          </p:cNvPicPr>
          <p:nvPr/>
        </p:nvPicPr>
        <p:blipFill>
          <a:blip r:embed="rId31">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09" name="Straight Connector 108"/>
          <p:cNvCxnSpPr>
            <a:stCxn id="60418" idx="2"/>
          </p:cNvCxnSpPr>
          <p:nvPr>
            <p:custDataLst>
              <p:tags r:id="rId9"/>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60435" idx="0"/>
          </p:cNvCxnSpPr>
          <p:nvPr>
            <p:custDataLst>
              <p:tags r:id="rId10"/>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60419" idx="2"/>
          </p:cNvCxnSpPr>
          <p:nvPr>
            <p:custDataLst>
              <p:tags r:id="rId11"/>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60443" idx="0"/>
          </p:cNvCxnSpPr>
          <p:nvPr>
            <p:custDataLst>
              <p:tags r:id="rId12"/>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60446" idx="2"/>
          </p:cNvCxnSpPr>
          <p:nvPr>
            <p:custDataLst>
              <p:tags r:id="rId13"/>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60433" idx="0"/>
          </p:cNvCxnSpPr>
          <p:nvPr>
            <p:custDataLst>
              <p:tags r:id="rId14"/>
            </p:custDataLst>
          </p:nvPr>
        </p:nvCxnSpPr>
        <p:spPr>
          <a:xfrm flipH="1" flipV="1">
            <a:off x="5900738" y="3341688"/>
            <a:ext cx="2006600"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60456" name="TextBox 91"/>
          <p:cNvSpPr txBox="1">
            <a:spLocks noChangeArrowheads="1"/>
          </p:cNvSpPr>
          <p:nvPr>
            <p:custDataLst>
              <p:tags r:id="rId15"/>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60457" name="TextBox 91"/>
          <p:cNvSpPr txBox="1">
            <a:spLocks noChangeArrowheads="1"/>
          </p:cNvSpPr>
          <p:nvPr>
            <p:custDataLst>
              <p:tags r:id="rId16"/>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60458" name="TextBox 91"/>
          <p:cNvSpPr txBox="1">
            <a:spLocks noChangeArrowheads="1"/>
          </p:cNvSpPr>
          <p:nvPr>
            <p:custDataLst>
              <p:tags r:id="rId17"/>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60459" name="TextBox 91"/>
          <p:cNvSpPr txBox="1">
            <a:spLocks noChangeArrowheads="1"/>
          </p:cNvSpPr>
          <p:nvPr>
            <p:custDataLst>
              <p:tags r:id="rId18"/>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560298439"/>
      </p:ext>
    </p:extLst>
  </p:cSld>
  <p:clrMapOvr>
    <a:masterClrMapping/>
  </p:clrMapOvr>
  <p:transition advTm="7027"/>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Title 1"/>
          <p:cNvSpPr>
            <a:spLocks noGrp="1"/>
          </p:cNvSpPr>
          <p:nvPr>
            <p:ph type="title"/>
          </p:nvPr>
        </p:nvSpPr>
        <p:spPr>
          <a:xfrm>
            <a:off x="14288" y="-282575"/>
            <a:ext cx="9315450" cy="2144713"/>
          </a:xfrm>
        </p:spPr>
        <p:txBody>
          <a:bodyPr/>
          <a:lstStyle/>
          <a:p>
            <a:pPr algn="l" eaLnBrk="1" hangingPunct="1"/>
            <a:r>
              <a:rPr lang="en-US" altLang="en-US" sz="1800" b="0">
                <a:solidFill>
                  <a:schemeClr val="tx1"/>
                </a:solidFill>
                <a:ea typeface="ＭＳ Ｐゴシック" charset="-128"/>
              </a:rPr>
              <a:t>With help of M Pazin at NHGRI, identified: </a:t>
            </a:r>
            <a:r>
              <a:rPr lang="en-US" altLang="en-US" sz="1800" b="0">
                <a:solidFill>
                  <a:srgbClr val="FF0000"/>
                </a:solidFill>
                <a:ea typeface="ＭＳ Ｐゴシック" charset="-128"/>
              </a:rPr>
              <a:t>702 community papers that used ENCODE data but were not supported </a:t>
            </a:r>
            <a:r>
              <a:rPr lang="en-US" altLang="en-US" sz="1800" b="0">
                <a:solidFill>
                  <a:schemeClr val="tx1"/>
                </a:solidFill>
                <a:ea typeface="ＭＳ Ｐゴシック" charset="-128"/>
              </a:rPr>
              <a:t>by ENCODE funding &amp; </a:t>
            </a:r>
            <a:br>
              <a:rPr lang="en-US" altLang="en-US" sz="1800" b="0">
                <a:solidFill>
                  <a:schemeClr val="tx1"/>
                </a:solidFill>
                <a:ea typeface="ＭＳ Ｐゴシック" charset="-128"/>
              </a:rPr>
            </a:br>
            <a:r>
              <a:rPr lang="en-US" altLang="en-US" sz="1800" b="0">
                <a:solidFill>
                  <a:srgbClr val="0000FF"/>
                </a:solidFill>
                <a:ea typeface="ＭＳ Ｐゴシック" charset="-128"/>
              </a:rPr>
              <a:t>558 consortium papers supported by ENCODE funding</a:t>
            </a:r>
            <a:r>
              <a:rPr lang="en-US" altLang="en-US" sz="1800" b="0">
                <a:solidFill>
                  <a:schemeClr val="tx1"/>
                </a:solidFill>
                <a:ea typeface="ＭＳ Ｐゴシック" charset="-128"/>
              </a:rPr>
              <a:t> </a:t>
            </a:r>
            <a:br>
              <a:rPr lang="en-US" altLang="en-US" sz="1800" b="0">
                <a:solidFill>
                  <a:schemeClr val="tx1"/>
                </a:solidFill>
                <a:ea typeface="ＭＳ Ｐゴシック" charset="-128"/>
              </a:rPr>
            </a:br>
            <a:r>
              <a:rPr lang="en-US" altLang="en-US" sz="1800" b="0">
                <a:solidFill>
                  <a:schemeClr val="tx1"/>
                </a:solidFill>
                <a:ea typeface="ＭＳ Ｐゴシック" charset="-128"/>
              </a:rPr>
              <a:t>(https://www.encodeproject.org/search/?type=Publication for up-to-date query)  </a:t>
            </a:r>
            <a:br>
              <a:rPr lang="en-US" altLang="en-US" sz="1800" b="0">
                <a:solidFill>
                  <a:schemeClr val="tx1"/>
                </a:solidFill>
                <a:ea typeface="ＭＳ Ｐゴシック" charset="-128"/>
              </a:rPr>
            </a:br>
            <a:r>
              <a:rPr lang="en-US" altLang="en-US" sz="1800" b="0">
                <a:solidFill>
                  <a:schemeClr val="tx1"/>
                </a:solidFill>
                <a:ea typeface="ＭＳ Ｐゴシック" charset="-128"/>
              </a:rPr>
              <a:t>Then identified </a:t>
            </a:r>
            <a:r>
              <a:rPr lang="en-US" altLang="en-US" sz="1800" b="0">
                <a:solidFill>
                  <a:srgbClr val="0000FF"/>
                </a:solidFill>
                <a:ea typeface="ＭＳ Ｐゴシック" charset="-128"/>
              </a:rPr>
              <a:t>1,786 ENCODE members</a:t>
            </a:r>
            <a:r>
              <a:rPr lang="en-US" altLang="en-US" sz="1800" b="0">
                <a:solidFill>
                  <a:schemeClr val="tx1"/>
                </a:solidFill>
                <a:ea typeface="ＭＳ Ｐゴシック" charset="-128"/>
              </a:rPr>
              <a:t> &amp; </a:t>
            </a:r>
            <a:r>
              <a:rPr lang="en-US" altLang="en-US" sz="1800" b="0">
                <a:solidFill>
                  <a:srgbClr val="FF0000"/>
                </a:solidFill>
                <a:ea typeface="ＭＳ Ｐゴシック" charset="-128"/>
              </a:rPr>
              <a:t>8,263 non-members</a:t>
            </a:r>
            <a:r>
              <a:rPr lang="en-US" altLang="en-US" sz="1800" b="0">
                <a:solidFill>
                  <a:schemeClr val="tx1"/>
                </a:solidFill>
                <a:ea typeface="ＭＳ Ｐゴシック" charset="-128"/>
              </a:rPr>
              <a:t> .</a:t>
            </a:r>
          </a:p>
        </p:txBody>
      </p:sp>
      <p:pic>
        <p:nvPicPr>
          <p:cNvPr id="6146" name="Content Placeholder 1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52662" y="1981200"/>
            <a:ext cx="4638675" cy="4638675"/>
          </a:xfrm>
        </p:spPr>
      </p:pic>
      <p:sp>
        <p:nvSpPr>
          <p:cNvPr id="6148" name="TextBox 1"/>
          <p:cNvSpPr txBox="1">
            <a:spLocks noChangeArrowheads="1"/>
          </p:cNvSpPr>
          <p:nvPr/>
        </p:nvSpPr>
        <p:spPr bwMode="auto">
          <a:xfrm rot="5400000">
            <a:off x="1053306" y="4071143"/>
            <a:ext cx="2371725" cy="522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a:solidFill>
                  <a:srgbClr val="000000"/>
                </a:solidFill>
              </a:rPr>
              <a:t>&lt;= # Papers</a:t>
            </a:r>
          </a:p>
        </p:txBody>
      </p:sp>
      <p:sp>
        <p:nvSpPr>
          <p:cNvPr id="6149" name="TextBox 6"/>
          <p:cNvSpPr txBox="1">
            <a:spLocks noChangeArrowheads="1"/>
          </p:cNvSpPr>
          <p:nvPr/>
        </p:nvSpPr>
        <p:spPr bwMode="auto">
          <a:xfrm>
            <a:off x="1365250" y="6343650"/>
            <a:ext cx="7059613" cy="522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dirty="0" smtClean="0">
                <a:solidFill>
                  <a:srgbClr val="000000"/>
                </a:solidFill>
              </a:rPr>
              <a:t># Authors                                       Yr</a:t>
            </a:r>
            <a:r>
              <a:rPr lang="en-US" altLang="en-US" sz="2800" b="1" dirty="0">
                <a:solidFill>
                  <a:srgbClr val="000000"/>
                </a:solidFill>
              </a:rPr>
              <a:t>. (‘04 to ‘15)</a:t>
            </a:r>
          </a:p>
        </p:txBody>
      </p:sp>
      <p:sp>
        <p:nvSpPr>
          <p:cNvPr id="3" name="Rectangle 2"/>
          <p:cNvSpPr/>
          <p:nvPr/>
        </p:nvSpPr>
        <p:spPr>
          <a:xfrm>
            <a:off x="1611313" y="6216650"/>
            <a:ext cx="1255712" cy="2349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9" name="Rectangle 8"/>
          <p:cNvSpPr/>
          <p:nvPr/>
        </p:nvSpPr>
        <p:spPr>
          <a:xfrm>
            <a:off x="6351588" y="6208713"/>
            <a:ext cx="1255712" cy="2365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6152" name="TextBox 10"/>
          <p:cNvSpPr txBox="1">
            <a:spLocks noChangeArrowheads="1"/>
          </p:cNvSpPr>
          <p:nvPr/>
        </p:nvSpPr>
        <p:spPr bwMode="auto">
          <a:xfrm>
            <a:off x="3598863" y="6513513"/>
            <a:ext cx="159543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pic>
        <p:nvPicPr>
          <p:cNvPr id="6153" name="Content Placeholder 13"/>
          <p:cNvPicPr>
            <a:picLocks noChangeAspect="1"/>
          </p:cNvPicPr>
          <p:nvPr/>
        </p:nvPicPr>
        <p:blipFill>
          <a:blip r:embed="rId3">
            <a:extLst>
              <a:ext uri="{28A0092B-C50C-407E-A947-70E740481C1C}">
                <a14:useLocalDpi xmlns:a14="http://schemas.microsoft.com/office/drawing/2010/main" val="0"/>
              </a:ext>
            </a:extLst>
          </a:blip>
          <a:srcRect l="13541" t="13644" b="81996"/>
          <a:stretch>
            <a:fillRect/>
          </a:stretch>
        </p:blipFill>
        <p:spPr bwMode="auto">
          <a:xfrm>
            <a:off x="868363" y="1654175"/>
            <a:ext cx="5775325" cy="290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4" name="Content Placeholder 13"/>
          <p:cNvPicPr>
            <a:picLocks noChangeAspect="1"/>
          </p:cNvPicPr>
          <p:nvPr/>
        </p:nvPicPr>
        <p:blipFill>
          <a:blip r:embed="rId3">
            <a:extLst>
              <a:ext uri="{28A0092B-C50C-407E-A947-70E740481C1C}">
                <a14:useLocalDpi xmlns:a14="http://schemas.microsoft.com/office/drawing/2010/main" val="0"/>
              </a:ext>
            </a:extLst>
          </a:blip>
          <a:srcRect l="13541" t="18326" r="63206" b="77579"/>
          <a:stretch>
            <a:fillRect/>
          </a:stretch>
        </p:blipFill>
        <p:spPr bwMode="auto">
          <a:xfrm>
            <a:off x="6216650" y="1690688"/>
            <a:ext cx="1554163" cy="27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13050756"/>
      </p:ext>
    </p:extLst>
  </p:cSld>
  <p:clrMapOvr>
    <a:masterClrMapping/>
  </p:clrMapOvr>
  <p:transition advTm="71087"/>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194" name="Group 27"/>
          <p:cNvGrpSpPr>
            <a:grpSpLocks/>
          </p:cNvGrpSpPr>
          <p:nvPr/>
        </p:nvGrpSpPr>
        <p:grpSpPr bwMode="auto">
          <a:xfrm>
            <a:off x="66675" y="1100138"/>
            <a:ext cx="3325813" cy="1538287"/>
            <a:chOff x="4631014" y="1804448"/>
            <a:chExt cx="2227877" cy="1028844"/>
          </a:xfrm>
        </p:grpSpPr>
        <p:pic>
          <p:nvPicPr>
            <p:cNvPr id="8198"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200"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8195"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8196"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8197"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Tree>
    <p:extLst>
      <p:ext uri="{BB962C8B-B14F-4D97-AF65-F5344CB8AC3E}">
        <p14:creationId xmlns:p14="http://schemas.microsoft.com/office/powerpoint/2010/main" val="1548340859"/>
      </p:ext>
    </p:extLst>
  </p:cSld>
  <p:clrMapOvr>
    <a:masterClrMapping/>
  </p:clrMapOvr>
  <p:transition advTm="34516"/>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92488" y="1227138"/>
            <a:ext cx="6554787" cy="4916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18" name="Picture 14"/>
          <p:cNvPicPr>
            <a:picLocks noChangeAspect="1"/>
          </p:cNvPicPr>
          <p:nvPr/>
        </p:nvPicPr>
        <p:blipFill>
          <a:blip r:embed="rId3">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219" name="Group 27"/>
          <p:cNvGrpSpPr>
            <a:grpSpLocks/>
          </p:cNvGrpSpPr>
          <p:nvPr/>
        </p:nvGrpSpPr>
        <p:grpSpPr bwMode="auto">
          <a:xfrm>
            <a:off x="66675" y="1100138"/>
            <a:ext cx="3325813" cy="1538287"/>
            <a:chOff x="4631014" y="1804448"/>
            <a:chExt cx="2227877" cy="1028844"/>
          </a:xfrm>
        </p:grpSpPr>
        <p:pic>
          <p:nvPicPr>
            <p:cNvPr id="9225"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227"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9220"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9221"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9222"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
        <p:nvSpPr>
          <p:cNvPr id="12" name="TextBox 4"/>
          <p:cNvSpPr txBox="1">
            <a:spLocks noChangeArrowheads="1"/>
          </p:cNvSpPr>
          <p:nvPr/>
        </p:nvSpPr>
        <p:spPr bwMode="auto">
          <a:xfrm>
            <a:off x="4582582" y="6123518"/>
            <a:ext cx="413469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dirty="0" smtClean="0">
                <a:solidFill>
                  <a:srgbClr val="000000"/>
                </a:solidFill>
              </a:rPr>
              <a:t># neighbors: </a:t>
            </a:r>
            <a:r>
              <a:rPr lang="en-US" sz="2000" dirty="0" smtClean="0">
                <a:solidFill>
                  <a:srgbClr val="FF0000"/>
                </a:solidFill>
              </a:rPr>
              <a:t>non-</a:t>
            </a:r>
            <a:r>
              <a:rPr lang="en-US" sz="2000" b="1" dirty="0" smtClean="0">
                <a:ln>
                  <a:solidFill>
                    <a:schemeClr val="tx1"/>
                  </a:solidFill>
                </a:ln>
                <a:solidFill>
                  <a:srgbClr val="FF0000"/>
                </a:solidFill>
              </a:rPr>
              <a:t>ENCODE</a:t>
            </a:r>
            <a:r>
              <a:rPr lang="en-US" sz="2000" dirty="0" smtClean="0">
                <a:solidFill>
                  <a:srgbClr val="000000"/>
                </a:solidFill>
              </a:rPr>
              <a:t>  ==&gt; </a:t>
            </a:r>
          </a:p>
        </p:txBody>
      </p:sp>
      <p:sp>
        <p:nvSpPr>
          <p:cNvPr id="9224" name="TextBox 4"/>
          <p:cNvSpPr txBox="1">
            <a:spLocks noChangeArrowheads="1"/>
          </p:cNvSpPr>
          <p:nvPr/>
        </p:nvSpPr>
        <p:spPr bwMode="auto">
          <a:xfrm rot="-5400000">
            <a:off x="2133599" y="1233488"/>
            <a:ext cx="3917951"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000" dirty="0">
                <a:solidFill>
                  <a:srgbClr val="000000"/>
                </a:solidFill>
              </a:rPr>
              <a:t># neighbors:  </a:t>
            </a:r>
            <a:r>
              <a:rPr lang="en-US" altLang="en-US" sz="2000" dirty="0">
                <a:ln>
                  <a:solidFill>
                    <a:schemeClr val="tx1"/>
                  </a:solidFill>
                </a:ln>
                <a:solidFill>
                  <a:srgbClr val="FFFF00"/>
                </a:solidFill>
                <a:ea typeface="ＭＳ Ｐゴシック" charset="0"/>
              </a:rPr>
              <a:t>ENCODE</a:t>
            </a:r>
            <a:r>
              <a:rPr lang="en-US" altLang="en-US" sz="2000" dirty="0" smtClean="0">
                <a:solidFill>
                  <a:srgbClr val="000000"/>
                </a:solidFill>
              </a:rPr>
              <a:t>  </a:t>
            </a:r>
            <a:r>
              <a:rPr lang="en-US" altLang="en-US" sz="2000" dirty="0">
                <a:solidFill>
                  <a:srgbClr val="000000"/>
                </a:solidFill>
              </a:rPr>
              <a:t>==&gt; </a:t>
            </a:r>
          </a:p>
        </p:txBody>
      </p:sp>
    </p:spTree>
    <p:extLst>
      <p:ext uri="{BB962C8B-B14F-4D97-AF65-F5344CB8AC3E}">
        <p14:creationId xmlns:p14="http://schemas.microsoft.com/office/powerpoint/2010/main" val="1905466514"/>
      </p:ext>
    </p:extLst>
  </p:cSld>
  <p:clrMapOvr>
    <a:masterClrMapping/>
  </p:clrMapOvr>
  <p:transition advTm="4483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242" name="Group 27"/>
          <p:cNvGrpSpPr>
            <a:grpSpLocks/>
          </p:cNvGrpSpPr>
          <p:nvPr/>
        </p:nvGrpSpPr>
        <p:grpSpPr bwMode="auto">
          <a:xfrm>
            <a:off x="66675" y="1100138"/>
            <a:ext cx="3325813" cy="1538287"/>
            <a:chOff x="4631014" y="1804448"/>
            <a:chExt cx="2227877" cy="1028844"/>
          </a:xfrm>
        </p:grpSpPr>
        <p:pic>
          <p:nvPicPr>
            <p:cNvPr id="10246"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248"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10243"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0244"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10245"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Tree>
    <p:extLst>
      <p:ext uri="{BB962C8B-B14F-4D97-AF65-F5344CB8AC3E}">
        <p14:creationId xmlns:p14="http://schemas.microsoft.com/office/powerpoint/2010/main" val="1899556734"/>
      </p:ext>
    </p:extLst>
  </p:cSld>
  <p:clrMapOvr>
    <a:masterClrMapping/>
  </p:clrMapOvr>
  <p:transition advTm="6908"/>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2708275" y="2081213"/>
            <a:ext cx="4057650" cy="401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6"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1267" name="Group 27"/>
          <p:cNvGrpSpPr>
            <a:grpSpLocks/>
          </p:cNvGrpSpPr>
          <p:nvPr/>
        </p:nvGrpSpPr>
        <p:grpSpPr bwMode="auto">
          <a:xfrm>
            <a:off x="1568450" y="5783263"/>
            <a:ext cx="2227263" cy="1074737"/>
            <a:chOff x="4631014" y="1668452"/>
            <a:chExt cx="2227877" cy="1074034"/>
          </a:xfrm>
        </p:grpSpPr>
        <p:pic>
          <p:nvPicPr>
            <p:cNvPr id="11270"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272"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1268"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1269"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extLst>
      <p:ext uri="{BB962C8B-B14F-4D97-AF65-F5344CB8AC3E}">
        <p14:creationId xmlns:p14="http://schemas.microsoft.com/office/powerpoint/2010/main" val="1358132036"/>
      </p:ext>
    </p:extLst>
  </p:cSld>
  <p:clrMapOvr>
    <a:masterClrMapping/>
  </p:clrMapOvr>
  <p:transition advTm="778"/>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bg1">
                    <a:lumMod val="50000"/>
                  </a:schemeClr>
                </a:solidFill>
                <a:ea typeface="ＭＳ Ｐゴシック" charset="0"/>
                <a:cs typeface="ＭＳ Ｐゴシック" charset="0"/>
              </a:rPr>
              <a:t>Transcriptome Mining: </a:t>
            </a:r>
            <a:r>
              <a:rPr lang="en-US" sz="1600" dirty="0" smtClean="0">
                <a:solidFill>
                  <a:schemeClr val="bg1">
                    <a:lumMod val="50000"/>
                  </a:schemeClr>
                </a:solidFill>
                <a:ea typeface="ＭＳ Ｐゴシック" charset="0"/>
                <a:cs typeface="ＭＳ Ｐゴシック" charset="0"/>
              </a:rPr>
              <a:t>Tackling </a:t>
            </a:r>
            <a:r>
              <a:rPr lang="en-US" sz="1600" dirty="0">
                <a:solidFill>
                  <a:schemeClr val="bg1">
                    <a:lumMod val="50000"/>
                  </a:schemeClr>
                </a:solidFill>
                <a:ea typeface="ＭＳ Ｐゴシック" charset="0"/>
                <a:cs typeface="ＭＳ Ｐゴシック" charset="0"/>
              </a:rPr>
              <a:t>core issues related to gene regulation </a:t>
            </a:r>
            <a:r>
              <a:rPr lang="en-US" sz="1600" dirty="0" smtClean="0">
                <a:solidFill>
                  <a:schemeClr val="bg1">
                    <a:lumMod val="50000"/>
                  </a:schemeClr>
                </a:solidFill>
                <a:ea typeface="ＭＳ Ｐゴシック" charset="0"/>
                <a:cs typeface="ＭＳ Ｐゴシック" charset="0"/>
              </a:rPr>
              <a:t/>
            </a:r>
            <a:br>
              <a:rPr lang="en-US" sz="1600" dirty="0" smtClean="0">
                <a:solidFill>
                  <a:schemeClr val="bg1">
                    <a:lumMod val="50000"/>
                  </a:schemeClr>
                </a:solidFill>
                <a:ea typeface="ＭＳ Ｐゴシック" charset="0"/>
                <a:cs typeface="ＭＳ Ｐゴシック" charset="0"/>
              </a:rPr>
            </a:br>
            <a:r>
              <a:rPr lang="en-US" sz="1600" dirty="0" smtClean="0">
                <a:solidFill>
                  <a:schemeClr val="bg1">
                    <a:lumMod val="50000"/>
                  </a:schemeClr>
                </a:solidFill>
                <a:ea typeface="ＭＳ Ｐゴシック" charset="0"/>
                <a:cs typeface="ＭＳ Ｐゴシック" charset="0"/>
              </a:rPr>
              <a:t>&amp; </a:t>
            </a:r>
            <a:r>
              <a:rPr lang="en-US" sz="1600" dirty="0">
                <a:solidFill>
                  <a:schemeClr val="bg1">
                    <a:lumMod val="50000"/>
                  </a:schemeClr>
                </a:solidFill>
                <a:ea typeface="ＭＳ Ｐゴシック" charset="0"/>
                <a:cs typeface="ＭＳ Ｐゴシック" charset="0"/>
              </a:rPr>
              <a:t>also analyzing the "data exhaust" associated with this activity </a:t>
            </a:r>
            <a:endParaRPr lang="en-US" sz="1600" dirty="0">
              <a:ea typeface="ＭＳ Ｐゴシック" charset="0"/>
              <a:cs typeface="ＭＳ Ｐゴシック" charset="0"/>
            </a:endParaRPr>
          </a:p>
        </p:txBody>
      </p:sp>
      <p:sp>
        <p:nvSpPr>
          <p:cNvPr id="54274" name="Content Placeholder 2"/>
          <p:cNvSpPr>
            <a:spLocks noGrp="1"/>
          </p:cNvSpPr>
          <p:nvPr>
            <p:ph sz="half" idx="1"/>
          </p:nvPr>
        </p:nvSpPr>
        <p:spPr>
          <a:xfrm>
            <a:off x="109538" y="758825"/>
            <a:ext cx="4230814" cy="6116638"/>
          </a:xfrm>
        </p:spPr>
        <p:txBody>
          <a:bodyPr/>
          <a:lstStyle/>
          <a:p>
            <a:r>
              <a:rPr lang="en-US" altLang="en-US" sz="1600" i="1" dirty="0" smtClean="0">
                <a:ea typeface="ＭＳ Ｐゴシック" charset="-128"/>
                <a:cs typeface="ＭＳ Ｐゴシック" charset="-128"/>
              </a:rPr>
              <a:t>[Core-1] </a:t>
            </a:r>
            <a:r>
              <a:rPr lang="en-US" altLang="en-US" sz="2000" b="1" dirty="0" smtClean="0">
                <a:ea typeface="ＭＳ Ｐゴシック" charset="-128"/>
                <a:cs typeface="ＭＳ Ｐゴシック" charset="-128"/>
              </a:rPr>
              <a:t>Expression </a:t>
            </a:r>
            <a:r>
              <a:rPr lang="en-US" altLang="en-US" sz="2000" b="1" dirty="0">
                <a:ea typeface="ＭＳ Ｐゴシック" charset="-128"/>
                <a:cs typeface="ＭＳ Ｐゴシック" charset="-128"/>
              </a:rPr>
              <a:t>Clustering</a:t>
            </a:r>
            <a:r>
              <a:rPr lang="en-US" altLang="en-US" sz="2000" dirty="0">
                <a:ea typeface="ＭＳ Ｐゴシック" charset="-128"/>
                <a:cs typeface="ＭＳ Ｐゴシック" charset="-128"/>
              </a:rPr>
              <a:t>, </a:t>
            </a:r>
            <a:br>
              <a:rPr lang="en-US" altLang="en-US" sz="2000" dirty="0">
                <a:ea typeface="ＭＳ Ｐゴシック" charset="-128"/>
                <a:cs typeface="ＭＳ Ｐゴシック" charset="-128"/>
              </a:rPr>
            </a:br>
            <a:r>
              <a:rPr lang="en-US" altLang="en-US" sz="2000" dirty="0">
                <a:ea typeface="ＭＳ Ｐゴシック" charset="-128"/>
                <a:cs typeface="ＭＳ Ｐゴシック" charset="-128"/>
              </a:rPr>
              <a:t>Cross-species </a:t>
            </a:r>
          </a:p>
          <a:p>
            <a:pPr lvl="1"/>
            <a:r>
              <a:rPr lang="en-US" altLang="en-US" sz="1600" dirty="0">
                <a:ea typeface="ＭＳ Ｐゴシック" charset="-128"/>
              </a:rPr>
              <a:t>Comparative ENCODE </a:t>
            </a:r>
            <a:r>
              <a:rPr lang="mr-IN" altLang="en-US" sz="1600" dirty="0">
                <a:ea typeface="ＭＳ Ｐゴシック" charset="-128"/>
              </a:rPr>
              <a:t>–</a:t>
            </a:r>
            <a:r>
              <a:rPr lang="en-US" altLang="en-US" sz="1600" dirty="0">
                <a:ea typeface="ＭＳ Ｐゴシック" charset="-128"/>
              </a:rPr>
              <a:t> Lots of worm-fly-human matched data &amp; developmental </a:t>
            </a:r>
            <a:r>
              <a:rPr lang="en-US" altLang="en-US" sz="1600" dirty="0" err="1">
                <a:ea typeface="ＭＳ Ｐゴシック" charset="-128"/>
              </a:rPr>
              <a:t>timecourses</a:t>
            </a:r>
            <a:endParaRPr lang="en-US" altLang="en-US" sz="1600" dirty="0">
              <a:ea typeface="ＭＳ Ｐゴシック" charset="-128"/>
            </a:endParaRPr>
          </a:p>
          <a:p>
            <a:pPr lvl="1"/>
            <a:r>
              <a:rPr lang="en-US" altLang="en-US" sz="1600" dirty="0">
                <a:ea typeface="ＭＳ Ｐゴシック" charset="-128"/>
              </a:rPr>
              <a:t>Optimization gives 16 conserved co-expression </a:t>
            </a:r>
            <a:r>
              <a:rPr lang="en-US" altLang="en-US" sz="1600" dirty="0" smtClean="0">
                <a:ea typeface="ＭＳ Ｐゴシック" charset="-128"/>
              </a:rPr>
              <a:t>modules, 12 w/ hourglass</a:t>
            </a:r>
            <a:endParaRPr lang="en-US" altLang="en-US" sz="1600" dirty="0">
              <a:ea typeface="ＭＳ Ｐゴシック" charset="-128"/>
            </a:endParaRPr>
          </a:p>
          <a:p>
            <a:r>
              <a:rPr lang="en-US" altLang="en-US" sz="1600" i="1" dirty="0" smtClean="0">
                <a:ea typeface="ＭＳ Ｐゴシック" charset="-128"/>
                <a:cs typeface="ＭＳ Ｐゴシック" charset="-128"/>
              </a:rPr>
              <a:t>[Core-2] </a:t>
            </a:r>
            <a:r>
              <a:rPr lang="en-US" altLang="en-US" sz="2000" b="1" dirty="0" smtClean="0">
                <a:ea typeface="ＭＳ Ｐゴシック" charset="-128"/>
                <a:cs typeface="ＭＳ Ｐゴシック" charset="-128"/>
              </a:rPr>
              <a:t>State </a:t>
            </a:r>
            <a:r>
              <a:rPr lang="en-US" altLang="en-US" sz="2000" b="1" dirty="0">
                <a:ea typeface="ＭＳ Ｐゴシック" charset="-128"/>
                <a:cs typeface="ＭＳ Ｐゴシック" charset="-128"/>
              </a:rPr>
              <a:t>Space Models </a:t>
            </a:r>
            <a:br>
              <a:rPr lang="en-US" altLang="en-US" sz="2000" b="1" dirty="0">
                <a:ea typeface="ＭＳ Ｐゴシック" charset="-128"/>
                <a:cs typeface="ＭＳ Ｐゴシック" charset="-128"/>
              </a:rPr>
            </a:br>
            <a:r>
              <a:rPr lang="en-US" altLang="en-US" sz="2000" dirty="0">
                <a:ea typeface="ＭＳ Ｐゴシック" charset="-128"/>
                <a:cs typeface="ＭＳ Ｐゴシック" charset="-128"/>
              </a:rPr>
              <a:t>of Gene Expression</a:t>
            </a:r>
          </a:p>
          <a:p>
            <a:pPr lvl="1"/>
            <a:r>
              <a:rPr lang="en-US" altLang="en-US" sz="1600" dirty="0">
                <a:ea typeface="ＭＳ Ｐゴシック" charset="-128"/>
              </a:rPr>
              <a:t>Using dimensionality reduction to help determine internal &amp; external </a:t>
            </a:r>
            <a:r>
              <a:rPr lang="en-US" altLang="en-US" sz="1600" dirty="0" smtClean="0">
                <a:ea typeface="ＭＳ Ｐゴシック" charset="-128"/>
              </a:rPr>
              <a:t>drivers; Decoupling </a:t>
            </a:r>
            <a:r>
              <a:rPr lang="en-US" altLang="en-US" sz="1600" dirty="0">
                <a:ea typeface="ＭＳ Ｐゴシック" charset="-128"/>
              </a:rPr>
              <a:t>expression changes into those from conserved vs species-specific genes</a:t>
            </a:r>
          </a:p>
          <a:p>
            <a:pPr lvl="1"/>
            <a:r>
              <a:rPr lang="en-US" altLang="en-US" sz="1600" dirty="0" smtClean="0">
                <a:ea typeface="ＭＳ Ｐゴシック" charset="-128"/>
              </a:rPr>
              <a:t>Conserved </a:t>
            </a:r>
            <a:r>
              <a:rPr lang="en-US" altLang="en-US" sz="1600" dirty="0">
                <a:ea typeface="ＭＳ Ｐゴシック" charset="-128"/>
              </a:rPr>
              <a:t>genes have similar canonical patterns (</a:t>
            </a:r>
            <a:r>
              <a:rPr lang="en-US" altLang="en-US" sz="1600" dirty="0" err="1">
                <a:ea typeface="ＭＳ Ｐゴシック" charset="-128"/>
              </a:rPr>
              <a:t>iPDPs</a:t>
            </a:r>
            <a:r>
              <a:rPr lang="en-US" altLang="en-US" sz="1600" dirty="0">
                <a:ea typeface="ＭＳ Ｐゴシック" charset="-128"/>
              </a:rPr>
              <a:t>) in contrast to species specific ones (Ex of ribosomal v signaling genes</a:t>
            </a:r>
            <a:r>
              <a:rPr lang="en-US" altLang="en-US" sz="1600" dirty="0" smtClean="0">
                <a:ea typeface="ＭＳ Ｐゴシック" charset="-128"/>
              </a:rPr>
              <a:t>)</a:t>
            </a:r>
          </a:p>
          <a:p>
            <a:r>
              <a:rPr lang="en-US" altLang="en-US" sz="1600" i="1" dirty="0">
                <a:ea typeface="ＭＳ Ｐゴシック" charset="-128"/>
                <a:cs typeface="ＭＳ Ｐゴシック" charset="-128"/>
              </a:rPr>
              <a:t>[Core-3] </a:t>
            </a:r>
            <a:r>
              <a:rPr lang="en-US" altLang="en-US" sz="2000" b="1" dirty="0">
                <a:ea typeface="ＭＳ Ｐゴシック" charset="-128"/>
                <a:cs typeface="ＭＳ Ｐゴシック" charset="-128"/>
              </a:rPr>
              <a:t>Logic Gates </a:t>
            </a:r>
            <a:r>
              <a:rPr lang="en-US" altLang="en-US" sz="2000" dirty="0">
                <a:ea typeface="ＭＳ Ｐゴシック" charset="-128"/>
                <a:cs typeface="ＭＳ Ｐゴシック" charset="-128"/>
              </a:rPr>
              <a:t>Modeling</a:t>
            </a:r>
          </a:p>
          <a:p>
            <a:pPr lvl="1"/>
            <a:r>
              <a:rPr lang="en-US" altLang="en-US" sz="1600" dirty="0">
                <a:ea typeface="ＭＳ Ｐゴシック" charset="-128"/>
              </a:rPr>
              <a:t>Preponderance of OR gates in cancer v. cell-cycle (esp. for MYC) </a:t>
            </a:r>
          </a:p>
          <a:p>
            <a:pPr lvl="1"/>
            <a:endParaRPr lang="en-US" altLang="en-US" sz="1600" dirty="0">
              <a:ea typeface="ＭＳ Ｐゴシック" charset="-128"/>
            </a:endParaRPr>
          </a:p>
          <a:p>
            <a:pPr lvl="1"/>
            <a:endParaRPr lang="en-US" altLang="en-US" sz="1600" dirty="0">
              <a:ea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p:txBody>
      </p:sp>
      <p:sp>
        <p:nvSpPr>
          <p:cNvPr id="54275" name="Content Placeholder 3"/>
          <p:cNvSpPr>
            <a:spLocks noGrp="1"/>
          </p:cNvSpPr>
          <p:nvPr>
            <p:ph sz="half" idx="2"/>
          </p:nvPr>
        </p:nvSpPr>
        <p:spPr>
          <a:xfrm>
            <a:off x="4255008" y="725488"/>
            <a:ext cx="4873116" cy="6132512"/>
          </a:xfrm>
        </p:spPr>
        <p:txBody>
          <a:bodyPr/>
          <a:lstStyle/>
          <a:p>
            <a:r>
              <a:rPr lang="en-US" altLang="en-US" sz="1600" i="1" dirty="0" smtClean="0">
                <a:ea typeface="ＭＳ Ｐゴシック" charset="-128"/>
                <a:cs typeface="ＭＳ Ｐゴシック" charset="-128"/>
              </a:rPr>
              <a:t>[Exhaust-1] </a:t>
            </a:r>
            <a:r>
              <a:rPr lang="en-US" altLang="en-US" sz="2000" b="1" dirty="0" smtClean="0">
                <a:ea typeface="ＭＳ Ｐゴシック" charset="-128"/>
                <a:cs typeface="ＭＳ Ｐゴシック" charset="-128"/>
              </a:rPr>
              <a:t>Genomic Privacy </a:t>
            </a:r>
            <a:br>
              <a:rPr lang="en-US" altLang="en-US" sz="2000" b="1" dirty="0" smtClean="0">
                <a:ea typeface="ＭＳ Ｐゴシック" charset="-128"/>
                <a:cs typeface="ＭＳ Ｐゴシック" charset="-128"/>
              </a:rPr>
            </a:br>
            <a:r>
              <a:rPr lang="en-US" altLang="en-US" sz="2000" dirty="0" smtClean="0">
                <a:ea typeface="ＭＳ Ｐゴシック" charset="-128"/>
                <a:cs typeface="ＭＳ Ｐゴシック" charset="-128"/>
              </a:rPr>
              <a:t>&amp; RNA-</a:t>
            </a:r>
            <a:r>
              <a:rPr lang="en-US" altLang="en-US" sz="2000" dirty="0" err="1" smtClean="0">
                <a:ea typeface="ＭＳ Ｐゴシック" charset="-128"/>
                <a:cs typeface="ＭＳ Ｐゴシック" charset="-128"/>
              </a:rPr>
              <a:t>seq</a:t>
            </a:r>
            <a:r>
              <a:rPr lang="en-US" altLang="en-US" sz="2000" b="1" dirty="0" smtClean="0">
                <a:ea typeface="ＭＳ Ｐゴシック" charset="-128"/>
                <a:cs typeface="ＭＳ Ｐゴシック" charset="-128"/>
              </a:rPr>
              <a:t> </a:t>
            </a:r>
            <a:endParaRPr lang="en-US" altLang="en-US" sz="2000" b="1" dirty="0">
              <a:ea typeface="ＭＳ Ｐゴシック" charset="-128"/>
              <a:cs typeface="ＭＳ Ｐゴシック" charset="-128"/>
            </a:endParaRPr>
          </a:p>
          <a:p>
            <a:pPr lvl="1"/>
            <a:r>
              <a:rPr lang="en-US" altLang="en-US" sz="1600" dirty="0" smtClean="0">
                <a:ea typeface="ＭＳ Ｐゴシック" charset="-128"/>
              </a:rPr>
              <a:t>The dilemma: The genome as fundamental</a:t>
            </a:r>
            <a:r>
              <a:rPr lang="en-US" altLang="en-US" sz="1600" dirty="0">
                <a:ea typeface="ＭＳ Ｐゴシック" charset="-128"/>
              </a:rPr>
              <a:t>, inherited info that’s very private v need for large-scale mining for med. research</a:t>
            </a:r>
          </a:p>
          <a:p>
            <a:pPr lvl="1"/>
            <a:r>
              <a:rPr lang="en-US" altLang="en-US" sz="1600" dirty="0" smtClean="0">
                <a:ea typeface="ＭＳ Ｐゴシック" charset="-128"/>
              </a:rPr>
              <a:t>2-sided nature of RNA-</a:t>
            </a:r>
            <a:r>
              <a:rPr lang="en-US" altLang="en-US" sz="1600" dirty="0" err="1" smtClean="0">
                <a:ea typeface="ＭＳ Ｐゴシック" charset="-128"/>
              </a:rPr>
              <a:t>seq</a:t>
            </a:r>
            <a:r>
              <a:rPr lang="en-US" altLang="en-US" sz="1600" dirty="0" smtClean="0">
                <a:ea typeface="ＭＳ Ｐゴシック" charset="-128"/>
              </a:rPr>
              <a:t> presents </a:t>
            </a:r>
            <a:r>
              <a:rPr lang="en-US" altLang="en-US" sz="1600" dirty="0">
                <a:ea typeface="ＭＳ Ｐゴシック" charset="-128"/>
              </a:rPr>
              <a:t>a </a:t>
            </a:r>
            <a:r>
              <a:rPr lang="en-US" altLang="en-US" sz="1600" dirty="0" smtClean="0">
                <a:ea typeface="ＭＳ Ｐゴシック" charset="-128"/>
              </a:rPr>
              <a:t>particularly tricky </a:t>
            </a:r>
            <a:r>
              <a:rPr lang="en-US" altLang="en-US" sz="1600" dirty="0">
                <a:ea typeface="ＭＳ Ｐゴシック" charset="-128"/>
              </a:rPr>
              <a:t>privacy </a:t>
            </a:r>
            <a:r>
              <a:rPr lang="en-US" altLang="en-US" sz="1600" dirty="0" smtClean="0">
                <a:ea typeface="ＭＳ Ｐゴシック" charset="-128"/>
              </a:rPr>
              <a:t>issue</a:t>
            </a:r>
          </a:p>
          <a:p>
            <a:pPr lvl="1"/>
            <a:r>
              <a:rPr lang="en-US" altLang="en-US" sz="1600" dirty="0" smtClean="0">
                <a:ea typeface="ＭＳ Ｐゴシック" charset="-128"/>
              </a:rPr>
              <a:t>Using file formats to remove obvious variants</a:t>
            </a:r>
            <a:endParaRPr lang="en-US" altLang="en-US" sz="1600" dirty="0">
              <a:ea typeface="ＭＳ Ｐゴシック" charset="-128"/>
            </a:endParaRPr>
          </a:p>
          <a:p>
            <a:pPr lvl="1"/>
            <a:r>
              <a:rPr lang="en-US" altLang="en-US" sz="1600" dirty="0" smtClean="0">
                <a:ea typeface="ＭＳ Ｐゴシック" charset="-128"/>
              </a:rPr>
              <a:t>Quantifying </a:t>
            </a:r>
            <a:r>
              <a:rPr lang="en-US" altLang="en-US" sz="1600" dirty="0">
                <a:ea typeface="ＭＳ Ｐゴシック" charset="-128"/>
              </a:rPr>
              <a:t>&amp; removing </a:t>
            </a:r>
            <a:r>
              <a:rPr lang="en-US" altLang="en-US" sz="1600" dirty="0" smtClean="0">
                <a:ea typeface="ＭＳ Ｐゴシック" charset="-128"/>
              </a:rPr>
              <a:t>further variant </a:t>
            </a:r>
            <a:r>
              <a:rPr lang="en-US" altLang="en-US" sz="1600" dirty="0">
                <a:ea typeface="ＭＳ Ｐゴシック" charset="-128"/>
              </a:rPr>
              <a:t>info from expression levels + </a:t>
            </a:r>
            <a:r>
              <a:rPr lang="en-US" altLang="en-US" sz="1600" dirty="0" err="1">
                <a:ea typeface="ＭＳ Ｐゴシック" charset="-128"/>
              </a:rPr>
              <a:t>eQTLs</a:t>
            </a:r>
            <a:r>
              <a:rPr lang="en-US" altLang="en-US" sz="1600" dirty="0">
                <a:ea typeface="ＭＳ Ｐゴシック" charset="-128"/>
              </a:rPr>
              <a:t> using ICI &amp; predictability</a:t>
            </a:r>
          </a:p>
          <a:p>
            <a:pPr lvl="1"/>
            <a:r>
              <a:rPr lang="en-US" altLang="en-US" sz="1600" dirty="0">
                <a:ea typeface="ＭＳ Ｐゴシック" charset="-128"/>
              </a:rPr>
              <a:t>Instantiating a practical linking attack using extreme expression levels</a:t>
            </a:r>
          </a:p>
          <a:p>
            <a:r>
              <a:rPr lang="en-US" altLang="en-US" sz="1600" i="1" dirty="0" smtClean="0">
                <a:ea typeface="ＭＳ Ｐゴシック" charset="-128"/>
                <a:cs typeface="ＭＳ Ｐゴシック" charset="-128"/>
              </a:rPr>
              <a:t>[Exhaust-2]</a:t>
            </a:r>
            <a:r>
              <a:rPr lang="en-US" altLang="en-US" sz="2000" b="1" dirty="0" smtClean="0">
                <a:ea typeface="ＭＳ Ｐゴシック" charset="-128"/>
                <a:cs typeface="ＭＳ Ｐゴシック" charset="-128"/>
              </a:rPr>
              <a:t> Publication Patterns</a:t>
            </a:r>
            <a:r>
              <a:rPr lang="en-US" altLang="en-US" sz="2000" dirty="0" smtClean="0">
                <a:ea typeface="ＭＳ Ｐゴシック" charset="-128"/>
                <a:cs typeface="ＭＳ Ｐゴシック" charset="-128"/>
              </a:rPr>
              <a:t> from data </a:t>
            </a:r>
            <a:r>
              <a:rPr lang="en-US" altLang="en-US" sz="2000" dirty="0">
                <a:ea typeface="ＭＳ Ｐゴシック" charset="-128"/>
                <a:cs typeface="ＭＳ Ｐゴシック" charset="-128"/>
              </a:rPr>
              <a:t>producing consortia</a:t>
            </a:r>
          </a:p>
          <a:p>
            <a:pPr lvl="1"/>
            <a:r>
              <a:rPr lang="en-US" altLang="en-US" sz="1600" dirty="0">
                <a:ea typeface="ＭＳ Ｐゴシック" charset="-128"/>
              </a:rPr>
              <a:t>Co-authorship network statistics relate to publication rollouts &amp; show gradual adoption by a diverse community</a:t>
            </a:r>
          </a:p>
          <a:p>
            <a:pPr lvl="1"/>
            <a:r>
              <a:rPr lang="en-US" altLang="en-US" sz="1600" dirty="0">
                <a:ea typeface="ＭＳ Ｐゴシック" charset="-128"/>
              </a:rPr>
              <a:t>Key role of brokers in data dissemination</a:t>
            </a:r>
          </a:p>
          <a:p>
            <a:pPr lvl="1"/>
            <a:endParaRPr lang="en-US" altLang="en-US" sz="1600" dirty="0">
              <a:ea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p:txBody>
      </p:sp>
    </p:spTree>
    <p:extLst>
      <p:ext uri="{BB962C8B-B14F-4D97-AF65-F5344CB8AC3E}">
        <p14:creationId xmlns:p14="http://schemas.microsoft.com/office/powerpoint/2010/main" val="1959096568"/>
      </p:ext>
    </p:extLst>
  </p:cSld>
  <p:clrMapOvr>
    <a:masterClrMapping/>
  </p:clrMapOvr>
  <p:transition advTm="238108"/>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2708275" y="2081213"/>
            <a:ext cx="4057650" cy="401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 y="5170488"/>
            <a:ext cx="1462088" cy="146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1" name="Picture 5"/>
          <p:cNvPicPr>
            <a:picLocks noChangeAspect="1"/>
          </p:cNvPicPr>
          <p:nvPr/>
        </p:nvPicPr>
        <p:blipFill>
          <a:blip r:embed="rId4">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2" name="Picture 6"/>
          <p:cNvPicPr>
            <a:picLocks noChangeAspect="1"/>
          </p:cNvPicPr>
          <p:nvPr/>
        </p:nvPicPr>
        <p:blipFill>
          <a:blip r:embed="rId5">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3" name="Picture 7"/>
          <p:cNvPicPr>
            <a:picLocks noChangeAspect="1"/>
          </p:cNvPicPr>
          <p:nvPr/>
        </p:nvPicPr>
        <p:blipFill>
          <a:blip r:embed="rId6">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4" name="Picture 8"/>
          <p:cNvPicPr>
            <a:picLocks noChangeAspect="1"/>
          </p:cNvPicPr>
          <p:nvPr/>
        </p:nvPicPr>
        <p:blipFill>
          <a:blip r:embed="rId7">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5" name="Picture 9"/>
          <p:cNvPicPr>
            <a:picLocks noChangeAspect="1"/>
          </p:cNvPicPr>
          <p:nvPr/>
        </p:nvPicPr>
        <p:blipFill>
          <a:blip r:embed="rId8">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6" name="Picture 10"/>
          <p:cNvPicPr>
            <a:picLocks noChangeAspect="1"/>
          </p:cNvPicPr>
          <p:nvPr/>
        </p:nvPicPr>
        <p:blipFill>
          <a:blip r:embed="rId9">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7" name="Picture 11"/>
          <p:cNvPicPr>
            <a:picLocks noChangeAspect="1"/>
          </p:cNvPicPr>
          <p:nvPr/>
        </p:nvPicPr>
        <p:blipFill>
          <a:blip r:embed="rId10">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8" name="Picture 12"/>
          <p:cNvPicPr>
            <a:picLocks noChangeAspect="1"/>
          </p:cNvPicPr>
          <p:nvPr/>
        </p:nvPicPr>
        <p:blipFill>
          <a:blip r:embed="rId11">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9" name="Picture 13"/>
          <p:cNvPicPr>
            <a:picLocks noChangeAspect="1"/>
          </p:cNvPicPr>
          <p:nvPr/>
        </p:nvPicPr>
        <p:blipFill>
          <a:blip r:embed="rId12">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00"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2301"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2302"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2303" name="TextBox 18"/>
          <p:cNvSpPr txBox="1">
            <a:spLocks noChangeArrowheads="1"/>
          </p:cNvSpPr>
          <p:nvPr/>
        </p:nvSpPr>
        <p:spPr bwMode="auto">
          <a:xfrm>
            <a:off x="998538" y="2319338"/>
            <a:ext cx="64135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00">
                <a:solidFill>
                  <a:srgbClr val="000000"/>
                </a:solidFill>
              </a:rPr>
              <a:t>2007</a:t>
            </a:r>
          </a:p>
        </p:txBody>
      </p:sp>
      <p:sp>
        <p:nvSpPr>
          <p:cNvPr id="12304" name="TextBox 19"/>
          <p:cNvSpPr txBox="1">
            <a:spLocks noChangeArrowheads="1"/>
          </p:cNvSpPr>
          <p:nvPr/>
        </p:nvSpPr>
        <p:spPr bwMode="auto">
          <a:xfrm>
            <a:off x="1519238" y="1209675"/>
            <a:ext cx="64452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00">
                <a:solidFill>
                  <a:srgbClr val="000000"/>
                </a:solidFill>
              </a:rPr>
              <a:t>2008</a:t>
            </a:r>
          </a:p>
        </p:txBody>
      </p:sp>
      <p:sp>
        <p:nvSpPr>
          <p:cNvPr id="12305" name="TextBox 20"/>
          <p:cNvSpPr txBox="1">
            <a:spLocks noChangeArrowheads="1"/>
          </p:cNvSpPr>
          <p:nvPr/>
        </p:nvSpPr>
        <p:spPr bwMode="auto">
          <a:xfrm>
            <a:off x="3570288" y="111125"/>
            <a:ext cx="64135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00" dirty="0">
                <a:solidFill>
                  <a:srgbClr val="000000"/>
                </a:solidFill>
              </a:rPr>
              <a:t>2009</a:t>
            </a:r>
            <a:endParaRPr lang="en-US" altLang="en-US" sz="1800" dirty="0">
              <a:solidFill>
                <a:srgbClr val="000000"/>
              </a:solidFill>
            </a:endParaRPr>
          </a:p>
        </p:txBody>
      </p:sp>
      <p:sp>
        <p:nvSpPr>
          <p:cNvPr id="12306" name="TextBox 21"/>
          <p:cNvSpPr txBox="1">
            <a:spLocks noChangeArrowheads="1"/>
          </p:cNvSpPr>
          <p:nvPr/>
        </p:nvSpPr>
        <p:spPr bwMode="auto">
          <a:xfrm>
            <a:off x="5484813" y="184150"/>
            <a:ext cx="76041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2307" name="TextBox 22"/>
          <p:cNvSpPr txBox="1">
            <a:spLocks noChangeArrowheads="1"/>
          </p:cNvSpPr>
          <p:nvPr/>
        </p:nvSpPr>
        <p:spPr bwMode="auto">
          <a:xfrm>
            <a:off x="7354888" y="800100"/>
            <a:ext cx="6492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2308"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2309"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2310"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2311" name="Group 27"/>
          <p:cNvGrpSpPr>
            <a:grpSpLocks/>
          </p:cNvGrpSpPr>
          <p:nvPr/>
        </p:nvGrpSpPr>
        <p:grpSpPr bwMode="auto">
          <a:xfrm>
            <a:off x="1568450" y="5783263"/>
            <a:ext cx="2227263" cy="1074737"/>
            <a:chOff x="4631014" y="1668452"/>
            <a:chExt cx="2227877" cy="1074034"/>
          </a:xfrm>
        </p:grpSpPr>
        <p:pic>
          <p:nvPicPr>
            <p:cNvPr id="12314" name="Picture 2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316"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2312"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2313"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extLst>
      <p:ext uri="{BB962C8B-B14F-4D97-AF65-F5344CB8AC3E}">
        <p14:creationId xmlns:p14="http://schemas.microsoft.com/office/powerpoint/2010/main" val="521445089"/>
      </p:ext>
    </p:extLst>
  </p:cSld>
  <p:clrMapOvr>
    <a:masterClrMapping/>
  </p:clrMapOvr>
  <p:transition advTm="1129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 y="5170488"/>
            <a:ext cx="1462088" cy="146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4" name="Picture 5"/>
          <p:cNvPicPr>
            <a:picLocks noChangeAspect="1"/>
          </p:cNvPicPr>
          <p:nvPr/>
        </p:nvPicPr>
        <p:blipFill>
          <a:blip r:embed="rId3">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5" name="Picture 6"/>
          <p:cNvPicPr>
            <a:picLocks noChangeAspect="1"/>
          </p:cNvPicPr>
          <p:nvPr/>
        </p:nvPicPr>
        <p:blipFill>
          <a:blip r:embed="rId4">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6" name="Picture 7"/>
          <p:cNvPicPr>
            <a:picLocks noChangeAspect="1"/>
          </p:cNvPicPr>
          <p:nvPr/>
        </p:nvPicPr>
        <p:blipFill>
          <a:blip r:embed="rId5">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7" name="Picture 8"/>
          <p:cNvPicPr>
            <a:picLocks noChangeAspect="1"/>
          </p:cNvPicPr>
          <p:nvPr/>
        </p:nvPicPr>
        <p:blipFill>
          <a:blip r:embed="rId6">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8" name="Picture 9"/>
          <p:cNvPicPr>
            <a:picLocks noChangeAspect="1"/>
          </p:cNvPicPr>
          <p:nvPr/>
        </p:nvPicPr>
        <p:blipFill>
          <a:blip r:embed="rId7">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9" name="Picture 10"/>
          <p:cNvPicPr>
            <a:picLocks noChangeAspect="1"/>
          </p:cNvPicPr>
          <p:nvPr/>
        </p:nvPicPr>
        <p:blipFill>
          <a:blip r:embed="rId8">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0" name="Picture 11"/>
          <p:cNvPicPr>
            <a:picLocks noChangeAspect="1"/>
          </p:cNvPicPr>
          <p:nvPr/>
        </p:nvPicPr>
        <p:blipFill>
          <a:blip r:embed="rId9">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1" name="Picture 12"/>
          <p:cNvPicPr>
            <a:picLocks noChangeAspect="1"/>
          </p:cNvPicPr>
          <p:nvPr/>
        </p:nvPicPr>
        <p:blipFill>
          <a:blip r:embed="rId10">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2" name="Picture 13"/>
          <p:cNvPicPr>
            <a:picLocks noChangeAspect="1"/>
          </p:cNvPicPr>
          <p:nvPr/>
        </p:nvPicPr>
        <p:blipFill>
          <a:blip r:embed="rId11">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3"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3324"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3325"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3326" name="TextBox 18"/>
          <p:cNvSpPr txBox="1">
            <a:spLocks noChangeArrowheads="1"/>
          </p:cNvSpPr>
          <p:nvPr/>
        </p:nvSpPr>
        <p:spPr bwMode="auto">
          <a:xfrm>
            <a:off x="998538" y="2319338"/>
            <a:ext cx="6413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2007</a:t>
            </a:r>
          </a:p>
        </p:txBody>
      </p:sp>
      <p:sp>
        <p:nvSpPr>
          <p:cNvPr id="13327" name="TextBox 19"/>
          <p:cNvSpPr txBox="1">
            <a:spLocks noChangeArrowheads="1"/>
          </p:cNvSpPr>
          <p:nvPr/>
        </p:nvSpPr>
        <p:spPr bwMode="auto">
          <a:xfrm>
            <a:off x="1519238" y="1209675"/>
            <a:ext cx="64452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00">
                <a:solidFill>
                  <a:srgbClr val="000000"/>
                </a:solidFill>
              </a:rPr>
              <a:t>2008</a:t>
            </a:r>
          </a:p>
        </p:txBody>
      </p:sp>
      <p:sp>
        <p:nvSpPr>
          <p:cNvPr id="13328" name="TextBox 20"/>
          <p:cNvSpPr txBox="1">
            <a:spLocks noChangeArrowheads="1"/>
          </p:cNvSpPr>
          <p:nvPr/>
        </p:nvSpPr>
        <p:spPr bwMode="auto">
          <a:xfrm>
            <a:off x="3570288" y="111125"/>
            <a:ext cx="64135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00">
                <a:solidFill>
                  <a:srgbClr val="000000"/>
                </a:solidFill>
              </a:rPr>
              <a:t>2009</a:t>
            </a:r>
          </a:p>
        </p:txBody>
      </p:sp>
      <p:sp>
        <p:nvSpPr>
          <p:cNvPr id="13329" name="TextBox 21"/>
          <p:cNvSpPr txBox="1">
            <a:spLocks noChangeArrowheads="1"/>
          </p:cNvSpPr>
          <p:nvPr/>
        </p:nvSpPr>
        <p:spPr bwMode="auto">
          <a:xfrm>
            <a:off x="5484813" y="184150"/>
            <a:ext cx="76041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3330" name="TextBox 22"/>
          <p:cNvSpPr txBox="1">
            <a:spLocks noChangeArrowheads="1"/>
          </p:cNvSpPr>
          <p:nvPr/>
        </p:nvSpPr>
        <p:spPr bwMode="auto">
          <a:xfrm>
            <a:off x="7354888" y="800100"/>
            <a:ext cx="6492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3331"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3332"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3333"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3334" name="Group 27"/>
          <p:cNvGrpSpPr>
            <a:grpSpLocks/>
          </p:cNvGrpSpPr>
          <p:nvPr/>
        </p:nvGrpSpPr>
        <p:grpSpPr bwMode="auto">
          <a:xfrm>
            <a:off x="1568450" y="5783263"/>
            <a:ext cx="2227263" cy="1074737"/>
            <a:chOff x="4631014" y="1668452"/>
            <a:chExt cx="2227877" cy="1074034"/>
          </a:xfrm>
        </p:grpSpPr>
        <p:pic>
          <p:nvPicPr>
            <p:cNvPr id="13339" name="Picture 2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341"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3335"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3336"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pic>
        <p:nvPicPr>
          <p:cNvPr id="13337" name="Picture 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113" y="1882775"/>
            <a:ext cx="5988051" cy="5092700"/>
          </a:xfrm>
          <a:prstGeom prst="rect">
            <a:avLst/>
          </a:prstGeom>
          <a:solidFill>
            <a:schemeClr val="bg1"/>
          </a:solidFill>
          <a:ln w="9525">
            <a:solidFill>
              <a:srgbClr val="000000"/>
            </a:solidFill>
            <a:miter lim="800000"/>
            <a:headEnd/>
            <a:tailEnd/>
          </a:ln>
        </p:spPr>
      </p:pic>
      <p:sp>
        <p:nvSpPr>
          <p:cNvPr id="13338" name="TextBox 1"/>
          <p:cNvSpPr txBox="1">
            <a:spLocks noChangeArrowheads="1"/>
          </p:cNvSpPr>
          <p:nvPr/>
        </p:nvSpPr>
        <p:spPr bwMode="auto">
          <a:xfrm rot="-5400000">
            <a:off x="-746125" y="2813050"/>
            <a:ext cx="1824037"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t>“Modularity”</a:t>
            </a:r>
          </a:p>
        </p:txBody>
      </p:sp>
    </p:spTree>
    <p:extLst>
      <p:ext uri="{BB962C8B-B14F-4D97-AF65-F5344CB8AC3E}">
        <p14:creationId xmlns:p14="http://schemas.microsoft.com/office/powerpoint/2010/main" val="46847416"/>
      </p:ext>
    </p:extLst>
  </p:cSld>
  <p:clrMapOvr>
    <a:masterClrMapping/>
  </p:clrMapOvr>
  <p:transition advTm="44045"/>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Mining: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related to gene regulation </a:t>
            </a:r>
            <a:r>
              <a:rPr lang="en-US" sz="1600" dirty="0" smtClean="0">
                <a:solidFill>
                  <a:schemeClr val="tx1">
                    <a:lumMod val="75000"/>
                    <a:lumOff val="25000"/>
                  </a:schemeClr>
                </a:solidFill>
                <a:ea typeface="ＭＳ Ｐゴシック" charset="0"/>
                <a:cs typeface="ＭＳ Ｐゴシック" charset="0"/>
              </a:rPr>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analyzing the "data exhaust" associated with this activity </a:t>
            </a:r>
          </a:p>
        </p:txBody>
      </p:sp>
      <p:sp>
        <p:nvSpPr>
          <p:cNvPr id="54274" name="Content Placeholder 2"/>
          <p:cNvSpPr>
            <a:spLocks noGrp="1"/>
          </p:cNvSpPr>
          <p:nvPr>
            <p:ph sz="half" idx="1"/>
          </p:nvPr>
        </p:nvSpPr>
        <p:spPr>
          <a:xfrm>
            <a:off x="109538" y="758825"/>
            <a:ext cx="4230814" cy="6116638"/>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[Core-1] </a:t>
            </a:r>
            <a:r>
              <a:rPr lang="en-US" altLang="en-US" sz="2000" b="1" dirty="0" smtClean="0">
                <a:solidFill>
                  <a:srgbClr val="FFC000"/>
                </a:solidFill>
                <a:ea typeface="ＭＳ Ｐゴシック" charset="-128"/>
                <a:cs typeface="ＭＳ Ｐゴシック" charset="-128"/>
              </a:rPr>
              <a:t>Expression </a:t>
            </a:r>
            <a:r>
              <a:rPr lang="en-US" altLang="en-US" sz="2000" b="1" dirty="0">
                <a:solidFill>
                  <a:srgbClr val="FFC000"/>
                </a:solidFill>
                <a:ea typeface="ＭＳ Ｐゴシック" charset="-128"/>
                <a:cs typeface="ＭＳ Ｐゴシック" charset="-128"/>
              </a:rPr>
              <a:t>Clustering</a:t>
            </a:r>
            <a:r>
              <a:rPr lang="en-US" altLang="en-US" sz="2000" dirty="0">
                <a:solidFill>
                  <a:schemeClr val="tx1">
                    <a:lumMod val="75000"/>
                    <a:lumOff val="25000"/>
                  </a:schemeClr>
                </a:solidFill>
                <a:ea typeface="ＭＳ Ｐゴシック" charset="-128"/>
                <a:cs typeface="ＭＳ Ｐゴシック" charset="-128"/>
              </a:rPr>
              <a:t>, </a:t>
            </a:r>
            <a:br>
              <a:rPr lang="en-US" altLang="en-US" sz="2000"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Cross-species </a:t>
            </a:r>
          </a:p>
          <a:p>
            <a:pPr lvl="1"/>
            <a:r>
              <a:rPr lang="en-US" altLang="en-US" sz="1600" dirty="0">
                <a:solidFill>
                  <a:schemeClr val="tx1">
                    <a:lumMod val="75000"/>
                    <a:lumOff val="25000"/>
                  </a:schemeClr>
                </a:solidFill>
                <a:ea typeface="ＭＳ Ｐゴシック" charset="-128"/>
              </a:rPr>
              <a:t>Comparative ENCODE </a:t>
            </a:r>
            <a:r>
              <a:rPr lang="mr-IN" altLang="en-US" sz="1600" dirty="0">
                <a:solidFill>
                  <a:schemeClr val="tx1">
                    <a:lumMod val="75000"/>
                    <a:lumOff val="25000"/>
                  </a:schemeClr>
                </a:solidFill>
                <a:ea typeface="ＭＳ Ｐゴシック" charset="-128"/>
              </a:rPr>
              <a:t>–</a:t>
            </a:r>
            <a:r>
              <a:rPr lang="en-US" altLang="en-US" sz="1600" dirty="0">
                <a:solidFill>
                  <a:schemeClr val="tx1">
                    <a:lumMod val="75000"/>
                    <a:lumOff val="25000"/>
                  </a:schemeClr>
                </a:solidFill>
                <a:ea typeface="ＭＳ Ｐゴシック" charset="-128"/>
              </a:rPr>
              <a:t> Lots of worm-fly-human matched data &amp; developmental </a:t>
            </a:r>
            <a:r>
              <a:rPr lang="en-US" altLang="en-US" sz="1600" dirty="0" err="1">
                <a:solidFill>
                  <a:schemeClr val="tx1">
                    <a:lumMod val="75000"/>
                    <a:lumOff val="25000"/>
                  </a:schemeClr>
                </a:solidFill>
                <a:ea typeface="ＭＳ Ｐゴシック" charset="-128"/>
              </a:rPr>
              <a:t>timecourses</a:t>
            </a:r>
            <a:endParaRPr lang="en-US" altLang="en-US" sz="1600" dirty="0">
              <a:solidFill>
                <a:schemeClr val="tx1">
                  <a:lumMod val="75000"/>
                  <a:lumOff val="25000"/>
                </a:schemeClr>
              </a:solidFill>
              <a:ea typeface="ＭＳ Ｐゴシック" charset="-128"/>
            </a:endParaRPr>
          </a:p>
          <a:p>
            <a:pPr lvl="1"/>
            <a:r>
              <a:rPr lang="en-US" altLang="en-US" sz="1600" dirty="0">
                <a:solidFill>
                  <a:schemeClr val="tx1">
                    <a:lumMod val="75000"/>
                    <a:lumOff val="25000"/>
                  </a:schemeClr>
                </a:solidFill>
                <a:ea typeface="ＭＳ Ｐゴシック" charset="-128"/>
              </a:rPr>
              <a:t>Optimization gives 16 conserved co-expression </a:t>
            </a:r>
            <a:r>
              <a:rPr lang="en-US" altLang="en-US" sz="1600" dirty="0" smtClean="0">
                <a:solidFill>
                  <a:schemeClr val="tx1">
                    <a:lumMod val="75000"/>
                    <a:lumOff val="25000"/>
                  </a:schemeClr>
                </a:solidFill>
                <a:ea typeface="ＭＳ Ｐゴシック" charset="-128"/>
              </a:rPr>
              <a:t>modules, 12 w/ hourglass</a:t>
            </a:r>
            <a:endParaRPr lang="en-US" altLang="en-US" sz="1600" dirty="0">
              <a:solidFill>
                <a:schemeClr val="tx1">
                  <a:lumMod val="75000"/>
                  <a:lumOff val="25000"/>
                </a:schemeClr>
              </a:solidFill>
              <a:ea typeface="ＭＳ Ｐゴシック" charset="-128"/>
            </a:endParaRPr>
          </a:p>
          <a:p>
            <a:r>
              <a:rPr lang="en-US" altLang="en-US" sz="1600" i="1" dirty="0" smtClean="0">
                <a:solidFill>
                  <a:schemeClr val="tx1">
                    <a:lumMod val="75000"/>
                    <a:lumOff val="25000"/>
                  </a:schemeClr>
                </a:solidFill>
                <a:ea typeface="ＭＳ Ｐゴシック" charset="-128"/>
                <a:cs typeface="ＭＳ Ｐゴシック" charset="-128"/>
              </a:rPr>
              <a:t>[Core-2] </a:t>
            </a:r>
            <a:r>
              <a:rPr lang="en-US" altLang="en-US" sz="2000" b="1" dirty="0" smtClean="0">
                <a:solidFill>
                  <a:srgbClr val="FFC000"/>
                </a:solidFill>
                <a:ea typeface="ＭＳ Ｐゴシック" charset="-128"/>
                <a:cs typeface="ＭＳ Ｐゴシック" charset="-128"/>
              </a:rPr>
              <a:t>State </a:t>
            </a:r>
            <a:r>
              <a:rPr lang="en-US" altLang="en-US" sz="2000" b="1" dirty="0">
                <a:solidFill>
                  <a:srgbClr val="FFC000"/>
                </a:solidFill>
                <a:ea typeface="ＭＳ Ｐゴシック" charset="-128"/>
                <a:cs typeface="ＭＳ Ｐゴシック" charset="-128"/>
              </a:rPr>
              <a:t>Space Models</a:t>
            </a:r>
            <a:r>
              <a:rPr lang="en-US" altLang="en-US" sz="2000" b="1" dirty="0">
                <a:solidFill>
                  <a:schemeClr val="tx1">
                    <a:lumMod val="75000"/>
                    <a:lumOff val="25000"/>
                  </a:schemeClr>
                </a:solidFill>
                <a:ea typeface="ＭＳ Ｐゴシック" charset="-128"/>
                <a:cs typeface="ＭＳ Ｐゴシック" charset="-128"/>
              </a:rPr>
              <a:t> </a:t>
            </a:r>
            <a:br>
              <a:rPr lang="en-US" altLang="en-US" sz="2000" b="1"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of Gene Expression</a:t>
            </a:r>
          </a:p>
          <a:p>
            <a:pPr lvl="1"/>
            <a:r>
              <a:rPr lang="en-US" altLang="en-US" sz="1600" dirty="0">
                <a:solidFill>
                  <a:schemeClr val="tx1">
                    <a:lumMod val="75000"/>
                    <a:lumOff val="25000"/>
                  </a:schemeClr>
                </a:solidFill>
                <a:ea typeface="ＭＳ Ｐゴシック" charset="-128"/>
              </a:rPr>
              <a:t>Using dimensionality reduction to help determine internal &amp; external </a:t>
            </a:r>
            <a:r>
              <a:rPr lang="en-US" altLang="en-US" sz="1600" dirty="0" smtClean="0">
                <a:solidFill>
                  <a:schemeClr val="tx1">
                    <a:lumMod val="75000"/>
                    <a:lumOff val="25000"/>
                  </a:schemeClr>
                </a:solidFill>
                <a:ea typeface="ＭＳ Ｐゴシック" charset="-128"/>
              </a:rPr>
              <a:t>drivers; Decoupling </a:t>
            </a:r>
            <a:r>
              <a:rPr lang="en-US" altLang="en-US" sz="1600" dirty="0">
                <a:solidFill>
                  <a:schemeClr val="tx1">
                    <a:lumMod val="75000"/>
                    <a:lumOff val="25000"/>
                  </a:schemeClr>
                </a:solidFill>
                <a:ea typeface="ＭＳ Ｐゴシック" charset="-128"/>
              </a:rPr>
              <a:t>expression changes into those from conserved vs species-specific genes</a:t>
            </a:r>
          </a:p>
          <a:p>
            <a:pPr lvl="1"/>
            <a:r>
              <a:rPr lang="en-US" altLang="en-US" sz="1600" dirty="0" smtClean="0">
                <a:solidFill>
                  <a:schemeClr val="tx1">
                    <a:lumMod val="75000"/>
                    <a:lumOff val="25000"/>
                  </a:schemeClr>
                </a:solidFill>
                <a:ea typeface="ＭＳ Ｐゴシック" charset="-128"/>
              </a:rPr>
              <a:t>Conserved </a:t>
            </a:r>
            <a:r>
              <a:rPr lang="en-US" altLang="en-US" sz="1600" dirty="0">
                <a:solidFill>
                  <a:schemeClr val="tx1">
                    <a:lumMod val="75000"/>
                    <a:lumOff val="25000"/>
                  </a:schemeClr>
                </a:solidFill>
                <a:ea typeface="ＭＳ Ｐゴシック" charset="-128"/>
              </a:rPr>
              <a:t>genes have similar canonical patterns (</a:t>
            </a:r>
            <a:r>
              <a:rPr lang="en-US" altLang="en-US" sz="1600" dirty="0" err="1">
                <a:solidFill>
                  <a:schemeClr val="tx1">
                    <a:lumMod val="75000"/>
                    <a:lumOff val="25000"/>
                  </a:schemeClr>
                </a:solidFill>
                <a:ea typeface="ＭＳ Ｐゴシック" charset="-128"/>
              </a:rPr>
              <a:t>iPDPs</a:t>
            </a:r>
            <a:r>
              <a:rPr lang="en-US" altLang="en-US" sz="1600" dirty="0">
                <a:solidFill>
                  <a:schemeClr val="tx1">
                    <a:lumMod val="75000"/>
                    <a:lumOff val="25000"/>
                  </a:schemeClr>
                </a:solidFill>
                <a:ea typeface="ＭＳ Ｐゴシック" charset="-128"/>
              </a:rPr>
              <a:t>) in contrast to species specific ones (Ex of ribosomal v signaling genes</a:t>
            </a:r>
            <a:r>
              <a:rPr lang="en-US" altLang="en-US" sz="1600" dirty="0" smtClean="0">
                <a:solidFill>
                  <a:schemeClr val="tx1">
                    <a:lumMod val="75000"/>
                    <a:lumOff val="25000"/>
                  </a:schemeClr>
                </a:solidFill>
                <a:ea typeface="ＭＳ Ｐゴシック" charset="-128"/>
              </a:rPr>
              <a:t>)</a:t>
            </a:r>
          </a:p>
          <a:p>
            <a:r>
              <a:rPr lang="en-US" altLang="en-US" sz="1600" i="1" dirty="0">
                <a:solidFill>
                  <a:schemeClr val="tx1">
                    <a:lumMod val="75000"/>
                    <a:lumOff val="25000"/>
                  </a:schemeClr>
                </a:solidFill>
                <a:ea typeface="ＭＳ Ｐゴシック" charset="-128"/>
                <a:cs typeface="ＭＳ Ｐゴシック" charset="-128"/>
              </a:rPr>
              <a:t>[Core-3] </a:t>
            </a:r>
            <a:r>
              <a:rPr lang="en-US" altLang="en-US" sz="2000" b="1" dirty="0">
                <a:solidFill>
                  <a:srgbClr val="FFC000"/>
                </a:solidFill>
                <a:ea typeface="ＭＳ Ｐゴシック" charset="-128"/>
                <a:cs typeface="ＭＳ Ｐゴシック" charset="-128"/>
              </a:rPr>
              <a:t>Logic Gates</a:t>
            </a:r>
            <a:r>
              <a:rPr lang="en-US" altLang="en-US" sz="2000" b="1" dirty="0">
                <a:solidFill>
                  <a:schemeClr val="tx1">
                    <a:lumMod val="75000"/>
                    <a:lumOff val="25000"/>
                  </a:schemeClr>
                </a:solidFill>
                <a:ea typeface="ＭＳ Ｐゴシック" charset="-128"/>
                <a:cs typeface="ＭＳ Ｐゴシック" charset="-128"/>
              </a:rPr>
              <a:t> </a:t>
            </a:r>
            <a:r>
              <a:rPr lang="en-US" altLang="en-US" sz="2000" dirty="0">
                <a:solidFill>
                  <a:schemeClr val="tx1">
                    <a:lumMod val="75000"/>
                    <a:lumOff val="25000"/>
                  </a:schemeClr>
                </a:solidFill>
                <a:ea typeface="ＭＳ Ｐゴシック" charset="-128"/>
                <a:cs typeface="ＭＳ Ｐゴシック" charset="-128"/>
              </a:rPr>
              <a:t>Modeling</a:t>
            </a:r>
          </a:p>
          <a:p>
            <a:pPr lvl="1"/>
            <a:r>
              <a:rPr lang="en-US" altLang="en-US" sz="1600" dirty="0">
                <a:solidFill>
                  <a:schemeClr val="tx1">
                    <a:lumMod val="75000"/>
                    <a:lumOff val="25000"/>
                  </a:schemeClr>
                </a:solidFill>
                <a:ea typeface="ＭＳ Ｐゴシック" charset="-128"/>
              </a:rPr>
              <a:t>Preponderance of OR gates in cancer v. cell-cycle (esp. for MYC) </a:t>
            </a:r>
          </a:p>
          <a:p>
            <a:pPr lvl="1"/>
            <a:endParaRPr lang="en-US" altLang="en-US" sz="1600" dirty="0">
              <a:solidFill>
                <a:schemeClr val="tx1">
                  <a:lumMod val="75000"/>
                  <a:lumOff val="25000"/>
                </a:schemeClr>
              </a:solidFill>
              <a:ea typeface="ＭＳ Ｐゴシック" charset="-128"/>
            </a:endParaRP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255008" y="725488"/>
            <a:ext cx="4873116" cy="6132512"/>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[Exhaust-1] </a:t>
            </a:r>
            <a:r>
              <a:rPr lang="en-US" altLang="en-US" sz="2000" b="1" dirty="0" smtClean="0">
                <a:solidFill>
                  <a:srgbClr val="FFC000"/>
                </a:solidFill>
                <a:ea typeface="ＭＳ Ｐゴシック" charset="-128"/>
                <a:cs typeface="ＭＳ Ｐゴシック" charset="-128"/>
              </a:rPr>
              <a:t>Genomic Privacy</a:t>
            </a:r>
            <a:r>
              <a:rPr lang="en-US" altLang="en-US" sz="2000" b="1" dirty="0" smtClean="0">
                <a:solidFill>
                  <a:schemeClr val="tx1">
                    <a:lumMod val="75000"/>
                    <a:lumOff val="25000"/>
                  </a:schemeClr>
                </a:solidFill>
                <a:ea typeface="ＭＳ Ｐゴシック" charset="-128"/>
                <a:cs typeface="ＭＳ Ｐゴシック" charset="-128"/>
              </a:rPr>
              <a:t> </a:t>
            </a:r>
            <a:br>
              <a:rPr lang="en-US" altLang="en-US" sz="2000" b="1" dirty="0" smtClean="0">
                <a:solidFill>
                  <a:schemeClr val="tx1">
                    <a:lumMod val="75000"/>
                    <a:lumOff val="25000"/>
                  </a:schemeClr>
                </a:solidFill>
                <a:ea typeface="ＭＳ Ｐゴシック" charset="-128"/>
                <a:cs typeface="ＭＳ Ｐゴシック" charset="-128"/>
              </a:rPr>
            </a:br>
            <a:r>
              <a:rPr lang="en-US" altLang="en-US" sz="2000" b="1" dirty="0" smtClean="0">
                <a:solidFill>
                  <a:schemeClr val="tx1">
                    <a:lumMod val="75000"/>
                    <a:lumOff val="25000"/>
                  </a:schemeClr>
                </a:solidFill>
                <a:ea typeface="ＭＳ Ｐゴシック" charset="-128"/>
                <a:cs typeface="ＭＳ Ｐゴシック" charset="-128"/>
              </a:rPr>
              <a:t>&amp; RNA-</a:t>
            </a:r>
            <a:r>
              <a:rPr lang="en-US" altLang="en-US" sz="2000" b="1" dirty="0" err="1" smtClean="0">
                <a:solidFill>
                  <a:schemeClr val="tx1">
                    <a:lumMod val="75000"/>
                    <a:lumOff val="25000"/>
                  </a:schemeClr>
                </a:solidFill>
                <a:ea typeface="ＭＳ Ｐゴシック" charset="-128"/>
                <a:cs typeface="ＭＳ Ｐゴシック" charset="-128"/>
              </a:rPr>
              <a:t>seq</a:t>
            </a:r>
            <a:r>
              <a:rPr lang="en-US" altLang="en-US" sz="2000" b="1" dirty="0" smtClean="0">
                <a:solidFill>
                  <a:schemeClr val="tx1">
                    <a:lumMod val="75000"/>
                    <a:lumOff val="25000"/>
                  </a:schemeClr>
                </a:solidFill>
                <a:ea typeface="ＭＳ Ｐゴシック" charset="-128"/>
                <a:cs typeface="ＭＳ Ｐゴシック" charset="-128"/>
              </a:rPr>
              <a:t> </a:t>
            </a:r>
            <a:endParaRPr lang="en-US" altLang="en-US" sz="2000" b="1" dirty="0">
              <a:solidFill>
                <a:schemeClr val="tx1">
                  <a:lumMod val="75000"/>
                  <a:lumOff val="25000"/>
                </a:schemeClr>
              </a:solidFill>
              <a:ea typeface="ＭＳ Ｐゴシック" charset="-128"/>
              <a:cs typeface="ＭＳ Ｐゴシック" charset="-128"/>
            </a:endParaRPr>
          </a:p>
          <a:p>
            <a:pPr lvl="1"/>
            <a:r>
              <a:rPr lang="en-US" altLang="en-US" sz="1600" dirty="0" smtClean="0">
                <a:solidFill>
                  <a:schemeClr val="tx1">
                    <a:lumMod val="75000"/>
                    <a:lumOff val="25000"/>
                  </a:schemeClr>
                </a:solidFill>
                <a:ea typeface="ＭＳ Ｐゴシック" charset="-128"/>
              </a:rPr>
              <a:t>The dilemma: The genome as fundamental</a:t>
            </a:r>
            <a:r>
              <a:rPr lang="en-US" altLang="en-US" sz="1600" dirty="0">
                <a:solidFill>
                  <a:schemeClr val="tx1">
                    <a:lumMod val="75000"/>
                    <a:lumOff val="25000"/>
                  </a:schemeClr>
                </a:solidFill>
                <a:ea typeface="ＭＳ Ｐゴシック" charset="-128"/>
              </a:rPr>
              <a:t>, inherited info that’s very private v need for large-scale mining for med. research</a:t>
            </a:r>
          </a:p>
          <a:p>
            <a:pPr lvl="1"/>
            <a:r>
              <a:rPr lang="en-US" altLang="en-US" sz="1600" dirty="0" smtClean="0">
                <a:solidFill>
                  <a:schemeClr val="tx1">
                    <a:lumMod val="75000"/>
                    <a:lumOff val="25000"/>
                  </a:schemeClr>
                </a:solidFill>
                <a:ea typeface="ＭＳ Ｐゴシック" charset="-128"/>
              </a:rPr>
              <a:t>2-sided nature of RNA-</a:t>
            </a:r>
            <a:r>
              <a:rPr lang="en-US" altLang="en-US" sz="1600" dirty="0" err="1" smtClean="0">
                <a:solidFill>
                  <a:schemeClr val="tx1">
                    <a:lumMod val="75000"/>
                    <a:lumOff val="25000"/>
                  </a:schemeClr>
                </a:solidFill>
                <a:ea typeface="ＭＳ Ｐゴシック" charset="-128"/>
              </a:rPr>
              <a:t>seq</a:t>
            </a:r>
            <a:r>
              <a:rPr lang="en-US" altLang="en-US" sz="1600" dirty="0" smtClean="0">
                <a:solidFill>
                  <a:schemeClr val="tx1">
                    <a:lumMod val="75000"/>
                    <a:lumOff val="25000"/>
                  </a:schemeClr>
                </a:solidFill>
                <a:ea typeface="ＭＳ Ｐゴシック" charset="-128"/>
              </a:rPr>
              <a:t> presents </a:t>
            </a:r>
            <a:r>
              <a:rPr lang="en-US" altLang="en-US" sz="1600" dirty="0">
                <a:solidFill>
                  <a:schemeClr val="tx1">
                    <a:lumMod val="75000"/>
                    <a:lumOff val="25000"/>
                  </a:schemeClr>
                </a:solidFill>
                <a:ea typeface="ＭＳ Ｐゴシック" charset="-128"/>
              </a:rPr>
              <a:t>a </a:t>
            </a:r>
            <a:r>
              <a:rPr lang="en-US" altLang="en-US" sz="1600" dirty="0" smtClean="0">
                <a:solidFill>
                  <a:schemeClr val="tx1">
                    <a:lumMod val="75000"/>
                    <a:lumOff val="25000"/>
                  </a:schemeClr>
                </a:solidFill>
                <a:ea typeface="ＭＳ Ｐゴシック" charset="-128"/>
              </a:rPr>
              <a:t>particularly tricky </a:t>
            </a:r>
            <a:r>
              <a:rPr lang="en-US" altLang="en-US" sz="1600" dirty="0">
                <a:solidFill>
                  <a:schemeClr val="tx1">
                    <a:lumMod val="75000"/>
                    <a:lumOff val="25000"/>
                  </a:schemeClr>
                </a:solidFill>
                <a:ea typeface="ＭＳ Ｐゴシック" charset="-128"/>
              </a:rPr>
              <a:t>privacy </a:t>
            </a:r>
            <a:r>
              <a:rPr lang="en-US" altLang="en-US" sz="1600" dirty="0" smtClean="0">
                <a:solidFill>
                  <a:schemeClr val="tx1">
                    <a:lumMod val="75000"/>
                    <a:lumOff val="25000"/>
                  </a:schemeClr>
                </a:solidFill>
                <a:ea typeface="ＭＳ Ｐゴシック" charset="-128"/>
              </a:rPr>
              <a:t>issue</a:t>
            </a:r>
          </a:p>
          <a:p>
            <a:pPr lvl="1"/>
            <a:r>
              <a:rPr lang="en-US" altLang="en-US" sz="1600" dirty="0" smtClean="0">
                <a:solidFill>
                  <a:schemeClr val="tx1">
                    <a:lumMod val="75000"/>
                    <a:lumOff val="25000"/>
                  </a:schemeClr>
                </a:solidFill>
                <a:ea typeface="ＭＳ Ｐゴシック" charset="-128"/>
              </a:rPr>
              <a:t>Using file formats to remove obvious variants</a:t>
            </a:r>
            <a:endParaRPr lang="en-US" altLang="en-US" sz="1600" dirty="0">
              <a:solidFill>
                <a:schemeClr val="tx1">
                  <a:lumMod val="75000"/>
                  <a:lumOff val="25000"/>
                </a:schemeClr>
              </a:solidFill>
              <a:ea typeface="ＭＳ Ｐゴシック" charset="-128"/>
            </a:endParaRPr>
          </a:p>
          <a:p>
            <a:pPr lvl="1"/>
            <a:r>
              <a:rPr lang="en-US" altLang="en-US" sz="1600" dirty="0" smtClean="0">
                <a:solidFill>
                  <a:schemeClr val="tx1">
                    <a:lumMod val="75000"/>
                    <a:lumOff val="25000"/>
                  </a:schemeClr>
                </a:solidFill>
                <a:ea typeface="ＭＳ Ｐゴシック" charset="-128"/>
              </a:rPr>
              <a:t>Quantifying </a:t>
            </a:r>
            <a:r>
              <a:rPr lang="en-US" altLang="en-US" sz="1600" dirty="0">
                <a:solidFill>
                  <a:schemeClr val="tx1">
                    <a:lumMod val="75000"/>
                    <a:lumOff val="25000"/>
                  </a:schemeClr>
                </a:solidFill>
                <a:ea typeface="ＭＳ Ｐゴシック" charset="-128"/>
              </a:rPr>
              <a:t>&amp; removing </a:t>
            </a:r>
            <a:r>
              <a:rPr lang="en-US" altLang="en-US" sz="1600" dirty="0" smtClean="0">
                <a:solidFill>
                  <a:schemeClr val="tx1">
                    <a:lumMod val="75000"/>
                    <a:lumOff val="25000"/>
                  </a:schemeClr>
                </a:solidFill>
                <a:ea typeface="ＭＳ Ｐゴシック" charset="-128"/>
              </a:rPr>
              <a:t>further variant </a:t>
            </a:r>
            <a:r>
              <a:rPr lang="en-US" altLang="en-US" sz="1600" dirty="0">
                <a:solidFill>
                  <a:schemeClr val="tx1">
                    <a:lumMod val="75000"/>
                    <a:lumOff val="25000"/>
                  </a:schemeClr>
                </a:solidFill>
                <a:ea typeface="ＭＳ Ｐゴシック" charset="-128"/>
              </a:rPr>
              <a:t>info from expression levels + </a:t>
            </a:r>
            <a:r>
              <a:rPr lang="en-US" altLang="en-US" sz="1600" dirty="0" err="1">
                <a:solidFill>
                  <a:schemeClr val="tx1">
                    <a:lumMod val="75000"/>
                    <a:lumOff val="25000"/>
                  </a:schemeClr>
                </a:solidFill>
                <a:ea typeface="ＭＳ Ｐゴシック" charset="-128"/>
              </a:rPr>
              <a:t>eQTLs</a:t>
            </a:r>
            <a:r>
              <a:rPr lang="en-US" altLang="en-US" sz="1600" dirty="0">
                <a:solidFill>
                  <a:schemeClr val="tx1">
                    <a:lumMod val="75000"/>
                    <a:lumOff val="25000"/>
                  </a:schemeClr>
                </a:solidFill>
                <a:ea typeface="ＭＳ Ｐゴシック" charset="-128"/>
              </a:rPr>
              <a:t> using ICI &amp; predictability</a:t>
            </a:r>
          </a:p>
          <a:p>
            <a:pPr lvl="1"/>
            <a:r>
              <a:rPr lang="en-US" altLang="en-US" sz="1600" dirty="0">
                <a:solidFill>
                  <a:schemeClr val="tx1">
                    <a:lumMod val="75000"/>
                    <a:lumOff val="25000"/>
                  </a:schemeClr>
                </a:solidFill>
                <a:ea typeface="ＭＳ Ｐゴシック" charset="-128"/>
              </a:rPr>
              <a:t>Instantiating a practical linking attack using extreme expression levels</a:t>
            </a:r>
          </a:p>
          <a:p>
            <a:r>
              <a:rPr lang="en-US" altLang="en-US" sz="1600" i="1" dirty="0" smtClean="0">
                <a:solidFill>
                  <a:schemeClr val="tx1">
                    <a:lumMod val="75000"/>
                    <a:lumOff val="25000"/>
                  </a:schemeClr>
                </a:solidFill>
                <a:ea typeface="ＭＳ Ｐゴシック" charset="-128"/>
                <a:cs typeface="ＭＳ Ｐゴシック" charset="-128"/>
              </a:rPr>
              <a:t>[Exhaust-2]</a:t>
            </a:r>
            <a:r>
              <a:rPr lang="en-US" altLang="en-US" sz="2000" b="1" dirty="0" smtClean="0">
                <a:solidFill>
                  <a:schemeClr val="tx1">
                    <a:lumMod val="75000"/>
                    <a:lumOff val="25000"/>
                  </a:schemeClr>
                </a:solidFill>
                <a:ea typeface="ＭＳ Ｐゴシック" charset="-128"/>
                <a:cs typeface="ＭＳ Ｐゴシック" charset="-128"/>
              </a:rPr>
              <a:t> </a:t>
            </a:r>
            <a:r>
              <a:rPr lang="en-US" altLang="en-US" sz="2000" b="1" dirty="0" smtClean="0">
                <a:solidFill>
                  <a:srgbClr val="FFC000"/>
                </a:solidFill>
                <a:ea typeface="ＭＳ Ｐゴシック" charset="-128"/>
                <a:cs typeface="ＭＳ Ｐゴシック" charset="-128"/>
              </a:rPr>
              <a:t>Publication Patterns</a:t>
            </a:r>
            <a:r>
              <a:rPr lang="en-US" altLang="en-US" sz="2000" dirty="0" smtClean="0">
                <a:solidFill>
                  <a:schemeClr val="tx1">
                    <a:lumMod val="75000"/>
                    <a:lumOff val="25000"/>
                  </a:schemeClr>
                </a:solidFill>
                <a:ea typeface="ＭＳ Ｐゴシック" charset="-128"/>
                <a:cs typeface="ＭＳ Ｐゴシック" charset="-128"/>
              </a:rPr>
              <a:t> from data </a:t>
            </a:r>
            <a:r>
              <a:rPr lang="en-US" altLang="en-US" sz="2000" dirty="0">
                <a:solidFill>
                  <a:schemeClr val="tx1">
                    <a:lumMod val="75000"/>
                    <a:lumOff val="25000"/>
                  </a:schemeClr>
                </a:solidFill>
                <a:ea typeface="ＭＳ Ｐゴシック" charset="-128"/>
                <a:cs typeface="ＭＳ Ｐゴシック" charset="-128"/>
              </a:rPr>
              <a:t>producing consortia</a:t>
            </a:r>
          </a:p>
          <a:p>
            <a:pPr lvl="1"/>
            <a:r>
              <a:rPr lang="en-US" altLang="en-US" sz="16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600" dirty="0">
                <a:solidFill>
                  <a:schemeClr val="tx1">
                    <a:lumMod val="75000"/>
                    <a:lumOff val="25000"/>
                  </a:schemeClr>
                </a:solidFill>
                <a:ea typeface="ＭＳ Ｐゴシック" charset="-128"/>
              </a:rPr>
              <a:t>Key role of brokers in data dissemination</a:t>
            </a: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1846039885"/>
      </p:ext>
    </p:extLst>
  </p:cSld>
  <p:clrMapOvr>
    <a:masterClrMapping/>
  </p:clrMapOvr>
  <p:transition advTm="238108"/>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bg1">
                    <a:lumMod val="50000"/>
                  </a:schemeClr>
                </a:solidFill>
                <a:ea typeface="ＭＳ Ｐゴシック" charset="0"/>
                <a:cs typeface="ＭＳ Ｐゴシック" charset="0"/>
              </a:rPr>
              <a:t>Transcriptome Mining: </a:t>
            </a:r>
            <a:r>
              <a:rPr lang="en-US" sz="1600" dirty="0" smtClean="0">
                <a:solidFill>
                  <a:schemeClr val="bg1">
                    <a:lumMod val="50000"/>
                  </a:schemeClr>
                </a:solidFill>
                <a:ea typeface="ＭＳ Ｐゴシック" charset="0"/>
                <a:cs typeface="ＭＳ Ｐゴシック" charset="0"/>
              </a:rPr>
              <a:t>Tackling </a:t>
            </a:r>
            <a:r>
              <a:rPr lang="en-US" sz="1600" dirty="0">
                <a:solidFill>
                  <a:schemeClr val="bg1">
                    <a:lumMod val="50000"/>
                  </a:schemeClr>
                </a:solidFill>
                <a:ea typeface="ＭＳ Ｐゴシック" charset="0"/>
                <a:cs typeface="ＭＳ Ｐゴシック" charset="0"/>
              </a:rPr>
              <a:t>core issues related to gene regulation </a:t>
            </a:r>
            <a:r>
              <a:rPr lang="en-US" sz="1600" dirty="0" smtClean="0">
                <a:solidFill>
                  <a:schemeClr val="bg1">
                    <a:lumMod val="50000"/>
                  </a:schemeClr>
                </a:solidFill>
                <a:ea typeface="ＭＳ Ｐゴシック" charset="0"/>
                <a:cs typeface="ＭＳ Ｐゴシック" charset="0"/>
              </a:rPr>
              <a:t/>
            </a:r>
            <a:br>
              <a:rPr lang="en-US" sz="1600" dirty="0" smtClean="0">
                <a:solidFill>
                  <a:schemeClr val="bg1">
                    <a:lumMod val="50000"/>
                  </a:schemeClr>
                </a:solidFill>
                <a:ea typeface="ＭＳ Ｐゴシック" charset="0"/>
                <a:cs typeface="ＭＳ Ｐゴシック" charset="0"/>
              </a:rPr>
            </a:br>
            <a:r>
              <a:rPr lang="en-US" sz="1600" dirty="0" smtClean="0">
                <a:solidFill>
                  <a:schemeClr val="bg1">
                    <a:lumMod val="50000"/>
                  </a:schemeClr>
                </a:solidFill>
                <a:ea typeface="ＭＳ Ｐゴシック" charset="0"/>
                <a:cs typeface="ＭＳ Ｐゴシック" charset="0"/>
              </a:rPr>
              <a:t>&amp; </a:t>
            </a:r>
            <a:r>
              <a:rPr lang="en-US" sz="1600" dirty="0">
                <a:solidFill>
                  <a:schemeClr val="bg1">
                    <a:lumMod val="50000"/>
                  </a:schemeClr>
                </a:solidFill>
                <a:ea typeface="ＭＳ Ｐゴシック" charset="0"/>
                <a:cs typeface="ＭＳ Ｐゴシック" charset="0"/>
              </a:rPr>
              <a:t>also analyzing the "data exhaust" associated with this activity </a:t>
            </a:r>
            <a:endParaRPr lang="en-US" sz="1600" dirty="0">
              <a:ea typeface="ＭＳ Ｐゴシック" charset="0"/>
              <a:cs typeface="ＭＳ Ｐゴシック" charset="0"/>
            </a:endParaRPr>
          </a:p>
        </p:txBody>
      </p:sp>
      <p:sp>
        <p:nvSpPr>
          <p:cNvPr id="54274" name="Content Placeholder 2"/>
          <p:cNvSpPr>
            <a:spLocks noGrp="1"/>
          </p:cNvSpPr>
          <p:nvPr>
            <p:ph sz="half" idx="1"/>
          </p:nvPr>
        </p:nvSpPr>
        <p:spPr>
          <a:xfrm>
            <a:off x="109538" y="758825"/>
            <a:ext cx="4230814" cy="6116638"/>
          </a:xfrm>
        </p:spPr>
        <p:txBody>
          <a:bodyPr/>
          <a:lstStyle/>
          <a:p>
            <a:r>
              <a:rPr lang="en-US" altLang="en-US" sz="1600" i="1" dirty="0" smtClean="0">
                <a:ea typeface="ＭＳ Ｐゴシック" charset="-128"/>
                <a:cs typeface="ＭＳ Ｐゴシック" charset="-128"/>
              </a:rPr>
              <a:t>[Core-1] </a:t>
            </a:r>
            <a:r>
              <a:rPr lang="en-US" altLang="en-US" sz="2000" b="1" dirty="0" smtClean="0">
                <a:ea typeface="ＭＳ Ｐゴシック" charset="-128"/>
                <a:cs typeface="ＭＳ Ｐゴシック" charset="-128"/>
              </a:rPr>
              <a:t>Expression </a:t>
            </a:r>
            <a:r>
              <a:rPr lang="en-US" altLang="en-US" sz="2000" b="1" dirty="0">
                <a:ea typeface="ＭＳ Ｐゴシック" charset="-128"/>
                <a:cs typeface="ＭＳ Ｐゴシック" charset="-128"/>
              </a:rPr>
              <a:t>Clustering</a:t>
            </a:r>
            <a:r>
              <a:rPr lang="en-US" altLang="en-US" sz="2000" dirty="0">
                <a:ea typeface="ＭＳ Ｐゴシック" charset="-128"/>
                <a:cs typeface="ＭＳ Ｐゴシック" charset="-128"/>
              </a:rPr>
              <a:t>, </a:t>
            </a:r>
            <a:br>
              <a:rPr lang="en-US" altLang="en-US" sz="2000" dirty="0">
                <a:ea typeface="ＭＳ Ｐゴシック" charset="-128"/>
                <a:cs typeface="ＭＳ Ｐゴシック" charset="-128"/>
              </a:rPr>
            </a:br>
            <a:r>
              <a:rPr lang="en-US" altLang="en-US" sz="2000" dirty="0">
                <a:ea typeface="ＭＳ Ｐゴシック" charset="-128"/>
                <a:cs typeface="ＭＳ Ｐゴシック" charset="-128"/>
              </a:rPr>
              <a:t>Cross-species </a:t>
            </a:r>
          </a:p>
          <a:p>
            <a:pPr lvl="1"/>
            <a:r>
              <a:rPr lang="en-US" altLang="en-US" sz="1600" dirty="0">
                <a:ea typeface="ＭＳ Ｐゴシック" charset="-128"/>
              </a:rPr>
              <a:t>Comparative ENCODE </a:t>
            </a:r>
            <a:r>
              <a:rPr lang="mr-IN" altLang="en-US" sz="1600" dirty="0">
                <a:ea typeface="ＭＳ Ｐゴシック" charset="-128"/>
              </a:rPr>
              <a:t>–</a:t>
            </a:r>
            <a:r>
              <a:rPr lang="en-US" altLang="en-US" sz="1600" dirty="0">
                <a:ea typeface="ＭＳ Ｐゴシック" charset="-128"/>
              </a:rPr>
              <a:t> Lots of worm-fly-human matched data &amp; developmental </a:t>
            </a:r>
            <a:r>
              <a:rPr lang="en-US" altLang="en-US" sz="1600" dirty="0" err="1">
                <a:ea typeface="ＭＳ Ｐゴシック" charset="-128"/>
              </a:rPr>
              <a:t>timecourses</a:t>
            </a:r>
            <a:endParaRPr lang="en-US" altLang="en-US" sz="1600" dirty="0">
              <a:ea typeface="ＭＳ Ｐゴシック" charset="-128"/>
            </a:endParaRPr>
          </a:p>
          <a:p>
            <a:pPr lvl="1"/>
            <a:r>
              <a:rPr lang="en-US" altLang="en-US" sz="1600" dirty="0">
                <a:ea typeface="ＭＳ Ｐゴシック" charset="-128"/>
              </a:rPr>
              <a:t>Optimization gives 16 conserved co-expression </a:t>
            </a:r>
            <a:r>
              <a:rPr lang="en-US" altLang="en-US" sz="1600" dirty="0" smtClean="0">
                <a:ea typeface="ＭＳ Ｐゴシック" charset="-128"/>
              </a:rPr>
              <a:t>modules, 12 w/ hourglass</a:t>
            </a:r>
            <a:endParaRPr lang="en-US" altLang="en-US" sz="1600" dirty="0">
              <a:ea typeface="ＭＳ Ｐゴシック" charset="-128"/>
            </a:endParaRPr>
          </a:p>
          <a:p>
            <a:r>
              <a:rPr lang="en-US" altLang="en-US" sz="1600" i="1" dirty="0" smtClean="0">
                <a:ea typeface="ＭＳ Ｐゴシック" charset="-128"/>
                <a:cs typeface="ＭＳ Ｐゴシック" charset="-128"/>
              </a:rPr>
              <a:t>[Core-2] </a:t>
            </a:r>
            <a:r>
              <a:rPr lang="en-US" altLang="en-US" sz="2000" b="1" dirty="0" smtClean="0">
                <a:ea typeface="ＭＳ Ｐゴシック" charset="-128"/>
                <a:cs typeface="ＭＳ Ｐゴシック" charset="-128"/>
              </a:rPr>
              <a:t>State </a:t>
            </a:r>
            <a:r>
              <a:rPr lang="en-US" altLang="en-US" sz="2000" b="1" dirty="0">
                <a:ea typeface="ＭＳ Ｐゴシック" charset="-128"/>
                <a:cs typeface="ＭＳ Ｐゴシック" charset="-128"/>
              </a:rPr>
              <a:t>Space Models </a:t>
            </a:r>
            <a:br>
              <a:rPr lang="en-US" altLang="en-US" sz="2000" b="1" dirty="0">
                <a:ea typeface="ＭＳ Ｐゴシック" charset="-128"/>
                <a:cs typeface="ＭＳ Ｐゴシック" charset="-128"/>
              </a:rPr>
            </a:br>
            <a:r>
              <a:rPr lang="en-US" altLang="en-US" sz="2000" dirty="0">
                <a:ea typeface="ＭＳ Ｐゴシック" charset="-128"/>
                <a:cs typeface="ＭＳ Ｐゴシック" charset="-128"/>
              </a:rPr>
              <a:t>of Gene Expression</a:t>
            </a:r>
          </a:p>
          <a:p>
            <a:pPr lvl="1"/>
            <a:r>
              <a:rPr lang="en-US" altLang="en-US" sz="1600" dirty="0">
                <a:ea typeface="ＭＳ Ｐゴシック" charset="-128"/>
              </a:rPr>
              <a:t>Using dimensionality reduction to help determine internal &amp; external </a:t>
            </a:r>
            <a:r>
              <a:rPr lang="en-US" altLang="en-US" sz="1600" dirty="0" smtClean="0">
                <a:ea typeface="ＭＳ Ｐゴシック" charset="-128"/>
              </a:rPr>
              <a:t>drivers; Decoupling </a:t>
            </a:r>
            <a:r>
              <a:rPr lang="en-US" altLang="en-US" sz="1600" dirty="0">
                <a:ea typeface="ＭＳ Ｐゴシック" charset="-128"/>
              </a:rPr>
              <a:t>expression changes into those from conserved vs species-specific genes</a:t>
            </a:r>
          </a:p>
          <a:p>
            <a:pPr lvl="1"/>
            <a:r>
              <a:rPr lang="en-US" altLang="en-US" sz="1600" dirty="0" smtClean="0">
                <a:ea typeface="ＭＳ Ｐゴシック" charset="-128"/>
              </a:rPr>
              <a:t>Conserved </a:t>
            </a:r>
            <a:r>
              <a:rPr lang="en-US" altLang="en-US" sz="1600" dirty="0">
                <a:ea typeface="ＭＳ Ｐゴシック" charset="-128"/>
              </a:rPr>
              <a:t>genes have similar canonical patterns (</a:t>
            </a:r>
            <a:r>
              <a:rPr lang="en-US" altLang="en-US" sz="1600" dirty="0" err="1">
                <a:ea typeface="ＭＳ Ｐゴシック" charset="-128"/>
              </a:rPr>
              <a:t>iPDPs</a:t>
            </a:r>
            <a:r>
              <a:rPr lang="en-US" altLang="en-US" sz="1600" dirty="0">
                <a:ea typeface="ＭＳ Ｐゴシック" charset="-128"/>
              </a:rPr>
              <a:t>) in contrast to species specific ones (Ex of ribosomal v signaling genes</a:t>
            </a:r>
            <a:r>
              <a:rPr lang="en-US" altLang="en-US" sz="1600" dirty="0" smtClean="0">
                <a:ea typeface="ＭＳ Ｐゴシック" charset="-128"/>
              </a:rPr>
              <a:t>)</a:t>
            </a:r>
          </a:p>
          <a:p>
            <a:r>
              <a:rPr lang="en-US" altLang="en-US" sz="1600" i="1" dirty="0">
                <a:ea typeface="ＭＳ Ｐゴシック" charset="-128"/>
                <a:cs typeface="ＭＳ Ｐゴシック" charset="-128"/>
              </a:rPr>
              <a:t>[Core-3] </a:t>
            </a:r>
            <a:r>
              <a:rPr lang="en-US" altLang="en-US" sz="2000" b="1" dirty="0">
                <a:ea typeface="ＭＳ Ｐゴシック" charset="-128"/>
                <a:cs typeface="ＭＳ Ｐゴシック" charset="-128"/>
              </a:rPr>
              <a:t>Logic Gates </a:t>
            </a:r>
            <a:r>
              <a:rPr lang="en-US" altLang="en-US" sz="2000" dirty="0">
                <a:ea typeface="ＭＳ Ｐゴシック" charset="-128"/>
                <a:cs typeface="ＭＳ Ｐゴシック" charset="-128"/>
              </a:rPr>
              <a:t>Modeling</a:t>
            </a:r>
          </a:p>
          <a:p>
            <a:pPr lvl="1"/>
            <a:r>
              <a:rPr lang="en-US" altLang="en-US" sz="1600" dirty="0">
                <a:ea typeface="ＭＳ Ｐゴシック" charset="-128"/>
              </a:rPr>
              <a:t>Preponderance of OR gates in cancer v. cell-cycle (esp. for MYC) </a:t>
            </a:r>
          </a:p>
          <a:p>
            <a:pPr lvl="1"/>
            <a:endParaRPr lang="en-US" altLang="en-US" sz="1600" dirty="0">
              <a:ea typeface="ＭＳ Ｐゴシック" charset="-128"/>
            </a:endParaRPr>
          </a:p>
          <a:p>
            <a:pPr lvl="1"/>
            <a:endParaRPr lang="en-US" altLang="en-US" sz="1600" dirty="0">
              <a:ea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p:txBody>
      </p:sp>
      <p:sp>
        <p:nvSpPr>
          <p:cNvPr id="54275" name="Content Placeholder 3"/>
          <p:cNvSpPr>
            <a:spLocks noGrp="1"/>
          </p:cNvSpPr>
          <p:nvPr>
            <p:ph sz="half" idx="2"/>
          </p:nvPr>
        </p:nvSpPr>
        <p:spPr>
          <a:xfrm>
            <a:off x="4255008" y="725488"/>
            <a:ext cx="4873116" cy="6132512"/>
          </a:xfrm>
        </p:spPr>
        <p:txBody>
          <a:bodyPr/>
          <a:lstStyle/>
          <a:p>
            <a:r>
              <a:rPr lang="en-US" altLang="en-US" sz="1600" i="1" dirty="0" smtClean="0">
                <a:ea typeface="ＭＳ Ｐゴシック" charset="-128"/>
                <a:cs typeface="ＭＳ Ｐゴシック" charset="-128"/>
              </a:rPr>
              <a:t>[Exhaust-1] </a:t>
            </a:r>
            <a:r>
              <a:rPr lang="en-US" altLang="en-US" sz="2000" b="1" dirty="0" smtClean="0">
                <a:ea typeface="ＭＳ Ｐゴシック" charset="-128"/>
                <a:cs typeface="ＭＳ Ｐゴシック" charset="-128"/>
              </a:rPr>
              <a:t>Genomic Privacy </a:t>
            </a:r>
            <a:br>
              <a:rPr lang="en-US" altLang="en-US" sz="2000" b="1" dirty="0" smtClean="0">
                <a:ea typeface="ＭＳ Ｐゴシック" charset="-128"/>
                <a:cs typeface="ＭＳ Ｐゴシック" charset="-128"/>
              </a:rPr>
            </a:br>
            <a:r>
              <a:rPr lang="en-US" altLang="en-US" sz="2000" dirty="0" smtClean="0">
                <a:ea typeface="ＭＳ Ｐゴシック" charset="-128"/>
                <a:cs typeface="ＭＳ Ｐゴシック" charset="-128"/>
              </a:rPr>
              <a:t>&amp; RNA-</a:t>
            </a:r>
            <a:r>
              <a:rPr lang="en-US" altLang="en-US" sz="2000" dirty="0" err="1" smtClean="0">
                <a:ea typeface="ＭＳ Ｐゴシック" charset="-128"/>
                <a:cs typeface="ＭＳ Ｐゴシック" charset="-128"/>
              </a:rPr>
              <a:t>seq</a:t>
            </a:r>
            <a:r>
              <a:rPr lang="en-US" altLang="en-US" sz="2000" b="1" dirty="0" smtClean="0">
                <a:ea typeface="ＭＳ Ｐゴシック" charset="-128"/>
                <a:cs typeface="ＭＳ Ｐゴシック" charset="-128"/>
              </a:rPr>
              <a:t> </a:t>
            </a:r>
            <a:endParaRPr lang="en-US" altLang="en-US" sz="2000" b="1" dirty="0">
              <a:ea typeface="ＭＳ Ｐゴシック" charset="-128"/>
              <a:cs typeface="ＭＳ Ｐゴシック" charset="-128"/>
            </a:endParaRPr>
          </a:p>
          <a:p>
            <a:pPr lvl="1"/>
            <a:r>
              <a:rPr lang="en-US" altLang="en-US" sz="1600" dirty="0" smtClean="0">
                <a:ea typeface="ＭＳ Ｐゴシック" charset="-128"/>
              </a:rPr>
              <a:t>The dilemma: The genome as fundamental</a:t>
            </a:r>
            <a:r>
              <a:rPr lang="en-US" altLang="en-US" sz="1600" dirty="0">
                <a:ea typeface="ＭＳ Ｐゴシック" charset="-128"/>
              </a:rPr>
              <a:t>, inherited info that’s very private v need for large-scale mining for med. research</a:t>
            </a:r>
          </a:p>
          <a:p>
            <a:pPr lvl="1"/>
            <a:r>
              <a:rPr lang="en-US" altLang="en-US" sz="1600" dirty="0" smtClean="0">
                <a:ea typeface="ＭＳ Ｐゴシック" charset="-128"/>
              </a:rPr>
              <a:t>2-sided nature of RNA-</a:t>
            </a:r>
            <a:r>
              <a:rPr lang="en-US" altLang="en-US" sz="1600" dirty="0" err="1" smtClean="0">
                <a:ea typeface="ＭＳ Ｐゴシック" charset="-128"/>
              </a:rPr>
              <a:t>seq</a:t>
            </a:r>
            <a:r>
              <a:rPr lang="en-US" altLang="en-US" sz="1600" dirty="0" smtClean="0">
                <a:ea typeface="ＭＳ Ｐゴシック" charset="-128"/>
              </a:rPr>
              <a:t> presents </a:t>
            </a:r>
            <a:r>
              <a:rPr lang="en-US" altLang="en-US" sz="1600" dirty="0">
                <a:ea typeface="ＭＳ Ｐゴシック" charset="-128"/>
              </a:rPr>
              <a:t>a </a:t>
            </a:r>
            <a:r>
              <a:rPr lang="en-US" altLang="en-US" sz="1600" dirty="0" smtClean="0">
                <a:ea typeface="ＭＳ Ｐゴシック" charset="-128"/>
              </a:rPr>
              <a:t>particularly tricky </a:t>
            </a:r>
            <a:r>
              <a:rPr lang="en-US" altLang="en-US" sz="1600" dirty="0">
                <a:ea typeface="ＭＳ Ｐゴシック" charset="-128"/>
              </a:rPr>
              <a:t>privacy </a:t>
            </a:r>
            <a:r>
              <a:rPr lang="en-US" altLang="en-US" sz="1600" dirty="0" smtClean="0">
                <a:ea typeface="ＭＳ Ｐゴシック" charset="-128"/>
              </a:rPr>
              <a:t>issue</a:t>
            </a:r>
          </a:p>
          <a:p>
            <a:pPr lvl="1"/>
            <a:r>
              <a:rPr lang="en-US" altLang="en-US" sz="1600" dirty="0" smtClean="0">
                <a:ea typeface="ＭＳ Ｐゴシック" charset="-128"/>
              </a:rPr>
              <a:t>Using file formats to remove obvious variants</a:t>
            </a:r>
            <a:endParaRPr lang="en-US" altLang="en-US" sz="1600" dirty="0">
              <a:ea typeface="ＭＳ Ｐゴシック" charset="-128"/>
            </a:endParaRPr>
          </a:p>
          <a:p>
            <a:pPr lvl="1"/>
            <a:r>
              <a:rPr lang="en-US" altLang="en-US" sz="1600" dirty="0" smtClean="0">
                <a:ea typeface="ＭＳ Ｐゴシック" charset="-128"/>
              </a:rPr>
              <a:t>Quantifying </a:t>
            </a:r>
            <a:r>
              <a:rPr lang="en-US" altLang="en-US" sz="1600" dirty="0">
                <a:ea typeface="ＭＳ Ｐゴシック" charset="-128"/>
              </a:rPr>
              <a:t>&amp; removing </a:t>
            </a:r>
            <a:r>
              <a:rPr lang="en-US" altLang="en-US" sz="1600" dirty="0" smtClean="0">
                <a:ea typeface="ＭＳ Ｐゴシック" charset="-128"/>
              </a:rPr>
              <a:t>further variant </a:t>
            </a:r>
            <a:r>
              <a:rPr lang="en-US" altLang="en-US" sz="1600" dirty="0">
                <a:ea typeface="ＭＳ Ｐゴシック" charset="-128"/>
              </a:rPr>
              <a:t>info from expression levels + </a:t>
            </a:r>
            <a:r>
              <a:rPr lang="en-US" altLang="en-US" sz="1600" dirty="0" err="1">
                <a:ea typeface="ＭＳ Ｐゴシック" charset="-128"/>
              </a:rPr>
              <a:t>eQTLs</a:t>
            </a:r>
            <a:r>
              <a:rPr lang="en-US" altLang="en-US" sz="1600" dirty="0">
                <a:ea typeface="ＭＳ Ｐゴシック" charset="-128"/>
              </a:rPr>
              <a:t> using ICI &amp; predictability</a:t>
            </a:r>
          </a:p>
          <a:p>
            <a:pPr lvl="1"/>
            <a:r>
              <a:rPr lang="en-US" altLang="en-US" sz="1600" dirty="0">
                <a:ea typeface="ＭＳ Ｐゴシック" charset="-128"/>
              </a:rPr>
              <a:t>Instantiating a practical linking attack using extreme expression levels</a:t>
            </a:r>
          </a:p>
          <a:p>
            <a:r>
              <a:rPr lang="en-US" altLang="en-US" sz="1600" i="1" dirty="0" smtClean="0">
                <a:ea typeface="ＭＳ Ｐゴシック" charset="-128"/>
                <a:cs typeface="ＭＳ Ｐゴシック" charset="-128"/>
              </a:rPr>
              <a:t>[Exhaust-2]</a:t>
            </a:r>
            <a:r>
              <a:rPr lang="en-US" altLang="en-US" sz="2000" b="1" dirty="0" smtClean="0">
                <a:ea typeface="ＭＳ Ｐゴシック" charset="-128"/>
                <a:cs typeface="ＭＳ Ｐゴシック" charset="-128"/>
              </a:rPr>
              <a:t> Publication Patterns</a:t>
            </a:r>
            <a:r>
              <a:rPr lang="en-US" altLang="en-US" sz="2000" dirty="0" smtClean="0">
                <a:ea typeface="ＭＳ Ｐゴシック" charset="-128"/>
                <a:cs typeface="ＭＳ Ｐゴシック" charset="-128"/>
              </a:rPr>
              <a:t> from data </a:t>
            </a:r>
            <a:r>
              <a:rPr lang="en-US" altLang="en-US" sz="2000" dirty="0">
                <a:ea typeface="ＭＳ Ｐゴシック" charset="-128"/>
                <a:cs typeface="ＭＳ Ｐゴシック" charset="-128"/>
              </a:rPr>
              <a:t>producing consortia</a:t>
            </a:r>
          </a:p>
          <a:p>
            <a:pPr lvl="1"/>
            <a:r>
              <a:rPr lang="en-US" altLang="en-US" sz="1600" dirty="0">
                <a:ea typeface="ＭＳ Ｐゴシック" charset="-128"/>
              </a:rPr>
              <a:t>Co-authorship network statistics relate to publication rollouts &amp; show gradual adoption by a diverse community</a:t>
            </a:r>
          </a:p>
          <a:p>
            <a:pPr lvl="1"/>
            <a:r>
              <a:rPr lang="en-US" altLang="en-US" sz="1600" dirty="0">
                <a:ea typeface="ＭＳ Ｐゴシック" charset="-128"/>
              </a:rPr>
              <a:t>Key role of brokers in data dissemination</a:t>
            </a:r>
          </a:p>
          <a:p>
            <a:pPr lvl="1"/>
            <a:endParaRPr lang="en-US" altLang="en-US" sz="1600" dirty="0">
              <a:ea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p:txBody>
      </p:sp>
    </p:spTree>
    <p:extLst>
      <p:ext uri="{BB962C8B-B14F-4D97-AF65-F5344CB8AC3E}">
        <p14:creationId xmlns:p14="http://schemas.microsoft.com/office/powerpoint/2010/main" val="193932991"/>
      </p:ext>
    </p:extLst>
  </p:cSld>
  <p:clrMapOvr>
    <a:masterClrMapping/>
  </p:clrMapOvr>
  <p:transition advTm="238108"/>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 name="Title 1"/>
          <p:cNvSpPr>
            <a:spLocks noGrp="1"/>
          </p:cNvSpPr>
          <p:nvPr>
            <p:ph type="title"/>
          </p:nvPr>
        </p:nvSpPr>
        <p:spPr>
          <a:xfrm>
            <a:off x="546265" y="236890"/>
            <a:ext cx="8140535" cy="782637"/>
          </a:xfrm>
        </p:spPr>
        <p:txBody>
          <a:bodyPr rtlCol="0">
            <a:normAutofit fontScale="90000"/>
          </a:bodyPr>
          <a:lstStyle/>
          <a:p>
            <a:pPr eaLnBrk="1" fontAlgn="auto" hangingPunct="1">
              <a:spcAft>
                <a:spcPts val="0"/>
              </a:spcAft>
              <a:defRPr/>
            </a:pPr>
            <a:r>
              <a:rPr lang="en-US" sz="1600" dirty="0" smtClean="0">
                <a:solidFill>
                  <a:srgbClr val="002060"/>
                </a:solidFill>
                <a:ea typeface="+mj-ea"/>
                <a:cs typeface="+mj-cs"/>
              </a:rPr>
              <a:t>Acknowledgements: </a:t>
            </a:r>
            <a:r>
              <a:rPr lang="en-US" dirty="0" smtClean="0">
                <a:solidFill>
                  <a:srgbClr val="002060"/>
                </a:solidFill>
                <a:ea typeface="+mj-ea"/>
                <a:cs typeface="+mj-cs"/>
              </a:rPr>
              <a:t>ENCODE/</a:t>
            </a:r>
            <a:r>
              <a:rPr lang="en-US" dirty="0" err="1" smtClean="0">
                <a:solidFill>
                  <a:srgbClr val="002060"/>
                </a:solidFill>
                <a:ea typeface="+mj-ea"/>
                <a:cs typeface="+mj-cs"/>
              </a:rPr>
              <a:t>modENCODE</a:t>
            </a:r>
            <a:r>
              <a:rPr lang="en-US" dirty="0" smtClean="0">
                <a:solidFill>
                  <a:srgbClr val="002060"/>
                </a:solidFill>
                <a:ea typeface="+mj-ea"/>
                <a:cs typeface="+mj-cs"/>
              </a:rPr>
              <a:t> </a:t>
            </a:r>
            <a:br>
              <a:rPr lang="en-US" dirty="0" smtClean="0">
                <a:solidFill>
                  <a:srgbClr val="002060"/>
                </a:solidFill>
                <a:ea typeface="+mj-ea"/>
                <a:cs typeface="+mj-cs"/>
              </a:rPr>
            </a:br>
            <a:r>
              <a:rPr lang="en-US" dirty="0" smtClean="0">
                <a:solidFill>
                  <a:srgbClr val="002060"/>
                </a:solidFill>
                <a:ea typeface="+mj-ea"/>
                <a:cs typeface="+mj-cs"/>
              </a:rPr>
              <a:t>Transcriptome Group</a:t>
            </a:r>
            <a:endParaRPr lang="en-US" dirty="0">
              <a:solidFill>
                <a:srgbClr val="002060"/>
              </a:solidFill>
              <a:ea typeface="+mj-ea"/>
              <a:cs typeface="+mj-cs"/>
            </a:endParaRPr>
          </a:p>
        </p:txBody>
      </p:sp>
      <p:sp>
        <p:nvSpPr>
          <p:cNvPr id="3" name="Content Placeholder 2"/>
          <p:cNvSpPr>
            <a:spLocks noGrp="1"/>
          </p:cNvSpPr>
          <p:nvPr>
            <p:ph idx="1"/>
          </p:nvPr>
        </p:nvSpPr>
        <p:spPr>
          <a:xfrm>
            <a:off x="204030" y="1219830"/>
            <a:ext cx="6229262" cy="5018087"/>
          </a:xfrm>
        </p:spPr>
        <p:txBody>
          <a:bodyPr rtlCol="0">
            <a:noAutofit/>
          </a:bodyPr>
          <a:lstStyle/>
          <a:p>
            <a:pPr marL="0" indent="0" eaLnBrk="1" fontAlgn="auto" hangingPunct="1">
              <a:lnSpc>
                <a:spcPct val="120000"/>
              </a:lnSpc>
              <a:spcAft>
                <a:spcPts val="0"/>
              </a:spcAft>
              <a:buFont typeface="Arial"/>
              <a:buNone/>
              <a:defRPr/>
            </a:pPr>
            <a:r>
              <a:rPr lang="en-US" sz="2000" b="1" dirty="0" smtClean="0">
                <a:solidFill>
                  <a:srgbClr val="FF0000"/>
                </a:solidFill>
                <a:latin typeface="Helvetica"/>
                <a:ea typeface="+mn-ea"/>
                <a:cs typeface="Helvetica"/>
              </a:rPr>
              <a:t>Joel Rozowsky, Koon-</a:t>
            </a:r>
            <a:r>
              <a:rPr lang="en-US" sz="2000" b="1" dirty="0" err="1" smtClean="0">
                <a:solidFill>
                  <a:srgbClr val="FF0000"/>
                </a:solidFill>
                <a:latin typeface="Helvetica"/>
                <a:ea typeface="+mn-ea"/>
                <a:cs typeface="Helvetica"/>
              </a:rPr>
              <a:t>Kiu</a:t>
            </a:r>
            <a:r>
              <a:rPr lang="en-US" sz="2000" b="1" dirty="0" smtClean="0">
                <a:solidFill>
                  <a:srgbClr val="FF0000"/>
                </a:solidFill>
                <a:latin typeface="Helvetica"/>
                <a:ea typeface="+mn-ea"/>
                <a:cs typeface="Helvetica"/>
              </a:rPr>
              <a:t> Yan, </a:t>
            </a:r>
            <a:r>
              <a:rPr lang="en-US" sz="2000" b="1" dirty="0" err="1" smtClean="0">
                <a:solidFill>
                  <a:srgbClr val="FF0000"/>
                </a:solidFill>
                <a:latin typeface="Helvetica"/>
                <a:ea typeface="+mn-ea"/>
                <a:cs typeface="Helvetica"/>
              </a:rPr>
              <a:t>Daifeng</a:t>
            </a:r>
            <a:r>
              <a:rPr lang="en-US" sz="2000" b="1" dirty="0" smtClean="0">
                <a:solidFill>
                  <a:srgbClr val="FF0000"/>
                </a:solidFill>
                <a:latin typeface="Helvetica"/>
                <a:ea typeface="+mn-ea"/>
                <a:cs typeface="Helvetica"/>
              </a:rPr>
              <a:t> Wang, </a:t>
            </a:r>
            <a:r>
              <a:rPr lang="en-US" sz="1600" b="1" dirty="0">
                <a:solidFill>
                  <a:srgbClr val="FF0000"/>
                </a:solidFill>
                <a:latin typeface="Helvetica"/>
                <a:ea typeface="+mn-ea"/>
                <a:cs typeface="Helvetica"/>
              </a:rPr>
              <a:t/>
            </a:r>
            <a:br>
              <a:rPr lang="en-US" sz="1600" b="1" dirty="0">
                <a:solidFill>
                  <a:srgbClr val="FF0000"/>
                </a:solidFill>
                <a:latin typeface="Helvetica"/>
                <a:ea typeface="+mn-ea"/>
                <a:cs typeface="Helvetica"/>
              </a:rPr>
            </a:br>
            <a:r>
              <a:rPr lang="en-US" sz="2000" b="1" dirty="0" smtClean="0">
                <a:solidFill>
                  <a:srgbClr val="FF0000"/>
                </a:solidFill>
                <a:latin typeface="Helvetica"/>
                <a:ea typeface="+mn-ea"/>
                <a:cs typeface="Helvetica"/>
              </a:rPr>
              <a:t>Chao Cheng,</a:t>
            </a:r>
            <a:r>
              <a:rPr lang="en-US" sz="1400" b="1" dirty="0" smtClean="0">
                <a:solidFill>
                  <a:srgbClr val="0000FF"/>
                </a:solidFill>
                <a:latin typeface="Helvetica"/>
                <a:ea typeface="+mn-ea"/>
                <a:cs typeface="Helvetica"/>
              </a:rPr>
              <a:t> </a:t>
            </a:r>
            <a:r>
              <a:rPr lang="en-US" sz="2000" b="1" dirty="0">
                <a:solidFill>
                  <a:srgbClr val="FF0000"/>
                </a:solidFill>
                <a:latin typeface="Helvetica"/>
                <a:ea typeface="+mn-ea"/>
                <a:cs typeface="Helvetica"/>
              </a:rPr>
              <a:t>James B. Brown, </a:t>
            </a:r>
            <a:r>
              <a:rPr lang="en-US" sz="1050" b="1" dirty="0" smtClean="0">
                <a:latin typeface="Helvetica"/>
                <a:ea typeface="+mn-ea"/>
                <a:cs typeface="Helvetica"/>
              </a:rPr>
              <a:t>Carrie A. Davis, </a:t>
            </a:r>
            <a:r>
              <a:rPr lang="en-US" sz="1050" b="1" dirty="0" err="1" smtClean="0">
                <a:latin typeface="Helvetica"/>
                <a:ea typeface="+mn-ea"/>
                <a:cs typeface="Helvetica"/>
              </a:rPr>
              <a:t>LaDeana</a:t>
            </a:r>
            <a:r>
              <a:rPr lang="en-US" sz="1050" b="1" dirty="0" smtClean="0">
                <a:latin typeface="Helvetica"/>
                <a:ea typeface="+mn-ea"/>
                <a:cs typeface="Helvetica"/>
              </a:rPr>
              <a:t> Hillier, Cristina </a:t>
            </a:r>
            <a:r>
              <a:rPr lang="en-US" sz="1050" b="1" dirty="0" err="1" smtClean="0">
                <a:latin typeface="Helvetica"/>
                <a:ea typeface="+mn-ea"/>
                <a:cs typeface="Helvetica"/>
              </a:rPr>
              <a:t>Sisu</a:t>
            </a:r>
            <a:r>
              <a:rPr lang="en-US" sz="1600" b="1" dirty="0">
                <a:solidFill>
                  <a:srgbClr val="FF0000"/>
                </a:solidFill>
                <a:latin typeface="Helvetica"/>
                <a:ea typeface="+mn-ea"/>
                <a:cs typeface="Helvetica"/>
              </a:rPr>
              <a:t>, </a:t>
            </a:r>
            <a:r>
              <a:rPr lang="en-US" sz="2000" b="1" dirty="0" err="1">
                <a:solidFill>
                  <a:srgbClr val="FF0000"/>
                </a:solidFill>
                <a:latin typeface="Helvetica"/>
                <a:ea typeface="+mn-ea"/>
                <a:cs typeface="Helvetica"/>
              </a:rPr>
              <a:t>Jingyi</a:t>
            </a:r>
            <a:r>
              <a:rPr lang="en-US" sz="2000" b="1" dirty="0">
                <a:solidFill>
                  <a:srgbClr val="FF0000"/>
                </a:solidFill>
                <a:latin typeface="Helvetica"/>
                <a:ea typeface="+mn-ea"/>
                <a:cs typeface="Helvetica"/>
              </a:rPr>
              <a:t> Jessica Li,</a:t>
            </a:r>
            <a:r>
              <a:rPr lang="en-US" sz="1050" b="1" dirty="0" smtClean="0">
                <a:latin typeface="Helvetica"/>
                <a:ea typeface="+mn-ea"/>
                <a:cs typeface="Helvetica"/>
              </a:rPr>
              <a:t> </a:t>
            </a:r>
            <a:r>
              <a:rPr lang="en-US" sz="1050" b="1" dirty="0" err="1" smtClean="0">
                <a:latin typeface="Helvetica"/>
                <a:ea typeface="+mn-ea"/>
                <a:cs typeface="Helvetica"/>
              </a:rPr>
              <a:t>Baikang</a:t>
            </a:r>
            <a:r>
              <a:rPr lang="en-US" sz="1050" b="1" dirty="0" smtClean="0">
                <a:latin typeface="Helvetica"/>
                <a:ea typeface="+mn-ea"/>
                <a:cs typeface="Helvetica"/>
              </a:rPr>
              <a:t> Pei, </a:t>
            </a:r>
            <a:r>
              <a:rPr lang="en-US" sz="1050" b="1" dirty="0" err="1" smtClean="0">
                <a:latin typeface="Helvetica"/>
                <a:ea typeface="+mn-ea"/>
                <a:cs typeface="Helvetica"/>
              </a:rPr>
              <a:t>Arif</a:t>
            </a:r>
            <a:r>
              <a:rPr lang="en-US" sz="1050" b="1" dirty="0" smtClean="0">
                <a:latin typeface="Helvetica"/>
                <a:ea typeface="+mn-ea"/>
                <a:cs typeface="Helvetica"/>
              </a:rPr>
              <a:t> O. </a:t>
            </a:r>
            <a:r>
              <a:rPr lang="en-US" sz="1050" b="1" dirty="0" err="1" smtClean="0">
                <a:latin typeface="Helvetica"/>
                <a:ea typeface="+mn-ea"/>
                <a:cs typeface="Helvetica"/>
              </a:rPr>
              <a:t>Harmanci</a:t>
            </a:r>
            <a:r>
              <a:rPr lang="en-US" sz="1050" b="1" dirty="0" smtClean="0">
                <a:latin typeface="Helvetica"/>
                <a:ea typeface="+mn-ea"/>
                <a:cs typeface="Helvetica"/>
              </a:rPr>
              <a:t>, Michael O. Duff, Sarah </a:t>
            </a:r>
            <a:r>
              <a:rPr lang="en-US" sz="1050" b="1" dirty="0" err="1" smtClean="0">
                <a:latin typeface="Helvetica"/>
                <a:ea typeface="+mn-ea"/>
                <a:cs typeface="Helvetica"/>
              </a:rPr>
              <a:t>Djebali</a:t>
            </a:r>
            <a:r>
              <a:rPr lang="en-US" sz="1050" b="1" dirty="0" smtClean="0">
                <a:latin typeface="Helvetica"/>
                <a:ea typeface="+mn-ea"/>
                <a:cs typeface="Helvetica"/>
              </a:rPr>
              <a:t>, Roger P. Alexander, </a:t>
            </a:r>
            <a:r>
              <a:rPr lang="en-US" sz="1050" b="1" dirty="0" err="1" smtClean="0">
                <a:latin typeface="Helvetica"/>
                <a:ea typeface="+mn-ea"/>
                <a:cs typeface="Helvetica"/>
              </a:rPr>
              <a:t>Burak</a:t>
            </a:r>
            <a:r>
              <a:rPr lang="en-US" sz="1050" b="1" dirty="0" smtClean="0">
                <a:latin typeface="Helvetica"/>
                <a:ea typeface="+mn-ea"/>
                <a:cs typeface="Helvetica"/>
              </a:rPr>
              <a:t> H. </a:t>
            </a:r>
            <a:r>
              <a:rPr lang="en-US" sz="1050" b="1" dirty="0" err="1" smtClean="0">
                <a:latin typeface="Helvetica"/>
                <a:ea typeface="+mn-ea"/>
                <a:cs typeface="Helvetica"/>
              </a:rPr>
              <a:t>Alver</a:t>
            </a:r>
            <a:r>
              <a:rPr lang="en-US" sz="1050" b="1" dirty="0" smtClean="0">
                <a:latin typeface="Helvetica"/>
                <a:ea typeface="+mn-ea"/>
                <a:cs typeface="Helvetica"/>
              </a:rPr>
              <a:t>, Raymond K. </a:t>
            </a:r>
            <a:r>
              <a:rPr lang="en-US" sz="1050" b="1" dirty="0" err="1" smtClean="0">
                <a:latin typeface="Helvetica"/>
                <a:ea typeface="+mn-ea"/>
                <a:cs typeface="Helvetica"/>
              </a:rPr>
              <a:t>Auerbach</a:t>
            </a:r>
            <a:r>
              <a:rPr lang="en-US" sz="1050" b="1" dirty="0" smtClean="0">
                <a:latin typeface="Helvetica"/>
                <a:ea typeface="+mn-ea"/>
                <a:cs typeface="Helvetica"/>
              </a:rPr>
              <a:t>, Kimberly Bell, Peter J. Bickel, Max E. </a:t>
            </a:r>
            <a:r>
              <a:rPr lang="en-US" sz="1050" b="1" dirty="0" err="1" smtClean="0">
                <a:latin typeface="Helvetica"/>
                <a:ea typeface="+mn-ea"/>
                <a:cs typeface="Helvetica"/>
              </a:rPr>
              <a:t>Boeck</a:t>
            </a:r>
            <a:r>
              <a:rPr lang="en-US" sz="1050" b="1" dirty="0" smtClean="0">
                <a:latin typeface="Helvetica"/>
                <a:ea typeface="+mn-ea"/>
                <a:cs typeface="Helvetica"/>
              </a:rPr>
              <a:t>, Nathan P. </a:t>
            </a:r>
            <a:r>
              <a:rPr lang="en-US" sz="1050" b="1" dirty="0" err="1" smtClean="0">
                <a:latin typeface="Helvetica"/>
                <a:ea typeface="+mn-ea"/>
                <a:cs typeface="Helvetica"/>
              </a:rPr>
              <a:t>Boley</a:t>
            </a:r>
            <a:r>
              <a:rPr lang="en-US" sz="1050" b="1" dirty="0" smtClean="0">
                <a:latin typeface="Helvetica"/>
                <a:ea typeface="+mn-ea"/>
                <a:cs typeface="Helvetica"/>
              </a:rPr>
              <a:t>, Benjamin W. Booth, Lucy </a:t>
            </a:r>
            <a:r>
              <a:rPr lang="en-US" sz="1050" b="1" dirty="0" err="1" smtClean="0">
                <a:latin typeface="Helvetica"/>
                <a:ea typeface="+mn-ea"/>
                <a:cs typeface="Helvetica"/>
              </a:rPr>
              <a:t>Cherbas</a:t>
            </a:r>
            <a:r>
              <a:rPr lang="en-US" sz="1050" b="1" dirty="0" smtClean="0">
                <a:latin typeface="Helvetica"/>
                <a:ea typeface="+mn-ea"/>
                <a:cs typeface="Helvetica"/>
              </a:rPr>
              <a:t>, Peter </a:t>
            </a:r>
            <a:r>
              <a:rPr lang="en-US" sz="1050" b="1" dirty="0" err="1" smtClean="0">
                <a:latin typeface="Helvetica"/>
                <a:ea typeface="+mn-ea"/>
                <a:cs typeface="Helvetica"/>
              </a:rPr>
              <a:t>Cherbas</a:t>
            </a:r>
            <a:r>
              <a:rPr lang="en-US" sz="1050" b="1" dirty="0" smtClean="0">
                <a:latin typeface="Helvetica"/>
                <a:ea typeface="+mn-ea"/>
                <a:cs typeface="Helvetica"/>
              </a:rPr>
              <a:t>, Chao Di, Alex </a:t>
            </a:r>
            <a:r>
              <a:rPr lang="en-US" sz="1050" b="1" dirty="0" err="1" smtClean="0">
                <a:latin typeface="Helvetica"/>
                <a:ea typeface="+mn-ea"/>
                <a:cs typeface="Helvetica"/>
              </a:rPr>
              <a:t>Dobin</a:t>
            </a:r>
            <a:r>
              <a:rPr lang="en-US" sz="1050" b="1" dirty="0" smtClean="0">
                <a:latin typeface="Helvetica"/>
                <a:ea typeface="+mn-ea"/>
                <a:cs typeface="Helvetica"/>
              </a:rPr>
              <a:t>, </a:t>
            </a:r>
            <a:r>
              <a:rPr lang="en-US" sz="1050" b="1" dirty="0" err="1" smtClean="0">
                <a:latin typeface="Helvetica"/>
                <a:ea typeface="+mn-ea"/>
                <a:cs typeface="Helvetica"/>
              </a:rPr>
              <a:t>Jorg</a:t>
            </a:r>
            <a:r>
              <a:rPr lang="en-US" sz="1050" b="1" dirty="0" smtClean="0">
                <a:latin typeface="Helvetica"/>
                <a:ea typeface="+mn-ea"/>
                <a:cs typeface="Helvetica"/>
              </a:rPr>
              <a:t>  </a:t>
            </a:r>
            <a:r>
              <a:rPr lang="en-US" sz="1050" b="1" dirty="0" err="1" smtClean="0">
                <a:latin typeface="Helvetica"/>
                <a:ea typeface="+mn-ea"/>
                <a:cs typeface="Helvetica"/>
              </a:rPr>
              <a:t>Drenkow</a:t>
            </a:r>
            <a:r>
              <a:rPr lang="en-US" sz="1050" b="1" dirty="0" smtClean="0">
                <a:latin typeface="Helvetica"/>
                <a:ea typeface="+mn-ea"/>
                <a:cs typeface="Helvetica"/>
              </a:rPr>
              <a:t>, Brent Ewing, Gang Fang, Megan </a:t>
            </a:r>
            <a:r>
              <a:rPr lang="en-US" sz="1050" b="1" dirty="0" err="1" smtClean="0">
                <a:latin typeface="Helvetica"/>
                <a:ea typeface="+mn-ea"/>
                <a:cs typeface="Helvetica"/>
              </a:rPr>
              <a:t>Fastuca</a:t>
            </a:r>
            <a:r>
              <a:rPr lang="en-US" sz="1050" b="1" dirty="0" smtClean="0">
                <a:latin typeface="Helvetica"/>
                <a:ea typeface="+mn-ea"/>
                <a:cs typeface="Helvetica"/>
              </a:rPr>
              <a:t>, Elise A. Feingold, Adam Frankish, </a:t>
            </a:r>
            <a:r>
              <a:rPr lang="en-US" sz="1050" b="1" dirty="0" err="1" smtClean="0">
                <a:latin typeface="Helvetica"/>
                <a:ea typeface="+mn-ea"/>
                <a:cs typeface="Helvetica"/>
              </a:rPr>
              <a:t>Guanjun</a:t>
            </a:r>
            <a:r>
              <a:rPr lang="en-US" sz="1050" b="1" dirty="0" smtClean="0">
                <a:latin typeface="Helvetica"/>
                <a:ea typeface="+mn-ea"/>
                <a:cs typeface="Helvetica"/>
              </a:rPr>
              <a:t> </a:t>
            </a:r>
            <a:r>
              <a:rPr lang="en-US" sz="1050" b="1" dirty="0" err="1" smtClean="0">
                <a:latin typeface="Helvetica"/>
                <a:ea typeface="+mn-ea"/>
                <a:cs typeface="Helvetica"/>
              </a:rPr>
              <a:t>Gao</a:t>
            </a:r>
            <a:r>
              <a:rPr lang="en-US" sz="1050" b="1" dirty="0" smtClean="0">
                <a:latin typeface="Helvetica"/>
                <a:ea typeface="+mn-ea"/>
                <a:cs typeface="Helvetica"/>
              </a:rPr>
              <a:t>, Peter J. Good, Phil Green, </a:t>
            </a:r>
            <a:r>
              <a:rPr lang="en-US" sz="1050" b="1" dirty="0" err="1" smtClean="0">
                <a:latin typeface="Helvetica"/>
                <a:ea typeface="+mn-ea"/>
                <a:cs typeface="Helvetica"/>
              </a:rPr>
              <a:t>Roderic</a:t>
            </a:r>
            <a:r>
              <a:rPr lang="en-US" sz="1050" b="1" dirty="0" smtClean="0">
                <a:latin typeface="Helvetica"/>
                <a:ea typeface="+mn-ea"/>
                <a:cs typeface="Helvetica"/>
              </a:rPr>
              <a:t> </a:t>
            </a:r>
            <a:r>
              <a:rPr lang="en-US" sz="1050" b="1" dirty="0" err="1" smtClean="0">
                <a:latin typeface="Helvetica"/>
                <a:ea typeface="+mn-ea"/>
                <a:cs typeface="Helvetica"/>
              </a:rPr>
              <a:t>Guigó</a:t>
            </a:r>
            <a:r>
              <a:rPr lang="en-US" sz="1050" b="1" dirty="0" smtClean="0">
                <a:latin typeface="Helvetica"/>
                <a:ea typeface="+mn-ea"/>
                <a:cs typeface="Helvetica"/>
              </a:rPr>
              <a:t>, Ann Hammonds, Jen Harrow, Roger A. Hoskins, </a:t>
            </a:r>
            <a:r>
              <a:rPr lang="en-US" sz="1050" b="1" dirty="0" err="1" smtClean="0">
                <a:latin typeface="Helvetica"/>
                <a:ea typeface="+mn-ea"/>
                <a:cs typeface="Helvetica"/>
              </a:rPr>
              <a:t>Cédric</a:t>
            </a:r>
            <a:r>
              <a:rPr lang="en-US" sz="1050" b="1" dirty="0" smtClean="0">
                <a:latin typeface="Helvetica"/>
                <a:ea typeface="+mn-ea"/>
                <a:cs typeface="Helvetica"/>
              </a:rPr>
              <a:t> </a:t>
            </a:r>
            <a:r>
              <a:rPr lang="en-US" sz="1050" b="1" dirty="0" err="1" smtClean="0">
                <a:latin typeface="Helvetica"/>
                <a:ea typeface="+mn-ea"/>
                <a:cs typeface="Helvetica"/>
              </a:rPr>
              <a:t>Howald</a:t>
            </a:r>
            <a:r>
              <a:rPr lang="en-US" sz="1050" b="1" dirty="0" smtClean="0">
                <a:latin typeface="Helvetica"/>
                <a:ea typeface="+mn-ea"/>
                <a:cs typeface="Helvetica"/>
              </a:rPr>
              <a:t>, Long Hu, </a:t>
            </a:r>
            <a:r>
              <a:rPr lang="en-US" sz="1050" b="1" dirty="0" err="1" smtClean="0">
                <a:latin typeface="Helvetica"/>
                <a:ea typeface="+mn-ea"/>
                <a:cs typeface="Helvetica"/>
              </a:rPr>
              <a:t>Haiyan</a:t>
            </a:r>
            <a:r>
              <a:rPr lang="en-US" sz="1050" b="1" dirty="0" smtClean="0">
                <a:latin typeface="Helvetica"/>
                <a:ea typeface="+mn-ea"/>
                <a:cs typeface="Helvetica"/>
              </a:rPr>
              <a:t> Huang, Tim J. P. Hubbard, </a:t>
            </a:r>
            <a:r>
              <a:rPr lang="en-US" sz="1050" b="1" dirty="0" err="1" smtClean="0">
                <a:latin typeface="Helvetica"/>
                <a:ea typeface="+mn-ea"/>
                <a:cs typeface="Helvetica"/>
              </a:rPr>
              <a:t>Chau</a:t>
            </a:r>
            <a:r>
              <a:rPr lang="en-US" sz="1050" b="1" dirty="0" smtClean="0">
                <a:latin typeface="Helvetica"/>
                <a:ea typeface="+mn-ea"/>
                <a:cs typeface="Helvetica"/>
              </a:rPr>
              <a:t> Huynh, </a:t>
            </a:r>
            <a:r>
              <a:rPr lang="en-US" sz="1050" b="1" dirty="0" err="1" smtClean="0">
                <a:latin typeface="Helvetica"/>
                <a:ea typeface="+mn-ea"/>
                <a:cs typeface="Helvetica"/>
              </a:rPr>
              <a:t>Sonali</a:t>
            </a:r>
            <a:r>
              <a:rPr lang="en-US" sz="1050" b="1" dirty="0" smtClean="0">
                <a:latin typeface="Helvetica"/>
                <a:ea typeface="+mn-ea"/>
                <a:cs typeface="Helvetica"/>
              </a:rPr>
              <a:t> </a:t>
            </a:r>
            <a:r>
              <a:rPr lang="en-US" sz="1050" b="1" dirty="0" err="1" smtClean="0">
                <a:latin typeface="Helvetica"/>
                <a:ea typeface="+mn-ea"/>
                <a:cs typeface="Helvetica"/>
              </a:rPr>
              <a:t>Jha</a:t>
            </a:r>
            <a:r>
              <a:rPr lang="en-US" sz="1050" b="1" dirty="0" smtClean="0">
                <a:latin typeface="Helvetica"/>
                <a:ea typeface="+mn-ea"/>
                <a:cs typeface="Helvetica"/>
              </a:rPr>
              <a:t>, </a:t>
            </a:r>
            <a:r>
              <a:rPr lang="en-US" sz="1050" b="1" dirty="0" err="1" smtClean="0">
                <a:latin typeface="Helvetica"/>
                <a:ea typeface="+mn-ea"/>
                <a:cs typeface="Helvetica"/>
              </a:rPr>
              <a:t>Dionna</a:t>
            </a:r>
            <a:r>
              <a:rPr lang="en-US" sz="1050" b="1" dirty="0" smtClean="0">
                <a:latin typeface="Helvetica"/>
                <a:ea typeface="+mn-ea"/>
                <a:cs typeface="Helvetica"/>
              </a:rPr>
              <a:t> Kasper, </a:t>
            </a:r>
            <a:r>
              <a:rPr lang="en-US" sz="1050" b="1" dirty="0" err="1" smtClean="0">
                <a:latin typeface="Helvetica"/>
                <a:ea typeface="+mn-ea"/>
                <a:cs typeface="Helvetica"/>
              </a:rPr>
              <a:t>Masaomi</a:t>
            </a:r>
            <a:r>
              <a:rPr lang="en-US" sz="1050" b="1" dirty="0" smtClean="0">
                <a:latin typeface="Helvetica"/>
                <a:ea typeface="+mn-ea"/>
                <a:cs typeface="Helvetica"/>
              </a:rPr>
              <a:t> Kato, Thomas C. Kaufman, Rob Kitchen, Erik </a:t>
            </a:r>
            <a:r>
              <a:rPr lang="en-US" sz="1050" b="1" dirty="0" err="1" smtClean="0">
                <a:latin typeface="Helvetica"/>
                <a:ea typeface="+mn-ea"/>
                <a:cs typeface="Helvetica"/>
              </a:rPr>
              <a:t>Ladewig</a:t>
            </a:r>
            <a:r>
              <a:rPr lang="en-US" sz="1050" b="1" dirty="0" smtClean="0">
                <a:latin typeface="Helvetica"/>
                <a:ea typeface="+mn-ea"/>
                <a:cs typeface="Helvetica"/>
              </a:rPr>
              <a:t>, </a:t>
            </a:r>
            <a:r>
              <a:rPr lang="en-US" sz="1050" b="1" dirty="0" err="1" smtClean="0">
                <a:latin typeface="Helvetica"/>
                <a:ea typeface="+mn-ea"/>
                <a:cs typeface="Helvetica"/>
              </a:rPr>
              <a:t>Julien</a:t>
            </a:r>
            <a:r>
              <a:rPr lang="en-US" sz="1050" b="1" dirty="0" smtClean="0">
                <a:latin typeface="Helvetica"/>
                <a:ea typeface="+mn-ea"/>
                <a:cs typeface="Helvetica"/>
              </a:rPr>
              <a:t> </a:t>
            </a:r>
            <a:r>
              <a:rPr lang="en-US" sz="1050" b="1" dirty="0" err="1" smtClean="0">
                <a:latin typeface="Helvetica"/>
                <a:ea typeface="+mn-ea"/>
                <a:cs typeface="Helvetica"/>
              </a:rPr>
              <a:t>Lagarde</a:t>
            </a:r>
            <a:r>
              <a:rPr lang="en-US" sz="1050" b="1" dirty="0" smtClean="0">
                <a:latin typeface="Helvetica"/>
                <a:ea typeface="+mn-ea"/>
                <a:cs typeface="Helvetica"/>
              </a:rPr>
              <a:t>, Eric Lai, Jing </a:t>
            </a:r>
            <a:r>
              <a:rPr lang="en-US" sz="1050" b="1" dirty="0" err="1" smtClean="0">
                <a:latin typeface="Helvetica"/>
                <a:ea typeface="+mn-ea"/>
                <a:cs typeface="Helvetica"/>
              </a:rPr>
              <a:t>Leng</a:t>
            </a:r>
            <a:r>
              <a:rPr lang="en-US" sz="1050" b="1" dirty="0" smtClean="0">
                <a:latin typeface="Helvetica"/>
                <a:ea typeface="+mn-ea"/>
                <a:cs typeface="Helvetica"/>
              </a:rPr>
              <a:t>, </a:t>
            </a:r>
            <a:r>
              <a:rPr lang="en-US" sz="1600" b="1" dirty="0" err="1">
                <a:solidFill>
                  <a:srgbClr val="FF0000"/>
                </a:solidFill>
                <a:latin typeface="Helvetica"/>
                <a:ea typeface="+mn-ea"/>
                <a:cs typeface="Helvetica"/>
              </a:rPr>
              <a:t>Zhi</a:t>
            </a:r>
            <a:r>
              <a:rPr lang="en-US" sz="1600" b="1" dirty="0">
                <a:solidFill>
                  <a:srgbClr val="FF0000"/>
                </a:solidFill>
                <a:latin typeface="Helvetica"/>
                <a:ea typeface="+mn-ea"/>
                <a:cs typeface="Helvetica"/>
              </a:rPr>
              <a:t> Lu, </a:t>
            </a:r>
            <a:r>
              <a:rPr lang="en-US" sz="1050" b="1" dirty="0" smtClean="0">
                <a:latin typeface="Helvetica"/>
                <a:ea typeface="+mn-ea"/>
                <a:cs typeface="Helvetica"/>
              </a:rPr>
              <a:t>Michael </a:t>
            </a:r>
            <a:r>
              <a:rPr lang="en-US" sz="1050" b="1" dirty="0" err="1" smtClean="0">
                <a:latin typeface="Helvetica"/>
                <a:ea typeface="+mn-ea"/>
                <a:cs typeface="Helvetica"/>
              </a:rPr>
              <a:t>MacCoss</a:t>
            </a:r>
            <a:r>
              <a:rPr lang="en-US" sz="1050" b="1" dirty="0" smtClean="0">
                <a:latin typeface="Helvetica"/>
                <a:ea typeface="+mn-ea"/>
                <a:cs typeface="Helvetica"/>
              </a:rPr>
              <a:t>, Gemma May, Rebecca </a:t>
            </a:r>
            <a:r>
              <a:rPr lang="en-US" sz="1050" b="1" dirty="0" err="1" smtClean="0">
                <a:latin typeface="Helvetica"/>
                <a:ea typeface="+mn-ea"/>
                <a:cs typeface="Helvetica"/>
              </a:rPr>
              <a:t>McWhirter</a:t>
            </a:r>
            <a:r>
              <a:rPr lang="en-US" sz="1050" b="1" dirty="0" smtClean="0">
                <a:latin typeface="Helvetica"/>
                <a:ea typeface="+mn-ea"/>
                <a:cs typeface="Helvetica"/>
              </a:rPr>
              <a:t>, </a:t>
            </a:r>
            <a:r>
              <a:rPr lang="en-US" sz="1050" b="1" dirty="0" err="1" smtClean="0">
                <a:latin typeface="Helvetica"/>
                <a:ea typeface="+mn-ea"/>
                <a:cs typeface="Helvetica"/>
              </a:rPr>
              <a:t>Gennifer</a:t>
            </a:r>
            <a:r>
              <a:rPr lang="en-US" sz="1050" b="1" dirty="0" smtClean="0">
                <a:latin typeface="Helvetica"/>
                <a:ea typeface="+mn-ea"/>
                <a:cs typeface="Helvetica"/>
              </a:rPr>
              <a:t> </a:t>
            </a:r>
            <a:r>
              <a:rPr lang="en-US" sz="1050" b="1" dirty="0" err="1" smtClean="0">
                <a:latin typeface="Helvetica"/>
                <a:ea typeface="+mn-ea"/>
                <a:cs typeface="Helvetica"/>
              </a:rPr>
              <a:t>Merrihew</a:t>
            </a:r>
            <a:r>
              <a:rPr lang="en-US" sz="1050" b="1" dirty="0" smtClean="0">
                <a:latin typeface="Helvetica"/>
                <a:ea typeface="+mn-ea"/>
                <a:cs typeface="Helvetica"/>
              </a:rPr>
              <a:t>, David M. Miller, Ali </a:t>
            </a:r>
            <a:r>
              <a:rPr lang="en-US" sz="1050" b="1" dirty="0" err="1" smtClean="0">
                <a:latin typeface="Helvetica"/>
                <a:ea typeface="+mn-ea"/>
                <a:cs typeface="Helvetica"/>
              </a:rPr>
              <a:t>Mortazavi</a:t>
            </a:r>
            <a:r>
              <a:rPr lang="en-US" sz="1050" b="1" dirty="0" smtClean="0">
                <a:latin typeface="Helvetica"/>
                <a:ea typeface="+mn-ea"/>
                <a:cs typeface="Helvetica"/>
              </a:rPr>
              <a:t>, Rabi </a:t>
            </a:r>
            <a:r>
              <a:rPr lang="en-US" sz="1050" b="1" dirty="0" err="1" smtClean="0">
                <a:latin typeface="Helvetica"/>
                <a:ea typeface="+mn-ea"/>
                <a:cs typeface="Helvetica"/>
              </a:rPr>
              <a:t>Murad</a:t>
            </a:r>
            <a:r>
              <a:rPr lang="en-US" sz="1050" b="1" dirty="0" smtClean="0">
                <a:latin typeface="Helvetica"/>
                <a:ea typeface="+mn-ea"/>
                <a:cs typeface="Helvetica"/>
              </a:rPr>
              <a:t>, Brian Oliver, Sara Olson, Peter Park, Michael J. </a:t>
            </a:r>
            <a:r>
              <a:rPr lang="en-US" sz="1050" b="1" dirty="0" err="1" smtClean="0">
                <a:latin typeface="Helvetica"/>
                <a:ea typeface="+mn-ea"/>
                <a:cs typeface="Helvetica"/>
              </a:rPr>
              <a:t>Pazin</a:t>
            </a:r>
            <a:r>
              <a:rPr lang="en-US" sz="1050" b="1" dirty="0" smtClean="0">
                <a:latin typeface="Helvetica"/>
                <a:ea typeface="+mn-ea"/>
                <a:cs typeface="Helvetica"/>
              </a:rPr>
              <a:t>, Norbert </a:t>
            </a:r>
            <a:r>
              <a:rPr lang="en-US" sz="1050" b="1" dirty="0" err="1" smtClean="0">
                <a:latin typeface="Helvetica"/>
                <a:ea typeface="+mn-ea"/>
                <a:cs typeface="Helvetica"/>
              </a:rPr>
              <a:t>Perrimon</a:t>
            </a:r>
            <a:r>
              <a:rPr lang="en-US" sz="1050" b="1" dirty="0" smtClean="0">
                <a:latin typeface="Helvetica"/>
                <a:ea typeface="+mn-ea"/>
                <a:cs typeface="Helvetica"/>
              </a:rPr>
              <a:t>, Dmitri  </a:t>
            </a:r>
            <a:r>
              <a:rPr lang="en-US" sz="1050" b="1" dirty="0" err="1" smtClean="0">
                <a:latin typeface="Helvetica"/>
                <a:ea typeface="+mn-ea"/>
                <a:cs typeface="Helvetica"/>
              </a:rPr>
              <a:t>Pervouchine</a:t>
            </a:r>
            <a:r>
              <a:rPr lang="en-US" sz="1050" b="1" dirty="0" smtClean="0">
                <a:latin typeface="Helvetica"/>
                <a:ea typeface="+mn-ea"/>
                <a:cs typeface="Helvetica"/>
              </a:rPr>
              <a:t>, Valerie </a:t>
            </a:r>
            <a:r>
              <a:rPr lang="en-US" sz="1050" b="1" dirty="0" err="1" smtClean="0">
                <a:latin typeface="Helvetica"/>
                <a:ea typeface="+mn-ea"/>
                <a:cs typeface="Helvetica"/>
              </a:rPr>
              <a:t>Reinke</a:t>
            </a:r>
            <a:r>
              <a:rPr lang="en-US" sz="1050" b="1" dirty="0" smtClean="0">
                <a:latin typeface="Helvetica"/>
                <a:ea typeface="+mn-ea"/>
                <a:cs typeface="Helvetica"/>
              </a:rPr>
              <a:t>, </a:t>
            </a:r>
            <a:r>
              <a:rPr lang="en-US" sz="1050" b="1" dirty="0" err="1" smtClean="0">
                <a:latin typeface="Helvetica"/>
                <a:ea typeface="+mn-ea"/>
                <a:cs typeface="Helvetica"/>
              </a:rPr>
              <a:t>Alexandre</a:t>
            </a:r>
            <a:r>
              <a:rPr lang="en-US" sz="1050" b="1" dirty="0" smtClean="0">
                <a:latin typeface="Helvetica"/>
                <a:ea typeface="+mn-ea"/>
                <a:cs typeface="Helvetica"/>
              </a:rPr>
              <a:t> </a:t>
            </a:r>
            <a:r>
              <a:rPr lang="en-US" sz="1050" b="1" dirty="0" err="1" smtClean="0">
                <a:latin typeface="Helvetica"/>
                <a:ea typeface="+mn-ea"/>
                <a:cs typeface="Helvetica"/>
              </a:rPr>
              <a:t>Reymond</a:t>
            </a:r>
            <a:r>
              <a:rPr lang="en-US" sz="1050" b="1" dirty="0" smtClean="0">
                <a:latin typeface="Helvetica"/>
                <a:ea typeface="+mn-ea"/>
                <a:cs typeface="Helvetica"/>
              </a:rPr>
              <a:t>, Garrett Robinson, Anastasia </a:t>
            </a:r>
            <a:r>
              <a:rPr lang="en-US" sz="1050" b="1" dirty="0" err="1" smtClean="0">
                <a:latin typeface="Helvetica"/>
                <a:ea typeface="+mn-ea"/>
                <a:cs typeface="Helvetica"/>
              </a:rPr>
              <a:t>Samsonova</a:t>
            </a:r>
            <a:r>
              <a:rPr lang="en-US" sz="1050" b="1" dirty="0" smtClean="0">
                <a:latin typeface="Helvetica"/>
                <a:ea typeface="+mn-ea"/>
                <a:cs typeface="Helvetica"/>
              </a:rPr>
              <a:t>, Gary I. Saunders, Felix Schlesinger, </a:t>
            </a:r>
            <a:r>
              <a:rPr lang="en-US" sz="1050" b="1" dirty="0" err="1" smtClean="0">
                <a:latin typeface="Helvetica"/>
                <a:ea typeface="+mn-ea"/>
                <a:cs typeface="Helvetica"/>
              </a:rPr>
              <a:t>Anurag</a:t>
            </a:r>
            <a:r>
              <a:rPr lang="en-US" sz="1050" b="1" dirty="0" smtClean="0">
                <a:latin typeface="Helvetica"/>
                <a:ea typeface="+mn-ea"/>
                <a:cs typeface="Helvetica"/>
              </a:rPr>
              <a:t> </a:t>
            </a:r>
            <a:r>
              <a:rPr lang="en-US" sz="1050" b="1" dirty="0" err="1" smtClean="0">
                <a:latin typeface="Helvetica"/>
                <a:ea typeface="+mn-ea"/>
                <a:cs typeface="Helvetica"/>
              </a:rPr>
              <a:t>Sethi</a:t>
            </a:r>
            <a:r>
              <a:rPr lang="en-US" sz="1050" b="1" dirty="0" smtClean="0">
                <a:latin typeface="Helvetica"/>
                <a:ea typeface="+mn-ea"/>
                <a:cs typeface="Helvetica"/>
              </a:rPr>
              <a:t>, Frank J. Slack, William C. Spencer, Marcus H. </a:t>
            </a:r>
            <a:r>
              <a:rPr lang="en-US" sz="1050" b="1" dirty="0" err="1" smtClean="0">
                <a:latin typeface="Helvetica"/>
                <a:ea typeface="+mn-ea"/>
                <a:cs typeface="Helvetica"/>
              </a:rPr>
              <a:t>Stoiber</a:t>
            </a:r>
            <a:r>
              <a:rPr lang="en-US" sz="1050" b="1" dirty="0" smtClean="0">
                <a:latin typeface="Helvetica"/>
                <a:ea typeface="+mn-ea"/>
                <a:cs typeface="Helvetica"/>
              </a:rPr>
              <a:t>, </a:t>
            </a:r>
            <a:r>
              <a:rPr lang="en-US" sz="1050" b="1" dirty="0" err="1" smtClean="0">
                <a:latin typeface="Helvetica"/>
                <a:ea typeface="+mn-ea"/>
                <a:cs typeface="Helvetica"/>
              </a:rPr>
              <a:t>Pnina</a:t>
            </a:r>
            <a:r>
              <a:rPr lang="en-US" sz="1050" b="1" dirty="0" smtClean="0">
                <a:latin typeface="Helvetica"/>
                <a:ea typeface="+mn-ea"/>
                <a:cs typeface="Helvetica"/>
              </a:rPr>
              <a:t> </a:t>
            </a:r>
            <a:r>
              <a:rPr lang="en-US" sz="1050" b="1" dirty="0" err="1" smtClean="0">
                <a:latin typeface="Helvetica"/>
                <a:ea typeface="+mn-ea"/>
                <a:cs typeface="Helvetica"/>
              </a:rPr>
              <a:t>Strasbourger</a:t>
            </a:r>
            <a:r>
              <a:rPr lang="en-US" sz="1050" b="1" dirty="0" smtClean="0">
                <a:latin typeface="Helvetica"/>
                <a:ea typeface="+mn-ea"/>
                <a:cs typeface="Helvetica"/>
              </a:rPr>
              <a:t>, Andrea </a:t>
            </a:r>
            <a:r>
              <a:rPr lang="en-US" sz="1050" b="1" dirty="0" err="1" smtClean="0">
                <a:latin typeface="Helvetica"/>
                <a:ea typeface="+mn-ea"/>
                <a:cs typeface="Helvetica"/>
              </a:rPr>
              <a:t>Tanzer</a:t>
            </a:r>
            <a:r>
              <a:rPr lang="en-US" sz="1050" b="1" dirty="0" smtClean="0">
                <a:latin typeface="Helvetica"/>
                <a:ea typeface="+mn-ea"/>
                <a:cs typeface="Helvetica"/>
              </a:rPr>
              <a:t>, Owen A. Thompson, Kenneth H. Wan, Guilin Wang, </a:t>
            </a:r>
            <a:r>
              <a:rPr lang="en-US" sz="1050" b="1" dirty="0" err="1" smtClean="0">
                <a:latin typeface="Helvetica"/>
                <a:ea typeface="+mn-ea"/>
                <a:cs typeface="Helvetica"/>
              </a:rPr>
              <a:t>Huaien</a:t>
            </a:r>
            <a:r>
              <a:rPr lang="en-US" sz="1050" b="1" dirty="0" smtClean="0">
                <a:latin typeface="Helvetica"/>
                <a:ea typeface="+mn-ea"/>
                <a:cs typeface="Helvetica"/>
              </a:rPr>
              <a:t> Wang, Kathie L. Watkins, </a:t>
            </a:r>
            <a:r>
              <a:rPr lang="en-US" sz="1050" b="1" dirty="0" err="1" smtClean="0">
                <a:latin typeface="Helvetica"/>
                <a:ea typeface="+mn-ea"/>
                <a:cs typeface="Helvetica"/>
              </a:rPr>
              <a:t>Jiayu</a:t>
            </a:r>
            <a:r>
              <a:rPr lang="en-US" sz="1050" b="1" dirty="0" smtClean="0">
                <a:latin typeface="Helvetica"/>
                <a:ea typeface="+mn-ea"/>
                <a:cs typeface="Helvetica"/>
              </a:rPr>
              <a:t> Wen, </a:t>
            </a:r>
            <a:r>
              <a:rPr lang="en-US" sz="1050" b="1" dirty="0" err="1" smtClean="0">
                <a:latin typeface="Helvetica"/>
                <a:ea typeface="+mn-ea"/>
                <a:cs typeface="Helvetica"/>
              </a:rPr>
              <a:t>Kejia</a:t>
            </a:r>
            <a:r>
              <a:rPr lang="en-US" sz="1050" b="1" dirty="0" smtClean="0">
                <a:latin typeface="Helvetica"/>
                <a:ea typeface="+mn-ea"/>
                <a:cs typeface="Helvetica"/>
              </a:rPr>
              <a:t> Wen, </a:t>
            </a:r>
            <a:r>
              <a:rPr lang="en-US" sz="1050" b="1" dirty="0" err="1" smtClean="0">
                <a:latin typeface="Helvetica"/>
                <a:ea typeface="+mn-ea"/>
                <a:cs typeface="Helvetica"/>
              </a:rPr>
              <a:t>Chenghai</a:t>
            </a:r>
            <a:r>
              <a:rPr lang="en-US" sz="1050" b="1" dirty="0" smtClean="0">
                <a:latin typeface="Helvetica"/>
                <a:ea typeface="+mn-ea"/>
                <a:cs typeface="Helvetica"/>
              </a:rPr>
              <a:t> </a:t>
            </a:r>
            <a:r>
              <a:rPr lang="en-US" sz="1050" b="1" dirty="0" err="1" smtClean="0">
                <a:latin typeface="Helvetica"/>
                <a:ea typeface="+mn-ea"/>
                <a:cs typeface="Helvetica"/>
              </a:rPr>
              <a:t>Xue</a:t>
            </a:r>
            <a:r>
              <a:rPr lang="en-US" sz="1050" b="1" dirty="0" smtClean="0">
                <a:latin typeface="Helvetica"/>
                <a:ea typeface="+mn-ea"/>
                <a:cs typeface="Helvetica"/>
              </a:rPr>
              <a:t>, Li Yang, Kevin Yip, Chris </a:t>
            </a:r>
            <a:r>
              <a:rPr lang="en-US" sz="1050" b="1" dirty="0" err="1" smtClean="0">
                <a:latin typeface="Helvetica"/>
                <a:ea typeface="+mn-ea"/>
                <a:cs typeface="Helvetica"/>
              </a:rPr>
              <a:t>Zaleski</a:t>
            </a:r>
            <a:r>
              <a:rPr lang="en-US" sz="1050" b="1" dirty="0" smtClean="0">
                <a:latin typeface="Helvetica"/>
                <a:ea typeface="+mn-ea"/>
                <a:cs typeface="Helvetica"/>
              </a:rPr>
              <a:t>, Yan Zhang, Henry Zheng, </a:t>
            </a:r>
            <a:br>
              <a:rPr lang="en-US" sz="1050" b="1" dirty="0" smtClean="0">
                <a:latin typeface="Helvetica"/>
                <a:ea typeface="+mn-ea"/>
                <a:cs typeface="Helvetica"/>
              </a:rPr>
            </a:br>
            <a:r>
              <a:rPr lang="en-US" sz="1400" b="1" dirty="0" smtClean="0">
                <a:solidFill>
                  <a:srgbClr val="008000"/>
                </a:solidFill>
                <a:latin typeface="Helvetica"/>
                <a:ea typeface="+mn-ea"/>
                <a:cs typeface="Helvetica"/>
              </a:rPr>
              <a:t>Steven </a:t>
            </a:r>
            <a:r>
              <a:rPr lang="en-US" sz="1400" b="1" dirty="0">
                <a:solidFill>
                  <a:srgbClr val="008000"/>
                </a:solidFill>
                <a:latin typeface="Helvetica"/>
                <a:ea typeface="+mn-ea"/>
                <a:cs typeface="Helvetica"/>
              </a:rPr>
              <a:t>E. Brenner, </a:t>
            </a:r>
            <a:r>
              <a:rPr lang="en-US" sz="1400" b="1" dirty="0" err="1">
                <a:solidFill>
                  <a:srgbClr val="008000"/>
                </a:solidFill>
                <a:latin typeface="Helvetica"/>
                <a:ea typeface="+mn-ea"/>
                <a:cs typeface="Helvetica"/>
              </a:rPr>
              <a:t>Brenton</a:t>
            </a:r>
            <a:r>
              <a:rPr lang="en-US" sz="1400" b="1" dirty="0">
                <a:solidFill>
                  <a:srgbClr val="008000"/>
                </a:solidFill>
                <a:latin typeface="Helvetica"/>
                <a:ea typeface="+mn-ea"/>
                <a:cs typeface="Helvetica"/>
              </a:rPr>
              <a:t> R. </a:t>
            </a:r>
            <a:r>
              <a:rPr lang="en-US" sz="1400" b="1" dirty="0" err="1">
                <a:solidFill>
                  <a:srgbClr val="008000"/>
                </a:solidFill>
                <a:latin typeface="Helvetica"/>
                <a:ea typeface="+mn-ea"/>
                <a:cs typeface="Helvetica"/>
              </a:rPr>
              <a:t>Graveley</a:t>
            </a:r>
            <a:r>
              <a:rPr lang="en-US" sz="1400" b="1" dirty="0">
                <a:solidFill>
                  <a:srgbClr val="008000"/>
                </a:solidFill>
                <a:latin typeface="Helvetica"/>
                <a:ea typeface="+mn-ea"/>
                <a:cs typeface="Helvetica"/>
              </a:rPr>
              <a:t>, </a:t>
            </a:r>
            <a:r>
              <a:rPr lang="en-US" sz="2000" b="1" dirty="0" smtClean="0">
                <a:solidFill>
                  <a:srgbClr val="0000FF"/>
                </a:solidFill>
                <a:latin typeface="Helvetica"/>
                <a:ea typeface="+mn-ea"/>
                <a:cs typeface="Helvetica"/>
              </a:rPr>
              <a:t>Susan E. </a:t>
            </a:r>
            <a:r>
              <a:rPr lang="en-US" sz="2000" b="1" dirty="0" err="1" smtClean="0">
                <a:solidFill>
                  <a:srgbClr val="0000FF"/>
                </a:solidFill>
                <a:latin typeface="Helvetica"/>
                <a:ea typeface="+mn-ea"/>
                <a:cs typeface="Helvetica"/>
              </a:rPr>
              <a:t>Celniker</a:t>
            </a:r>
            <a:r>
              <a:rPr lang="en-US" sz="2000" b="1" dirty="0" smtClean="0">
                <a:solidFill>
                  <a:srgbClr val="0000FF"/>
                </a:solidFill>
                <a:latin typeface="Helvetica"/>
                <a:ea typeface="+mn-ea"/>
                <a:cs typeface="Helvetica"/>
              </a:rPr>
              <a:t>, Thomas R </a:t>
            </a:r>
            <a:r>
              <a:rPr lang="en-US" sz="2000" b="1" dirty="0" err="1" smtClean="0">
                <a:solidFill>
                  <a:srgbClr val="0000FF"/>
                </a:solidFill>
                <a:latin typeface="Helvetica"/>
                <a:ea typeface="+mn-ea"/>
                <a:cs typeface="Helvetica"/>
              </a:rPr>
              <a:t>Gingeras</a:t>
            </a:r>
            <a:r>
              <a:rPr lang="en-US" sz="2000" b="1" dirty="0" smtClean="0">
                <a:solidFill>
                  <a:srgbClr val="0000FF"/>
                </a:solidFill>
                <a:latin typeface="Helvetica"/>
                <a:ea typeface="+mn-ea"/>
                <a:cs typeface="Helvetica"/>
              </a:rPr>
              <a:t>, Robert Waterston</a:t>
            </a:r>
            <a:endParaRPr lang="en-US" sz="1400" b="1" dirty="0" smtClean="0">
              <a:solidFill>
                <a:srgbClr val="0000FF"/>
              </a:solidFill>
              <a:latin typeface="Helvetica"/>
              <a:ea typeface="+mn-ea"/>
              <a:cs typeface="Helvetica"/>
            </a:endParaRPr>
          </a:p>
        </p:txBody>
      </p:sp>
      <p:pic>
        <p:nvPicPr>
          <p:cNvPr id="3952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62290"/>
            <a:ext cx="1203325"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5268" name="Picture 4" descr="modENCODE_med_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3025" y="171008"/>
            <a:ext cx="99377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6897894" y="1565983"/>
            <a:ext cx="2094385" cy="3419404"/>
          </a:xfrm>
          <a:prstGeom prst="rect">
            <a:avLst/>
          </a:prstGeom>
          <a:ln>
            <a:solidFill>
              <a:schemeClr val="tx1"/>
            </a:solidFill>
          </a:ln>
        </p:spPr>
      </p:pic>
      <p:sp>
        <p:nvSpPr>
          <p:cNvPr id="10" name="TextBox 9"/>
          <p:cNvSpPr txBox="1"/>
          <p:nvPr/>
        </p:nvSpPr>
        <p:spPr>
          <a:xfrm>
            <a:off x="139320" y="6429418"/>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sp>
        <p:nvSpPr>
          <p:cNvPr id="4" name="Rectangle 3"/>
          <p:cNvSpPr/>
          <p:nvPr/>
        </p:nvSpPr>
        <p:spPr>
          <a:xfrm>
            <a:off x="3907550" y="6364009"/>
            <a:ext cx="5262980" cy="394660"/>
          </a:xfrm>
          <a:prstGeom prst="rect">
            <a:avLst/>
          </a:prstGeom>
        </p:spPr>
        <p:txBody>
          <a:bodyPr wrap="none">
            <a:spAutoFit/>
          </a:bodyPr>
          <a:lstStyle/>
          <a:p>
            <a:pPr marL="0" indent="0" algn="ctr" eaLnBrk="1" fontAlgn="auto" hangingPunct="1">
              <a:lnSpc>
                <a:spcPct val="120000"/>
              </a:lnSpc>
              <a:spcAft>
                <a:spcPts val="0"/>
              </a:spcAft>
              <a:buFont typeface="Arial"/>
              <a:buNone/>
              <a:defRPr/>
            </a:pPr>
            <a:r>
              <a:rPr lang="en-US" sz="1800" u="sng" dirty="0" err="1">
                <a:solidFill>
                  <a:schemeClr val="accent5">
                    <a:lumMod val="50000"/>
                  </a:schemeClr>
                </a:solidFill>
                <a:latin typeface="Helvetica"/>
                <a:cs typeface="Helvetica"/>
              </a:rPr>
              <a:t>EncodeProject.org</a:t>
            </a:r>
            <a:r>
              <a:rPr lang="en-US" sz="1800" u="sng" dirty="0">
                <a:latin typeface="Helvetica"/>
                <a:cs typeface="Helvetica"/>
              </a:rPr>
              <a:t>/</a:t>
            </a:r>
            <a:r>
              <a:rPr lang="en-US" sz="1800" u="sng" dirty="0">
                <a:solidFill>
                  <a:srgbClr val="FF0000"/>
                </a:solidFill>
                <a:latin typeface="Helvetica"/>
                <a:cs typeface="Helvetica"/>
              </a:rPr>
              <a:t>comparative</a:t>
            </a:r>
            <a:r>
              <a:rPr lang="en-US" sz="1800" u="sng" dirty="0">
                <a:latin typeface="Helvetica"/>
                <a:cs typeface="Helvetica"/>
              </a:rPr>
              <a:t>/</a:t>
            </a:r>
            <a:r>
              <a:rPr lang="en-US" sz="1800" u="sng" dirty="0">
                <a:solidFill>
                  <a:srgbClr val="002060"/>
                </a:solidFill>
                <a:latin typeface="Helvetica"/>
                <a:cs typeface="Helvetica"/>
              </a:rPr>
              <a:t>transcriptome</a:t>
            </a:r>
          </a:p>
        </p:txBody>
      </p:sp>
    </p:spTree>
    <p:extLst>
      <p:ext uri="{BB962C8B-B14F-4D97-AF65-F5344CB8AC3E}">
        <p14:creationId xmlns:p14="http://schemas.microsoft.com/office/powerpoint/2010/main" val="1246283427"/>
      </p:ext>
    </p:extLst>
  </p:cSld>
  <p:clrMapOvr>
    <a:masterClrMapping/>
  </p:clrMapOvr>
  <p:transition advTm="56365"/>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8886421" y="130517"/>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558082" name="Content Placeholder 2"/>
          <p:cNvSpPr txBox="1">
            <a:spLocks/>
          </p:cNvSpPr>
          <p:nvPr/>
        </p:nvSpPr>
        <p:spPr bwMode="auto">
          <a:xfrm>
            <a:off x="198053" y="664612"/>
            <a:ext cx="4397467" cy="2363711"/>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r>
              <a:rPr lang="en-US" sz="2400" dirty="0" err="1" smtClean="0">
                <a:solidFill>
                  <a:srgbClr val="C00000"/>
                </a:solidFill>
              </a:rPr>
              <a:t>DREISS</a:t>
            </a:r>
            <a:r>
              <a:rPr lang="en-US" sz="1400" b="0" dirty="0" err="1" smtClean="0"/>
              <a:t>.gersteinlab.org</a:t>
            </a:r>
            <a:r>
              <a:rPr lang="en-US" sz="1400" b="0" dirty="0"/>
              <a:t> </a:t>
            </a:r>
            <a:r>
              <a:rPr lang="en-US" sz="1400" b="0" dirty="0" smtClean="0"/>
              <a:t/>
            </a:r>
            <a:br>
              <a:rPr lang="en-US" sz="1400" b="0" dirty="0" smtClean="0"/>
            </a:br>
            <a:r>
              <a:rPr lang="en-US" sz="1400" b="0" dirty="0" smtClean="0"/>
              <a:t>D </a:t>
            </a:r>
            <a:r>
              <a:rPr lang="en-US" sz="2400" dirty="0">
                <a:solidFill>
                  <a:schemeClr val="accent5">
                    <a:lumMod val="50000"/>
                  </a:schemeClr>
                </a:solidFill>
              </a:rPr>
              <a:t>Wang</a:t>
            </a:r>
            <a:r>
              <a:rPr lang="en-US" sz="1400" b="0" dirty="0"/>
              <a:t>, F He, S </a:t>
            </a:r>
            <a:r>
              <a:rPr lang="en-US" sz="1400" b="0" dirty="0" err="1"/>
              <a:t>Maslov</a:t>
            </a:r>
            <a:r>
              <a:rPr lang="en-US" sz="1400" b="0" dirty="0"/>
              <a:t> </a:t>
            </a:r>
            <a:endParaRPr lang="en-US" sz="1400" b="0" dirty="0" smtClean="0"/>
          </a:p>
          <a:p>
            <a:pPr>
              <a:spcBef>
                <a:spcPct val="20000"/>
              </a:spcBef>
            </a:pPr>
            <a:endParaRPr lang="en-US" sz="700" b="0" dirty="0"/>
          </a:p>
          <a:p>
            <a:pPr>
              <a:spcBef>
                <a:spcPct val="20000"/>
              </a:spcBef>
            </a:pPr>
            <a:r>
              <a:rPr lang="en-US" sz="1400" b="0" dirty="0" err="1" smtClean="0"/>
              <a:t>papers.gersteinlab.org</a:t>
            </a:r>
            <a:r>
              <a:rPr lang="en-US" sz="1400" b="0" dirty="0" smtClean="0"/>
              <a:t>/subject/privacy </a:t>
            </a:r>
            <a:r>
              <a:rPr lang="mr-IN" sz="1400" b="0" dirty="0" smtClean="0"/>
              <a:t>–</a:t>
            </a:r>
            <a:r>
              <a:rPr lang="en-US" sz="1400" b="0" dirty="0" smtClean="0"/>
              <a:t> </a:t>
            </a:r>
            <a:br>
              <a:rPr lang="en-US" sz="1400" b="0" dirty="0" smtClean="0"/>
            </a:br>
            <a:r>
              <a:rPr lang="en-US" sz="1400" b="0" dirty="0" smtClean="0"/>
              <a:t>D </a:t>
            </a:r>
            <a:r>
              <a:rPr lang="en-US" sz="2400" dirty="0" err="1" smtClean="0">
                <a:solidFill>
                  <a:schemeClr val="accent5">
                    <a:lumMod val="50000"/>
                  </a:schemeClr>
                </a:solidFill>
              </a:rPr>
              <a:t>Greenbaum</a:t>
            </a:r>
            <a:endParaRPr lang="en-US" sz="2400" dirty="0" smtClean="0">
              <a:solidFill>
                <a:schemeClr val="accent5">
                  <a:lumMod val="50000"/>
                </a:schemeClr>
              </a:solidFill>
            </a:endParaRPr>
          </a:p>
          <a:p>
            <a:pPr>
              <a:spcBef>
                <a:spcPct val="20000"/>
              </a:spcBef>
            </a:pPr>
            <a:endParaRPr lang="en-US" sz="800" b="0" dirty="0" smtClean="0"/>
          </a:p>
          <a:p>
            <a:pPr>
              <a:spcBef>
                <a:spcPct val="20000"/>
              </a:spcBef>
            </a:pPr>
            <a:endParaRPr lang="en-US" sz="100" dirty="0" smtClean="0">
              <a:solidFill>
                <a:schemeClr val="accent5">
                  <a:lumMod val="50000"/>
                </a:schemeClr>
              </a:solidFill>
            </a:endParaRPr>
          </a:p>
          <a:p>
            <a:pPr>
              <a:spcBef>
                <a:spcPct val="20000"/>
              </a:spcBef>
            </a:pPr>
            <a:r>
              <a:rPr lang="en-US" sz="2400" dirty="0" err="1" smtClean="0">
                <a:solidFill>
                  <a:srgbClr val="C00000"/>
                </a:solidFill>
              </a:rPr>
              <a:t>Loregic</a:t>
            </a:r>
            <a:r>
              <a:rPr lang="en-US" sz="1400" b="0" dirty="0" err="1" smtClean="0"/>
              <a:t>.gersteinlab.org</a:t>
            </a:r>
            <a:r>
              <a:rPr lang="en-US" sz="2400" b="0" dirty="0"/>
              <a:t/>
            </a:r>
            <a:br>
              <a:rPr lang="en-US" sz="2400" b="0" dirty="0"/>
            </a:br>
            <a:r>
              <a:rPr lang="en-US" sz="1400" b="0" dirty="0" smtClean="0"/>
              <a:t>D </a:t>
            </a:r>
            <a:r>
              <a:rPr lang="en-US" sz="2400" dirty="0">
                <a:solidFill>
                  <a:schemeClr val="accent5">
                    <a:lumMod val="50000"/>
                  </a:schemeClr>
                </a:solidFill>
              </a:rPr>
              <a:t>Wang</a:t>
            </a:r>
            <a:r>
              <a:rPr lang="en-US" sz="1400" b="0" dirty="0"/>
              <a:t>,  KK Yan, C </a:t>
            </a:r>
            <a:r>
              <a:rPr lang="en-US" sz="1400" b="0" dirty="0" err="1"/>
              <a:t>Sisu</a:t>
            </a:r>
            <a:r>
              <a:rPr lang="en-US" sz="1400" b="0" dirty="0"/>
              <a:t>, C Cheng, </a:t>
            </a:r>
            <a:r>
              <a:rPr lang="en-US" sz="1400" b="0" dirty="0" smtClean="0"/>
              <a:t/>
            </a:r>
            <a:br>
              <a:rPr lang="en-US" sz="1400" b="0" dirty="0" smtClean="0"/>
            </a:br>
            <a:r>
              <a:rPr lang="en-US" sz="1400" b="0" dirty="0" smtClean="0"/>
              <a:t>J </a:t>
            </a:r>
            <a:r>
              <a:rPr lang="en-US" sz="1400" b="0" dirty="0" err="1"/>
              <a:t>Rozowsky</a:t>
            </a:r>
            <a:r>
              <a:rPr lang="en-US" sz="1400" b="0" dirty="0"/>
              <a:t>, W Meyerson</a:t>
            </a:r>
          </a:p>
          <a:p>
            <a:pPr>
              <a:spcBef>
                <a:spcPct val="20000"/>
              </a:spcBef>
            </a:pPr>
            <a:endParaRPr lang="en-US" sz="700" dirty="0" smtClean="0">
              <a:solidFill>
                <a:srgbClr val="C00000"/>
              </a:solidFill>
            </a:endParaRPr>
          </a:p>
          <a:p>
            <a:pPr>
              <a:spcBef>
                <a:spcPct val="20000"/>
              </a:spcBef>
            </a:pPr>
            <a:r>
              <a:rPr lang="en-US" sz="2400" dirty="0" err="1" smtClean="0">
                <a:solidFill>
                  <a:srgbClr val="C00000"/>
                </a:solidFill>
              </a:rPr>
              <a:t>PrivaSeq</a:t>
            </a:r>
            <a:r>
              <a:rPr lang="en-US" sz="1400" b="0" dirty="0" err="1" smtClean="0"/>
              <a:t>.gersteinlab.org</a:t>
            </a:r>
            <a:r>
              <a:rPr lang="en-US" sz="1400" b="0" dirty="0" smtClean="0"/>
              <a:t> </a:t>
            </a:r>
            <a:br>
              <a:rPr lang="en-US" sz="1400" b="0" dirty="0" smtClean="0"/>
            </a:br>
            <a:r>
              <a:rPr lang="en-US" sz="1400" b="0" dirty="0" smtClean="0"/>
              <a:t>A </a:t>
            </a:r>
            <a:r>
              <a:rPr lang="en-US" sz="2400" dirty="0" err="1" smtClean="0">
                <a:solidFill>
                  <a:schemeClr val="accent5">
                    <a:lumMod val="50000"/>
                  </a:schemeClr>
                </a:solidFill>
              </a:rPr>
              <a:t>Harmanci</a:t>
            </a:r>
            <a:r>
              <a:rPr lang="en-US" sz="1400" b="0" dirty="0" smtClean="0"/>
              <a:t>,</a:t>
            </a:r>
            <a:r>
              <a:rPr lang="en-US" sz="2400" b="0" dirty="0" smtClean="0"/>
              <a:t> </a:t>
            </a:r>
            <a:r>
              <a:rPr lang="en-US" sz="1400" b="0" dirty="0" smtClean="0"/>
              <a:t>G</a:t>
            </a:r>
            <a:r>
              <a:rPr lang="en-US" sz="1400" b="0" dirty="0"/>
              <a:t> </a:t>
            </a:r>
            <a:r>
              <a:rPr lang="en-US" sz="1400" b="0" dirty="0" err="1"/>
              <a:t>Gürsoy</a:t>
            </a:r>
            <a:r>
              <a:rPr lang="en-US" sz="1400" b="0" dirty="0"/>
              <a:t>, </a:t>
            </a:r>
            <a:r>
              <a:rPr lang="en-US" sz="1400" b="0" dirty="0" smtClean="0"/>
              <a:t>F </a:t>
            </a:r>
            <a:r>
              <a:rPr lang="en-US" sz="1400" b="0" dirty="0" smtClean="0">
                <a:solidFill>
                  <a:srgbClr val="000000"/>
                </a:solidFill>
              </a:rPr>
              <a:t>Navarro</a:t>
            </a:r>
            <a:endParaRPr lang="en-US" sz="2400" dirty="0" smtClean="0">
              <a:solidFill>
                <a:schemeClr val="accent5">
                  <a:lumMod val="50000"/>
                </a:schemeClr>
              </a:solidFill>
            </a:endParaRPr>
          </a:p>
          <a:p>
            <a:pPr>
              <a:spcBef>
                <a:spcPct val="20000"/>
              </a:spcBef>
            </a:pPr>
            <a:r>
              <a:rPr lang="en-US" sz="1400" b="0" dirty="0" err="1" smtClean="0"/>
              <a:t>github.com</a:t>
            </a:r>
            <a:r>
              <a:rPr lang="en-US" sz="1400" b="0" dirty="0" smtClean="0"/>
              <a:t>/</a:t>
            </a:r>
            <a:r>
              <a:rPr lang="en-US" sz="1400" b="0" dirty="0" err="1" smtClean="0"/>
              <a:t>gersteinlab</a:t>
            </a:r>
            <a:r>
              <a:rPr lang="en-US" sz="1400" b="0" dirty="0" smtClean="0"/>
              <a:t>/</a:t>
            </a:r>
            <a:r>
              <a:rPr lang="en-US" sz="2400" dirty="0" err="1" smtClean="0">
                <a:solidFill>
                  <a:srgbClr val="C00000"/>
                </a:solidFill>
              </a:rPr>
              <a:t>OrthoClust</a:t>
            </a:r>
            <a:r>
              <a:rPr lang="en-US" sz="1400" b="0" dirty="0" smtClean="0"/>
              <a:t> </a:t>
            </a:r>
            <a:br>
              <a:rPr lang="en-US" sz="1400" b="0" dirty="0" smtClean="0"/>
            </a:br>
            <a:r>
              <a:rPr lang="en-US" sz="1400" b="0" dirty="0" smtClean="0"/>
              <a:t>K </a:t>
            </a:r>
            <a:r>
              <a:rPr lang="en-US" sz="2400" dirty="0">
                <a:solidFill>
                  <a:schemeClr val="accent5">
                    <a:lumMod val="50000"/>
                  </a:schemeClr>
                </a:solidFill>
              </a:rPr>
              <a:t>Yan</a:t>
            </a:r>
            <a:r>
              <a:rPr lang="en-US" sz="1400" b="0" dirty="0"/>
              <a:t>, D Wang, J </a:t>
            </a:r>
            <a:r>
              <a:rPr lang="en-US" sz="1400" b="0" dirty="0" err="1"/>
              <a:t>Rozowsky</a:t>
            </a:r>
            <a:r>
              <a:rPr lang="en-US" sz="1400" b="0" dirty="0"/>
              <a:t>, H Zheng, </a:t>
            </a:r>
            <a:r>
              <a:rPr lang="en-US" sz="1400" b="0" dirty="0" smtClean="0"/>
              <a:t>C Cheng</a:t>
            </a:r>
          </a:p>
          <a:p>
            <a:pPr>
              <a:spcBef>
                <a:spcPct val="20000"/>
              </a:spcBef>
            </a:pPr>
            <a:endParaRPr lang="en-US" sz="1000" b="0" dirty="0" smtClean="0"/>
          </a:p>
          <a:p>
            <a:pPr>
              <a:spcBef>
                <a:spcPct val="20000"/>
              </a:spcBef>
            </a:pPr>
            <a:r>
              <a:rPr lang="en-US" altLang="en-US" sz="1400" b="0" dirty="0"/>
              <a:t>Publication patterns [“encode authors</a:t>
            </a:r>
            <a:r>
              <a:rPr lang="en-US" altLang="en-US" sz="1400" b="0" dirty="0" smtClean="0"/>
              <a:t>”] </a:t>
            </a:r>
            <a:br>
              <a:rPr lang="en-US" altLang="en-US" sz="1400" b="0" dirty="0" smtClean="0"/>
            </a:br>
            <a:r>
              <a:rPr lang="en-US" altLang="en-US" sz="1400" b="0" dirty="0" smtClean="0"/>
              <a:t>D </a:t>
            </a:r>
            <a:r>
              <a:rPr lang="en-US" altLang="en-US" sz="2400" dirty="0" smtClean="0">
                <a:solidFill>
                  <a:schemeClr val="accent5">
                    <a:lumMod val="50000"/>
                  </a:schemeClr>
                </a:solidFill>
              </a:rPr>
              <a:t>Wang</a:t>
            </a:r>
            <a:r>
              <a:rPr lang="en-US" altLang="en-US" sz="1400" b="0" dirty="0" smtClean="0"/>
              <a:t>, KK </a:t>
            </a:r>
            <a:r>
              <a:rPr lang="en-US" altLang="en-US" sz="1400" b="0" dirty="0"/>
              <a:t>Yan,  </a:t>
            </a:r>
            <a:r>
              <a:rPr lang="en-US" altLang="en-US" sz="1400" b="0" dirty="0" smtClean="0"/>
              <a:t>J </a:t>
            </a:r>
            <a:r>
              <a:rPr lang="en-US" altLang="en-US" sz="1400" b="0" dirty="0" err="1"/>
              <a:t>Rozowsky</a:t>
            </a:r>
            <a:r>
              <a:rPr lang="en-US" altLang="en-US" sz="1400" b="0" dirty="0"/>
              <a:t>, E Pan</a:t>
            </a:r>
            <a:endParaRPr lang="en-US" sz="1400" b="0" dirty="0"/>
          </a:p>
        </p:txBody>
      </p:sp>
      <p:sp>
        <p:nvSpPr>
          <p:cNvPr id="558081" name="Title 1"/>
          <p:cNvSpPr txBox="1">
            <a:spLocks/>
          </p:cNvSpPr>
          <p:nvPr/>
        </p:nvSpPr>
        <p:spPr bwMode="auto">
          <a:xfrm>
            <a:off x="697903" y="182978"/>
            <a:ext cx="2923424" cy="338554"/>
          </a:xfrm>
          <a:prstGeom prst="rect">
            <a:avLst/>
          </a:prstGeom>
          <a:solidFill>
            <a:schemeClr val="accent2"/>
          </a:solidFill>
          <a:ln>
            <a:solidFill>
              <a:schemeClr val="tx1"/>
            </a:solidFill>
          </a:ln>
          <a:extLst>
            <a:ext uri="{FAA26D3D-D897-4be2-8F04-BA451C77F1D7}">
              <ma14:placeholderFlag xmlns:ma14="http://schemas.microsoft.com/office/mac/drawingml/2011/main" val="1"/>
            </a:ext>
          </a:extLst>
        </p:spPr>
        <p:txBody>
          <a:bodyPr wrap="square" rtlCol="0">
            <a:spAutoFit/>
          </a:bodyPr>
          <a:lstStyle>
            <a:defPPr>
              <a:defRPr lang="en-US"/>
            </a:defPPr>
            <a:lvl1pPr algn="ctr">
              <a:defRPr sz="1600">
                <a:solidFill>
                  <a:schemeClr val="bg1"/>
                </a:solidFill>
              </a:defRPr>
            </a:lvl1pPr>
          </a:lstStyle>
          <a:p>
            <a:r>
              <a:rPr lang="en-US" dirty="0"/>
              <a:t>Acknowledgements</a:t>
            </a:r>
          </a:p>
        </p:txBody>
      </p:sp>
      <p:sp>
        <p:nvSpPr>
          <p:cNvPr id="8" name="TextBox 7"/>
          <p:cNvSpPr txBox="1"/>
          <p:nvPr/>
        </p:nvSpPr>
        <p:spPr>
          <a:xfrm>
            <a:off x="880101" y="6082675"/>
            <a:ext cx="2559029" cy="584775"/>
          </a:xfrm>
          <a:prstGeom prst="rect">
            <a:avLst/>
          </a:prstGeom>
          <a:solidFill>
            <a:schemeClr val="accent2"/>
          </a:solidFill>
          <a:ln>
            <a:solidFill>
              <a:schemeClr val="tx1"/>
            </a:solidFill>
          </a:ln>
        </p:spPr>
        <p:txBody>
          <a:bodyPr wrap="square" rtlCol="0">
            <a:spAutoFit/>
          </a:bodyPr>
          <a:lstStyle/>
          <a:p>
            <a:pPr algn="ctr"/>
            <a:r>
              <a:rPr lang="en-US" sz="1600" dirty="0" smtClean="0">
                <a:solidFill>
                  <a:schemeClr val="bg1"/>
                </a:solidFill>
              </a:rPr>
              <a:t>Hiring Postdocs. See </a:t>
            </a:r>
            <a:r>
              <a:rPr lang="en-US" sz="1600" dirty="0" err="1" smtClean="0">
                <a:solidFill>
                  <a:schemeClr val="bg1"/>
                </a:solidFill>
              </a:rPr>
              <a:t>JOBS.gersteinlab.org</a:t>
            </a:r>
            <a:r>
              <a:rPr lang="en-US" sz="1600" dirty="0" smtClean="0">
                <a:solidFill>
                  <a:schemeClr val="bg1"/>
                </a:solidFill>
              </a:rPr>
              <a:t> !</a:t>
            </a:r>
            <a:endParaRPr lang="en-US" sz="1600" dirty="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5520" y="278177"/>
            <a:ext cx="4245765" cy="6360697"/>
          </a:xfrm>
          <a:prstGeom prst="rect">
            <a:avLst/>
          </a:prstGeom>
        </p:spPr>
      </p:pic>
    </p:spTree>
    <p:extLst>
      <p:ext uri="{BB962C8B-B14F-4D97-AF65-F5344CB8AC3E}">
        <p14:creationId xmlns:p14="http://schemas.microsoft.com/office/powerpoint/2010/main" val="457047621"/>
      </p:ext>
    </p:extLst>
  </p:cSld>
  <p:clrMapOvr>
    <a:masterClrMapping/>
  </p:clrMapOvr>
  <p:transition advTm="71561"/>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668338" y="609600"/>
            <a:ext cx="7772400" cy="1143000"/>
          </a:xfrm>
        </p:spPr>
        <p:txBody>
          <a:bodyPr/>
          <a:lstStyle/>
          <a:p>
            <a:r>
              <a:rPr lang="en-US" altLang="en-US" sz="3200">
                <a:ea typeface="ＭＳ Ｐゴシック" charset="-128"/>
              </a:rPr>
              <a:t>Extra</a:t>
            </a:r>
          </a:p>
        </p:txBody>
      </p:sp>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752600"/>
            <a:ext cx="6502400" cy="392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38628303"/>
      </p:ext>
    </p:extLst>
  </p:cSld>
  <p:clrMapOvr>
    <a:masterClrMapping/>
  </p:clrMapOvr>
  <p:transition advTm="1573"/>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85800" y="338138"/>
            <a:ext cx="7772400" cy="1143000"/>
          </a:xfrm>
        </p:spPr>
        <p:txBody>
          <a:bodyPr/>
          <a:lstStyle/>
          <a:p>
            <a:pPr eaLnBrk="1" hangingPunct="1"/>
            <a:r>
              <a:rPr lang="en-US" altLang="en-US" sz="3200">
                <a:ea typeface="ＭＳ Ｐゴシック" charset="-128"/>
              </a:rPr>
              <a:t>Info about content in this slide pack</a:t>
            </a:r>
          </a:p>
        </p:txBody>
      </p:sp>
      <p:sp>
        <p:nvSpPr>
          <p:cNvPr id="2050" name="Content Placeholder 2"/>
          <p:cNvSpPr>
            <a:spLocks noGrp="1"/>
          </p:cNvSpPr>
          <p:nvPr>
            <p:ph idx="1"/>
          </p:nvPr>
        </p:nvSpPr>
        <p:spPr>
          <a:xfrm>
            <a:off x="685800" y="1341438"/>
            <a:ext cx="7772400" cy="5245100"/>
          </a:xfrm>
        </p:spPr>
        <p:txBody>
          <a:bodyPr/>
          <a:lstStyle/>
          <a:p>
            <a:pPr marL="227013" indent="-227013" defTabSz="911225" eaLnBrk="1" hangingPunct="1"/>
            <a:r>
              <a:rPr lang="en-US" altLang="en-US" dirty="0">
                <a:ea typeface="ＭＳ Ｐゴシック" charset="-128"/>
              </a:rPr>
              <a:t>General PERMISSIONS</a:t>
            </a:r>
          </a:p>
          <a:p>
            <a:pPr marL="569913" lvl="1" indent="-227013" defTabSz="911225" eaLnBrk="1" hangingPunct="1"/>
            <a:r>
              <a:rPr lang="en-US" altLang="en-US" dirty="0">
                <a:ea typeface="ＭＳ Ｐゴシック" charset="-128"/>
              </a:rPr>
              <a:t>This Presentation is copyright Mark Gerstein, </a:t>
            </a:r>
            <a:br>
              <a:rPr lang="en-US" altLang="en-US" dirty="0">
                <a:ea typeface="ＭＳ Ｐゴシック" charset="-128"/>
              </a:rPr>
            </a:br>
            <a:r>
              <a:rPr lang="en-US" altLang="en-US" dirty="0">
                <a:ea typeface="ＭＳ Ｐゴシック" charset="-128"/>
              </a:rPr>
              <a:t>Yale University, </a:t>
            </a:r>
            <a:r>
              <a:rPr lang="en-US" altLang="en-US" dirty="0" smtClean="0">
                <a:ea typeface="ＭＳ Ｐゴシック" charset="-128"/>
              </a:rPr>
              <a:t>2017. </a:t>
            </a:r>
            <a:endParaRPr lang="en-US" altLang="en-US" dirty="0">
              <a:ea typeface="ＭＳ Ｐゴシック" charset="-128"/>
            </a:endParaRPr>
          </a:p>
          <a:p>
            <a:pPr marL="569913" lvl="1" indent="-227013" defTabSz="911225" eaLnBrk="1" hangingPunct="1"/>
            <a:r>
              <a:rPr lang="en-US" altLang="en-US" dirty="0">
                <a:ea typeface="ＭＳ Ｐゴシック" charset="-128"/>
              </a:rPr>
              <a:t>Please read permissions statement at </a:t>
            </a:r>
            <a:br>
              <a:rPr lang="en-US" altLang="en-US" dirty="0">
                <a:ea typeface="ＭＳ Ｐゴシック" charset="-128"/>
              </a:rPr>
            </a:br>
            <a:r>
              <a:rPr lang="en-US" altLang="en-US" dirty="0" err="1">
                <a:ea typeface="ＭＳ Ｐゴシック" charset="-128"/>
              </a:rPr>
              <a:t>www.</a:t>
            </a:r>
            <a:r>
              <a:rPr lang="en-US" altLang="en-US" b="1" dirty="0" err="1">
                <a:solidFill>
                  <a:srgbClr val="800000"/>
                </a:solidFill>
                <a:ea typeface="ＭＳ Ｐゴシック" charset="-128"/>
              </a:rPr>
              <a:t>gersteinlab.org</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misc</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permissions.html</a:t>
            </a:r>
            <a:r>
              <a:rPr lang="en-US" altLang="en-US" dirty="0">
                <a:ea typeface="ＭＳ Ｐゴシック" charset="-128"/>
              </a:rPr>
              <a:t> .</a:t>
            </a:r>
          </a:p>
          <a:p>
            <a:pPr marL="569913" lvl="1" indent="-227013" defTabSz="911225" eaLnBrk="1" hangingPunct="1"/>
            <a:r>
              <a:rPr lang="en-US" altLang="en-US" sz="1600" dirty="0">
                <a:ea typeface="ＭＳ Ｐゴシック" charset="-128"/>
              </a:rPr>
              <a:t>Feel free to use slides &amp; images in the talk with PROPER acknowledgement </a:t>
            </a:r>
            <a:br>
              <a:rPr lang="en-US" altLang="en-US" sz="1600" dirty="0">
                <a:ea typeface="ＭＳ Ｐゴシック" charset="-128"/>
              </a:rPr>
            </a:br>
            <a:r>
              <a:rPr lang="en-US" altLang="en-US" sz="1600" dirty="0">
                <a:ea typeface="ＭＳ Ｐゴシック" charset="-128"/>
              </a:rPr>
              <a:t>(via citation to relevant papers or link to </a:t>
            </a:r>
            <a:r>
              <a:rPr lang="en-US" altLang="en-US" sz="1600" dirty="0" err="1">
                <a:ea typeface="ＭＳ Ｐゴシック" charset="-128"/>
              </a:rPr>
              <a:t>gersteinlab.org</a:t>
            </a:r>
            <a:r>
              <a:rPr lang="en-US" altLang="en-US" sz="1600" dirty="0">
                <a:ea typeface="ＭＳ Ｐゴシック" charset="-128"/>
              </a:rPr>
              <a:t>). </a:t>
            </a:r>
          </a:p>
          <a:p>
            <a:pPr marL="569913" lvl="1" indent="-227013" defTabSz="911225" eaLnBrk="1" hangingPunct="1"/>
            <a:r>
              <a:rPr lang="en-US" altLang="en-US" sz="1600" dirty="0">
                <a:ea typeface="ＭＳ Ｐゴシック" charset="-128"/>
              </a:rPr>
              <a:t>Paper references in the talk were mostly from </a:t>
            </a:r>
            <a:r>
              <a:rPr lang="en-US" altLang="en-US" sz="1600" dirty="0" err="1">
                <a:ea typeface="ＭＳ Ｐゴシック" charset="-128"/>
              </a:rPr>
              <a:t>Papers.GersteinLab.org</a:t>
            </a:r>
            <a:r>
              <a:rPr lang="en-US" altLang="en-US" sz="1600" dirty="0">
                <a:ea typeface="ＭＳ Ｐゴシック" charset="-128"/>
              </a:rPr>
              <a:t>. </a:t>
            </a:r>
          </a:p>
          <a:p>
            <a:pPr marL="227013" indent="-227013" defTabSz="911225" eaLnBrk="1" hangingPunct="1">
              <a:buFontTx/>
              <a:buNone/>
            </a:pPr>
            <a:endParaRPr lang="en-US" altLang="en-US" sz="1300" dirty="0">
              <a:ea typeface="ＭＳ Ｐゴシック" charset="-128"/>
            </a:endParaRPr>
          </a:p>
          <a:p>
            <a:pPr marL="227013" indent="-227013" defTabSz="911225" eaLnBrk="1" hangingPunct="1"/>
            <a:r>
              <a:rPr lang="en-US" altLang="en-US" sz="1300" dirty="0">
                <a:ea typeface="ＭＳ Ｐゴシック" charset="-128"/>
              </a:rPr>
              <a:t>PHOTOS &amp; IMAGES. For thoughts on the source and permissions of many of the photos and clipped images in this presentation see http://</a:t>
            </a:r>
            <a:r>
              <a:rPr lang="en-US" altLang="en-US" sz="1300" dirty="0" err="1">
                <a:ea typeface="ＭＳ Ｐゴシック" charset="-128"/>
              </a:rPr>
              <a:t>streams.gerstein.info</a:t>
            </a:r>
            <a:r>
              <a:rPr lang="en-US" altLang="en-US" sz="1300" dirty="0">
                <a:ea typeface="ＭＳ Ｐゴシック" charset="-128"/>
              </a:rPr>
              <a:t> . </a:t>
            </a:r>
          </a:p>
          <a:p>
            <a:pPr marL="569913" lvl="1" indent="-227013" defTabSz="911225" eaLnBrk="1" hangingPunct="1"/>
            <a:r>
              <a:rPr lang="en-US" altLang="en-US" sz="1300" dirty="0">
                <a:ea typeface="ＭＳ Ｐゴシック" charset="-128"/>
              </a:rPr>
              <a:t>In particular, many of the images have particular EXIF tags, such as  </a:t>
            </a:r>
            <a:r>
              <a:rPr lang="en-US" altLang="en-US" sz="1300" dirty="0" err="1">
                <a:ea typeface="ＭＳ Ｐゴシック" charset="-128"/>
              </a:rPr>
              <a:t>kwpotppt</a:t>
            </a:r>
            <a:r>
              <a:rPr lang="en-US" altLang="en-US" sz="1300" dirty="0">
                <a:ea typeface="ＭＳ Ｐゴシック" charset="-128"/>
              </a:rPr>
              <a:t> , that can be easily queried from </a:t>
            </a:r>
            <a:r>
              <a:rPr lang="en-US" altLang="en-US" sz="1300" dirty="0" err="1">
                <a:ea typeface="ＭＳ Ｐゴシック" charset="-128"/>
              </a:rPr>
              <a:t>flickr</a:t>
            </a:r>
            <a:r>
              <a:rPr lang="en-US" altLang="en-US" sz="1300" dirty="0">
                <a:ea typeface="ＭＳ Ｐゴシック" charset="-128"/>
              </a:rPr>
              <a:t>, </a:t>
            </a:r>
            <a:r>
              <a:rPr lang="en-US" altLang="en-US" sz="1300" dirty="0" err="1">
                <a:ea typeface="ＭＳ Ｐゴシック" charset="-128"/>
              </a:rPr>
              <a:t>viz</a:t>
            </a:r>
            <a:r>
              <a:rPr lang="en-US" altLang="en-US" sz="1300" dirty="0">
                <a:ea typeface="ＭＳ Ｐゴシック" charset="-128"/>
              </a:rPr>
              <a:t>: http://</a:t>
            </a:r>
            <a:r>
              <a:rPr lang="en-US" altLang="en-US" sz="1300" dirty="0" err="1">
                <a:ea typeface="ＭＳ Ｐゴシック" charset="-128"/>
              </a:rPr>
              <a:t>www.flickr.com</a:t>
            </a:r>
            <a:r>
              <a:rPr lang="en-US" altLang="en-US" sz="1300" dirty="0">
                <a:ea typeface="ＭＳ Ｐゴシック" charset="-128"/>
              </a:rPr>
              <a:t>/photos/</a:t>
            </a:r>
            <a:r>
              <a:rPr lang="en-US" altLang="en-US" sz="1300" dirty="0" err="1">
                <a:ea typeface="ＭＳ Ｐゴシック" charset="-128"/>
              </a:rPr>
              <a:t>mbgmbg</a:t>
            </a:r>
            <a:r>
              <a:rPr lang="en-US" altLang="en-US" sz="1300" dirty="0">
                <a:ea typeface="ＭＳ Ｐゴシック" charset="-128"/>
              </a:rPr>
              <a:t>/tags/</a:t>
            </a:r>
            <a:r>
              <a:rPr lang="en-US" altLang="en-US" sz="1300" dirty="0" err="1">
                <a:ea typeface="ＭＳ Ｐゴシック" charset="-128"/>
              </a:rPr>
              <a:t>kwpotppt</a:t>
            </a:r>
            <a:r>
              <a:rPr lang="en-US" altLang="en-US" sz="1300" dirty="0">
                <a:ea typeface="ＭＳ Ｐゴシック" charset="-128"/>
              </a:rPr>
              <a:t> </a:t>
            </a:r>
          </a:p>
          <a:p>
            <a:pPr marL="569913" lvl="1" indent="-227013" defTabSz="911225" eaLnBrk="1" hangingPunct="1">
              <a:buFont typeface="Lucida Grande" charset="0"/>
              <a:buNone/>
            </a:pPr>
            <a:endParaRPr lang="en-US" altLang="en-US" sz="1300" dirty="0">
              <a:ea typeface="ＭＳ Ｐゴシック" charset="-128"/>
            </a:endParaRPr>
          </a:p>
        </p:txBody>
      </p:sp>
    </p:spTree>
    <p:extLst>
      <p:ext uri="{BB962C8B-B14F-4D97-AF65-F5344CB8AC3E}">
        <p14:creationId xmlns:p14="http://schemas.microsoft.com/office/powerpoint/2010/main" val="109559939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Mining: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related to gene regulation </a:t>
            </a:r>
            <a:r>
              <a:rPr lang="en-US" sz="1600" dirty="0" smtClean="0">
                <a:solidFill>
                  <a:schemeClr val="tx1">
                    <a:lumMod val="75000"/>
                    <a:lumOff val="25000"/>
                  </a:schemeClr>
                </a:solidFill>
                <a:ea typeface="ＭＳ Ｐゴシック" charset="0"/>
                <a:cs typeface="ＭＳ Ｐゴシック" charset="0"/>
              </a:rPr>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analyzing the "data exhaust" associated with this activity </a:t>
            </a:r>
          </a:p>
        </p:txBody>
      </p:sp>
      <p:sp>
        <p:nvSpPr>
          <p:cNvPr id="54274" name="Content Placeholder 2"/>
          <p:cNvSpPr>
            <a:spLocks noGrp="1"/>
          </p:cNvSpPr>
          <p:nvPr>
            <p:ph sz="half" idx="1"/>
          </p:nvPr>
        </p:nvSpPr>
        <p:spPr>
          <a:xfrm>
            <a:off x="109538" y="758825"/>
            <a:ext cx="4230814" cy="6116638"/>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[Core-1] </a:t>
            </a:r>
            <a:r>
              <a:rPr lang="en-US" altLang="en-US" sz="2000" b="1" dirty="0" smtClean="0">
                <a:solidFill>
                  <a:srgbClr val="FFC000"/>
                </a:solidFill>
                <a:ea typeface="ＭＳ Ｐゴシック" charset="-128"/>
                <a:cs typeface="ＭＳ Ｐゴシック" charset="-128"/>
              </a:rPr>
              <a:t>Expression </a:t>
            </a:r>
            <a:r>
              <a:rPr lang="en-US" altLang="en-US" sz="2000" b="1" dirty="0">
                <a:solidFill>
                  <a:srgbClr val="FFC000"/>
                </a:solidFill>
                <a:ea typeface="ＭＳ Ｐゴシック" charset="-128"/>
                <a:cs typeface="ＭＳ Ｐゴシック" charset="-128"/>
              </a:rPr>
              <a:t>Clustering</a:t>
            </a:r>
            <a:r>
              <a:rPr lang="en-US" altLang="en-US" sz="2000" dirty="0">
                <a:solidFill>
                  <a:schemeClr val="tx1">
                    <a:lumMod val="75000"/>
                    <a:lumOff val="25000"/>
                  </a:schemeClr>
                </a:solidFill>
                <a:ea typeface="ＭＳ Ｐゴシック" charset="-128"/>
                <a:cs typeface="ＭＳ Ｐゴシック" charset="-128"/>
              </a:rPr>
              <a:t>, </a:t>
            </a:r>
            <a:br>
              <a:rPr lang="en-US" altLang="en-US" sz="2000"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Cross-species </a:t>
            </a:r>
          </a:p>
          <a:p>
            <a:pPr lvl="1"/>
            <a:r>
              <a:rPr lang="en-US" altLang="en-US" sz="1600" dirty="0">
                <a:solidFill>
                  <a:schemeClr val="tx1">
                    <a:lumMod val="75000"/>
                    <a:lumOff val="25000"/>
                  </a:schemeClr>
                </a:solidFill>
                <a:ea typeface="ＭＳ Ｐゴシック" charset="-128"/>
              </a:rPr>
              <a:t>Comparative ENCODE </a:t>
            </a:r>
            <a:r>
              <a:rPr lang="mr-IN" altLang="en-US" sz="1600" dirty="0">
                <a:solidFill>
                  <a:schemeClr val="tx1">
                    <a:lumMod val="75000"/>
                    <a:lumOff val="25000"/>
                  </a:schemeClr>
                </a:solidFill>
                <a:ea typeface="ＭＳ Ｐゴシック" charset="-128"/>
              </a:rPr>
              <a:t>–</a:t>
            </a:r>
            <a:r>
              <a:rPr lang="en-US" altLang="en-US" sz="1600" dirty="0">
                <a:solidFill>
                  <a:schemeClr val="tx1">
                    <a:lumMod val="75000"/>
                    <a:lumOff val="25000"/>
                  </a:schemeClr>
                </a:solidFill>
                <a:ea typeface="ＭＳ Ｐゴシック" charset="-128"/>
              </a:rPr>
              <a:t> Lots of worm-fly-human matched data &amp; developmental </a:t>
            </a:r>
            <a:r>
              <a:rPr lang="en-US" altLang="en-US" sz="1600" dirty="0" err="1">
                <a:solidFill>
                  <a:schemeClr val="tx1">
                    <a:lumMod val="75000"/>
                    <a:lumOff val="25000"/>
                  </a:schemeClr>
                </a:solidFill>
                <a:ea typeface="ＭＳ Ｐゴシック" charset="-128"/>
              </a:rPr>
              <a:t>timecourses</a:t>
            </a:r>
            <a:endParaRPr lang="en-US" altLang="en-US" sz="1600" dirty="0">
              <a:solidFill>
                <a:schemeClr val="tx1">
                  <a:lumMod val="75000"/>
                  <a:lumOff val="25000"/>
                </a:schemeClr>
              </a:solidFill>
              <a:ea typeface="ＭＳ Ｐゴシック" charset="-128"/>
            </a:endParaRPr>
          </a:p>
          <a:p>
            <a:pPr lvl="1"/>
            <a:r>
              <a:rPr lang="en-US" altLang="en-US" sz="1600" dirty="0">
                <a:solidFill>
                  <a:schemeClr val="tx1">
                    <a:lumMod val="75000"/>
                    <a:lumOff val="25000"/>
                  </a:schemeClr>
                </a:solidFill>
                <a:ea typeface="ＭＳ Ｐゴシック" charset="-128"/>
              </a:rPr>
              <a:t>Optimization gives 16 conserved co-expression </a:t>
            </a:r>
            <a:r>
              <a:rPr lang="en-US" altLang="en-US" sz="1600" dirty="0" smtClean="0">
                <a:solidFill>
                  <a:schemeClr val="tx1">
                    <a:lumMod val="75000"/>
                    <a:lumOff val="25000"/>
                  </a:schemeClr>
                </a:solidFill>
                <a:ea typeface="ＭＳ Ｐゴシック" charset="-128"/>
              </a:rPr>
              <a:t>modules, 12 w/ hourglass</a:t>
            </a:r>
            <a:endParaRPr lang="en-US" altLang="en-US" sz="1600" dirty="0">
              <a:solidFill>
                <a:schemeClr val="tx1">
                  <a:lumMod val="75000"/>
                  <a:lumOff val="25000"/>
                </a:schemeClr>
              </a:solidFill>
              <a:ea typeface="ＭＳ Ｐゴシック" charset="-128"/>
            </a:endParaRPr>
          </a:p>
          <a:p>
            <a:r>
              <a:rPr lang="en-US" altLang="en-US" sz="1600" i="1" dirty="0" smtClean="0">
                <a:solidFill>
                  <a:schemeClr val="tx1">
                    <a:lumMod val="75000"/>
                    <a:lumOff val="25000"/>
                  </a:schemeClr>
                </a:solidFill>
                <a:ea typeface="ＭＳ Ｐゴシック" charset="-128"/>
                <a:cs typeface="ＭＳ Ｐゴシック" charset="-128"/>
              </a:rPr>
              <a:t>[Core-2] </a:t>
            </a:r>
            <a:r>
              <a:rPr lang="en-US" altLang="en-US" sz="2000" b="1" dirty="0" smtClean="0">
                <a:solidFill>
                  <a:srgbClr val="FFC000"/>
                </a:solidFill>
                <a:ea typeface="ＭＳ Ｐゴシック" charset="-128"/>
                <a:cs typeface="ＭＳ Ｐゴシック" charset="-128"/>
              </a:rPr>
              <a:t>State </a:t>
            </a:r>
            <a:r>
              <a:rPr lang="en-US" altLang="en-US" sz="2000" b="1" dirty="0">
                <a:solidFill>
                  <a:srgbClr val="FFC000"/>
                </a:solidFill>
                <a:ea typeface="ＭＳ Ｐゴシック" charset="-128"/>
                <a:cs typeface="ＭＳ Ｐゴシック" charset="-128"/>
              </a:rPr>
              <a:t>Space Models</a:t>
            </a:r>
            <a:r>
              <a:rPr lang="en-US" altLang="en-US" sz="2000" b="1" dirty="0">
                <a:solidFill>
                  <a:schemeClr val="tx1">
                    <a:lumMod val="75000"/>
                    <a:lumOff val="25000"/>
                  </a:schemeClr>
                </a:solidFill>
                <a:ea typeface="ＭＳ Ｐゴシック" charset="-128"/>
                <a:cs typeface="ＭＳ Ｐゴシック" charset="-128"/>
              </a:rPr>
              <a:t> </a:t>
            </a:r>
            <a:br>
              <a:rPr lang="en-US" altLang="en-US" sz="2000" b="1"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of Gene Expression</a:t>
            </a:r>
          </a:p>
          <a:p>
            <a:pPr lvl="1"/>
            <a:r>
              <a:rPr lang="en-US" altLang="en-US" sz="1600" dirty="0">
                <a:solidFill>
                  <a:schemeClr val="tx1">
                    <a:lumMod val="75000"/>
                    <a:lumOff val="25000"/>
                  </a:schemeClr>
                </a:solidFill>
                <a:ea typeface="ＭＳ Ｐゴシック" charset="-128"/>
              </a:rPr>
              <a:t>Using dimensionality reduction to help determine internal &amp; external </a:t>
            </a:r>
            <a:r>
              <a:rPr lang="en-US" altLang="en-US" sz="1600" dirty="0" smtClean="0">
                <a:solidFill>
                  <a:schemeClr val="tx1">
                    <a:lumMod val="75000"/>
                    <a:lumOff val="25000"/>
                  </a:schemeClr>
                </a:solidFill>
                <a:ea typeface="ＭＳ Ｐゴシック" charset="-128"/>
              </a:rPr>
              <a:t>drivers; Decoupling </a:t>
            </a:r>
            <a:r>
              <a:rPr lang="en-US" altLang="en-US" sz="1600" dirty="0">
                <a:solidFill>
                  <a:schemeClr val="tx1">
                    <a:lumMod val="75000"/>
                    <a:lumOff val="25000"/>
                  </a:schemeClr>
                </a:solidFill>
                <a:ea typeface="ＭＳ Ｐゴシック" charset="-128"/>
              </a:rPr>
              <a:t>expression changes into those from conserved vs species-specific genes</a:t>
            </a:r>
          </a:p>
          <a:p>
            <a:pPr lvl="1"/>
            <a:r>
              <a:rPr lang="en-US" altLang="en-US" sz="1600" dirty="0" smtClean="0">
                <a:solidFill>
                  <a:schemeClr val="tx1">
                    <a:lumMod val="75000"/>
                    <a:lumOff val="25000"/>
                  </a:schemeClr>
                </a:solidFill>
                <a:ea typeface="ＭＳ Ｐゴシック" charset="-128"/>
              </a:rPr>
              <a:t>Conserved </a:t>
            </a:r>
            <a:r>
              <a:rPr lang="en-US" altLang="en-US" sz="1600" dirty="0">
                <a:solidFill>
                  <a:schemeClr val="tx1">
                    <a:lumMod val="75000"/>
                    <a:lumOff val="25000"/>
                  </a:schemeClr>
                </a:solidFill>
                <a:ea typeface="ＭＳ Ｐゴシック" charset="-128"/>
              </a:rPr>
              <a:t>genes have similar canonical patterns (</a:t>
            </a:r>
            <a:r>
              <a:rPr lang="en-US" altLang="en-US" sz="1600" dirty="0" err="1">
                <a:solidFill>
                  <a:schemeClr val="tx1">
                    <a:lumMod val="75000"/>
                    <a:lumOff val="25000"/>
                  </a:schemeClr>
                </a:solidFill>
                <a:ea typeface="ＭＳ Ｐゴシック" charset="-128"/>
              </a:rPr>
              <a:t>iPDPs</a:t>
            </a:r>
            <a:r>
              <a:rPr lang="en-US" altLang="en-US" sz="1600" dirty="0">
                <a:solidFill>
                  <a:schemeClr val="tx1">
                    <a:lumMod val="75000"/>
                    <a:lumOff val="25000"/>
                  </a:schemeClr>
                </a:solidFill>
                <a:ea typeface="ＭＳ Ｐゴシック" charset="-128"/>
              </a:rPr>
              <a:t>) in contrast to species specific ones (Ex of ribosomal v signaling genes</a:t>
            </a:r>
            <a:r>
              <a:rPr lang="en-US" altLang="en-US" sz="1600" dirty="0" smtClean="0">
                <a:solidFill>
                  <a:schemeClr val="tx1">
                    <a:lumMod val="75000"/>
                    <a:lumOff val="25000"/>
                  </a:schemeClr>
                </a:solidFill>
                <a:ea typeface="ＭＳ Ｐゴシック" charset="-128"/>
              </a:rPr>
              <a:t>)</a:t>
            </a:r>
          </a:p>
          <a:p>
            <a:r>
              <a:rPr lang="en-US" altLang="en-US" sz="1600" i="1" dirty="0">
                <a:solidFill>
                  <a:schemeClr val="tx1">
                    <a:lumMod val="75000"/>
                    <a:lumOff val="25000"/>
                  </a:schemeClr>
                </a:solidFill>
                <a:ea typeface="ＭＳ Ｐゴシック" charset="-128"/>
                <a:cs typeface="ＭＳ Ｐゴシック" charset="-128"/>
              </a:rPr>
              <a:t>[Core-3] </a:t>
            </a:r>
            <a:r>
              <a:rPr lang="en-US" altLang="en-US" sz="2000" b="1" dirty="0">
                <a:solidFill>
                  <a:srgbClr val="FFC000"/>
                </a:solidFill>
                <a:ea typeface="ＭＳ Ｐゴシック" charset="-128"/>
                <a:cs typeface="ＭＳ Ｐゴシック" charset="-128"/>
              </a:rPr>
              <a:t>Logic Gates</a:t>
            </a:r>
            <a:r>
              <a:rPr lang="en-US" altLang="en-US" sz="2000" b="1" dirty="0">
                <a:solidFill>
                  <a:schemeClr val="tx1">
                    <a:lumMod val="75000"/>
                    <a:lumOff val="25000"/>
                  </a:schemeClr>
                </a:solidFill>
                <a:ea typeface="ＭＳ Ｐゴシック" charset="-128"/>
                <a:cs typeface="ＭＳ Ｐゴシック" charset="-128"/>
              </a:rPr>
              <a:t> </a:t>
            </a:r>
            <a:r>
              <a:rPr lang="en-US" altLang="en-US" sz="2000" dirty="0">
                <a:solidFill>
                  <a:schemeClr val="tx1">
                    <a:lumMod val="75000"/>
                    <a:lumOff val="25000"/>
                  </a:schemeClr>
                </a:solidFill>
                <a:ea typeface="ＭＳ Ｐゴシック" charset="-128"/>
                <a:cs typeface="ＭＳ Ｐゴシック" charset="-128"/>
              </a:rPr>
              <a:t>Modeling</a:t>
            </a:r>
          </a:p>
          <a:p>
            <a:pPr lvl="1"/>
            <a:r>
              <a:rPr lang="en-US" altLang="en-US" sz="1600" dirty="0">
                <a:solidFill>
                  <a:schemeClr val="tx1">
                    <a:lumMod val="75000"/>
                    <a:lumOff val="25000"/>
                  </a:schemeClr>
                </a:solidFill>
                <a:ea typeface="ＭＳ Ｐゴシック" charset="-128"/>
              </a:rPr>
              <a:t>Preponderance of OR gates in cancer v. cell-cycle (esp. for MYC) </a:t>
            </a:r>
          </a:p>
          <a:p>
            <a:pPr lvl="1"/>
            <a:endParaRPr lang="en-US" altLang="en-US" sz="1600" dirty="0">
              <a:solidFill>
                <a:schemeClr val="tx1">
                  <a:lumMod val="75000"/>
                  <a:lumOff val="25000"/>
                </a:schemeClr>
              </a:solidFill>
              <a:ea typeface="ＭＳ Ｐゴシック" charset="-128"/>
            </a:endParaRP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255008" y="725488"/>
            <a:ext cx="4873116" cy="6132512"/>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[Exhaust-1] </a:t>
            </a:r>
            <a:r>
              <a:rPr lang="en-US" altLang="en-US" sz="2000" b="1" dirty="0" smtClean="0">
                <a:solidFill>
                  <a:srgbClr val="FFC000"/>
                </a:solidFill>
                <a:ea typeface="ＭＳ Ｐゴシック" charset="-128"/>
                <a:cs typeface="ＭＳ Ｐゴシック" charset="-128"/>
              </a:rPr>
              <a:t>Genomic Privacy</a:t>
            </a:r>
            <a:r>
              <a:rPr lang="en-US" altLang="en-US" sz="2000" b="1" dirty="0" smtClean="0">
                <a:solidFill>
                  <a:schemeClr val="tx1">
                    <a:lumMod val="75000"/>
                    <a:lumOff val="25000"/>
                  </a:schemeClr>
                </a:solidFill>
                <a:ea typeface="ＭＳ Ｐゴシック" charset="-128"/>
                <a:cs typeface="ＭＳ Ｐゴシック" charset="-128"/>
              </a:rPr>
              <a:t> </a:t>
            </a:r>
            <a:br>
              <a:rPr lang="en-US" altLang="en-US" sz="2000" b="1" dirty="0" smtClean="0">
                <a:solidFill>
                  <a:schemeClr val="tx1">
                    <a:lumMod val="75000"/>
                    <a:lumOff val="25000"/>
                  </a:schemeClr>
                </a:solidFill>
                <a:ea typeface="ＭＳ Ｐゴシック" charset="-128"/>
                <a:cs typeface="ＭＳ Ｐゴシック" charset="-128"/>
              </a:rPr>
            </a:br>
            <a:r>
              <a:rPr lang="en-US" altLang="en-US" sz="2000" b="1" dirty="0" smtClean="0">
                <a:solidFill>
                  <a:schemeClr val="tx1">
                    <a:lumMod val="75000"/>
                    <a:lumOff val="25000"/>
                  </a:schemeClr>
                </a:solidFill>
                <a:ea typeface="ＭＳ Ｐゴシック" charset="-128"/>
                <a:cs typeface="ＭＳ Ｐゴシック" charset="-128"/>
              </a:rPr>
              <a:t>&amp; RNA-</a:t>
            </a:r>
            <a:r>
              <a:rPr lang="en-US" altLang="en-US" sz="2000" b="1" dirty="0" err="1" smtClean="0">
                <a:solidFill>
                  <a:schemeClr val="tx1">
                    <a:lumMod val="75000"/>
                    <a:lumOff val="25000"/>
                  </a:schemeClr>
                </a:solidFill>
                <a:ea typeface="ＭＳ Ｐゴシック" charset="-128"/>
                <a:cs typeface="ＭＳ Ｐゴシック" charset="-128"/>
              </a:rPr>
              <a:t>seq</a:t>
            </a:r>
            <a:r>
              <a:rPr lang="en-US" altLang="en-US" sz="2000" b="1" dirty="0" smtClean="0">
                <a:solidFill>
                  <a:schemeClr val="tx1">
                    <a:lumMod val="75000"/>
                    <a:lumOff val="25000"/>
                  </a:schemeClr>
                </a:solidFill>
                <a:ea typeface="ＭＳ Ｐゴシック" charset="-128"/>
                <a:cs typeface="ＭＳ Ｐゴシック" charset="-128"/>
              </a:rPr>
              <a:t> </a:t>
            </a:r>
            <a:endParaRPr lang="en-US" altLang="en-US" sz="2000" b="1" dirty="0">
              <a:solidFill>
                <a:schemeClr val="tx1">
                  <a:lumMod val="75000"/>
                  <a:lumOff val="25000"/>
                </a:schemeClr>
              </a:solidFill>
              <a:ea typeface="ＭＳ Ｐゴシック" charset="-128"/>
              <a:cs typeface="ＭＳ Ｐゴシック" charset="-128"/>
            </a:endParaRPr>
          </a:p>
          <a:p>
            <a:pPr lvl="1"/>
            <a:r>
              <a:rPr lang="en-US" altLang="en-US" sz="1600" dirty="0" smtClean="0">
                <a:solidFill>
                  <a:schemeClr val="tx1">
                    <a:lumMod val="75000"/>
                    <a:lumOff val="25000"/>
                  </a:schemeClr>
                </a:solidFill>
                <a:ea typeface="ＭＳ Ｐゴシック" charset="-128"/>
              </a:rPr>
              <a:t>The dilemma: The genome as fundamental</a:t>
            </a:r>
            <a:r>
              <a:rPr lang="en-US" altLang="en-US" sz="1600" dirty="0">
                <a:solidFill>
                  <a:schemeClr val="tx1">
                    <a:lumMod val="75000"/>
                    <a:lumOff val="25000"/>
                  </a:schemeClr>
                </a:solidFill>
                <a:ea typeface="ＭＳ Ｐゴシック" charset="-128"/>
              </a:rPr>
              <a:t>, inherited info that’s very private v need for large-scale mining for med. research</a:t>
            </a:r>
          </a:p>
          <a:p>
            <a:pPr lvl="1"/>
            <a:r>
              <a:rPr lang="en-US" altLang="en-US" sz="1600" dirty="0" smtClean="0">
                <a:solidFill>
                  <a:schemeClr val="tx1">
                    <a:lumMod val="75000"/>
                    <a:lumOff val="25000"/>
                  </a:schemeClr>
                </a:solidFill>
                <a:ea typeface="ＭＳ Ｐゴシック" charset="-128"/>
              </a:rPr>
              <a:t>2-sided nature of RNA-</a:t>
            </a:r>
            <a:r>
              <a:rPr lang="en-US" altLang="en-US" sz="1600" dirty="0" err="1" smtClean="0">
                <a:solidFill>
                  <a:schemeClr val="tx1">
                    <a:lumMod val="75000"/>
                    <a:lumOff val="25000"/>
                  </a:schemeClr>
                </a:solidFill>
                <a:ea typeface="ＭＳ Ｐゴシック" charset="-128"/>
              </a:rPr>
              <a:t>seq</a:t>
            </a:r>
            <a:r>
              <a:rPr lang="en-US" altLang="en-US" sz="1600" dirty="0" smtClean="0">
                <a:solidFill>
                  <a:schemeClr val="tx1">
                    <a:lumMod val="75000"/>
                    <a:lumOff val="25000"/>
                  </a:schemeClr>
                </a:solidFill>
                <a:ea typeface="ＭＳ Ｐゴシック" charset="-128"/>
              </a:rPr>
              <a:t> presents </a:t>
            </a:r>
            <a:r>
              <a:rPr lang="en-US" altLang="en-US" sz="1600" dirty="0">
                <a:solidFill>
                  <a:schemeClr val="tx1">
                    <a:lumMod val="75000"/>
                    <a:lumOff val="25000"/>
                  </a:schemeClr>
                </a:solidFill>
                <a:ea typeface="ＭＳ Ｐゴシック" charset="-128"/>
              </a:rPr>
              <a:t>a </a:t>
            </a:r>
            <a:r>
              <a:rPr lang="en-US" altLang="en-US" sz="1600" dirty="0" smtClean="0">
                <a:solidFill>
                  <a:schemeClr val="tx1">
                    <a:lumMod val="75000"/>
                    <a:lumOff val="25000"/>
                  </a:schemeClr>
                </a:solidFill>
                <a:ea typeface="ＭＳ Ｐゴシック" charset="-128"/>
              </a:rPr>
              <a:t>particularly tricky </a:t>
            </a:r>
            <a:r>
              <a:rPr lang="en-US" altLang="en-US" sz="1600" dirty="0">
                <a:solidFill>
                  <a:schemeClr val="tx1">
                    <a:lumMod val="75000"/>
                    <a:lumOff val="25000"/>
                  </a:schemeClr>
                </a:solidFill>
                <a:ea typeface="ＭＳ Ｐゴシック" charset="-128"/>
              </a:rPr>
              <a:t>privacy </a:t>
            </a:r>
            <a:r>
              <a:rPr lang="en-US" altLang="en-US" sz="1600" dirty="0" smtClean="0">
                <a:solidFill>
                  <a:schemeClr val="tx1">
                    <a:lumMod val="75000"/>
                    <a:lumOff val="25000"/>
                  </a:schemeClr>
                </a:solidFill>
                <a:ea typeface="ＭＳ Ｐゴシック" charset="-128"/>
              </a:rPr>
              <a:t>issue</a:t>
            </a:r>
          </a:p>
          <a:p>
            <a:pPr lvl="1"/>
            <a:r>
              <a:rPr lang="en-US" altLang="en-US" sz="1600" dirty="0" smtClean="0">
                <a:solidFill>
                  <a:schemeClr val="tx1">
                    <a:lumMod val="75000"/>
                    <a:lumOff val="25000"/>
                  </a:schemeClr>
                </a:solidFill>
                <a:ea typeface="ＭＳ Ｐゴシック" charset="-128"/>
              </a:rPr>
              <a:t>Using file formats to remove obvious variants</a:t>
            </a:r>
            <a:endParaRPr lang="en-US" altLang="en-US" sz="1600" dirty="0">
              <a:solidFill>
                <a:schemeClr val="tx1">
                  <a:lumMod val="75000"/>
                  <a:lumOff val="25000"/>
                </a:schemeClr>
              </a:solidFill>
              <a:ea typeface="ＭＳ Ｐゴシック" charset="-128"/>
            </a:endParaRPr>
          </a:p>
          <a:p>
            <a:pPr lvl="1"/>
            <a:r>
              <a:rPr lang="en-US" altLang="en-US" sz="1600" dirty="0" smtClean="0">
                <a:solidFill>
                  <a:schemeClr val="tx1">
                    <a:lumMod val="75000"/>
                    <a:lumOff val="25000"/>
                  </a:schemeClr>
                </a:solidFill>
                <a:ea typeface="ＭＳ Ｐゴシック" charset="-128"/>
              </a:rPr>
              <a:t>Quantifying </a:t>
            </a:r>
            <a:r>
              <a:rPr lang="en-US" altLang="en-US" sz="1600" dirty="0">
                <a:solidFill>
                  <a:schemeClr val="tx1">
                    <a:lumMod val="75000"/>
                    <a:lumOff val="25000"/>
                  </a:schemeClr>
                </a:solidFill>
                <a:ea typeface="ＭＳ Ｐゴシック" charset="-128"/>
              </a:rPr>
              <a:t>&amp; removing </a:t>
            </a:r>
            <a:r>
              <a:rPr lang="en-US" altLang="en-US" sz="1600" dirty="0" smtClean="0">
                <a:solidFill>
                  <a:schemeClr val="tx1">
                    <a:lumMod val="75000"/>
                    <a:lumOff val="25000"/>
                  </a:schemeClr>
                </a:solidFill>
                <a:ea typeface="ＭＳ Ｐゴシック" charset="-128"/>
              </a:rPr>
              <a:t>further variant </a:t>
            </a:r>
            <a:r>
              <a:rPr lang="en-US" altLang="en-US" sz="1600" dirty="0">
                <a:solidFill>
                  <a:schemeClr val="tx1">
                    <a:lumMod val="75000"/>
                    <a:lumOff val="25000"/>
                  </a:schemeClr>
                </a:solidFill>
                <a:ea typeface="ＭＳ Ｐゴシック" charset="-128"/>
              </a:rPr>
              <a:t>info from expression levels + </a:t>
            </a:r>
            <a:r>
              <a:rPr lang="en-US" altLang="en-US" sz="1600" dirty="0" err="1">
                <a:solidFill>
                  <a:schemeClr val="tx1">
                    <a:lumMod val="75000"/>
                    <a:lumOff val="25000"/>
                  </a:schemeClr>
                </a:solidFill>
                <a:ea typeface="ＭＳ Ｐゴシック" charset="-128"/>
              </a:rPr>
              <a:t>eQTLs</a:t>
            </a:r>
            <a:r>
              <a:rPr lang="en-US" altLang="en-US" sz="1600" dirty="0">
                <a:solidFill>
                  <a:schemeClr val="tx1">
                    <a:lumMod val="75000"/>
                    <a:lumOff val="25000"/>
                  </a:schemeClr>
                </a:solidFill>
                <a:ea typeface="ＭＳ Ｐゴシック" charset="-128"/>
              </a:rPr>
              <a:t> using ICI &amp; predictability</a:t>
            </a:r>
          </a:p>
          <a:p>
            <a:pPr lvl="1"/>
            <a:r>
              <a:rPr lang="en-US" altLang="en-US" sz="1600" dirty="0">
                <a:solidFill>
                  <a:schemeClr val="tx1">
                    <a:lumMod val="75000"/>
                    <a:lumOff val="25000"/>
                  </a:schemeClr>
                </a:solidFill>
                <a:ea typeface="ＭＳ Ｐゴシック" charset="-128"/>
              </a:rPr>
              <a:t>Instantiating a practical linking attack using extreme expression levels</a:t>
            </a:r>
          </a:p>
          <a:p>
            <a:r>
              <a:rPr lang="en-US" altLang="en-US" sz="1600" i="1" dirty="0" smtClean="0">
                <a:solidFill>
                  <a:schemeClr val="tx1">
                    <a:lumMod val="75000"/>
                    <a:lumOff val="25000"/>
                  </a:schemeClr>
                </a:solidFill>
                <a:ea typeface="ＭＳ Ｐゴシック" charset="-128"/>
                <a:cs typeface="ＭＳ Ｐゴシック" charset="-128"/>
              </a:rPr>
              <a:t>[Exhaust-2]</a:t>
            </a:r>
            <a:r>
              <a:rPr lang="en-US" altLang="en-US" sz="2000" b="1" dirty="0" smtClean="0">
                <a:solidFill>
                  <a:schemeClr val="tx1">
                    <a:lumMod val="75000"/>
                    <a:lumOff val="25000"/>
                  </a:schemeClr>
                </a:solidFill>
                <a:ea typeface="ＭＳ Ｐゴシック" charset="-128"/>
                <a:cs typeface="ＭＳ Ｐゴシック" charset="-128"/>
              </a:rPr>
              <a:t> </a:t>
            </a:r>
            <a:r>
              <a:rPr lang="en-US" altLang="en-US" sz="2000" b="1" dirty="0" smtClean="0">
                <a:solidFill>
                  <a:srgbClr val="FFC000"/>
                </a:solidFill>
                <a:ea typeface="ＭＳ Ｐゴシック" charset="-128"/>
                <a:cs typeface="ＭＳ Ｐゴシック" charset="-128"/>
              </a:rPr>
              <a:t>Publication Patterns</a:t>
            </a:r>
            <a:r>
              <a:rPr lang="en-US" altLang="en-US" sz="2000" dirty="0" smtClean="0">
                <a:solidFill>
                  <a:schemeClr val="tx1">
                    <a:lumMod val="75000"/>
                    <a:lumOff val="25000"/>
                  </a:schemeClr>
                </a:solidFill>
                <a:ea typeface="ＭＳ Ｐゴシック" charset="-128"/>
                <a:cs typeface="ＭＳ Ｐゴシック" charset="-128"/>
              </a:rPr>
              <a:t> from data </a:t>
            </a:r>
            <a:r>
              <a:rPr lang="en-US" altLang="en-US" sz="2000" dirty="0">
                <a:solidFill>
                  <a:schemeClr val="tx1">
                    <a:lumMod val="75000"/>
                    <a:lumOff val="25000"/>
                  </a:schemeClr>
                </a:solidFill>
                <a:ea typeface="ＭＳ Ｐゴシック" charset="-128"/>
                <a:cs typeface="ＭＳ Ｐゴシック" charset="-128"/>
              </a:rPr>
              <a:t>producing consortia</a:t>
            </a:r>
          </a:p>
          <a:p>
            <a:pPr lvl="1"/>
            <a:r>
              <a:rPr lang="en-US" altLang="en-US" sz="16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600" dirty="0">
                <a:solidFill>
                  <a:schemeClr val="tx1">
                    <a:lumMod val="75000"/>
                    <a:lumOff val="25000"/>
                  </a:schemeClr>
                </a:solidFill>
                <a:ea typeface="ＭＳ Ｐゴシック" charset="-128"/>
              </a:rPr>
              <a:t>Key role of brokers in data dissemination</a:t>
            </a: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1003807566"/>
      </p:ext>
    </p:extLst>
  </p:cSld>
  <p:clrMapOvr>
    <a:masterClrMapping/>
  </p:clrMapOvr>
  <p:transition advTm="238108"/>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84323"/>
            <a:ext cx="7772400" cy="1143000"/>
          </a:xfrm>
        </p:spPr>
        <p:txBody>
          <a:bodyPr/>
          <a:lstStyle/>
          <a:p>
            <a:r>
              <a:rPr lang="en-US" dirty="0" smtClean="0"/>
              <a:t>ENCODE Time-course gene expression </a:t>
            </a:r>
            <a:r>
              <a:rPr lang="en-US" dirty="0"/>
              <a:t/>
            </a:r>
            <a:br>
              <a:rPr lang="en-US" dirty="0"/>
            </a:br>
            <a:r>
              <a:rPr lang="en-US" dirty="0" smtClean="0"/>
              <a:t>data of worm &amp; fly development + human conditions</a:t>
            </a:r>
            <a:endParaRPr lang="en-US" dirty="0"/>
          </a:p>
        </p:txBody>
      </p:sp>
      <p:sp>
        <p:nvSpPr>
          <p:cNvPr id="10" name="Content Placeholder 9"/>
          <p:cNvSpPr>
            <a:spLocks noGrp="1"/>
          </p:cNvSpPr>
          <p:nvPr>
            <p:ph idx="1"/>
          </p:nvPr>
        </p:nvSpPr>
        <p:spPr>
          <a:xfrm>
            <a:off x="5060597" y="4073764"/>
            <a:ext cx="3780900" cy="2204624"/>
          </a:xfrm>
        </p:spPr>
        <p:txBody>
          <a:bodyPr rtlCol="0">
            <a:noAutofit/>
          </a:bodyPr>
          <a:lstStyle/>
          <a:p>
            <a:pPr fontAlgn="auto">
              <a:spcAft>
                <a:spcPts val="0"/>
              </a:spcAft>
              <a:buFont typeface="Arial"/>
              <a:buChar char="•"/>
              <a:defRPr/>
            </a:pPr>
            <a:r>
              <a:rPr lang="en-US" sz="1600" dirty="0" smtClean="0">
                <a:ea typeface="+mn-ea"/>
                <a:cs typeface="+mn-cs"/>
              </a:rPr>
              <a:t>Broad sampling of conditions across transcriptomes for human, worm &amp; fly</a:t>
            </a:r>
          </a:p>
          <a:p>
            <a:pPr lvl="1" fontAlgn="auto">
              <a:spcAft>
                <a:spcPts val="0"/>
              </a:spcAft>
              <a:buFont typeface="Arial"/>
              <a:buChar char="–"/>
              <a:defRPr/>
            </a:pPr>
            <a:r>
              <a:rPr lang="en-US" sz="1600" dirty="0"/>
              <a:t>embryo &amp; </a:t>
            </a:r>
            <a:r>
              <a:rPr lang="en-US" sz="1600" dirty="0" smtClean="0"/>
              <a:t>ES </a:t>
            </a:r>
            <a:r>
              <a:rPr lang="en-US" sz="1600" dirty="0"/>
              <a:t>cells</a:t>
            </a:r>
          </a:p>
          <a:p>
            <a:pPr lvl="1" fontAlgn="auto">
              <a:spcAft>
                <a:spcPts val="0"/>
              </a:spcAft>
              <a:buFont typeface="Arial"/>
              <a:buChar char="–"/>
              <a:defRPr/>
            </a:pPr>
            <a:r>
              <a:rPr lang="en-US" sz="1600" dirty="0"/>
              <a:t>developmental time course (worm-fly</a:t>
            </a:r>
            <a:r>
              <a:rPr lang="en-US" sz="1600" dirty="0" smtClean="0"/>
              <a:t>)</a:t>
            </a:r>
            <a:endParaRPr lang="en-US" sz="2000" dirty="0" smtClean="0">
              <a:ea typeface="+mn-ea"/>
              <a:cs typeface="+mn-cs"/>
            </a:endParaRPr>
          </a:p>
          <a:p>
            <a:pPr fontAlgn="auto">
              <a:spcAft>
                <a:spcPts val="0"/>
              </a:spcAft>
              <a:buFont typeface="Arial"/>
              <a:buChar char="•"/>
              <a:defRPr/>
            </a:pPr>
            <a:r>
              <a:rPr lang="en-US" sz="1600" dirty="0" smtClean="0">
                <a:ea typeface="+mn-ea"/>
              </a:rPr>
              <a:t>In total: ~3000 datasets </a:t>
            </a:r>
            <a:br>
              <a:rPr lang="en-US" sz="1600" dirty="0" smtClean="0">
                <a:ea typeface="+mn-ea"/>
              </a:rPr>
            </a:br>
            <a:r>
              <a:rPr lang="en-US" sz="1600" dirty="0" smtClean="0">
                <a:ea typeface="+mn-ea"/>
              </a:rPr>
              <a:t>(~</a:t>
            </a:r>
            <a:r>
              <a:rPr lang="en-US" sz="1600" dirty="0"/>
              <a:t>130B reads</a:t>
            </a:r>
            <a:r>
              <a:rPr lang="en-US" sz="1600" dirty="0" smtClean="0">
                <a:ea typeface="+mn-ea"/>
              </a:rPr>
              <a:t>)</a:t>
            </a:r>
            <a:endParaRPr lang="en-US" sz="1600" dirty="0"/>
          </a:p>
          <a:p>
            <a:pPr fontAlgn="auto">
              <a:spcAft>
                <a:spcPts val="0"/>
              </a:spcAft>
              <a:buFont typeface="Arial"/>
              <a:buChar char="•"/>
              <a:defRPr/>
            </a:pPr>
            <a:endParaRPr lang="en-US" sz="2000" dirty="0">
              <a:ea typeface="+mn-ea"/>
              <a:cs typeface="+mn-cs"/>
            </a:endParaRPr>
          </a:p>
        </p:txBody>
      </p:sp>
      <p:graphicFrame>
        <p:nvGraphicFramePr>
          <p:cNvPr id="4" name="Table 3"/>
          <p:cNvGraphicFramePr>
            <a:graphicFrameLocks noGrp="1"/>
          </p:cNvGraphicFramePr>
          <p:nvPr>
            <p:extLst/>
          </p:nvPr>
        </p:nvGraphicFramePr>
        <p:xfrm>
          <a:off x="615415" y="4792663"/>
          <a:ext cx="4098474" cy="1586071"/>
        </p:xfrm>
        <a:graphic>
          <a:graphicData uri="http://schemas.openxmlformats.org/drawingml/2006/table">
            <a:tbl>
              <a:tblPr firstRow="1" bandRow="1">
                <a:tableStyleId>{7E9639D4-E3E2-4D34-9284-5A2195B3D0D7}</a:tableStyleId>
              </a:tblPr>
              <a:tblGrid>
                <a:gridCol w="1143477"/>
                <a:gridCol w="2954997"/>
              </a:tblGrid>
              <a:tr h="488791">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dirty="0" smtClean="0">
                          <a:solidFill>
                            <a:srgbClr val="FFFFFF"/>
                          </a:solidFill>
                          <a:latin typeface="Times New Roman"/>
                          <a:cs typeface="Times New Roman"/>
                        </a:rPr>
                        <a:t>Organism</a:t>
                      </a:r>
                      <a:endParaRPr lang="en-US" sz="1200" b="1" dirty="0">
                        <a:solidFill>
                          <a:srgbClr val="FFFFFF"/>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baseline="0" dirty="0" smtClean="0">
                          <a:solidFill>
                            <a:srgbClr val="FFFFFF"/>
                          </a:solidFill>
                          <a:latin typeface="Times New Roman"/>
                          <a:cs typeface="Times New Roman"/>
                        </a:rPr>
                        <a:t>Major developmental stages</a:t>
                      </a:r>
                      <a:endParaRPr lang="en-US" sz="1200" b="0" dirty="0" smtClean="0">
                        <a:solidFill>
                          <a:srgbClr val="FFFFFF"/>
                        </a:solidFill>
                        <a:latin typeface="Times New Roman"/>
                        <a:cs typeface="Times New Roman"/>
                      </a:endParaRPr>
                    </a:p>
                  </a:txBody>
                  <a:tcPr/>
                </a:tc>
              </a:tr>
              <a:tr h="411480">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worm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C. </a:t>
                      </a:r>
                      <a:r>
                        <a:rPr kumimoji="0" lang="en-US" sz="1200" i="1" u="none" strike="noStrike" kern="1200" cap="none" spc="0" normalizeH="0" baseline="0" noProof="0" dirty="0" err="1" smtClean="0">
                          <a:ln>
                            <a:noFill/>
                          </a:ln>
                          <a:effectLst/>
                          <a:uLnTx/>
                          <a:uFillTx/>
                          <a:latin typeface="Times New Roman"/>
                          <a:cs typeface="Times New Roman"/>
                        </a:rPr>
                        <a:t>elegans</a:t>
                      </a:r>
                      <a:r>
                        <a:rPr kumimoji="0" lang="en-US" sz="1200" u="none" strike="noStrike" kern="1200" cap="none" spc="0" normalizeH="0" baseline="0" noProof="0" dirty="0" smtClean="0">
                          <a:ln>
                            <a:noFill/>
                          </a:ln>
                          <a:effectLst/>
                          <a:uLnTx/>
                          <a:uFillTx/>
                          <a:latin typeface="Times New Roman"/>
                          <a:cs typeface="Times New Roman"/>
                        </a:rPr>
                        <a:t>)</a:t>
                      </a:r>
                    </a:p>
                    <a:p>
                      <a:endParaRPr lang="en-US" sz="12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200" baseline="0" dirty="0" smtClean="0">
                          <a:latin typeface="Times New Roman"/>
                          <a:cs typeface="Times New Roman"/>
                        </a:rPr>
                        <a:t>33 stages: 0, 0.5, 1, …, 12 hours, L1, L2, L3, L4, …, Young Adults, Adults</a:t>
                      </a:r>
                      <a:endParaRPr lang="en-US" sz="1200" dirty="0">
                        <a:solidFill>
                          <a:srgbClr val="000000"/>
                        </a:solidFill>
                        <a:latin typeface="Times New Roman"/>
                        <a:cs typeface="Times New Roman"/>
                      </a:endParaRPr>
                    </a:p>
                  </a:txBody>
                  <a:tcPr/>
                </a:tc>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fly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D. </a:t>
                      </a:r>
                      <a:r>
                        <a:rPr kumimoji="0" lang="en-US" sz="1200" i="1" u="none" strike="noStrike" kern="1200" cap="none" spc="0" normalizeH="0" baseline="0" noProof="0" dirty="0" err="1" smtClean="0">
                          <a:ln>
                            <a:noFill/>
                          </a:ln>
                          <a:effectLst/>
                          <a:uLnTx/>
                          <a:uFillTx/>
                          <a:latin typeface="Times New Roman"/>
                          <a:cs typeface="Times New Roman"/>
                        </a:rPr>
                        <a:t>mel</a:t>
                      </a:r>
                      <a:r>
                        <a:rPr kumimoji="0" lang="en-US" sz="1200" i="1" u="none" strike="noStrike" kern="1200" cap="none" spc="0" normalizeH="0" baseline="0" noProof="0" dirty="0" smtClean="0">
                          <a:ln>
                            <a:noFill/>
                          </a:ln>
                          <a:effectLst/>
                          <a:uLnTx/>
                          <a:uFillTx/>
                          <a:latin typeface="Times New Roman"/>
                          <a:cs typeface="Times New Roman"/>
                        </a:rPr>
                        <a:t>.</a:t>
                      </a:r>
                      <a:r>
                        <a:rPr kumimoji="0" lang="en-US" sz="1200" u="none" strike="noStrike" kern="1200" cap="none" spc="0" normalizeH="0" baseline="0" noProof="0" dirty="0" smtClean="0">
                          <a:ln>
                            <a:noFill/>
                          </a:ln>
                          <a:effectLst/>
                          <a:uLnTx/>
                          <a:uFillTx/>
                          <a:latin typeface="Times New Roman"/>
                          <a:cs typeface="Times New Roman"/>
                        </a:rPr>
                        <a:t>)</a:t>
                      </a:r>
                    </a:p>
                  </a:txBody>
                  <a:tcPr/>
                </a:tc>
                <a:tc>
                  <a:txBody>
                    <a:bodyPr/>
                    <a:lstStyle/>
                    <a:p>
                      <a:pPr algn="ctr"/>
                      <a:r>
                        <a:rPr lang="en-US" sz="1200" dirty="0" smtClean="0">
                          <a:latin typeface="Times New Roman"/>
                          <a:cs typeface="Times New Roman"/>
                        </a:rPr>
                        <a:t>30 stages:</a:t>
                      </a:r>
                      <a:r>
                        <a:rPr lang="en-US" sz="1200" baseline="0" dirty="0" smtClean="0">
                          <a:latin typeface="Times New Roman"/>
                          <a:cs typeface="Times New Roman"/>
                        </a:rPr>
                        <a:t> 0, 2, 4, 6, 8,…, 20, 22 hours, L1-L4, </a:t>
                      </a:r>
                      <a:r>
                        <a:rPr lang="en-US" sz="1200" baseline="0" dirty="0" err="1" smtClean="0">
                          <a:latin typeface="Times New Roman"/>
                          <a:cs typeface="Times New Roman"/>
                        </a:rPr>
                        <a:t>Pupaes</a:t>
                      </a:r>
                      <a:r>
                        <a:rPr lang="en-US" sz="1200" baseline="0" dirty="0" smtClean="0">
                          <a:latin typeface="Times New Roman"/>
                          <a:cs typeface="Times New Roman"/>
                        </a:rPr>
                        <a:t>, Adults</a:t>
                      </a:r>
                      <a:endParaRPr lang="en-US" sz="1200" dirty="0">
                        <a:solidFill>
                          <a:srgbClr val="000000"/>
                        </a:solidFill>
                        <a:latin typeface="Times New Roman"/>
                        <a:cs typeface="Times New Roman"/>
                      </a:endParaRPr>
                    </a:p>
                  </a:txBody>
                  <a:tcPr/>
                </a:tc>
              </a:tr>
            </a:tbl>
          </a:graphicData>
        </a:graphic>
      </p:graphicFrame>
      <p:pic>
        <p:nvPicPr>
          <p:cNvPr id="6" name="Picture 5"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32933" t="10186" r="40820" b="50064"/>
          <a:stretch/>
        </p:blipFill>
        <p:spPr>
          <a:xfrm>
            <a:off x="1216152" y="1069848"/>
            <a:ext cx="2743200" cy="2743200"/>
          </a:xfrm>
          <a:prstGeom prst="rect">
            <a:avLst/>
          </a:prstGeom>
        </p:spPr>
      </p:pic>
      <p:pic>
        <p:nvPicPr>
          <p:cNvPr id="7" name="Picture 6"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61106" t="10186" r="11889" b="50064"/>
          <a:stretch/>
        </p:blipFill>
        <p:spPr>
          <a:xfrm>
            <a:off x="5029200" y="1067644"/>
            <a:ext cx="2737227" cy="2743200"/>
          </a:xfrm>
          <a:prstGeom prst="rect">
            <a:avLst/>
          </a:prstGeom>
        </p:spPr>
      </p:pic>
      <p:sp>
        <p:nvSpPr>
          <p:cNvPr id="8" name="TextBox 4"/>
          <p:cNvSpPr txBox="1">
            <a:spLocks noChangeArrowheads="1"/>
          </p:cNvSpPr>
          <p:nvPr/>
        </p:nvSpPr>
        <p:spPr bwMode="auto">
          <a:xfrm rot="16200000">
            <a:off x="-2784672" y="3811715"/>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
        <p:nvSpPr>
          <p:cNvPr id="9" name="Title 1"/>
          <p:cNvSpPr txBox="1">
            <a:spLocks/>
          </p:cNvSpPr>
          <p:nvPr/>
        </p:nvSpPr>
        <p:spPr bwMode="auto">
          <a:xfrm>
            <a:off x="634959" y="4084540"/>
            <a:ext cx="4036666" cy="468491"/>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r>
              <a:rPr lang="en-US" sz="1200" kern="0" dirty="0" smtClean="0">
                <a:latin typeface="Calibri" charset="0"/>
              </a:rPr>
              <a:t>Comparative ENCODE Functional Genomics Resource</a:t>
            </a:r>
            <a:br>
              <a:rPr lang="en-US" sz="1200" kern="0" dirty="0" smtClean="0">
                <a:latin typeface="Calibri" charset="0"/>
              </a:rPr>
            </a:br>
            <a:r>
              <a:rPr lang="en-US" sz="1200" kern="0" dirty="0" smtClean="0">
                <a:latin typeface="Calibri" charset="0"/>
              </a:rPr>
              <a:t>(</a:t>
            </a:r>
            <a:r>
              <a:rPr lang="en-US" sz="1200" kern="0" dirty="0" err="1" smtClean="0">
                <a:latin typeface="Calibri" charset="0"/>
              </a:rPr>
              <a:t>EncodeProject.org</a:t>
            </a:r>
            <a:r>
              <a:rPr lang="en-US" sz="1200" kern="0" dirty="0" smtClean="0">
                <a:latin typeface="Calibri" charset="0"/>
              </a:rPr>
              <a:t>/comparative)</a:t>
            </a:r>
            <a:endParaRPr lang="en-US" sz="1200" kern="0" dirty="0">
              <a:latin typeface="Calibri" charset="0"/>
            </a:endParaRPr>
          </a:p>
        </p:txBody>
      </p:sp>
    </p:spTree>
    <p:extLst>
      <p:ext uri="{BB962C8B-B14F-4D97-AF65-F5344CB8AC3E}">
        <p14:creationId xmlns:p14="http://schemas.microsoft.com/office/powerpoint/2010/main" val="484423577"/>
      </p:ext>
    </p:extLst>
  </p:cSld>
  <p:clrMapOvr>
    <a:masterClrMapping/>
  </p:clrMapOvr>
  <p:transition advTm="44232"/>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1.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5.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16.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17.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18.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19.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2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7.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28.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2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3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1.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3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4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1.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42.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43.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44.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45.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46.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4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5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7.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58.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5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6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61.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62.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63.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6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0.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1.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9.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heme/theme1.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o-follow-up">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129063</TotalTime>
  <Words>4536</Words>
  <Application>Microsoft Macintosh PowerPoint</Application>
  <PresentationFormat>Letter Paper (8.5x11 in)</PresentationFormat>
  <Paragraphs>1132</Paragraphs>
  <Slides>77</Slides>
  <Notes>34</Notes>
  <HiddenSlides>0</HiddenSlides>
  <MMClips>0</MMClips>
  <ScaleCrop>false</ScaleCrop>
  <HeadingPairs>
    <vt:vector size="8" baseType="variant">
      <vt:variant>
        <vt:lpstr>Fonts Used</vt:lpstr>
      </vt:variant>
      <vt:variant>
        <vt:i4>11</vt:i4>
      </vt:variant>
      <vt:variant>
        <vt:lpstr>Theme</vt:lpstr>
      </vt:variant>
      <vt:variant>
        <vt:i4>5</vt:i4>
      </vt:variant>
      <vt:variant>
        <vt:lpstr>Embedded OLE Servers</vt:lpstr>
      </vt:variant>
      <vt:variant>
        <vt:i4>1</vt:i4>
      </vt:variant>
      <vt:variant>
        <vt:lpstr>Slide Titles</vt:lpstr>
      </vt:variant>
      <vt:variant>
        <vt:i4>77</vt:i4>
      </vt:variant>
    </vt:vector>
  </HeadingPairs>
  <TitlesOfParts>
    <vt:vector size="94" baseType="lpstr">
      <vt:lpstr>Arial</vt:lpstr>
      <vt:lpstr>Calibri</vt:lpstr>
      <vt:lpstr>Calibri Light</vt:lpstr>
      <vt:lpstr>Courier</vt:lpstr>
      <vt:lpstr>Courier New</vt:lpstr>
      <vt:lpstr>Georgia</vt:lpstr>
      <vt:lpstr>Helvetica</vt:lpstr>
      <vt:lpstr>Lucida Grande</vt:lpstr>
      <vt:lpstr>ＭＳ Ｐゴシック</vt:lpstr>
      <vt:lpstr>Times New Roman</vt:lpstr>
      <vt:lpstr>宋体</vt:lpstr>
      <vt:lpstr>Basic-template-i0jhhsb-20160605</vt:lpstr>
      <vt:lpstr>Outline-Style-20160605</vt:lpstr>
      <vt:lpstr>to-follow-up</vt:lpstr>
      <vt:lpstr>Office Theme</vt:lpstr>
      <vt:lpstr>3_Office Theme</vt:lpstr>
      <vt:lpstr>Equation</vt:lpstr>
      <vt:lpstr>Transcriptome  Mining:   Tackling core issues related to  gene regulation  &amp; also analyzing the "data exhaust"  associated with this activity </vt:lpstr>
      <vt:lpstr>Transcriptome = Gene Activity of All Genes in the Genome,  usually quantified by RNA-seq</vt:lpstr>
      <vt:lpstr>PowerPoint Presentation</vt:lpstr>
      <vt:lpstr>Activity Patterns</vt:lpstr>
      <vt:lpstr>Some Core Science Qs Addressed by RNA-seq</vt:lpstr>
      <vt:lpstr>Studying large-scale transcriptome data also produces   Data Exhaust </vt:lpstr>
      <vt:lpstr>Transcriptome Mining: Tackling core issues related to gene regulation  &amp; also analyzing the "data exhaust" associated with this activity </vt:lpstr>
      <vt:lpstr>Transcriptome Mining: Tackling core issues related to gene regulation  &amp; also analyzing the "data exhaust" associated with this activity </vt:lpstr>
      <vt:lpstr>ENCODE Time-course gene expression  data of worm &amp; fly development + human conditions</vt:lpstr>
      <vt:lpstr>Expression clustering:  revisiting an ancient problem</vt:lpstr>
      <vt:lpstr>Expression clustering:  revisiting an ancient problem</vt:lpstr>
      <vt:lpstr>Network modularity</vt:lpstr>
      <vt:lpstr>Network modularity</vt:lpstr>
      <vt:lpstr>Network modularity</vt:lpstr>
      <vt:lpstr>A toy example [orthoclust]</vt:lpstr>
      <vt:lpstr>A toy example [orthoclust]</vt:lpstr>
      <vt:lpstr>Application for more than 2 species</vt:lpstr>
      <vt:lpstr>Conserved modules exhibit canonical hourglass behavior</vt:lpstr>
      <vt:lpstr>Transcriptome Mining: Tackling core issues related to gene regulation  &amp; also analyzing the "data exhaust" associated with this activity </vt:lpstr>
      <vt:lpstr>Is gene regulation among orthologs conserved?</vt:lpstr>
      <vt:lpstr>State-space model for internal  and external gene regulatory networks</vt:lpstr>
      <vt:lpstr>PowerPoint Presentation</vt:lpstr>
      <vt:lpstr>Canonical temporal expression trajectories from effective state space model</vt:lpstr>
      <vt:lpstr>Flowchart</vt:lpstr>
      <vt:lpstr>PowerPoint Presentation</vt:lpstr>
      <vt:lpstr>Orthologs have correlated iPDP coefficients</vt:lpstr>
      <vt:lpstr>PowerPoint Presentation</vt:lpstr>
      <vt:lpstr>Human-specific TFs respond more strongly to hormonal stimulation during cell-cycle than conserved genes in breast cancer cell </vt:lpstr>
      <vt:lpstr>Transcriptome Mining: Tackling core issues related to gene regulation  &amp; also analyzing the "data exhaust" associated with this activity </vt:lpstr>
      <vt:lpstr>Modeling cooperativity between  TFs to target gene using logic gates</vt:lpstr>
      <vt:lpstr>An example: selection of the best-matched logic gate</vt:lpstr>
      <vt:lpstr>App. 1 – TF cooperativity in the cell cycle</vt:lpstr>
      <vt:lpstr>Acute Myeloid Leukemia (AML)</vt:lpstr>
      <vt:lpstr>App. 2 – TF cooperativity in AML</vt:lpstr>
      <vt:lpstr>Cancer-related TF, MYC,  universally amplifies target expression</vt:lpstr>
      <vt:lpstr>Transcriptome Mining: Tackling core issues related to gene regulation  &amp; also analyzing the "data exhaust" associated with this activity </vt:lpstr>
      <vt:lpstr>2-sided nature of functional  genomics data: Analysis can be  very General/Public  or Individual/Private</vt:lpstr>
      <vt:lpstr>Genomics has similar "Big Data" Dilemma in the Rest of Society</vt:lpstr>
      <vt:lpstr>Tricky Privacy Considerations in Personal Genomics</vt:lpstr>
      <vt:lpstr>The Other Side of the Coin: Why we should share</vt:lpstr>
      <vt:lpstr>The Dilemma</vt:lpstr>
      <vt:lpstr>Current Social &amp; Technical Solutions</vt:lpstr>
      <vt:lpstr>Strawman Hybrid Social &amp; Tech Proposed Solution?</vt:lpstr>
      <vt:lpstr>Representative Functional Genomics, Genotype, eQTL Datasets</vt:lpstr>
      <vt:lpstr>PowerPoint Presentation</vt:lpstr>
      <vt:lpstr>PowerPoint Presentation</vt:lpstr>
      <vt:lpstr>Privacy-aware file formats that hide the variants but recover signal</vt:lpstr>
      <vt:lpstr>PowerPoint Presentation</vt:lpstr>
      <vt:lpstr>Information Content and Predictability</vt:lpstr>
      <vt:lpstr>ICI Leakage versus Genotype Predictability</vt:lpstr>
      <vt:lpstr>Linking Attack Scenario</vt:lpstr>
      <vt:lpstr>Linking Attacks: Case of Netflix Prize</vt:lpstr>
      <vt:lpstr>Linking Attacks: Case of Netflix Prize</vt:lpstr>
      <vt:lpstr>Linking Attacks: Case of Netflix Prize</vt:lpstr>
      <vt:lpstr>Linking Attack Scenario</vt:lpstr>
      <vt:lpstr>Levels of Expression-Genotype Model Simplifications for Genotype Prediction</vt:lpstr>
      <vt:lpstr>Success in Linking Attack  with Extremity based Genotype Prediction</vt:lpstr>
      <vt:lpstr>Success in Linking Attack  with Extremity based Genotype Prediction</vt:lpstr>
      <vt:lpstr>Transcriptome Mining: Tackling core issues related to gene regulation  &amp; also analyzing the "data exhaust" associated with this activity </vt:lpstr>
      <vt:lpstr>PowerPoint Presentation</vt:lpstr>
      <vt:lpstr>PowerPoint Presentation</vt:lpstr>
      <vt:lpstr>PowerPoint Presentation</vt:lpstr>
      <vt:lpstr>PowerPoint Presentation</vt:lpstr>
      <vt:lpstr>PowerPoint Presentation</vt:lpstr>
      <vt:lpstr>With help of M Pazin at NHGRI, identified: 702 community papers that used ENCODE data but were not supported by ENCODE funding &amp;  558 consortium papers supported by ENCODE funding  (https://www.encodeproject.org/search/?type=Publication for up-to-date query)   Then identified 1,786 ENCODE members &amp; 8,263 non-members .</vt:lpstr>
      <vt:lpstr>Co-authorship Network of ENCODE members  &amp; Data Users</vt:lpstr>
      <vt:lpstr>Co-authorship Network of ENCODE members  &amp; Data Users</vt:lpstr>
      <vt:lpstr>Co-authorship Network of ENCODE members  &amp; Data Users</vt:lpstr>
      <vt:lpstr>Dynamics of co-authorship network</vt:lpstr>
      <vt:lpstr>Dynamics of co-authorship network</vt:lpstr>
      <vt:lpstr>Dynamics of co-authorship network</vt:lpstr>
      <vt:lpstr>Transcriptome Mining: Tackling core issues related to gene regulation  &amp; also analyzing the "data exhaust" associated with this activity </vt:lpstr>
      <vt:lpstr>Transcriptome Mining: Tackling core issues related to gene regulation  &amp; also analyzing the "data exhaust" associated with this activity </vt:lpstr>
      <vt:lpstr>Acknowledgements: ENCODE/modENCODE  Transcriptome Group</vt:lpstr>
      <vt:lpstr>PowerPoint Presentation</vt:lpstr>
      <vt:lpstr>Extra</vt:lpstr>
      <vt:lpstr>Info about content in this slide pack</vt:lpstr>
    </vt:vector>
  </TitlesOfParts>
  <Company>Yale</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Microsoft Office User</cp:lastModifiedBy>
  <cp:revision>2106</cp:revision>
  <cp:lastPrinted>2016-12-19T03:55:19Z</cp:lastPrinted>
  <dcterms:created xsi:type="dcterms:W3CDTF">2010-09-06T09:08:38Z</dcterms:created>
  <dcterms:modified xsi:type="dcterms:W3CDTF">2018-06-13T02:42:07Z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true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