
<file path=[Content_Types].xml><?xml version="1.0" encoding="utf-8"?>
<Types xmlns="http://schemas.openxmlformats.org/package/2006/content-types">
  <Default Extension="xml" ContentType="application/xml"/>
  <Default Extension="png" ContentType="image/png"/>
  <Default Extension="JPG" ContentType="image/jpeg"/>
  <Default Extension="emf" ContentType="image/x-emf"/>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7" r:id="rId1"/>
  </p:sldMasterIdLst>
  <p:notesMasterIdLst>
    <p:notesMasterId r:id="rId55"/>
  </p:notesMasterIdLst>
  <p:sldIdLst>
    <p:sldId id="256" r:id="rId2"/>
    <p:sldId id="257" r:id="rId3"/>
    <p:sldId id="258" r:id="rId4"/>
    <p:sldId id="259" r:id="rId5"/>
    <p:sldId id="383" r:id="rId6"/>
    <p:sldId id="384" r:id="rId7"/>
    <p:sldId id="355" r:id="rId8"/>
    <p:sldId id="269" r:id="rId9"/>
    <p:sldId id="270" r:id="rId10"/>
    <p:sldId id="271" r:id="rId11"/>
    <p:sldId id="399" r:id="rId12"/>
    <p:sldId id="419" r:id="rId13"/>
    <p:sldId id="284" r:id="rId14"/>
    <p:sldId id="285" r:id="rId15"/>
    <p:sldId id="286" r:id="rId16"/>
    <p:sldId id="287" r:id="rId17"/>
    <p:sldId id="288" r:id="rId18"/>
    <p:sldId id="420" r:id="rId19"/>
    <p:sldId id="408" r:id="rId20"/>
    <p:sldId id="409" r:id="rId21"/>
    <p:sldId id="410" r:id="rId22"/>
    <p:sldId id="411" r:id="rId23"/>
    <p:sldId id="413" r:id="rId24"/>
    <p:sldId id="414" r:id="rId25"/>
    <p:sldId id="415" r:id="rId26"/>
    <p:sldId id="421" r:id="rId27"/>
    <p:sldId id="417" r:id="rId28"/>
    <p:sldId id="400" r:id="rId29"/>
    <p:sldId id="401" r:id="rId30"/>
    <p:sldId id="403" r:id="rId31"/>
    <p:sldId id="418" r:id="rId32"/>
    <p:sldId id="404" r:id="rId33"/>
    <p:sldId id="405" r:id="rId34"/>
    <p:sldId id="422" r:id="rId35"/>
    <p:sldId id="377" r:id="rId36"/>
    <p:sldId id="381" r:id="rId37"/>
    <p:sldId id="386" r:id="rId38"/>
    <p:sldId id="398" r:id="rId39"/>
    <p:sldId id="388" r:id="rId40"/>
    <p:sldId id="423" r:id="rId41"/>
    <p:sldId id="343" r:id="rId42"/>
    <p:sldId id="344" r:id="rId43"/>
    <p:sldId id="345" r:id="rId44"/>
    <p:sldId id="346" r:id="rId45"/>
    <p:sldId id="347" r:id="rId46"/>
    <p:sldId id="348" r:id="rId47"/>
    <p:sldId id="349" r:id="rId48"/>
    <p:sldId id="350" r:id="rId49"/>
    <p:sldId id="424" r:id="rId50"/>
    <p:sldId id="425" r:id="rId51"/>
    <p:sldId id="332" r:id="rId52"/>
    <p:sldId id="373" r:id="rId53"/>
    <p:sldId id="334" r:id="rId54"/>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BB4626DD-51CF-44E0-BF5A-A42955276F48}">
  <a:tblStyle styleId="{BB4626DD-51CF-44E0-BF5A-A42955276F48}"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04F5F7C9-6E83-4F44-A0AF-B2E0C2148BA6}" styleName="Table_1">
    <a:wholeTbl>
      <a:tcTxStyle b="off" i="off">
        <a:font>
          <a:latin typeface="Calibri"/>
          <a:ea typeface="Calibri"/>
          <a:cs typeface="Calibri"/>
        </a:font>
        <a:schemeClr val="dk1"/>
      </a:tcTxStyle>
      <a:tcStyle>
        <a:tcBdr>
          <a:left>
            <a:ln w="12700" cap="flat" cmpd="sng">
              <a:solidFill>
                <a:schemeClr val="lt1"/>
              </a:solidFill>
              <a:prstDash val="solid"/>
              <a:round/>
              <a:headEnd type="none" w="med" len="med"/>
              <a:tailEnd type="none" w="med" len="med"/>
            </a:ln>
          </a:left>
          <a:right>
            <a:ln w="12700" cap="flat" cmpd="sng">
              <a:solidFill>
                <a:schemeClr val="lt1"/>
              </a:solidFill>
              <a:prstDash val="solid"/>
              <a:round/>
              <a:headEnd type="none" w="med" len="med"/>
              <a:tailEnd type="none" w="med" len="med"/>
            </a:ln>
          </a:right>
          <a:top>
            <a:ln w="12700" cap="flat" cmpd="sng">
              <a:solidFill>
                <a:schemeClr val="lt1"/>
              </a:solidFill>
              <a:prstDash val="solid"/>
              <a:round/>
              <a:headEnd type="none" w="med" len="med"/>
              <a:tailEnd type="none" w="med" len="med"/>
            </a:ln>
          </a:top>
          <a:bottom>
            <a:ln w="12700" cap="flat" cmpd="sng">
              <a:solidFill>
                <a:schemeClr val="lt1"/>
              </a:solidFill>
              <a:prstDash val="solid"/>
              <a:round/>
              <a:headEnd type="none" w="med" len="med"/>
              <a:tailEnd type="none" w="med" len="med"/>
            </a:ln>
          </a:bottom>
          <a:insideH>
            <a:ln w="12700" cap="flat" cmpd="sng">
              <a:solidFill>
                <a:schemeClr val="lt1"/>
              </a:solidFill>
              <a:prstDash val="solid"/>
              <a:round/>
              <a:headEnd type="none" w="med" len="med"/>
              <a:tailEnd type="none" w="med" len="med"/>
            </a:ln>
          </a:insideH>
          <a:insideV>
            <a:ln w="12700" cap="flat" cmpd="sng">
              <a:solidFill>
                <a:schemeClr val="lt1"/>
              </a:solidFill>
              <a:prstDash val="solid"/>
              <a:round/>
              <a:headEnd type="none" w="med" len="med"/>
              <a:tailEnd type="none" w="med" len="med"/>
            </a:ln>
          </a:insideV>
        </a:tcBdr>
        <a:fill>
          <a:solidFill>
            <a:srgbClr val="E8EBF5"/>
          </a:solidFill>
        </a:fill>
      </a:tcStyle>
    </a:wholeTbl>
    <a:band1H>
      <a:tcTxStyle/>
      <a:tcStyle>
        <a:tcBdr/>
        <a:fill>
          <a:solidFill>
            <a:srgbClr val="CDD4EA"/>
          </a:solidFill>
        </a:fill>
      </a:tcStyle>
    </a:band1H>
    <a:band2H>
      <a:tcTxStyle/>
      <a:tcStyle>
        <a:tcBdr/>
      </a:tcStyle>
    </a:band2H>
    <a:band1V>
      <a:tcTxStyle/>
      <a:tcStyle>
        <a:tcBdr/>
        <a:fill>
          <a:solidFill>
            <a:srgbClr val="CDD4EA"/>
          </a:solidFill>
        </a:fill>
      </a:tcStyle>
    </a:band1V>
    <a:band2V>
      <a:tcTxStyle/>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med" len="med"/>
              <a:tailEnd type="none" w="med" len="med"/>
            </a:ln>
          </a:top>
        </a:tcBdr>
        <a:fill>
          <a:solidFill>
            <a:schemeClr val="accent1"/>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med" len="med"/>
              <a:tailEnd type="none" w="med" len="med"/>
            </a:ln>
          </a:bottom>
        </a:tcBdr>
        <a:fill>
          <a:solidFill>
            <a:schemeClr val="accent1"/>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885"/>
    <p:restoredTop sz="94762"/>
  </p:normalViewPr>
  <p:slideViewPr>
    <p:cSldViewPr snapToGrid="0" snapToObjects="1">
      <p:cViewPr>
        <p:scale>
          <a:sx n="121" d="100"/>
          <a:sy n="121" d="100"/>
        </p:scale>
        <p:origin x="816" y="424"/>
      </p:cViewPr>
      <p:guideLst/>
    </p:cSldViewPr>
  </p:slideViewPr>
  <p:notesTextViewPr>
    <p:cViewPr>
      <p:scale>
        <a:sx n="1" d="1"/>
        <a:sy n="1" d="1"/>
      </p:scale>
      <p:origin x="0" y="0"/>
    </p:cViewPr>
  </p:notesTextViewPr>
  <p:sorterViewPr>
    <p:cViewPr>
      <p:scale>
        <a:sx n="50" d="100"/>
        <a:sy n="5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notesMaster" Target="notesMasters/notesMaster1.xml"/><Relationship Id="rId56" Type="http://schemas.openxmlformats.org/officeDocument/2006/relationships/presProps" Target="presProps.xml"/><Relationship Id="rId57" Type="http://schemas.openxmlformats.org/officeDocument/2006/relationships/viewProps" Target="viewProps.xml"/><Relationship Id="rId58" Type="http://schemas.openxmlformats.org/officeDocument/2006/relationships/theme" Target="theme/theme1.xml"/><Relationship Id="rId59"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381300" y="685800"/>
            <a:ext cx="609607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t" anchorCtr="0"/>
          <a:lstStyle>
            <a:lvl1pPr lvl="0">
              <a:spcBef>
                <a:spcPts val="0"/>
              </a:spcBef>
              <a:buSzPct val="100000"/>
              <a:buChar char="●"/>
              <a:defRPr sz="1100"/>
            </a:lvl1pPr>
            <a:lvl2pPr lvl="1">
              <a:spcBef>
                <a:spcPts val="0"/>
              </a:spcBef>
              <a:buSzPct val="100000"/>
              <a:buChar char="○"/>
              <a:defRPr sz="1100"/>
            </a:lvl2pPr>
            <a:lvl3pPr lvl="2">
              <a:spcBef>
                <a:spcPts val="0"/>
              </a:spcBef>
              <a:buSzPct val="100000"/>
              <a:buChar char="■"/>
              <a:defRPr sz="1100"/>
            </a:lvl3pPr>
            <a:lvl4pPr lvl="3">
              <a:spcBef>
                <a:spcPts val="0"/>
              </a:spcBef>
              <a:buSzPct val="100000"/>
              <a:buChar char="●"/>
              <a:defRPr sz="1100"/>
            </a:lvl4pPr>
            <a:lvl5pPr lvl="4">
              <a:spcBef>
                <a:spcPts val="0"/>
              </a:spcBef>
              <a:buSzPct val="100000"/>
              <a:buChar char="○"/>
              <a:defRPr sz="1100"/>
            </a:lvl5pPr>
            <a:lvl6pPr lvl="5">
              <a:spcBef>
                <a:spcPts val="0"/>
              </a:spcBef>
              <a:buSzPct val="100000"/>
              <a:buChar char="■"/>
              <a:defRPr sz="1100"/>
            </a:lvl6pPr>
            <a:lvl7pPr lvl="6">
              <a:spcBef>
                <a:spcPts val="0"/>
              </a:spcBef>
              <a:buSzPct val="100000"/>
              <a:buChar char="●"/>
              <a:defRPr sz="1100"/>
            </a:lvl7pPr>
            <a:lvl8pPr lvl="7">
              <a:spcBef>
                <a:spcPts val="0"/>
              </a:spcBef>
              <a:buSzPct val="100000"/>
              <a:buChar char="○"/>
              <a:defRPr sz="1100"/>
            </a:lvl8pPr>
            <a:lvl9pPr lvl="8">
              <a:spcBef>
                <a:spcPts val="0"/>
              </a:spcBef>
              <a:buSzPct val="100000"/>
              <a:buChar char="■"/>
              <a:defRPr sz="1100"/>
            </a:lvl9pPr>
          </a:lstStyle>
          <a:p>
            <a:endParaRPr/>
          </a:p>
        </p:txBody>
      </p:sp>
    </p:spTree>
    <p:extLst>
      <p:ext uri="{BB962C8B-B14F-4D97-AF65-F5344CB8AC3E}">
        <p14:creationId xmlns:p14="http://schemas.microsoft.com/office/powerpoint/2010/main" val="1807718627"/>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
        <p:cNvGrpSpPr/>
        <p:nvPr/>
      </p:nvGrpSpPr>
      <p:grpSpPr>
        <a:xfrm>
          <a:off x="0" y="0"/>
          <a:ext cx="0" cy="0"/>
          <a:chOff x="0" y="0"/>
          <a:chExt cx="0" cy="0"/>
        </a:xfrm>
      </p:grpSpPr>
      <p:sp>
        <p:nvSpPr>
          <p:cNvPr id="45" name="Shape 45"/>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ctr" anchorCtr="0">
            <a:noAutofit/>
          </a:bodyPr>
          <a:lstStyle/>
          <a:p>
            <a:pPr lvl="0">
              <a:spcBef>
                <a:spcPts val="0"/>
              </a:spcBef>
              <a:buNone/>
            </a:pPr>
            <a:endParaRPr/>
          </a:p>
        </p:txBody>
      </p:sp>
      <p:sp>
        <p:nvSpPr>
          <p:cNvPr id="46" name="Shape 4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758098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Shape 295"/>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ctr" anchorCtr="0">
            <a:noAutofit/>
          </a:bodyPr>
          <a:lstStyle/>
          <a:p>
            <a:pPr marL="0" marR="0" lvl="0" indent="0" algn="l" rtl="0">
              <a:spcBef>
                <a:spcPts val="0"/>
              </a:spcBef>
              <a:buClr>
                <a:schemeClr val="dk1"/>
              </a:buClr>
              <a:buFont typeface="Calibri"/>
              <a:buNone/>
            </a:pPr>
            <a:endParaRPr sz="1200" b="0" i="0" u="none" strike="noStrike" cap="none">
              <a:solidFill>
                <a:schemeClr val="dk1"/>
              </a:solidFill>
              <a:latin typeface="Calibri"/>
              <a:ea typeface="Calibri"/>
              <a:cs typeface="Calibri"/>
              <a:sym typeface="Calibri"/>
            </a:endParaRPr>
          </a:p>
        </p:txBody>
      </p:sp>
      <p:sp>
        <p:nvSpPr>
          <p:cNvPr id="296" name="Shape 29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11440787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p:cNvGrpSpPr/>
        <p:nvPr/>
      </p:nvGrpSpPr>
      <p:grpSpPr>
        <a:xfrm>
          <a:off x="0" y="0"/>
          <a:ext cx="0" cy="0"/>
          <a:chOff x="0" y="0"/>
          <a:chExt cx="0" cy="0"/>
        </a:xfrm>
      </p:grpSpPr>
      <p:sp>
        <p:nvSpPr>
          <p:cNvPr id="407" name="Shape 407"/>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med" len="med"/>
            <a:tailEnd type="none" w="med" len="med"/>
          </a:ln>
        </p:spPr>
      </p:sp>
      <p:sp>
        <p:nvSpPr>
          <p:cNvPr id="408" name="Shape 408"/>
          <p:cNvSpPr txBox="1">
            <a:spLocks noGrp="1"/>
          </p:cNvSpPr>
          <p:nvPr>
            <p:ph type="body" idx="1"/>
          </p:nvPr>
        </p:nvSpPr>
        <p:spPr>
          <a:xfrm>
            <a:off x="685800" y="4400550"/>
            <a:ext cx="5486400" cy="3600600"/>
          </a:xfrm>
          <a:prstGeom prst="rect">
            <a:avLst/>
          </a:prstGeom>
          <a:noFill/>
          <a:ln>
            <a:noFill/>
          </a:ln>
        </p:spPr>
        <p:txBody>
          <a:bodyPr wrap="square" lIns="91425" tIns="45700" rIns="91425" bIns="45700" anchor="t" anchorCtr="0">
            <a:noAutofit/>
          </a:bodyPr>
          <a:lstStyle/>
          <a:p>
            <a:pPr marL="0" marR="0" lvl="0" indent="0" algn="l" rtl="0">
              <a:spcBef>
                <a:spcPts val="0"/>
              </a:spcBef>
              <a:buNone/>
            </a:pPr>
            <a:endParaRPr sz="1200" b="0" i="0" u="none" strike="noStrike" cap="none">
              <a:solidFill>
                <a:schemeClr val="dk1"/>
              </a:solidFill>
              <a:latin typeface="Calibri"/>
              <a:ea typeface="Calibri"/>
              <a:cs typeface="Calibri"/>
              <a:sym typeface="Calibri"/>
            </a:endParaRPr>
          </a:p>
        </p:txBody>
      </p:sp>
      <p:sp>
        <p:nvSpPr>
          <p:cNvPr id="409" name="Shape 409"/>
          <p:cNvSpPr txBox="1">
            <a:spLocks noGrp="1"/>
          </p:cNvSpPr>
          <p:nvPr>
            <p:ph type="sldNum" idx="12"/>
          </p:nvPr>
        </p:nvSpPr>
        <p:spPr>
          <a:xfrm>
            <a:off x="3884613" y="8685213"/>
            <a:ext cx="2971800" cy="458700"/>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 sz="1200" b="0" i="0" u="none" strike="noStrike" cap="none">
                <a:solidFill>
                  <a:schemeClr val="dk1"/>
                </a:solidFill>
                <a:latin typeface="Calibri"/>
                <a:ea typeface="Calibri"/>
                <a:cs typeface="Calibri"/>
                <a:sym typeface="Calibri"/>
              </a:rPr>
              <a:t>13</a:t>
            </a:fld>
            <a:endParaRPr lang="en"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40624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Shape 415"/>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med" len="med"/>
            <a:tailEnd type="none" w="med" len="med"/>
          </a:ln>
        </p:spPr>
      </p:sp>
      <p:sp>
        <p:nvSpPr>
          <p:cNvPr id="416" name="Shape 416"/>
          <p:cNvSpPr txBox="1">
            <a:spLocks noGrp="1"/>
          </p:cNvSpPr>
          <p:nvPr>
            <p:ph type="body" idx="1"/>
          </p:nvPr>
        </p:nvSpPr>
        <p:spPr>
          <a:xfrm>
            <a:off x="685800" y="4400550"/>
            <a:ext cx="5486400" cy="3600600"/>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SzPct val="25000"/>
              <a:buNone/>
            </a:pPr>
            <a:r>
              <a:rPr lang="en" sz="1200" b="1" i="0" u="none" strike="noStrike" cap="none">
                <a:solidFill>
                  <a:schemeClr val="dk1"/>
                </a:solidFill>
                <a:latin typeface="Calibri"/>
                <a:ea typeface="Calibri"/>
                <a:cs typeface="Calibri"/>
                <a:sym typeface="Calibri"/>
              </a:rPr>
              <a:t>An example illustrating the case in which ∆F &lt; 0.</a:t>
            </a:r>
            <a:r>
              <a:rPr lang="en" sz="1200" b="0" i="0" u="none" strike="noStrike" cap="none">
                <a:solidFill>
                  <a:schemeClr val="dk1"/>
                </a:solidFill>
                <a:latin typeface="Calibri"/>
                <a:ea typeface="Calibri"/>
                <a:cs typeface="Calibri"/>
                <a:sym typeface="Calibri"/>
              </a:rPr>
              <a:t> The ∆F associated with an SNV is negative if the SNV introduces a destabilizing effect. Shown here is the result of changing residue ID 31 in plastocyanin (pdb ID 3CVD) from the wild-type residue (Trp) to a mutated residue (Tyr). </a:t>
            </a:r>
            <a:r>
              <a:rPr lang="en" sz="1200" b="0" i="1" u="none" strike="noStrike" cap="none">
                <a:solidFill>
                  <a:schemeClr val="dk1"/>
                </a:solidFill>
                <a:latin typeface="Calibri"/>
                <a:ea typeface="Calibri"/>
                <a:cs typeface="Calibri"/>
                <a:sym typeface="Calibri"/>
              </a:rPr>
              <a:t>Left)</a:t>
            </a:r>
            <a:r>
              <a:rPr lang="en" sz="1200" b="0" i="0" u="none" strike="noStrike" cap="none">
                <a:solidFill>
                  <a:schemeClr val="dk1"/>
                </a:solidFill>
                <a:latin typeface="Calibri"/>
                <a:ea typeface="Calibri"/>
                <a:cs typeface="Calibri"/>
                <a:sym typeface="Calibri"/>
              </a:rPr>
              <a:t> The protein in its wild-type form (in green), in which the tryptophan residue at position 31 is substantially more energetically favorable relative to the mean energy ⟨E⟩ that would result from having any of the possible 20 amino acids at that position. This disparity is designated by (⟨E⟩ - E</a:t>
            </a:r>
            <a:r>
              <a:rPr lang="en" sz="1200" b="0" i="0" u="none" strike="noStrike" cap="none" baseline="-25000">
                <a:solidFill>
                  <a:schemeClr val="dk1"/>
                </a:solidFill>
                <a:latin typeface="Calibri"/>
                <a:ea typeface="Calibri"/>
                <a:cs typeface="Calibri"/>
                <a:sym typeface="Calibri"/>
              </a:rPr>
              <a:t>nat</a:t>
            </a:r>
            <a:r>
              <a:rPr lang="en" sz="1200" b="0" i="0" u="none" strike="noStrike" cap="none">
                <a:solidFill>
                  <a:schemeClr val="dk1"/>
                </a:solidFill>
                <a:latin typeface="Calibri"/>
                <a:ea typeface="Calibri"/>
                <a:cs typeface="Calibri"/>
                <a:sym typeface="Calibri"/>
              </a:rPr>
              <a:t>)/σ</a:t>
            </a:r>
            <a:r>
              <a:rPr lang="en" sz="1200" b="0" i="0" u="none" strike="noStrike" cap="none" baseline="-25000">
                <a:solidFill>
                  <a:schemeClr val="dk1"/>
                </a:solidFill>
                <a:latin typeface="Calibri"/>
                <a:ea typeface="Calibri"/>
                <a:cs typeface="Calibri"/>
                <a:sym typeface="Calibri"/>
              </a:rPr>
              <a:t>E </a:t>
            </a:r>
            <a:r>
              <a:rPr lang="en" sz="1200" b="0" i="0" u="none" strike="noStrike" cap="none">
                <a:solidFill>
                  <a:schemeClr val="dk1"/>
                </a:solidFill>
                <a:latin typeface="Calibri"/>
                <a:ea typeface="Calibri"/>
                <a:cs typeface="Calibri"/>
                <a:sym typeface="Calibri"/>
              </a:rPr>
              <a:t>= F</a:t>
            </a:r>
            <a:r>
              <a:rPr lang="en" sz="1200" b="0" i="0" u="none" strike="noStrike" cap="none" baseline="-25000">
                <a:solidFill>
                  <a:schemeClr val="dk1"/>
                </a:solidFill>
                <a:latin typeface="Calibri"/>
                <a:ea typeface="Calibri"/>
                <a:cs typeface="Calibri"/>
                <a:sym typeface="Calibri"/>
              </a:rPr>
              <a:t>nat</a:t>
            </a:r>
            <a:r>
              <a:rPr lang="en" sz="1200" b="0" i="0" u="none" strike="noStrike" cap="none">
                <a:solidFill>
                  <a:schemeClr val="dk1"/>
                </a:solidFill>
                <a:latin typeface="Calibri"/>
                <a:ea typeface="Calibri"/>
                <a:cs typeface="Calibri"/>
                <a:sym typeface="Calibri"/>
              </a:rPr>
              <a:t> &gt; 0. </a:t>
            </a:r>
            <a:r>
              <a:rPr lang="en" sz="1200" b="0" i="1" u="none" strike="noStrike" cap="none">
                <a:solidFill>
                  <a:schemeClr val="dk1"/>
                </a:solidFill>
                <a:latin typeface="Calibri"/>
                <a:ea typeface="Calibri"/>
                <a:cs typeface="Calibri"/>
                <a:sym typeface="Calibri"/>
              </a:rPr>
              <a:t>Right)</a:t>
            </a:r>
            <a:r>
              <a:rPr lang="en" sz="1200" b="0" i="0" u="none" strike="noStrike" cap="none">
                <a:solidFill>
                  <a:schemeClr val="dk1"/>
                </a:solidFill>
                <a:latin typeface="Calibri"/>
                <a:ea typeface="Calibri"/>
                <a:cs typeface="Calibri"/>
                <a:sym typeface="Calibri"/>
              </a:rPr>
              <a:t> The entire protein structure is then modeled to generate the mutated structure after the SNV W31Y is introduced, thereby changing the relative energetic distributions for the different amino acids. The new mean and standard deviation associated with the energies of the modeled structure are designated by ⟨E⟩’ and σ</a:t>
            </a:r>
            <a:r>
              <a:rPr lang="en" sz="1200" b="0" i="0" u="none" strike="noStrike" cap="none" baseline="-25000">
                <a:solidFill>
                  <a:schemeClr val="dk1"/>
                </a:solidFill>
                <a:latin typeface="Calibri"/>
                <a:ea typeface="Calibri"/>
                <a:cs typeface="Calibri"/>
                <a:sym typeface="Calibri"/>
              </a:rPr>
              <a:t>E</a:t>
            </a:r>
            <a:r>
              <a:rPr lang="en" sz="1200" b="0" i="0" u="none" strike="noStrike" cap="none">
                <a:solidFill>
                  <a:schemeClr val="dk1"/>
                </a:solidFill>
                <a:latin typeface="Calibri"/>
                <a:ea typeface="Calibri"/>
                <a:cs typeface="Calibri"/>
                <a:sym typeface="Calibri"/>
              </a:rPr>
              <a:t>’, respectively. In this case, the SNV that introduces 31Y results in an energy that is higher than the mean energy of all possible 20 amino acids at that position. This disparity is designated by (⟨E⟩’ - E</a:t>
            </a:r>
            <a:r>
              <a:rPr lang="en" sz="1200" b="0" i="0" u="none" strike="noStrike" cap="none" baseline="-25000">
                <a:solidFill>
                  <a:schemeClr val="dk1"/>
                </a:solidFill>
                <a:latin typeface="Calibri"/>
                <a:ea typeface="Calibri"/>
                <a:cs typeface="Calibri"/>
                <a:sym typeface="Calibri"/>
              </a:rPr>
              <a:t>mut</a:t>
            </a:r>
            <a:r>
              <a:rPr lang="en" sz="1200" b="0" i="0" u="none" strike="noStrike" cap="none">
                <a:solidFill>
                  <a:schemeClr val="dk1"/>
                </a:solidFill>
                <a:latin typeface="Calibri"/>
                <a:ea typeface="Calibri"/>
                <a:cs typeface="Calibri"/>
                <a:sym typeface="Calibri"/>
              </a:rPr>
              <a:t>)/σ</a:t>
            </a:r>
            <a:r>
              <a:rPr lang="en" sz="1200" b="0" i="0" u="none" strike="noStrike" cap="none" baseline="-25000">
                <a:solidFill>
                  <a:schemeClr val="dk1"/>
                </a:solidFill>
                <a:latin typeface="Calibri"/>
                <a:ea typeface="Calibri"/>
                <a:cs typeface="Calibri"/>
                <a:sym typeface="Calibri"/>
              </a:rPr>
              <a:t>E</a:t>
            </a:r>
            <a:r>
              <a:rPr lang="en" sz="1200" b="0" i="0" u="none" strike="noStrike" cap="none">
                <a:solidFill>
                  <a:schemeClr val="dk1"/>
                </a:solidFill>
                <a:latin typeface="Calibri"/>
                <a:ea typeface="Calibri"/>
                <a:cs typeface="Calibri"/>
                <a:sym typeface="Calibri"/>
              </a:rPr>
              <a:t>’ = F</a:t>
            </a:r>
            <a:r>
              <a:rPr lang="en" sz="1200" b="0" i="0" u="none" strike="noStrike" cap="none" baseline="-25000">
                <a:solidFill>
                  <a:schemeClr val="dk1"/>
                </a:solidFill>
                <a:latin typeface="Calibri"/>
                <a:ea typeface="Calibri"/>
                <a:cs typeface="Calibri"/>
                <a:sym typeface="Calibri"/>
              </a:rPr>
              <a:t>mut</a:t>
            </a:r>
            <a:r>
              <a:rPr lang="en" sz="1200" b="0" i="0" u="none" strike="noStrike" cap="none">
                <a:solidFill>
                  <a:schemeClr val="dk1"/>
                </a:solidFill>
                <a:latin typeface="Calibri"/>
                <a:ea typeface="Calibri"/>
                <a:cs typeface="Calibri"/>
                <a:sym typeface="Calibri"/>
              </a:rPr>
              <a:t> &lt; 0. Taken together, the negative value associated with the disparity between the F</a:t>
            </a:r>
            <a:r>
              <a:rPr lang="en" sz="1200" b="0" i="0" u="none" strike="noStrike" cap="none" baseline="-25000">
                <a:solidFill>
                  <a:schemeClr val="dk1"/>
                </a:solidFill>
                <a:latin typeface="Calibri"/>
                <a:ea typeface="Calibri"/>
                <a:cs typeface="Calibri"/>
                <a:sym typeface="Calibri"/>
              </a:rPr>
              <a:t>mut</a:t>
            </a:r>
            <a:r>
              <a:rPr lang="en" sz="1200" b="0" i="0" u="none" strike="noStrike" cap="none">
                <a:solidFill>
                  <a:schemeClr val="dk1"/>
                </a:solidFill>
                <a:latin typeface="Calibri"/>
                <a:ea typeface="Calibri"/>
                <a:cs typeface="Calibri"/>
                <a:sym typeface="Calibri"/>
              </a:rPr>
              <a:t> and F</a:t>
            </a:r>
            <a:r>
              <a:rPr lang="en" sz="1200" b="0" i="0" u="none" strike="noStrike" cap="none" baseline="-25000">
                <a:solidFill>
                  <a:schemeClr val="dk1"/>
                </a:solidFill>
                <a:latin typeface="Calibri"/>
                <a:ea typeface="Calibri"/>
                <a:cs typeface="Calibri"/>
                <a:sym typeface="Calibri"/>
              </a:rPr>
              <a:t>nat</a:t>
            </a:r>
            <a:r>
              <a:rPr lang="en" sz="1200" b="0" i="0" u="none" strike="noStrike" cap="none">
                <a:solidFill>
                  <a:schemeClr val="dk1"/>
                </a:solidFill>
                <a:latin typeface="Calibri"/>
                <a:ea typeface="Calibri"/>
                <a:cs typeface="Calibri"/>
                <a:sym typeface="Calibri"/>
              </a:rPr>
              <a:t> values (F</a:t>
            </a:r>
            <a:r>
              <a:rPr lang="en" sz="1200" b="0" i="0" u="none" strike="noStrike" cap="none" baseline="-25000">
                <a:solidFill>
                  <a:schemeClr val="dk1"/>
                </a:solidFill>
                <a:latin typeface="Calibri"/>
                <a:ea typeface="Calibri"/>
                <a:cs typeface="Calibri"/>
                <a:sym typeface="Calibri"/>
              </a:rPr>
              <a:t>mut</a:t>
            </a:r>
            <a:r>
              <a:rPr lang="en" sz="1200" b="0" i="0" u="none" strike="noStrike" cap="none">
                <a:solidFill>
                  <a:schemeClr val="dk1"/>
                </a:solidFill>
                <a:latin typeface="Calibri"/>
                <a:ea typeface="Calibri"/>
                <a:cs typeface="Calibri"/>
                <a:sym typeface="Calibri"/>
              </a:rPr>
              <a:t> - F</a:t>
            </a:r>
            <a:r>
              <a:rPr lang="en" sz="1200" b="0" i="0" u="none" strike="noStrike" cap="none" baseline="-25000">
                <a:solidFill>
                  <a:schemeClr val="dk1"/>
                </a:solidFill>
                <a:latin typeface="Calibri"/>
                <a:ea typeface="Calibri"/>
                <a:cs typeface="Calibri"/>
                <a:sym typeface="Calibri"/>
              </a:rPr>
              <a:t>nat</a:t>
            </a:r>
            <a:r>
              <a:rPr lang="en" sz="1200" b="0" i="0" u="none" strike="noStrike" cap="none">
                <a:solidFill>
                  <a:schemeClr val="dk1"/>
                </a:solidFill>
                <a:latin typeface="Calibri"/>
                <a:ea typeface="Calibri"/>
                <a:cs typeface="Calibri"/>
                <a:sym typeface="Calibri"/>
              </a:rPr>
              <a:t> = ∆F &lt; 0) indicates that the this SNV is locally unfavorable.</a:t>
            </a:r>
          </a:p>
          <a:p>
            <a:pPr marL="0" marR="0" lvl="0" indent="0" algn="l" rtl="0">
              <a:spcBef>
                <a:spcPts val="0"/>
              </a:spcBef>
              <a:buNone/>
            </a:pPr>
            <a:endParaRPr sz="1200" b="0" i="0" u="none" strike="noStrike" cap="none">
              <a:solidFill>
                <a:schemeClr val="dk1"/>
              </a:solidFill>
              <a:latin typeface="Calibri"/>
              <a:ea typeface="Calibri"/>
              <a:cs typeface="Calibri"/>
              <a:sym typeface="Calibri"/>
            </a:endParaRPr>
          </a:p>
        </p:txBody>
      </p:sp>
      <p:sp>
        <p:nvSpPr>
          <p:cNvPr id="417" name="Shape 417"/>
          <p:cNvSpPr txBox="1">
            <a:spLocks noGrp="1"/>
          </p:cNvSpPr>
          <p:nvPr>
            <p:ph type="sldNum" idx="12"/>
          </p:nvPr>
        </p:nvSpPr>
        <p:spPr>
          <a:xfrm>
            <a:off x="3884613" y="8685213"/>
            <a:ext cx="2971800" cy="458700"/>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 sz="1200" b="0" i="0" u="none" strike="noStrike" cap="none">
                <a:solidFill>
                  <a:schemeClr val="dk1"/>
                </a:solidFill>
                <a:latin typeface="Calibri"/>
                <a:ea typeface="Calibri"/>
                <a:cs typeface="Calibri"/>
                <a:sym typeface="Calibri"/>
              </a:rPr>
              <a:t>14</a:t>
            </a:fld>
            <a:endParaRPr lang="en"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322412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Shape 423"/>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med" len="med"/>
            <a:tailEnd type="none" w="med" len="med"/>
          </a:ln>
        </p:spPr>
      </p:sp>
      <p:sp>
        <p:nvSpPr>
          <p:cNvPr id="424" name="Shape 424"/>
          <p:cNvSpPr txBox="1">
            <a:spLocks noGrp="1"/>
          </p:cNvSpPr>
          <p:nvPr>
            <p:ph type="body" idx="1"/>
          </p:nvPr>
        </p:nvSpPr>
        <p:spPr>
          <a:xfrm>
            <a:off x="685800" y="4400550"/>
            <a:ext cx="5486400" cy="3600600"/>
          </a:xfrm>
          <a:prstGeom prst="rect">
            <a:avLst/>
          </a:prstGeom>
          <a:noFill/>
          <a:ln>
            <a:noFill/>
          </a:ln>
        </p:spPr>
        <p:txBody>
          <a:bodyPr wrap="square" lIns="91425" tIns="45700" rIns="91425" bIns="45700" anchor="t" anchorCtr="0">
            <a:noAutofit/>
          </a:bodyPr>
          <a:lstStyle/>
          <a:p>
            <a:pPr marL="0" marR="0" lvl="0" indent="0" algn="l" rtl="0">
              <a:spcBef>
                <a:spcPts val="0"/>
              </a:spcBef>
              <a:buNone/>
            </a:pPr>
            <a:endParaRPr sz="1200" b="0" i="0" u="none" strike="noStrike" cap="none">
              <a:solidFill>
                <a:schemeClr val="dk1"/>
              </a:solidFill>
              <a:latin typeface="Calibri"/>
              <a:ea typeface="Calibri"/>
              <a:cs typeface="Calibri"/>
              <a:sym typeface="Calibri"/>
            </a:endParaRPr>
          </a:p>
        </p:txBody>
      </p:sp>
      <p:sp>
        <p:nvSpPr>
          <p:cNvPr id="425" name="Shape 425"/>
          <p:cNvSpPr txBox="1">
            <a:spLocks noGrp="1"/>
          </p:cNvSpPr>
          <p:nvPr>
            <p:ph type="sldNum" idx="12"/>
          </p:nvPr>
        </p:nvSpPr>
        <p:spPr>
          <a:xfrm>
            <a:off x="3884613" y="8685213"/>
            <a:ext cx="2971800" cy="458700"/>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 sz="1200" b="0" i="0" u="none" strike="noStrike" cap="none">
                <a:solidFill>
                  <a:schemeClr val="dk1"/>
                </a:solidFill>
                <a:latin typeface="Calibri"/>
                <a:ea typeface="Calibri"/>
                <a:cs typeface="Calibri"/>
                <a:sym typeface="Calibri"/>
              </a:rPr>
              <a:t>15</a:t>
            </a:fld>
            <a:endParaRPr lang="en"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231702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9"/>
        <p:cNvGrpSpPr/>
        <p:nvPr/>
      </p:nvGrpSpPr>
      <p:grpSpPr>
        <a:xfrm>
          <a:off x="0" y="0"/>
          <a:ext cx="0" cy="0"/>
          <a:chOff x="0" y="0"/>
          <a:chExt cx="0" cy="0"/>
        </a:xfrm>
      </p:grpSpPr>
      <p:sp>
        <p:nvSpPr>
          <p:cNvPr id="440" name="Shape 440"/>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med" len="med"/>
            <a:tailEnd type="none" w="med" len="med"/>
          </a:ln>
        </p:spPr>
      </p:sp>
      <p:sp>
        <p:nvSpPr>
          <p:cNvPr id="441" name="Shape 441"/>
          <p:cNvSpPr txBox="1">
            <a:spLocks noGrp="1"/>
          </p:cNvSpPr>
          <p:nvPr>
            <p:ph type="body" idx="1"/>
          </p:nvPr>
        </p:nvSpPr>
        <p:spPr>
          <a:xfrm>
            <a:off x="685800" y="4400550"/>
            <a:ext cx="5486400" cy="3600600"/>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SzPct val="25000"/>
              <a:buNone/>
            </a:pPr>
            <a:r>
              <a:rPr lang="en" sz="1200" b="0" i="0" u="none" strike="noStrike" cap="none">
                <a:solidFill>
                  <a:schemeClr val="dk1"/>
                </a:solidFill>
                <a:latin typeface="Calibri"/>
                <a:ea typeface="Calibri"/>
                <a:cs typeface="Calibri"/>
                <a:sym typeface="Calibri"/>
              </a:rPr>
              <a:t>We observed that benign SNVs lead to greater disruptions within minimally frustrated surface residues compared to core residues in the native structure, and this trend is observed when using both ExAC and 1KG (Figure A &amp; B). However, SNVs from HGMD that impact minimally frustrated core residues induce stronger perturbations than benign SNVs influencing minimally frustrated core residues </a:t>
            </a:r>
            <a:r>
              <a:rPr lang="en" sz="1200" b="0" i="1" u="none" strike="noStrike" cap="none">
                <a:solidFill>
                  <a:schemeClr val="dk1"/>
                </a:solidFill>
                <a:latin typeface="Calibri"/>
                <a:ea typeface="Calibri"/>
                <a:cs typeface="Calibri"/>
                <a:sym typeface="Calibri"/>
              </a:rPr>
              <a:t> </a:t>
            </a:r>
            <a:r>
              <a:rPr lang="en" sz="1200" b="0" i="0" u="none" strike="noStrike" cap="none">
                <a:solidFill>
                  <a:schemeClr val="dk1"/>
                </a:solidFill>
                <a:latin typeface="Calibri"/>
                <a:ea typeface="Calibri"/>
                <a:cs typeface="Calibri"/>
                <a:sym typeface="Calibri"/>
              </a:rPr>
              <a:t>(Figure C). This suggest that the mechanistic difference between benign and disease SNVs can be attributed to their impact on the local environment of core residues. Within the core, disease-associated SNVs result in more severe perturbations to local interactions relative to those introduced by benign SNVs. These local disruptions are propagated throughout the core and, in turn, drive the deleteriousness of various disease-associated SNVs.</a:t>
            </a:r>
          </a:p>
          <a:p>
            <a:pPr marL="0" marR="0" lvl="0" indent="0" algn="l" rtl="0">
              <a:spcBef>
                <a:spcPts val="0"/>
              </a:spcBef>
              <a:buNone/>
            </a:pPr>
            <a:endParaRPr sz="1200" b="0" i="0" u="none" strike="noStrike" cap="none">
              <a:solidFill>
                <a:schemeClr val="dk1"/>
              </a:solidFill>
              <a:latin typeface="Calibri"/>
              <a:ea typeface="Calibri"/>
              <a:cs typeface="Calibri"/>
              <a:sym typeface="Calibri"/>
            </a:endParaRPr>
          </a:p>
        </p:txBody>
      </p:sp>
      <p:sp>
        <p:nvSpPr>
          <p:cNvPr id="442" name="Shape 442"/>
          <p:cNvSpPr txBox="1">
            <a:spLocks noGrp="1"/>
          </p:cNvSpPr>
          <p:nvPr>
            <p:ph type="sldNum" idx="12"/>
          </p:nvPr>
        </p:nvSpPr>
        <p:spPr>
          <a:xfrm>
            <a:off x="3884613" y="8685213"/>
            <a:ext cx="2971800" cy="458700"/>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 sz="1200" b="0" i="0" u="none" strike="noStrike" cap="none">
                <a:solidFill>
                  <a:schemeClr val="dk1"/>
                </a:solidFill>
                <a:latin typeface="Calibri"/>
                <a:ea typeface="Calibri"/>
                <a:cs typeface="Calibri"/>
                <a:sym typeface="Calibri"/>
              </a:rPr>
              <a:t>16</a:t>
            </a:fld>
            <a:endParaRPr lang="en"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405799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2"/>
        <p:cNvGrpSpPr/>
        <p:nvPr/>
      </p:nvGrpSpPr>
      <p:grpSpPr>
        <a:xfrm>
          <a:off x="0" y="0"/>
          <a:ext cx="0" cy="0"/>
          <a:chOff x="0" y="0"/>
          <a:chExt cx="0" cy="0"/>
        </a:xfrm>
      </p:grpSpPr>
      <p:sp>
        <p:nvSpPr>
          <p:cNvPr id="463" name="Shape 463"/>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med" len="med"/>
            <a:tailEnd type="none" w="med" len="med"/>
          </a:ln>
        </p:spPr>
      </p:sp>
      <p:sp>
        <p:nvSpPr>
          <p:cNvPr id="464" name="Shape 464"/>
          <p:cNvSpPr txBox="1">
            <a:spLocks noGrp="1"/>
          </p:cNvSpPr>
          <p:nvPr>
            <p:ph type="body" idx="1"/>
          </p:nvPr>
        </p:nvSpPr>
        <p:spPr>
          <a:xfrm>
            <a:off x="685800" y="4400550"/>
            <a:ext cx="5486400" cy="3600600"/>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SzPct val="25000"/>
              <a:buNone/>
            </a:pPr>
            <a:r>
              <a:rPr lang="en" sz="1200" b="0" i="0" u="none" strike="noStrike" cap="none">
                <a:solidFill>
                  <a:schemeClr val="dk1"/>
                </a:solidFill>
                <a:latin typeface="Calibri"/>
                <a:ea typeface="Calibri"/>
                <a:cs typeface="Calibri"/>
                <a:sym typeface="Calibri"/>
              </a:rPr>
              <a:t>we observe that somatic SNVs associated with TSGs change the frustration more in core than the surface, whereas those associated with oncogenes manifest the opposite pattern. This is consistent with LOF and GOF mechanism proposed for TSG and oncogene driven cancer progression.</a:t>
            </a:r>
          </a:p>
          <a:p>
            <a:pPr marL="0" marR="0" lvl="0" indent="0" algn="l" rtl="0">
              <a:spcBef>
                <a:spcPts val="0"/>
              </a:spcBef>
              <a:buNone/>
            </a:pPr>
            <a:endParaRPr sz="1200" b="0" i="0" u="none" strike="noStrike" cap="none">
              <a:solidFill>
                <a:schemeClr val="dk1"/>
              </a:solidFill>
              <a:latin typeface="Calibri"/>
              <a:ea typeface="Calibri"/>
              <a:cs typeface="Calibri"/>
              <a:sym typeface="Calibri"/>
            </a:endParaRPr>
          </a:p>
        </p:txBody>
      </p:sp>
      <p:sp>
        <p:nvSpPr>
          <p:cNvPr id="465" name="Shape 465"/>
          <p:cNvSpPr txBox="1">
            <a:spLocks noGrp="1"/>
          </p:cNvSpPr>
          <p:nvPr>
            <p:ph type="sldNum" idx="12"/>
          </p:nvPr>
        </p:nvSpPr>
        <p:spPr>
          <a:xfrm>
            <a:off x="3884613" y="8685213"/>
            <a:ext cx="2971800" cy="458700"/>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 sz="1200" b="0" i="0" u="none" strike="noStrike" cap="none">
                <a:solidFill>
                  <a:schemeClr val="dk1"/>
                </a:solidFill>
                <a:latin typeface="Calibri"/>
                <a:ea typeface="Calibri"/>
                <a:cs typeface="Calibri"/>
                <a:sym typeface="Calibri"/>
              </a:rPr>
              <a:t>17</a:t>
            </a:fld>
            <a:endParaRPr lang="en"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26571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Shape 295"/>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ctr" anchorCtr="0">
            <a:noAutofit/>
          </a:bodyPr>
          <a:lstStyle/>
          <a:p>
            <a:pPr marL="0" marR="0" lvl="0" indent="0" algn="l" rtl="0">
              <a:spcBef>
                <a:spcPts val="0"/>
              </a:spcBef>
              <a:buClr>
                <a:schemeClr val="dk1"/>
              </a:buClr>
              <a:buFont typeface="Calibri"/>
              <a:buNone/>
            </a:pPr>
            <a:endParaRPr sz="1200" b="0" i="0" u="none" strike="noStrike" cap="none">
              <a:solidFill>
                <a:schemeClr val="dk1"/>
              </a:solidFill>
              <a:latin typeface="Calibri"/>
              <a:ea typeface="Calibri"/>
              <a:cs typeface="Calibri"/>
              <a:sym typeface="Calibri"/>
            </a:endParaRPr>
          </a:p>
        </p:txBody>
      </p:sp>
      <p:sp>
        <p:nvSpPr>
          <p:cNvPr id="296" name="Shape 29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3050399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4"/>
        <p:cNvGrpSpPr/>
        <p:nvPr/>
      </p:nvGrpSpPr>
      <p:grpSpPr>
        <a:xfrm>
          <a:off x="0" y="0"/>
          <a:ext cx="0" cy="0"/>
          <a:chOff x="0" y="0"/>
          <a:chExt cx="0" cy="0"/>
        </a:xfrm>
      </p:grpSpPr>
      <p:sp>
        <p:nvSpPr>
          <p:cNvPr id="485" name="Shape 485"/>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ctr" anchorCtr="0">
            <a:noAutofit/>
          </a:bodyPr>
          <a:lstStyle/>
          <a:p>
            <a:pPr marL="0" marR="0" lvl="0" indent="0" algn="l" rtl="0">
              <a:spcBef>
                <a:spcPts val="0"/>
              </a:spcBef>
              <a:buClr>
                <a:schemeClr val="dk1"/>
              </a:buClr>
              <a:buFont typeface="Calibri"/>
              <a:buNone/>
            </a:pPr>
            <a:endParaRPr sz="1200" b="0" i="0" u="none" strike="noStrike" cap="none">
              <a:solidFill>
                <a:schemeClr val="dk1"/>
              </a:solidFill>
              <a:latin typeface="Calibri"/>
              <a:ea typeface="Calibri"/>
              <a:cs typeface="Calibri"/>
              <a:sym typeface="Calibri"/>
            </a:endParaRPr>
          </a:p>
        </p:txBody>
      </p:sp>
      <p:sp>
        <p:nvSpPr>
          <p:cNvPr id="486" name="Shape 48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3741936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4"/>
        <p:cNvGrpSpPr/>
        <p:nvPr/>
      </p:nvGrpSpPr>
      <p:grpSpPr>
        <a:xfrm>
          <a:off x="0" y="0"/>
          <a:ext cx="0" cy="0"/>
          <a:chOff x="0" y="0"/>
          <a:chExt cx="0" cy="0"/>
        </a:xfrm>
      </p:grpSpPr>
      <p:sp>
        <p:nvSpPr>
          <p:cNvPr id="495" name="Shape 495"/>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96" name="Shape 496"/>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9179683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6"/>
        <p:cNvGrpSpPr/>
        <p:nvPr/>
      </p:nvGrpSpPr>
      <p:grpSpPr>
        <a:xfrm>
          <a:off x="0" y="0"/>
          <a:ext cx="0" cy="0"/>
          <a:chOff x="0" y="0"/>
          <a:chExt cx="0" cy="0"/>
        </a:xfrm>
      </p:grpSpPr>
      <p:sp>
        <p:nvSpPr>
          <p:cNvPr id="507" name="Shape 507"/>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08" name="Shape 508"/>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16415673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
        <p:cNvGrpSpPr/>
        <p:nvPr/>
      </p:nvGrpSpPr>
      <p:grpSpPr>
        <a:xfrm>
          <a:off x="0" y="0"/>
          <a:ext cx="0" cy="0"/>
          <a:chOff x="0" y="0"/>
          <a:chExt cx="0" cy="0"/>
        </a:xfrm>
      </p:grpSpPr>
      <p:sp>
        <p:nvSpPr>
          <p:cNvPr id="53" name="Shape 53"/>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ctr" anchorCtr="0">
            <a:noAutofit/>
          </a:bodyPr>
          <a:lstStyle/>
          <a:p>
            <a:pPr lvl="0" rtl="0">
              <a:spcBef>
                <a:spcPts val="0"/>
              </a:spcBef>
              <a:buNone/>
            </a:pPr>
            <a:endParaRPr/>
          </a:p>
        </p:txBody>
      </p:sp>
      <p:sp>
        <p:nvSpPr>
          <p:cNvPr id="54" name="Shape 54"/>
          <p:cNvSpPr>
            <a:spLocks noGrp="1" noRot="1" noChangeAspect="1"/>
          </p:cNvSpPr>
          <p:nvPr>
            <p:ph type="sldImg" idx="2"/>
          </p:nvPr>
        </p:nvSpPr>
        <p:spPr>
          <a:xfrm>
            <a:off x="1143225" y="685800"/>
            <a:ext cx="45723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767152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4"/>
        <p:cNvGrpSpPr/>
        <p:nvPr/>
      </p:nvGrpSpPr>
      <p:grpSpPr>
        <a:xfrm>
          <a:off x="0" y="0"/>
          <a:ext cx="0" cy="0"/>
          <a:chOff x="0" y="0"/>
          <a:chExt cx="0" cy="0"/>
        </a:xfrm>
      </p:grpSpPr>
      <p:sp>
        <p:nvSpPr>
          <p:cNvPr id="515" name="Shape 515"/>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16" name="Shape 516"/>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61910495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4"/>
        <p:cNvGrpSpPr/>
        <p:nvPr/>
      </p:nvGrpSpPr>
      <p:grpSpPr>
        <a:xfrm>
          <a:off x="0" y="0"/>
          <a:ext cx="0" cy="0"/>
          <a:chOff x="0" y="0"/>
          <a:chExt cx="0" cy="0"/>
        </a:xfrm>
      </p:grpSpPr>
      <p:sp>
        <p:nvSpPr>
          <p:cNvPr id="535" name="Shape 53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536" name="Shape 536"/>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t" anchorCtr="0">
            <a:noAutofit/>
          </a:bodyPr>
          <a:lstStyle/>
          <a:p>
            <a:pPr marL="0" marR="0" lvl="0" indent="0" algn="l" rtl="0">
              <a:spcBef>
                <a:spcPts val="0"/>
              </a:spcBef>
              <a:buClr>
                <a:schemeClr val="dk1"/>
              </a:buClr>
              <a:buFont typeface="Calibri"/>
              <a:buNone/>
            </a:pPr>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4898520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1"/>
        <p:cNvGrpSpPr/>
        <p:nvPr/>
      </p:nvGrpSpPr>
      <p:grpSpPr>
        <a:xfrm>
          <a:off x="0" y="0"/>
          <a:ext cx="0" cy="0"/>
          <a:chOff x="0" y="0"/>
          <a:chExt cx="0" cy="0"/>
        </a:xfrm>
      </p:grpSpPr>
      <p:sp>
        <p:nvSpPr>
          <p:cNvPr id="582" name="Shape 582"/>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ctr" anchorCtr="0">
            <a:noAutofit/>
          </a:bodyPr>
          <a:lstStyle/>
          <a:p>
            <a:pPr lvl="0" rtl="0">
              <a:spcBef>
                <a:spcPts val="0"/>
              </a:spcBef>
              <a:buNone/>
            </a:pPr>
            <a:endParaRPr/>
          </a:p>
        </p:txBody>
      </p:sp>
      <p:sp>
        <p:nvSpPr>
          <p:cNvPr id="583" name="Shape 58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7121442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1"/>
        <p:cNvGrpSpPr/>
        <p:nvPr/>
      </p:nvGrpSpPr>
      <p:grpSpPr>
        <a:xfrm>
          <a:off x="0" y="0"/>
          <a:ext cx="0" cy="0"/>
          <a:chOff x="0" y="0"/>
          <a:chExt cx="0" cy="0"/>
        </a:xfrm>
      </p:grpSpPr>
      <p:sp>
        <p:nvSpPr>
          <p:cNvPr id="592" name="Shape 592"/>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ctr" anchorCtr="0">
            <a:noAutofit/>
          </a:bodyPr>
          <a:lstStyle/>
          <a:p>
            <a:pPr lvl="0" rtl="0">
              <a:spcBef>
                <a:spcPts val="0"/>
              </a:spcBef>
              <a:buNone/>
            </a:pPr>
            <a:endParaRPr/>
          </a:p>
        </p:txBody>
      </p:sp>
      <p:sp>
        <p:nvSpPr>
          <p:cNvPr id="593" name="Shape 59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0783686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Shape 295"/>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ctr" anchorCtr="0">
            <a:noAutofit/>
          </a:bodyPr>
          <a:lstStyle/>
          <a:p>
            <a:pPr marL="0" marR="0" lvl="0" indent="0" algn="l" rtl="0">
              <a:spcBef>
                <a:spcPts val="0"/>
              </a:spcBef>
              <a:buClr>
                <a:schemeClr val="dk1"/>
              </a:buClr>
              <a:buFont typeface="Calibri"/>
              <a:buNone/>
            </a:pPr>
            <a:endParaRPr sz="1200" b="0" i="0" u="none" strike="noStrike" cap="none">
              <a:solidFill>
                <a:schemeClr val="dk1"/>
              </a:solidFill>
              <a:latin typeface="Calibri"/>
              <a:ea typeface="Calibri"/>
              <a:cs typeface="Calibri"/>
              <a:sym typeface="Calibri"/>
            </a:endParaRPr>
          </a:p>
        </p:txBody>
      </p:sp>
      <p:sp>
        <p:nvSpPr>
          <p:cNvPr id="296" name="Shape 29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127182545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80507858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Shape 295"/>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ctr" anchorCtr="0">
            <a:noAutofit/>
          </a:bodyPr>
          <a:lstStyle/>
          <a:p>
            <a:pPr marL="0" marR="0" lvl="0" indent="0" algn="l" rtl="0">
              <a:spcBef>
                <a:spcPts val="0"/>
              </a:spcBef>
              <a:buClr>
                <a:schemeClr val="dk1"/>
              </a:buClr>
              <a:buFont typeface="Calibri"/>
              <a:buNone/>
            </a:pPr>
            <a:endParaRPr sz="1200" b="0" i="0" u="none" strike="noStrike" cap="none">
              <a:solidFill>
                <a:schemeClr val="dk1"/>
              </a:solidFill>
              <a:latin typeface="Calibri"/>
              <a:ea typeface="Calibri"/>
              <a:cs typeface="Calibri"/>
              <a:sym typeface="Calibri"/>
            </a:endParaRPr>
          </a:p>
        </p:txBody>
      </p:sp>
      <p:sp>
        <p:nvSpPr>
          <p:cNvPr id="296" name="Shape 29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155379251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39139130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82966809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Shape 295"/>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ctr" anchorCtr="0">
            <a:noAutofit/>
          </a:bodyPr>
          <a:lstStyle/>
          <a:p>
            <a:pPr marL="0" marR="0" lvl="0" indent="0" algn="l" rtl="0">
              <a:spcBef>
                <a:spcPts val="0"/>
              </a:spcBef>
              <a:buClr>
                <a:schemeClr val="dk1"/>
              </a:buClr>
              <a:buFont typeface="Calibri"/>
              <a:buNone/>
            </a:pPr>
            <a:endParaRPr sz="1200" b="0" i="0" u="none" strike="noStrike" cap="none">
              <a:solidFill>
                <a:schemeClr val="dk1"/>
              </a:solidFill>
              <a:latin typeface="Calibri"/>
              <a:ea typeface="Calibri"/>
              <a:cs typeface="Calibri"/>
              <a:sym typeface="Calibri"/>
            </a:endParaRPr>
          </a:p>
        </p:txBody>
      </p:sp>
      <p:sp>
        <p:nvSpPr>
          <p:cNvPr id="296" name="Shape 29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14044328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Shape 78"/>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ctr" anchorCtr="0">
            <a:noAutofit/>
          </a:bodyPr>
          <a:lstStyle/>
          <a:p>
            <a:pPr lvl="0" rtl="0">
              <a:spcBef>
                <a:spcPts val="0"/>
              </a:spcBef>
              <a:buNone/>
            </a:pPr>
            <a:endParaRPr/>
          </a:p>
        </p:txBody>
      </p:sp>
      <p:sp>
        <p:nvSpPr>
          <p:cNvPr id="79" name="Shape 79"/>
          <p:cNvSpPr>
            <a:spLocks noGrp="1" noRot="1" noChangeAspect="1"/>
          </p:cNvSpPr>
          <p:nvPr>
            <p:ph type="sldImg" idx="2"/>
          </p:nvPr>
        </p:nvSpPr>
        <p:spPr>
          <a:xfrm>
            <a:off x="1143225" y="685800"/>
            <a:ext cx="45723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7195046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2"/>
        <p:cNvGrpSpPr/>
        <p:nvPr/>
      </p:nvGrpSpPr>
      <p:grpSpPr>
        <a:xfrm>
          <a:off x="0" y="0"/>
          <a:ext cx="0" cy="0"/>
          <a:chOff x="0" y="0"/>
          <a:chExt cx="0" cy="0"/>
        </a:xfrm>
      </p:grpSpPr>
      <p:sp>
        <p:nvSpPr>
          <p:cNvPr id="1353" name="Shape 135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354" name="Shape 1354"/>
          <p:cNvSpPr txBox="1">
            <a:spLocks noGrp="1"/>
          </p:cNvSpPr>
          <p:nvPr>
            <p:ph type="body" idx="1"/>
          </p:nvPr>
        </p:nvSpPr>
        <p:spPr>
          <a:xfrm>
            <a:off x="685800" y="4343400"/>
            <a:ext cx="5486400" cy="4114800"/>
          </a:xfrm>
          <a:prstGeom prst="rect">
            <a:avLst/>
          </a:prstGeom>
          <a:noFill/>
          <a:ln>
            <a:noFill/>
          </a:ln>
        </p:spPr>
        <p:txBody>
          <a:bodyPr wrap="square" lIns="91425" tIns="45700" rIns="91425" bIns="45700" anchor="t" anchorCtr="0">
            <a:noAutofit/>
          </a:bodyPr>
          <a:lstStyle/>
          <a:p>
            <a:pPr marL="0" marR="0" lvl="0" indent="0" algn="l" rtl="0">
              <a:spcBef>
                <a:spcPts val="0"/>
              </a:spcBef>
              <a:buNone/>
            </a:pPr>
            <a:endParaRPr sz="1200" b="0" i="0" u="none" strike="noStrike" cap="none">
              <a:solidFill>
                <a:schemeClr val="dk1"/>
              </a:solidFill>
              <a:latin typeface="Calibri"/>
              <a:ea typeface="Calibri"/>
              <a:cs typeface="Calibri"/>
              <a:sym typeface="Calibri"/>
            </a:endParaRPr>
          </a:p>
        </p:txBody>
      </p:sp>
      <p:sp>
        <p:nvSpPr>
          <p:cNvPr id="1355" name="Shape 1355"/>
          <p:cNvSpPr txBox="1">
            <a:spLocks noGrp="1"/>
          </p:cNvSpPr>
          <p:nvPr>
            <p:ph type="sldNum" idx="12"/>
          </p:nvPr>
        </p:nvSpPr>
        <p:spPr>
          <a:xfrm>
            <a:off x="3884613" y="8685213"/>
            <a:ext cx="2971800" cy="457200"/>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 sz="1200" b="0" i="0" u="none" strike="noStrike" cap="none">
                <a:solidFill>
                  <a:schemeClr val="dk1"/>
                </a:solidFill>
                <a:latin typeface="Calibri"/>
                <a:ea typeface="Calibri"/>
                <a:cs typeface="Calibri"/>
                <a:sym typeface="Calibri"/>
              </a:rPr>
              <a:t>41</a:t>
            </a:fld>
            <a:endParaRPr lang="en"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6712135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1"/>
        <p:cNvGrpSpPr/>
        <p:nvPr/>
      </p:nvGrpSpPr>
      <p:grpSpPr>
        <a:xfrm>
          <a:off x="0" y="0"/>
          <a:ext cx="0" cy="0"/>
          <a:chOff x="0" y="0"/>
          <a:chExt cx="0" cy="0"/>
        </a:xfrm>
      </p:grpSpPr>
      <p:sp>
        <p:nvSpPr>
          <p:cNvPr id="1362" name="Shape 136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63" name="Shape 1363"/>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142355167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0"/>
        <p:cNvGrpSpPr/>
        <p:nvPr/>
      </p:nvGrpSpPr>
      <p:grpSpPr>
        <a:xfrm>
          <a:off x="0" y="0"/>
          <a:ext cx="0" cy="0"/>
          <a:chOff x="0" y="0"/>
          <a:chExt cx="0" cy="0"/>
        </a:xfrm>
      </p:grpSpPr>
      <p:sp>
        <p:nvSpPr>
          <p:cNvPr id="1371" name="Shape 1371"/>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ctr" anchorCtr="0">
            <a:noAutofit/>
          </a:bodyPr>
          <a:lstStyle/>
          <a:p>
            <a:pPr lvl="0" rtl="0">
              <a:spcBef>
                <a:spcPts val="0"/>
              </a:spcBef>
              <a:buNone/>
            </a:pPr>
            <a:endParaRPr/>
          </a:p>
        </p:txBody>
      </p:sp>
      <p:sp>
        <p:nvSpPr>
          <p:cNvPr id="1372" name="Shape 137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3289638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7"/>
        <p:cNvGrpSpPr/>
        <p:nvPr/>
      </p:nvGrpSpPr>
      <p:grpSpPr>
        <a:xfrm>
          <a:off x="0" y="0"/>
          <a:ext cx="0" cy="0"/>
          <a:chOff x="0" y="0"/>
          <a:chExt cx="0" cy="0"/>
        </a:xfrm>
      </p:grpSpPr>
      <p:sp>
        <p:nvSpPr>
          <p:cNvPr id="1378" name="Shape 1378"/>
          <p:cNvSpPr txBox="1">
            <a:spLocks noGrp="1"/>
          </p:cNvSpPr>
          <p:nvPr>
            <p:ph type="body" idx="1"/>
          </p:nvPr>
        </p:nvSpPr>
        <p:spPr>
          <a:xfrm>
            <a:off x="685800" y="4400550"/>
            <a:ext cx="5486400" cy="3600450"/>
          </a:xfrm>
          <a:prstGeom prst="rect">
            <a:avLst/>
          </a:prstGeom>
          <a:noFill/>
          <a:ln>
            <a:noFill/>
          </a:ln>
        </p:spPr>
        <p:txBody>
          <a:bodyPr wrap="square" lIns="91425" tIns="91425" rIns="91425" bIns="91425" anchor="ctr" anchorCtr="0">
            <a:noAutofit/>
          </a:bodyPr>
          <a:lstStyle/>
          <a:p>
            <a:pPr lvl="0">
              <a:spcBef>
                <a:spcPts val="0"/>
              </a:spcBef>
              <a:buNone/>
            </a:pPr>
            <a:endParaRPr/>
          </a:p>
        </p:txBody>
      </p:sp>
      <p:sp>
        <p:nvSpPr>
          <p:cNvPr id="1379" name="Shape 1379"/>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7903235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4"/>
        <p:cNvGrpSpPr/>
        <p:nvPr/>
      </p:nvGrpSpPr>
      <p:grpSpPr>
        <a:xfrm>
          <a:off x="0" y="0"/>
          <a:ext cx="0" cy="0"/>
          <a:chOff x="0" y="0"/>
          <a:chExt cx="0" cy="0"/>
        </a:xfrm>
      </p:grpSpPr>
      <p:sp>
        <p:nvSpPr>
          <p:cNvPr id="1385" name="Shape 138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386" name="Shape 1386"/>
          <p:cNvSpPr txBox="1">
            <a:spLocks noGrp="1"/>
          </p:cNvSpPr>
          <p:nvPr>
            <p:ph type="body" idx="1"/>
          </p:nvPr>
        </p:nvSpPr>
        <p:spPr>
          <a:xfrm>
            <a:off x="685800" y="4343400"/>
            <a:ext cx="5486400" cy="4114800"/>
          </a:xfrm>
          <a:prstGeom prst="rect">
            <a:avLst/>
          </a:prstGeom>
          <a:noFill/>
          <a:ln>
            <a:noFill/>
          </a:ln>
        </p:spPr>
        <p:txBody>
          <a:bodyPr wrap="square" lIns="91425" tIns="45700" rIns="91425" bIns="45700" anchor="t" anchorCtr="0">
            <a:noAutofit/>
          </a:bodyPr>
          <a:lstStyle/>
          <a:p>
            <a:pPr marL="0" marR="0" lvl="0" indent="0" algn="l" rtl="0">
              <a:spcBef>
                <a:spcPts val="0"/>
              </a:spcBef>
              <a:buNone/>
            </a:pPr>
            <a:endParaRPr sz="1200" b="0" i="0" u="none" strike="noStrike" cap="none">
              <a:solidFill>
                <a:schemeClr val="dk1"/>
              </a:solidFill>
              <a:latin typeface="Calibri"/>
              <a:ea typeface="Calibri"/>
              <a:cs typeface="Calibri"/>
              <a:sym typeface="Calibri"/>
            </a:endParaRPr>
          </a:p>
        </p:txBody>
      </p:sp>
      <p:sp>
        <p:nvSpPr>
          <p:cNvPr id="1387" name="Shape 1387"/>
          <p:cNvSpPr txBox="1">
            <a:spLocks noGrp="1"/>
          </p:cNvSpPr>
          <p:nvPr>
            <p:ph type="sldNum" idx="12"/>
          </p:nvPr>
        </p:nvSpPr>
        <p:spPr>
          <a:xfrm>
            <a:off x="3884613" y="8685213"/>
            <a:ext cx="2971800" cy="457200"/>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 sz="1200">
                <a:solidFill>
                  <a:schemeClr val="dk1"/>
                </a:solidFill>
                <a:latin typeface="Calibri"/>
                <a:ea typeface="Calibri"/>
                <a:cs typeface="Calibri"/>
                <a:sym typeface="Calibri"/>
              </a:rPr>
              <a:t>45</a:t>
            </a:fld>
            <a:endParaRPr lang="en"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1535889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6"/>
        <p:cNvGrpSpPr/>
        <p:nvPr/>
      </p:nvGrpSpPr>
      <p:grpSpPr>
        <a:xfrm>
          <a:off x="0" y="0"/>
          <a:ext cx="0" cy="0"/>
          <a:chOff x="0" y="0"/>
          <a:chExt cx="0" cy="0"/>
        </a:xfrm>
      </p:grpSpPr>
      <p:sp>
        <p:nvSpPr>
          <p:cNvPr id="1407" name="Shape 140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08" name="Shape 1408"/>
          <p:cNvSpPr txBox="1">
            <a:spLocks noGrp="1"/>
          </p:cNvSpPr>
          <p:nvPr>
            <p:ph type="body" idx="1"/>
          </p:nvPr>
        </p:nvSpPr>
        <p:spPr>
          <a:xfrm>
            <a:off x="685800" y="4343400"/>
            <a:ext cx="5486400" cy="4114800"/>
          </a:xfrm>
          <a:prstGeom prst="rect">
            <a:avLst/>
          </a:prstGeom>
          <a:noFill/>
          <a:ln>
            <a:noFill/>
          </a:ln>
        </p:spPr>
        <p:txBody>
          <a:bodyPr wrap="square" lIns="91425" tIns="45700" rIns="91425" bIns="45700" anchor="t" anchorCtr="0">
            <a:noAutofit/>
          </a:bodyPr>
          <a:lstStyle/>
          <a:p>
            <a:pPr marL="0" marR="0" lvl="0" indent="0" algn="l" rtl="0">
              <a:spcBef>
                <a:spcPts val="0"/>
              </a:spcBef>
              <a:buNone/>
            </a:pPr>
            <a:endParaRPr sz="1200" b="0" i="0" u="none" strike="noStrike" cap="none">
              <a:solidFill>
                <a:schemeClr val="dk1"/>
              </a:solidFill>
              <a:latin typeface="Calibri"/>
              <a:ea typeface="Calibri"/>
              <a:cs typeface="Calibri"/>
              <a:sym typeface="Calibri"/>
            </a:endParaRPr>
          </a:p>
        </p:txBody>
      </p:sp>
      <p:sp>
        <p:nvSpPr>
          <p:cNvPr id="1409" name="Shape 1409"/>
          <p:cNvSpPr txBox="1">
            <a:spLocks noGrp="1"/>
          </p:cNvSpPr>
          <p:nvPr>
            <p:ph type="sldNum" idx="12"/>
          </p:nvPr>
        </p:nvSpPr>
        <p:spPr>
          <a:xfrm>
            <a:off x="3884613" y="8685213"/>
            <a:ext cx="2971800" cy="457200"/>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 sz="1200">
                <a:solidFill>
                  <a:schemeClr val="dk1"/>
                </a:solidFill>
                <a:latin typeface="Calibri"/>
                <a:ea typeface="Calibri"/>
                <a:cs typeface="Calibri"/>
                <a:sym typeface="Calibri"/>
              </a:rPr>
              <a:t>46</a:t>
            </a:fld>
            <a:endParaRPr lang="en"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3076752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0"/>
        <p:cNvGrpSpPr/>
        <p:nvPr/>
      </p:nvGrpSpPr>
      <p:grpSpPr>
        <a:xfrm>
          <a:off x="0" y="0"/>
          <a:ext cx="0" cy="0"/>
          <a:chOff x="0" y="0"/>
          <a:chExt cx="0" cy="0"/>
        </a:xfrm>
      </p:grpSpPr>
      <p:sp>
        <p:nvSpPr>
          <p:cNvPr id="1421" name="Shape 142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22" name="Shape 1422"/>
          <p:cNvSpPr txBox="1">
            <a:spLocks noGrp="1"/>
          </p:cNvSpPr>
          <p:nvPr>
            <p:ph type="body" idx="1"/>
          </p:nvPr>
        </p:nvSpPr>
        <p:spPr>
          <a:xfrm>
            <a:off x="685800" y="4343400"/>
            <a:ext cx="5486400" cy="4114800"/>
          </a:xfrm>
          <a:prstGeom prst="rect">
            <a:avLst/>
          </a:prstGeom>
          <a:noFill/>
          <a:ln>
            <a:noFill/>
          </a:ln>
        </p:spPr>
        <p:txBody>
          <a:bodyPr wrap="square" lIns="91425" tIns="45700" rIns="91425" bIns="45700" anchor="t" anchorCtr="0">
            <a:noAutofit/>
          </a:bodyPr>
          <a:lstStyle/>
          <a:p>
            <a:pPr marL="0" marR="0" lvl="0" indent="0" algn="l" rtl="0">
              <a:spcBef>
                <a:spcPts val="0"/>
              </a:spcBef>
              <a:buNone/>
            </a:pPr>
            <a:endParaRPr sz="1200" b="0" i="0" u="none" strike="noStrike" cap="none">
              <a:solidFill>
                <a:schemeClr val="dk1"/>
              </a:solidFill>
              <a:latin typeface="Calibri"/>
              <a:ea typeface="Calibri"/>
              <a:cs typeface="Calibri"/>
              <a:sym typeface="Calibri"/>
            </a:endParaRPr>
          </a:p>
        </p:txBody>
      </p:sp>
      <p:sp>
        <p:nvSpPr>
          <p:cNvPr id="1423" name="Shape 1423"/>
          <p:cNvSpPr txBox="1">
            <a:spLocks noGrp="1"/>
          </p:cNvSpPr>
          <p:nvPr>
            <p:ph type="sldNum" idx="12"/>
          </p:nvPr>
        </p:nvSpPr>
        <p:spPr>
          <a:xfrm>
            <a:off x="3884613" y="8685213"/>
            <a:ext cx="2971800" cy="457200"/>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 sz="1200">
                <a:solidFill>
                  <a:schemeClr val="dk1"/>
                </a:solidFill>
                <a:latin typeface="Calibri"/>
                <a:ea typeface="Calibri"/>
                <a:cs typeface="Calibri"/>
                <a:sym typeface="Calibri"/>
              </a:rPr>
              <a:t>47</a:t>
            </a:fld>
            <a:endParaRPr lang="en"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6633656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9"/>
        <p:cNvGrpSpPr/>
        <p:nvPr/>
      </p:nvGrpSpPr>
      <p:grpSpPr>
        <a:xfrm>
          <a:off x="0" y="0"/>
          <a:ext cx="0" cy="0"/>
          <a:chOff x="0" y="0"/>
          <a:chExt cx="0" cy="0"/>
        </a:xfrm>
      </p:grpSpPr>
      <p:sp>
        <p:nvSpPr>
          <p:cNvPr id="1470" name="Shape 147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71" name="Shape 1471"/>
          <p:cNvSpPr txBox="1">
            <a:spLocks noGrp="1"/>
          </p:cNvSpPr>
          <p:nvPr>
            <p:ph type="body" idx="1"/>
          </p:nvPr>
        </p:nvSpPr>
        <p:spPr>
          <a:xfrm>
            <a:off x="685800" y="4343400"/>
            <a:ext cx="5486400" cy="4114800"/>
          </a:xfrm>
          <a:prstGeom prst="rect">
            <a:avLst/>
          </a:prstGeom>
          <a:noFill/>
          <a:ln>
            <a:noFill/>
          </a:ln>
        </p:spPr>
        <p:txBody>
          <a:bodyPr wrap="square" lIns="91425" tIns="45700" rIns="91425" bIns="45700" anchor="t" anchorCtr="0">
            <a:noAutofit/>
          </a:bodyPr>
          <a:lstStyle/>
          <a:p>
            <a:pPr marL="0" marR="0" lvl="0" indent="0" algn="l" rtl="0">
              <a:spcBef>
                <a:spcPts val="0"/>
              </a:spcBef>
              <a:buNone/>
            </a:pPr>
            <a:endParaRPr sz="1200" b="0" i="0" u="none" strike="noStrike" cap="none">
              <a:solidFill>
                <a:schemeClr val="dk1"/>
              </a:solidFill>
              <a:latin typeface="Calibri"/>
              <a:ea typeface="Calibri"/>
              <a:cs typeface="Calibri"/>
              <a:sym typeface="Calibri"/>
            </a:endParaRPr>
          </a:p>
        </p:txBody>
      </p:sp>
      <p:sp>
        <p:nvSpPr>
          <p:cNvPr id="1472" name="Shape 1472"/>
          <p:cNvSpPr txBox="1">
            <a:spLocks noGrp="1"/>
          </p:cNvSpPr>
          <p:nvPr>
            <p:ph type="sldNum" idx="12"/>
          </p:nvPr>
        </p:nvSpPr>
        <p:spPr>
          <a:xfrm>
            <a:off x="3884613" y="8685213"/>
            <a:ext cx="2971800" cy="457200"/>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 sz="1200">
                <a:solidFill>
                  <a:schemeClr val="dk1"/>
                </a:solidFill>
                <a:latin typeface="Calibri"/>
                <a:ea typeface="Calibri"/>
                <a:cs typeface="Calibri"/>
                <a:sym typeface="Calibri"/>
              </a:rPr>
              <a:t>48</a:t>
            </a:fld>
            <a:endParaRPr lang="en"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1366929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Shape 295"/>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ctr" anchorCtr="0">
            <a:noAutofit/>
          </a:bodyPr>
          <a:lstStyle/>
          <a:p>
            <a:pPr marL="0" marR="0" lvl="0" indent="0" algn="l" rtl="0">
              <a:spcBef>
                <a:spcPts val="0"/>
              </a:spcBef>
              <a:buClr>
                <a:schemeClr val="dk1"/>
              </a:buClr>
              <a:buFont typeface="Calibri"/>
              <a:buNone/>
            </a:pPr>
            <a:endParaRPr sz="1200" b="0" i="0" u="none" strike="noStrike" cap="none">
              <a:solidFill>
                <a:schemeClr val="dk1"/>
              </a:solidFill>
              <a:latin typeface="Calibri"/>
              <a:ea typeface="Calibri"/>
              <a:cs typeface="Calibri"/>
              <a:sym typeface="Calibri"/>
            </a:endParaRPr>
          </a:p>
        </p:txBody>
      </p:sp>
      <p:sp>
        <p:nvSpPr>
          <p:cNvPr id="296" name="Shape 29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32255109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Shape 295"/>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ctr" anchorCtr="0">
            <a:noAutofit/>
          </a:bodyPr>
          <a:lstStyle/>
          <a:p>
            <a:pPr marL="0" marR="0" lvl="0" indent="0" algn="l" rtl="0">
              <a:spcBef>
                <a:spcPts val="0"/>
              </a:spcBef>
              <a:buClr>
                <a:schemeClr val="dk1"/>
              </a:buClr>
              <a:buFont typeface="Calibri"/>
              <a:buNone/>
            </a:pPr>
            <a:endParaRPr sz="1200" b="0" i="0" u="none" strike="noStrike" cap="none">
              <a:solidFill>
                <a:schemeClr val="dk1"/>
              </a:solidFill>
              <a:latin typeface="Calibri"/>
              <a:ea typeface="Calibri"/>
              <a:cs typeface="Calibri"/>
              <a:sym typeface="Calibri"/>
            </a:endParaRPr>
          </a:p>
        </p:txBody>
      </p:sp>
      <p:sp>
        <p:nvSpPr>
          <p:cNvPr id="296" name="Shape 29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17554413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Shape 88"/>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ctr" anchorCtr="0">
            <a:noAutofit/>
          </a:bodyPr>
          <a:lstStyle/>
          <a:p>
            <a:pPr lvl="0" rtl="0">
              <a:spcBef>
                <a:spcPts val="0"/>
              </a:spcBef>
              <a:buNone/>
            </a:pPr>
            <a:endParaRPr/>
          </a:p>
        </p:txBody>
      </p:sp>
      <p:sp>
        <p:nvSpPr>
          <p:cNvPr id="89" name="Shape 89"/>
          <p:cNvSpPr>
            <a:spLocks noGrp="1" noRot="1" noChangeAspect="1"/>
          </p:cNvSpPr>
          <p:nvPr>
            <p:ph type="sldImg" idx="2"/>
          </p:nvPr>
        </p:nvSpPr>
        <p:spPr>
          <a:xfrm>
            <a:off x="1143225" y="685800"/>
            <a:ext cx="45723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1925982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3"/>
        <p:cNvGrpSpPr/>
        <p:nvPr/>
      </p:nvGrpSpPr>
      <p:grpSpPr>
        <a:xfrm>
          <a:off x="0" y="0"/>
          <a:ext cx="0" cy="0"/>
          <a:chOff x="0" y="0"/>
          <a:chExt cx="0" cy="0"/>
        </a:xfrm>
      </p:grpSpPr>
      <p:sp>
        <p:nvSpPr>
          <p:cNvPr id="1874" name="Shape 1874"/>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ctr" anchorCtr="0">
            <a:noAutofit/>
          </a:bodyPr>
          <a:lstStyle/>
          <a:p>
            <a:pPr lvl="0">
              <a:spcBef>
                <a:spcPts val="0"/>
              </a:spcBef>
              <a:buNone/>
            </a:pPr>
            <a:endParaRPr/>
          </a:p>
        </p:txBody>
      </p:sp>
      <p:sp>
        <p:nvSpPr>
          <p:cNvPr id="1875" name="Shape 187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8487881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9"/>
        <p:cNvGrpSpPr/>
        <p:nvPr/>
      </p:nvGrpSpPr>
      <p:grpSpPr>
        <a:xfrm>
          <a:off x="0" y="0"/>
          <a:ext cx="0" cy="0"/>
          <a:chOff x="0" y="0"/>
          <a:chExt cx="0" cy="0"/>
        </a:xfrm>
      </p:grpSpPr>
      <p:sp>
        <p:nvSpPr>
          <p:cNvPr id="1890" name="Shape 189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91" name="Shape 1891"/>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8473384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Shape 21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15" name="Shape 215"/>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t" anchorCtr="0">
            <a:noAutofit/>
          </a:bodyPr>
          <a:lstStyle/>
          <a:p>
            <a:pPr marL="0" marR="0" lvl="0" indent="0" algn="l" rtl="0">
              <a:spcBef>
                <a:spcPts val="0"/>
              </a:spcBef>
              <a:buClr>
                <a:schemeClr val="dk1"/>
              </a:buClr>
              <a:buFont typeface="Calibri"/>
              <a:buNone/>
            </a:pPr>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291520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Shape 219"/>
          <p:cNvSpPr txBox="1">
            <a:spLocks noGrp="1"/>
          </p:cNvSpPr>
          <p:nvPr>
            <p:ph type="body" idx="1"/>
          </p:nvPr>
        </p:nvSpPr>
        <p:spPr>
          <a:xfrm>
            <a:off x="685800" y="4400550"/>
            <a:ext cx="5486400" cy="3600600"/>
          </a:xfrm>
          <a:prstGeom prst="rect">
            <a:avLst/>
          </a:prstGeom>
          <a:noFill/>
          <a:ln>
            <a:noFill/>
          </a:ln>
        </p:spPr>
        <p:txBody>
          <a:bodyPr wrap="square" lIns="91425" tIns="91425" rIns="91425" bIns="91425" anchor="ctr" anchorCtr="0">
            <a:noAutofit/>
          </a:bodyPr>
          <a:lstStyle/>
          <a:p>
            <a:pPr lvl="0" rtl="0">
              <a:spcBef>
                <a:spcPts val="0"/>
              </a:spcBef>
              <a:buNone/>
            </a:pPr>
            <a:endParaRPr/>
          </a:p>
        </p:txBody>
      </p:sp>
      <p:sp>
        <p:nvSpPr>
          <p:cNvPr id="220" name="Shape 220"/>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865302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Shape 267"/>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med" len="med"/>
            <a:tailEnd type="none" w="med" len="med"/>
          </a:ln>
        </p:spPr>
      </p:sp>
      <p:sp>
        <p:nvSpPr>
          <p:cNvPr id="268" name="Shape 268"/>
          <p:cNvSpPr txBox="1">
            <a:spLocks noGrp="1"/>
          </p:cNvSpPr>
          <p:nvPr>
            <p:ph type="body" idx="1"/>
          </p:nvPr>
        </p:nvSpPr>
        <p:spPr>
          <a:xfrm>
            <a:off x="685800" y="4400550"/>
            <a:ext cx="5486400" cy="3600600"/>
          </a:xfrm>
          <a:prstGeom prst="rect">
            <a:avLst/>
          </a:prstGeom>
          <a:noFill/>
          <a:ln>
            <a:noFill/>
          </a:ln>
        </p:spPr>
        <p:txBody>
          <a:bodyPr wrap="square" lIns="91425" tIns="45700" rIns="91425" bIns="45700" anchor="t" anchorCtr="0">
            <a:noAutofit/>
          </a:bodyPr>
          <a:lstStyle/>
          <a:p>
            <a:pPr marL="0" marR="0" lvl="0" indent="0" algn="l" rtl="0">
              <a:spcBef>
                <a:spcPts val="0"/>
              </a:spcBef>
              <a:buNone/>
            </a:pPr>
            <a:endParaRPr sz="1200" b="0" i="0" u="none" strike="noStrike" cap="none">
              <a:solidFill>
                <a:schemeClr val="dk1"/>
              </a:solidFill>
              <a:latin typeface="Calibri"/>
              <a:ea typeface="Calibri"/>
              <a:cs typeface="Calibri"/>
              <a:sym typeface="Calibri"/>
            </a:endParaRPr>
          </a:p>
        </p:txBody>
      </p:sp>
      <p:sp>
        <p:nvSpPr>
          <p:cNvPr id="269" name="Shape 269"/>
          <p:cNvSpPr txBox="1">
            <a:spLocks noGrp="1"/>
          </p:cNvSpPr>
          <p:nvPr>
            <p:ph type="sldNum" idx="12"/>
          </p:nvPr>
        </p:nvSpPr>
        <p:spPr>
          <a:xfrm>
            <a:off x="3884613" y="8685213"/>
            <a:ext cx="2971800" cy="458700"/>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 sz="1200" b="0" i="0" u="none" strike="noStrike" cap="none">
                <a:solidFill>
                  <a:srgbClr val="000000"/>
                </a:solidFill>
                <a:latin typeface="Calibri"/>
                <a:ea typeface="Calibri"/>
                <a:cs typeface="Calibri"/>
                <a:sym typeface="Calibri"/>
              </a:rPr>
              <a:t>9</a:t>
            </a:fld>
            <a:endParaRPr lang="en"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20530029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Shape 277"/>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med" len="med"/>
            <a:tailEnd type="none" w="med" len="med"/>
          </a:ln>
        </p:spPr>
      </p:sp>
      <p:sp>
        <p:nvSpPr>
          <p:cNvPr id="278" name="Shape 278"/>
          <p:cNvSpPr txBox="1">
            <a:spLocks noGrp="1"/>
          </p:cNvSpPr>
          <p:nvPr>
            <p:ph type="body" idx="1"/>
          </p:nvPr>
        </p:nvSpPr>
        <p:spPr>
          <a:xfrm>
            <a:off x="685800" y="4400550"/>
            <a:ext cx="5486400" cy="3600600"/>
          </a:xfrm>
          <a:prstGeom prst="rect">
            <a:avLst/>
          </a:prstGeom>
          <a:noFill/>
          <a:ln>
            <a:noFill/>
          </a:ln>
        </p:spPr>
        <p:txBody>
          <a:bodyPr wrap="square" lIns="91425" tIns="45700" rIns="91425" bIns="45700" anchor="t" anchorCtr="0">
            <a:noAutofit/>
          </a:bodyPr>
          <a:lstStyle/>
          <a:p>
            <a:pPr marL="0" marR="0" lvl="0" indent="0" algn="l" rtl="0">
              <a:spcBef>
                <a:spcPts val="0"/>
              </a:spcBef>
              <a:buNone/>
            </a:pPr>
            <a:endParaRPr sz="1200" b="0" i="0" u="none" strike="noStrike" cap="none">
              <a:solidFill>
                <a:schemeClr val="dk1"/>
              </a:solidFill>
              <a:latin typeface="Calibri"/>
              <a:ea typeface="Calibri"/>
              <a:cs typeface="Calibri"/>
              <a:sym typeface="Calibri"/>
            </a:endParaRPr>
          </a:p>
        </p:txBody>
      </p:sp>
      <p:sp>
        <p:nvSpPr>
          <p:cNvPr id="279" name="Shape 279"/>
          <p:cNvSpPr txBox="1">
            <a:spLocks noGrp="1"/>
          </p:cNvSpPr>
          <p:nvPr>
            <p:ph type="sldNum" idx="12"/>
          </p:nvPr>
        </p:nvSpPr>
        <p:spPr>
          <a:xfrm>
            <a:off x="3884613" y="8685213"/>
            <a:ext cx="2971800" cy="458700"/>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 sz="1200" b="0" i="0" u="none" strike="noStrike" cap="none">
                <a:solidFill>
                  <a:srgbClr val="000000"/>
                </a:solidFill>
                <a:latin typeface="Calibri"/>
                <a:ea typeface="Calibri"/>
                <a:cs typeface="Calibri"/>
                <a:sym typeface="Calibri"/>
              </a:rPr>
              <a:t>10</a:t>
            </a:fld>
            <a:endParaRPr lang="en"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12000679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Shape 295"/>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ctr" anchorCtr="0">
            <a:noAutofit/>
          </a:bodyPr>
          <a:lstStyle/>
          <a:p>
            <a:pPr marL="0" marR="0" lvl="0" indent="0" algn="l" rtl="0">
              <a:spcBef>
                <a:spcPts val="0"/>
              </a:spcBef>
              <a:buClr>
                <a:schemeClr val="dk1"/>
              </a:buClr>
              <a:buFont typeface="Calibri"/>
              <a:buNone/>
            </a:pPr>
            <a:endParaRPr sz="1200" b="0" i="0" u="none" strike="noStrike" cap="none">
              <a:solidFill>
                <a:schemeClr val="dk1"/>
              </a:solidFill>
              <a:latin typeface="Calibri"/>
              <a:ea typeface="Calibri"/>
              <a:cs typeface="Calibri"/>
              <a:sym typeface="Calibri"/>
            </a:endParaRPr>
          </a:p>
        </p:txBody>
      </p:sp>
      <p:sp>
        <p:nvSpPr>
          <p:cNvPr id="296" name="Shape 29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10491833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9"/>
        <p:cNvGrpSpPr/>
        <p:nvPr/>
      </p:nvGrpSpPr>
      <p:grpSpPr>
        <a:xfrm>
          <a:off x="0" y="0"/>
          <a:ext cx="0" cy="0"/>
          <a:chOff x="0" y="0"/>
          <a:chExt cx="0" cy="0"/>
        </a:xfrm>
      </p:grpSpPr>
      <p:sp>
        <p:nvSpPr>
          <p:cNvPr id="10" name="Shape 10"/>
          <p:cNvSpPr txBox="1">
            <a:spLocks noGrp="1"/>
          </p:cNvSpPr>
          <p:nvPr>
            <p:ph type="ctrTitle"/>
          </p:nvPr>
        </p:nvSpPr>
        <p:spPr>
          <a:xfrm>
            <a:off x="685800" y="1085851"/>
            <a:ext cx="7772400" cy="1102500"/>
          </a:xfrm>
          <a:prstGeom prst="rect">
            <a:avLst/>
          </a:prstGeom>
          <a:noFill/>
          <a:ln>
            <a:noFill/>
          </a:ln>
        </p:spPr>
        <p:txBody>
          <a:bodyPr wrap="square" lIns="91425" tIns="91425" rIns="91425" bIns="91425" anchor="ctr" anchorCtr="0"/>
          <a:lstStyle>
            <a:lvl1pPr marL="0" marR="0" lvl="0" indent="0" algn="ctr" rtl="0">
              <a:spcBef>
                <a:spcPts val="0"/>
              </a:spcBef>
              <a:spcAft>
                <a:spcPts val="0"/>
              </a:spcAft>
              <a:buNone/>
              <a:defRPr sz="4400" b="1" i="0" u="none" strike="noStrike" cap="none">
                <a:solidFill>
                  <a:srgbClr val="22228B"/>
                </a:solidFill>
                <a:latin typeface="Arial"/>
                <a:ea typeface="Arial"/>
                <a:cs typeface="Arial"/>
                <a:sym typeface="Arial"/>
              </a:defRPr>
            </a:lvl1pPr>
            <a:lvl2pPr marL="0" marR="0" lvl="1" indent="0" algn="ctr" rtl="0">
              <a:spcBef>
                <a:spcPts val="0"/>
              </a:spcBef>
              <a:spcAft>
                <a:spcPts val="0"/>
              </a:spcAft>
              <a:buNone/>
              <a:defRPr sz="2400" b="1" i="0" u="none" strike="noStrike" cap="none">
                <a:solidFill>
                  <a:srgbClr val="22228B"/>
                </a:solidFill>
                <a:latin typeface="Arial"/>
                <a:ea typeface="Arial"/>
                <a:cs typeface="Arial"/>
                <a:sym typeface="Arial"/>
              </a:defRPr>
            </a:lvl2pPr>
            <a:lvl3pPr marL="0" marR="0" lvl="2" indent="0" algn="ctr" rtl="0">
              <a:spcBef>
                <a:spcPts val="0"/>
              </a:spcBef>
              <a:spcAft>
                <a:spcPts val="0"/>
              </a:spcAft>
              <a:buNone/>
              <a:defRPr sz="2400" b="1" i="0" u="none" strike="noStrike" cap="none">
                <a:solidFill>
                  <a:srgbClr val="22228B"/>
                </a:solidFill>
                <a:latin typeface="Arial"/>
                <a:ea typeface="Arial"/>
                <a:cs typeface="Arial"/>
                <a:sym typeface="Arial"/>
              </a:defRPr>
            </a:lvl3pPr>
            <a:lvl4pPr marL="0" marR="0" lvl="3" indent="0" algn="ctr" rtl="0">
              <a:spcBef>
                <a:spcPts val="0"/>
              </a:spcBef>
              <a:spcAft>
                <a:spcPts val="0"/>
              </a:spcAft>
              <a:buNone/>
              <a:defRPr sz="2400" b="1" i="0" u="none" strike="noStrike" cap="none">
                <a:solidFill>
                  <a:srgbClr val="22228B"/>
                </a:solidFill>
                <a:latin typeface="Arial"/>
                <a:ea typeface="Arial"/>
                <a:cs typeface="Arial"/>
                <a:sym typeface="Arial"/>
              </a:defRPr>
            </a:lvl4pPr>
            <a:lvl5pPr marL="0" marR="0" lvl="4" indent="0" algn="ctr" rtl="0">
              <a:spcBef>
                <a:spcPts val="0"/>
              </a:spcBef>
              <a:spcAft>
                <a:spcPts val="0"/>
              </a:spcAft>
              <a:buNone/>
              <a:defRPr sz="2400" b="1" i="0" u="none" strike="noStrike" cap="none">
                <a:solidFill>
                  <a:srgbClr val="22228B"/>
                </a:solidFill>
                <a:latin typeface="Arial"/>
                <a:ea typeface="Arial"/>
                <a:cs typeface="Arial"/>
                <a:sym typeface="Arial"/>
              </a:defRPr>
            </a:lvl5pPr>
            <a:lvl6pPr marL="457196" marR="0" lvl="5" indent="-12696" algn="ctr" rtl="0">
              <a:spcBef>
                <a:spcPts val="0"/>
              </a:spcBef>
              <a:spcAft>
                <a:spcPts val="0"/>
              </a:spcAft>
              <a:buNone/>
              <a:defRPr sz="3600" b="1" i="0" u="sng" strike="noStrike" cap="none">
                <a:solidFill>
                  <a:srgbClr val="000099"/>
                </a:solidFill>
                <a:latin typeface="Arial"/>
                <a:ea typeface="Arial"/>
                <a:cs typeface="Arial"/>
                <a:sym typeface="Arial"/>
              </a:defRPr>
            </a:lvl6pPr>
            <a:lvl7pPr marL="914391" marR="0" lvl="6" indent="-12691" algn="ctr" rtl="0">
              <a:spcBef>
                <a:spcPts val="0"/>
              </a:spcBef>
              <a:spcAft>
                <a:spcPts val="0"/>
              </a:spcAft>
              <a:buNone/>
              <a:defRPr sz="3600" b="1" i="0" u="sng" strike="noStrike" cap="none">
                <a:solidFill>
                  <a:srgbClr val="000099"/>
                </a:solidFill>
                <a:latin typeface="Arial"/>
                <a:ea typeface="Arial"/>
                <a:cs typeface="Arial"/>
                <a:sym typeface="Arial"/>
              </a:defRPr>
            </a:lvl7pPr>
            <a:lvl8pPr marL="1371587" marR="0" lvl="7" indent="-12687" algn="ctr" rtl="0">
              <a:spcBef>
                <a:spcPts val="0"/>
              </a:spcBef>
              <a:spcAft>
                <a:spcPts val="0"/>
              </a:spcAft>
              <a:buNone/>
              <a:defRPr sz="3600" b="1" i="0" u="sng" strike="noStrike" cap="none">
                <a:solidFill>
                  <a:srgbClr val="000099"/>
                </a:solidFill>
                <a:latin typeface="Arial"/>
                <a:ea typeface="Arial"/>
                <a:cs typeface="Arial"/>
                <a:sym typeface="Arial"/>
              </a:defRPr>
            </a:lvl8pPr>
            <a:lvl9pPr marL="1828782" marR="0" lvl="8" indent="-12682" algn="ctr" rtl="0">
              <a:spcBef>
                <a:spcPts val="0"/>
              </a:spcBef>
              <a:spcAft>
                <a:spcPts val="0"/>
              </a:spcAft>
              <a:buNone/>
              <a:defRPr sz="3600" b="1" i="0" u="sng" strike="noStrike" cap="none">
                <a:solidFill>
                  <a:srgbClr val="000099"/>
                </a:solidFill>
                <a:latin typeface="Arial"/>
                <a:ea typeface="Arial"/>
                <a:cs typeface="Arial"/>
                <a:sym typeface="Arial"/>
              </a:defRPr>
            </a:lvl9pPr>
          </a:lstStyle>
          <a:p>
            <a:endParaRPr/>
          </a:p>
        </p:txBody>
      </p:sp>
      <p:sp>
        <p:nvSpPr>
          <p:cNvPr id="11" name="Shape 11"/>
          <p:cNvSpPr txBox="1">
            <a:spLocks noGrp="1"/>
          </p:cNvSpPr>
          <p:nvPr>
            <p:ph type="subTitle" idx="1"/>
          </p:nvPr>
        </p:nvSpPr>
        <p:spPr>
          <a:xfrm>
            <a:off x="1371600" y="2628901"/>
            <a:ext cx="6400800" cy="1314600"/>
          </a:xfrm>
          <a:prstGeom prst="rect">
            <a:avLst/>
          </a:prstGeom>
          <a:noFill/>
          <a:ln>
            <a:noFill/>
          </a:ln>
        </p:spPr>
        <p:txBody>
          <a:bodyPr wrap="square" lIns="91425" tIns="91425" rIns="91425" bIns="91425" anchor="t" anchorCtr="0"/>
          <a:lstStyle>
            <a:lvl1pPr marL="0" marR="0" lvl="0" indent="0" algn="ctr" rtl="0">
              <a:spcBef>
                <a:spcPts val="880"/>
              </a:spcBef>
              <a:spcAft>
                <a:spcPts val="0"/>
              </a:spcAft>
              <a:buClr>
                <a:schemeClr val="dk1"/>
              </a:buClr>
              <a:buFont typeface="Arial"/>
              <a:buNone/>
              <a:defRPr sz="4400" b="1" i="0" u="none" strike="noStrike" cap="none">
                <a:solidFill>
                  <a:schemeClr val="dk1"/>
                </a:solidFill>
                <a:latin typeface="Arial"/>
                <a:ea typeface="Arial"/>
                <a:cs typeface="Arial"/>
                <a:sym typeface="Arial"/>
              </a:defRPr>
            </a:lvl1pPr>
            <a:lvl2pPr marL="456910" marR="0" lvl="1" indent="-12410" algn="ctr" rtl="0">
              <a:spcBef>
                <a:spcPts val="480"/>
              </a:spcBef>
              <a:spcAft>
                <a:spcPts val="0"/>
              </a:spcAft>
              <a:buClr>
                <a:schemeClr val="dk1"/>
              </a:buClr>
              <a:buFont typeface="Merriweather Sans"/>
              <a:buNone/>
              <a:defRPr sz="2400" b="0" i="0" u="none" strike="noStrike" cap="none">
                <a:solidFill>
                  <a:schemeClr val="dk1"/>
                </a:solidFill>
                <a:latin typeface="Arial"/>
                <a:ea typeface="Arial"/>
                <a:cs typeface="Arial"/>
                <a:sym typeface="Arial"/>
              </a:defRPr>
            </a:lvl2pPr>
            <a:lvl3pPr marL="913822" marR="0" lvl="2" indent="-12122" algn="ctr" rtl="0">
              <a:spcBef>
                <a:spcPts val="400"/>
              </a:spcBef>
              <a:spcAft>
                <a:spcPts val="0"/>
              </a:spcAft>
              <a:buClr>
                <a:schemeClr val="dk1"/>
              </a:buClr>
              <a:buFont typeface="Arial"/>
              <a:buNone/>
              <a:defRPr sz="2000" b="0" i="0" u="none" strike="noStrike" cap="none">
                <a:solidFill>
                  <a:schemeClr val="dk1"/>
                </a:solidFill>
                <a:latin typeface="Arial"/>
                <a:ea typeface="Arial"/>
                <a:cs typeface="Arial"/>
                <a:sym typeface="Arial"/>
              </a:defRPr>
            </a:lvl3pPr>
            <a:lvl4pPr marL="1370733" marR="0" lvl="3" indent="-11833" algn="ctr" rtl="0">
              <a:spcBef>
                <a:spcPts val="400"/>
              </a:spcBef>
              <a:spcAft>
                <a:spcPts val="0"/>
              </a:spcAft>
              <a:buClr>
                <a:schemeClr val="dk1"/>
              </a:buClr>
              <a:buFont typeface="Arial"/>
              <a:buNone/>
              <a:defRPr sz="2000" b="0" i="0" u="none" strike="noStrike" cap="none">
                <a:solidFill>
                  <a:schemeClr val="dk1"/>
                </a:solidFill>
                <a:latin typeface="Arial"/>
                <a:ea typeface="Arial"/>
                <a:cs typeface="Arial"/>
                <a:sym typeface="Arial"/>
              </a:defRPr>
            </a:lvl4pPr>
            <a:lvl5pPr marL="1827644" marR="0" lvl="4" indent="-11544" algn="ctr" rtl="0">
              <a:spcBef>
                <a:spcPts val="400"/>
              </a:spcBef>
              <a:spcAft>
                <a:spcPts val="0"/>
              </a:spcAft>
              <a:buClr>
                <a:schemeClr val="dk1"/>
              </a:buClr>
              <a:buFont typeface="Merriweather Sans"/>
              <a:buNone/>
              <a:defRPr sz="2000" b="0" i="0" u="none" strike="noStrike" cap="none">
                <a:solidFill>
                  <a:schemeClr val="dk1"/>
                </a:solidFill>
                <a:latin typeface="Arial"/>
                <a:ea typeface="Arial"/>
                <a:cs typeface="Arial"/>
                <a:sym typeface="Arial"/>
              </a:defRPr>
            </a:lvl5pPr>
            <a:lvl6pPr marL="2284557" marR="0" lvl="5" indent="-11257" algn="ctr" rtl="0">
              <a:spcBef>
                <a:spcPts val="400"/>
              </a:spcBef>
              <a:spcAft>
                <a:spcPts val="0"/>
              </a:spcAft>
              <a:buClr>
                <a:schemeClr val="dk1"/>
              </a:buClr>
              <a:buFont typeface="Arial"/>
              <a:buNone/>
              <a:defRPr sz="2000" b="0" i="0" u="none" strike="noStrike" cap="none">
                <a:solidFill>
                  <a:schemeClr val="dk1"/>
                </a:solidFill>
                <a:latin typeface="Arial"/>
                <a:ea typeface="Arial"/>
                <a:cs typeface="Arial"/>
                <a:sym typeface="Arial"/>
              </a:defRPr>
            </a:lvl6pPr>
            <a:lvl7pPr marL="2741466" marR="0" lvl="6" indent="-10966" algn="ctr" rtl="0">
              <a:spcBef>
                <a:spcPts val="400"/>
              </a:spcBef>
              <a:spcAft>
                <a:spcPts val="0"/>
              </a:spcAft>
              <a:buClr>
                <a:schemeClr val="dk1"/>
              </a:buClr>
              <a:buFont typeface="Arial"/>
              <a:buNone/>
              <a:defRPr sz="2000" b="0" i="0" u="none" strike="noStrike" cap="none">
                <a:solidFill>
                  <a:schemeClr val="dk1"/>
                </a:solidFill>
                <a:latin typeface="Arial"/>
                <a:ea typeface="Arial"/>
                <a:cs typeface="Arial"/>
                <a:sym typeface="Arial"/>
              </a:defRPr>
            </a:lvl7pPr>
            <a:lvl8pPr marL="3198376" marR="0" lvl="7" indent="-10676" algn="ctr" rtl="0">
              <a:spcBef>
                <a:spcPts val="400"/>
              </a:spcBef>
              <a:spcAft>
                <a:spcPts val="0"/>
              </a:spcAft>
              <a:buClr>
                <a:schemeClr val="dk1"/>
              </a:buClr>
              <a:buFont typeface="Arial"/>
              <a:buNone/>
              <a:defRPr sz="2000" b="0" i="0" u="none" strike="noStrike" cap="none">
                <a:solidFill>
                  <a:schemeClr val="dk1"/>
                </a:solidFill>
                <a:latin typeface="Arial"/>
                <a:ea typeface="Arial"/>
                <a:cs typeface="Arial"/>
                <a:sym typeface="Arial"/>
              </a:defRPr>
            </a:lvl8pPr>
            <a:lvl9pPr marL="3655288" marR="0" lvl="8" indent="-10388" algn="ctr" rtl="0">
              <a:spcBef>
                <a:spcPts val="400"/>
              </a:spcBef>
              <a:spcAft>
                <a:spcPts val="0"/>
              </a:spcAft>
              <a:buClr>
                <a:schemeClr val="dk1"/>
              </a:buClr>
              <a:buFont typeface="Arial"/>
              <a:buNone/>
              <a:defRPr sz="20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2"/>
        <p:cNvGrpSpPr/>
        <p:nvPr/>
      </p:nvGrpSpPr>
      <p:grpSpPr>
        <a:xfrm>
          <a:off x="0" y="0"/>
          <a:ext cx="0" cy="0"/>
          <a:chOff x="0" y="0"/>
          <a:chExt cx="0" cy="0"/>
        </a:xfrm>
      </p:grpSpPr>
      <p:sp>
        <p:nvSpPr>
          <p:cNvPr id="13" name="Shape 13"/>
          <p:cNvSpPr txBox="1">
            <a:spLocks noGrp="1"/>
          </p:cNvSpPr>
          <p:nvPr>
            <p:ph type="title"/>
          </p:nvPr>
        </p:nvSpPr>
        <p:spPr>
          <a:xfrm>
            <a:off x="457200" y="205978"/>
            <a:ext cx="8229600" cy="857400"/>
          </a:xfrm>
          <a:prstGeom prst="rect">
            <a:avLst/>
          </a:prstGeom>
          <a:noFill/>
          <a:ln>
            <a:noFill/>
          </a:ln>
        </p:spPr>
        <p:txBody>
          <a:bodyPr wrap="square" lIns="91425" tIns="91425" rIns="91425" bIns="91425" anchor="b" anchorCtr="0"/>
          <a:lstStyle>
            <a:lvl1pPr marL="0" marR="0" lvl="0" indent="0" algn="ctr" rtl="0">
              <a:spcBef>
                <a:spcPts val="0"/>
              </a:spcBef>
              <a:spcAft>
                <a:spcPts val="0"/>
              </a:spcAft>
              <a:buNone/>
              <a:defRPr sz="2400" b="1" i="0" u="none" strike="noStrike" cap="none">
                <a:solidFill>
                  <a:srgbClr val="22228B"/>
                </a:solidFill>
                <a:latin typeface="Arial"/>
                <a:ea typeface="Arial"/>
                <a:cs typeface="Arial"/>
                <a:sym typeface="Arial"/>
              </a:defRPr>
            </a:lvl1pPr>
            <a:lvl2pPr marL="0" marR="0" lvl="1" indent="0" algn="ctr" rtl="0">
              <a:spcBef>
                <a:spcPts val="0"/>
              </a:spcBef>
              <a:spcAft>
                <a:spcPts val="0"/>
              </a:spcAft>
              <a:buNone/>
              <a:defRPr sz="2400" b="1" i="0" u="none" strike="noStrike" cap="none">
                <a:solidFill>
                  <a:srgbClr val="22228B"/>
                </a:solidFill>
                <a:latin typeface="Arial"/>
                <a:ea typeface="Arial"/>
                <a:cs typeface="Arial"/>
                <a:sym typeface="Arial"/>
              </a:defRPr>
            </a:lvl2pPr>
            <a:lvl3pPr marL="0" marR="0" lvl="2" indent="0" algn="ctr" rtl="0">
              <a:spcBef>
                <a:spcPts val="0"/>
              </a:spcBef>
              <a:spcAft>
                <a:spcPts val="0"/>
              </a:spcAft>
              <a:buNone/>
              <a:defRPr sz="2400" b="1" i="0" u="none" strike="noStrike" cap="none">
                <a:solidFill>
                  <a:srgbClr val="22228B"/>
                </a:solidFill>
                <a:latin typeface="Arial"/>
                <a:ea typeface="Arial"/>
                <a:cs typeface="Arial"/>
                <a:sym typeface="Arial"/>
              </a:defRPr>
            </a:lvl3pPr>
            <a:lvl4pPr marL="0" marR="0" lvl="3" indent="0" algn="ctr" rtl="0">
              <a:spcBef>
                <a:spcPts val="0"/>
              </a:spcBef>
              <a:spcAft>
                <a:spcPts val="0"/>
              </a:spcAft>
              <a:buNone/>
              <a:defRPr sz="2400" b="1" i="0" u="none" strike="noStrike" cap="none">
                <a:solidFill>
                  <a:srgbClr val="22228B"/>
                </a:solidFill>
                <a:latin typeface="Arial"/>
                <a:ea typeface="Arial"/>
                <a:cs typeface="Arial"/>
                <a:sym typeface="Arial"/>
              </a:defRPr>
            </a:lvl4pPr>
            <a:lvl5pPr marL="0" marR="0" lvl="4" indent="0" algn="ctr" rtl="0">
              <a:spcBef>
                <a:spcPts val="0"/>
              </a:spcBef>
              <a:spcAft>
                <a:spcPts val="0"/>
              </a:spcAft>
              <a:buNone/>
              <a:defRPr sz="2400" b="1" i="0" u="none" strike="noStrike" cap="none">
                <a:solidFill>
                  <a:srgbClr val="22228B"/>
                </a:solidFill>
                <a:latin typeface="Arial"/>
                <a:ea typeface="Arial"/>
                <a:cs typeface="Arial"/>
                <a:sym typeface="Arial"/>
              </a:defRPr>
            </a:lvl5pPr>
            <a:lvl6pPr marL="457196" marR="0" lvl="5" indent="-12696" algn="ctr" rtl="0">
              <a:spcBef>
                <a:spcPts val="0"/>
              </a:spcBef>
              <a:spcAft>
                <a:spcPts val="0"/>
              </a:spcAft>
              <a:buNone/>
              <a:defRPr sz="3600" b="1" i="0" u="sng" strike="noStrike" cap="none">
                <a:solidFill>
                  <a:srgbClr val="000099"/>
                </a:solidFill>
                <a:latin typeface="Arial"/>
                <a:ea typeface="Arial"/>
                <a:cs typeface="Arial"/>
                <a:sym typeface="Arial"/>
              </a:defRPr>
            </a:lvl6pPr>
            <a:lvl7pPr marL="914391" marR="0" lvl="6" indent="-12691" algn="ctr" rtl="0">
              <a:spcBef>
                <a:spcPts val="0"/>
              </a:spcBef>
              <a:spcAft>
                <a:spcPts val="0"/>
              </a:spcAft>
              <a:buNone/>
              <a:defRPr sz="3600" b="1" i="0" u="sng" strike="noStrike" cap="none">
                <a:solidFill>
                  <a:srgbClr val="000099"/>
                </a:solidFill>
                <a:latin typeface="Arial"/>
                <a:ea typeface="Arial"/>
                <a:cs typeface="Arial"/>
                <a:sym typeface="Arial"/>
              </a:defRPr>
            </a:lvl7pPr>
            <a:lvl8pPr marL="1371587" marR="0" lvl="7" indent="-12687" algn="ctr" rtl="0">
              <a:spcBef>
                <a:spcPts val="0"/>
              </a:spcBef>
              <a:spcAft>
                <a:spcPts val="0"/>
              </a:spcAft>
              <a:buNone/>
              <a:defRPr sz="3600" b="1" i="0" u="sng" strike="noStrike" cap="none">
                <a:solidFill>
                  <a:srgbClr val="000099"/>
                </a:solidFill>
                <a:latin typeface="Arial"/>
                <a:ea typeface="Arial"/>
                <a:cs typeface="Arial"/>
                <a:sym typeface="Arial"/>
              </a:defRPr>
            </a:lvl8pPr>
            <a:lvl9pPr marL="1828782" marR="0" lvl="8" indent="-12682" algn="ctr" rtl="0">
              <a:spcBef>
                <a:spcPts val="0"/>
              </a:spcBef>
              <a:spcAft>
                <a:spcPts val="0"/>
              </a:spcAft>
              <a:buNone/>
              <a:defRPr sz="3600" b="1" i="0" u="sng" strike="noStrike" cap="none">
                <a:solidFill>
                  <a:srgbClr val="000099"/>
                </a:solidFill>
                <a:latin typeface="Arial"/>
                <a:ea typeface="Arial"/>
                <a:cs typeface="Arial"/>
                <a:sym typeface="Arial"/>
              </a:defRPr>
            </a:lvl9pPr>
          </a:lstStyle>
          <a:p>
            <a:endParaRPr/>
          </a:p>
        </p:txBody>
      </p:sp>
      <p:sp>
        <p:nvSpPr>
          <p:cNvPr id="14" name="Shape 14"/>
          <p:cNvSpPr txBox="1">
            <a:spLocks noGrp="1"/>
          </p:cNvSpPr>
          <p:nvPr>
            <p:ph type="body" idx="1"/>
          </p:nvPr>
        </p:nvSpPr>
        <p:spPr>
          <a:xfrm>
            <a:off x="457200" y="1200151"/>
            <a:ext cx="8229600" cy="3725700"/>
          </a:xfrm>
          <a:prstGeom prst="rect">
            <a:avLst/>
          </a:prstGeom>
          <a:noFill/>
          <a:ln>
            <a:noFill/>
          </a:ln>
        </p:spPr>
        <p:txBody>
          <a:bodyPr wrap="square" lIns="91425" tIns="91425" rIns="91425" bIns="91425" anchor="t" anchorCtr="0"/>
          <a:lstStyle>
            <a:lvl1pPr marL="227012" marR="0" lvl="0" indent="-74612" algn="l" rtl="0">
              <a:spcBef>
                <a:spcPts val="0"/>
              </a:spcBef>
              <a:spcAft>
                <a:spcPts val="0"/>
              </a:spcAft>
              <a:buClr>
                <a:schemeClr val="dk1"/>
              </a:buClr>
              <a:buSzPct val="100000"/>
              <a:buFont typeface="Arial"/>
              <a:buChar char="•"/>
              <a:defRPr sz="2400" b="0" i="0" u="none" strike="noStrike" cap="none">
                <a:solidFill>
                  <a:schemeClr val="dk1"/>
                </a:solidFill>
                <a:latin typeface="Arial"/>
                <a:ea typeface="Arial"/>
                <a:cs typeface="Arial"/>
                <a:sym typeface="Arial"/>
              </a:defRPr>
            </a:lvl1pPr>
            <a:lvl2pPr marL="569912" marR="0" lvl="1" indent="-74612" algn="l" rtl="0">
              <a:spcBef>
                <a:spcPts val="0"/>
              </a:spcBef>
              <a:spcAft>
                <a:spcPts val="0"/>
              </a:spcAft>
              <a:buClr>
                <a:schemeClr val="dk1"/>
              </a:buClr>
              <a:buSzPct val="100000"/>
              <a:buFont typeface="Merriweather Sans"/>
              <a:buChar char="-"/>
              <a:defRPr sz="2400" b="0" i="0" u="none" strike="noStrike" cap="none">
                <a:solidFill>
                  <a:schemeClr val="dk1"/>
                </a:solidFill>
                <a:latin typeface="Arial"/>
                <a:ea typeface="Arial"/>
                <a:cs typeface="Arial"/>
                <a:sym typeface="Arial"/>
              </a:defRPr>
            </a:lvl2pPr>
            <a:lvl3pPr marL="911225" marR="0" lvl="2" indent="-98425" algn="l" rtl="0">
              <a:spcBef>
                <a:spcPts val="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3pPr>
            <a:lvl4pPr marL="1374775" marR="0" lvl="3" indent="-104775" algn="l" rtl="0">
              <a:spcBef>
                <a:spcPts val="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4pPr>
            <a:lvl5pPr marL="1825625" marR="0" lvl="4" indent="-111125" algn="l" rtl="0">
              <a:spcBef>
                <a:spcPts val="0"/>
              </a:spcBef>
              <a:spcAft>
                <a:spcPts val="0"/>
              </a:spcAft>
              <a:buClr>
                <a:schemeClr val="dk1"/>
              </a:buClr>
              <a:buSzPct val="100000"/>
              <a:buFont typeface="Merriweather Sans"/>
              <a:buChar char="*"/>
              <a:defRPr sz="2000" b="0" i="0" u="none" strike="noStrike" cap="none">
                <a:solidFill>
                  <a:schemeClr val="dk1"/>
                </a:solidFill>
                <a:latin typeface="Arial"/>
                <a:ea typeface="Arial"/>
                <a:cs typeface="Arial"/>
                <a:sym typeface="Arial"/>
              </a:defRPr>
            </a:lvl5pPr>
            <a:lvl6pPr marL="2514574" marR="0" lvl="5" indent="-114274" algn="l" rtl="0">
              <a:spcBef>
                <a:spcPts val="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1769" marR="0" lvl="6" indent="-114269" algn="l" rtl="0">
              <a:spcBef>
                <a:spcPts val="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8966" marR="0" lvl="7" indent="-114265" algn="l" rtl="0">
              <a:spcBef>
                <a:spcPts val="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6160" marR="0" lvl="8" indent="-114260" algn="l" rtl="0">
              <a:spcBef>
                <a:spcPts val="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15"/>
        <p:cNvGrpSpPr/>
        <p:nvPr/>
      </p:nvGrpSpPr>
      <p:grpSpPr>
        <a:xfrm>
          <a:off x="0" y="0"/>
          <a:ext cx="0" cy="0"/>
          <a:chOff x="0" y="0"/>
          <a:chExt cx="0" cy="0"/>
        </a:xfrm>
      </p:grpSpPr>
      <p:sp>
        <p:nvSpPr>
          <p:cNvPr id="16" name="Shape 16"/>
          <p:cNvSpPr txBox="1">
            <a:spLocks noGrp="1"/>
          </p:cNvSpPr>
          <p:nvPr>
            <p:ph type="title"/>
          </p:nvPr>
        </p:nvSpPr>
        <p:spPr>
          <a:xfrm>
            <a:off x="685800" y="457200"/>
            <a:ext cx="7772400" cy="857400"/>
          </a:xfrm>
          <a:prstGeom prst="rect">
            <a:avLst/>
          </a:prstGeom>
          <a:noFill/>
          <a:ln>
            <a:noFill/>
          </a:ln>
        </p:spPr>
        <p:txBody>
          <a:bodyPr wrap="square" lIns="91425" tIns="91425" rIns="91425" bIns="91425" anchor="ctr" anchorCtr="0"/>
          <a:lstStyle>
            <a:lvl1pPr marL="0" marR="0" lvl="0" indent="0" algn="ctr" rtl="0">
              <a:spcBef>
                <a:spcPts val="0"/>
              </a:spcBef>
              <a:spcAft>
                <a:spcPts val="0"/>
              </a:spcAft>
              <a:buNone/>
              <a:defRPr sz="2400" b="1" i="0" u="none" strike="noStrike" cap="none">
                <a:solidFill>
                  <a:srgbClr val="22228B"/>
                </a:solidFill>
                <a:latin typeface="Arial"/>
                <a:ea typeface="Arial"/>
                <a:cs typeface="Arial"/>
                <a:sym typeface="Arial"/>
              </a:defRPr>
            </a:lvl1pPr>
            <a:lvl2pPr marL="0" marR="0" lvl="1" indent="0" algn="ctr" rtl="0">
              <a:spcBef>
                <a:spcPts val="0"/>
              </a:spcBef>
              <a:spcAft>
                <a:spcPts val="0"/>
              </a:spcAft>
              <a:buNone/>
              <a:defRPr sz="2400" b="1" i="0" u="none" strike="noStrike" cap="none">
                <a:solidFill>
                  <a:srgbClr val="22228B"/>
                </a:solidFill>
                <a:latin typeface="Arial"/>
                <a:ea typeface="Arial"/>
                <a:cs typeface="Arial"/>
                <a:sym typeface="Arial"/>
              </a:defRPr>
            </a:lvl2pPr>
            <a:lvl3pPr marL="0" marR="0" lvl="2" indent="0" algn="ctr" rtl="0">
              <a:spcBef>
                <a:spcPts val="0"/>
              </a:spcBef>
              <a:spcAft>
                <a:spcPts val="0"/>
              </a:spcAft>
              <a:buNone/>
              <a:defRPr sz="2400" b="1" i="0" u="none" strike="noStrike" cap="none">
                <a:solidFill>
                  <a:srgbClr val="22228B"/>
                </a:solidFill>
                <a:latin typeface="Arial"/>
                <a:ea typeface="Arial"/>
                <a:cs typeface="Arial"/>
                <a:sym typeface="Arial"/>
              </a:defRPr>
            </a:lvl3pPr>
            <a:lvl4pPr marL="0" marR="0" lvl="3" indent="0" algn="ctr" rtl="0">
              <a:spcBef>
                <a:spcPts val="0"/>
              </a:spcBef>
              <a:spcAft>
                <a:spcPts val="0"/>
              </a:spcAft>
              <a:buNone/>
              <a:defRPr sz="2400" b="1" i="0" u="none" strike="noStrike" cap="none">
                <a:solidFill>
                  <a:srgbClr val="22228B"/>
                </a:solidFill>
                <a:latin typeface="Arial"/>
                <a:ea typeface="Arial"/>
                <a:cs typeface="Arial"/>
                <a:sym typeface="Arial"/>
              </a:defRPr>
            </a:lvl4pPr>
            <a:lvl5pPr marL="0" marR="0" lvl="4" indent="0" algn="ctr" rtl="0">
              <a:spcBef>
                <a:spcPts val="0"/>
              </a:spcBef>
              <a:spcAft>
                <a:spcPts val="0"/>
              </a:spcAft>
              <a:buNone/>
              <a:defRPr sz="2400" b="1" i="0" u="none" strike="noStrike" cap="none">
                <a:solidFill>
                  <a:srgbClr val="22228B"/>
                </a:solidFill>
                <a:latin typeface="Arial"/>
                <a:ea typeface="Arial"/>
                <a:cs typeface="Arial"/>
                <a:sym typeface="Arial"/>
              </a:defRPr>
            </a:lvl5pPr>
            <a:lvl6pPr marL="457196" marR="0" lvl="5" indent="-12696" algn="ctr" rtl="0">
              <a:spcBef>
                <a:spcPts val="0"/>
              </a:spcBef>
              <a:spcAft>
                <a:spcPts val="0"/>
              </a:spcAft>
              <a:buNone/>
              <a:defRPr sz="3600" b="1" i="0" u="sng" strike="noStrike" cap="none">
                <a:solidFill>
                  <a:srgbClr val="000099"/>
                </a:solidFill>
                <a:latin typeface="Arial"/>
                <a:ea typeface="Arial"/>
                <a:cs typeface="Arial"/>
                <a:sym typeface="Arial"/>
              </a:defRPr>
            </a:lvl6pPr>
            <a:lvl7pPr marL="914391" marR="0" lvl="6" indent="-12691" algn="ctr" rtl="0">
              <a:spcBef>
                <a:spcPts val="0"/>
              </a:spcBef>
              <a:spcAft>
                <a:spcPts val="0"/>
              </a:spcAft>
              <a:buNone/>
              <a:defRPr sz="3600" b="1" i="0" u="sng" strike="noStrike" cap="none">
                <a:solidFill>
                  <a:srgbClr val="000099"/>
                </a:solidFill>
                <a:latin typeface="Arial"/>
                <a:ea typeface="Arial"/>
                <a:cs typeface="Arial"/>
                <a:sym typeface="Arial"/>
              </a:defRPr>
            </a:lvl7pPr>
            <a:lvl8pPr marL="1371587" marR="0" lvl="7" indent="-12687" algn="ctr" rtl="0">
              <a:spcBef>
                <a:spcPts val="0"/>
              </a:spcBef>
              <a:spcAft>
                <a:spcPts val="0"/>
              </a:spcAft>
              <a:buNone/>
              <a:defRPr sz="3600" b="1" i="0" u="sng" strike="noStrike" cap="none">
                <a:solidFill>
                  <a:srgbClr val="000099"/>
                </a:solidFill>
                <a:latin typeface="Arial"/>
                <a:ea typeface="Arial"/>
                <a:cs typeface="Arial"/>
                <a:sym typeface="Arial"/>
              </a:defRPr>
            </a:lvl8pPr>
            <a:lvl9pPr marL="1828782" marR="0" lvl="8" indent="-12682" algn="ctr" rtl="0">
              <a:spcBef>
                <a:spcPts val="0"/>
              </a:spcBef>
              <a:spcAft>
                <a:spcPts val="0"/>
              </a:spcAft>
              <a:buNone/>
              <a:defRPr sz="3600" b="1" i="0" u="sng" strike="noStrike" cap="none">
                <a:solidFill>
                  <a:srgbClr val="000099"/>
                </a:solidFill>
                <a:latin typeface="Arial"/>
                <a:ea typeface="Arial"/>
                <a:cs typeface="Arial"/>
                <a:sym typeface="Arial"/>
              </a:defRPr>
            </a:lvl9pPr>
          </a:lstStyle>
          <a:p>
            <a:endParaRPr/>
          </a:p>
        </p:txBody>
      </p:sp>
      <p:sp>
        <p:nvSpPr>
          <p:cNvPr id="17" name="Shape 17"/>
          <p:cNvSpPr txBox="1">
            <a:spLocks noGrp="1"/>
          </p:cNvSpPr>
          <p:nvPr>
            <p:ph type="body" idx="1"/>
          </p:nvPr>
        </p:nvSpPr>
        <p:spPr>
          <a:xfrm>
            <a:off x="685800" y="1485900"/>
            <a:ext cx="7772400" cy="3479100"/>
          </a:xfrm>
          <a:prstGeom prst="rect">
            <a:avLst/>
          </a:prstGeom>
          <a:noFill/>
          <a:ln>
            <a:noFill/>
          </a:ln>
        </p:spPr>
        <p:txBody>
          <a:bodyPr wrap="square" lIns="91425" tIns="91425" rIns="91425" bIns="91425" anchor="t" anchorCtr="0"/>
          <a:lstStyle>
            <a:lvl1pPr marL="227012" marR="0" lvl="0" indent="-74612" algn="l" rtl="0">
              <a:spcBef>
                <a:spcPts val="480"/>
              </a:spcBef>
              <a:spcAft>
                <a:spcPts val="0"/>
              </a:spcAft>
              <a:buClr>
                <a:schemeClr val="dk1"/>
              </a:buClr>
              <a:buSzPct val="100000"/>
              <a:buFont typeface="Arial"/>
              <a:buChar char="•"/>
              <a:defRPr sz="2400" b="0" i="0" u="none" strike="noStrike" cap="none">
                <a:solidFill>
                  <a:schemeClr val="dk1"/>
                </a:solidFill>
                <a:latin typeface="Arial"/>
                <a:ea typeface="Arial"/>
                <a:cs typeface="Arial"/>
                <a:sym typeface="Arial"/>
              </a:defRPr>
            </a:lvl1pPr>
            <a:lvl2pPr marL="569912" marR="0" lvl="1" indent="-74612" algn="l" rtl="0">
              <a:spcBef>
                <a:spcPts val="480"/>
              </a:spcBef>
              <a:spcAft>
                <a:spcPts val="0"/>
              </a:spcAft>
              <a:buClr>
                <a:schemeClr val="dk1"/>
              </a:buClr>
              <a:buSzPct val="100000"/>
              <a:buFont typeface="Merriweather Sans"/>
              <a:buChar char="-"/>
              <a:defRPr sz="2400" b="0" i="0" u="none" strike="noStrike" cap="none">
                <a:solidFill>
                  <a:schemeClr val="dk1"/>
                </a:solidFill>
                <a:latin typeface="Arial"/>
                <a:ea typeface="Arial"/>
                <a:cs typeface="Arial"/>
                <a:sym typeface="Arial"/>
              </a:defRPr>
            </a:lvl2pPr>
            <a:lvl3pPr marL="911225" marR="0" lvl="2" indent="-98425"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3pPr>
            <a:lvl4pPr marL="1374775" marR="0" lvl="3" indent="-104775"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4pPr>
            <a:lvl5pPr marL="1825625" marR="0" lvl="4" indent="-111125" algn="l" rtl="0">
              <a:spcBef>
                <a:spcPts val="400"/>
              </a:spcBef>
              <a:spcAft>
                <a:spcPts val="0"/>
              </a:spcAft>
              <a:buClr>
                <a:schemeClr val="dk1"/>
              </a:buClr>
              <a:buSzPct val="100000"/>
              <a:buFont typeface="Merriweather Sans"/>
              <a:buChar char="*"/>
              <a:defRPr sz="2000" b="0" i="0" u="none" strike="noStrike" cap="none">
                <a:solidFill>
                  <a:schemeClr val="dk1"/>
                </a:solidFill>
                <a:latin typeface="Arial"/>
                <a:ea typeface="Arial"/>
                <a:cs typeface="Arial"/>
                <a:sym typeface="Arial"/>
              </a:defRPr>
            </a:lvl5pPr>
            <a:lvl6pPr marL="2514574" marR="0" lvl="5" indent="-114274"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1769" marR="0" lvl="6" indent="-114269"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8966" marR="0" lvl="7" indent="-114265"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6160" marR="0" lvl="8" indent="-11426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18"/>
        <p:cNvGrpSpPr/>
        <p:nvPr/>
      </p:nvGrpSpPr>
      <p:grpSpPr>
        <a:xfrm>
          <a:off x="0" y="0"/>
          <a:ext cx="0" cy="0"/>
          <a:chOff x="0" y="0"/>
          <a:chExt cx="0" cy="0"/>
        </a:xfrm>
      </p:grpSpPr>
      <p:sp>
        <p:nvSpPr>
          <p:cNvPr id="19" name="Shape 19"/>
          <p:cNvSpPr txBox="1">
            <a:spLocks noGrp="1"/>
          </p:cNvSpPr>
          <p:nvPr>
            <p:ph type="title"/>
          </p:nvPr>
        </p:nvSpPr>
        <p:spPr>
          <a:xfrm>
            <a:off x="685800" y="45244"/>
            <a:ext cx="7772400" cy="857400"/>
          </a:xfrm>
          <a:prstGeom prst="rect">
            <a:avLst/>
          </a:prstGeom>
          <a:noFill/>
          <a:ln>
            <a:noFill/>
          </a:ln>
        </p:spPr>
        <p:txBody>
          <a:bodyPr wrap="square" lIns="91425" tIns="91425" rIns="91425" bIns="91425" anchor="ctr" anchorCtr="0"/>
          <a:lstStyle>
            <a:lvl1pPr marL="0" marR="0" lvl="0" indent="0" algn="ctr" rtl="0">
              <a:spcBef>
                <a:spcPts val="0"/>
              </a:spcBef>
              <a:spcAft>
                <a:spcPts val="0"/>
              </a:spcAft>
              <a:buNone/>
              <a:defRPr sz="3200" b="1" i="0" u="none" strike="noStrike" cap="none">
                <a:solidFill>
                  <a:schemeClr val="lt1"/>
                </a:solidFill>
                <a:latin typeface="Arial"/>
                <a:ea typeface="Arial"/>
                <a:cs typeface="Arial"/>
                <a:sym typeface="Arial"/>
              </a:defRPr>
            </a:lvl1pPr>
            <a:lvl2pPr marL="0" marR="0" lvl="1" indent="0" algn="ctr" rtl="0">
              <a:spcBef>
                <a:spcPts val="0"/>
              </a:spcBef>
              <a:spcAft>
                <a:spcPts val="0"/>
              </a:spcAft>
              <a:buNone/>
              <a:defRPr sz="3200" b="1" i="0" u="none" strike="noStrike" cap="none">
                <a:solidFill>
                  <a:schemeClr val="lt1"/>
                </a:solidFill>
                <a:latin typeface="Arial"/>
                <a:ea typeface="Arial"/>
                <a:cs typeface="Arial"/>
                <a:sym typeface="Arial"/>
              </a:defRPr>
            </a:lvl2pPr>
            <a:lvl3pPr marL="0" marR="0" lvl="2" indent="0" algn="ctr" rtl="0">
              <a:spcBef>
                <a:spcPts val="0"/>
              </a:spcBef>
              <a:spcAft>
                <a:spcPts val="0"/>
              </a:spcAft>
              <a:buNone/>
              <a:defRPr sz="3200" b="1" i="0" u="none" strike="noStrike" cap="none">
                <a:solidFill>
                  <a:schemeClr val="lt1"/>
                </a:solidFill>
                <a:latin typeface="Arial"/>
                <a:ea typeface="Arial"/>
                <a:cs typeface="Arial"/>
                <a:sym typeface="Arial"/>
              </a:defRPr>
            </a:lvl3pPr>
            <a:lvl4pPr marL="0" marR="0" lvl="3" indent="0" algn="ctr" rtl="0">
              <a:spcBef>
                <a:spcPts val="0"/>
              </a:spcBef>
              <a:spcAft>
                <a:spcPts val="0"/>
              </a:spcAft>
              <a:buNone/>
              <a:defRPr sz="3200" b="1" i="0" u="none" strike="noStrike" cap="none">
                <a:solidFill>
                  <a:schemeClr val="lt1"/>
                </a:solidFill>
                <a:latin typeface="Arial"/>
                <a:ea typeface="Arial"/>
                <a:cs typeface="Arial"/>
                <a:sym typeface="Arial"/>
              </a:defRPr>
            </a:lvl4pPr>
            <a:lvl5pPr marL="0" marR="0" lvl="4" indent="0" algn="ctr" rtl="0">
              <a:spcBef>
                <a:spcPts val="0"/>
              </a:spcBef>
              <a:spcAft>
                <a:spcPts val="0"/>
              </a:spcAft>
              <a:buNone/>
              <a:defRPr sz="3200" b="1" i="0" u="none" strike="noStrike" cap="none">
                <a:solidFill>
                  <a:schemeClr val="lt1"/>
                </a:solidFill>
                <a:latin typeface="Arial"/>
                <a:ea typeface="Arial"/>
                <a:cs typeface="Arial"/>
                <a:sym typeface="Arial"/>
              </a:defRPr>
            </a:lvl5pPr>
            <a:lvl6pPr marL="457200" marR="0" lvl="5" indent="0" algn="ctr" rtl="0">
              <a:spcBef>
                <a:spcPts val="0"/>
              </a:spcBef>
              <a:spcAft>
                <a:spcPts val="0"/>
              </a:spcAft>
              <a:buNone/>
              <a:defRPr sz="3600" b="1" i="0" u="sng" strike="noStrike" cap="none">
                <a:solidFill>
                  <a:srgbClr val="000099"/>
                </a:solidFill>
                <a:latin typeface="Arial"/>
                <a:ea typeface="Arial"/>
                <a:cs typeface="Arial"/>
                <a:sym typeface="Arial"/>
              </a:defRPr>
            </a:lvl6pPr>
            <a:lvl7pPr marL="914400" marR="0" lvl="6" indent="0" algn="ctr" rtl="0">
              <a:spcBef>
                <a:spcPts val="0"/>
              </a:spcBef>
              <a:spcAft>
                <a:spcPts val="0"/>
              </a:spcAft>
              <a:buNone/>
              <a:defRPr sz="3600" b="1" i="0" u="sng" strike="noStrike" cap="none">
                <a:solidFill>
                  <a:srgbClr val="000099"/>
                </a:solidFill>
                <a:latin typeface="Arial"/>
                <a:ea typeface="Arial"/>
                <a:cs typeface="Arial"/>
                <a:sym typeface="Arial"/>
              </a:defRPr>
            </a:lvl7pPr>
            <a:lvl8pPr marL="1371600" marR="0" lvl="7" indent="0" algn="ctr" rtl="0">
              <a:spcBef>
                <a:spcPts val="0"/>
              </a:spcBef>
              <a:spcAft>
                <a:spcPts val="0"/>
              </a:spcAft>
              <a:buNone/>
              <a:defRPr sz="3600" b="1" i="0" u="sng" strike="noStrike" cap="none">
                <a:solidFill>
                  <a:srgbClr val="000099"/>
                </a:solidFill>
                <a:latin typeface="Arial"/>
                <a:ea typeface="Arial"/>
                <a:cs typeface="Arial"/>
                <a:sym typeface="Arial"/>
              </a:defRPr>
            </a:lvl8pPr>
            <a:lvl9pPr marL="1828800" marR="0" lvl="8" indent="0" algn="ctr" rtl="0">
              <a:spcBef>
                <a:spcPts val="0"/>
              </a:spcBef>
              <a:spcAft>
                <a:spcPts val="0"/>
              </a:spcAft>
              <a:buNone/>
              <a:defRPr sz="3600" b="1" i="0" u="sng" strike="noStrike" cap="none">
                <a:solidFill>
                  <a:srgbClr val="000099"/>
                </a:solidFill>
                <a:latin typeface="Arial"/>
                <a:ea typeface="Arial"/>
                <a:cs typeface="Arial"/>
                <a:sym typeface="Arial"/>
              </a:defRPr>
            </a:lvl9pPr>
          </a:lstStyle>
          <a:p>
            <a:endParaRPr/>
          </a:p>
        </p:txBody>
      </p:sp>
      <p:sp>
        <p:nvSpPr>
          <p:cNvPr id="20" name="Shape 20"/>
          <p:cNvSpPr txBox="1">
            <a:spLocks noGrp="1"/>
          </p:cNvSpPr>
          <p:nvPr>
            <p:ph type="body" idx="1"/>
          </p:nvPr>
        </p:nvSpPr>
        <p:spPr>
          <a:xfrm>
            <a:off x="685800" y="994940"/>
            <a:ext cx="3810000" cy="4052700"/>
          </a:xfrm>
          <a:prstGeom prst="rect">
            <a:avLst/>
          </a:prstGeom>
          <a:noFill/>
          <a:ln>
            <a:noFill/>
          </a:ln>
        </p:spPr>
        <p:txBody>
          <a:bodyPr wrap="square" lIns="91425" tIns="91425" rIns="91425" bIns="91425" anchor="t" anchorCtr="0"/>
          <a:lstStyle>
            <a:lvl1pPr marL="228600" marR="0" lvl="0" indent="-50800" algn="l" rtl="0">
              <a:spcBef>
                <a:spcPts val="560"/>
              </a:spcBef>
              <a:spcAft>
                <a:spcPts val="0"/>
              </a:spcAft>
              <a:buClr>
                <a:schemeClr val="lt1"/>
              </a:buClr>
              <a:buSzPct val="100000"/>
              <a:buFont typeface="Arial"/>
              <a:buChar char="•"/>
              <a:defRPr sz="2800" b="0" i="0" u="none" strike="noStrike" cap="none">
                <a:solidFill>
                  <a:schemeClr val="lt1"/>
                </a:solidFill>
                <a:latin typeface="Arial"/>
                <a:ea typeface="Arial"/>
                <a:cs typeface="Arial"/>
                <a:sym typeface="Arial"/>
              </a:defRPr>
            </a:lvl1pPr>
            <a:lvl2pPr marL="571500" marR="0" lvl="1" indent="-76200" algn="l" rtl="0">
              <a:spcBef>
                <a:spcPts val="480"/>
              </a:spcBef>
              <a:spcAft>
                <a:spcPts val="0"/>
              </a:spcAft>
              <a:buClr>
                <a:schemeClr val="lt1"/>
              </a:buClr>
              <a:buSzPct val="100000"/>
              <a:buFont typeface="Merriweather Sans"/>
              <a:buChar char="-"/>
              <a:defRPr sz="2400" b="0" i="0" u="none" strike="noStrike" cap="none">
                <a:solidFill>
                  <a:schemeClr val="lt1"/>
                </a:solidFill>
                <a:latin typeface="Arial"/>
                <a:ea typeface="Arial"/>
                <a:cs typeface="Arial"/>
                <a:sym typeface="Arial"/>
              </a:defRPr>
            </a:lvl2pPr>
            <a:lvl3pPr marL="912812" marR="0" lvl="2" indent="-100012" algn="l" rtl="0">
              <a:spcBef>
                <a:spcPts val="400"/>
              </a:spcBef>
              <a:spcAft>
                <a:spcPts val="0"/>
              </a:spcAft>
              <a:buClr>
                <a:schemeClr val="lt1"/>
              </a:buClr>
              <a:buSzPct val="100000"/>
              <a:buFont typeface="Arial"/>
              <a:buChar char="•"/>
              <a:defRPr sz="2000" b="0" i="0" u="none" strike="noStrike" cap="none">
                <a:solidFill>
                  <a:schemeClr val="lt1"/>
                </a:solidFill>
                <a:latin typeface="Arial"/>
                <a:ea typeface="Arial"/>
                <a:cs typeface="Arial"/>
                <a:sym typeface="Arial"/>
              </a:defRPr>
            </a:lvl3pPr>
            <a:lvl4pPr marL="1376362" marR="0" lvl="3" indent="-119062" algn="l" rtl="0">
              <a:spcBef>
                <a:spcPts val="360"/>
              </a:spcBef>
              <a:spcAft>
                <a:spcPts val="0"/>
              </a:spcAft>
              <a:buClr>
                <a:schemeClr val="lt1"/>
              </a:buClr>
              <a:buSzPct val="100000"/>
              <a:buFont typeface="Arial"/>
              <a:buChar char="–"/>
              <a:defRPr sz="1800" b="0" i="0" u="none" strike="noStrike" cap="none">
                <a:solidFill>
                  <a:schemeClr val="lt1"/>
                </a:solidFill>
                <a:latin typeface="Arial"/>
                <a:ea typeface="Arial"/>
                <a:cs typeface="Arial"/>
                <a:sym typeface="Arial"/>
              </a:defRPr>
            </a:lvl4pPr>
            <a:lvl5pPr marL="1827212" marR="0" lvl="4" indent="-125412" algn="l" rtl="0">
              <a:spcBef>
                <a:spcPts val="360"/>
              </a:spcBef>
              <a:spcAft>
                <a:spcPts val="0"/>
              </a:spcAft>
              <a:buClr>
                <a:schemeClr val="lt1"/>
              </a:buClr>
              <a:buSzPct val="100000"/>
              <a:buFont typeface="Merriweather Sans"/>
              <a:buChar char="*"/>
              <a:defRPr sz="1800" b="0" i="0" u="none" strike="noStrike" cap="none">
                <a:solidFill>
                  <a:schemeClr val="lt1"/>
                </a:solidFill>
                <a:latin typeface="Arial"/>
                <a:ea typeface="Arial"/>
                <a:cs typeface="Arial"/>
                <a:sym typeface="Arial"/>
              </a:defRPr>
            </a:lvl5pPr>
            <a:lvl6pPr marL="2514600" marR="0" lvl="5" indent="-114300" algn="l" rtl="0">
              <a:spcBef>
                <a:spcPts val="360"/>
              </a:spcBef>
              <a:spcAft>
                <a:spcPts val="0"/>
              </a:spcAft>
              <a:buClr>
                <a:schemeClr val="dk1"/>
              </a:buClr>
              <a:buSzPct val="100000"/>
              <a:buFont typeface="Arial"/>
              <a:buChar char="»"/>
              <a:defRPr sz="1800" b="0" i="0" u="none" strike="noStrike" cap="none">
                <a:solidFill>
                  <a:schemeClr val="dk1"/>
                </a:solidFill>
                <a:latin typeface="Arial"/>
                <a:ea typeface="Arial"/>
                <a:cs typeface="Arial"/>
                <a:sym typeface="Arial"/>
              </a:defRPr>
            </a:lvl6pPr>
            <a:lvl7pPr marL="2971800" marR="0" lvl="6" indent="-114300" algn="l" rtl="0">
              <a:spcBef>
                <a:spcPts val="360"/>
              </a:spcBef>
              <a:spcAft>
                <a:spcPts val="0"/>
              </a:spcAft>
              <a:buClr>
                <a:schemeClr val="dk1"/>
              </a:buClr>
              <a:buSzPct val="100000"/>
              <a:buFont typeface="Arial"/>
              <a:buChar char="»"/>
              <a:defRPr sz="1800" b="0" i="0" u="none" strike="noStrike" cap="none">
                <a:solidFill>
                  <a:schemeClr val="dk1"/>
                </a:solidFill>
                <a:latin typeface="Arial"/>
                <a:ea typeface="Arial"/>
                <a:cs typeface="Arial"/>
                <a:sym typeface="Arial"/>
              </a:defRPr>
            </a:lvl7pPr>
            <a:lvl8pPr marL="3429000" marR="0" lvl="7" indent="-114300" algn="l" rtl="0">
              <a:spcBef>
                <a:spcPts val="360"/>
              </a:spcBef>
              <a:spcAft>
                <a:spcPts val="0"/>
              </a:spcAft>
              <a:buClr>
                <a:schemeClr val="dk1"/>
              </a:buClr>
              <a:buSzPct val="100000"/>
              <a:buFont typeface="Arial"/>
              <a:buChar char="»"/>
              <a:defRPr sz="1800" b="0" i="0" u="none" strike="noStrike" cap="none">
                <a:solidFill>
                  <a:schemeClr val="dk1"/>
                </a:solidFill>
                <a:latin typeface="Arial"/>
                <a:ea typeface="Arial"/>
                <a:cs typeface="Arial"/>
                <a:sym typeface="Arial"/>
              </a:defRPr>
            </a:lvl8pPr>
            <a:lvl9pPr marL="3886200" marR="0" lvl="8" indent="-114300" algn="l" rtl="0">
              <a:spcBef>
                <a:spcPts val="360"/>
              </a:spcBef>
              <a:spcAft>
                <a:spcPts val="0"/>
              </a:spcAft>
              <a:buClr>
                <a:schemeClr val="dk1"/>
              </a:buClr>
              <a:buSzPct val="1000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21" name="Shape 21"/>
          <p:cNvSpPr txBox="1">
            <a:spLocks noGrp="1"/>
          </p:cNvSpPr>
          <p:nvPr>
            <p:ph type="body" idx="2"/>
          </p:nvPr>
        </p:nvSpPr>
        <p:spPr>
          <a:xfrm>
            <a:off x="4648200" y="985119"/>
            <a:ext cx="3810000" cy="4062600"/>
          </a:xfrm>
          <a:prstGeom prst="rect">
            <a:avLst/>
          </a:prstGeom>
          <a:noFill/>
          <a:ln>
            <a:noFill/>
          </a:ln>
        </p:spPr>
        <p:txBody>
          <a:bodyPr wrap="square" lIns="91425" tIns="91425" rIns="91425" bIns="91425" anchor="t" anchorCtr="0"/>
          <a:lstStyle>
            <a:lvl1pPr marL="228600" marR="0" lvl="0" indent="-50800" algn="l" rtl="0">
              <a:spcBef>
                <a:spcPts val="560"/>
              </a:spcBef>
              <a:spcAft>
                <a:spcPts val="0"/>
              </a:spcAft>
              <a:buClr>
                <a:schemeClr val="lt1"/>
              </a:buClr>
              <a:buSzPct val="100000"/>
              <a:buFont typeface="Arial"/>
              <a:buChar char="•"/>
              <a:defRPr sz="2800" b="0" i="0" u="none" strike="noStrike" cap="none">
                <a:solidFill>
                  <a:schemeClr val="lt1"/>
                </a:solidFill>
                <a:latin typeface="Arial"/>
                <a:ea typeface="Arial"/>
                <a:cs typeface="Arial"/>
                <a:sym typeface="Arial"/>
              </a:defRPr>
            </a:lvl1pPr>
            <a:lvl2pPr marL="571500" marR="0" lvl="1" indent="-76200" algn="l" rtl="0">
              <a:spcBef>
                <a:spcPts val="480"/>
              </a:spcBef>
              <a:spcAft>
                <a:spcPts val="0"/>
              </a:spcAft>
              <a:buClr>
                <a:schemeClr val="lt1"/>
              </a:buClr>
              <a:buSzPct val="100000"/>
              <a:buFont typeface="Merriweather Sans"/>
              <a:buChar char="-"/>
              <a:defRPr sz="2400" b="0" i="0" u="none" strike="noStrike" cap="none">
                <a:solidFill>
                  <a:schemeClr val="lt1"/>
                </a:solidFill>
                <a:latin typeface="Arial"/>
                <a:ea typeface="Arial"/>
                <a:cs typeface="Arial"/>
                <a:sym typeface="Arial"/>
              </a:defRPr>
            </a:lvl2pPr>
            <a:lvl3pPr marL="912812" marR="0" lvl="2" indent="-100012" algn="l" rtl="0">
              <a:spcBef>
                <a:spcPts val="400"/>
              </a:spcBef>
              <a:spcAft>
                <a:spcPts val="0"/>
              </a:spcAft>
              <a:buClr>
                <a:schemeClr val="lt1"/>
              </a:buClr>
              <a:buSzPct val="100000"/>
              <a:buFont typeface="Arial"/>
              <a:buChar char="•"/>
              <a:defRPr sz="2000" b="0" i="0" u="none" strike="noStrike" cap="none">
                <a:solidFill>
                  <a:schemeClr val="lt1"/>
                </a:solidFill>
                <a:latin typeface="Arial"/>
                <a:ea typeface="Arial"/>
                <a:cs typeface="Arial"/>
                <a:sym typeface="Arial"/>
              </a:defRPr>
            </a:lvl3pPr>
            <a:lvl4pPr marL="1376362" marR="0" lvl="3" indent="-119062" algn="l" rtl="0">
              <a:spcBef>
                <a:spcPts val="360"/>
              </a:spcBef>
              <a:spcAft>
                <a:spcPts val="0"/>
              </a:spcAft>
              <a:buClr>
                <a:schemeClr val="lt1"/>
              </a:buClr>
              <a:buSzPct val="100000"/>
              <a:buFont typeface="Arial"/>
              <a:buChar char="–"/>
              <a:defRPr sz="1800" b="0" i="0" u="none" strike="noStrike" cap="none">
                <a:solidFill>
                  <a:schemeClr val="lt1"/>
                </a:solidFill>
                <a:latin typeface="Arial"/>
                <a:ea typeface="Arial"/>
                <a:cs typeface="Arial"/>
                <a:sym typeface="Arial"/>
              </a:defRPr>
            </a:lvl4pPr>
            <a:lvl5pPr marL="1827212" marR="0" lvl="4" indent="-125412" algn="l" rtl="0">
              <a:spcBef>
                <a:spcPts val="360"/>
              </a:spcBef>
              <a:spcAft>
                <a:spcPts val="0"/>
              </a:spcAft>
              <a:buClr>
                <a:schemeClr val="lt1"/>
              </a:buClr>
              <a:buSzPct val="100000"/>
              <a:buFont typeface="Merriweather Sans"/>
              <a:buChar char="*"/>
              <a:defRPr sz="1800" b="0" i="0" u="none" strike="noStrike" cap="none">
                <a:solidFill>
                  <a:schemeClr val="lt1"/>
                </a:solidFill>
                <a:latin typeface="Arial"/>
                <a:ea typeface="Arial"/>
                <a:cs typeface="Arial"/>
                <a:sym typeface="Arial"/>
              </a:defRPr>
            </a:lvl5pPr>
            <a:lvl6pPr marL="2514600" marR="0" lvl="5" indent="-114300" algn="l" rtl="0">
              <a:spcBef>
                <a:spcPts val="360"/>
              </a:spcBef>
              <a:spcAft>
                <a:spcPts val="0"/>
              </a:spcAft>
              <a:buClr>
                <a:schemeClr val="dk1"/>
              </a:buClr>
              <a:buSzPct val="100000"/>
              <a:buFont typeface="Arial"/>
              <a:buChar char="»"/>
              <a:defRPr sz="1800" b="0" i="0" u="none" strike="noStrike" cap="none">
                <a:solidFill>
                  <a:schemeClr val="dk1"/>
                </a:solidFill>
                <a:latin typeface="Arial"/>
                <a:ea typeface="Arial"/>
                <a:cs typeface="Arial"/>
                <a:sym typeface="Arial"/>
              </a:defRPr>
            </a:lvl6pPr>
            <a:lvl7pPr marL="2971800" marR="0" lvl="6" indent="-114300" algn="l" rtl="0">
              <a:spcBef>
                <a:spcPts val="360"/>
              </a:spcBef>
              <a:spcAft>
                <a:spcPts val="0"/>
              </a:spcAft>
              <a:buClr>
                <a:schemeClr val="dk1"/>
              </a:buClr>
              <a:buSzPct val="100000"/>
              <a:buFont typeface="Arial"/>
              <a:buChar char="»"/>
              <a:defRPr sz="1800" b="0" i="0" u="none" strike="noStrike" cap="none">
                <a:solidFill>
                  <a:schemeClr val="dk1"/>
                </a:solidFill>
                <a:latin typeface="Arial"/>
                <a:ea typeface="Arial"/>
                <a:cs typeface="Arial"/>
                <a:sym typeface="Arial"/>
              </a:defRPr>
            </a:lvl7pPr>
            <a:lvl8pPr marL="3429000" marR="0" lvl="7" indent="-114300" algn="l" rtl="0">
              <a:spcBef>
                <a:spcPts val="360"/>
              </a:spcBef>
              <a:spcAft>
                <a:spcPts val="0"/>
              </a:spcAft>
              <a:buClr>
                <a:schemeClr val="dk1"/>
              </a:buClr>
              <a:buSzPct val="100000"/>
              <a:buFont typeface="Arial"/>
              <a:buChar char="»"/>
              <a:defRPr sz="1800" b="0" i="0" u="none" strike="noStrike" cap="none">
                <a:solidFill>
                  <a:schemeClr val="dk1"/>
                </a:solidFill>
                <a:latin typeface="Arial"/>
                <a:ea typeface="Arial"/>
                <a:cs typeface="Arial"/>
                <a:sym typeface="Arial"/>
              </a:defRPr>
            </a:lvl8pPr>
            <a:lvl9pPr marL="3886200" marR="0" lvl="8" indent="-114300" algn="l" rtl="0">
              <a:spcBef>
                <a:spcPts val="360"/>
              </a:spcBef>
              <a:spcAft>
                <a:spcPts val="0"/>
              </a:spcAft>
              <a:buClr>
                <a:schemeClr val="dk1"/>
              </a:buClr>
              <a:buSzPct val="100000"/>
              <a:buFont typeface="Arial"/>
              <a:buChar char="»"/>
              <a:defRPr sz="18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38"/>
        <p:cNvGrpSpPr/>
        <p:nvPr/>
      </p:nvGrpSpPr>
      <p:grpSpPr>
        <a:xfrm>
          <a:off x="0" y="0"/>
          <a:ext cx="0" cy="0"/>
          <a:chOff x="0" y="0"/>
          <a:chExt cx="0" cy="0"/>
        </a:xfrm>
      </p:grpSpPr>
      <p:sp>
        <p:nvSpPr>
          <p:cNvPr id="39" name="Shape 39"/>
          <p:cNvSpPr txBox="1">
            <a:spLocks noGrp="1"/>
          </p:cNvSpPr>
          <p:nvPr>
            <p:ph type="title"/>
          </p:nvPr>
        </p:nvSpPr>
        <p:spPr>
          <a:xfrm>
            <a:off x="311700" y="445025"/>
            <a:ext cx="8520600" cy="572700"/>
          </a:xfrm>
          <a:prstGeom prst="rect">
            <a:avLst/>
          </a:prstGeom>
        </p:spPr>
        <p:txBody>
          <a:bodyPr wrap="square" lIns="91425" tIns="91425" rIns="91425" bIns="91425" anchor="ctr" anchorCtr="0"/>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40" name="Shape 40"/>
          <p:cNvSpPr txBox="1">
            <a:spLocks noGrp="1"/>
          </p:cNvSpPr>
          <p:nvPr>
            <p:ph type="sldNum" idx="12"/>
          </p:nvPr>
        </p:nvSpPr>
        <p:spPr>
          <a:xfrm>
            <a:off x="8472458" y="4663217"/>
            <a:ext cx="548700" cy="393600"/>
          </a:xfrm>
          <a:prstGeom prst="rect">
            <a:avLst/>
          </a:prstGeom>
          <a:noFill/>
          <a:ln>
            <a:noFill/>
          </a:ln>
        </p:spPr>
        <p:txBody>
          <a:bodyPr wrap="square" lIns="91425" tIns="91425" rIns="91425" bIns="91425" anchor="ctr" anchorCtr="0">
            <a:noAutofit/>
          </a:bodyPr>
          <a:lstStyle/>
          <a:p>
            <a:pPr lvl="0" rtl="0">
              <a:spcBef>
                <a:spcPts val="0"/>
              </a:spcBef>
              <a:buNone/>
            </a:pPr>
            <a:fld id="{00000000-1234-1234-1234-123412341234}" type="slidenum">
              <a:rPr lang="en"/>
              <a:t>‹#›</a:t>
            </a:fld>
            <a:endParaRPr lang="en"/>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Title Only 1">
    <p:spTree>
      <p:nvGrpSpPr>
        <p:cNvPr id="1" name="Shape 41"/>
        <p:cNvGrpSpPr/>
        <p:nvPr/>
      </p:nvGrpSpPr>
      <p:grpSpPr>
        <a:xfrm>
          <a:off x="0" y="0"/>
          <a:ext cx="0" cy="0"/>
          <a:chOff x="0" y="0"/>
          <a:chExt cx="0" cy="0"/>
        </a:xfrm>
      </p:grpSpPr>
      <p:sp>
        <p:nvSpPr>
          <p:cNvPr id="42" name="Shape 42"/>
          <p:cNvSpPr txBox="1">
            <a:spLocks noGrp="1"/>
          </p:cNvSpPr>
          <p:nvPr>
            <p:ph type="title"/>
          </p:nvPr>
        </p:nvSpPr>
        <p:spPr>
          <a:xfrm>
            <a:off x="685800" y="457200"/>
            <a:ext cx="7772400" cy="857400"/>
          </a:xfrm>
          <a:prstGeom prst="rect">
            <a:avLst/>
          </a:prstGeom>
          <a:noFill/>
          <a:ln>
            <a:noFill/>
          </a:ln>
        </p:spPr>
        <p:txBody>
          <a:bodyPr wrap="square" lIns="91425" tIns="91425" rIns="91425" bIns="91425" anchor="ctr" anchorCtr="0"/>
          <a:lstStyle>
            <a:lvl1pPr marL="0" marR="0" lvl="0" indent="0" algn="ctr" rtl="0">
              <a:spcBef>
                <a:spcPts val="0"/>
              </a:spcBef>
              <a:spcAft>
                <a:spcPts val="0"/>
              </a:spcAft>
              <a:buNone/>
              <a:defRPr sz="2400" b="1" i="0" u="none" strike="noStrike" cap="none">
                <a:solidFill>
                  <a:srgbClr val="22228B"/>
                </a:solidFill>
                <a:latin typeface="Arial"/>
                <a:ea typeface="Arial"/>
                <a:cs typeface="Arial"/>
                <a:sym typeface="Arial"/>
              </a:defRPr>
            </a:lvl1pPr>
            <a:lvl2pPr marL="0" marR="0" lvl="1" indent="0" algn="ctr" rtl="0">
              <a:spcBef>
                <a:spcPts val="0"/>
              </a:spcBef>
              <a:spcAft>
                <a:spcPts val="0"/>
              </a:spcAft>
              <a:buNone/>
              <a:defRPr sz="2400" b="1" i="0" u="none" strike="noStrike" cap="none">
                <a:solidFill>
                  <a:srgbClr val="22228B"/>
                </a:solidFill>
                <a:latin typeface="Arial"/>
                <a:ea typeface="Arial"/>
                <a:cs typeface="Arial"/>
                <a:sym typeface="Arial"/>
              </a:defRPr>
            </a:lvl2pPr>
            <a:lvl3pPr marL="0" marR="0" lvl="2" indent="0" algn="ctr" rtl="0">
              <a:spcBef>
                <a:spcPts val="0"/>
              </a:spcBef>
              <a:spcAft>
                <a:spcPts val="0"/>
              </a:spcAft>
              <a:buNone/>
              <a:defRPr sz="2400" b="1" i="0" u="none" strike="noStrike" cap="none">
                <a:solidFill>
                  <a:srgbClr val="22228B"/>
                </a:solidFill>
                <a:latin typeface="Arial"/>
                <a:ea typeface="Arial"/>
                <a:cs typeface="Arial"/>
                <a:sym typeface="Arial"/>
              </a:defRPr>
            </a:lvl3pPr>
            <a:lvl4pPr marL="0" marR="0" lvl="3" indent="0" algn="ctr" rtl="0">
              <a:spcBef>
                <a:spcPts val="0"/>
              </a:spcBef>
              <a:spcAft>
                <a:spcPts val="0"/>
              </a:spcAft>
              <a:buNone/>
              <a:defRPr sz="2400" b="1" i="0" u="none" strike="noStrike" cap="none">
                <a:solidFill>
                  <a:srgbClr val="22228B"/>
                </a:solidFill>
                <a:latin typeface="Arial"/>
                <a:ea typeface="Arial"/>
                <a:cs typeface="Arial"/>
                <a:sym typeface="Arial"/>
              </a:defRPr>
            </a:lvl4pPr>
            <a:lvl5pPr marL="0" marR="0" lvl="4" indent="0" algn="ctr" rtl="0">
              <a:spcBef>
                <a:spcPts val="0"/>
              </a:spcBef>
              <a:spcAft>
                <a:spcPts val="0"/>
              </a:spcAft>
              <a:buNone/>
              <a:defRPr sz="2400" b="1" i="0" u="none" strike="noStrike" cap="none">
                <a:solidFill>
                  <a:srgbClr val="22228B"/>
                </a:solidFill>
                <a:latin typeface="Arial"/>
                <a:ea typeface="Arial"/>
                <a:cs typeface="Arial"/>
                <a:sym typeface="Arial"/>
              </a:defRPr>
            </a:lvl5pPr>
            <a:lvl6pPr marL="456553" marR="0" lvl="5" indent="-12053" algn="ctr" rtl="0">
              <a:spcBef>
                <a:spcPts val="0"/>
              </a:spcBef>
              <a:spcAft>
                <a:spcPts val="0"/>
              </a:spcAft>
              <a:buNone/>
              <a:defRPr sz="3600" b="1" i="0" u="sng" strike="noStrike" cap="none">
                <a:solidFill>
                  <a:srgbClr val="000099"/>
                </a:solidFill>
                <a:latin typeface="Arial"/>
                <a:ea typeface="Arial"/>
                <a:cs typeface="Arial"/>
                <a:sym typeface="Arial"/>
              </a:defRPr>
            </a:lvl6pPr>
            <a:lvl7pPr marL="913119" marR="0" lvl="6" indent="-11419" algn="ctr" rtl="0">
              <a:spcBef>
                <a:spcPts val="0"/>
              </a:spcBef>
              <a:spcAft>
                <a:spcPts val="0"/>
              </a:spcAft>
              <a:buNone/>
              <a:defRPr sz="3600" b="1" i="0" u="sng" strike="noStrike" cap="none">
                <a:solidFill>
                  <a:srgbClr val="000099"/>
                </a:solidFill>
                <a:latin typeface="Arial"/>
                <a:ea typeface="Arial"/>
                <a:cs typeface="Arial"/>
                <a:sym typeface="Arial"/>
              </a:defRPr>
            </a:lvl7pPr>
            <a:lvl8pPr marL="1369683" marR="0" lvl="7" indent="-10783" algn="ctr" rtl="0">
              <a:spcBef>
                <a:spcPts val="0"/>
              </a:spcBef>
              <a:spcAft>
                <a:spcPts val="0"/>
              </a:spcAft>
              <a:buNone/>
              <a:defRPr sz="3600" b="1" i="0" u="sng" strike="noStrike" cap="none">
                <a:solidFill>
                  <a:srgbClr val="000099"/>
                </a:solidFill>
                <a:latin typeface="Arial"/>
                <a:ea typeface="Arial"/>
                <a:cs typeface="Arial"/>
                <a:sym typeface="Arial"/>
              </a:defRPr>
            </a:lvl8pPr>
            <a:lvl9pPr marL="1826242" marR="0" lvl="8" indent="-10142" algn="ctr" rtl="0">
              <a:spcBef>
                <a:spcPts val="0"/>
              </a:spcBef>
              <a:spcAft>
                <a:spcPts val="0"/>
              </a:spcAft>
              <a:buNone/>
              <a:defRPr sz="3600" b="1" i="0" u="sng" strike="noStrike" cap="none">
                <a:solidFill>
                  <a:srgbClr val="000099"/>
                </a:solidFill>
                <a:latin typeface="Arial"/>
                <a:ea typeface="Arial"/>
                <a:cs typeface="Arial"/>
                <a:sym typeface="Arial"/>
              </a:defRPr>
            </a:lvl9pPr>
          </a:lstStyle>
          <a:p>
            <a:endParaRPr/>
          </a:p>
        </p:txBody>
      </p:sp>
      <p:sp>
        <p:nvSpPr>
          <p:cNvPr id="43" name="Shape 43"/>
          <p:cNvSpPr txBox="1">
            <a:spLocks noGrp="1"/>
          </p:cNvSpPr>
          <p:nvPr>
            <p:ph type="sldNum" idx="12"/>
          </p:nvPr>
        </p:nvSpPr>
        <p:spPr>
          <a:xfrm>
            <a:off x="8543925" y="4812506"/>
            <a:ext cx="561900" cy="183300"/>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Calibri"/>
              <a:buNone/>
            </a:pPr>
            <a:fld id="{00000000-1234-1234-1234-123412341234}" type="slidenum">
              <a:rPr lang="en" sz="1800" b="0" i="0" u="none">
                <a:solidFill>
                  <a:schemeClr val="dk1"/>
                </a:solidFill>
                <a:latin typeface="Calibri"/>
                <a:ea typeface="Calibri"/>
                <a:cs typeface="Calibri"/>
                <a:sym typeface="Calibri"/>
              </a:rPr>
              <a:t>‹#›</a:t>
            </a:fld>
            <a:endParaRPr lang="en" sz="1800" b="0" i="0" u="none">
              <a:solidFill>
                <a:schemeClr val="dk1"/>
              </a:solidFill>
              <a:latin typeface="Calibri"/>
              <a:ea typeface="Calibri"/>
              <a:cs typeface="Calibri"/>
              <a:sym typeface="Calibri"/>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22"/>
        <p:cNvGrpSpPr/>
        <p:nvPr/>
      </p:nvGrpSpPr>
      <p:grpSpPr>
        <a:xfrm>
          <a:off x="0" y="0"/>
          <a:ext cx="0" cy="0"/>
          <a:chOff x="0" y="0"/>
          <a:chExt cx="0" cy="0"/>
        </a:xfrm>
      </p:grpSpPr>
      <p:sp>
        <p:nvSpPr>
          <p:cNvPr id="23" name="Shape 23"/>
          <p:cNvSpPr txBox="1">
            <a:spLocks noGrp="1"/>
          </p:cNvSpPr>
          <p:nvPr>
            <p:ph type="sldNum" idx="12"/>
          </p:nvPr>
        </p:nvSpPr>
        <p:spPr>
          <a:xfrm>
            <a:off x="8472458" y="4663217"/>
            <a:ext cx="548700" cy="393600"/>
          </a:xfrm>
          <a:prstGeom prst="rect">
            <a:avLst/>
          </a:prstGeom>
          <a:noFill/>
          <a:ln>
            <a:noFill/>
          </a:ln>
        </p:spPr>
        <p:txBody>
          <a:bodyPr wrap="square" lIns="91425" tIns="91425" rIns="91425" bIns="91425" anchor="ctr" anchorCtr="0">
            <a:noAutofit/>
          </a:bodyPr>
          <a:lstStyle/>
          <a:p>
            <a:fld id="{00000000-1234-1234-1234-123412341234}" type="slidenum">
              <a:rPr lang="en"/>
              <a:pPr/>
              <a:t>‹#›</a:t>
            </a:fld>
            <a:endParaRPr lang="en"/>
          </a:p>
        </p:txBody>
      </p:sp>
    </p:spTree>
    <p:extLst>
      <p:ext uri="{BB962C8B-B14F-4D97-AF65-F5344CB8AC3E}">
        <p14:creationId xmlns:p14="http://schemas.microsoft.com/office/powerpoint/2010/main" val="203142310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685800" y="457200"/>
            <a:ext cx="7772400" cy="857400"/>
          </a:xfrm>
          <a:prstGeom prst="rect">
            <a:avLst/>
          </a:prstGeom>
          <a:noFill/>
          <a:ln>
            <a:noFill/>
          </a:ln>
        </p:spPr>
        <p:txBody>
          <a:bodyPr wrap="square" lIns="91425" tIns="91425" rIns="91425" bIns="91425" anchor="ctr" anchorCtr="0"/>
          <a:lstStyle>
            <a:lvl1pPr marL="0" marR="0" lvl="0" indent="0" algn="ctr" rtl="0">
              <a:spcBef>
                <a:spcPts val="0"/>
              </a:spcBef>
              <a:spcAft>
                <a:spcPts val="0"/>
              </a:spcAft>
              <a:buNone/>
              <a:defRPr sz="2400" b="1" i="0" u="none" strike="noStrike" cap="none">
                <a:solidFill>
                  <a:srgbClr val="22228B"/>
                </a:solidFill>
                <a:latin typeface="Arial"/>
                <a:ea typeface="Arial"/>
                <a:cs typeface="Arial"/>
                <a:sym typeface="Arial"/>
              </a:defRPr>
            </a:lvl1pPr>
            <a:lvl2pPr marL="0" marR="0" lvl="1" indent="0" algn="ctr" rtl="0">
              <a:spcBef>
                <a:spcPts val="0"/>
              </a:spcBef>
              <a:spcAft>
                <a:spcPts val="0"/>
              </a:spcAft>
              <a:buNone/>
              <a:defRPr sz="2400" b="1" i="0" u="none" strike="noStrike" cap="none">
                <a:solidFill>
                  <a:srgbClr val="22228B"/>
                </a:solidFill>
                <a:latin typeface="Arial"/>
                <a:ea typeface="Arial"/>
                <a:cs typeface="Arial"/>
                <a:sym typeface="Arial"/>
              </a:defRPr>
            </a:lvl2pPr>
            <a:lvl3pPr marL="0" marR="0" lvl="2" indent="0" algn="ctr" rtl="0">
              <a:spcBef>
                <a:spcPts val="0"/>
              </a:spcBef>
              <a:spcAft>
                <a:spcPts val="0"/>
              </a:spcAft>
              <a:buNone/>
              <a:defRPr sz="2400" b="1" i="0" u="none" strike="noStrike" cap="none">
                <a:solidFill>
                  <a:srgbClr val="22228B"/>
                </a:solidFill>
                <a:latin typeface="Arial"/>
                <a:ea typeface="Arial"/>
                <a:cs typeface="Arial"/>
                <a:sym typeface="Arial"/>
              </a:defRPr>
            </a:lvl3pPr>
            <a:lvl4pPr marL="0" marR="0" lvl="3" indent="0" algn="ctr" rtl="0">
              <a:spcBef>
                <a:spcPts val="0"/>
              </a:spcBef>
              <a:spcAft>
                <a:spcPts val="0"/>
              </a:spcAft>
              <a:buNone/>
              <a:defRPr sz="2400" b="1" i="0" u="none" strike="noStrike" cap="none">
                <a:solidFill>
                  <a:srgbClr val="22228B"/>
                </a:solidFill>
                <a:latin typeface="Arial"/>
                <a:ea typeface="Arial"/>
                <a:cs typeface="Arial"/>
                <a:sym typeface="Arial"/>
              </a:defRPr>
            </a:lvl4pPr>
            <a:lvl5pPr marL="0" marR="0" lvl="4" indent="0" algn="ctr" rtl="0">
              <a:spcBef>
                <a:spcPts val="0"/>
              </a:spcBef>
              <a:spcAft>
                <a:spcPts val="0"/>
              </a:spcAft>
              <a:buNone/>
              <a:defRPr sz="2400" b="1" i="0" u="none" strike="noStrike" cap="none">
                <a:solidFill>
                  <a:srgbClr val="22228B"/>
                </a:solidFill>
                <a:latin typeface="Arial"/>
                <a:ea typeface="Arial"/>
                <a:cs typeface="Arial"/>
                <a:sym typeface="Arial"/>
              </a:defRPr>
            </a:lvl5pPr>
            <a:lvl6pPr marL="457196" marR="0" lvl="5" indent="-12696" algn="ctr" rtl="0">
              <a:spcBef>
                <a:spcPts val="0"/>
              </a:spcBef>
              <a:spcAft>
                <a:spcPts val="0"/>
              </a:spcAft>
              <a:buNone/>
              <a:defRPr sz="3600" b="1" i="0" u="sng" strike="noStrike" cap="none">
                <a:solidFill>
                  <a:srgbClr val="000099"/>
                </a:solidFill>
                <a:latin typeface="Arial"/>
                <a:ea typeface="Arial"/>
                <a:cs typeface="Arial"/>
                <a:sym typeface="Arial"/>
              </a:defRPr>
            </a:lvl6pPr>
            <a:lvl7pPr marL="914391" marR="0" lvl="6" indent="-12691" algn="ctr" rtl="0">
              <a:spcBef>
                <a:spcPts val="0"/>
              </a:spcBef>
              <a:spcAft>
                <a:spcPts val="0"/>
              </a:spcAft>
              <a:buNone/>
              <a:defRPr sz="3600" b="1" i="0" u="sng" strike="noStrike" cap="none">
                <a:solidFill>
                  <a:srgbClr val="000099"/>
                </a:solidFill>
                <a:latin typeface="Arial"/>
                <a:ea typeface="Arial"/>
                <a:cs typeface="Arial"/>
                <a:sym typeface="Arial"/>
              </a:defRPr>
            </a:lvl7pPr>
            <a:lvl8pPr marL="1371587" marR="0" lvl="7" indent="-12687" algn="ctr" rtl="0">
              <a:spcBef>
                <a:spcPts val="0"/>
              </a:spcBef>
              <a:spcAft>
                <a:spcPts val="0"/>
              </a:spcAft>
              <a:buNone/>
              <a:defRPr sz="3600" b="1" i="0" u="sng" strike="noStrike" cap="none">
                <a:solidFill>
                  <a:srgbClr val="000099"/>
                </a:solidFill>
                <a:latin typeface="Arial"/>
                <a:ea typeface="Arial"/>
                <a:cs typeface="Arial"/>
                <a:sym typeface="Arial"/>
              </a:defRPr>
            </a:lvl8pPr>
            <a:lvl9pPr marL="1828782" marR="0" lvl="8" indent="-12682" algn="ctr" rtl="0">
              <a:spcBef>
                <a:spcPts val="0"/>
              </a:spcBef>
              <a:spcAft>
                <a:spcPts val="0"/>
              </a:spcAft>
              <a:buNone/>
              <a:defRPr sz="3600" b="1" i="0" u="sng" strike="noStrike" cap="none">
                <a:solidFill>
                  <a:srgbClr val="000099"/>
                </a:solidFill>
                <a:latin typeface="Arial"/>
                <a:ea typeface="Arial"/>
                <a:cs typeface="Arial"/>
                <a:sym typeface="Arial"/>
              </a:defRPr>
            </a:lvl9pPr>
          </a:lstStyle>
          <a:p>
            <a:endParaRPr/>
          </a:p>
        </p:txBody>
      </p:sp>
      <p:sp>
        <p:nvSpPr>
          <p:cNvPr id="7" name="Shape 7"/>
          <p:cNvSpPr txBox="1">
            <a:spLocks noGrp="1"/>
          </p:cNvSpPr>
          <p:nvPr>
            <p:ph type="body" idx="1"/>
          </p:nvPr>
        </p:nvSpPr>
        <p:spPr>
          <a:xfrm>
            <a:off x="685800" y="1485900"/>
            <a:ext cx="7772400" cy="3479100"/>
          </a:xfrm>
          <a:prstGeom prst="rect">
            <a:avLst/>
          </a:prstGeom>
          <a:noFill/>
          <a:ln>
            <a:noFill/>
          </a:ln>
        </p:spPr>
        <p:txBody>
          <a:bodyPr wrap="square" lIns="91425" tIns="91425" rIns="91425" bIns="91425" anchor="t" anchorCtr="0"/>
          <a:lstStyle>
            <a:lvl1pPr marL="227012" marR="0" lvl="0" indent="-74612" algn="l" rtl="0">
              <a:spcBef>
                <a:spcPts val="480"/>
              </a:spcBef>
              <a:spcAft>
                <a:spcPts val="0"/>
              </a:spcAft>
              <a:buClr>
                <a:schemeClr val="dk1"/>
              </a:buClr>
              <a:buSzPct val="100000"/>
              <a:buFont typeface="Arial"/>
              <a:buChar char="•"/>
              <a:defRPr sz="2400" b="0" i="0" u="none" strike="noStrike" cap="none">
                <a:solidFill>
                  <a:schemeClr val="dk1"/>
                </a:solidFill>
                <a:latin typeface="Arial"/>
                <a:ea typeface="Arial"/>
                <a:cs typeface="Arial"/>
                <a:sym typeface="Arial"/>
              </a:defRPr>
            </a:lvl1pPr>
            <a:lvl2pPr marL="569912" marR="0" lvl="1" indent="-74612" algn="l" rtl="0">
              <a:spcBef>
                <a:spcPts val="480"/>
              </a:spcBef>
              <a:spcAft>
                <a:spcPts val="0"/>
              </a:spcAft>
              <a:buClr>
                <a:schemeClr val="dk1"/>
              </a:buClr>
              <a:buSzPct val="100000"/>
              <a:buFont typeface="Merriweather Sans"/>
              <a:buChar char="-"/>
              <a:defRPr sz="2400" b="0" i="0" u="none" strike="noStrike" cap="none">
                <a:solidFill>
                  <a:schemeClr val="dk1"/>
                </a:solidFill>
                <a:latin typeface="Arial"/>
                <a:ea typeface="Arial"/>
                <a:cs typeface="Arial"/>
                <a:sym typeface="Arial"/>
              </a:defRPr>
            </a:lvl2pPr>
            <a:lvl3pPr marL="911225" marR="0" lvl="2" indent="-98425"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3pPr>
            <a:lvl4pPr marL="1374775" marR="0" lvl="3" indent="-104775"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4pPr>
            <a:lvl5pPr marL="1825625" marR="0" lvl="4" indent="-111125" algn="l" rtl="0">
              <a:spcBef>
                <a:spcPts val="400"/>
              </a:spcBef>
              <a:spcAft>
                <a:spcPts val="0"/>
              </a:spcAft>
              <a:buClr>
                <a:schemeClr val="dk1"/>
              </a:buClr>
              <a:buSzPct val="100000"/>
              <a:buFont typeface="Merriweather Sans"/>
              <a:buChar char="*"/>
              <a:defRPr sz="2000" b="0" i="0" u="none" strike="noStrike" cap="none">
                <a:solidFill>
                  <a:schemeClr val="dk1"/>
                </a:solidFill>
                <a:latin typeface="Arial"/>
                <a:ea typeface="Arial"/>
                <a:cs typeface="Arial"/>
                <a:sym typeface="Arial"/>
              </a:defRPr>
            </a:lvl5pPr>
            <a:lvl6pPr marL="2514574" marR="0" lvl="5" indent="-114274"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1769" marR="0" lvl="6" indent="-114269"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8966" marR="0" lvl="7" indent="-114265"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6160" marR="0" lvl="8" indent="-11426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8" name="Shape 8"/>
          <p:cNvSpPr/>
          <p:nvPr/>
        </p:nvSpPr>
        <p:spPr>
          <a:xfrm rot="-5400000">
            <a:off x="7795863" y="3907406"/>
            <a:ext cx="2308800" cy="263400"/>
          </a:xfrm>
          <a:prstGeom prst="rect">
            <a:avLst/>
          </a:prstGeom>
          <a:noFill/>
          <a:ln>
            <a:noFill/>
          </a:ln>
        </p:spPr>
        <p:txBody>
          <a:bodyPr wrap="square" lIns="92050" tIns="46025" rIns="92050" bIns="46025" anchor="t" anchorCtr="0">
            <a:noAutofit/>
          </a:bodyPr>
          <a:lstStyle/>
          <a:p>
            <a:pPr marL="0" marR="0" lvl="0" indent="0" algn="l" rtl="0">
              <a:spcBef>
                <a:spcPts val="0"/>
              </a:spcBef>
              <a:spcAft>
                <a:spcPts val="0"/>
              </a:spcAft>
              <a:buSzPct val="25000"/>
              <a:buNone/>
            </a:pPr>
            <a:fld id="{00000000-1234-1234-1234-123412341234}" type="slidenum">
              <a:rPr lang="en" sz="1600" b="1" i="1" u="none" strike="noStrike" cap="none">
                <a:solidFill>
                  <a:srgbClr val="000000"/>
                </a:solidFill>
                <a:latin typeface="Courier New"/>
                <a:ea typeface="Courier New"/>
                <a:cs typeface="Courier New"/>
                <a:sym typeface="Courier New"/>
              </a:rPr>
              <a:t>‹#›</a:t>
            </a:fld>
            <a:r>
              <a:rPr lang="en" sz="1800" b="1" i="0" u="none" strike="noStrike" cap="none">
                <a:solidFill>
                  <a:srgbClr val="808080"/>
                </a:solidFill>
                <a:latin typeface="Arial"/>
                <a:ea typeface="Arial"/>
                <a:cs typeface="Arial"/>
                <a:sym typeface="Arial"/>
              </a:rPr>
              <a:t> - </a:t>
            </a:r>
            <a:r>
              <a:rPr lang="en" sz="1000" b="1" i="0" u="none" strike="noStrike" cap="none">
                <a:solidFill>
                  <a:srgbClr val="969696"/>
                </a:solidFill>
                <a:latin typeface="Arial"/>
                <a:ea typeface="Arial"/>
                <a:cs typeface="Arial"/>
                <a:sym typeface="Arial"/>
              </a:rPr>
              <a:t>Lectures.GersteinLab.org</a:t>
            </a: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5" r:id="rId5"/>
    <p:sldLayoutId id="2147483656" r:id="rId6"/>
    <p:sldLayoutId id="2147483658" r:id="rId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15.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1.xml"/><Relationship Id="rId3" Type="http://schemas.openxmlformats.org/officeDocument/2006/relationships/image" Target="../media/image16.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2.xml"/><Relationship Id="rId3" Type="http://schemas.openxmlformats.org/officeDocument/2006/relationships/image" Target="../media/image17.jpg"/></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png"/><Relationship Id="rId5" Type="http://schemas.openxmlformats.org/officeDocument/2006/relationships/image" Target="../media/image20.png"/><Relationship Id="rId1" Type="http://schemas.openxmlformats.org/officeDocument/2006/relationships/slideLayout" Target="../slideLayouts/slideLayout5.xml"/><Relationship Id="rId2" Type="http://schemas.openxmlformats.org/officeDocument/2006/relationships/notesSlide" Target="../notesSlides/notesSlide13.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2.png"/><Relationship Id="rId1" Type="http://schemas.openxmlformats.org/officeDocument/2006/relationships/slideLayout" Target="../slideLayouts/slideLayout5.xml"/><Relationship Id="rId2" Type="http://schemas.openxmlformats.org/officeDocument/2006/relationships/notesSlide" Target="../notesSlides/notesSlide1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5.xml"/><Relationship Id="rId3" Type="http://schemas.openxmlformats.org/officeDocument/2006/relationships/image" Target="../media/image2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5.jpg"/><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25.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26.jpg"/></Relationships>
</file>

<file path=ppt/slides/_rels/slide22.xml.rels><?xml version="1.0" encoding="UTF-8" standalone="yes"?>
<Relationships xmlns="http://schemas.openxmlformats.org/package/2006/relationships"><Relationship Id="rId3" Type="http://schemas.openxmlformats.org/officeDocument/2006/relationships/image" Target="../media/image27.jpg"/><Relationship Id="rId4" Type="http://schemas.openxmlformats.org/officeDocument/2006/relationships/image" Target="../media/image26.jpg"/><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jpg"/><Relationship Id="rId5" Type="http://schemas.openxmlformats.org/officeDocument/2006/relationships/image" Target="../media/image30.png"/><Relationship Id="rId1" Type="http://schemas.openxmlformats.org/officeDocument/2006/relationships/slideLayout" Target="../slideLayouts/slideLayout7.xml"/><Relationship Id="rId2" Type="http://schemas.openxmlformats.org/officeDocument/2006/relationships/notesSlide" Target="../notesSlides/notesSlide21.xml"/></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2.png"/><Relationship Id="rId1" Type="http://schemas.openxmlformats.org/officeDocument/2006/relationships/slideLayout" Target="../slideLayouts/slideLayout3.xml"/><Relationship Id="rId2" Type="http://schemas.openxmlformats.org/officeDocument/2006/relationships/notesSlide" Target="../notesSlides/notesSlide22.xml"/></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34.png"/><Relationship Id="rId5" Type="http://schemas.openxmlformats.org/officeDocument/2006/relationships/image" Target="../media/image35.png"/><Relationship Id="rId1" Type="http://schemas.openxmlformats.org/officeDocument/2006/relationships/slideLayout" Target="../slideLayouts/slideLayout3.xml"/><Relationship Id="rId2" Type="http://schemas.openxmlformats.org/officeDocument/2006/relationships/notesSlide" Target="../notesSlides/notesSlide2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6.png"/></Relationships>
</file>

<file path=ppt/slides/_rels/slide28.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39.png"/><Relationship Id="rId1" Type="http://schemas.openxmlformats.org/officeDocument/2006/relationships/slideLayout" Target="../slideLayouts/slideLayout4.xml"/><Relationship Id="rId2" Type="http://schemas.openxmlformats.org/officeDocument/2006/relationships/image" Target="../media/image37.png"/></Relationships>
</file>

<file path=ppt/slides/_rels/slide29.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38.png"/><Relationship Id="rId1" Type="http://schemas.openxmlformats.org/officeDocument/2006/relationships/slideLayout" Target="../slideLayouts/slideLayout4.xml"/><Relationship Id="rId2" Type="http://schemas.openxmlformats.org/officeDocument/2006/relationships/notesSlide" Target="../notesSlides/notesSlide25.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jpg"/><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1.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2.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3.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4.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45.png"/><Relationship Id="rId3" Type="http://schemas.openxmlformats.org/officeDocument/2006/relationships/image" Target="../media/image46.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47.png"/><Relationship Id="rId3" Type="http://schemas.openxmlformats.org/officeDocument/2006/relationships/image" Target="../media/image45.png"/></Relationships>
</file>

<file path=ppt/slides/_rels/slide37.xml.rels><?xml version="1.0" encoding="UTF-8" standalone="yes"?>
<Relationships xmlns="http://schemas.openxmlformats.org/package/2006/relationships"><Relationship Id="rId3" Type="http://schemas.openxmlformats.org/officeDocument/2006/relationships/image" Target="../media/image48.png"/><Relationship Id="rId4" Type="http://schemas.openxmlformats.org/officeDocument/2006/relationships/image" Target="../media/image47.png"/><Relationship Id="rId1" Type="http://schemas.openxmlformats.org/officeDocument/2006/relationships/slideLayout" Target="../slideLayouts/slideLayout5.xml"/><Relationship Id="rId2" Type="http://schemas.openxmlformats.org/officeDocument/2006/relationships/notesSlide" Target="../notesSlides/notesSlide2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8.xml"/><Relationship Id="rId3" Type="http://schemas.openxmlformats.org/officeDocument/2006/relationships/image" Target="../media/image47.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49.png"/><Relationship Id="rId3" Type="http://schemas.openxmlformats.org/officeDocument/2006/relationships/image" Target="../media/image46.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4.png"/><Relationship Id="rId5" Type="http://schemas.openxmlformats.org/officeDocument/2006/relationships/image" Target="../media/image5.jpg"/><Relationship Id="rId1" Type="http://schemas.openxmlformats.org/officeDocument/2006/relationships/slideLayout" Target="../slideLayouts/slideLayout1.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9.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image" Target="../media/image50.png"/></Relationships>
</file>

<file path=ppt/slides/_rels/slide42.xml.rels><?xml version="1.0" encoding="UTF-8" standalone="yes"?>
<Relationships xmlns="http://schemas.openxmlformats.org/package/2006/relationships"><Relationship Id="rId3" Type="http://schemas.openxmlformats.org/officeDocument/2006/relationships/image" Target="../media/image51.jpg"/><Relationship Id="rId4" Type="http://schemas.openxmlformats.org/officeDocument/2006/relationships/image" Target="../media/image52.png"/><Relationship Id="rId1" Type="http://schemas.openxmlformats.org/officeDocument/2006/relationships/slideLayout" Target="../slideLayouts/slideLayout3.xml"/><Relationship Id="rId2" Type="http://schemas.openxmlformats.org/officeDocument/2006/relationships/notesSlide" Target="../notesSlides/notesSlide3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image" Target="../media/image53.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54.png"/></Relationships>
</file>

<file path=ppt/slides/_rels/slide45.xml.rels><?xml version="1.0" encoding="UTF-8" standalone="yes"?>
<Relationships xmlns="http://schemas.openxmlformats.org/package/2006/relationships"><Relationship Id="rId3" Type="http://schemas.openxmlformats.org/officeDocument/2006/relationships/image" Target="../media/image55.png"/><Relationship Id="rId4" Type="http://schemas.openxmlformats.org/officeDocument/2006/relationships/image" Target="../media/image56.png"/><Relationship Id="rId5" Type="http://schemas.openxmlformats.org/officeDocument/2006/relationships/image" Target="../media/image57.png"/><Relationship Id="rId1" Type="http://schemas.openxmlformats.org/officeDocument/2006/relationships/slideLayout" Target="../slideLayouts/slideLayout3.xml"/><Relationship Id="rId2" Type="http://schemas.openxmlformats.org/officeDocument/2006/relationships/notesSlide" Target="../notesSlides/notesSlide3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 Id="rId3" Type="http://schemas.openxmlformats.org/officeDocument/2006/relationships/image" Target="../media/image58.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 Id="rId3" Type="http://schemas.openxmlformats.org/officeDocument/2006/relationships/image" Target="../media/image58.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 Id="rId3" Type="http://schemas.openxmlformats.org/officeDocument/2006/relationships/image" Target="../media/image59.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7.png"/><Relationship Id="rId3" Type="http://schemas.openxmlformats.org/officeDocument/2006/relationships/image" Target="../media/image8.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9.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0.xml"/><Relationship Id="rId3" Type="http://schemas.openxmlformats.org/officeDocument/2006/relationships/image" Target="../media/image60.JP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61.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9.em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1.jpg"/><Relationship Id="rId4" Type="http://schemas.openxmlformats.org/officeDocument/2006/relationships/image" Target="../media/image12.png"/><Relationship Id="rId5" Type="http://schemas.openxmlformats.org/officeDocument/2006/relationships/image" Target="../media/image13.png"/><Relationship Id="rId6" Type="http://schemas.openxmlformats.org/officeDocument/2006/relationships/image" Target="../media/image14.png"/><Relationship Id="rId1" Type="http://schemas.openxmlformats.org/officeDocument/2006/relationships/slideLayout" Target="../slideLayouts/slideLayout1.xml"/><Relationship Id="rId2"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15.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7"/>
        <p:cNvGrpSpPr/>
        <p:nvPr/>
      </p:nvGrpSpPr>
      <p:grpSpPr>
        <a:xfrm>
          <a:off x="0" y="0"/>
          <a:ext cx="0" cy="0"/>
          <a:chOff x="0" y="0"/>
          <a:chExt cx="0" cy="0"/>
        </a:xfrm>
      </p:grpSpPr>
      <p:sp>
        <p:nvSpPr>
          <p:cNvPr id="48" name="Shape 48"/>
          <p:cNvSpPr/>
          <p:nvPr/>
        </p:nvSpPr>
        <p:spPr>
          <a:xfrm>
            <a:off x="8869452" y="187843"/>
            <a:ext cx="525000" cy="5382300"/>
          </a:xfrm>
          <a:prstGeom prst="rect">
            <a:avLst/>
          </a:prstGeom>
          <a:solidFill>
            <a:srgbClr val="FFFFFF"/>
          </a:solidFill>
          <a:ln>
            <a:noFill/>
          </a:ln>
        </p:spPr>
        <p:txBody>
          <a:bodyPr wrap="square" lIns="91425" tIns="91425" rIns="91425" bIns="91425" anchor="ctr" anchorCtr="0">
            <a:noAutofit/>
          </a:bodyPr>
          <a:lstStyle/>
          <a:p>
            <a:pPr lvl="0">
              <a:spcBef>
                <a:spcPts val="0"/>
              </a:spcBef>
              <a:buNone/>
            </a:pPr>
            <a:endParaRPr/>
          </a:p>
        </p:txBody>
      </p:sp>
      <p:sp>
        <p:nvSpPr>
          <p:cNvPr id="49" name="Shape 49"/>
          <p:cNvSpPr txBox="1">
            <a:spLocks noGrp="1"/>
          </p:cNvSpPr>
          <p:nvPr>
            <p:ph type="ctrTitle"/>
          </p:nvPr>
        </p:nvSpPr>
        <p:spPr>
          <a:xfrm>
            <a:off x="5866053" y="171622"/>
            <a:ext cx="2803702" cy="1531091"/>
          </a:xfrm>
          <a:prstGeom prst="rect">
            <a:avLst/>
          </a:prstGeom>
          <a:noFill/>
          <a:ln>
            <a:noFill/>
          </a:ln>
        </p:spPr>
        <p:txBody>
          <a:bodyPr wrap="square" lIns="92000" tIns="46000" rIns="92000" bIns="46000" anchor="ctr" anchorCtr="0">
            <a:noAutofit/>
          </a:bodyPr>
          <a:lstStyle/>
          <a:p>
            <a:pPr lvl="0" indent="-69850">
              <a:buClr>
                <a:schemeClr val="dk1"/>
              </a:buClr>
              <a:buSzPct val="61111"/>
            </a:pPr>
            <a:r>
              <a:rPr lang="en" sz="1800" dirty="0">
                <a:solidFill>
                  <a:srgbClr val="000000"/>
                </a:solidFill>
              </a:rPr>
              <a:t>Prioritizing Variants in Personal Genomes: </a:t>
            </a:r>
            <a:r>
              <a:rPr lang="en" sz="1800" dirty="0" smtClean="0">
                <a:solidFill>
                  <a:srgbClr val="000000"/>
                </a:solidFill>
              </a:rPr>
              <a:t>Using </a:t>
            </a:r>
            <a:r>
              <a:rPr lang="en" sz="1800" dirty="0">
                <a:solidFill>
                  <a:srgbClr val="000000"/>
                </a:solidFill>
              </a:rPr>
              <a:t>functional </a:t>
            </a:r>
            <a:br>
              <a:rPr lang="en" sz="1800" dirty="0">
                <a:solidFill>
                  <a:srgbClr val="000000"/>
                </a:solidFill>
              </a:rPr>
            </a:br>
            <a:r>
              <a:rPr lang="en" sz="1800" dirty="0">
                <a:solidFill>
                  <a:srgbClr val="000000"/>
                </a:solidFill>
              </a:rPr>
              <a:t>impact, with particular application to cancer</a:t>
            </a:r>
          </a:p>
        </p:txBody>
      </p:sp>
      <p:sp>
        <p:nvSpPr>
          <p:cNvPr id="50" name="Shape 50"/>
          <p:cNvSpPr txBox="1">
            <a:spLocks noGrp="1"/>
          </p:cNvSpPr>
          <p:nvPr>
            <p:ph type="subTitle" idx="1"/>
          </p:nvPr>
        </p:nvSpPr>
        <p:spPr>
          <a:xfrm>
            <a:off x="5465379" y="1979459"/>
            <a:ext cx="3605049" cy="2732016"/>
          </a:xfrm>
          <a:prstGeom prst="rect">
            <a:avLst/>
          </a:prstGeom>
          <a:noFill/>
          <a:ln>
            <a:noFill/>
          </a:ln>
        </p:spPr>
        <p:txBody>
          <a:bodyPr wrap="square" lIns="92000" tIns="46000" rIns="92000" bIns="46000" anchor="t" anchorCtr="0">
            <a:noAutofit/>
          </a:bodyPr>
          <a:lstStyle/>
          <a:p>
            <a:pPr marL="0" marR="0" lvl="0" indent="0" algn="ctr" rtl="0">
              <a:lnSpc>
                <a:spcPct val="100000"/>
              </a:lnSpc>
              <a:spcBef>
                <a:spcPts val="0"/>
              </a:spcBef>
              <a:spcAft>
                <a:spcPts val="0"/>
              </a:spcAft>
              <a:buClr>
                <a:srgbClr val="D0D0F4"/>
              </a:buClr>
              <a:buSzPct val="25000"/>
              <a:buFont typeface="Arial"/>
              <a:buNone/>
            </a:pPr>
            <a:r>
              <a:rPr lang="en" sz="1600" b="0" i="0" u="none" strike="noStrike" cap="none" dirty="0">
                <a:solidFill>
                  <a:schemeClr val="tx1">
                    <a:lumMod val="65000"/>
                    <a:lumOff val="35000"/>
                  </a:schemeClr>
                </a:solidFill>
              </a:rPr>
              <a:t>Mark Gerstein</a:t>
            </a:r>
          </a:p>
          <a:p>
            <a:pPr marL="0" marR="0" lvl="0" indent="0" algn="ctr" rtl="0">
              <a:lnSpc>
                <a:spcPct val="100000"/>
              </a:lnSpc>
              <a:spcBef>
                <a:spcPts val="0"/>
              </a:spcBef>
              <a:spcAft>
                <a:spcPts val="0"/>
              </a:spcAft>
              <a:buClr>
                <a:srgbClr val="D0D0F4"/>
              </a:buClr>
              <a:buSzPct val="25000"/>
              <a:buFont typeface="Arial"/>
              <a:buNone/>
            </a:pPr>
            <a:r>
              <a:rPr lang="en" sz="1600" b="0" i="0" u="none" strike="noStrike" cap="none" dirty="0">
                <a:solidFill>
                  <a:schemeClr val="tx1">
                    <a:lumMod val="65000"/>
                    <a:lumOff val="35000"/>
                  </a:schemeClr>
                </a:solidFill>
              </a:rPr>
              <a:t>Yale</a:t>
            </a:r>
          </a:p>
          <a:p>
            <a:pPr marL="0" marR="0" lvl="0" indent="0" algn="ctr" rtl="0">
              <a:lnSpc>
                <a:spcPct val="100000"/>
              </a:lnSpc>
              <a:spcBef>
                <a:spcPts val="0"/>
              </a:spcBef>
              <a:spcAft>
                <a:spcPts val="0"/>
              </a:spcAft>
              <a:buClr>
                <a:srgbClr val="D0D0F4"/>
              </a:buClr>
              <a:buSzPct val="25000"/>
              <a:buFont typeface="Arial"/>
              <a:buNone/>
            </a:pPr>
            <a:endParaRPr sz="1800" b="0" dirty="0">
              <a:solidFill>
                <a:schemeClr val="tx1">
                  <a:lumMod val="65000"/>
                  <a:lumOff val="35000"/>
                </a:schemeClr>
              </a:solidFill>
            </a:endParaRPr>
          </a:p>
          <a:p>
            <a:pPr marL="0" marR="0" lvl="0" indent="0" algn="l" rtl="0">
              <a:lnSpc>
                <a:spcPct val="100000"/>
              </a:lnSpc>
              <a:spcBef>
                <a:spcPts val="0"/>
              </a:spcBef>
              <a:spcAft>
                <a:spcPts val="0"/>
              </a:spcAft>
              <a:buClr>
                <a:srgbClr val="D0D0F4"/>
              </a:buClr>
              <a:buSzPct val="25000"/>
              <a:buFont typeface="Arial"/>
              <a:buNone/>
            </a:pPr>
            <a:endParaRPr lang="en-US" sz="1800" b="0" dirty="0" smtClean="0">
              <a:solidFill>
                <a:schemeClr val="tx1">
                  <a:lumMod val="65000"/>
                  <a:lumOff val="35000"/>
                </a:schemeClr>
              </a:solidFill>
            </a:endParaRPr>
          </a:p>
          <a:p>
            <a:pPr marL="0" marR="0" lvl="0" indent="0" algn="l" rtl="0">
              <a:lnSpc>
                <a:spcPct val="100000"/>
              </a:lnSpc>
              <a:spcBef>
                <a:spcPts val="0"/>
              </a:spcBef>
              <a:spcAft>
                <a:spcPts val="0"/>
              </a:spcAft>
              <a:buClr>
                <a:srgbClr val="D0D0F4"/>
              </a:buClr>
              <a:buSzPct val="25000"/>
              <a:buFont typeface="Arial"/>
              <a:buNone/>
            </a:pPr>
            <a:endParaRPr sz="1800" b="0" dirty="0">
              <a:solidFill>
                <a:schemeClr val="tx1">
                  <a:lumMod val="65000"/>
                  <a:lumOff val="35000"/>
                </a:schemeClr>
              </a:solidFill>
            </a:endParaRPr>
          </a:p>
          <a:p>
            <a:pPr marL="0" marR="0" lvl="0" indent="0" algn="ctr" rtl="0">
              <a:lnSpc>
                <a:spcPct val="100000"/>
              </a:lnSpc>
              <a:spcBef>
                <a:spcPts val="440"/>
              </a:spcBef>
              <a:spcAft>
                <a:spcPts val="0"/>
              </a:spcAft>
              <a:buClr>
                <a:srgbClr val="D0D0F4"/>
              </a:buClr>
              <a:buSzPct val="25000"/>
              <a:buFont typeface="Arial"/>
              <a:buNone/>
            </a:pPr>
            <a:r>
              <a:rPr lang="en" sz="1400" b="0" i="0" u="none" strike="noStrike" cap="none" dirty="0">
                <a:solidFill>
                  <a:schemeClr val="tx1">
                    <a:lumMod val="65000"/>
                    <a:lumOff val="35000"/>
                  </a:schemeClr>
                </a:solidFill>
              </a:rPr>
              <a:t>Slides freely </a:t>
            </a:r>
          </a:p>
          <a:p>
            <a:pPr marL="0" marR="0" lvl="0" indent="0" algn="ctr" rtl="0">
              <a:lnSpc>
                <a:spcPct val="100000"/>
              </a:lnSpc>
              <a:spcBef>
                <a:spcPts val="440"/>
              </a:spcBef>
              <a:spcAft>
                <a:spcPts val="0"/>
              </a:spcAft>
              <a:buClr>
                <a:srgbClr val="D0D0F4"/>
              </a:buClr>
              <a:buSzPct val="25000"/>
              <a:buFont typeface="Arial"/>
              <a:buNone/>
            </a:pPr>
            <a:r>
              <a:rPr lang="en" sz="1400" b="0" i="0" u="none" strike="noStrike" cap="none" dirty="0">
                <a:solidFill>
                  <a:schemeClr val="tx1">
                    <a:lumMod val="65000"/>
                    <a:lumOff val="35000"/>
                  </a:schemeClr>
                </a:solidFill>
              </a:rPr>
              <a:t>downloadable from </a:t>
            </a:r>
            <a:r>
              <a:rPr lang="en" sz="1400" i="0" u="none" strike="noStrike" cap="none" dirty="0" err="1">
                <a:solidFill>
                  <a:schemeClr val="bg2"/>
                </a:solidFill>
              </a:rPr>
              <a:t>Lectures.GersteinLab.org</a:t>
            </a:r>
            <a:endParaRPr lang="en" sz="1400" i="0" u="none" strike="noStrike" cap="none" dirty="0">
              <a:solidFill>
                <a:schemeClr val="bg2"/>
              </a:solidFill>
            </a:endParaRPr>
          </a:p>
          <a:p>
            <a:pPr marL="0" marR="0" lvl="0" indent="0" algn="ctr" rtl="0">
              <a:lnSpc>
                <a:spcPct val="100000"/>
              </a:lnSpc>
              <a:spcBef>
                <a:spcPts val="440"/>
              </a:spcBef>
              <a:spcAft>
                <a:spcPts val="0"/>
              </a:spcAft>
              <a:buClr>
                <a:srgbClr val="D0D0F4"/>
              </a:buClr>
              <a:buSzPct val="25000"/>
              <a:buFont typeface="Arial"/>
              <a:buNone/>
            </a:pPr>
            <a:r>
              <a:rPr lang="en" sz="1400" b="0" i="0" u="none" strike="noStrike" cap="none" dirty="0">
                <a:solidFill>
                  <a:schemeClr val="tx1">
                    <a:lumMod val="65000"/>
                    <a:lumOff val="35000"/>
                  </a:schemeClr>
                </a:solidFill>
              </a:rPr>
              <a:t>&amp; “tweetable” </a:t>
            </a:r>
            <a:r>
              <a:rPr lang="en" sz="1400" b="0" i="0" u="none" strike="noStrike" cap="none" dirty="0" smtClean="0">
                <a:solidFill>
                  <a:schemeClr val="tx1">
                    <a:lumMod val="65000"/>
                    <a:lumOff val="35000"/>
                  </a:schemeClr>
                </a:solidFill>
              </a:rPr>
              <a:t>(</a:t>
            </a:r>
            <a:r>
              <a:rPr lang="en" sz="1400" b="0" i="0" u="none" strike="noStrike" cap="none" dirty="0">
                <a:solidFill>
                  <a:schemeClr val="tx1">
                    <a:lumMod val="65000"/>
                    <a:lumOff val="35000"/>
                  </a:schemeClr>
                </a:solidFill>
              </a:rPr>
              <a:t>via </a:t>
            </a:r>
            <a:r>
              <a:rPr lang="en" sz="1400" i="0" u="none" strike="noStrike" cap="none" dirty="0" smtClean="0">
                <a:solidFill>
                  <a:schemeClr val="bg2"/>
                </a:solidFill>
              </a:rPr>
              <a:t>@</a:t>
            </a:r>
            <a:r>
              <a:rPr lang="en" sz="1400" dirty="0" err="1" smtClean="0">
                <a:solidFill>
                  <a:schemeClr val="bg2"/>
                </a:solidFill>
              </a:rPr>
              <a:t>M</a:t>
            </a:r>
            <a:r>
              <a:rPr lang="en" sz="1400" i="0" u="none" strike="noStrike" cap="none" dirty="0" err="1" smtClean="0">
                <a:solidFill>
                  <a:schemeClr val="bg2"/>
                </a:solidFill>
              </a:rPr>
              <a:t>ark</a:t>
            </a:r>
            <a:r>
              <a:rPr lang="en" sz="1400" dirty="0" err="1" smtClean="0">
                <a:solidFill>
                  <a:schemeClr val="bg2"/>
                </a:solidFill>
              </a:rPr>
              <a:t>G</a:t>
            </a:r>
            <a:r>
              <a:rPr lang="en" sz="1400" i="0" u="none" strike="noStrike" cap="none" dirty="0" err="1" smtClean="0">
                <a:solidFill>
                  <a:schemeClr val="bg2"/>
                </a:solidFill>
              </a:rPr>
              <a:t>erstein</a:t>
            </a:r>
            <a:r>
              <a:rPr lang="en" sz="1400" b="0" i="0" u="none" strike="noStrike" cap="none" dirty="0" smtClean="0">
                <a:solidFill>
                  <a:schemeClr val="tx1">
                    <a:lumMod val="65000"/>
                    <a:lumOff val="35000"/>
                  </a:schemeClr>
                </a:solidFill>
              </a:rPr>
              <a:t>). </a:t>
            </a:r>
            <a:endParaRPr lang="en" sz="1400" b="0" i="0" u="none" strike="noStrike" cap="none" dirty="0">
              <a:solidFill>
                <a:schemeClr val="tx1">
                  <a:lumMod val="65000"/>
                  <a:lumOff val="35000"/>
                </a:schemeClr>
              </a:solidFill>
            </a:endParaRPr>
          </a:p>
          <a:p>
            <a:pPr marL="0" marR="0" lvl="0" indent="0" algn="ctr" rtl="0">
              <a:lnSpc>
                <a:spcPct val="100000"/>
              </a:lnSpc>
              <a:spcBef>
                <a:spcPts val="440"/>
              </a:spcBef>
              <a:spcAft>
                <a:spcPts val="0"/>
              </a:spcAft>
              <a:buClr>
                <a:srgbClr val="D0D0F4"/>
              </a:buClr>
              <a:buSzPct val="25000"/>
              <a:buFont typeface="Arial"/>
              <a:buNone/>
            </a:pPr>
            <a:r>
              <a:rPr lang="en" sz="1400" b="0" i="0" u="none" strike="noStrike" cap="none" dirty="0" smtClean="0">
                <a:solidFill>
                  <a:schemeClr val="tx1">
                    <a:lumMod val="65000"/>
                    <a:lumOff val="35000"/>
                  </a:schemeClr>
                </a:solidFill>
              </a:rPr>
              <a:t>No </a:t>
            </a:r>
            <a:r>
              <a:rPr lang="en" sz="1400" b="0" i="0" u="none" strike="noStrike" cap="none" dirty="0">
                <a:solidFill>
                  <a:schemeClr val="tx1">
                    <a:lumMod val="65000"/>
                    <a:lumOff val="35000"/>
                  </a:schemeClr>
                </a:solidFill>
              </a:rPr>
              <a:t>Conflicts for t</a:t>
            </a:r>
            <a:r>
              <a:rPr lang="en" sz="1400" b="0" dirty="0">
                <a:solidFill>
                  <a:schemeClr val="tx1">
                    <a:lumMod val="65000"/>
                    <a:lumOff val="35000"/>
                  </a:schemeClr>
                </a:solidFill>
              </a:rPr>
              <a:t>his Talk</a:t>
            </a:r>
          </a:p>
          <a:p>
            <a:pPr marL="0" marR="0" lvl="0" indent="0" algn="ctr" rtl="0">
              <a:lnSpc>
                <a:spcPct val="100000"/>
              </a:lnSpc>
              <a:spcBef>
                <a:spcPts val="440"/>
              </a:spcBef>
              <a:spcAft>
                <a:spcPts val="0"/>
              </a:spcAft>
              <a:buClr>
                <a:srgbClr val="D0D0F4"/>
              </a:buClr>
              <a:buSzPct val="25000"/>
              <a:buFont typeface="Arial"/>
              <a:buNone/>
            </a:pPr>
            <a:r>
              <a:rPr lang="en" sz="1400" b="0" i="0" u="none" strike="noStrike" cap="none" dirty="0" smtClean="0">
                <a:solidFill>
                  <a:schemeClr val="tx1">
                    <a:lumMod val="65000"/>
                    <a:lumOff val="35000"/>
                  </a:schemeClr>
                </a:solidFill>
              </a:rPr>
              <a:t>See </a:t>
            </a:r>
            <a:r>
              <a:rPr lang="en" sz="1400" b="0" i="0" u="none" strike="noStrike" cap="none" dirty="0">
                <a:solidFill>
                  <a:schemeClr val="tx1">
                    <a:lumMod val="65000"/>
                    <a:lumOff val="35000"/>
                  </a:schemeClr>
                </a:solidFill>
              </a:rPr>
              <a:t>last slide for more info</a:t>
            </a:r>
            <a:r>
              <a:rPr lang="en" sz="1400" b="0" i="0" u="none" strike="noStrike" cap="none" dirty="0" smtClean="0">
                <a:solidFill>
                  <a:schemeClr val="tx1">
                    <a:lumMod val="65000"/>
                    <a:lumOff val="35000"/>
                  </a:schemeClr>
                </a:solidFill>
              </a:rPr>
              <a:t>.</a:t>
            </a:r>
            <a:endParaRPr lang="en" sz="1400" b="0" i="0" u="none" strike="noStrike" cap="none" dirty="0">
              <a:solidFill>
                <a:schemeClr val="tx1">
                  <a:lumMod val="65000"/>
                  <a:lumOff val="35000"/>
                </a:schemeClr>
              </a:solidFill>
            </a:endParaRP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r="16164"/>
          <a:stretch/>
        </p:blipFill>
        <p:spPr>
          <a:xfrm>
            <a:off x="322317" y="407075"/>
            <a:ext cx="4943365" cy="4304400"/>
          </a:xfrm>
          <a:prstGeom prst="rect">
            <a:avLst/>
          </a:prstGeom>
          <a:ln w="28575">
            <a:solidFill>
              <a:schemeClr val="tx1"/>
            </a:solidFill>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sp>
        <p:nvSpPr>
          <p:cNvPr id="281" name="Shape 281"/>
          <p:cNvSpPr txBox="1">
            <a:spLocks noGrp="1"/>
          </p:cNvSpPr>
          <p:nvPr>
            <p:ph type="title"/>
          </p:nvPr>
        </p:nvSpPr>
        <p:spPr>
          <a:xfrm>
            <a:off x="1482329" y="196454"/>
            <a:ext cx="2356200" cy="1583400"/>
          </a:xfrm>
          <a:prstGeom prst="rect">
            <a:avLst/>
          </a:prstGeom>
          <a:noFill/>
          <a:ln>
            <a:noFill/>
          </a:ln>
        </p:spPr>
        <p:txBody>
          <a:bodyPr wrap="square" lIns="68575" tIns="34275" rIns="68575" bIns="34275" anchor="ctr" anchorCtr="0">
            <a:noAutofit/>
          </a:bodyPr>
          <a:lstStyle/>
          <a:p>
            <a:pPr marL="0" marR="0" lvl="0" indent="-152400" algn="ctr" rtl="0">
              <a:lnSpc>
                <a:spcPct val="90000"/>
              </a:lnSpc>
              <a:spcBef>
                <a:spcPts val="0"/>
              </a:spcBef>
              <a:buClr>
                <a:srgbClr val="011893"/>
              </a:buClr>
              <a:buSzPct val="100000"/>
              <a:buFont typeface="Arial"/>
              <a:buNone/>
            </a:pPr>
            <a:r>
              <a:rPr lang="en" sz="2400" b="1" i="0" u="none" strike="noStrike" cap="none">
                <a:solidFill>
                  <a:srgbClr val="011893"/>
                </a:solidFill>
                <a:latin typeface="Arial"/>
                <a:ea typeface="Arial"/>
                <a:cs typeface="Arial"/>
                <a:sym typeface="Arial"/>
              </a:rPr>
              <a:t>Finding Key Variants</a:t>
            </a:r>
            <a:br>
              <a:rPr lang="en" sz="2400" b="1" i="0" u="none" strike="noStrike" cap="none">
                <a:solidFill>
                  <a:srgbClr val="011893"/>
                </a:solidFill>
                <a:latin typeface="Arial"/>
                <a:ea typeface="Arial"/>
                <a:cs typeface="Arial"/>
                <a:sym typeface="Arial"/>
              </a:rPr>
            </a:br>
            <a:r>
              <a:rPr lang="en" sz="2400" b="1" i="0" u="none" strike="noStrike" cap="none">
                <a:solidFill>
                  <a:srgbClr val="011893"/>
                </a:solidFill>
                <a:latin typeface="Arial"/>
                <a:ea typeface="Arial"/>
                <a:cs typeface="Arial"/>
                <a:sym typeface="Arial"/>
              </a:rPr>
              <a:t/>
            </a:r>
            <a:br>
              <a:rPr lang="en" sz="2400" b="1" i="0" u="none" strike="noStrike" cap="none">
                <a:solidFill>
                  <a:srgbClr val="011893"/>
                </a:solidFill>
                <a:latin typeface="Arial"/>
                <a:ea typeface="Arial"/>
                <a:cs typeface="Arial"/>
                <a:sym typeface="Arial"/>
              </a:rPr>
            </a:br>
            <a:r>
              <a:rPr lang="en" sz="2400" b="1" i="0" u="none" strike="noStrike" cap="none">
                <a:solidFill>
                  <a:srgbClr val="011893"/>
                </a:solidFill>
                <a:latin typeface="Arial"/>
                <a:ea typeface="Arial"/>
                <a:cs typeface="Arial"/>
                <a:sym typeface="Arial"/>
              </a:rPr>
              <a:t>Somatic</a:t>
            </a:r>
          </a:p>
        </p:txBody>
      </p:sp>
      <p:sp>
        <p:nvSpPr>
          <p:cNvPr id="282" name="Shape 282"/>
          <p:cNvSpPr txBox="1">
            <a:spLocks noGrp="1"/>
          </p:cNvSpPr>
          <p:nvPr>
            <p:ph type="body" idx="1"/>
          </p:nvPr>
        </p:nvSpPr>
        <p:spPr>
          <a:xfrm>
            <a:off x="1143001" y="2402681"/>
            <a:ext cx="6633000" cy="2487000"/>
          </a:xfrm>
          <a:prstGeom prst="rect">
            <a:avLst/>
          </a:prstGeom>
          <a:noFill/>
          <a:ln>
            <a:noFill/>
          </a:ln>
        </p:spPr>
        <p:txBody>
          <a:bodyPr wrap="square" lIns="68575" tIns="34275" rIns="68575" bIns="34275" anchor="t" anchorCtr="0">
            <a:noAutofit/>
          </a:bodyPr>
          <a:lstStyle/>
          <a:p>
            <a:pPr marL="177800" marR="0" lvl="0" indent="-171450" algn="l" rtl="0">
              <a:lnSpc>
                <a:spcPct val="90000"/>
              </a:lnSpc>
              <a:spcBef>
                <a:spcPts val="0"/>
              </a:spcBef>
              <a:spcAft>
                <a:spcPts val="0"/>
              </a:spcAft>
              <a:buClr>
                <a:srgbClr val="008000"/>
              </a:buClr>
              <a:buSzPct val="100000"/>
              <a:buFont typeface="Arial"/>
              <a:buChar char="•"/>
            </a:pPr>
            <a:r>
              <a:rPr lang="en" sz="2100" b="1" i="0" u="none" strike="noStrike" cap="none">
                <a:solidFill>
                  <a:srgbClr val="008000"/>
                </a:solidFill>
                <a:latin typeface="Calibri"/>
                <a:ea typeface="Calibri"/>
                <a:cs typeface="Calibri"/>
                <a:sym typeface="Calibri"/>
              </a:rPr>
              <a:t>Overall</a:t>
            </a:r>
          </a:p>
          <a:p>
            <a:pPr marL="520700" marR="0" lvl="1" indent="-177800" algn="l" rtl="0">
              <a:lnSpc>
                <a:spcPct val="90000"/>
              </a:lnSpc>
              <a:spcBef>
                <a:spcPts val="0"/>
              </a:spcBef>
              <a:spcAft>
                <a:spcPts val="0"/>
              </a:spcAft>
              <a:buClr>
                <a:schemeClr val="dk1"/>
              </a:buClr>
              <a:buSzPct val="100000"/>
              <a:buFont typeface="Arial"/>
              <a:buChar char="•"/>
            </a:pPr>
            <a:r>
              <a:rPr lang="en" sz="1400" b="0" i="0" u="none" strike="noStrike" cap="none">
                <a:solidFill>
                  <a:schemeClr val="dk1"/>
                </a:solidFill>
                <a:latin typeface="Calibri"/>
                <a:ea typeface="Calibri"/>
                <a:cs typeface="Calibri"/>
                <a:sym typeface="Calibri"/>
              </a:rPr>
              <a:t>Often these can be </a:t>
            </a:r>
            <a:r>
              <a:rPr lang="en" sz="1400">
                <a:latin typeface="Calibri"/>
                <a:ea typeface="Calibri"/>
                <a:cs typeface="Calibri"/>
                <a:sym typeface="Calibri"/>
              </a:rPr>
              <a:t>thought of </a:t>
            </a:r>
            <a:r>
              <a:rPr lang="en" sz="1400" b="0" i="0" u="none" strike="noStrike" cap="none">
                <a:solidFill>
                  <a:schemeClr val="dk1"/>
                </a:solidFill>
                <a:latin typeface="Calibri"/>
                <a:ea typeface="Calibri"/>
                <a:cs typeface="Calibri"/>
                <a:sym typeface="Calibri"/>
              </a:rPr>
              <a:t> as</a:t>
            </a:r>
            <a:r>
              <a:rPr lang="en" sz="1400" b="0" i="0" u="sng" strike="noStrike" cap="none">
                <a:solidFill>
                  <a:schemeClr val="dk1"/>
                </a:solidFill>
                <a:latin typeface="Calibri"/>
                <a:ea typeface="Calibri"/>
                <a:cs typeface="Calibri"/>
                <a:sym typeface="Calibri"/>
              </a:rPr>
              <a:t> very rare variants </a:t>
            </a:r>
          </a:p>
          <a:p>
            <a:pPr marL="177800" marR="0" lvl="0" indent="-171450" algn="l" rtl="0">
              <a:lnSpc>
                <a:spcPct val="90000"/>
              </a:lnSpc>
              <a:spcBef>
                <a:spcPts val="0"/>
              </a:spcBef>
              <a:spcAft>
                <a:spcPts val="0"/>
              </a:spcAft>
              <a:buClr>
                <a:srgbClr val="008000"/>
              </a:buClr>
              <a:buSzPct val="100000"/>
              <a:buFont typeface="Arial"/>
              <a:buChar char="•"/>
            </a:pPr>
            <a:r>
              <a:rPr lang="en" sz="2100" b="1" i="0" u="none" strike="noStrike" cap="none">
                <a:solidFill>
                  <a:srgbClr val="008000"/>
                </a:solidFill>
                <a:latin typeface="Calibri"/>
                <a:ea typeface="Calibri"/>
                <a:cs typeface="Calibri"/>
                <a:sym typeface="Calibri"/>
              </a:rPr>
              <a:t>Drivers</a:t>
            </a:r>
          </a:p>
          <a:p>
            <a:pPr marL="520700" marR="0" lvl="1" indent="-177800" algn="l" rtl="0">
              <a:lnSpc>
                <a:spcPct val="90000"/>
              </a:lnSpc>
              <a:spcBef>
                <a:spcPts val="0"/>
              </a:spcBef>
              <a:spcAft>
                <a:spcPts val="0"/>
              </a:spcAft>
              <a:buClr>
                <a:schemeClr val="dk1"/>
              </a:buClr>
              <a:buSzPct val="100000"/>
              <a:buFont typeface="Arial"/>
              <a:buChar char="•"/>
            </a:pPr>
            <a:r>
              <a:rPr lang="en" sz="1400" b="0" i="0" u="none" strike="noStrike" cap="none">
                <a:solidFill>
                  <a:schemeClr val="dk1"/>
                </a:solidFill>
                <a:latin typeface="Calibri"/>
                <a:ea typeface="Calibri"/>
                <a:cs typeface="Calibri"/>
                <a:sym typeface="Calibri"/>
              </a:rPr>
              <a:t>Driver mutation is a mutation that directly or indirectly confers a selective growth advantage to the cell in which it occurs.</a:t>
            </a:r>
          </a:p>
          <a:p>
            <a:pPr marL="520700" marR="0" lvl="1" indent="-177800" algn="l" rtl="0">
              <a:lnSpc>
                <a:spcPct val="90000"/>
              </a:lnSpc>
              <a:spcBef>
                <a:spcPts val="0"/>
              </a:spcBef>
              <a:spcAft>
                <a:spcPts val="0"/>
              </a:spcAft>
              <a:buClr>
                <a:schemeClr val="dk1"/>
              </a:buClr>
              <a:buSzPct val="100000"/>
              <a:buFont typeface="Arial"/>
              <a:buChar char="•"/>
            </a:pPr>
            <a:r>
              <a:rPr lang="en" sz="1400" b="0" i="0" u="none" strike="noStrike" cap="none">
                <a:solidFill>
                  <a:schemeClr val="dk1"/>
                </a:solidFill>
                <a:latin typeface="Calibri"/>
                <a:ea typeface="Calibri"/>
                <a:cs typeface="Calibri"/>
                <a:sym typeface="Calibri"/>
              </a:rPr>
              <a:t>A typical tumor contains 2-8 drivers; the remaining mutations are passengers.</a:t>
            </a:r>
          </a:p>
          <a:p>
            <a:pPr marL="177800" marR="0" lvl="0" indent="-171450" algn="l" rtl="0">
              <a:lnSpc>
                <a:spcPct val="90000"/>
              </a:lnSpc>
              <a:spcBef>
                <a:spcPts val="0"/>
              </a:spcBef>
              <a:spcAft>
                <a:spcPts val="0"/>
              </a:spcAft>
              <a:buClr>
                <a:srgbClr val="008000"/>
              </a:buClr>
              <a:buSzPct val="100000"/>
              <a:buFont typeface="Arial"/>
              <a:buChar char="•"/>
            </a:pPr>
            <a:r>
              <a:rPr lang="en" sz="2100" b="1" i="0" u="none" strike="noStrike" cap="none">
                <a:solidFill>
                  <a:srgbClr val="008000"/>
                </a:solidFill>
                <a:latin typeface="Calibri"/>
                <a:ea typeface="Calibri"/>
                <a:cs typeface="Calibri"/>
                <a:sym typeface="Calibri"/>
              </a:rPr>
              <a:t>Passengers</a:t>
            </a:r>
          </a:p>
          <a:p>
            <a:pPr marL="520700" marR="0" lvl="1" indent="-177800" algn="l" rtl="0">
              <a:lnSpc>
                <a:spcPct val="90000"/>
              </a:lnSpc>
              <a:spcBef>
                <a:spcPts val="0"/>
              </a:spcBef>
              <a:buClr>
                <a:schemeClr val="dk1"/>
              </a:buClr>
              <a:buSzPct val="100000"/>
              <a:buFont typeface="Arial"/>
              <a:buChar char="•"/>
            </a:pPr>
            <a:r>
              <a:rPr lang="en" sz="1400" b="0" i="0" u="none" strike="noStrike" cap="none">
                <a:solidFill>
                  <a:schemeClr val="dk1"/>
                </a:solidFill>
                <a:latin typeface="Calibri"/>
                <a:ea typeface="Calibri"/>
                <a:cs typeface="Calibri"/>
                <a:sym typeface="Calibri"/>
              </a:rPr>
              <a:t>Conceptually, a passenger mutation has no direct or indirect effect on the selective growth advantage of the cell in which it occurred.</a:t>
            </a:r>
          </a:p>
        </p:txBody>
      </p:sp>
      <p:pic>
        <p:nvPicPr>
          <p:cNvPr id="283" name="Shape 283" descr="Featured-Image1-759x482.jpg"/>
          <p:cNvPicPr preferRelativeResize="0"/>
          <p:nvPr/>
        </p:nvPicPr>
        <p:blipFill rotWithShape="1">
          <a:blip r:embed="rId3">
            <a:alphaModFix/>
          </a:blip>
          <a:srcRect/>
          <a:stretch/>
        </p:blipFill>
        <p:spPr>
          <a:xfrm>
            <a:off x="3974307" y="291703"/>
            <a:ext cx="3530287" cy="2234464"/>
          </a:xfrm>
          <a:prstGeom prst="rect">
            <a:avLst/>
          </a:prstGeom>
          <a:noFill/>
          <a:ln>
            <a:noFill/>
          </a:ln>
        </p:spPr>
      </p:pic>
      <p:sp>
        <p:nvSpPr>
          <p:cNvPr id="284" name="Shape 284"/>
          <p:cNvSpPr/>
          <p:nvPr/>
        </p:nvSpPr>
        <p:spPr>
          <a:xfrm>
            <a:off x="6709173" y="2183606"/>
            <a:ext cx="492900" cy="411000"/>
          </a:xfrm>
          <a:prstGeom prst="ellipse">
            <a:avLst/>
          </a:prstGeom>
          <a:noFill/>
          <a:ln w="28575" cap="flat" cmpd="sng">
            <a:solidFill>
              <a:srgbClr val="FF0000"/>
            </a:solidFill>
            <a:prstDash val="solid"/>
            <a:round/>
            <a:headEnd type="none" w="med" len="med"/>
            <a:tailEnd type="none" w="med" len="med"/>
          </a:ln>
        </p:spPr>
        <p:txBody>
          <a:bodyPr wrap="square" lIns="68575" tIns="34275" rIns="68575" bIns="34275" anchor="ctr" anchorCtr="0">
            <a:noAutofit/>
          </a:bodyPr>
          <a:lstStyle/>
          <a:p>
            <a:pPr marL="0" marR="0" lvl="0" indent="-57150" algn="ctr" rtl="0">
              <a:spcBef>
                <a:spcPts val="0"/>
              </a:spcBef>
              <a:buClr>
                <a:schemeClr val="dk1"/>
              </a:buClr>
              <a:buFont typeface="Arial"/>
              <a:buNone/>
            </a:pPr>
            <a:endParaRPr sz="900" b="1" i="0" u="none" strike="noStrike" cap="none">
              <a:solidFill>
                <a:srgbClr val="000000"/>
              </a:solidFill>
              <a:latin typeface="Arial"/>
              <a:ea typeface="Arial"/>
              <a:cs typeface="Arial"/>
              <a:sym typeface="Arial"/>
            </a:endParaRPr>
          </a:p>
        </p:txBody>
      </p:sp>
      <p:sp>
        <p:nvSpPr>
          <p:cNvPr id="285" name="Shape 285"/>
          <p:cNvSpPr txBox="1"/>
          <p:nvPr/>
        </p:nvSpPr>
        <p:spPr>
          <a:xfrm>
            <a:off x="4396979" y="13097"/>
            <a:ext cx="2802900" cy="300000"/>
          </a:xfrm>
          <a:prstGeom prst="rect">
            <a:avLst/>
          </a:prstGeom>
          <a:noFill/>
          <a:ln>
            <a:noFill/>
          </a:ln>
        </p:spPr>
        <p:txBody>
          <a:bodyPr wrap="square" lIns="68575" tIns="34275" rIns="68575" bIns="34275" anchor="t" anchorCtr="0">
            <a:noAutofit/>
          </a:bodyPr>
          <a:lstStyle/>
          <a:p>
            <a:pPr marL="0" marR="0" lvl="0" indent="0" algn="l" rtl="0">
              <a:spcBef>
                <a:spcPts val="0"/>
              </a:spcBef>
              <a:buSzPct val="25000"/>
              <a:buNone/>
            </a:pPr>
            <a:r>
              <a:rPr lang="en" sz="1500" b="1" i="0" u="none" strike="noStrike" cap="none">
                <a:solidFill>
                  <a:srgbClr val="FF0000"/>
                </a:solidFill>
                <a:latin typeface="Helvetica Neue"/>
                <a:ea typeface="Helvetica Neue"/>
                <a:cs typeface="Helvetica Neue"/>
                <a:sym typeface="Helvetica Neue"/>
              </a:rPr>
              <a:t>CAN YOU FIND THE PANDA?</a:t>
            </a:r>
          </a:p>
        </p:txBody>
      </p:sp>
      <p:sp>
        <p:nvSpPr>
          <p:cNvPr id="286" name="Shape 286"/>
          <p:cNvSpPr txBox="1"/>
          <p:nvPr/>
        </p:nvSpPr>
        <p:spPr>
          <a:xfrm>
            <a:off x="6240675" y="4958994"/>
            <a:ext cx="2496900" cy="184500"/>
          </a:xfrm>
          <a:prstGeom prst="rect">
            <a:avLst/>
          </a:prstGeom>
          <a:noFill/>
          <a:ln>
            <a:noFill/>
          </a:ln>
        </p:spPr>
        <p:txBody>
          <a:bodyPr wrap="square" lIns="68575" tIns="34275" rIns="68575" bIns="34275" anchor="t" anchorCtr="0">
            <a:noAutofit/>
          </a:bodyPr>
          <a:lstStyle/>
          <a:p>
            <a:pPr marL="0" marR="0" lvl="0" indent="-50800" algn="l" rtl="0">
              <a:spcBef>
                <a:spcPts val="0"/>
              </a:spcBef>
              <a:buClr>
                <a:srgbClr val="000000"/>
              </a:buClr>
              <a:buSzPct val="100000"/>
              <a:buFont typeface="Helvetica Neue"/>
              <a:buNone/>
            </a:pPr>
            <a:r>
              <a:rPr lang="en" sz="800" b="0" i="0" u="none" strike="noStrike" cap="none">
                <a:solidFill>
                  <a:srgbClr val="000000"/>
                </a:solidFill>
                <a:latin typeface="Helvetica Neue"/>
                <a:ea typeface="Helvetica Neue"/>
                <a:cs typeface="Helvetica Neue"/>
                <a:sym typeface="Helvetica Neue"/>
              </a:rPr>
              <a:t>Vogelstein B. Science 2013. 339(6127):1546-1558</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97"/>
        <p:cNvGrpSpPr/>
        <p:nvPr/>
      </p:nvGrpSpPr>
      <p:grpSpPr>
        <a:xfrm>
          <a:off x="0" y="0"/>
          <a:ext cx="0" cy="0"/>
          <a:chOff x="0" y="0"/>
          <a:chExt cx="0" cy="0"/>
        </a:xfrm>
      </p:grpSpPr>
      <p:sp>
        <p:nvSpPr>
          <p:cNvPr id="298" name="Shape 298"/>
          <p:cNvSpPr txBox="1">
            <a:spLocks noGrp="1"/>
          </p:cNvSpPr>
          <p:nvPr>
            <p:ph type="title"/>
          </p:nvPr>
        </p:nvSpPr>
        <p:spPr>
          <a:xfrm>
            <a:off x="0" y="108347"/>
            <a:ext cx="9144000" cy="615600"/>
          </a:xfrm>
          <a:prstGeom prst="rect">
            <a:avLst/>
          </a:prstGeom>
          <a:noFill/>
          <a:ln>
            <a:noFill/>
          </a:ln>
        </p:spPr>
        <p:txBody>
          <a:bodyPr wrap="square" lIns="92050" tIns="46025" rIns="92050" bIns="46025" anchor="ctr" anchorCtr="0">
            <a:noAutofit/>
          </a:bodyPr>
          <a:lstStyle/>
          <a:p>
            <a:pPr lvl="0">
              <a:buClr>
                <a:srgbClr val="7F7F7F"/>
              </a:buClr>
              <a:buSzPct val="25000"/>
            </a:pPr>
            <a:r>
              <a:rPr lang="en" sz="1800" dirty="0">
                <a:solidFill>
                  <a:schemeClr val="bg1"/>
                </a:solidFill>
                <a:latin typeface="Helvetica Neue"/>
                <a:ea typeface="Helvetica Neue"/>
                <a:cs typeface="Helvetica Neue"/>
                <a:sym typeface="Helvetica Neue"/>
              </a:rPr>
              <a:t>Prioritizing Variants </a:t>
            </a:r>
            <a:r>
              <a:rPr lang="en" sz="1800" dirty="0" smtClean="0">
                <a:solidFill>
                  <a:schemeClr val="bg1"/>
                </a:solidFill>
                <a:latin typeface="Helvetica Neue"/>
                <a:ea typeface="Helvetica Neue"/>
                <a:cs typeface="Helvetica Neue"/>
                <a:sym typeface="Helvetica Neue"/>
              </a:rPr>
              <a:t>in </a:t>
            </a:r>
            <a:r>
              <a:rPr lang="en" sz="1800" dirty="0">
                <a:solidFill>
                  <a:schemeClr val="bg1"/>
                </a:solidFill>
                <a:latin typeface="Helvetica Neue"/>
                <a:ea typeface="Helvetica Neue"/>
                <a:cs typeface="Helvetica Neue"/>
                <a:sym typeface="Helvetica Neue"/>
              </a:rPr>
              <a:t>Personal Genomes: </a:t>
            </a:r>
            <a:r>
              <a:rPr lang="en" sz="1800" dirty="0" smtClean="0">
                <a:solidFill>
                  <a:schemeClr val="bg1"/>
                </a:solidFill>
                <a:latin typeface="Helvetica Neue"/>
                <a:ea typeface="Helvetica Neue"/>
                <a:cs typeface="Helvetica Neue"/>
                <a:sym typeface="Helvetica Neue"/>
              </a:rPr>
              <a:t>Using </a:t>
            </a:r>
            <a:r>
              <a:rPr lang="en" sz="1800" dirty="0">
                <a:solidFill>
                  <a:schemeClr val="bg1"/>
                </a:solidFill>
                <a:latin typeface="Helvetica Neue"/>
                <a:ea typeface="Helvetica Neue"/>
                <a:cs typeface="Helvetica Neue"/>
                <a:sym typeface="Helvetica Neue"/>
              </a:rPr>
              <a:t>functional </a:t>
            </a:r>
            <a:br>
              <a:rPr lang="en" sz="1800" dirty="0">
                <a:solidFill>
                  <a:schemeClr val="bg1"/>
                </a:solidFill>
                <a:latin typeface="Helvetica Neue"/>
                <a:ea typeface="Helvetica Neue"/>
                <a:cs typeface="Helvetica Neue"/>
                <a:sym typeface="Helvetica Neue"/>
              </a:rPr>
            </a:br>
            <a:r>
              <a:rPr lang="en" sz="1800" dirty="0" smtClean="0">
                <a:solidFill>
                  <a:schemeClr val="bg1"/>
                </a:solidFill>
                <a:latin typeface="Helvetica Neue"/>
                <a:ea typeface="Helvetica Neue"/>
                <a:cs typeface="Helvetica Neue"/>
                <a:sym typeface="Helvetica Neue"/>
              </a:rPr>
              <a:t>impact, with </a:t>
            </a:r>
            <a:r>
              <a:rPr lang="en" sz="1800" dirty="0">
                <a:solidFill>
                  <a:schemeClr val="bg1"/>
                </a:solidFill>
                <a:latin typeface="Helvetica Neue"/>
                <a:ea typeface="Helvetica Neue"/>
                <a:cs typeface="Helvetica Neue"/>
                <a:sym typeface="Helvetica Neue"/>
              </a:rPr>
              <a:t>particular application to cancer</a:t>
            </a:r>
          </a:p>
        </p:txBody>
      </p:sp>
      <p:sp>
        <p:nvSpPr>
          <p:cNvPr id="299" name="Shape 299"/>
          <p:cNvSpPr txBox="1">
            <a:spLocks noGrp="1"/>
          </p:cNvSpPr>
          <p:nvPr>
            <p:ph type="body" idx="1"/>
          </p:nvPr>
        </p:nvSpPr>
        <p:spPr>
          <a:xfrm>
            <a:off x="50801" y="778675"/>
            <a:ext cx="3417614" cy="4212300"/>
          </a:xfrm>
          <a:prstGeom prst="rect">
            <a:avLst/>
          </a:prstGeom>
          <a:noFill/>
          <a:ln>
            <a:noFill/>
          </a:ln>
        </p:spPr>
        <p:txBody>
          <a:bodyPr wrap="square" lIns="92050" tIns="46025" rIns="92050" bIns="46025" anchor="t" anchorCtr="0">
            <a:noAutofit/>
          </a:bodyPr>
          <a:lstStyle/>
          <a:p>
            <a:pPr lvl="0" indent="-228600">
              <a:spcBef>
                <a:spcPts val="0"/>
              </a:spcBef>
              <a:buClr>
                <a:srgbClr val="FFFFFF"/>
              </a:buClr>
              <a:buFont typeface="Helvetica Neue"/>
              <a:buChar char="•"/>
            </a:pPr>
            <a:r>
              <a:rPr lang="en" sz="2000" dirty="0">
                <a:solidFill>
                  <a:schemeClr val="bg1"/>
                </a:solidFill>
                <a:latin typeface="Helvetica Neue"/>
                <a:ea typeface="Helvetica Neue"/>
                <a:cs typeface="Helvetica Neue"/>
                <a:sym typeface="Helvetica Neue"/>
              </a:rPr>
              <a:t>Introduction</a:t>
            </a:r>
            <a:endParaRPr lang="en-US" sz="2000" dirty="0">
              <a:solidFill>
                <a:schemeClr val="bg1"/>
              </a:solidFill>
              <a:latin typeface="Helvetica Neue"/>
              <a:ea typeface="Helvetica Neue"/>
              <a:cs typeface="Helvetica Neue"/>
              <a:sym typeface="Helvetica Neue"/>
            </a:endParaRPr>
          </a:p>
          <a:p>
            <a:pPr lvl="1" indent="-228600">
              <a:spcBef>
                <a:spcPts val="0"/>
              </a:spcBef>
              <a:buClr>
                <a:srgbClr val="FFFFFF"/>
              </a:buClr>
              <a:buFont typeface="Helvetica Neue"/>
              <a:buChar char="•"/>
            </a:pPr>
            <a:r>
              <a:rPr lang="en" sz="1600" dirty="0">
                <a:solidFill>
                  <a:schemeClr val="bg1"/>
                </a:solidFill>
                <a:latin typeface="Helvetica Neue"/>
                <a:ea typeface="Helvetica Neue"/>
                <a:cs typeface="Helvetica Neue"/>
                <a:sym typeface="Helvetica Neue"/>
              </a:rPr>
              <a:t>An individual's disease variants as </a:t>
            </a:r>
            <a:r>
              <a:rPr lang="en-US" sz="1600" dirty="0" smtClean="0">
                <a:solidFill>
                  <a:schemeClr val="bg1"/>
                </a:solidFill>
                <a:latin typeface="Helvetica Neue"/>
                <a:ea typeface="Helvetica Neue"/>
                <a:cs typeface="Helvetica Neue"/>
                <a:sym typeface="Helvetica Neue"/>
              </a:rPr>
              <a:t/>
            </a:r>
            <a:br>
              <a:rPr lang="en-US" sz="1600" dirty="0" smtClean="0">
                <a:solidFill>
                  <a:schemeClr val="bg1"/>
                </a:solidFill>
                <a:latin typeface="Helvetica Neue"/>
                <a:ea typeface="Helvetica Neue"/>
                <a:cs typeface="Helvetica Neue"/>
                <a:sym typeface="Helvetica Neue"/>
              </a:rPr>
            </a:br>
            <a:r>
              <a:rPr lang="en" sz="1600" dirty="0" smtClean="0">
                <a:solidFill>
                  <a:schemeClr val="bg1"/>
                </a:solidFill>
                <a:latin typeface="Helvetica Neue"/>
                <a:ea typeface="Helvetica Neue"/>
                <a:cs typeface="Helvetica Neue"/>
                <a:sym typeface="Helvetica Neue"/>
              </a:rPr>
              <a:t>the </a:t>
            </a:r>
            <a:r>
              <a:rPr lang="en" sz="1600" dirty="0">
                <a:solidFill>
                  <a:schemeClr val="bg1"/>
                </a:solidFill>
                <a:latin typeface="Helvetica Neue"/>
                <a:ea typeface="Helvetica Neue"/>
                <a:cs typeface="Helvetica Neue"/>
                <a:sym typeface="Helvetica Neue"/>
              </a:rPr>
              <a:t>public's gateway into genomics &amp; biology</a:t>
            </a:r>
          </a:p>
          <a:p>
            <a:pPr lvl="1" indent="-228600">
              <a:spcBef>
                <a:spcPts val="400"/>
              </a:spcBef>
              <a:buClr>
                <a:srgbClr val="FFFFFF"/>
              </a:buClr>
              <a:buFont typeface="Helvetica Neue"/>
              <a:buChar char="•"/>
            </a:pPr>
            <a:r>
              <a:rPr lang="en" sz="1600" b="1" u="sng" dirty="0">
                <a:solidFill>
                  <a:schemeClr val="bg1"/>
                </a:solidFill>
                <a:latin typeface="Helvetica Neue"/>
                <a:ea typeface="Helvetica Neue"/>
                <a:cs typeface="Helvetica Neue"/>
                <a:sym typeface="Helvetica Neue"/>
              </a:rPr>
              <a:t>The exponential scaling</a:t>
            </a:r>
            <a:r>
              <a:rPr lang="en" sz="1600" dirty="0">
                <a:solidFill>
                  <a:schemeClr val="bg1"/>
                </a:solidFill>
                <a:latin typeface="Helvetica Neue"/>
                <a:ea typeface="Helvetica Neue"/>
                <a:cs typeface="Helvetica Neue"/>
                <a:sym typeface="Helvetica Neue"/>
              </a:rPr>
              <a:t> of data </a:t>
            </a:r>
            <a:r>
              <a:rPr lang="en" sz="1600" dirty="0" smtClean="0">
                <a:solidFill>
                  <a:schemeClr val="bg1"/>
                </a:solidFill>
                <a:latin typeface="Helvetica Neue"/>
                <a:ea typeface="Helvetica Neue"/>
                <a:cs typeface="Helvetica Neue"/>
                <a:sym typeface="Helvetica Neue"/>
              </a:rPr>
              <a:t>gen</a:t>
            </a:r>
            <a:r>
              <a:rPr lang="en-US" sz="1600" dirty="0" smtClean="0">
                <a:solidFill>
                  <a:schemeClr val="bg1"/>
                </a:solidFill>
                <a:latin typeface="Helvetica Neue"/>
                <a:ea typeface="Helvetica Neue"/>
                <a:cs typeface="Helvetica Neue"/>
                <a:sym typeface="Helvetica Neue"/>
              </a:rPr>
              <a:t>.</a:t>
            </a:r>
            <a:r>
              <a:rPr lang="en" sz="1600" dirty="0" smtClean="0">
                <a:solidFill>
                  <a:schemeClr val="bg1"/>
                </a:solidFill>
                <a:latin typeface="Helvetica Neue"/>
                <a:ea typeface="Helvetica Neue"/>
                <a:cs typeface="Helvetica Neue"/>
                <a:sym typeface="Helvetica Neue"/>
              </a:rPr>
              <a:t> </a:t>
            </a:r>
            <a:r>
              <a:rPr lang="en" sz="1600" dirty="0">
                <a:solidFill>
                  <a:schemeClr val="bg1"/>
                </a:solidFill>
                <a:latin typeface="Helvetica Neue"/>
                <a:ea typeface="Helvetica Neue"/>
                <a:cs typeface="Helvetica Neue"/>
                <a:sym typeface="Helvetica Neue"/>
              </a:rPr>
              <a:t>&amp; processing</a:t>
            </a:r>
          </a:p>
          <a:p>
            <a:pPr lvl="1" indent="-228600">
              <a:spcBef>
                <a:spcPts val="400"/>
              </a:spcBef>
              <a:buClr>
                <a:srgbClr val="FFFFFF"/>
              </a:buClr>
              <a:buFont typeface="Helvetica Neue"/>
              <a:buChar char="•"/>
            </a:pPr>
            <a:r>
              <a:rPr lang="en-US" sz="1600" dirty="0" smtClean="0">
                <a:solidFill>
                  <a:schemeClr val="bg1"/>
                </a:solidFill>
                <a:latin typeface="Helvetica Neue"/>
                <a:ea typeface="Helvetica Neue"/>
                <a:cs typeface="Helvetica Neue"/>
                <a:sym typeface="Helvetica Neue"/>
              </a:rPr>
              <a:t>Big-data </a:t>
            </a:r>
            <a:r>
              <a:rPr lang="en-US" sz="1600" dirty="0">
                <a:solidFill>
                  <a:schemeClr val="bg1"/>
                </a:solidFill>
                <a:latin typeface="Helvetica Neue"/>
                <a:ea typeface="Helvetica Neue"/>
                <a:cs typeface="Helvetica Neue"/>
                <a:sym typeface="Helvetica Neue"/>
              </a:rPr>
              <a:t>m</a:t>
            </a:r>
            <a:r>
              <a:rPr lang="en" sz="1600" dirty="0" err="1" smtClean="0">
                <a:solidFill>
                  <a:schemeClr val="bg1"/>
                </a:solidFill>
                <a:latin typeface="Helvetica Neue"/>
                <a:ea typeface="Helvetica Neue"/>
                <a:cs typeface="Helvetica Neue"/>
                <a:sym typeface="Helvetica Neue"/>
              </a:rPr>
              <a:t>ining</a:t>
            </a:r>
            <a:r>
              <a:rPr lang="en" sz="1600" dirty="0" smtClean="0">
                <a:solidFill>
                  <a:schemeClr val="bg1"/>
                </a:solidFill>
                <a:latin typeface="Helvetica Neue"/>
                <a:ea typeface="Helvetica Neue"/>
                <a:cs typeface="Helvetica Neue"/>
                <a:sym typeface="Helvetica Neue"/>
              </a:rPr>
              <a:t> to </a:t>
            </a:r>
            <a:r>
              <a:rPr lang="en" sz="1600" dirty="0">
                <a:solidFill>
                  <a:schemeClr val="bg1"/>
                </a:solidFill>
                <a:latin typeface="Helvetica Neue"/>
                <a:ea typeface="Helvetica Neue"/>
                <a:cs typeface="Helvetica Neue"/>
                <a:sym typeface="Helvetica Neue"/>
              </a:rPr>
              <a:t>prioritize </a:t>
            </a:r>
            <a:r>
              <a:rPr lang="en-US" sz="1600" dirty="0">
                <a:solidFill>
                  <a:schemeClr val="bg1"/>
                </a:solidFill>
                <a:latin typeface="Helvetica Neue"/>
                <a:ea typeface="Helvetica Neue"/>
                <a:cs typeface="Helvetica Neue"/>
                <a:sym typeface="Helvetica Neue"/>
              </a:rPr>
              <a:t>key </a:t>
            </a:r>
            <a:r>
              <a:rPr lang="en" sz="1600" dirty="0">
                <a:solidFill>
                  <a:schemeClr val="bg1"/>
                </a:solidFill>
                <a:latin typeface="Helvetica Neue"/>
                <a:ea typeface="Helvetica Neue"/>
                <a:cs typeface="Helvetica Neue"/>
                <a:sym typeface="Helvetica Neue"/>
              </a:rPr>
              <a:t>variants </a:t>
            </a:r>
            <a:r>
              <a:rPr lang="en-US" sz="1600" dirty="0" smtClean="0">
                <a:solidFill>
                  <a:schemeClr val="bg1"/>
                </a:solidFill>
                <a:latin typeface="Helvetica Neue"/>
                <a:ea typeface="Helvetica Neue"/>
                <a:cs typeface="Helvetica Neue"/>
                <a:sym typeface="Helvetica Neue"/>
              </a:rPr>
              <a:t>as </a:t>
            </a:r>
            <a:r>
              <a:rPr lang="en" sz="1600" dirty="0" smtClean="0">
                <a:solidFill>
                  <a:schemeClr val="bg1"/>
                </a:solidFill>
                <a:latin typeface="Helvetica Neue"/>
                <a:ea typeface="Helvetica Neue"/>
                <a:cs typeface="Helvetica Neue"/>
                <a:sym typeface="Helvetica Neue"/>
              </a:rPr>
              <a:t>drivers</a:t>
            </a:r>
            <a:endParaRPr lang="en" sz="1600" dirty="0">
              <a:solidFill>
                <a:schemeClr val="bg1"/>
              </a:solidFill>
              <a:latin typeface="Helvetica Neue"/>
              <a:ea typeface="Helvetica Neue"/>
              <a:cs typeface="Helvetica Neue"/>
              <a:sym typeface="Helvetica Neue"/>
            </a:endParaRPr>
          </a:p>
          <a:p>
            <a:pPr marL="228600" lvl="1" indent="-228600">
              <a:spcBef>
                <a:spcPts val="0"/>
              </a:spcBef>
              <a:buClr>
                <a:srgbClr val="FFFFFF"/>
              </a:buClr>
              <a:buFont typeface="Helvetica Neue"/>
              <a:buChar char="•"/>
            </a:pPr>
            <a:r>
              <a:rPr lang="en" sz="2000" dirty="0">
                <a:solidFill>
                  <a:schemeClr val="bg1"/>
                </a:solidFill>
                <a:latin typeface="Helvetica Neue"/>
                <a:ea typeface="Helvetica Neue"/>
                <a:cs typeface="Helvetica Neue"/>
                <a:sym typeface="Helvetica Neue"/>
              </a:rPr>
              <a:t>Functional impact #1: Coding</a:t>
            </a:r>
          </a:p>
          <a:p>
            <a:pPr lvl="1" indent="-228600">
              <a:spcBef>
                <a:spcPts val="500"/>
              </a:spcBef>
              <a:buFont typeface="Merriweather Sans"/>
              <a:buChar char="•"/>
            </a:pPr>
            <a:r>
              <a:rPr lang="en" sz="1600" b="1" u="sng" dirty="0" smtClean="0">
                <a:solidFill>
                  <a:schemeClr val="bg1"/>
                </a:solidFill>
              </a:rPr>
              <a:t>Frustration</a:t>
            </a:r>
            <a:r>
              <a:rPr lang="en" sz="1600" dirty="0" smtClean="0">
                <a:solidFill>
                  <a:schemeClr val="bg1"/>
                </a:solidFill>
              </a:rPr>
              <a:t> </a:t>
            </a:r>
            <a:r>
              <a:rPr lang="en" sz="1600" dirty="0">
                <a:solidFill>
                  <a:schemeClr val="bg1"/>
                </a:solidFill>
              </a:rPr>
              <a:t>as a localized metric of SNV impact. Differential profiles for oncogenes v. TSGs</a:t>
            </a:r>
            <a:endParaRPr lang="en-US" sz="1600" dirty="0">
              <a:solidFill>
                <a:schemeClr val="bg1"/>
              </a:solidFill>
            </a:endParaRPr>
          </a:p>
          <a:p>
            <a:pPr lvl="1" indent="-228600">
              <a:spcBef>
                <a:spcPts val="400"/>
              </a:spcBef>
              <a:buClr>
                <a:srgbClr val="FFFFFF"/>
              </a:buClr>
              <a:buFont typeface="Helvetica Neue"/>
              <a:buChar char="•"/>
            </a:pPr>
            <a:endParaRPr lang="en-US" sz="1600" b="1" u="sng" dirty="0">
              <a:solidFill>
                <a:schemeClr val="bg1"/>
              </a:solidFill>
              <a:latin typeface="Helvetica Neue"/>
              <a:ea typeface="Helvetica Neue"/>
              <a:cs typeface="Helvetica Neue"/>
            </a:endParaRPr>
          </a:p>
          <a:p>
            <a:pPr marL="571500" marR="0" lvl="1" indent="-228600" algn="l" rtl="0">
              <a:lnSpc>
                <a:spcPct val="100000"/>
              </a:lnSpc>
              <a:spcBef>
                <a:spcPts val="500"/>
              </a:spcBef>
              <a:spcAft>
                <a:spcPts val="0"/>
              </a:spcAft>
              <a:buClr>
                <a:schemeClr val="lt1"/>
              </a:buClr>
              <a:buSzPct val="100000"/>
              <a:buFont typeface="Merriweather Sans"/>
              <a:buChar char="•"/>
            </a:pPr>
            <a:endParaRPr lang="en" sz="1800" b="0" i="0" u="none" strike="noStrike" cap="none" dirty="0">
              <a:solidFill>
                <a:schemeClr val="bg1"/>
              </a:solidFill>
              <a:latin typeface="Arial"/>
              <a:ea typeface="Arial"/>
              <a:cs typeface="Arial"/>
              <a:sym typeface="Arial"/>
            </a:endParaRPr>
          </a:p>
          <a:p>
            <a:pPr marL="457200" marR="0" lvl="0" indent="0" algn="l" rtl="0">
              <a:lnSpc>
                <a:spcPct val="100000"/>
              </a:lnSpc>
              <a:spcBef>
                <a:spcPts val="500"/>
              </a:spcBef>
              <a:spcAft>
                <a:spcPts val="0"/>
              </a:spcAft>
              <a:buNone/>
            </a:pPr>
            <a:r>
              <a:rPr lang="en" sz="1800" b="0" i="0" u="none" strike="noStrike" cap="none" dirty="0">
                <a:solidFill>
                  <a:schemeClr val="bg1"/>
                </a:solidFill>
                <a:latin typeface="Arial"/>
                <a:ea typeface="Arial"/>
                <a:cs typeface="Arial"/>
                <a:sym typeface="Arial"/>
              </a:rPr>
              <a:t/>
            </a:r>
            <a:br>
              <a:rPr lang="en" sz="1800" b="0" i="0" u="none" strike="noStrike" cap="none" dirty="0">
                <a:solidFill>
                  <a:schemeClr val="bg1"/>
                </a:solidFill>
                <a:latin typeface="Arial"/>
                <a:ea typeface="Arial"/>
                <a:cs typeface="Arial"/>
                <a:sym typeface="Arial"/>
              </a:rPr>
            </a:br>
            <a:endParaRPr lang="en" sz="1800" b="0" i="0" u="none" strike="noStrike" cap="none" dirty="0">
              <a:solidFill>
                <a:schemeClr val="bg1"/>
              </a:solidFill>
              <a:latin typeface="Arial"/>
              <a:ea typeface="Arial"/>
              <a:cs typeface="Arial"/>
              <a:sym typeface="Arial"/>
            </a:endParaRPr>
          </a:p>
        </p:txBody>
      </p:sp>
      <p:sp>
        <p:nvSpPr>
          <p:cNvPr id="300" name="Shape 300"/>
          <p:cNvSpPr txBox="1"/>
          <p:nvPr/>
        </p:nvSpPr>
        <p:spPr>
          <a:xfrm>
            <a:off x="8916425" y="3060000"/>
            <a:ext cx="529200" cy="2144100"/>
          </a:xfrm>
          <a:prstGeom prst="rect">
            <a:avLst/>
          </a:prstGeom>
          <a:solidFill>
            <a:srgbClr val="000000"/>
          </a:solidFill>
          <a:ln>
            <a:noFill/>
          </a:ln>
        </p:spPr>
        <p:txBody>
          <a:bodyPr wrap="square" lIns="91425" tIns="91425" rIns="91425" bIns="91425" anchor="t" anchorCtr="0">
            <a:noAutofit/>
          </a:bodyPr>
          <a:lstStyle/>
          <a:p>
            <a:pPr>
              <a:buClr>
                <a:srgbClr val="000000"/>
              </a:buClr>
              <a:buFont typeface="Arial"/>
              <a:buNone/>
            </a:pPr>
            <a:endParaRPr>
              <a:solidFill>
                <a:srgbClr val="000000">
                  <a:lumMod val="65000"/>
                  <a:lumOff val="35000"/>
                </a:srgbClr>
              </a:solidFill>
            </a:endParaRPr>
          </a:p>
        </p:txBody>
      </p:sp>
      <p:sp>
        <p:nvSpPr>
          <p:cNvPr id="301" name="Shape 301"/>
          <p:cNvSpPr txBox="1">
            <a:spLocks noGrp="1"/>
          </p:cNvSpPr>
          <p:nvPr>
            <p:ph type="body" idx="1"/>
          </p:nvPr>
        </p:nvSpPr>
        <p:spPr>
          <a:xfrm>
            <a:off x="3846786" y="778675"/>
            <a:ext cx="5069639" cy="4212300"/>
          </a:xfrm>
          <a:prstGeom prst="rect">
            <a:avLst/>
          </a:prstGeom>
          <a:noFill/>
          <a:ln>
            <a:noFill/>
          </a:ln>
        </p:spPr>
        <p:txBody>
          <a:bodyPr wrap="square" lIns="92050" tIns="46025" rIns="92050" bIns="46025" anchor="t" anchorCtr="0">
            <a:noAutofit/>
          </a:bodyPr>
          <a:lstStyle/>
          <a:p>
            <a:pPr indent="-228600">
              <a:spcBef>
                <a:spcPts val="500"/>
              </a:spcBef>
              <a:buFont typeface="Merriweather Sans"/>
              <a:buChar char="•"/>
            </a:pPr>
            <a:r>
              <a:rPr lang="en" sz="1500" dirty="0">
                <a:solidFill>
                  <a:schemeClr val="bg1"/>
                </a:solidFill>
                <a:latin typeface="Helvetica Neue"/>
                <a:ea typeface="Helvetica Neue"/>
                <a:cs typeface="Helvetica Neue"/>
                <a:sym typeface="Helvetica Neue"/>
              </a:rPr>
              <a:t>Functional impact #2: Non-coding</a:t>
            </a:r>
            <a:endParaRPr lang="en-US" sz="1500" dirty="0">
              <a:solidFill>
                <a:schemeClr val="bg1"/>
              </a:solidFill>
              <a:latin typeface="Helvetica Neue"/>
              <a:ea typeface="Helvetica Neue"/>
              <a:cs typeface="Helvetica Neue"/>
            </a:endParaRPr>
          </a:p>
          <a:p>
            <a:pPr lvl="1" indent="-228600">
              <a:spcBef>
                <a:spcPts val="500"/>
              </a:spcBef>
              <a:buFont typeface="Merriweather Sans"/>
              <a:buChar char="•"/>
            </a:pPr>
            <a:r>
              <a:rPr lang="en" sz="1500" b="1" u="sng" dirty="0" err="1">
                <a:solidFill>
                  <a:schemeClr val="bg1"/>
                </a:solidFill>
                <a:latin typeface="Helvetica Neue"/>
                <a:ea typeface="Helvetica Neue"/>
                <a:cs typeface="Helvetica Neue"/>
              </a:rPr>
              <a:t>FunSeq</a:t>
            </a:r>
            <a:r>
              <a:rPr lang="en" sz="1500" b="1" u="sng" dirty="0">
                <a:solidFill>
                  <a:schemeClr val="bg1"/>
                </a:solidFill>
                <a:latin typeface="Helvetica Neue"/>
                <a:ea typeface="Helvetica Neue"/>
                <a:cs typeface="Helvetica Neue"/>
              </a:rPr>
              <a:t> </a:t>
            </a:r>
            <a:r>
              <a:rPr lang="en" sz="1500" dirty="0">
                <a:solidFill>
                  <a:schemeClr val="bg1"/>
                </a:solidFill>
                <a:latin typeface="Helvetica Neue"/>
                <a:ea typeface="Helvetica Neue"/>
                <a:cs typeface="Helvetica Neue"/>
              </a:rPr>
              <a:t>integrates evidence, </a:t>
            </a:r>
            <a:r>
              <a:rPr lang="en-US" sz="1500" dirty="0">
                <a:solidFill>
                  <a:schemeClr val="bg1"/>
                </a:solidFill>
                <a:latin typeface="Helvetica Neue"/>
                <a:ea typeface="Helvetica Neue"/>
                <a:cs typeface="Helvetica Neue"/>
              </a:rPr>
              <a:t/>
            </a:r>
            <a:br>
              <a:rPr lang="en-US" sz="1500" dirty="0">
                <a:solidFill>
                  <a:schemeClr val="bg1"/>
                </a:solidFill>
                <a:latin typeface="Helvetica Neue"/>
                <a:ea typeface="Helvetica Neue"/>
                <a:cs typeface="Helvetica Neue"/>
              </a:rPr>
            </a:br>
            <a:r>
              <a:rPr lang="en" sz="1500" dirty="0">
                <a:solidFill>
                  <a:schemeClr val="bg1"/>
                </a:solidFill>
                <a:latin typeface="Helvetica Neue"/>
                <a:ea typeface="Helvetica Neue"/>
                <a:cs typeface="Helvetica Neue"/>
              </a:rPr>
              <a:t>with a</a:t>
            </a:r>
            <a:r>
              <a:rPr lang="en-US" sz="1500" dirty="0">
                <a:solidFill>
                  <a:schemeClr val="bg1"/>
                </a:solidFill>
                <a:latin typeface="Helvetica Neue"/>
                <a:ea typeface="Helvetica Neue"/>
                <a:cs typeface="Helvetica Neue"/>
              </a:rPr>
              <a:t> “</a:t>
            </a:r>
            <a:r>
              <a:rPr lang="en-US" sz="1500" dirty="0" err="1">
                <a:solidFill>
                  <a:schemeClr val="bg1"/>
                </a:solidFill>
                <a:latin typeface="Helvetica Neue"/>
                <a:ea typeface="Helvetica Neue"/>
                <a:cs typeface="Helvetica Neue"/>
              </a:rPr>
              <a:t>surprisal</a:t>
            </a:r>
            <a:r>
              <a:rPr lang="en-US" sz="1500" dirty="0">
                <a:solidFill>
                  <a:schemeClr val="bg1"/>
                </a:solidFill>
                <a:latin typeface="Helvetica Neue"/>
                <a:ea typeface="Helvetica Neue"/>
                <a:cs typeface="Helvetica Neue"/>
              </a:rPr>
              <a:t>” </a:t>
            </a:r>
            <a:r>
              <a:rPr lang="en" sz="1500" dirty="0">
                <a:solidFill>
                  <a:schemeClr val="bg1"/>
                </a:solidFill>
                <a:latin typeface="Helvetica Neue"/>
                <a:ea typeface="Helvetica Neue"/>
                <a:cs typeface="Helvetica Neue"/>
              </a:rPr>
              <a:t>based weighting scheme</a:t>
            </a:r>
            <a:r>
              <a:rPr lang="en-US" sz="1500" dirty="0">
                <a:solidFill>
                  <a:schemeClr val="bg1"/>
                </a:solidFill>
                <a:latin typeface="Helvetica Neue"/>
                <a:ea typeface="Helvetica Neue"/>
                <a:cs typeface="Helvetica Neue"/>
              </a:rPr>
              <a:t>. </a:t>
            </a:r>
            <a:r>
              <a:rPr lang="en" sz="1500" dirty="0">
                <a:solidFill>
                  <a:schemeClr val="bg1"/>
                </a:solidFill>
                <a:latin typeface="Helvetica Neue"/>
                <a:ea typeface="Helvetica Neue"/>
                <a:cs typeface="Helvetica Neue"/>
              </a:rPr>
              <a:t>Prioritizing rare variants with “sensitive sites” </a:t>
            </a:r>
            <a:r>
              <a:rPr lang="en-US" sz="1500" dirty="0">
                <a:solidFill>
                  <a:schemeClr val="bg1"/>
                </a:solidFill>
                <a:latin typeface="Helvetica Neue"/>
                <a:ea typeface="Helvetica Neue"/>
                <a:cs typeface="Helvetica Neue"/>
              </a:rPr>
              <a:t/>
            </a:r>
            <a:br>
              <a:rPr lang="en-US" sz="1500" dirty="0">
                <a:solidFill>
                  <a:schemeClr val="bg1"/>
                </a:solidFill>
                <a:latin typeface="Helvetica Neue"/>
                <a:ea typeface="Helvetica Neue"/>
                <a:cs typeface="Helvetica Neue"/>
              </a:rPr>
            </a:br>
            <a:r>
              <a:rPr lang="en" sz="1500" dirty="0">
                <a:solidFill>
                  <a:schemeClr val="bg1"/>
                </a:solidFill>
                <a:latin typeface="Helvetica Neue"/>
                <a:ea typeface="Helvetica Neue"/>
                <a:cs typeface="Helvetica Neue"/>
              </a:rPr>
              <a:t>(human</a:t>
            </a:r>
            <a:r>
              <a:rPr lang="en-US" sz="1500" dirty="0">
                <a:solidFill>
                  <a:schemeClr val="bg1"/>
                </a:solidFill>
                <a:latin typeface="Helvetica Neue"/>
                <a:ea typeface="Helvetica Neue"/>
                <a:cs typeface="Helvetica Neue"/>
              </a:rPr>
              <a:t> </a:t>
            </a:r>
            <a:r>
              <a:rPr lang="en" sz="1500" dirty="0">
                <a:solidFill>
                  <a:schemeClr val="bg1"/>
                </a:solidFill>
                <a:latin typeface="Helvetica Neue"/>
                <a:ea typeface="Helvetica Neue"/>
                <a:cs typeface="Helvetica Neue"/>
              </a:rPr>
              <a:t>conserved)</a:t>
            </a:r>
          </a:p>
          <a:p>
            <a:pPr lvl="1" indent="-228600">
              <a:spcBef>
                <a:spcPts val="400"/>
              </a:spcBef>
              <a:buClr>
                <a:srgbClr val="FFFFFF"/>
              </a:buClr>
              <a:buFont typeface="Helvetica Neue"/>
              <a:buChar char="•"/>
            </a:pPr>
            <a:r>
              <a:rPr lang="en-US" sz="1500" b="1" u="sng" dirty="0">
                <a:solidFill>
                  <a:schemeClr val="bg1"/>
                </a:solidFill>
              </a:rPr>
              <a:t>RADAR: </a:t>
            </a:r>
            <a:r>
              <a:rPr lang="en-US" sz="1500" dirty="0">
                <a:solidFill>
                  <a:schemeClr val="bg1"/>
                </a:solidFill>
              </a:rPr>
              <a:t>prioritize variants </a:t>
            </a:r>
            <a:r>
              <a:rPr lang="en-US" sz="1500" dirty="0" smtClean="0">
                <a:solidFill>
                  <a:schemeClr val="bg1"/>
                </a:solidFill>
              </a:rPr>
              <a:t>based on </a:t>
            </a:r>
            <a:r>
              <a:rPr lang="en-US" sz="1500" dirty="0">
                <a:solidFill>
                  <a:schemeClr val="bg1"/>
                </a:solidFill>
              </a:rPr>
              <a:t>post-transcriptional </a:t>
            </a:r>
            <a:r>
              <a:rPr lang="en-US" sz="1500" dirty="0" err="1">
                <a:solidFill>
                  <a:schemeClr val="bg1"/>
                </a:solidFill>
              </a:rPr>
              <a:t>regulome</a:t>
            </a:r>
            <a:r>
              <a:rPr lang="en-US" sz="1500" dirty="0">
                <a:solidFill>
                  <a:schemeClr val="bg1"/>
                </a:solidFill>
              </a:rPr>
              <a:t> using </a:t>
            </a:r>
            <a:r>
              <a:rPr lang="en-US" sz="1500" dirty="0" smtClean="0">
                <a:solidFill>
                  <a:schemeClr val="bg1"/>
                </a:solidFill>
              </a:rPr>
              <a:t>ENCODE </a:t>
            </a:r>
            <a:r>
              <a:rPr lang="en-US" sz="1500" dirty="0" err="1" smtClean="0">
                <a:solidFill>
                  <a:schemeClr val="bg1"/>
                </a:solidFill>
              </a:rPr>
              <a:t>eCLIP</a:t>
            </a:r>
            <a:endParaRPr lang="en-US" sz="1500" dirty="0">
              <a:solidFill>
                <a:schemeClr val="bg1"/>
              </a:solidFill>
            </a:endParaRPr>
          </a:p>
          <a:p>
            <a:pPr lvl="1" indent="-228600">
              <a:spcBef>
                <a:spcPts val="400"/>
              </a:spcBef>
              <a:buClr>
                <a:srgbClr val="FFFFFF"/>
              </a:buClr>
              <a:buFont typeface="Helvetica Neue"/>
              <a:buChar char="•"/>
            </a:pPr>
            <a:r>
              <a:rPr lang="en-US" sz="1500" b="1" u="sng" dirty="0" err="1">
                <a:solidFill>
                  <a:schemeClr val="bg1"/>
                </a:solidFill>
              </a:rPr>
              <a:t>uORFs</a:t>
            </a:r>
            <a:r>
              <a:rPr lang="en-US" sz="1500" b="1" u="sng" dirty="0">
                <a:solidFill>
                  <a:schemeClr val="bg1"/>
                </a:solidFill>
              </a:rPr>
              <a:t>:</a:t>
            </a:r>
            <a:r>
              <a:rPr lang="en-US" sz="1500" dirty="0">
                <a:solidFill>
                  <a:schemeClr val="bg1"/>
                </a:solidFill>
              </a:rPr>
              <a:t> Feature integration to find small subset of upstream mutations that potentially alter </a:t>
            </a:r>
            <a:r>
              <a:rPr lang="en-US" sz="1500" dirty="0" smtClean="0">
                <a:solidFill>
                  <a:schemeClr val="bg1"/>
                </a:solidFill>
              </a:rPr>
              <a:t>translation</a:t>
            </a:r>
            <a:endParaRPr lang="en-US" sz="1500" dirty="0" smtClean="0">
              <a:solidFill>
                <a:schemeClr val="bg1"/>
              </a:solidFill>
              <a:latin typeface="Helvetica Neue"/>
              <a:ea typeface="Helvetica Neue"/>
              <a:cs typeface="Helvetica Neue"/>
              <a:sym typeface="Helvetica Neue"/>
            </a:endParaRPr>
          </a:p>
          <a:p>
            <a:pPr lvl="0" indent="-228600">
              <a:spcBef>
                <a:spcPts val="400"/>
              </a:spcBef>
              <a:buClr>
                <a:srgbClr val="666666"/>
              </a:buClr>
              <a:buFont typeface="Helvetica Neue"/>
              <a:buChar char="•"/>
            </a:pPr>
            <a:r>
              <a:rPr lang="en" sz="1500" dirty="0" smtClean="0">
                <a:solidFill>
                  <a:schemeClr val="bg1"/>
                </a:solidFill>
                <a:latin typeface="Helvetica Neue"/>
                <a:ea typeface="Helvetica Neue"/>
                <a:cs typeface="Helvetica Neue"/>
                <a:sym typeface="Helvetica Neue"/>
              </a:rPr>
              <a:t>(</a:t>
            </a:r>
            <a:r>
              <a:rPr lang="en" sz="1500" dirty="0">
                <a:solidFill>
                  <a:schemeClr val="bg1"/>
                </a:solidFill>
                <a:latin typeface="Helvetica Neue"/>
                <a:ea typeface="Helvetica Neue"/>
                <a:cs typeface="Helvetica Neue"/>
                <a:sym typeface="Helvetica Neue"/>
              </a:rPr>
              <a:t>Low-power) application to </a:t>
            </a:r>
            <a:r>
              <a:rPr lang="en" sz="1500" b="1" dirty="0" err="1">
                <a:solidFill>
                  <a:schemeClr val="bg1"/>
                </a:solidFill>
                <a:latin typeface="Helvetica Neue"/>
                <a:ea typeface="Helvetica Neue"/>
                <a:cs typeface="Helvetica Neue"/>
                <a:sym typeface="Helvetica Neue"/>
              </a:rPr>
              <a:t>pRCC</a:t>
            </a:r>
            <a:endParaRPr lang="en" sz="1500" b="1" dirty="0">
              <a:solidFill>
                <a:schemeClr val="bg1"/>
              </a:solidFill>
              <a:latin typeface="Helvetica Neue"/>
              <a:ea typeface="Helvetica Neue"/>
              <a:cs typeface="Helvetica Neue"/>
              <a:sym typeface="Helvetica Neue"/>
            </a:endParaRPr>
          </a:p>
          <a:p>
            <a:pPr lvl="1" indent="-228600">
              <a:spcBef>
                <a:spcPts val="400"/>
              </a:spcBef>
              <a:buClr>
                <a:srgbClr val="666666"/>
              </a:buClr>
              <a:buFont typeface="Helvetica Neue"/>
              <a:buChar char="•"/>
            </a:pPr>
            <a:r>
              <a:rPr lang="en" sz="1500" dirty="0">
                <a:solidFill>
                  <a:schemeClr val="bg1"/>
                </a:solidFill>
                <a:latin typeface="Helvetica Neue"/>
                <a:ea typeface="Helvetica Neue"/>
                <a:cs typeface="Helvetica Neue"/>
                <a:sym typeface="Helvetica Neue"/>
              </a:rPr>
              <a:t>WGS finds additional facts on the canonical driver, MET. Other suggestive non-coding hotspots.</a:t>
            </a:r>
          </a:p>
          <a:p>
            <a:pPr lvl="1" indent="-228600">
              <a:spcBef>
                <a:spcPts val="400"/>
              </a:spcBef>
              <a:buClr>
                <a:srgbClr val="666666"/>
              </a:buClr>
              <a:buFont typeface="Helvetica Neue"/>
              <a:buChar char="•"/>
            </a:pPr>
            <a:r>
              <a:rPr lang="en-US" sz="1500" dirty="0">
                <a:solidFill>
                  <a:schemeClr val="bg1"/>
                </a:solidFill>
                <a:latin typeface="Helvetica Neue"/>
                <a:ea typeface="Helvetica Neue"/>
                <a:cs typeface="Helvetica Neue"/>
                <a:sym typeface="Helvetica Neue"/>
              </a:rPr>
              <a:t>Analysis of signatures &amp; </a:t>
            </a:r>
            <a:r>
              <a:rPr lang="en-US" sz="1500" dirty="0" err="1" smtClean="0">
                <a:solidFill>
                  <a:schemeClr val="bg1"/>
                </a:solidFill>
                <a:latin typeface="Helvetica Neue"/>
                <a:ea typeface="Helvetica Neue"/>
                <a:cs typeface="Helvetica Neue"/>
                <a:sym typeface="Helvetica Neue"/>
              </a:rPr>
              <a:t>tu</a:t>
            </a:r>
            <a:r>
              <a:rPr lang="en" sz="1500" dirty="0" err="1" smtClean="0">
                <a:solidFill>
                  <a:schemeClr val="bg1"/>
                </a:solidFill>
                <a:latin typeface="Helvetica Neue"/>
                <a:ea typeface="Helvetica Neue"/>
                <a:cs typeface="Helvetica Neue"/>
                <a:sym typeface="Helvetica Neue"/>
              </a:rPr>
              <a:t>mor</a:t>
            </a:r>
            <a:r>
              <a:rPr lang="en" sz="1500" dirty="0" smtClean="0">
                <a:solidFill>
                  <a:schemeClr val="bg1"/>
                </a:solidFill>
                <a:latin typeface="Helvetica Neue"/>
                <a:ea typeface="Helvetica Neue"/>
                <a:cs typeface="Helvetica Neue"/>
                <a:sym typeface="Helvetica Neue"/>
              </a:rPr>
              <a:t> </a:t>
            </a:r>
            <a:r>
              <a:rPr lang="en" sz="1500" dirty="0">
                <a:solidFill>
                  <a:schemeClr val="bg1"/>
                </a:solidFill>
                <a:latin typeface="Helvetica Neue"/>
                <a:ea typeface="Helvetica Neue"/>
                <a:cs typeface="Helvetica Neue"/>
                <a:sym typeface="Helvetica Neue"/>
              </a:rPr>
              <a:t>evolution </a:t>
            </a:r>
            <a:r>
              <a:rPr lang="en-US" sz="1500" dirty="0">
                <a:solidFill>
                  <a:schemeClr val="bg1"/>
                </a:solidFill>
                <a:latin typeface="Helvetica Neue"/>
                <a:ea typeface="Helvetica Neue"/>
                <a:cs typeface="Helvetica Neue"/>
                <a:sym typeface="Helvetica Neue"/>
              </a:rPr>
              <a:t>helps </a:t>
            </a:r>
            <a:r>
              <a:rPr lang="en-US" sz="1500" dirty="0" smtClean="0">
                <a:solidFill>
                  <a:schemeClr val="bg1"/>
                </a:solidFill>
                <a:latin typeface="Helvetica Neue"/>
                <a:ea typeface="Helvetica Neue"/>
                <a:cs typeface="Helvetica Neue"/>
                <a:sym typeface="Helvetica Neue"/>
              </a:rPr>
              <a:t>identify </a:t>
            </a:r>
            <a:r>
              <a:rPr lang="en" sz="1500" dirty="0" smtClean="0">
                <a:solidFill>
                  <a:schemeClr val="bg1"/>
                </a:solidFill>
                <a:latin typeface="Helvetica Neue"/>
                <a:ea typeface="Helvetica Neue"/>
                <a:cs typeface="Helvetica Neue"/>
                <a:sym typeface="Helvetica Neue"/>
              </a:rPr>
              <a:t>key </a:t>
            </a:r>
            <a:r>
              <a:rPr lang="en" sz="1500" dirty="0">
                <a:solidFill>
                  <a:schemeClr val="bg1"/>
                </a:solidFill>
                <a:latin typeface="Helvetica Neue"/>
                <a:ea typeface="Helvetica Neue"/>
                <a:cs typeface="Helvetica Neue"/>
                <a:sym typeface="Helvetica Neue"/>
              </a:rPr>
              <a:t>mutations </a:t>
            </a:r>
            <a:r>
              <a:rPr lang="en-US" sz="1500" dirty="0" smtClean="0">
                <a:solidFill>
                  <a:schemeClr val="bg1"/>
                </a:solidFill>
                <a:latin typeface="Helvetica Neue"/>
                <a:ea typeface="Helvetica Neue"/>
                <a:cs typeface="Helvetica Neue"/>
                <a:sym typeface="Helvetica Neue"/>
              </a:rPr>
              <a:t>in different ways 15</a:t>
            </a:r>
          </a:p>
          <a:p>
            <a:pPr lvl="1" indent="-228600">
              <a:spcBef>
                <a:spcPts val="400"/>
              </a:spcBef>
              <a:buClr>
                <a:srgbClr val="666666"/>
              </a:buClr>
              <a:buFont typeface="Helvetica Neue"/>
              <a:buChar char="•"/>
            </a:pPr>
            <a:endParaRPr lang="en" sz="1500" dirty="0">
              <a:solidFill>
                <a:schemeClr val="bg1"/>
              </a:solidFill>
              <a:latin typeface="Helvetica Neue"/>
              <a:ea typeface="Helvetica Neue"/>
              <a:cs typeface="Helvetica Neue"/>
              <a:sym typeface="Helvetica Neue"/>
            </a:endParaRPr>
          </a:p>
        </p:txBody>
      </p:sp>
    </p:spTree>
    <p:extLst>
      <p:ext uri="{BB962C8B-B14F-4D97-AF65-F5344CB8AC3E}">
        <p14:creationId xmlns:p14="http://schemas.microsoft.com/office/powerpoint/2010/main" val="130219878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97"/>
        <p:cNvGrpSpPr/>
        <p:nvPr/>
      </p:nvGrpSpPr>
      <p:grpSpPr>
        <a:xfrm>
          <a:off x="0" y="0"/>
          <a:ext cx="0" cy="0"/>
          <a:chOff x="0" y="0"/>
          <a:chExt cx="0" cy="0"/>
        </a:xfrm>
      </p:grpSpPr>
      <p:sp>
        <p:nvSpPr>
          <p:cNvPr id="298" name="Shape 298"/>
          <p:cNvSpPr txBox="1">
            <a:spLocks noGrp="1"/>
          </p:cNvSpPr>
          <p:nvPr>
            <p:ph type="title"/>
          </p:nvPr>
        </p:nvSpPr>
        <p:spPr>
          <a:xfrm>
            <a:off x="0" y="108347"/>
            <a:ext cx="9144000" cy="615600"/>
          </a:xfrm>
          <a:prstGeom prst="rect">
            <a:avLst/>
          </a:prstGeom>
          <a:noFill/>
          <a:ln>
            <a:noFill/>
          </a:ln>
        </p:spPr>
        <p:txBody>
          <a:bodyPr wrap="square" lIns="92050" tIns="46025" rIns="92050" bIns="46025" anchor="ctr" anchorCtr="0">
            <a:noAutofit/>
          </a:bodyPr>
          <a:lstStyle/>
          <a:p>
            <a:pPr lvl="0">
              <a:buClr>
                <a:srgbClr val="7F7F7F"/>
              </a:buClr>
              <a:buSzPct val="25000"/>
            </a:pPr>
            <a:r>
              <a:rPr lang="en" sz="1800" dirty="0">
                <a:solidFill>
                  <a:schemeClr val="tx1">
                    <a:lumMod val="65000"/>
                    <a:lumOff val="35000"/>
                  </a:schemeClr>
                </a:solidFill>
                <a:latin typeface="Helvetica Neue"/>
                <a:ea typeface="Helvetica Neue"/>
                <a:cs typeface="Helvetica Neue"/>
                <a:sym typeface="Helvetica Neue"/>
              </a:rPr>
              <a:t>Prioritizing Variants </a:t>
            </a:r>
            <a:r>
              <a:rPr lang="en" sz="1800" dirty="0" smtClean="0">
                <a:solidFill>
                  <a:schemeClr val="tx1">
                    <a:lumMod val="65000"/>
                    <a:lumOff val="35000"/>
                  </a:schemeClr>
                </a:solidFill>
                <a:latin typeface="Helvetica Neue"/>
                <a:ea typeface="Helvetica Neue"/>
                <a:cs typeface="Helvetica Neue"/>
                <a:sym typeface="Helvetica Neue"/>
              </a:rPr>
              <a:t>in </a:t>
            </a:r>
            <a:r>
              <a:rPr lang="en" sz="1800" dirty="0">
                <a:solidFill>
                  <a:schemeClr val="tx1">
                    <a:lumMod val="65000"/>
                    <a:lumOff val="35000"/>
                  </a:schemeClr>
                </a:solidFill>
                <a:latin typeface="Helvetica Neue"/>
                <a:ea typeface="Helvetica Neue"/>
                <a:cs typeface="Helvetica Neue"/>
                <a:sym typeface="Helvetica Neue"/>
              </a:rPr>
              <a:t>Personal Genomes: </a:t>
            </a:r>
            <a:r>
              <a:rPr lang="en" sz="1800" dirty="0" smtClean="0">
                <a:solidFill>
                  <a:schemeClr val="tx1">
                    <a:lumMod val="65000"/>
                    <a:lumOff val="35000"/>
                  </a:schemeClr>
                </a:solidFill>
                <a:latin typeface="Helvetica Neue"/>
                <a:ea typeface="Helvetica Neue"/>
                <a:cs typeface="Helvetica Neue"/>
                <a:sym typeface="Helvetica Neue"/>
              </a:rPr>
              <a:t>Using </a:t>
            </a:r>
            <a:r>
              <a:rPr lang="en" sz="1800" dirty="0">
                <a:solidFill>
                  <a:schemeClr val="tx1">
                    <a:lumMod val="65000"/>
                    <a:lumOff val="35000"/>
                  </a:schemeClr>
                </a:solidFill>
                <a:latin typeface="Helvetica Neue"/>
                <a:ea typeface="Helvetica Neue"/>
                <a:cs typeface="Helvetica Neue"/>
                <a:sym typeface="Helvetica Neue"/>
              </a:rPr>
              <a:t>functional </a:t>
            </a:r>
            <a:br>
              <a:rPr lang="en" sz="1800" dirty="0">
                <a:solidFill>
                  <a:schemeClr val="tx1">
                    <a:lumMod val="65000"/>
                    <a:lumOff val="35000"/>
                  </a:schemeClr>
                </a:solidFill>
                <a:latin typeface="Helvetica Neue"/>
                <a:ea typeface="Helvetica Neue"/>
                <a:cs typeface="Helvetica Neue"/>
                <a:sym typeface="Helvetica Neue"/>
              </a:rPr>
            </a:br>
            <a:r>
              <a:rPr lang="en" sz="1800" dirty="0" smtClean="0">
                <a:solidFill>
                  <a:schemeClr val="tx1">
                    <a:lumMod val="65000"/>
                    <a:lumOff val="35000"/>
                  </a:schemeClr>
                </a:solidFill>
                <a:latin typeface="Helvetica Neue"/>
                <a:ea typeface="Helvetica Neue"/>
                <a:cs typeface="Helvetica Neue"/>
                <a:sym typeface="Helvetica Neue"/>
              </a:rPr>
              <a:t>impact, with </a:t>
            </a:r>
            <a:r>
              <a:rPr lang="en" sz="1800" dirty="0">
                <a:solidFill>
                  <a:schemeClr val="tx1">
                    <a:lumMod val="65000"/>
                    <a:lumOff val="35000"/>
                  </a:schemeClr>
                </a:solidFill>
                <a:latin typeface="Helvetica Neue"/>
                <a:ea typeface="Helvetica Neue"/>
                <a:cs typeface="Helvetica Neue"/>
                <a:sym typeface="Helvetica Neue"/>
              </a:rPr>
              <a:t>particular application to cancer</a:t>
            </a:r>
          </a:p>
        </p:txBody>
      </p:sp>
      <p:sp>
        <p:nvSpPr>
          <p:cNvPr id="299" name="Shape 299"/>
          <p:cNvSpPr txBox="1">
            <a:spLocks noGrp="1"/>
          </p:cNvSpPr>
          <p:nvPr>
            <p:ph type="body" idx="1"/>
          </p:nvPr>
        </p:nvSpPr>
        <p:spPr>
          <a:xfrm>
            <a:off x="50801" y="778675"/>
            <a:ext cx="3417614" cy="4212300"/>
          </a:xfrm>
          <a:prstGeom prst="rect">
            <a:avLst/>
          </a:prstGeom>
          <a:noFill/>
          <a:ln>
            <a:noFill/>
          </a:ln>
        </p:spPr>
        <p:txBody>
          <a:bodyPr wrap="square" lIns="92050" tIns="46025" rIns="92050" bIns="46025" anchor="t" anchorCtr="0">
            <a:noAutofit/>
          </a:bodyPr>
          <a:lstStyle/>
          <a:p>
            <a:pPr lvl="0" indent="-228600">
              <a:spcBef>
                <a:spcPts val="0"/>
              </a:spcBef>
              <a:buClr>
                <a:srgbClr val="FFFFFF"/>
              </a:buClr>
              <a:buFont typeface="Helvetica Neue"/>
              <a:buChar char="•"/>
            </a:pPr>
            <a:r>
              <a:rPr lang="en" sz="2000" dirty="0">
                <a:solidFill>
                  <a:schemeClr val="tx1">
                    <a:lumMod val="65000"/>
                    <a:lumOff val="35000"/>
                  </a:schemeClr>
                </a:solidFill>
                <a:latin typeface="Helvetica Neue"/>
                <a:ea typeface="Helvetica Neue"/>
                <a:cs typeface="Helvetica Neue"/>
                <a:sym typeface="Helvetica Neue"/>
              </a:rPr>
              <a:t>Introduction</a:t>
            </a:r>
            <a:endParaRPr lang="en-US" sz="2000" dirty="0">
              <a:solidFill>
                <a:schemeClr val="tx1">
                  <a:lumMod val="65000"/>
                  <a:lumOff val="35000"/>
                </a:schemeClr>
              </a:solidFill>
              <a:latin typeface="Helvetica Neue"/>
              <a:ea typeface="Helvetica Neue"/>
              <a:cs typeface="Helvetica Neue"/>
              <a:sym typeface="Helvetica Neue"/>
            </a:endParaRPr>
          </a:p>
          <a:p>
            <a:pPr lvl="1" indent="-228600">
              <a:spcBef>
                <a:spcPts val="0"/>
              </a:spcBef>
              <a:buClr>
                <a:srgbClr val="FFFFFF"/>
              </a:buClr>
              <a:buFont typeface="Helvetica Neue"/>
              <a:buChar char="•"/>
            </a:pPr>
            <a:r>
              <a:rPr lang="en" sz="1600" dirty="0">
                <a:solidFill>
                  <a:schemeClr val="tx1">
                    <a:lumMod val="65000"/>
                    <a:lumOff val="35000"/>
                  </a:schemeClr>
                </a:solidFill>
                <a:latin typeface="Helvetica Neue"/>
                <a:ea typeface="Helvetica Neue"/>
                <a:cs typeface="Helvetica Neue"/>
                <a:sym typeface="Helvetica Neue"/>
              </a:rPr>
              <a:t>An individual's disease variants as </a:t>
            </a:r>
            <a:r>
              <a:rPr lang="en-US" sz="1600" dirty="0" smtClean="0">
                <a:solidFill>
                  <a:schemeClr val="tx1">
                    <a:lumMod val="65000"/>
                    <a:lumOff val="35000"/>
                  </a:schemeClr>
                </a:solidFill>
                <a:latin typeface="Helvetica Neue"/>
                <a:ea typeface="Helvetica Neue"/>
                <a:cs typeface="Helvetica Neue"/>
                <a:sym typeface="Helvetica Neue"/>
              </a:rPr>
              <a:t/>
            </a:r>
            <a:br>
              <a:rPr lang="en-US" sz="1600" dirty="0" smtClean="0">
                <a:solidFill>
                  <a:schemeClr val="tx1">
                    <a:lumMod val="65000"/>
                    <a:lumOff val="35000"/>
                  </a:schemeClr>
                </a:solidFill>
                <a:latin typeface="Helvetica Neue"/>
                <a:ea typeface="Helvetica Neue"/>
                <a:cs typeface="Helvetica Neue"/>
                <a:sym typeface="Helvetica Neue"/>
              </a:rPr>
            </a:br>
            <a:r>
              <a:rPr lang="en" sz="1600" dirty="0" smtClean="0">
                <a:solidFill>
                  <a:schemeClr val="tx1">
                    <a:lumMod val="65000"/>
                    <a:lumOff val="35000"/>
                  </a:schemeClr>
                </a:solidFill>
                <a:latin typeface="Helvetica Neue"/>
                <a:ea typeface="Helvetica Neue"/>
                <a:cs typeface="Helvetica Neue"/>
                <a:sym typeface="Helvetica Neue"/>
              </a:rPr>
              <a:t>the </a:t>
            </a:r>
            <a:r>
              <a:rPr lang="en" sz="1600" dirty="0">
                <a:solidFill>
                  <a:schemeClr val="tx1">
                    <a:lumMod val="65000"/>
                    <a:lumOff val="35000"/>
                  </a:schemeClr>
                </a:solidFill>
                <a:latin typeface="Helvetica Neue"/>
                <a:ea typeface="Helvetica Neue"/>
                <a:cs typeface="Helvetica Neue"/>
                <a:sym typeface="Helvetica Neue"/>
              </a:rPr>
              <a:t>public's gateway into genomics &amp; biology</a:t>
            </a:r>
          </a:p>
          <a:p>
            <a:pPr lvl="1" indent="-228600">
              <a:spcBef>
                <a:spcPts val="400"/>
              </a:spcBef>
              <a:buClr>
                <a:srgbClr val="FFFFFF"/>
              </a:buClr>
              <a:buFont typeface="Helvetica Neue"/>
              <a:buChar char="•"/>
            </a:pPr>
            <a:r>
              <a:rPr lang="en" sz="1600" b="1" u="sng" dirty="0">
                <a:solidFill>
                  <a:schemeClr val="tx1">
                    <a:lumMod val="65000"/>
                    <a:lumOff val="35000"/>
                  </a:schemeClr>
                </a:solidFill>
                <a:latin typeface="Helvetica Neue"/>
                <a:ea typeface="Helvetica Neue"/>
                <a:cs typeface="Helvetica Neue"/>
                <a:sym typeface="Helvetica Neue"/>
              </a:rPr>
              <a:t>The exponential scaling</a:t>
            </a:r>
            <a:r>
              <a:rPr lang="en" sz="1600" dirty="0">
                <a:solidFill>
                  <a:schemeClr val="tx1">
                    <a:lumMod val="65000"/>
                    <a:lumOff val="35000"/>
                  </a:schemeClr>
                </a:solidFill>
                <a:latin typeface="Helvetica Neue"/>
                <a:ea typeface="Helvetica Neue"/>
                <a:cs typeface="Helvetica Neue"/>
                <a:sym typeface="Helvetica Neue"/>
              </a:rPr>
              <a:t> of data </a:t>
            </a:r>
            <a:r>
              <a:rPr lang="en" sz="1600" dirty="0" smtClean="0">
                <a:solidFill>
                  <a:schemeClr val="tx1">
                    <a:lumMod val="65000"/>
                    <a:lumOff val="35000"/>
                  </a:schemeClr>
                </a:solidFill>
                <a:latin typeface="Helvetica Neue"/>
                <a:ea typeface="Helvetica Neue"/>
                <a:cs typeface="Helvetica Neue"/>
                <a:sym typeface="Helvetica Neue"/>
              </a:rPr>
              <a:t>gen</a:t>
            </a:r>
            <a:r>
              <a:rPr lang="en-US" sz="1600" dirty="0" smtClean="0">
                <a:solidFill>
                  <a:schemeClr val="tx1">
                    <a:lumMod val="65000"/>
                    <a:lumOff val="35000"/>
                  </a:schemeClr>
                </a:solidFill>
                <a:latin typeface="Helvetica Neue"/>
                <a:ea typeface="Helvetica Neue"/>
                <a:cs typeface="Helvetica Neue"/>
                <a:sym typeface="Helvetica Neue"/>
              </a:rPr>
              <a:t>.</a:t>
            </a:r>
            <a:r>
              <a:rPr lang="en" sz="1600" dirty="0" smtClean="0">
                <a:solidFill>
                  <a:schemeClr val="tx1">
                    <a:lumMod val="65000"/>
                    <a:lumOff val="35000"/>
                  </a:schemeClr>
                </a:solidFill>
                <a:latin typeface="Helvetica Neue"/>
                <a:ea typeface="Helvetica Neue"/>
                <a:cs typeface="Helvetica Neue"/>
                <a:sym typeface="Helvetica Neue"/>
              </a:rPr>
              <a:t> </a:t>
            </a:r>
            <a:r>
              <a:rPr lang="en" sz="1600" dirty="0">
                <a:solidFill>
                  <a:schemeClr val="tx1">
                    <a:lumMod val="65000"/>
                    <a:lumOff val="35000"/>
                  </a:schemeClr>
                </a:solidFill>
                <a:latin typeface="Helvetica Neue"/>
                <a:ea typeface="Helvetica Neue"/>
                <a:cs typeface="Helvetica Neue"/>
                <a:sym typeface="Helvetica Neue"/>
              </a:rPr>
              <a:t>&amp; processing</a:t>
            </a:r>
          </a:p>
          <a:p>
            <a:pPr lvl="1" indent="-228600">
              <a:spcBef>
                <a:spcPts val="400"/>
              </a:spcBef>
              <a:buClr>
                <a:srgbClr val="FFFFFF"/>
              </a:buClr>
              <a:buFont typeface="Helvetica Neue"/>
              <a:buChar char="•"/>
            </a:pPr>
            <a:r>
              <a:rPr lang="en-US" sz="1600" dirty="0" smtClean="0">
                <a:solidFill>
                  <a:schemeClr val="tx1">
                    <a:lumMod val="65000"/>
                    <a:lumOff val="35000"/>
                  </a:schemeClr>
                </a:solidFill>
                <a:latin typeface="Helvetica Neue"/>
                <a:ea typeface="Helvetica Neue"/>
                <a:cs typeface="Helvetica Neue"/>
                <a:sym typeface="Helvetica Neue"/>
              </a:rPr>
              <a:t>Big-data </a:t>
            </a:r>
            <a:r>
              <a:rPr lang="en-US" sz="1600" dirty="0">
                <a:solidFill>
                  <a:schemeClr val="tx1">
                    <a:lumMod val="65000"/>
                    <a:lumOff val="35000"/>
                  </a:schemeClr>
                </a:solidFill>
                <a:latin typeface="Helvetica Neue"/>
                <a:ea typeface="Helvetica Neue"/>
                <a:cs typeface="Helvetica Neue"/>
                <a:sym typeface="Helvetica Neue"/>
              </a:rPr>
              <a:t>m</a:t>
            </a:r>
            <a:r>
              <a:rPr lang="en" sz="1600" dirty="0" err="1" smtClean="0">
                <a:solidFill>
                  <a:schemeClr val="tx1">
                    <a:lumMod val="65000"/>
                    <a:lumOff val="35000"/>
                  </a:schemeClr>
                </a:solidFill>
                <a:latin typeface="Helvetica Neue"/>
                <a:ea typeface="Helvetica Neue"/>
                <a:cs typeface="Helvetica Neue"/>
                <a:sym typeface="Helvetica Neue"/>
              </a:rPr>
              <a:t>ining</a:t>
            </a:r>
            <a:r>
              <a:rPr lang="en" sz="1600" dirty="0" smtClean="0">
                <a:solidFill>
                  <a:schemeClr val="tx1">
                    <a:lumMod val="65000"/>
                    <a:lumOff val="35000"/>
                  </a:schemeClr>
                </a:solidFill>
                <a:latin typeface="Helvetica Neue"/>
                <a:ea typeface="Helvetica Neue"/>
                <a:cs typeface="Helvetica Neue"/>
                <a:sym typeface="Helvetica Neue"/>
              </a:rPr>
              <a:t> to </a:t>
            </a:r>
            <a:r>
              <a:rPr lang="en" sz="1600" dirty="0">
                <a:solidFill>
                  <a:schemeClr val="tx1">
                    <a:lumMod val="65000"/>
                    <a:lumOff val="35000"/>
                  </a:schemeClr>
                </a:solidFill>
                <a:latin typeface="Helvetica Neue"/>
                <a:ea typeface="Helvetica Neue"/>
                <a:cs typeface="Helvetica Neue"/>
                <a:sym typeface="Helvetica Neue"/>
              </a:rPr>
              <a:t>prioritize </a:t>
            </a:r>
            <a:r>
              <a:rPr lang="en-US" sz="1600" dirty="0">
                <a:solidFill>
                  <a:schemeClr val="tx1">
                    <a:lumMod val="65000"/>
                    <a:lumOff val="35000"/>
                  </a:schemeClr>
                </a:solidFill>
                <a:latin typeface="Helvetica Neue"/>
                <a:ea typeface="Helvetica Neue"/>
                <a:cs typeface="Helvetica Neue"/>
                <a:sym typeface="Helvetica Neue"/>
              </a:rPr>
              <a:t>key </a:t>
            </a:r>
            <a:r>
              <a:rPr lang="en" sz="1600" dirty="0">
                <a:solidFill>
                  <a:schemeClr val="tx1">
                    <a:lumMod val="65000"/>
                    <a:lumOff val="35000"/>
                  </a:schemeClr>
                </a:solidFill>
                <a:latin typeface="Helvetica Neue"/>
                <a:ea typeface="Helvetica Neue"/>
                <a:cs typeface="Helvetica Neue"/>
                <a:sym typeface="Helvetica Neue"/>
              </a:rPr>
              <a:t>variants </a:t>
            </a:r>
            <a:r>
              <a:rPr lang="en-US" sz="1600" dirty="0" smtClean="0">
                <a:solidFill>
                  <a:schemeClr val="tx1">
                    <a:lumMod val="65000"/>
                    <a:lumOff val="35000"/>
                  </a:schemeClr>
                </a:solidFill>
                <a:latin typeface="Helvetica Neue"/>
                <a:ea typeface="Helvetica Neue"/>
                <a:cs typeface="Helvetica Neue"/>
                <a:sym typeface="Helvetica Neue"/>
              </a:rPr>
              <a:t>as </a:t>
            </a:r>
            <a:r>
              <a:rPr lang="en" sz="1600" dirty="0" smtClean="0">
                <a:solidFill>
                  <a:schemeClr val="tx1">
                    <a:lumMod val="65000"/>
                    <a:lumOff val="35000"/>
                  </a:schemeClr>
                </a:solidFill>
                <a:latin typeface="Helvetica Neue"/>
                <a:ea typeface="Helvetica Neue"/>
                <a:cs typeface="Helvetica Neue"/>
                <a:sym typeface="Helvetica Neue"/>
              </a:rPr>
              <a:t>drivers</a:t>
            </a:r>
            <a:endParaRPr lang="en" sz="1600" dirty="0">
              <a:solidFill>
                <a:schemeClr val="tx1">
                  <a:lumMod val="65000"/>
                  <a:lumOff val="35000"/>
                </a:schemeClr>
              </a:solidFill>
              <a:latin typeface="Helvetica Neue"/>
              <a:ea typeface="Helvetica Neue"/>
              <a:cs typeface="Helvetica Neue"/>
              <a:sym typeface="Helvetica Neue"/>
            </a:endParaRPr>
          </a:p>
          <a:p>
            <a:pPr marL="228600" lvl="1" indent="-228600">
              <a:spcBef>
                <a:spcPts val="0"/>
              </a:spcBef>
              <a:buClr>
                <a:srgbClr val="FFFFFF"/>
              </a:buClr>
              <a:buFont typeface="Helvetica Neue"/>
              <a:buChar char="•"/>
            </a:pPr>
            <a:r>
              <a:rPr lang="en" sz="2000" dirty="0">
                <a:solidFill>
                  <a:schemeClr val="tx1">
                    <a:lumMod val="65000"/>
                    <a:lumOff val="35000"/>
                  </a:schemeClr>
                </a:solidFill>
                <a:latin typeface="Helvetica Neue"/>
                <a:ea typeface="Helvetica Neue"/>
                <a:cs typeface="Helvetica Neue"/>
                <a:sym typeface="Helvetica Neue"/>
              </a:rPr>
              <a:t>Functional impact #1: Coding</a:t>
            </a:r>
          </a:p>
          <a:p>
            <a:pPr lvl="1" indent="-228600">
              <a:spcBef>
                <a:spcPts val="500"/>
              </a:spcBef>
              <a:buFont typeface="Merriweather Sans"/>
              <a:buChar char="•"/>
            </a:pPr>
            <a:r>
              <a:rPr lang="en" sz="1600" b="1" u="sng" dirty="0" smtClean="0">
                <a:solidFill>
                  <a:srgbClr val="C00000"/>
                </a:solidFill>
              </a:rPr>
              <a:t>Frustration</a:t>
            </a:r>
            <a:r>
              <a:rPr lang="en" sz="1600" dirty="0" smtClean="0">
                <a:solidFill>
                  <a:srgbClr val="C00000"/>
                </a:solidFill>
              </a:rPr>
              <a:t> </a:t>
            </a:r>
            <a:r>
              <a:rPr lang="en" sz="1600" dirty="0">
                <a:solidFill>
                  <a:schemeClr val="tx1">
                    <a:lumMod val="65000"/>
                    <a:lumOff val="35000"/>
                  </a:schemeClr>
                </a:solidFill>
              </a:rPr>
              <a:t>as a localized metric of SNV impact. Differential profiles for oncogenes v. TSGs</a:t>
            </a:r>
            <a:endParaRPr lang="en-US" sz="1600" dirty="0">
              <a:solidFill>
                <a:schemeClr val="tx1">
                  <a:lumMod val="65000"/>
                  <a:lumOff val="35000"/>
                </a:schemeClr>
              </a:solidFill>
            </a:endParaRPr>
          </a:p>
          <a:p>
            <a:pPr lvl="1" indent="-228600">
              <a:spcBef>
                <a:spcPts val="400"/>
              </a:spcBef>
              <a:buClr>
                <a:srgbClr val="FFFFFF"/>
              </a:buClr>
              <a:buFont typeface="Helvetica Neue"/>
              <a:buChar char="•"/>
            </a:pPr>
            <a:endParaRPr lang="en-US" sz="1600" b="1" u="sng" dirty="0">
              <a:solidFill>
                <a:schemeClr val="tx1">
                  <a:lumMod val="65000"/>
                  <a:lumOff val="35000"/>
                </a:schemeClr>
              </a:solidFill>
              <a:latin typeface="Helvetica Neue"/>
              <a:ea typeface="Helvetica Neue"/>
              <a:cs typeface="Helvetica Neue"/>
            </a:endParaRPr>
          </a:p>
          <a:p>
            <a:pPr marL="571500" marR="0" lvl="1" indent="-228600" algn="l" rtl="0">
              <a:lnSpc>
                <a:spcPct val="100000"/>
              </a:lnSpc>
              <a:spcBef>
                <a:spcPts val="500"/>
              </a:spcBef>
              <a:spcAft>
                <a:spcPts val="0"/>
              </a:spcAft>
              <a:buClr>
                <a:schemeClr val="lt1"/>
              </a:buClr>
              <a:buSzPct val="100000"/>
              <a:buFont typeface="Merriweather Sans"/>
              <a:buChar char="•"/>
            </a:pPr>
            <a:endParaRPr lang="en" sz="1800" b="0" i="0" u="none" strike="noStrike" cap="none" dirty="0">
              <a:solidFill>
                <a:schemeClr val="tx1">
                  <a:lumMod val="65000"/>
                  <a:lumOff val="35000"/>
                </a:schemeClr>
              </a:solidFill>
              <a:latin typeface="Arial"/>
              <a:ea typeface="Arial"/>
              <a:cs typeface="Arial"/>
              <a:sym typeface="Arial"/>
            </a:endParaRPr>
          </a:p>
          <a:p>
            <a:pPr marL="457200" marR="0" lvl="0" indent="0" algn="l" rtl="0">
              <a:lnSpc>
                <a:spcPct val="100000"/>
              </a:lnSpc>
              <a:spcBef>
                <a:spcPts val="500"/>
              </a:spcBef>
              <a:spcAft>
                <a:spcPts val="0"/>
              </a:spcAft>
              <a:buNone/>
            </a:pPr>
            <a:r>
              <a:rPr lang="en" sz="1800" b="0" i="0" u="none" strike="noStrike" cap="none" dirty="0">
                <a:solidFill>
                  <a:schemeClr val="tx1">
                    <a:lumMod val="65000"/>
                    <a:lumOff val="35000"/>
                  </a:schemeClr>
                </a:solidFill>
                <a:latin typeface="Arial"/>
                <a:ea typeface="Arial"/>
                <a:cs typeface="Arial"/>
                <a:sym typeface="Arial"/>
              </a:rPr>
              <a:t/>
            </a:r>
            <a:br>
              <a:rPr lang="en" sz="1800" b="0" i="0" u="none" strike="noStrike" cap="none" dirty="0">
                <a:solidFill>
                  <a:schemeClr val="tx1">
                    <a:lumMod val="65000"/>
                    <a:lumOff val="35000"/>
                  </a:schemeClr>
                </a:solidFill>
                <a:latin typeface="Arial"/>
                <a:ea typeface="Arial"/>
                <a:cs typeface="Arial"/>
                <a:sym typeface="Arial"/>
              </a:rPr>
            </a:br>
            <a:endParaRPr lang="en" sz="1800" b="0" i="0" u="none" strike="noStrike" cap="none" dirty="0">
              <a:solidFill>
                <a:schemeClr val="tx1">
                  <a:lumMod val="65000"/>
                  <a:lumOff val="35000"/>
                </a:schemeClr>
              </a:solidFill>
              <a:latin typeface="Arial"/>
              <a:ea typeface="Arial"/>
              <a:cs typeface="Arial"/>
              <a:sym typeface="Arial"/>
            </a:endParaRPr>
          </a:p>
        </p:txBody>
      </p:sp>
      <p:sp>
        <p:nvSpPr>
          <p:cNvPr id="300" name="Shape 300"/>
          <p:cNvSpPr txBox="1"/>
          <p:nvPr/>
        </p:nvSpPr>
        <p:spPr>
          <a:xfrm>
            <a:off x="8916425" y="3060000"/>
            <a:ext cx="529200" cy="2144100"/>
          </a:xfrm>
          <a:prstGeom prst="rect">
            <a:avLst/>
          </a:prstGeom>
          <a:solidFill>
            <a:srgbClr val="000000"/>
          </a:solidFill>
          <a:ln>
            <a:noFill/>
          </a:ln>
        </p:spPr>
        <p:txBody>
          <a:bodyPr wrap="square" lIns="91425" tIns="91425" rIns="91425" bIns="91425" anchor="t" anchorCtr="0">
            <a:noAutofit/>
          </a:bodyPr>
          <a:lstStyle/>
          <a:p>
            <a:pPr>
              <a:buClr>
                <a:srgbClr val="000000"/>
              </a:buClr>
              <a:buFont typeface="Arial"/>
              <a:buNone/>
            </a:pPr>
            <a:endParaRPr>
              <a:solidFill>
                <a:srgbClr val="000000">
                  <a:lumMod val="65000"/>
                  <a:lumOff val="35000"/>
                </a:srgbClr>
              </a:solidFill>
            </a:endParaRPr>
          </a:p>
        </p:txBody>
      </p:sp>
      <p:sp>
        <p:nvSpPr>
          <p:cNvPr id="301" name="Shape 301"/>
          <p:cNvSpPr txBox="1">
            <a:spLocks noGrp="1"/>
          </p:cNvSpPr>
          <p:nvPr>
            <p:ph type="body" idx="1"/>
          </p:nvPr>
        </p:nvSpPr>
        <p:spPr>
          <a:xfrm>
            <a:off x="3846786" y="778675"/>
            <a:ext cx="5069639" cy="4212300"/>
          </a:xfrm>
          <a:prstGeom prst="rect">
            <a:avLst/>
          </a:prstGeom>
          <a:noFill/>
          <a:ln>
            <a:noFill/>
          </a:ln>
        </p:spPr>
        <p:txBody>
          <a:bodyPr wrap="square" lIns="92050" tIns="46025" rIns="92050" bIns="46025" anchor="t" anchorCtr="0">
            <a:noAutofit/>
          </a:bodyPr>
          <a:lstStyle/>
          <a:p>
            <a:pPr indent="-228600">
              <a:spcBef>
                <a:spcPts val="500"/>
              </a:spcBef>
              <a:buFont typeface="Merriweather Sans"/>
              <a:buChar char="•"/>
            </a:pPr>
            <a:r>
              <a:rPr lang="en" sz="1500" dirty="0">
                <a:solidFill>
                  <a:schemeClr val="tx1">
                    <a:lumMod val="65000"/>
                    <a:lumOff val="35000"/>
                  </a:schemeClr>
                </a:solidFill>
                <a:latin typeface="Helvetica Neue"/>
                <a:ea typeface="Helvetica Neue"/>
                <a:cs typeface="Helvetica Neue"/>
                <a:sym typeface="Helvetica Neue"/>
              </a:rPr>
              <a:t>Functional impact #2: Non-coding</a:t>
            </a:r>
            <a:endParaRPr lang="en-US" sz="1500" dirty="0">
              <a:solidFill>
                <a:schemeClr val="tx1">
                  <a:lumMod val="65000"/>
                  <a:lumOff val="35000"/>
                </a:schemeClr>
              </a:solidFill>
              <a:latin typeface="Helvetica Neue"/>
              <a:ea typeface="Helvetica Neue"/>
              <a:cs typeface="Helvetica Neue"/>
            </a:endParaRPr>
          </a:p>
          <a:p>
            <a:pPr lvl="1" indent="-228600">
              <a:spcBef>
                <a:spcPts val="500"/>
              </a:spcBef>
              <a:buFont typeface="Merriweather Sans"/>
              <a:buChar char="•"/>
            </a:pPr>
            <a:r>
              <a:rPr lang="en" sz="1500" b="1" u="sng" dirty="0" err="1">
                <a:solidFill>
                  <a:srgbClr val="C00000"/>
                </a:solidFill>
                <a:latin typeface="Helvetica Neue"/>
                <a:ea typeface="Helvetica Neue"/>
                <a:cs typeface="Helvetica Neue"/>
              </a:rPr>
              <a:t>FunSeq</a:t>
            </a:r>
            <a:r>
              <a:rPr lang="en" sz="1500" b="1" u="sng" dirty="0">
                <a:solidFill>
                  <a:srgbClr val="C00000"/>
                </a:solidFill>
                <a:latin typeface="Helvetica Neue"/>
                <a:ea typeface="Helvetica Neue"/>
                <a:cs typeface="Helvetica Neue"/>
              </a:rPr>
              <a:t> </a:t>
            </a:r>
            <a:r>
              <a:rPr lang="en" sz="1500" dirty="0">
                <a:solidFill>
                  <a:schemeClr val="tx1">
                    <a:lumMod val="65000"/>
                    <a:lumOff val="35000"/>
                  </a:schemeClr>
                </a:solidFill>
                <a:latin typeface="Helvetica Neue"/>
                <a:ea typeface="Helvetica Neue"/>
                <a:cs typeface="Helvetica Neue"/>
              </a:rPr>
              <a:t>integrates evidence, </a:t>
            </a:r>
            <a:r>
              <a:rPr lang="en-US" sz="1500" dirty="0">
                <a:solidFill>
                  <a:schemeClr val="tx1">
                    <a:lumMod val="65000"/>
                    <a:lumOff val="35000"/>
                  </a:schemeClr>
                </a:solidFill>
                <a:latin typeface="Helvetica Neue"/>
                <a:ea typeface="Helvetica Neue"/>
                <a:cs typeface="Helvetica Neue"/>
              </a:rPr>
              <a:t/>
            </a:r>
            <a:br>
              <a:rPr lang="en-US" sz="1500" dirty="0">
                <a:solidFill>
                  <a:schemeClr val="tx1">
                    <a:lumMod val="65000"/>
                    <a:lumOff val="35000"/>
                  </a:schemeClr>
                </a:solidFill>
                <a:latin typeface="Helvetica Neue"/>
                <a:ea typeface="Helvetica Neue"/>
                <a:cs typeface="Helvetica Neue"/>
              </a:rPr>
            </a:br>
            <a:r>
              <a:rPr lang="en" sz="1500" dirty="0">
                <a:solidFill>
                  <a:schemeClr val="tx1">
                    <a:lumMod val="65000"/>
                    <a:lumOff val="35000"/>
                  </a:schemeClr>
                </a:solidFill>
                <a:latin typeface="Helvetica Neue"/>
                <a:ea typeface="Helvetica Neue"/>
                <a:cs typeface="Helvetica Neue"/>
              </a:rPr>
              <a:t>with a</a:t>
            </a:r>
            <a:r>
              <a:rPr lang="en-US" sz="1500" dirty="0">
                <a:solidFill>
                  <a:schemeClr val="tx1">
                    <a:lumMod val="65000"/>
                    <a:lumOff val="35000"/>
                  </a:schemeClr>
                </a:solidFill>
                <a:latin typeface="Helvetica Neue"/>
                <a:ea typeface="Helvetica Neue"/>
                <a:cs typeface="Helvetica Neue"/>
              </a:rPr>
              <a:t> “</a:t>
            </a:r>
            <a:r>
              <a:rPr lang="en-US" sz="1500" dirty="0" err="1">
                <a:solidFill>
                  <a:schemeClr val="tx1">
                    <a:lumMod val="65000"/>
                    <a:lumOff val="35000"/>
                  </a:schemeClr>
                </a:solidFill>
                <a:latin typeface="Helvetica Neue"/>
                <a:ea typeface="Helvetica Neue"/>
                <a:cs typeface="Helvetica Neue"/>
              </a:rPr>
              <a:t>surprisal</a:t>
            </a:r>
            <a:r>
              <a:rPr lang="en-US" sz="1500" dirty="0">
                <a:solidFill>
                  <a:schemeClr val="tx1">
                    <a:lumMod val="65000"/>
                    <a:lumOff val="35000"/>
                  </a:schemeClr>
                </a:solidFill>
                <a:latin typeface="Helvetica Neue"/>
                <a:ea typeface="Helvetica Neue"/>
                <a:cs typeface="Helvetica Neue"/>
              </a:rPr>
              <a:t>” </a:t>
            </a:r>
            <a:r>
              <a:rPr lang="en" sz="1500" dirty="0">
                <a:solidFill>
                  <a:schemeClr val="tx1">
                    <a:lumMod val="65000"/>
                    <a:lumOff val="35000"/>
                  </a:schemeClr>
                </a:solidFill>
                <a:latin typeface="Helvetica Neue"/>
                <a:ea typeface="Helvetica Neue"/>
                <a:cs typeface="Helvetica Neue"/>
              </a:rPr>
              <a:t>based weighting scheme</a:t>
            </a:r>
            <a:r>
              <a:rPr lang="en-US" sz="1500" dirty="0">
                <a:solidFill>
                  <a:schemeClr val="tx1">
                    <a:lumMod val="65000"/>
                    <a:lumOff val="35000"/>
                  </a:schemeClr>
                </a:solidFill>
                <a:latin typeface="Helvetica Neue"/>
                <a:ea typeface="Helvetica Neue"/>
                <a:cs typeface="Helvetica Neue"/>
              </a:rPr>
              <a:t>. </a:t>
            </a:r>
            <a:r>
              <a:rPr lang="en" sz="1500" dirty="0">
                <a:solidFill>
                  <a:schemeClr val="tx1">
                    <a:lumMod val="65000"/>
                    <a:lumOff val="35000"/>
                  </a:schemeClr>
                </a:solidFill>
                <a:latin typeface="Helvetica Neue"/>
                <a:ea typeface="Helvetica Neue"/>
                <a:cs typeface="Helvetica Neue"/>
              </a:rPr>
              <a:t>Prioritizing rare variants with “sensitive sites” </a:t>
            </a:r>
            <a:r>
              <a:rPr lang="en-US" sz="1500" dirty="0">
                <a:solidFill>
                  <a:schemeClr val="tx1">
                    <a:lumMod val="65000"/>
                    <a:lumOff val="35000"/>
                  </a:schemeClr>
                </a:solidFill>
                <a:latin typeface="Helvetica Neue"/>
                <a:ea typeface="Helvetica Neue"/>
                <a:cs typeface="Helvetica Neue"/>
              </a:rPr>
              <a:t/>
            </a:r>
            <a:br>
              <a:rPr lang="en-US" sz="1500" dirty="0">
                <a:solidFill>
                  <a:schemeClr val="tx1">
                    <a:lumMod val="65000"/>
                    <a:lumOff val="35000"/>
                  </a:schemeClr>
                </a:solidFill>
                <a:latin typeface="Helvetica Neue"/>
                <a:ea typeface="Helvetica Neue"/>
                <a:cs typeface="Helvetica Neue"/>
              </a:rPr>
            </a:br>
            <a:r>
              <a:rPr lang="en" sz="1500" dirty="0">
                <a:solidFill>
                  <a:schemeClr val="tx1">
                    <a:lumMod val="65000"/>
                    <a:lumOff val="35000"/>
                  </a:schemeClr>
                </a:solidFill>
                <a:latin typeface="Helvetica Neue"/>
                <a:ea typeface="Helvetica Neue"/>
                <a:cs typeface="Helvetica Neue"/>
              </a:rPr>
              <a:t>(human</a:t>
            </a:r>
            <a:r>
              <a:rPr lang="en-US" sz="1500" dirty="0">
                <a:solidFill>
                  <a:schemeClr val="tx1">
                    <a:lumMod val="65000"/>
                    <a:lumOff val="35000"/>
                  </a:schemeClr>
                </a:solidFill>
                <a:latin typeface="Helvetica Neue"/>
                <a:ea typeface="Helvetica Neue"/>
                <a:cs typeface="Helvetica Neue"/>
              </a:rPr>
              <a:t> </a:t>
            </a:r>
            <a:r>
              <a:rPr lang="en" sz="1500" dirty="0">
                <a:solidFill>
                  <a:schemeClr val="tx1">
                    <a:lumMod val="65000"/>
                    <a:lumOff val="35000"/>
                  </a:schemeClr>
                </a:solidFill>
                <a:latin typeface="Helvetica Neue"/>
                <a:ea typeface="Helvetica Neue"/>
                <a:cs typeface="Helvetica Neue"/>
              </a:rPr>
              <a:t>conserved)</a:t>
            </a:r>
          </a:p>
          <a:p>
            <a:pPr lvl="1" indent="-228600">
              <a:spcBef>
                <a:spcPts val="400"/>
              </a:spcBef>
              <a:buClr>
                <a:srgbClr val="FFFFFF"/>
              </a:buClr>
              <a:buFont typeface="Helvetica Neue"/>
              <a:buChar char="•"/>
            </a:pPr>
            <a:r>
              <a:rPr lang="en-US" sz="1500" b="1" u="sng" dirty="0">
                <a:solidFill>
                  <a:srgbClr val="C00000"/>
                </a:solidFill>
              </a:rPr>
              <a:t>RADAR</a:t>
            </a:r>
            <a:r>
              <a:rPr lang="en-US" sz="1500" b="1" u="sng" dirty="0">
                <a:solidFill>
                  <a:schemeClr val="tx1">
                    <a:lumMod val="65000"/>
                    <a:lumOff val="35000"/>
                  </a:schemeClr>
                </a:solidFill>
              </a:rPr>
              <a:t>: </a:t>
            </a:r>
            <a:r>
              <a:rPr lang="en-US" sz="1500" dirty="0">
                <a:solidFill>
                  <a:schemeClr val="tx1">
                    <a:lumMod val="65000"/>
                    <a:lumOff val="35000"/>
                  </a:schemeClr>
                </a:solidFill>
              </a:rPr>
              <a:t>prioritize variants </a:t>
            </a:r>
            <a:r>
              <a:rPr lang="en-US" sz="1500" dirty="0" smtClean="0">
                <a:solidFill>
                  <a:schemeClr val="tx1">
                    <a:lumMod val="65000"/>
                    <a:lumOff val="35000"/>
                  </a:schemeClr>
                </a:solidFill>
              </a:rPr>
              <a:t>based on </a:t>
            </a:r>
            <a:r>
              <a:rPr lang="en-US" sz="1500" dirty="0">
                <a:solidFill>
                  <a:schemeClr val="tx1">
                    <a:lumMod val="65000"/>
                    <a:lumOff val="35000"/>
                  </a:schemeClr>
                </a:solidFill>
              </a:rPr>
              <a:t>post-transcriptional </a:t>
            </a:r>
            <a:r>
              <a:rPr lang="en-US" sz="1500" dirty="0" err="1">
                <a:solidFill>
                  <a:schemeClr val="tx1">
                    <a:lumMod val="65000"/>
                    <a:lumOff val="35000"/>
                  </a:schemeClr>
                </a:solidFill>
              </a:rPr>
              <a:t>regulome</a:t>
            </a:r>
            <a:r>
              <a:rPr lang="en-US" sz="1500" dirty="0">
                <a:solidFill>
                  <a:schemeClr val="tx1">
                    <a:lumMod val="65000"/>
                    <a:lumOff val="35000"/>
                  </a:schemeClr>
                </a:solidFill>
              </a:rPr>
              <a:t> using </a:t>
            </a:r>
            <a:r>
              <a:rPr lang="en-US" sz="1500" dirty="0" smtClean="0">
                <a:solidFill>
                  <a:schemeClr val="tx1">
                    <a:lumMod val="65000"/>
                    <a:lumOff val="35000"/>
                  </a:schemeClr>
                </a:solidFill>
              </a:rPr>
              <a:t>ENCODE </a:t>
            </a:r>
            <a:r>
              <a:rPr lang="en-US" sz="1500" dirty="0" err="1" smtClean="0">
                <a:solidFill>
                  <a:schemeClr val="tx1">
                    <a:lumMod val="65000"/>
                    <a:lumOff val="35000"/>
                  </a:schemeClr>
                </a:solidFill>
              </a:rPr>
              <a:t>eCLIP</a:t>
            </a:r>
            <a:endParaRPr lang="en-US" sz="1500" dirty="0">
              <a:solidFill>
                <a:schemeClr val="tx1">
                  <a:lumMod val="65000"/>
                  <a:lumOff val="35000"/>
                </a:schemeClr>
              </a:solidFill>
            </a:endParaRPr>
          </a:p>
          <a:p>
            <a:pPr lvl="1" indent="-228600">
              <a:spcBef>
                <a:spcPts val="400"/>
              </a:spcBef>
              <a:buClr>
                <a:srgbClr val="FFFFFF"/>
              </a:buClr>
              <a:buFont typeface="Helvetica Neue"/>
              <a:buChar char="•"/>
            </a:pPr>
            <a:r>
              <a:rPr lang="en-US" sz="1500" b="1" u="sng" dirty="0" err="1">
                <a:solidFill>
                  <a:srgbClr val="C00000"/>
                </a:solidFill>
              </a:rPr>
              <a:t>uORFs</a:t>
            </a:r>
            <a:r>
              <a:rPr lang="en-US" sz="1500" b="1" u="sng" dirty="0">
                <a:solidFill>
                  <a:schemeClr val="tx1">
                    <a:lumMod val="65000"/>
                    <a:lumOff val="35000"/>
                  </a:schemeClr>
                </a:solidFill>
              </a:rPr>
              <a:t>:</a:t>
            </a:r>
            <a:r>
              <a:rPr lang="en-US" sz="1500" dirty="0">
                <a:solidFill>
                  <a:schemeClr val="tx1">
                    <a:lumMod val="65000"/>
                    <a:lumOff val="35000"/>
                  </a:schemeClr>
                </a:solidFill>
              </a:rPr>
              <a:t> Feature integration to find small subset of upstream mutations that potentially alter </a:t>
            </a:r>
            <a:r>
              <a:rPr lang="en-US" sz="1500" dirty="0" smtClean="0">
                <a:solidFill>
                  <a:schemeClr val="tx1">
                    <a:lumMod val="65000"/>
                    <a:lumOff val="35000"/>
                  </a:schemeClr>
                </a:solidFill>
              </a:rPr>
              <a:t>translation</a:t>
            </a:r>
            <a:endParaRPr lang="en-US" sz="1500" dirty="0" smtClean="0">
              <a:solidFill>
                <a:schemeClr val="tx1">
                  <a:lumMod val="65000"/>
                  <a:lumOff val="35000"/>
                </a:schemeClr>
              </a:solidFill>
              <a:latin typeface="Helvetica Neue"/>
              <a:ea typeface="Helvetica Neue"/>
              <a:cs typeface="Helvetica Neue"/>
              <a:sym typeface="Helvetica Neue"/>
            </a:endParaRPr>
          </a:p>
          <a:p>
            <a:pPr lvl="0" indent="-228600">
              <a:spcBef>
                <a:spcPts val="400"/>
              </a:spcBef>
              <a:buClr>
                <a:srgbClr val="666666"/>
              </a:buClr>
              <a:buFont typeface="Helvetica Neue"/>
              <a:buChar char="•"/>
            </a:pPr>
            <a:r>
              <a:rPr lang="en" sz="1500" dirty="0" smtClean="0">
                <a:solidFill>
                  <a:schemeClr val="tx1">
                    <a:lumMod val="65000"/>
                    <a:lumOff val="35000"/>
                  </a:schemeClr>
                </a:solidFill>
                <a:latin typeface="Helvetica Neue"/>
                <a:ea typeface="Helvetica Neue"/>
                <a:cs typeface="Helvetica Neue"/>
                <a:sym typeface="Helvetica Neue"/>
              </a:rPr>
              <a:t>(</a:t>
            </a:r>
            <a:r>
              <a:rPr lang="en" sz="1500" dirty="0">
                <a:solidFill>
                  <a:schemeClr val="tx1">
                    <a:lumMod val="65000"/>
                    <a:lumOff val="35000"/>
                  </a:schemeClr>
                </a:solidFill>
                <a:latin typeface="Helvetica Neue"/>
                <a:ea typeface="Helvetica Neue"/>
                <a:cs typeface="Helvetica Neue"/>
                <a:sym typeface="Helvetica Neue"/>
              </a:rPr>
              <a:t>Low-power) application to </a:t>
            </a:r>
            <a:r>
              <a:rPr lang="en" sz="1500" b="1" dirty="0" err="1">
                <a:solidFill>
                  <a:srgbClr val="C00000"/>
                </a:solidFill>
                <a:latin typeface="Helvetica Neue"/>
                <a:ea typeface="Helvetica Neue"/>
                <a:cs typeface="Helvetica Neue"/>
                <a:sym typeface="Helvetica Neue"/>
              </a:rPr>
              <a:t>pRCC</a:t>
            </a:r>
            <a:endParaRPr lang="en" sz="1500" b="1" dirty="0">
              <a:solidFill>
                <a:srgbClr val="C00000"/>
              </a:solidFill>
              <a:latin typeface="Helvetica Neue"/>
              <a:ea typeface="Helvetica Neue"/>
              <a:cs typeface="Helvetica Neue"/>
              <a:sym typeface="Helvetica Neue"/>
            </a:endParaRPr>
          </a:p>
          <a:p>
            <a:pPr lvl="1" indent="-228600">
              <a:spcBef>
                <a:spcPts val="400"/>
              </a:spcBef>
              <a:buClr>
                <a:srgbClr val="666666"/>
              </a:buClr>
              <a:buFont typeface="Helvetica Neue"/>
              <a:buChar char="•"/>
            </a:pPr>
            <a:r>
              <a:rPr lang="en" sz="1500" dirty="0">
                <a:solidFill>
                  <a:schemeClr val="tx1">
                    <a:lumMod val="65000"/>
                    <a:lumOff val="35000"/>
                  </a:schemeClr>
                </a:solidFill>
                <a:latin typeface="Helvetica Neue"/>
                <a:ea typeface="Helvetica Neue"/>
                <a:cs typeface="Helvetica Neue"/>
                <a:sym typeface="Helvetica Neue"/>
              </a:rPr>
              <a:t>WGS finds additional facts on the canonical driver, MET. Other suggestive non-coding hotspots.</a:t>
            </a:r>
          </a:p>
          <a:p>
            <a:pPr lvl="1" indent="-228600">
              <a:spcBef>
                <a:spcPts val="400"/>
              </a:spcBef>
              <a:buClr>
                <a:srgbClr val="666666"/>
              </a:buClr>
              <a:buFont typeface="Helvetica Neue"/>
              <a:buChar char="•"/>
            </a:pPr>
            <a:r>
              <a:rPr lang="en-US" sz="1500" dirty="0">
                <a:solidFill>
                  <a:schemeClr val="tx1">
                    <a:lumMod val="65000"/>
                    <a:lumOff val="35000"/>
                  </a:schemeClr>
                </a:solidFill>
                <a:latin typeface="Helvetica Neue"/>
                <a:ea typeface="Helvetica Neue"/>
                <a:cs typeface="Helvetica Neue"/>
                <a:sym typeface="Helvetica Neue"/>
              </a:rPr>
              <a:t>Analysis of signatures &amp; </a:t>
            </a:r>
            <a:r>
              <a:rPr lang="en-US" sz="1500" dirty="0" err="1" smtClean="0">
                <a:solidFill>
                  <a:schemeClr val="tx1">
                    <a:lumMod val="65000"/>
                    <a:lumOff val="35000"/>
                  </a:schemeClr>
                </a:solidFill>
                <a:latin typeface="Helvetica Neue"/>
                <a:ea typeface="Helvetica Neue"/>
                <a:cs typeface="Helvetica Neue"/>
                <a:sym typeface="Helvetica Neue"/>
              </a:rPr>
              <a:t>tu</a:t>
            </a:r>
            <a:r>
              <a:rPr lang="en" sz="1500" dirty="0" err="1" smtClean="0">
                <a:solidFill>
                  <a:schemeClr val="tx1">
                    <a:lumMod val="65000"/>
                    <a:lumOff val="35000"/>
                  </a:schemeClr>
                </a:solidFill>
                <a:latin typeface="Helvetica Neue"/>
                <a:ea typeface="Helvetica Neue"/>
                <a:cs typeface="Helvetica Neue"/>
                <a:sym typeface="Helvetica Neue"/>
              </a:rPr>
              <a:t>mor</a:t>
            </a:r>
            <a:r>
              <a:rPr lang="en" sz="1500" dirty="0" smtClean="0">
                <a:solidFill>
                  <a:schemeClr val="tx1">
                    <a:lumMod val="65000"/>
                    <a:lumOff val="35000"/>
                  </a:schemeClr>
                </a:solidFill>
                <a:latin typeface="Helvetica Neue"/>
                <a:ea typeface="Helvetica Neue"/>
                <a:cs typeface="Helvetica Neue"/>
                <a:sym typeface="Helvetica Neue"/>
              </a:rPr>
              <a:t> </a:t>
            </a:r>
            <a:r>
              <a:rPr lang="en" sz="1500" dirty="0">
                <a:solidFill>
                  <a:schemeClr val="tx1">
                    <a:lumMod val="65000"/>
                    <a:lumOff val="35000"/>
                  </a:schemeClr>
                </a:solidFill>
                <a:latin typeface="Helvetica Neue"/>
                <a:ea typeface="Helvetica Neue"/>
                <a:cs typeface="Helvetica Neue"/>
                <a:sym typeface="Helvetica Neue"/>
              </a:rPr>
              <a:t>evolution </a:t>
            </a:r>
            <a:r>
              <a:rPr lang="en-US" sz="1500" dirty="0">
                <a:solidFill>
                  <a:schemeClr val="tx1">
                    <a:lumMod val="65000"/>
                    <a:lumOff val="35000"/>
                  </a:schemeClr>
                </a:solidFill>
                <a:latin typeface="Helvetica Neue"/>
                <a:ea typeface="Helvetica Neue"/>
                <a:cs typeface="Helvetica Neue"/>
                <a:sym typeface="Helvetica Neue"/>
              </a:rPr>
              <a:t>helps </a:t>
            </a:r>
            <a:r>
              <a:rPr lang="en-US" sz="1500" dirty="0" smtClean="0">
                <a:solidFill>
                  <a:schemeClr val="tx1">
                    <a:lumMod val="65000"/>
                    <a:lumOff val="35000"/>
                  </a:schemeClr>
                </a:solidFill>
                <a:latin typeface="Helvetica Neue"/>
                <a:ea typeface="Helvetica Neue"/>
                <a:cs typeface="Helvetica Neue"/>
                <a:sym typeface="Helvetica Neue"/>
              </a:rPr>
              <a:t>identify </a:t>
            </a:r>
            <a:r>
              <a:rPr lang="en" sz="1500" dirty="0" smtClean="0">
                <a:solidFill>
                  <a:schemeClr val="tx1">
                    <a:lumMod val="65000"/>
                    <a:lumOff val="35000"/>
                  </a:schemeClr>
                </a:solidFill>
                <a:latin typeface="Helvetica Neue"/>
                <a:ea typeface="Helvetica Neue"/>
                <a:cs typeface="Helvetica Neue"/>
                <a:sym typeface="Helvetica Neue"/>
              </a:rPr>
              <a:t>key </a:t>
            </a:r>
            <a:r>
              <a:rPr lang="en" sz="1500" dirty="0">
                <a:solidFill>
                  <a:schemeClr val="tx1">
                    <a:lumMod val="65000"/>
                    <a:lumOff val="35000"/>
                  </a:schemeClr>
                </a:solidFill>
                <a:latin typeface="Helvetica Neue"/>
                <a:ea typeface="Helvetica Neue"/>
                <a:cs typeface="Helvetica Neue"/>
                <a:sym typeface="Helvetica Neue"/>
              </a:rPr>
              <a:t>mutations </a:t>
            </a:r>
            <a:r>
              <a:rPr lang="en-US" sz="1500" dirty="0" smtClean="0">
                <a:solidFill>
                  <a:schemeClr val="tx1">
                    <a:lumMod val="65000"/>
                    <a:lumOff val="35000"/>
                  </a:schemeClr>
                </a:solidFill>
                <a:latin typeface="Helvetica Neue"/>
                <a:ea typeface="Helvetica Neue"/>
                <a:cs typeface="Helvetica Neue"/>
                <a:sym typeface="Helvetica Neue"/>
              </a:rPr>
              <a:t>in different ways 15</a:t>
            </a:r>
          </a:p>
          <a:p>
            <a:pPr lvl="1" indent="-228600">
              <a:spcBef>
                <a:spcPts val="400"/>
              </a:spcBef>
              <a:buClr>
                <a:srgbClr val="666666"/>
              </a:buClr>
              <a:buFont typeface="Helvetica Neue"/>
              <a:buChar char="•"/>
            </a:pPr>
            <a:endParaRPr lang="en" sz="1500" dirty="0">
              <a:solidFill>
                <a:schemeClr val="tx1">
                  <a:lumMod val="65000"/>
                  <a:lumOff val="35000"/>
                </a:schemeClr>
              </a:solidFill>
              <a:latin typeface="Helvetica Neue"/>
              <a:ea typeface="Helvetica Neue"/>
              <a:cs typeface="Helvetica Neue"/>
              <a:sym typeface="Helvetica Neue"/>
            </a:endParaRPr>
          </a:p>
        </p:txBody>
      </p:sp>
    </p:spTree>
    <p:extLst>
      <p:ext uri="{BB962C8B-B14F-4D97-AF65-F5344CB8AC3E}">
        <p14:creationId xmlns:p14="http://schemas.microsoft.com/office/powerpoint/2010/main" val="193813149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10"/>
        <p:cNvGrpSpPr/>
        <p:nvPr/>
      </p:nvGrpSpPr>
      <p:grpSpPr>
        <a:xfrm>
          <a:off x="0" y="0"/>
          <a:ext cx="0" cy="0"/>
          <a:chOff x="0" y="0"/>
          <a:chExt cx="0" cy="0"/>
        </a:xfrm>
      </p:grpSpPr>
      <p:sp>
        <p:nvSpPr>
          <p:cNvPr id="411" name="Shape 411"/>
          <p:cNvSpPr txBox="1">
            <a:spLocks noGrp="1"/>
          </p:cNvSpPr>
          <p:nvPr>
            <p:ph type="title"/>
          </p:nvPr>
        </p:nvSpPr>
        <p:spPr>
          <a:xfrm>
            <a:off x="7015375" y="1021825"/>
            <a:ext cx="1835400" cy="580800"/>
          </a:xfrm>
          <a:prstGeom prst="rect">
            <a:avLst/>
          </a:prstGeom>
          <a:noFill/>
          <a:ln>
            <a:noFill/>
          </a:ln>
        </p:spPr>
        <p:txBody>
          <a:bodyPr wrap="square" lIns="68575" tIns="34275" rIns="68575" bIns="34275" anchor="ctr" anchorCtr="0">
            <a:noAutofit/>
          </a:bodyPr>
          <a:lstStyle/>
          <a:p>
            <a:pPr marL="0" marR="0" lvl="0" indent="0" algn="ctr" rtl="0">
              <a:lnSpc>
                <a:spcPct val="90000"/>
              </a:lnSpc>
              <a:spcBef>
                <a:spcPts val="0"/>
              </a:spcBef>
              <a:buClr>
                <a:schemeClr val="dk1"/>
              </a:buClr>
              <a:buSzPct val="25000"/>
              <a:buFont typeface="Calibri"/>
              <a:buNone/>
            </a:pPr>
            <a:r>
              <a:rPr lang="en"/>
              <a:t>What is</a:t>
            </a:r>
            <a:r>
              <a:rPr lang="en" sz="2400" b="1" i="0" u="none" strike="noStrike" cap="none">
                <a:solidFill>
                  <a:srgbClr val="22228B"/>
                </a:solidFill>
                <a:latin typeface="Arial"/>
                <a:ea typeface="Arial"/>
                <a:cs typeface="Arial"/>
                <a:sym typeface="Arial"/>
              </a:rPr>
              <a:t> localized frustration?</a:t>
            </a:r>
          </a:p>
        </p:txBody>
      </p:sp>
      <p:pic>
        <p:nvPicPr>
          <p:cNvPr id="412" name="Shape 412"/>
          <p:cNvPicPr preferRelativeResize="0"/>
          <p:nvPr/>
        </p:nvPicPr>
        <p:blipFill rotWithShape="1">
          <a:blip r:embed="rId3">
            <a:alphaModFix/>
          </a:blip>
          <a:srcRect/>
          <a:stretch/>
        </p:blipFill>
        <p:spPr>
          <a:xfrm>
            <a:off x="142698" y="268201"/>
            <a:ext cx="6458222" cy="4804750"/>
          </a:xfrm>
          <a:prstGeom prst="rect">
            <a:avLst/>
          </a:prstGeom>
          <a:noFill/>
          <a:ln>
            <a:noFill/>
          </a:ln>
        </p:spPr>
      </p:pic>
      <p:sp>
        <p:nvSpPr>
          <p:cNvPr id="413" name="Shape 413"/>
          <p:cNvSpPr txBox="1"/>
          <p:nvPr/>
        </p:nvSpPr>
        <p:spPr>
          <a:xfrm>
            <a:off x="6862099" y="4888800"/>
            <a:ext cx="1835400" cy="254700"/>
          </a:xfrm>
          <a:prstGeom prst="rect">
            <a:avLst/>
          </a:prstGeom>
          <a:noFill/>
          <a:ln>
            <a:noFill/>
          </a:ln>
        </p:spPr>
        <p:txBody>
          <a:bodyPr wrap="square" lIns="68575" tIns="34275" rIns="68575" bIns="34275" anchor="t" anchorCtr="0">
            <a:noAutofit/>
          </a:bodyPr>
          <a:lstStyle/>
          <a:p>
            <a:pPr marL="0" marR="0" lvl="0" indent="0" algn="l" rtl="0">
              <a:spcBef>
                <a:spcPts val="0"/>
              </a:spcBef>
              <a:buSzPct val="25000"/>
              <a:buNone/>
            </a:pPr>
            <a:r>
              <a:rPr lang="en" sz="1200" b="0" i="0" u="none" strike="noStrike" cap="none">
                <a:solidFill>
                  <a:srgbClr val="7F7F7F"/>
                </a:solidFill>
                <a:latin typeface="Calibri"/>
                <a:ea typeface="Calibri"/>
                <a:cs typeface="Calibri"/>
                <a:sym typeface="Calibri"/>
              </a:rPr>
              <a:t>[Ferreiro et al., </a:t>
            </a:r>
            <a:r>
              <a:rPr lang="en" sz="1200" b="0" i="1" u="none" strike="noStrike" cap="none">
                <a:solidFill>
                  <a:srgbClr val="7F7F7F"/>
                </a:solidFill>
                <a:latin typeface="Calibri"/>
                <a:ea typeface="Calibri"/>
                <a:cs typeface="Calibri"/>
                <a:sym typeface="Calibri"/>
              </a:rPr>
              <a:t>PNAS </a:t>
            </a:r>
            <a:r>
              <a:rPr lang="en" sz="1200" b="0" i="0" u="none" strike="noStrike" cap="none">
                <a:solidFill>
                  <a:srgbClr val="7F7F7F"/>
                </a:solidFill>
                <a:latin typeface="Calibri"/>
                <a:ea typeface="Calibri"/>
                <a:cs typeface="Calibri"/>
                <a:sym typeface="Calibri"/>
              </a:rPr>
              <a:t>(’07)]</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sp>
        <p:nvSpPr>
          <p:cNvPr id="419" name="Shape 419"/>
          <p:cNvSpPr txBox="1">
            <a:spLocks noGrp="1"/>
          </p:cNvSpPr>
          <p:nvPr>
            <p:ph type="title"/>
          </p:nvPr>
        </p:nvSpPr>
        <p:spPr>
          <a:xfrm>
            <a:off x="127926" y="-153025"/>
            <a:ext cx="9214500" cy="857400"/>
          </a:xfrm>
          <a:prstGeom prst="rect">
            <a:avLst/>
          </a:prstGeom>
          <a:noFill/>
          <a:ln>
            <a:noFill/>
          </a:ln>
        </p:spPr>
        <p:txBody>
          <a:bodyPr wrap="square" lIns="68575" tIns="34275" rIns="68575" bIns="34275" anchor="ctr" anchorCtr="0">
            <a:noAutofit/>
          </a:bodyPr>
          <a:lstStyle/>
          <a:p>
            <a:pPr marL="0" marR="0" lvl="0" indent="0" algn="ctr" rtl="0">
              <a:lnSpc>
                <a:spcPct val="90000"/>
              </a:lnSpc>
              <a:spcBef>
                <a:spcPts val="0"/>
              </a:spcBef>
              <a:buClr>
                <a:schemeClr val="dk1"/>
              </a:buClr>
              <a:buSzPct val="25000"/>
              <a:buFont typeface="Calibri"/>
              <a:buNone/>
            </a:pPr>
            <a:r>
              <a:rPr lang="en" sz="2400" b="1" i="0" u="none" strike="noStrike" cap="none" dirty="0">
                <a:solidFill>
                  <a:srgbClr val="22228B"/>
                </a:solidFill>
                <a:latin typeface="Helvetica Neue"/>
                <a:ea typeface="Helvetica Neue"/>
                <a:cs typeface="Helvetica Neue"/>
                <a:sym typeface="Helvetica Neue"/>
              </a:rPr>
              <a:t>Workflow for evaluating localized frustration changes (∆F)</a:t>
            </a:r>
          </a:p>
        </p:txBody>
      </p:sp>
      <p:pic>
        <p:nvPicPr>
          <p:cNvPr id="420" name="Shape 420" descr="frustration__schematic_for_rotator.jpg"/>
          <p:cNvPicPr preferRelativeResize="0"/>
          <p:nvPr/>
        </p:nvPicPr>
        <p:blipFill>
          <a:blip r:embed="rId3">
            <a:alphaModFix/>
          </a:blip>
          <a:stretch>
            <a:fillRect/>
          </a:stretch>
        </p:blipFill>
        <p:spPr>
          <a:xfrm>
            <a:off x="149700" y="780575"/>
            <a:ext cx="8561247" cy="4214230"/>
          </a:xfrm>
          <a:prstGeom prst="rect">
            <a:avLst/>
          </a:prstGeom>
          <a:noFill/>
          <a:ln>
            <a:noFill/>
          </a:ln>
        </p:spPr>
      </p:pic>
      <p:sp>
        <p:nvSpPr>
          <p:cNvPr id="421" name="Shape 421"/>
          <p:cNvSpPr txBox="1"/>
          <p:nvPr/>
        </p:nvSpPr>
        <p:spPr>
          <a:xfrm rot="-5400000">
            <a:off x="-790511" y="4141014"/>
            <a:ext cx="1803900" cy="225900"/>
          </a:xfrm>
          <a:prstGeom prst="rect">
            <a:avLst/>
          </a:prstGeom>
          <a:noFill/>
          <a:ln>
            <a:noFill/>
          </a:ln>
        </p:spPr>
        <p:txBody>
          <a:bodyPr wrap="square" lIns="68575" tIns="34275" rIns="68575" bIns="34275" anchor="t" anchorCtr="0">
            <a:noAutofit/>
          </a:bodyPr>
          <a:lstStyle/>
          <a:p>
            <a:pPr marL="0" marR="0" lvl="0" indent="0" algn="l" rtl="0">
              <a:spcBef>
                <a:spcPts val="0"/>
              </a:spcBef>
              <a:buSzPct val="25000"/>
              <a:buNone/>
            </a:pPr>
            <a:r>
              <a:rPr lang="en" sz="1200" b="1" i="0" u="none" strike="noStrike" cap="none">
                <a:solidFill>
                  <a:srgbClr val="7F7F7F"/>
                </a:solidFill>
                <a:latin typeface="Calibri"/>
                <a:ea typeface="Calibri"/>
                <a:cs typeface="Calibri"/>
                <a:sym typeface="Calibri"/>
              </a:rPr>
              <a:t>[Kumar et al. </a:t>
            </a:r>
            <a:r>
              <a:rPr lang="en" sz="1200" b="1" i="1" u="none" strike="noStrike" cap="none">
                <a:solidFill>
                  <a:srgbClr val="7F7F7F"/>
                </a:solidFill>
                <a:latin typeface="Calibri"/>
                <a:ea typeface="Calibri"/>
                <a:cs typeface="Calibri"/>
                <a:sym typeface="Calibri"/>
              </a:rPr>
              <a:t>NAR</a:t>
            </a:r>
            <a:r>
              <a:rPr lang="en" sz="1200" b="1" i="0" u="none" strike="noStrike" cap="none">
                <a:solidFill>
                  <a:srgbClr val="7F7F7F"/>
                </a:solidFill>
                <a:latin typeface="Calibri"/>
                <a:ea typeface="Calibri"/>
                <a:cs typeface="Calibri"/>
                <a:sym typeface="Calibri"/>
              </a:rPr>
              <a:t> (</a:t>
            </a:r>
            <a:r>
              <a:rPr lang="en" sz="1200" b="1">
                <a:solidFill>
                  <a:srgbClr val="7F7F7F"/>
                </a:solidFill>
                <a:latin typeface="Calibri"/>
                <a:ea typeface="Calibri"/>
                <a:cs typeface="Calibri"/>
                <a:sym typeface="Calibri"/>
              </a:rPr>
              <a:t>2016)]</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26"/>
        <p:cNvGrpSpPr/>
        <p:nvPr/>
      </p:nvGrpSpPr>
      <p:grpSpPr>
        <a:xfrm>
          <a:off x="0" y="0"/>
          <a:ext cx="0" cy="0"/>
          <a:chOff x="0" y="0"/>
          <a:chExt cx="0" cy="0"/>
        </a:xfrm>
      </p:grpSpPr>
      <p:sp>
        <p:nvSpPr>
          <p:cNvPr id="427" name="Shape 427"/>
          <p:cNvSpPr txBox="1">
            <a:spLocks noGrp="1"/>
          </p:cNvSpPr>
          <p:nvPr>
            <p:ph type="title"/>
          </p:nvPr>
        </p:nvSpPr>
        <p:spPr>
          <a:xfrm>
            <a:off x="1420417" y="117872"/>
            <a:ext cx="6392400" cy="857400"/>
          </a:xfrm>
          <a:prstGeom prst="rect">
            <a:avLst/>
          </a:prstGeom>
          <a:noFill/>
          <a:ln>
            <a:noFill/>
          </a:ln>
        </p:spPr>
        <p:txBody>
          <a:bodyPr wrap="square" lIns="68575" tIns="34275" rIns="68575" bIns="34275" anchor="ctr" anchorCtr="0">
            <a:noAutofit/>
          </a:bodyPr>
          <a:lstStyle/>
          <a:p>
            <a:pPr marL="0" marR="0" lvl="0" indent="0" algn="l" rtl="0">
              <a:lnSpc>
                <a:spcPct val="90000"/>
              </a:lnSpc>
              <a:spcBef>
                <a:spcPts val="0"/>
              </a:spcBef>
              <a:buClr>
                <a:schemeClr val="dk1"/>
              </a:buClr>
              <a:buSzPct val="25000"/>
              <a:buFont typeface="Calibri"/>
              <a:buNone/>
            </a:pPr>
            <a:r>
              <a:rPr lang="en" sz="3000" b="1" i="0" u="none" strike="noStrike" cap="none">
                <a:solidFill>
                  <a:srgbClr val="22228B"/>
                </a:solidFill>
                <a:latin typeface="Helvetica Neue"/>
                <a:ea typeface="Helvetica Neue"/>
                <a:cs typeface="Helvetica Neue"/>
                <a:sym typeface="Helvetica Neue"/>
              </a:rPr>
              <a:t>Complexity of the second order frustration calculation</a:t>
            </a:r>
          </a:p>
        </p:txBody>
      </p:sp>
      <p:cxnSp>
        <p:nvCxnSpPr>
          <p:cNvPr id="428" name="Shape 428"/>
          <p:cNvCxnSpPr/>
          <p:nvPr/>
        </p:nvCxnSpPr>
        <p:spPr>
          <a:xfrm rot="10800000">
            <a:off x="1926431" y="940492"/>
            <a:ext cx="0" cy="3518400"/>
          </a:xfrm>
          <a:prstGeom prst="straightConnector1">
            <a:avLst/>
          </a:prstGeom>
          <a:noFill/>
          <a:ln w="28575" cap="flat" cmpd="sng">
            <a:solidFill>
              <a:schemeClr val="dk1"/>
            </a:solidFill>
            <a:prstDash val="solid"/>
            <a:round/>
            <a:headEnd type="none" w="med" len="med"/>
            <a:tailEnd type="triangle" w="lg" len="lg"/>
          </a:ln>
        </p:spPr>
      </p:cxnSp>
      <p:cxnSp>
        <p:nvCxnSpPr>
          <p:cNvPr id="429" name="Shape 429"/>
          <p:cNvCxnSpPr/>
          <p:nvPr/>
        </p:nvCxnSpPr>
        <p:spPr>
          <a:xfrm rot="10800000" flipH="1">
            <a:off x="1926431" y="4454091"/>
            <a:ext cx="5886300" cy="4800"/>
          </a:xfrm>
          <a:prstGeom prst="straightConnector1">
            <a:avLst/>
          </a:prstGeom>
          <a:noFill/>
          <a:ln w="31750" cap="flat" cmpd="sng">
            <a:solidFill>
              <a:schemeClr val="dk1"/>
            </a:solidFill>
            <a:prstDash val="solid"/>
            <a:round/>
            <a:headEnd type="none" w="med" len="med"/>
            <a:tailEnd type="triangle" w="lg" len="lg"/>
          </a:ln>
        </p:spPr>
      </p:cxnSp>
      <p:sp>
        <p:nvSpPr>
          <p:cNvPr id="430" name="Shape 430"/>
          <p:cNvSpPr txBox="1"/>
          <p:nvPr/>
        </p:nvSpPr>
        <p:spPr>
          <a:xfrm rot="5400000">
            <a:off x="702442" y="2152651"/>
            <a:ext cx="1794300" cy="346500"/>
          </a:xfrm>
          <a:prstGeom prst="rect">
            <a:avLst/>
          </a:prstGeom>
          <a:noFill/>
          <a:ln>
            <a:noFill/>
          </a:ln>
        </p:spPr>
        <p:txBody>
          <a:bodyPr wrap="square" lIns="68575" tIns="34275" rIns="68575" bIns="34275" anchor="t" anchorCtr="0">
            <a:noAutofit/>
          </a:bodyPr>
          <a:lstStyle/>
          <a:p>
            <a:pPr marL="0" marR="0" lvl="0" indent="0" algn="ctr" rtl="0">
              <a:spcBef>
                <a:spcPts val="0"/>
              </a:spcBef>
              <a:buSzPct val="25000"/>
              <a:buNone/>
            </a:pPr>
            <a:r>
              <a:rPr lang="en" sz="1800" b="0" i="0" u="none" strike="noStrike" cap="none">
                <a:solidFill>
                  <a:schemeClr val="dk1"/>
                </a:solidFill>
                <a:latin typeface="Courier"/>
                <a:ea typeface="Courier"/>
                <a:cs typeface="Courier"/>
                <a:sym typeface="Courier"/>
              </a:rPr>
              <a:t>Time</a:t>
            </a:r>
          </a:p>
        </p:txBody>
      </p:sp>
      <p:sp>
        <p:nvSpPr>
          <p:cNvPr id="431" name="Shape 431"/>
          <p:cNvSpPr txBox="1"/>
          <p:nvPr/>
        </p:nvSpPr>
        <p:spPr>
          <a:xfrm>
            <a:off x="3255169" y="4520803"/>
            <a:ext cx="3006300" cy="346500"/>
          </a:xfrm>
          <a:prstGeom prst="rect">
            <a:avLst/>
          </a:prstGeom>
          <a:noFill/>
          <a:ln>
            <a:noFill/>
          </a:ln>
        </p:spPr>
        <p:txBody>
          <a:bodyPr wrap="square" lIns="68575" tIns="34275" rIns="68575" bIns="34275" anchor="t" anchorCtr="0">
            <a:noAutofit/>
          </a:bodyPr>
          <a:lstStyle/>
          <a:p>
            <a:pPr marL="0" marR="0" lvl="0" indent="0" algn="ctr" rtl="0">
              <a:spcBef>
                <a:spcPts val="0"/>
              </a:spcBef>
              <a:buSzPct val="25000"/>
              <a:buNone/>
            </a:pPr>
            <a:r>
              <a:rPr lang="en" sz="1800" b="0" i="0" u="none" strike="noStrike" cap="none">
                <a:solidFill>
                  <a:schemeClr val="dk1"/>
                </a:solidFill>
                <a:latin typeface="Courier"/>
                <a:ea typeface="Courier"/>
                <a:cs typeface="Courier"/>
                <a:sym typeface="Courier"/>
              </a:rPr>
              <a:t>Accuracy</a:t>
            </a:r>
          </a:p>
        </p:txBody>
      </p:sp>
      <p:sp>
        <p:nvSpPr>
          <p:cNvPr id="432" name="Shape 432"/>
          <p:cNvSpPr txBox="1"/>
          <p:nvPr/>
        </p:nvSpPr>
        <p:spPr>
          <a:xfrm>
            <a:off x="3498750" y="1751513"/>
            <a:ext cx="2146500" cy="290100"/>
          </a:xfrm>
          <a:prstGeom prst="rect">
            <a:avLst/>
          </a:prstGeom>
          <a:noFill/>
          <a:ln>
            <a:noFill/>
          </a:ln>
        </p:spPr>
        <p:txBody>
          <a:bodyPr wrap="square" lIns="68575" tIns="34275" rIns="68575" bIns="34275" anchor="t" anchorCtr="0">
            <a:noAutofit/>
          </a:bodyPr>
          <a:lstStyle/>
          <a:p>
            <a:pPr marL="0" marR="0" lvl="0" indent="0" algn="l" rtl="0">
              <a:spcBef>
                <a:spcPts val="0"/>
              </a:spcBef>
              <a:buSzPct val="25000"/>
              <a:buNone/>
            </a:pPr>
            <a:r>
              <a:rPr lang="en" sz="800" b="1" i="0" u="none" strike="noStrike" cap="none">
                <a:solidFill>
                  <a:schemeClr val="dk1"/>
                </a:solidFill>
                <a:latin typeface="Times New Roman"/>
                <a:ea typeface="Times New Roman"/>
                <a:cs typeface="Times New Roman"/>
                <a:sym typeface="Times New Roman"/>
              </a:rPr>
              <a:t>Second order frustration calculation (</a:t>
            </a:r>
            <a:r>
              <a:rPr lang="en" sz="800" b="1" i="0" u="none" strike="noStrike" cap="none">
                <a:solidFill>
                  <a:schemeClr val="dk1"/>
                </a:solidFill>
                <a:latin typeface="Calibri"/>
                <a:ea typeface="Calibri"/>
                <a:cs typeface="Calibri"/>
                <a:sym typeface="Calibri"/>
              </a:rPr>
              <a:t>∆F)</a:t>
            </a:r>
          </a:p>
        </p:txBody>
      </p:sp>
      <p:sp>
        <p:nvSpPr>
          <p:cNvPr id="433" name="Shape 433"/>
          <p:cNvSpPr txBox="1"/>
          <p:nvPr/>
        </p:nvSpPr>
        <p:spPr>
          <a:xfrm>
            <a:off x="5870975" y="1046613"/>
            <a:ext cx="2348100" cy="184500"/>
          </a:xfrm>
          <a:prstGeom prst="rect">
            <a:avLst/>
          </a:prstGeom>
          <a:noFill/>
          <a:ln>
            <a:noFill/>
          </a:ln>
        </p:spPr>
        <p:txBody>
          <a:bodyPr wrap="square" lIns="68575" tIns="34275" rIns="68575" bIns="34275" anchor="t" anchorCtr="0">
            <a:noAutofit/>
          </a:bodyPr>
          <a:lstStyle/>
          <a:p>
            <a:pPr marL="0" marR="0" lvl="0" indent="0" algn="l" rtl="0">
              <a:spcBef>
                <a:spcPts val="0"/>
              </a:spcBef>
              <a:buSzPct val="25000"/>
              <a:buNone/>
            </a:pPr>
            <a:r>
              <a:rPr lang="en" sz="800" b="1" i="0" u="none" strike="noStrike" cap="none">
                <a:solidFill>
                  <a:schemeClr val="dk1"/>
                </a:solidFill>
                <a:latin typeface="Times New Roman"/>
                <a:ea typeface="Times New Roman"/>
                <a:cs typeface="Times New Roman"/>
                <a:sym typeface="Times New Roman"/>
              </a:rPr>
              <a:t>MD-assisted free energy calculation (</a:t>
            </a:r>
            <a:r>
              <a:rPr lang="en" sz="800" b="1" i="0" u="none" strike="noStrike" cap="none">
                <a:solidFill>
                  <a:schemeClr val="dk1"/>
                </a:solidFill>
                <a:latin typeface="Calibri"/>
                <a:ea typeface="Calibri"/>
                <a:cs typeface="Calibri"/>
                <a:sym typeface="Calibri"/>
              </a:rPr>
              <a:t>∆G)</a:t>
            </a:r>
          </a:p>
        </p:txBody>
      </p:sp>
      <p:sp>
        <p:nvSpPr>
          <p:cNvPr id="434" name="Shape 434"/>
          <p:cNvSpPr txBox="1"/>
          <p:nvPr/>
        </p:nvSpPr>
        <p:spPr>
          <a:xfrm>
            <a:off x="2039551" y="2389575"/>
            <a:ext cx="2025900" cy="184500"/>
          </a:xfrm>
          <a:prstGeom prst="rect">
            <a:avLst/>
          </a:prstGeom>
          <a:noFill/>
          <a:ln>
            <a:noFill/>
          </a:ln>
        </p:spPr>
        <p:txBody>
          <a:bodyPr wrap="square" lIns="68575" tIns="34275" rIns="68575" bIns="34275" anchor="t" anchorCtr="0">
            <a:noAutofit/>
          </a:bodyPr>
          <a:lstStyle/>
          <a:p>
            <a:pPr marL="0" marR="0" lvl="0" indent="0" algn="l" rtl="0">
              <a:spcBef>
                <a:spcPts val="0"/>
              </a:spcBef>
              <a:buSzPct val="25000"/>
              <a:buNone/>
            </a:pPr>
            <a:r>
              <a:rPr lang="en" sz="800" b="1" i="0" u="none" strike="noStrike" cap="none">
                <a:solidFill>
                  <a:schemeClr val="dk1"/>
                </a:solidFill>
                <a:latin typeface="Times New Roman"/>
                <a:ea typeface="Times New Roman"/>
                <a:cs typeface="Times New Roman"/>
                <a:sym typeface="Times New Roman"/>
              </a:rPr>
              <a:t>First order frustration calculation (F)</a:t>
            </a:r>
          </a:p>
        </p:txBody>
      </p:sp>
      <p:pic>
        <p:nvPicPr>
          <p:cNvPr id="435" name="Shape 435" descr="frustration__1st_order_calculation_icon_simplified_circ.pdf"/>
          <p:cNvPicPr preferRelativeResize="0"/>
          <p:nvPr/>
        </p:nvPicPr>
        <p:blipFill rotWithShape="1">
          <a:blip r:embed="rId3">
            <a:alphaModFix/>
          </a:blip>
          <a:srcRect/>
          <a:stretch/>
        </p:blipFill>
        <p:spPr>
          <a:xfrm>
            <a:off x="2114550" y="2581276"/>
            <a:ext cx="1500711" cy="1880566"/>
          </a:xfrm>
          <a:prstGeom prst="rect">
            <a:avLst/>
          </a:prstGeom>
          <a:noFill/>
          <a:ln>
            <a:noFill/>
          </a:ln>
        </p:spPr>
      </p:pic>
      <p:pic>
        <p:nvPicPr>
          <p:cNvPr id="436" name="Shape 436" descr="frustration__2nd_order_calculation_icon_simplified_circ.pdf"/>
          <p:cNvPicPr preferRelativeResize="0"/>
          <p:nvPr/>
        </p:nvPicPr>
        <p:blipFill rotWithShape="1">
          <a:blip r:embed="rId4">
            <a:alphaModFix/>
          </a:blip>
          <a:srcRect/>
          <a:stretch/>
        </p:blipFill>
        <p:spPr>
          <a:xfrm>
            <a:off x="3876676" y="2032398"/>
            <a:ext cx="1656454" cy="2436042"/>
          </a:xfrm>
          <a:prstGeom prst="rect">
            <a:avLst/>
          </a:prstGeom>
          <a:noFill/>
          <a:ln>
            <a:noFill/>
          </a:ln>
        </p:spPr>
      </p:pic>
      <p:pic>
        <p:nvPicPr>
          <p:cNvPr id="437" name="Shape 437" descr="ensemble.pdf"/>
          <p:cNvPicPr preferRelativeResize="0"/>
          <p:nvPr/>
        </p:nvPicPr>
        <p:blipFill rotWithShape="1">
          <a:blip r:embed="rId5">
            <a:alphaModFix/>
          </a:blip>
          <a:srcRect l="3468" t="4416" r="2784" b="5808"/>
          <a:stretch/>
        </p:blipFill>
        <p:spPr>
          <a:xfrm>
            <a:off x="5911454" y="1541860"/>
            <a:ext cx="1659872" cy="709423"/>
          </a:xfrm>
          <a:prstGeom prst="rect">
            <a:avLst/>
          </a:prstGeom>
          <a:noFill/>
          <a:ln>
            <a:noFill/>
          </a:ln>
        </p:spPr>
      </p:pic>
      <p:sp>
        <p:nvSpPr>
          <p:cNvPr id="438" name="Shape 438"/>
          <p:cNvSpPr txBox="1"/>
          <p:nvPr/>
        </p:nvSpPr>
        <p:spPr>
          <a:xfrm>
            <a:off x="5929325" y="1302595"/>
            <a:ext cx="1649100" cy="3151500"/>
          </a:xfrm>
          <a:prstGeom prst="rect">
            <a:avLst/>
          </a:prstGeom>
          <a:noFill/>
          <a:ln w="25400" cap="flat" cmpd="sng">
            <a:solidFill>
              <a:schemeClr val="dk1"/>
            </a:solidFill>
            <a:prstDash val="solid"/>
            <a:miter lim="800000"/>
            <a:headEnd type="none" w="med" len="med"/>
            <a:tailEnd type="none" w="med" len="med"/>
          </a:ln>
        </p:spPr>
        <p:txBody>
          <a:bodyPr wrap="square" lIns="68575" tIns="34275" rIns="68575" bIns="34275" anchor="t" anchorCtr="0">
            <a:noAutofit/>
          </a:bodyPr>
          <a:lstStyle/>
          <a:p>
            <a:pPr marL="0" marR="0" lvl="0" indent="0" algn="l" rtl="0">
              <a:spcBef>
                <a:spcPts val="0"/>
              </a:spcBef>
              <a:buNone/>
            </a:pPr>
            <a:endParaRPr sz="1800" b="0" i="0" u="none" strike="noStrike" cap="none">
              <a:solidFill>
                <a:schemeClr val="dk1"/>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43"/>
        <p:cNvGrpSpPr/>
        <p:nvPr/>
      </p:nvGrpSpPr>
      <p:grpSpPr>
        <a:xfrm>
          <a:off x="0" y="0"/>
          <a:ext cx="0" cy="0"/>
          <a:chOff x="0" y="0"/>
          <a:chExt cx="0" cy="0"/>
        </a:xfrm>
      </p:grpSpPr>
      <p:sp>
        <p:nvSpPr>
          <p:cNvPr id="444" name="Shape 444"/>
          <p:cNvSpPr txBox="1">
            <a:spLocks noGrp="1"/>
          </p:cNvSpPr>
          <p:nvPr>
            <p:ph type="title"/>
          </p:nvPr>
        </p:nvSpPr>
        <p:spPr>
          <a:xfrm>
            <a:off x="1643063" y="305991"/>
            <a:ext cx="5829300" cy="857400"/>
          </a:xfrm>
          <a:prstGeom prst="rect">
            <a:avLst/>
          </a:prstGeom>
          <a:noFill/>
          <a:ln>
            <a:noFill/>
          </a:ln>
        </p:spPr>
        <p:txBody>
          <a:bodyPr wrap="square" lIns="68575" tIns="34275" rIns="68575" bIns="34275" anchor="ctr" anchorCtr="0">
            <a:noAutofit/>
          </a:bodyPr>
          <a:lstStyle/>
          <a:p>
            <a:pPr marL="0" marR="0" lvl="0" indent="0" algn="l" rtl="0">
              <a:lnSpc>
                <a:spcPct val="90000"/>
              </a:lnSpc>
              <a:spcBef>
                <a:spcPts val="0"/>
              </a:spcBef>
              <a:buClr>
                <a:schemeClr val="dk1"/>
              </a:buClr>
              <a:buSzPct val="25000"/>
              <a:buFont typeface="Calibri"/>
              <a:buNone/>
            </a:pPr>
            <a:r>
              <a:rPr lang="en" sz="2400" b="1" i="0" u="none" strike="noStrike" cap="none">
                <a:solidFill>
                  <a:srgbClr val="22228B"/>
                </a:solidFill>
                <a:latin typeface="Helvetica Neue"/>
                <a:ea typeface="Helvetica Neue"/>
                <a:cs typeface="Helvetica Neue"/>
                <a:sym typeface="Helvetica Neue"/>
              </a:rPr>
              <a:t>Comparing ∆F values across different SNV categories: disease v normal</a:t>
            </a:r>
          </a:p>
        </p:txBody>
      </p:sp>
      <p:sp>
        <p:nvSpPr>
          <p:cNvPr id="445" name="Shape 445"/>
          <p:cNvSpPr/>
          <p:nvPr/>
        </p:nvSpPr>
        <p:spPr>
          <a:xfrm>
            <a:off x="6130529" y="1439467"/>
            <a:ext cx="1777500" cy="249900"/>
          </a:xfrm>
          <a:prstGeom prst="rect">
            <a:avLst/>
          </a:prstGeom>
          <a:solidFill>
            <a:schemeClr val="lt1"/>
          </a:solidFill>
          <a:ln>
            <a:noFill/>
          </a:ln>
        </p:spPr>
        <p:txBody>
          <a:bodyPr wrap="square" lIns="68575" tIns="34275" rIns="68575" bIns="34275" anchor="ctr" anchorCtr="0">
            <a:noAutofit/>
          </a:bodyPr>
          <a:lstStyle/>
          <a:p>
            <a:pPr marL="0" marR="0" lvl="0" indent="0" algn="ctr" rtl="0">
              <a:spcBef>
                <a:spcPts val="0"/>
              </a:spcBef>
              <a:buNone/>
            </a:pPr>
            <a:endParaRPr sz="1400" b="0" i="0" u="none" strike="noStrike" cap="none">
              <a:solidFill>
                <a:srgbClr val="FFFFFF"/>
              </a:solidFill>
              <a:latin typeface="Calibri"/>
              <a:ea typeface="Calibri"/>
              <a:cs typeface="Calibri"/>
              <a:sym typeface="Calibri"/>
            </a:endParaRPr>
          </a:p>
        </p:txBody>
      </p:sp>
      <p:sp>
        <p:nvSpPr>
          <p:cNvPr id="446" name="Shape 446"/>
          <p:cNvSpPr/>
          <p:nvPr/>
        </p:nvSpPr>
        <p:spPr>
          <a:xfrm>
            <a:off x="1953817" y="1564482"/>
            <a:ext cx="234600" cy="208500"/>
          </a:xfrm>
          <a:prstGeom prst="smileyFace">
            <a:avLst>
              <a:gd name="adj" fmla="val 4653"/>
            </a:avLst>
          </a:prstGeom>
          <a:solidFill>
            <a:srgbClr val="92D050"/>
          </a:solidFill>
          <a:ln w="12700" cap="flat" cmpd="sng">
            <a:solidFill>
              <a:schemeClr val="dk1"/>
            </a:solidFill>
            <a:prstDash val="solid"/>
            <a:round/>
            <a:headEnd type="none" w="med" len="med"/>
            <a:tailEnd type="none" w="med" len="med"/>
          </a:ln>
        </p:spPr>
        <p:txBody>
          <a:bodyPr wrap="square" lIns="68575" tIns="34275" rIns="68575" bIns="34275" anchor="ctr" anchorCtr="0">
            <a:noAutofit/>
          </a:bodyPr>
          <a:lstStyle/>
          <a:p>
            <a:pPr marL="0" marR="0" lvl="0" indent="0" algn="ctr" rtl="0">
              <a:spcBef>
                <a:spcPts val="0"/>
              </a:spcBef>
              <a:buNone/>
            </a:pPr>
            <a:endParaRPr sz="900" b="1" i="0" u="none" strike="noStrike" cap="none">
              <a:solidFill>
                <a:schemeClr val="dk1"/>
              </a:solidFill>
              <a:latin typeface="Arial"/>
              <a:ea typeface="Arial"/>
              <a:cs typeface="Arial"/>
              <a:sym typeface="Arial"/>
            </a:endParaRPr>
          </a:p>
        </p:txBody>
      </p:sp>
      <p:sp>
        <p:nvSpPr>
          <p:cNvPr id="447" name="Shape 447"/>
          <p:cNvSpPr/>
          <p:nvPr/>
        </p:nvSpPr>
        <p:spPr>
          <a:xfrm>
            <a:off x="1976438" y="1794272"/>
            <a:ext cx="192900" cy="338100"/>
          </a:xfrm>
          <a:prstGeom prst="upArrow">
            <a:avLst>
              <a:gd name="adj1" fmla="val 50000"/>
              <a:gd name="adj2" fmla="val 50036"/>
            </a:avLst>
          </a:prstGeom>
          <a:solidFill>
            <a:srgbClr val="92D050"/>
          </a:solidFill>
          <a:ln w="12700" cap="flat" cmpd="sng">
            <a:solidFill>
              <a:schemeClr val="dk1"/>
            </a:solidFill>
            <a:prstDash val="solid"/>
            <a:round/>
            <a:headEnd type="none" w="med" len="med"/>
            <a:tailEnd type="none" w="med" len="med"/>
          </a:ln>
        </p:spPr>
        <p:txBody>
          <a:bodyPr wrap="square" lIns="68575" tIns="34275" rIns="68575" bIns="34275" anchor="ctr" anchorCtr="0">
            <a:noAutofit/>
          </a:bodyPr>
          <a:lstStyle/>
          <a:p>
            <a:pPr marL="0" marR="0" lvl="0" indent="0" algn="ctr" rtl="0">
              <a:spcBef>
                <a:spcPts val="0"/>
              </a:spcBef>
              <a:buNone/>
            </a:pPr>
            <a:endParaRPr sz="900" b="1" i="0" u="none" strike="noStrike" cap="none">
              <a:solidFill>
                <a:schemeClr val="dk1"/>
              </a:solidFill>
              <a:latin typeface="Arial"/>
              <a:ea typeface="Arial"/>
              <a:cs typeface="Arial"/>
              <a:sym typeface="Arial"/>
            </a:endParaRPr>
          </a:p>
        </p:txBody>
      </p:sp>
      <p:sp>
        <p:nvSpPr>
          <p:cNvPr id="448" name="Shape 448"/>
          <p:cNvSpPr/>
          <p:nvPr/>
        </p:nvSpPr>
        <p:spPr>
          <a:xfrm>
            <a:off x="1953816" y="2815828"/>
            <a:ext cx="233400" cy="208500"/>
          </a:xfrm>
          <a:prstGeom prst="smileyFace">
            <a:avLst>
              <a:gd name="adj" fmla="val -4653"/>
            </a:avLst>
          </a:prstGeom>
          <a:solidFill>
            <a:srgbClr val="FF0000"/>
          </a:solidFill>
          <a:ln w="12700" cap="flat" cmpd="sng">
            <a:solidFill>
              <a:schemeClr val="dk1"/>
            </a:solidFill>
            <a:prstDash val="solid"/>
            <a:round/>
            <a:headEnd type="none" w="med" len="med"/>
            <a:tailEnd type="none" w="med" len="med"/>
          </a:ln>
        </p:spPr>
        <p:txBody>
          <a:bodyPr wrap="square" lIns="68575" tIns="34275" rIns="68575" bIns="34275" anchor="ctr" anchorCtr="0">
            <a:noAutofit/>
          </a:bodyPr>
          <a:lstStyle/>
          <a:p>
            <a:pPr marL="0" marR="0" lvl="0" indent="0" algn="ctr" rtl="0">
              <a:spcBef>
                <a:spcPts val="0"/>
              </a:spcBef>
              <a:buNone/>
            </a:pPr>
            <a:endParaRPr sz="900" b="1" i="0" u="none" strike="noStrike" cap="none">
              <a:solidFill>
                <a:schemeClr val="dk1"/>
              </a:solidFill>
              <a:latin typeface="Arial"/>
              <a:ea typeface="Arial"/>
              <a:cs typeface="Arial"/>
              <a:sym typeface="Arial"/>
            </a:endParaRPr>
          </a:p>
        </p:txBody>
      </p:sp>
      <p:sp>
        <p:nvSpPr>
          <p:cNvPr id="449" name="Shape 449"/>
          <p:cNvSpPr/>
          <p:nvPr/>
        </p:nvSpPr>
        <p:spPr>
          <a:xfrm rot="10800000">
            <a:off x="1974038" y="2456297"/>
            <a:ext cx="192900" cy="338100"/>
          </a:xfrm>
          <a:prstGeom prst="upArrow">
            <a:avLst>
              <a:gd name="adj1" fmla="val 50000"/>
              <a:gd name="adj2" fmla="val 50036"/>
            </a:avLst>
          </a:prstGeom>
          <a:solidFill>
            <a:srgbClr val="FF0000"/>
          </a:solidFill>
          <a:ln w="12700" cap="flat" cmpd="sng">
            <a:solidFill>
              <a:schemeClr val="dk1"/>
            </a:solidFill>
            <a:prstDash val="solid"/>
            <a:round/>
            <a:headEnd type="none" w="med" len="med"/>
            <a:tailEnd type="none" w="med" len="med"/>
          </a:ln>
        </p:spPr>
        <p:txBody>
          <a:bodyPr wrap="square" lIns="68575" tIns="34275" rIns="68575" bIns="34275" anchor="ctr" anchorCtr="0">
            <a:noAutofit/>
          </a:bodyPr>
          <a:lstStyle/>
          <a:p>
            <a:pPr marL="0" marR="0" lvl="0" indent="0" algn="ctr" rtl="0">
              <a:spcBef>
                <a:spcPts val="0"/>
              </a:spcBef>
              <a:buNone/>
            </a:pPr>
            <a:endParaRPr sz="900" b="1" i="0" u="none" strike="noStrike" cap="none">
              <a:solidFill>
                <a:schemeClr val="dk1"/>
              </a:solidFill>
              <a:latin typeface="Arial"/>
              <a:ea typeface="Arial"/>
              <a:cs typeface="Arial"/>
              <a:sym typeface="Arial"/>
            </a:endParaRPr>
          </a:p>
        </p:txBody>
      </p:sp>
      <p:sp>
        <p:nvSpPr>
          <p:cNvPr id="450" name="Shape 450"/>
          <p:cNvSpPr txBox="1"/>
          <p:nvPr/>
        </p:nvSpPr>
        <p:spPr>
          <a:xfrm>
            <a:off x="2070497" y="1728788"/>
            <a:ext cx="571500" cy="138000"/>
          </a:xfrm>
          <a:prstGeom prst="rect">
            <a:avLst/>
          </a:prstGeom>
          <a:noFill/>
          <a:ln>
            <a:noFill/>
          </a:ln>
        </p:spPr>
        <p:txBody>
          <a:bodyPr wrap="square" lIns="68575" tIns="34275" rIns="68575" bIns="34275" anchor="t" anchorCtr="0">
            <a:noAutofit/>
          </a:bodyPr>
          <a:lstStyle/>
          <a:p>
            <a:pPr marL="0" marR="0" lvl="0" indent="0" algn="l" rtl="0">
              <a:spcBef>
                <a:spcPts val="0"/>
              </a:spcBef>
              <a:buSzPct val="25000"/>
              <a:buNone/>
            </a:pPr>
            <a:r>
              <a:rPr lang="en" sz="500" b="0" i="0" u="none" strike="noStrike" cap="none">
                <a:solidFill>
                  <a:schemeClr val="dk1"/>
                </a:solidFill>
                <a:latin typeface="Times New Roman"/>
                <a:ea typeface="Times New Roman"/>
                <a:cs typeface="Times New Roman"/>
                <a:sym typeface="Times New Roman"/>
              </a:rPr>
              <a:t>Loss of frustration</a:t>
            </a:r>
          </a:p>
        </p:txBody>
      </p:sp>
      <p:sp>
        <p:nvSpPr>
          <p:cNvPr id="451" name="Shape 451"/>
          <p:cNvSpPr txBox="1"/>
          <p:nvPr/>
        </p:nvSpPr>
        <p:spPr>
          <a:xfrm>
            <a:off x="2070497" y="2719388"/>
            <a:ext cx="571500" cy="139200"/>
          </a:xfrm>
          <a:prstGeom prst="rect">
            <a:avLst/>
          </a:prstGeom>
          <a:noFill/>
          <a:ln>
            <a:noFill/>
          </a:ln>
        </p:spPr>
        <p:txBody>
          <a:bodyPr wrap="square" lIns="68575" tIns="34275" rIns="68575" bIns="34275" anchor="t" anchorCtr="0">
            <a:noAutofit/>
          </a:bodyPr>
          <a:lstStyle/>
          <a:p>
            <a:pPr marL="0" marR="0" lvl="0" indent="0" algn="l" rtl="0">
              <a:spcBef>
                <a:spcPts val="0"/>
              </a:spcBef>
              <a:buSzPct val="25000"/>
              <a:buNone/>
            </a:pPr>
            <a:r>
              <a:rPr lang="en" sz="500" b="0" i="0" u="none" strike="noStrike" cap="none">
                <a:solidFill>
                  <a:schemeClr val="dk1"/>
                </a:solidFill>
                <a:latin typeface="Times New Roman"/>
                <a:ea typeface="Times New Roman"/>
                <a:cs typeface="Times New Roman"/>
                <a:sym typeface="Times New Roman"/>
              </a:rPr>
              <a:t>Gain of frustration</a:t>
            </a:r>
          </a:p>
        </p:txBody>
      </p:sp>
      <p:sp>
        <p:nvSpPr>
          <p:cNvPr id="452" name="Shape 452"/>
          <p:cNvSpPr txBox="1"/>
          <p:nvPr/>
        </p:nvSpPr>
        <p:spPr>
          <a:xfrm>
            <a:off x="32598" y="4857400"/>
            <a:ext cx="1970400" cy="253500"/>
          </a:xfrm>
          <a:prstGeom prst="rect">
            <a:avLst/>
          </a:prstGeom>
          <a:noFill/>
          <a:ln>
            <a:noFill/>
          </a:ln>
        </p:spPr>
        <p:txBody>
          <a:bodyPr wrap="square" lIns="68575" tIns="34275" rIns="68575" bIns="34275" anchor="t" anchorCtr="0">
            <a:noAutofit/>
          </a:bodyPr>
          <a:lstStyle/>
          <a:p>
            <a:pPr marL="0" marR="0" lvl="0" indent="0" algn="l" rtl="0">
              <a:spcBef>
                <a:spcPts val="0"/>
              </a:spcBef>
              <a:buSzPct val="25000"/>
              <a:buNone/>
            </a:pPr>
            <a:r>
              <a:rPr lang="en" sz="1200" b="1">
                <a:solidFill>
                  <a:srgbClr val="7F7F7F"/>
                </a:solidFill>
                <a:latin typeface="Calibri"/>
                <a:ea typeface="Calibri"/>
                <a:cs typeface="Calibri"/>
                <a:sym typeface="Calibri"/>
              </a:rPr>
              <a:t>[Kumar et al, </a:t>
            </a:r>
            <a:r>
              <a:rPr lang="en" sz="1200" b="1" i="1">
                <a:solidFill>
                  <a:srgbClr val="7F7F7F"/>
                </a:solidFill>
                <a:latin typeface="Calibri"/>
                <a:ea typeface="Calibri"/>
                <a:cs typeface="Calibri"/>
                <a:sym typeface="Calibri"/>
              </a:rPr>
              <a:t>NAR</a:t>
            </a:r>
            <a:r>
              <a:rPr lang="en" sz="1200" b="1">
                <a:solidFill>
                  <a:srgbClr val="7F7F7F"/>
                </a:solidFill>
                <a:latin typeface="Calibri"/>
                <a:ea typeface="Calibri"/>
                <a:cs typeface="Calibri"/>
                <a:sym typeface="Calibri"/>
              </a:rPr>
              <a:t> (2016)]</a:t>
            </a:r>
          </a:p>
        </p:txBody>
      </p:sp>
      <p:pic>
        <p:nvPicPr>
          <p:cNvPr id="453" name="Shape 453" descr="compare.deltaMinFrustration.core.png"/>
          <p:cNvPicPr preferRelativeResize="0"/>
          <p:nvPr/>
        </p:nvPicPr>
        <p:blipFill rotWithShape="1">
          <a:blip r:embed="rId3">
            <a:alphaModFix/>
          </a:blip>
          <a:srcRect l="9000" t="17432" r="7819" b="13721"/>
          <a:stretch/>
        </p:blipFill>
        <p:spPr>
          <a:xfrm>
            <a:off x="2641997" y="1564482"/>
            <a:ext cx="1970404" cy="1855985"/>
          </a:xfrm>
          <a:prstGeom prst="rect">
            <a:avLst/>
          </a:prstGeom>
          <a:noFill/>
          <a:ln>
            <a:noFill/>
          </a:ln>
        </p:spPr>
      </p:pic>
      <p:pic>
        <p:nvPicPr>
          <p:cNvPr id="454" name="Shape 454" descr="compare.deltaMinFrustration.surface.png"/>
          <p:cNvPicPr preferRelativeResize="0"/>
          <p:nvPr/>
        </p:nvPicPr>
        <p:blipFill rotWithShape="1">
          <a:blip r:embed="rId4">
            <a:alphaModFix/>
          </a:blip>
          <a:srcRect l="9197" t="17430" r="8021" b="14160"/>
          <a:stretch/>
        </p:blipFill>
        <p:spPr>
          <a:xfrm>
            <a:off x="5170885" y="1550194"/>
            <a:ext cx="2056076" cy="1889230"/>
          </a:xfrm>
          <a:prstGeom prst="rect">
            <a:avLst/>
          </a:prstGeom>
          <a:noFill/>
          <a:ln>
            <a:noFill/>
          </a:ln>
        </p:spPr>
      </p:pic>
      <p:sp>
        <p:nvSpPr>
          <p:cNvPr id="455" name="Shape 455"/>
          <p:cNvSpPr txBox="1"/>
          <p:nvPr/>
        </p:nvSpPr>
        <p:spPr>
          <a:xfrm>
            <a:off x="3039666" y="3444479"/>
            <a:ext cx="1400100" cy="231000"/>
          </a:xfrm>
          <a:prstGeom prst="rect">
            <a:avLst/>
          </a:prstGeom>
          <a:noFill/>
          <a:ln>
            <a:noFill/>
          </a:ln>
        </p:spPr>
        <p:txBody>
          <a:bodyPr wrap="square" lIns="68575" tIns="34275" rIns="68575" bIns="34275" anchor="t" anchorCtr="0">
            <a:noAutofit/>
          </a:bodyPr>
          <a:lstStyle/>
          <a:p>
            <a:pPr marL="0" marR="0" lvl="0" indent="0" algn="l" rtl="0">
              <a:spcBef>
                <a:spcPts val="0"/>
              </a:spcBef>
              <a:buSzPct val="25000"/>
              <a:buNone/>
            </a:pPr>
            <a:r>
              <a:rPr lang="en" sz="1100" b="1" i="0" u="none" strike="noStrike" cap="none">
                <a:solidFill>
                  <a:schemeClr val="dk1"/>
                </a:solidFill>
                <a:latin typeface="Arial"/>
                <a:ea typeface="Arial"/>
                <a:cs typeface="Arial"/>
                <a:sym typeface="Arial"/>
              </a:rPr>
              <a:t>Core residues</a:t>
            </a:r>
          </a:p>
        </p:txBody>
      </p:sp>
      <p:sp>
        <p:nvSpPr>
          <p:cNvPr id="456" name="Shape 456"/>
          <p:cNvSpPr txBox="1"/>
          <p:nvPr/>
        </p:nvSpPr>
        <p:spPr>
          <a:xfrm>
            <a:off x="5575698" y="3444479"/>
            <a:ext cx="1836000" cy="231000"/>
          </a:xfrm>
          <a:prstGeom prst="rect">
            <a:avLst/>
          </a:prstGeom>
          <a:noFill/>
          <a:ln>
            <a:noFill/>
          </a:ln>
        </p:spPr>
        <p:txBody>
          <a:bodyPr wrap="square" lIns="68575" tIns="34275" rIns="68575" bIns="34275" anchor="t" anchorCtr="0">
            <a:noAutofit/>
          </a:bodyPr>
          <a:lstStyle/>
          <a:p>
            <a:pPr marL="0" marR="0" lvl="0" indent="0" algn="l" rtl="0">
              <a:spcBef>
                <a:spcPts val="0"/>
              </a:spcBef>
              <a:buSzPct val="25000"/>
              <a:buNone/>
            </a:pPr>
            <a:r>
              <a:rPr lang="en" sz="1100" b="1" i="0" u="none" strike="noStrike" cap="none">
                <a:solidFill>
                  <a:schemeClr val="dk1"/>
                </a:solidFill>
                <a:latin typeface="Arial"/>
                <a:ea typeface="Arial"/>
                <a:cs typeface="Arial"/>
                <a:sym typeface="Arial"/>
              </a:rPr>
              <a:t>Surface residues</a:t>
            </a:r>
          </a:p>
        </p:txBody>
      </p:sp>
      <p:cxnSp>
        <p:nvCxnSpPr>
          <p:cNvPr id="457" name="Shape 457"/>
          <p:cNvCxnSpPr/>
          <p:nvPr/>
        </p:nvCxnSpPr>
        <p:spPr>
          <a:xfrm>
            <a:off x="3094435" y="2182416"/>
            <a:ext cx="618000" cy="0"/>
          </a:xfrm>
          <a:prstGeom prst="straightConnector1">
            <a:avLst/>
          </a:prstGeom>
          <a:noFill/>
          <a:ln w="9525" cap="flat" cmpd="sng">
            <a:solidFill>
              <a:schemeClr val="dk1"/>
            </a:solidFill>
            <a:prstDash val="dot"/>
            <a:round/>
            <a:headEnd type="none" w="med" len="med"/>
            <a:tailEnd type="none" w="med" len="med"/>
          </a:ln>
        </p:spPr>
      </p:cxnSp>
      <p:cxnSp>
        <p:nvCxnSpPr>
          <p:cNvPr id="458" name="Shape 458"/>
          <p:cNvCxnSpPr/>
          <p:nvPr/>
        </p:nvCxnSpPr>
        <p:spPr>
          <a:xfrm>
            <a:off x="3712370" y="2208610"/>
            <a:ext cx="640500" cy="146400"/>
          </a:xfrm>
          <a:prstGeom prst="straightConnector1">
            <a:avLst/>
          </a:prstGeom>
          <a:noFill/>
          <a:ln w="12700" cap="flat" cmpd="sng">
            <a:solidFill>
              <a:srgbClr val="3366FF"/>
            </a:solidFill>
            <a:prstDash val="dash"/>
            <a:round/>
            <a:headEnd type="none" w="med" len="med"/>
            <a:tailEnd type="stealth" w="lg" len="lg"/>
          </a:ln>
        </p:spPr>
      </p:cxnSp>
      <p:cxnSp>
        <p:nvCxnSpPr>
          <p:cNvPr id="459" name="Shape 459"/>
          <p:cNvCxnSpPr/>
          <p:nvPr/>
        </p:nvCxnSpPr>
        <p:spPr>
          <a:xfrm>
            <a:off x="5632847" y="2283619"/>
            <a:ext cx="681000" cy="0"/>
          </a:xfrm>
          <a:prstGeom prst="straightConnector1">
            <a:avLst/>
          </a:prstGeom>
          <a:noFill/>
          <a:ln w="9525" cap="flat" cmpd="sng">
            <a:solidFill>
              <a:srgbClr val="FF0000"/>
            </a:solidFill>
            <a:prstDash val="dot"/>
            <a:round/>
            <a:headEnd type="none" w="med" len="med"/>
            <a:tailEnd type="none" w="med" len="med"/>
          </a:ln>
        </p:spPr>
      </p:cxnSp>
      <p:cxnSp>
        <p:nvCxnSpPr>
          <p:cNvPr id="460" name="Shape 460"/>
          <p:cNvCxnSpPr/>
          <p:nvPr/>
        </p:nvCxnSpPr>
        <p:spPr>
          <a:xfrm>
            <a:off x="6313885" y="2283619"/>
            <a:ext cx="641700" cy="71400"/>
          </a:xfrm>
          <a:prstGeom prst="straightConnector1">
            <a:avLst/>
          </a:prstGeom>
          <a:noFill/>
          <a:ln w="12700" cap="flat" cmpd="sng">
            <a:solidFill>
              <a:srgbClr val="0000FF"/>
            </a:solidFill>
            <a:prstDash val="dash"/>
            <a:round/>
            <a:headEnd type="none" w="med" len="med"/>
            <a:tailEnd type="stealth" w="lg" len="lg"/>
          </a:ln>
        </p:spPr>
      </p:cxnSp>
      <p:sp>
        <p:nvSpPr>
          <p:cNvPr id="461" name="Shape 461"/>
          <p:cNvSpPr txBox="1"/>
          <p:nvPr/>
        </p:nvSpPr>
        <p:spPr>
          <a:xfrm>
            <a:off x="2057400" y="3727847"/>
            <a:ext cx="5719800" cy="1176300"/>
          </a:xfrm>
          <a:prstGeom prst="rect">
            <a:avLst/>
          </a:prstGeom>
          <a:noFill/>
          <a:ln>
            <a:noFill/>
          </a:ln>
        </p:spPr>
        <p:txBody>
          <a:bodyPr wrap="square" lIns="68575" tIns="34275" rIns="68575" bIns="34275" anchor="t" anchorCtr="0">
            <a:noAutofit/>
          </a:bodyPr>
          <a:lstStyle/>
          <a:p>
            <a:pPr marL="0" marR="0" lvl="0" indent="0" algn="l" rtl="0">
              <a:spcBef>
                <a:spcPts val="0"/>
              </a:spcBef>
              <a:buSzPct val="25000"/>
              <a:buNone/>
            </a:pPr>
            <a:r>
              <a:rPr lang="en" sz="1800" i="0" u="none" strike="noStrike" cap="none" dirty="0">
                <a:solidFill>
                  <a:schemeClr val="dk1"/>
                </a:solidFill>
                <a:latin typeface="Helvetica Neue"/>
                <a:ea typeface="Helvetica Neue"/>
                <a:cs typeface="Helvetica Neue"/>
                <a:sym typeface="Helvetica Neue"/>
              </a:rPr>
              <a:t>Normal mutations (1000G) tend to unfavorably frustrate (less frustrated) surface more than core, </a:t>
            </a:r>
            <a:br>
              <a:rPr lang="en" sz="1800" i="0" u="none" strike="noStrike" cap="none" dirty="0">
                <a:solidFill>
                  <a:schemeClr val="dk1"/>
                </a:solidFill>
                <a:latin typeface="Helvetica Neue"/>
                <a:ea typeface="Helvetica Neue"/>
                <a:cs typeface="Helvetica Neue"/>
                <a:sym typeface="Helvetica Neue"/>
              </a:rPr>
            </a:br>
            <a:r>
              <a:rPr lang="en" sz="1800" i="0" u="none" strike="noStrike" cap="none" dirty="0">
                <a:solidFill>
                  <a:schemeClr val="dk1"/>
                </a:solidFill>
                <a:latin typeface="Helvetica Neue"/>
                <a:ea typeface="Helvetica Neue"/>
                <a:cs typeface="Helvetica Neue"/>
                <a:sym typeface="Helvetica Neue"/>
              </a:rPr>
              <a:t>but for disease mutations (HGMD) </a:t>
            </a:r>
            <a:br>
              <a:rPr lang="en" sz="1800" i="0" u="none" strike="noStrike" cap="none" dirty="0">
                <a:solidFill>
                  <a:schemeClr val="dk1"/>
                </a:solidFill>
                <a:latin typeface="Helvetica Neue"/>
                <a:ea typeface="Helvetica Neue"/>
                <a:cs typeface="Helvetica Neue"/>
                <a:sym typeface="Helvetica Neue"/>
              </a:rPr>
            </a:br>
            <a:r>
              <a:rPr lang="en" sz="1800" i="0" u="none" strike="noStrike" cap="none" dirty="0">
                <a:solidFill>
                  <a:schemeClr val="dk1"/>
                </a:solidFill>
                <a:latin typeface="Helvetica Neue"/>
                <a:ea typeface="Helvetica Neue"/>
                <a:cs typeface="Helvetica Neue"/>
                <a:sym typeface="Helvetica Neue"/>
              </a:rPr>
              <a:t>no trend &amp; greater changes</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66"/>
        <p:cNvGrpSpPr/>
        <p:nvPr/>
      </p:nvGrpSpPr>
      <p:grpSpPr>
        <a:xfrm>
          <a:off x="0" y="0"/>
          <a:ext cx="0" cy="0"/>
          <a:chOff x="0" y="0"/>
          <a:chExt cx="0" cy="0"/>
        </a:xfrm>
      </p:grpSpPr>
      <p:sp>
        <p:nvSpPr>
          <p:cNvPr id="467" name="Shape 467"/>
          <p:cNvSpPr txBox="1">
            <a:spLocks noGrp="1"/>
          </p:cNvSpPr>
          <p:nvPr>
            <p:ph type="title"/>
          </p:nvPr>
        </p:nvSpPr>
        <p:spPr>
          <a:xfrm>
            <a:off x="1643063" y="247650"/>
            <a:ext cx="5829300" cy="857400"/>
          </a:xfrm>
          <a:prstGeom prst="rect">
            <a:avLst/>
          </a:prstGeom>
          <a:noFill/>
          <a:ln>
            <a:noFill/>
          </a:ln>
        </p:spPr>
        <p:txBody>
          <a:bodyPr wrap="square" lIns="68575" tIns="34275" rIns="68575" bIns="34275" anchor="ctr" anchorCtr="0">
            <a:noAutofit/>
          </a:bodyPr>
          <a:lstStyle/>
          <a:p>
            <a:pPr marL="0" marR="0" lvl="0" indent="0" algn="l" rtl="0">
              <a:lnSpc>
                <a:spcPct val="90000"/>
              </a:lnSpc>
              <a:spcBef>
                <a:spcPts val="0"/>
              </a:spcBef>
              <a:buClr>
                <a:schemeClr val="dk1"/>
              </a:buClr>
              <a:buSzPct val="25000"/>
              <a:buFont typeface="Calibri"/>
              <a:buNone/>
            </a:pPr>
            <a:r>
              <a:rPr lang="en" sz="2700" b="1" i="0" u="none" strike="noStrike" cap="none">
                <a:solidFill>
                  <a:srgbClr val="22228B"/>
                </a:solidFill>
                <a:latin typeface="Helvetica Neue"/>
                <a:ea typeface="Helvetica Neue"/>
                <a:cs typeface="Helvetica Neue"/>
                <a:sym typeface="Helvetica Neue"/>
              </a:rPr>
              <a:t>Comparison between ∆F distributions: TSGs v. oncogenes</a:t>
            </a:r>
          </a:p>
        </p:txBody>
      </p:sp>
      <p:sp>
        <p:nvSpPr>
          <p:cNvPr id="468" name="Shape 468"/>
          <p:cNvSpPr/>
          <p:nvPr/>
        </p:nvSpPr>
        <p:spPr>
          <a:xfrm>
            <a:off x="6130529" y="1439467"/>
            <a:ext cx="1777500" cy="249900"/>
          </a:xfrm>
          <a:prstGeom prst="rect">
            <a:avLst/>
          </a:prstGeom>
          <a:solidFill>
            <a:schemeClr val="lt1"/>
          </a:solidFill>
          <a:ln>
            <a:noFill/>
          </a:ln>
        </p:spPr>
        <p:txBody>
          <a:bodyPr wrap="square" lIns="68575" tIns="34275" rIns="68575" bIns="34275" anchor="ctr" anchorCtr="0">
            <a:noAutofit/>
          </a:bodyPr>
          <a:lstStyle/>
          <a:p>
            <a:pPr marL="0" marR="0" lvl="0" indent="0" algn="ctr" rtl="0">
              <a:spcBef>
                <a:spcPts val="0"/>
              </a:spcBef>
              <a:buNone/>
            </a:pPr>
            <a:endParaRPr sz="1400" b="0" i="0" u="none" strike="noStrike" cap="none">
              <a:solidFill>
                <a:srgbClr val="FFFFFF"/>
              </a:solidFill>
              <a:latin typeface="Calibri"/>
              <a:ea typeface="Calibri"/>
              <a:cs typeface="Calibri"/>
              <a:sym typeface="Calibri"/>
            </a:endParaRPr>
          </a:p>
        </p:txBody>
      </p:sp>
      <p:pic>
        <p:nvPicPr>
          <p:cNvPr id="469" name="Shape 469"/>
          <p:cNvPicPr preferRelativeResize="0"/>
          <p:nvPr/>
        </p:nvPicPr>
        <p:blipFill rotWithShape="1">
          <a:blip r:embed="rId3">
            <a:alphaModFix/>
          </a:blip>
          <a:srcRect l="10522" t="15595" b="23742"/>
          <a:stretch/>
        </p:blipFill>
        <p:spPr>
          <a:xfrm>
            <a:off x="2196704" y="1206103"/>
            <a:ext cx="4708564" cy="3275402"/>
          </a:xfrm>
          <a:prstGeom prst="rect">
            <a:avLst/>
          </a:prstGeom>
          <a:noFill/>
          <a:ln>
            <a:noFill/>
          </a:ln>
        </p:spPr>
      </p:pic>
      <p:sp>
        <p:nvSpPr>
          <p:cNvPr id="470" name="Shape 470"/>
          <p:cNvSpPr/>
          <p:nvPr/>
        </p:nvSpPr>
        <p:spPr>
          <a:xfrm>
            <a:off x="1991917" y="1583531"/>
            <a:ext cx="120300" cy="114300"/>
          </a:xfrm>
          <a:prstGeom prst="smileyFace">
            <a:avLst>
              <a:gd name="adj" fmla="val 4653"/>
            </a:avLst>
          </a:prstGeom>
          <a:solidFill>
            <a:srgbClr val="92D050"/>
          </a:solidFill>
          <a:ln w="12700" cap="flat" cmpd="sng">
            <a:solidFill>
              <a:schemeClr val="dk1"/>
            </a:solidFill>
            <a:prstDash val="solid"/>
            <a:round/>
            <a:headEnd type="none" w="med" len="med"/>
            <a:tailEnd type="none" w="med" len="med"/>
          </a:ln>
        </p:spPr>
        <p:txBody>
          <a:bodyPr wrap="square" lIns="68575" tIns="34275" rIns="68575" bIns="34275" anchor="ctr" anchorCtr="0">
            <a:noAutofit/>
          </a:bodyPr>
          <a:lstStyle/>
          <a:p>
            <a:pPr marL="0" marR="0" lvl="0" indent="0" algn="ctr" rtl="0">
              <a:spcBef>
                <a:spcPts val="0"/>
              </a:spcBef>
              <a:buNone/>
            </a:pPr>
            <a:endParaRPr sz="900" b="1" i="0" u="none" strike="noStrike" cap="none">
              <a:solidFill>
                <a:schemeClr val="dk1"/>
              </a:solidFill>
              <a:latin typeface="Arial"/>
              <a:ea typeface="Arial"/>
              <a:cs typeface="Arial"/>
              <a:sym typeface="Arial"/>
            </a:endParaRPr>
          </a:p>
        </p:txBody>
      </p:sp>
      <p:sp>
        <p:nvSpPr>
          <p:cNvPr id="471" name="Shape 471"/>
          <p:cNvSpPr/>
          <p:nvPr/>
        </p:nvSpPr>
        <p:spPr>
          <a:xfrm>
            <a:off x="1993107" y="1726407"/>
            <a:ext cx="98700" cy="184500"/>
          </a:xfrm>
          <a:prstGeom prst="upArrow">
            <a:avLst>
              <a:gd name="adj1" fmla="val 50000"/>
              <a:gd name="adj2" fmla="val 50007"/>
            </a:avLst>
          </a:prstGeom>
          <a:solidFill>
            <a:srgbClr val="92D050"/>
          </a:solidFill>
          <a:ln w="12700" cap="flat" cmpd="sng">
            <a:solidFill>
              <a:schemeClr val="dk1"/>
            </a:solidFill>
            <a:prstDash val="solid"/>
            <a:round/>
            <a:headEnd type="none" w="med" len="med"/>
            <a:tailEnd type="none" w="med" len="med"/>
          </a:ln>
        </p:spPr>
        <p:txBody>
          <a:bodyPr wrap="square" lIns="68575" tIns="34275" rIns="68575" bIns="34275" anchor="ctr" anchorCtr="0">
            <a:noAutofit/>
          </a:bodyPr>
          <a:lstStyle/>
          <a:p>
            <a:pPr marL="0" marR="0" lvl="0" indent="0" algn="ctr" rtl="0">
              <a:spcBef>
                <a:spcPts val="0"/>
              </a:spcBef>
              <a:buNone/>
            </a:pPr>
            <a:endParaRPr sz="900" b="1" i="0" u="none" strike="noStrike" cap="none">
              <a:solidFill>
                <a:schemeClr val="dk1"/>
              </a:solidFill>
              <a:latin typeface="Arial"/>
              <a:ea typeface="Arial"/>
              <a:cs typeface="Arial"/>
              <a:sym typeface="Arial"/>
            </a:endParaRPr>
          </a:p>
        </p:txBody>
      </p:sp>
      <p:sp>
        <p:nvSpPr>
          <p:cNvPr id="472" name="Shape 472"/>
          <p:cNvSpPr/>
          <p:nvPr/>
        </p:nvSpPr>
        <p:spPr>
          <a:xfrm>
            <a:off x="2001442" y="2432447"/>
            <a:ext cx="120300" cy="114300"/>
          </a:xfrm>
          <a:prstGeom prst="smileyFace">
            <a:avLst>
              <a:gd name="adj" fmla="val -4653"/>
            </a:avLst>
          </a:prstGeom>
          <a:solidFill>
            <a:srgbClr val="FF0000"/>
          </a:solidFill>
          <a:ln w="12700" cap="flat" cmpd="sng">
            <a:solidFill>
              <a:schemeClr val="dk1"/>
            </a:solidFill>
            <a:prstDash val="solid"/>
            <a:round/>
            <a:headEnd type="none" w="med" len="med"/>
            <a:tailEnd type="none" w="med" len="med"/>
          </a:ln>
        </p:spPr>
        <p:txBody>
          <a:bodyPr wrap="square" lIns="68575" tIns="34275" rIns="68575" bIns="34275" anchor="ctr" anchorCtr="0">
            <a:noAutofit/>
          </a:bodyPr>
          <a:lstStyle/>
          <a:p>
            <a:pPr marL="0" marR="0" lvl="0" indent="0" algn="ctr" rtl="0">
              <a:spcBef>
                <a:spcPts val="0"/>
              </a:spcBef>
              <a:buNone/>
            </a:pPr>
            <a:endParaRPr sz="900" b="1" i="0" u="none" strike="noStrike" cap="none">
              <a:solidFill>
                <a:schemeClr val="dk1"/>
              </a:solidFill>
              <a:latin typeface="Arial"/>
              <a:ea typeface="Arial"/>
              <a:cs typeface="Arial"/>
              <a:sym typeface="Arial"/>
            </a:endParaRPr>
          </a:p>
        </p:txBody>
      </p:sp>
      <p:sp>
        <p:nvSpPr>
          <p:cNvPr id="473" name="Shape 473"/>
          <p:cNvSpPr/>
          <p:nvPr/>
        </p:nvSpPr>
        <p:spPr>
          <a:xfrm rot="10800000">
            <a:off x="2001563" y="2216992"/>
            <a:ext cx="98700" cy="184500"/>
          </a:xfrm>
          <a:prstGeom prst="upArrow">
            <a:avLst>
              <a:gd name="adj1" fmla="val 50000"/>
              <a:gd name="adj2" fmla="val 50007"/>
            </a:avLst>
          </a:prstGeom>
          <a:solidFill>
            <a:srgbClr val="FF0000"/>
          </a:solidFill>
          <a:ln w="12700" cap="flat" cmpd="sng">
            <a:solidFill>
              <a:schemeClr val="dk1"/>
            </a:solidFill>
            <a:prstDash val="solid"/>
            <a:round/>
            <a:headEnd type="none" w="med" len="med"/>
            <a:tailEnd type="none" w="med" len="med"/>
          </a:ln>
        </p:spPr>
        <p:txBody>
          <a:bodyPr wrap="square" lIns="68575" tIns="34275" rIns="68575" bIns="34275" anchor="ctr" anchorCtr="0">
            <a:noAutofit/>
          </a:bodyPr>
          <a:lstStyle/>
          <a:p>
            <a:pPr marL="0" marR="0" lvl="0" indent="0" algn="ctr" rtl="0">
              <a:spcBef>
                <a:spcPts val="0"/>
              </a:spcBef>
              <a:buNone/>
            </a:pPr>
            <a:endParaRPr sz="900" b="1" i="0" u="none" strike="noStrike" cap="none">
              <a:solidFill>
                <a:schemeClr val="dk1"/>
              </a:solidFill>
              <a:latin typeface="Arial"/>
              <a:ea typeface="Arial"/>
              <a:cs typeface="Arial"/>
              <a:sym typeface="Arial"/>
            </a:endParaRPr>
          </a:p>
        </p:txBody>
      </p:sp>
      <p:sp>
        <p:nvSpPr>
          <p:cNvPr id="474" name="Shape 474"/>
          <p:cNvSpPr txBox="1"/>
          <p:nvPr/>
        </p:nvSpPr>
        <p:spPr>
          <a:xfrm>
            <a:off x="494677" y="4582700"/>
            <a:ext cx="8307000" cy="438300"/>
          </a:xfrm>
          <a:prstGeom prst="rect">
            <a:avLst/>
          </a:prstGeom>
          <a:noFill/>
          <a:ln>
            <a:noFill/>
          </a:ln>
        </p:spPr>
        <p:txBody>
          <a:bodyPr wrap="square" lIns="68575" tIns="34275" rIns="68575" bIns="34275" anchor="t" anchorCtr="0">
            <a:noAutofit/>
          </a:bodyPr>
          <a:lstStyle/>
          <a:p>
            <a:pPr marL="0" marR="0" lvl="0" indent="0" algn="l" rtl="0">
              <a:spcBef>
                <a:spcPts val="0"/>
              </a:spcBef>
              <a:buSzPct val="25000"/>
              <a:buNone/>
            </a:pPr>
            <a:r>
              <a:rPr lang="en" sz="1200" i="0" u="none" strike="noStrike" cap="none">
                <a:solidFill>
                  <a:schemeClr val="dk1"/>
                </a:solidFill>
                <a:latin typeface="Helvetica Neue"/>
                <a:ea typeface="Helvetica Neue"/>
                <a:cs typeface="Helvetica Neue"/>
                <a:sym typeface="Helvetica Neue"/>
              </a:rPr>
              <a:t>SNVs in TSGs change frustration more in core than the surface, whereas those associated with oncogenes manifest the opposite pattern. This is consistent with differences in LOF v GOF mechanisms.</a:t>
            </a:r>
          </a:p>
        </p:txBody>
      </p:sp>
      <p:sp>
        <p:nvSpPr>
          <p:cNvPr id="475" name="Shape 475"/>
          <p:cNvSpPr txBox="1"/>
          <p:nvPr/>
        </p:nvSpPr>
        <p:spPr>
          <a:xfrm rot="-5400000">
            <a:off x="-851425" y="4034650"/>
            <a:ext cx="1977000" cy="253500"/>
          </a:xfrm>
          <a:prstGeom prst="rect">
            <a:avLst/>
          </a:prstGeom>
          <a:noFill/>
          <a:ln>
            <a:noFill/>
          </a:ln>
        </p:spPr>
        <p:txBody>
          <a:bodyPr wrap="square" lIns="68575" tIns="34275" rIns="68575" bIns="34275" anchor="t" anchorCtr="0">
            <a:noAutofit/>
          </a:bodyPr>
          <a:lstStyle/>
          <a:p>
            <a:pPr marL="0" marR="0" lvl="0" indent="0" algn="l" rtl="0">
              <a:spcBef>
                <a:spcPts val="0"/>
              </a:spcBef>
              <a:buSzPct val="25000"/>
              <a:buNone/>
            </a:pPr>
            <a:r>
              <a:rPr lang="en" sz="1200" b="1">
                <a:solidFill>
                  <a:srgbClr val="7F7F7F"/>
                </a:solidFill>
                <a:latin typeface="Calibri"/>
                <a:ea typeface="Calibri"/>
                <a:cs typeface="Calibri"/>
                <a:sym typeface="Calibri"/>
              </a:rPr>
              <a:t>[Kumar et al, </a:t>
            </a:r>
            <a:r>
              <a:rPr lang="en" sz="1200" b="1" i="1">
                <a:solidFill>
                  <a:srgbClr val="7F7F7F"/>
                </a:solidFill>
                <a:latin typeface="Calibri"/>
                <a:ea typeface="Calibri"/>
                <a:cs typeface="Calibri"/>
                <a:sym typeface="Calibri"/>
              </a:rPr>
              <a:t>NAR</a:t>
            </a:r>
            <a:r>
              <a:rPr lang="en" sz="1200" b="1">
                <a:solidFill>
                  <a:srgbClr val="7F7F7F"/>
                </a:solidFill>
                <a:latin typeface="Calibri"/>
                <a:ea typeface="Calibri"/>
                <a:cs typeface="Calibri"/>
                <a:sym typeface="Calibri"/>
              </a:rPr>
              <a:t> (2016)]</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97"/>
        <p:cNvGrpSpPr/>
        <p:nvPr/>
      </p:nvGrpSpPr>
      <p:grpSpPr>
        <a:xfrm>
          <a:off x="0" y="0"/>
          <a:ext cx="0" cy="0"/>
          <a:chOff x="0" y="0"/>
          <a:chExt cx="0" cy="0"/>
        </a:xfrm>
      </p:grpSpPr>
      <p:sp>
        <p:nvSpPr>
          <p:cNvPr id="298" name="Shape 298"/>
          <p:cNvSpPr txBox="1">
            <a:spLocks noGrp="1"/>
          </p:cNvSpPr>
          <p:nvPr>
            <p:ph type="title"/>
          </p:nvPr>
        </p:nvSpPr>
        <p:spPr>
          <a:xfrm>
            <a:off x="0" y="108347"/>
            <a:ext cx="9144000" cy="615600"/>
          </a:xfrm>
          <a:prstGeom prst="rect">
            <a:avLst/>
          </a:prstGeom>
          <a:noFill/>
          <a:ln>
            <a:noFill/>
          </a:ln>
        </p:spPr>
        <p:txBody>
          <a:bodyPr wrap="square" lIns="92050" tIns="46025" rIns="92050" bIns="46025" anchor="ctr" anchorCtr="0">
            <a:noAutofit/>
          </a:bodyPr>
          <a:lstStyle/>
          <a:p>
            <a:pPr lvl="0">
              <a:buClr>
                <a:srgbClr val="7F7F7F"/>
              </a:buClr>
              <a:buSzPct val="25000"/>
            </a:pPr>
            <a:r>
              <a:rPr lang="en" sz="1800" dirty="0">
                <a:solidFill>
                  <a:schemeClr val="tx1">
                    <a:lumMod val="65000"/>
                    <a:lumOff val="35000"/>
                  </a:schemeClr>
                </a:solidFill>
                <a:latin typeface="Helvetica Neue"/>
                <a:ea typeface="Helvetica Neue"/>
                <a:cs typeface="Helvetica Neue"/>
                <a:sym typeface="Helvetica Neue"/>
              </a:rPr>
              <a:t>Prioritizing Variants </a:t>
            </a:r>
            <a:r>
              <a:rPr lang="en" sz="1800" dirty="0" smtClean="0">
                <a:solidFill>
                  <a:schemeClr val="tx1">
                    <a:lumMod val="65000"/>
                    <a:lumOff val="35000"/>
                  </a:schemeClr>
                </a:solidFill>
                <a:latin typeface="Helvetica Neue"/>
                <a:ea typeface="Helvetica Neue"/>
                <a:cs typeface="Helvetica Neue"/>
                <a:sym typeface="Helvetica Neue"/>
              </a:rPr>
              <a:t>in </a:t>
            </a:r>
            <a:r>
              <a:rPr lang="en" sz="1800" dirty="0">
                <a:solidFill>
                  <a:schemeClr val="tx1">
                    <a:lumMod val="65000"/>
                    <a:lumOff val="35000"/>
                  </a:schemeClr>
                </a:solidFill>
                <a:latin typeface="Helvetica Neue"/>
                <a:ea typeface="Helvetica Neue"/>
                <a:cs typeface="Helvetica Neue"/>
                <a:sym typeface="Helvetica Neue"/>
              </a:rPr>
              <a:t>Personal Genomes: </a:t>
            </a:r>
            <a:r>
              <a:rPr lang="en" sz="1800" dirty="0" smtClean="0">
                <a:solidFill>
                  <a:schemeClr val="tx1">
                    <a:lumMod val="65000"/>
                    <a:lumOff val="35000"/>
                  </a:schemeClr>
                </a:solidFill>
                <a:latin typeface="Helvetica Neue"/>
                <a:ea typeface="Helvetica Neue"/>
                <a:cs typeface="Helvetica Neue"/>
                <a:sym typeface="Helvetica Neue"/>
              </a:rPr>
              <a:t>Using </a:t>
            </a:r>
            <a:r>
              <a:rPr lang="en" sz="1800" dirty="0">
                <a:solidFill>
                  <a:schemeClr val="tx1">
                    <a:lumMod val="65000"/>
                    <a:lumOff val="35000"/>
                  </a:schemeClr>
                </a:solidFill>
                <a:latin typeface="Helvetica Neue"/>
                <a:ea typeface="Helvetica Neue"/>
                <a:cs typeface="Helvetica Neue"/>
                <a:sym typeface="Helvetica Neue"/>
              </a:rPr>
              <a:t>functional </a:t>
            </a:r>
            <a:br>
              <a:rPr lang="en" sz="1800" dirty="0">
                <a:solidFill>
                  <a:schemeClr val="tx1">
                    <a:lumMod val="65000"/>
                    <a:lumOff val="35000"/>
                  </a:schemeClr>
                </a:solidFill>
                <a:latin typeface="Helvetica Neue"/>
                <a:ea typeface="Helvetica Neue"/>
                <a:cs typeface="Helvetica Neue"/>
                <a:sym typeface="Helvetica Neue"/>
              </a:rPr>
            </a:br>
            <a:r>
              <a:rPr lang="en" sz="1800" dirty="0" smtClean="0">
                <a:solidFill>
                  <a:schemeClr val="tx1">
                    <a:lumMod val="65000"/>
                    <a:lumOff val="35000"/>
                  </a:schemeClr>
                </a:solidFill>
                <a:latin typeface="Helvetica Neue"/>
                <a:ea typeface="Helvetica Neue"/>
                <a:cs typeface="Helvetica Neue"/>
                <a:sym typeface="Helvetica Neue"/>
              </a:rPr>
              <a:t>impact, with </a:t>
            </a:r>
            <a:r>
              <a:rPr lang="en" sz="1800" dirty="0">
                <a:solidFill>
                  <a:schemeClr val="tx1">
                    <a:lumMod val="65000"/>
                    <a:lumOff val="35000"/>
                  </a:schemeClr>
                </a:solidFill>
                <a:latin typeface="Helvetica Neue"/>
                <a:ea typeface="Helvetica Neue"/>
                <a:cs typeface="Helvetica Neue"/>
                <a:sym typeface="Helvetica Neue"/>
              </a:rPr>
              <a:t>particular application to cancer</a:t>
            </a:r>
          </a:p>
        </p:txBody>
      </p:sp>
      <p:sp>
        <p:nvSpPr>
          <p:cNvPr id="299" name="Shape 299"/>
          <p:cNvSpPr txBox="1">
            <a:spLocks noGrp="1"/>
          </p:cNvSpPr>
          <p:nvPr>
            <p:ph type="body" idx="1"/>
          </p:nvPr>
        </p:nvSpPr>
        <p:spPr>
          <a:xfrm>
            <a:off x="50801" y="778675"/>
            <a:ext cx="3417614" cy="4212300"/>
          </a:xfrm>
          <a:prstGeom prst="rect">
            <a:avLst/>
          </a:prstGeom>
          <a:noFill/>
          <a:ln>
            <a:noFill/>
          </a:ln>
        </p:spPr>
        <p:txBody>
          <a:bodyPr wrap="square" lIns="92050" tIns="46025" rIns="92050" bIns="46025" anchor="t" anchorCtr="0">
            <a:noAutofit/>
          </a:bodyPr>
          <a:lstStyle/>
          <a:p>
            <a:pPr lvl="0" indent="-228600">
              <a:spcBef>
                <a:spcPts val="0"/>
              </a:spcBef>
              <a:buClr>
                <a:srgbClr val="FFFFFF"/>
              </a:buClr>
              <a:buFont typeface="Helvetica Neue"/>
              <a:buChar char="•"/>
            </a:pPr>
            <a:r>
              <a:rPr lang="en" sz="2000" dirty="0">
                <a:solidFill>
                  <a:schemeClr val="tx1">
                    <a:lumMod val="65000"/>
                    <a:lumOff val="35000"/>
                  </a:schemeClr>
                </a:solidFill>
                <a:latin typeface="Helvetica Neue"/>
                <a:ea typeface="Helvetica Neue"/>
                <a:cs typeface="Helvetica Neue"/>
                <a:sym typeface="Helvetica Neue"/>
              </a:rPr>
              <a:t>Introduction</a:t>
            </a:r>
            <a:endParaRPr lang="en-US" sz="2000" dirty="0">
              <a:solidFill>
                <a:schemeClr val="tx1">
                  <a:lumMod val="65000"/>
                  <a:lumOff val="35000"/>
                </a:schemeClr>
              </a:solidFill>
              <a:latin typeface="Helvetica Neue"/>
              <a:ea typeface="Helvetica Neue"/>
              <a:cs typeface="Helvetica Neue"/>
              <a:sym typeface="Helvetica Neue"/>
            </a:endParaRPr>
          </a:p>
          <a:p>
            <a:pPr lvl="1" indent="-228600">
              <a:spcBef>
                <a:spcPts val="0"/>
              </a:spcBef>
              <a:buClr>
                <a:srgbClr val="FFFFFF"/>
              </a:buClr>
              <a:buFont typeface="Helvetica Neue"/>
              <a:buChar char="•"/>
            </a:pPr>
            <a:r>
              <a:rPr lang="en" sz="1600" dirty="0">
                <a:solidFill>
                  <a:schemeClr val="tx1">
                    <a:lumMod val="65000"/>
                    <a:lumOff val="35000"/>
                  </a:schemeClr>
                </a:solidFill>
                <a:latin typeface="Helvetica Neue"/>
                <a:ea typeface="Helvetica Neue"/>
                <a:cs typeface="Helvetica Neue"/>
                <a:sym typeface="Helvetica Neue"/>
              </a:rPr>
              <a:t>An individual's disease variants as </a:t>
            </a:r>
            <a:r>
              <a:rPr lang="en-US" sz="1600" dirty="0" smtClean="0">
                <a:solidFill>
                  <a:schemeClr val="tx1">
                    <a:lumMod val="65000"/>
                    <a:lumOff val="35000"/>
                  </a:schemeClr>
                </a:solidFill>
                <a:latin typeface="Helvetica Neue"/>
                <a:ea typeface="Helvetica Neue"/>
                <a:cs typeface="Helvetica Neue"/>
                <a:sym typeface="Helvetica Neue"/>
              </a:rPr>
              <a:t/>
            </a:r>
            <a:br>
              <a:rPr lang="en-US" sz="1600" dirty="0" smtClean="0">
                <a:solidFill>
                  <a:schemeClr val="tx1">
                    <a:lumMod val="65000"/>
                    <a:lumOff val="35000"/>
                  </a:schemeClr>
                </a:solidFill>
                <a:latin typeface="Helvetica Neue"/>
                <a:ea typeface="Helvetica Neue"/>
                <a:cs typeface="Helvetica Neue"/>
                <a:sym typeface="Helvetica Neue"/>
              </a:rPr>
            </a:br>
            <a:r>
              <a:rPr lang="en" sz="1600" dirty="0" smtClean="0">
                <a:solidFill>
                  <a:schemeClr val="tx1">
                    <a:lumMod val="65000"/>
                    <a:lumOff val="35000"/>
                  </a:schemeClr>
                </a:solidFill>
                <a:latin typeface="Helvetica Neue"/>
                <a:ea typeface="Helvetica Neue"/>
                <a:cs typeface="Helvetica Neue"/>
                <a:sym typeface="Helvetica Neue"/>
              </a:rPr>
              <a:t>the </a:t>
            </a:r>
            <a:r>
              <a:rPr lang="en" sz="1600" dirty="0">
                <a:solidFill>
                  <a:schemeClr val="tx1">
                    <a:lumMod val="65000"/>
                    <a:lumOff val="35000"/>
                  </a:schemeClr>
                </a:solidFill>
                <a:latin typeface="Helvetica Neue"/>
                <a:ea typeface="Helvetica Neue"/>
                <a:cs typeface="Helvetica Neue"/>
                <a:sym typeface="Helvetica Neue"/>
              </a:rPr>
              <a:t>public's gateway into genomics &amp; biology</a:t>
            </a:r>
          </a:p>
          <a:p>
            <a:pPr lvl="1" indent="-228600">
              <a:spcBef>
                <a:spcPts val="400"/>
              </a:spcBef>
              <a:buClr>
                <a:srgbClr val="FFFFFF"/>
              </a:buClr>
              <a:buFont typeface="Helvetica Neue"/>
              <a:buChar char="•"/>
            </a:pPr>
            <a:r>
              <a:rPr lang="en" sz="1600" b="1" u="sng" dirty="0">
                <a:solidFill>
                  <a:schemeClr val="tx1">
                    <a:lumMod val="65000"/>
                    <a:lumOff val="35000"/>
                  </a:schemeClr>
                </a:solidFill>
                <a:latin typeface="Helvetica Neue"/>
                <a:ea typeface="Helvetica Neue"/>
                <a:cs typeface="Helvetica Neue"/>
                <a:sym typeface="Helvetica Neue"/>
              </a:rPr>
              <a:t>The exponential scaling</a:t>
            </a:r>
            <a:r>
              <a:rPr lang="en" sz="1600" dirty="0">
                <a:solidFill>
                  <a:schemeClr val="tx1">
                    <a:lumMod val="65000"/>
                    <a:lumOff val="35000"/>
                  </a:schemeClr>
                </a:solidFill>
                <a:latin typeface="Helvetica Neue"/>
                <a:ea typeface="Helvetica Neue"/>
                <a:cs typeface="Helvetica Neue"/>
                <a:sym typeface="Helvetica Neue"/>
              </a:rPr>
              <a:t> of data </a:t>
            </a:r>
            <a:r>
              <a:rPr lang="en" sz="1600" dirty="0" smtClean="0">
                <a:solidFill>
                  <a:schemeClr val="tx1">
                    <a:lumMod val="65000"/>
                    <a:lumOff val="35000"/>
                  </a:schemeClr>
                </a:solidFill>
                <a:latin typeface="Helvetica Neue"/>
                <a:ea typeface="Helvetica Neue"/>
                <a:cs typeface="Helvetica Neue"/>
                <a:sym typeface="Helvetica Neue"/>
              </a:rPr>
              <a:t>gen</a:t>
            </a:r>
            <a:r>
              <a:rPr lang="en-US" sz="1600" dirty="0" smtClean="0">
                <a:solidFill>
                  <a:schemeClr val="tx1">
                    <a:lumMod val="65000"/>
                    <a:lumOff val="35000"/>
                  </a:schemeClr>
                </a:solidFill>
                <a:latin typeface="Helvetica Neue"/>
                <a:ea typeface="Helvetica Neue"/>
                <a:cs typeface="Helvetica Neue"/>
                <a:sym typeface="Helvetica Neue"/>
              </a:rPr>
              <a:t>.</a:t>
            </a:r>
            <a:r>
              <a:rPr lang="en" sz="1600" dirty="0" smtClean="0">
                <a:solidFill>
                  <a:schemeClr val="tx1">
                    <a:lumMod val="65000"/>
                    <a:lumOff val="35000"/>
                  </a:schemeClr>
                </a:solidFill>
                <a:latin typeface="Helvetica Neue"/>
                <a:ea typeface="Helvetica Neue"/>
                <a:cs typeface="Helvetica Neue"/>
                <a:sym typeface="Helvetica Neue"/>
              </a:rPr>
              <a:t> </a:t>
            </a:r>
            <a:r>
              <a:rPr lang="en" sz="1600" dirty="0">
                <a:solidFill>
                  <a:schemeClr val="tx1">
                    <a:lumMod val="65000"/>
                    <a:lumOff val="35000"/>
                  </a:schemeClr>
                </a:solidFill>
                <a:latin typeface="Helvetica Neue"/>
                <a:ea typeface="Helvetica Neue"/>
                <a:cs typeface="Helvetica Neue"/>
                <a:sym typeface="Helvetica Neue"/>
              </a:rPr>
              <a:t>&amp; processing</a:t>
            </a:r>
          </a:p>
          <a:p>
            <a:pPr lvl="1" indent="-228600">
              <a:spcBef>
                <a:spcPts val="400"/>
              </a:spcBef>
              <a:buClr>
                <a:srgbClr val="FFFFFF"/>
              </a:buClr>
              <a:buFont typeface="Helvetica Neue"/>
              <a:buChar char="•"/>
            </a:pPr>
            <a:r>
              <a:rPr lang="en-US" sz="1600" dirty="0" smtClean="0">
                <a:solidFill>
                  <a:schemeClr val="tx1">
                    <a:lumMod val="65000"/>
                    <a:lumOff val="35000"/>
                  </a:schemeClr>
                </a:solidFill>
                <a:latin typeface="Helvetica Neue"/>
                <a:ea typeface="Helvetica Neue"/>
                <a:cs typeface="Helvetica Neue"/>
                <a:sym typeface="Helvetica Neue"/>
              </a:rPr>
              <a:t>Big-data </a:t>
            </a:r>
            <a:r>
              <a:rPr lang="en-US" sz="1600" dirty="0">
                <a:solidFill>
                  <a:schemeClr val="tx1">
                    <a:lumMod val="65000"/>
                    <a:lumOff val="35000"/>
                  </a:schemeClr>
                </a:solidFill>
                <a:latin typeface="Helvetica Neue"/>
                <a:ea typeface="Helvetica Neue"/>
                <a:cs typeface="Helvetica Neue"/>
                <a:sym typeface="Helvetica Neue"/>
              </a:rPr>
              <a:t>m</a:t>
            </a:r>
            <a:r>
              <a:rPr lang="en" sz="1600" dirty="0" err="1" smtClean="0">
                <a:solidFill>
                  <a:schemeClr val="tx1">
                    <a:lumMod val="65000"/>
                    <a:lumOff val="35000"/>
                  </a:schemeClr>
                </a:solidFill>
                <a:latin typeface="Helvetica Neue"/>
                <a:ea typeface="Helvetica Neue"/>
                <a:cs typeface="Helvetica Neue"/>
                <a:sym typeface="Helvetica Neue"/>
              </a:rPr>
              <a:t>ining</a:t>
            </a:r>
            <a:r>
              <a:rPr lang="en" sz="1600" dirty="0" smtClean="0">
                <a:solidFill>
                  <a:schemeClr val="tx1">
                    <a:lumMod val="65000"/>
                    <a:lumOff val="35000"/>
                  </a:schemeClr>
                </a:solidFill>
                <a:latin typeface="Helvetica Neue"/>
                <a:ea typeface="Helvetica Neue"/>
                <a:cs typeface="Helvetica Neue"/>
                <a:sym typeface="Helvetica Neue"/>
              </a:rPr>
              <a:t> to </a:t>
            </a:r>
            <a:r>
              <a:rPr lang="en" sz="1600" dirty="0">
                <a:solidFill>
                  <a:schemeClr val="tx1">
                    <a:lumMod val="65000"/>
                    <a:lumOff val="35000"/>
                  </a:schemeClr>
                </a:solidFill>
                <a:latin typeface="Helvetica Neue"/>
                <a:ea typeface="Helvetica Neue"/>
                <a:cs typeface="Helvetica Neue"/>
                <a:sym typeface="Helvetica Neue"/>
              </a:rPr>
              <a:t>prioritize </a:t>
            </a:r>
            <a:r>
              <a:rPr lang="en-US" sz="1600" dirty="0">
                <a:solidFill>
                  <a:schemeClr val="tx1">
                    <a:lumMod val="65000"/>
                    <a:lumOff val="35000"/>
                  </a:schemeClr>
                </a:solidFill>
                <a:latin typeface="Helvetica Neue"/>
                <a:ea typeface="Helvetica Neue"/>
                <a:cs typeface="Helvetica Neue"/>
                <a:sym typeface="Helvetica Neue"/>
              </a:rPr>
              <a:t>key </a:t>
            </a:r>
            <a:r>
              <a:rPr lang="en" sz="1600" dirty="0">
                <a:solidFill>
                  <a:schemeClr val="tx1">
                    <a:lumMod val="65000"/>
                    <a:lumOff val="35000"/>
                  </a:schemeClr>
                </a:solidFill>
                <a:latin typeface="Helvetica Neue"/>
                <a:ea typeface="Helvetica Neue"/>
                <a:cs typeface="Helvetica Neue"/>
                <a:sym typeface="Helvetica Neue"/>
              </a:rPr>
              <a:t>variants </a:t>
            </a:r>
            <a:r>
              <a:rPr lang="en-US" sz="1600" dirty="0" smtClean="0">
                <a:solidFill>
                  <a:schemeClr val="tx1">
                    <a:lumMod val="65000"/>
                    <a:lumOff val="35000"/>
                  </a:schemeClr>
                </a:solidFill>
                <a:latin typeface="Helvetica Neue"/>
                <a:ea typeface="Helvetica Neue"/>
                <a:cs typeface="Helvetica Neue"/>
                <a:sym typeface="Helvetica Neue"/>
              </a:rPr>
              <a:t>as </a:t>
            </a:r>
            <a:r>
              <a:rPr lang="en" sz="1600" dirty="0" smtClean="0">
                <a:solidFill>
                  <a:schemeClr val="tx1">
                    <a:lumMod val="65000"/>
                    <a:lumOff val="35000"/>
                  </a:schemeClr>
                </a:solidFill>
                <a:latin typeface="Helvetica Neue"/>
                <a:ea typeface="Helvetica Neue"/>
                <a:cs typeface="Helvetica Neue"/>
                <a:sym typeface="Helvetica Neue"/>
              </a:rPr>
              <a:t>drivers</a:t>
            </a:r>
            <a:endParaRPr lang="en" sz="1600" dirty="0">
              <a:solidFill>
                <a:schemeClr val="tx1">
                  <a:lumMod val="65000"/>
                  <a:lumOff val="35000"/>
                </a:schemeClr>
              </a:solidFill>
              <a:latin typeface="Helvetica Neue"/>
              <a:ea typeface="Helvetica Neue"/>
              <a:cs typeface="Helvetica Neue"/>
              <a:sym typeface="Helvetica Neue"/>
            </a:endParaRPr>
          </a:p>
          <a:p>
            <a:pPr marL="228600" lvl="1" indent="-228600">
              <a:spcBef>
                <a:spcPts val="0"/>
              </a:spcBef>
              <a:buClr>
                <a:srgbClr val="FFFFFF"/>
              </a:buClr>
              <a:buFont typeface="Helvetica Neue"/>
              <a:buChar char="•"/>
            </a:pPr>
            <a:r>
              <a:rPr lang="en" sz="2000" dirty="0">
                <a:solidFill>
                  <a:schemeClr val="tx1">
                    <a:lumMod val="65000"/>
                    <a:lumOff val="35000"/>
                  </a:schemeClr>
                </a:solidFill>
                <a:latin typeface="Helvetica Neue"/>
                <a:ea typeface="Helvetica Neue"/>
                <a:cs typeface="Helvetica Neue"/>
                <a:sym typeface="Helvetica Neue"/>
              </a:rPr>
              <a:t>Functional impact #1: Coding</a:t>
            </a:r>
          </a:p>
          <a:p>
            <a:pPr lvl="1" indent="-228600">
              <a:spcBef>
                <a:spcPts val="500"/>
              </a:spcBef>
              <a:buFont typeface="Merriweather Sans"/>
              <a:buChar char="•"/>
            </a:pPr>
            <a:r>
              <a:rPr lang="en" sz="1600" b="1" u="sng" dirty="0" smtClean="0">
                <a:solidFill>
                  <a:srgbClr val="C00000"/>
                </a:solidFill>
              </a:rPr>
              <a:t>Frustration</a:t>
            </a:r>
            <a:r>
              <a:rPr lang="en" sz="1600" dirty="0" smtClean="0">
                <a:solidFill>
                  <a:srgbClr val="C00000"/>
                </a:solidFill>
              </a:rPr>
              <a:t> </a:t>
            </a:r>
            <a:r>
              <a:rPr lang="en" sz="1600" dirty="0">
                <a:solidFill>
                  <a:schemeClr val="tx1">
                    <a:lumMod val="65000"/>
                    <a:lumOff val="35000"/>
                  </a:schemeClr>
                </a:solidFill>
              </a:rPr>
              <a:t>as a localized metric of SNV impact. Differential profiles for oncogenes v. TSGs</a:t>
            </a:r>
            <a:endParaRPr lang="en-US" sz="1600" dirty="0">
              <a:solidFill>
                <a:schemeClr val="tx1">
                  <a:lumMod val="65000"/>
                  <a:lumOff val="35000"/>
                </a:schemeClr>
              </a:solidFill>
            </a:endParaRPr>
          </a:p>
          <a:p>
            <a:pPr lvl="1" indent="-228600">
              <a:spcBef>
                <a:spcPts val="400"/>
              </a:spcBef>
              <a:buClr>
                <a:srgbClr val="FFFFFF"/>
              </a:buClr>
              <a:buFont typeface="Helvetica Neue"/>
              <a:buChar char="•"/>
            </a:pPr>
            <a:endParaRPr lang="en-US" sz="1600" b="1" u="sng" dirty="0">
              <a:solidFill>
                <a:schemeClr val="tx1">
                  <a:lumMod val="65000"/>
                  <a:lumOff val="35000"/>
                </a:schemeClr>
              </a:solidFill>
              <a:latin typeface="Helvetica Neue"/>
              <a:ea typeface="Helvetica Neue"/>
              <a:cs typeface="Helvetica Neue"/>
            </a:endParaRPr>
          </a:p>
          <a:p>
            <a:pPr marL="571500" marR="0" lvl="1" indent="-228600" algn="l" rtl="0">
              <a:lnSpc>
                <a:spcPct val="100000"/>
              </a:lnSpc>
              <a:spcBef>
                <a:spcPts val="500"/>
              </a:spcBef>
              <a:spcAft>
                <a:spcPts val="0"/>
              </a:spcAft>
              <a:buClr>
                <a:schemeClr val="lt1"/>
              </a:buClr>
              <a:buSzPct val="100000"/>
              <a:buFont typeface="Merriweather Sans"/>
              <a:buChar char="•"/>
            </a:pPr>
            <a:endParaRPr lang="en" sz="1800" b="0" i="0" u="none" strike="noStrike" cap="none" dirty="0">
              <a:solidFill>
                <a:schemeClr val="tx1">
                  <a:lumMod val="65000"/>
                  <a:lumOff val="35000"/>
                </a:schemeClr>
              </a:solidFill>
              <a:latin typeface="Arial"/>
              <a:ea typeface="Arial"/>
              <a:cs typeface="Arial"/>
              <a:sym typeface="Arial"/>
            </a:endParaRPr>
          </a:p>
          <a:p>
            <a:pPr marL="457200" marR="0" lvl="0" indent="0" algn="l" rtl="0">
              <a:lnSpc>
                <a:spcPct val="100000"/>
              </a:lnSpc>
              <a:spcBef>
                <a:spcPts val="500"/>
              </a:spcBef>
              <a:spcAft>
                <a:spcPts val="0"/>
              </a:spcAft>
              <a:buNone/>
            </a:pPr>
            <a:r>
              <a:rPr lang="en" sz="1800" b="0" i="0" u="none" strike="noStrike" cap="none" dirty="0">
                <a:solidFill>
                  <a:schemeClr val="tx1">
                    <a:lumMod val="65000"/>
                    <a:lumOff val="35000"/>
                  </a:schemeClr>
                </a:solidFill>
                <a:latin typeface="Arial"/>
                <a:ea typeface="Arial"/>
                <a:cs typeface="Arial"/>
                <a:sym typeface="Arial"/>
              </a:rPr>
              <a:t/>
            </a:r>
            <a:br>
              <a:rPr lang="en" sz="1800" b="0" i="0" u="none" strike="noStrike" cap="none" dirty="0">
                <a:solidFill>
                  <a:schemeClr val="tx1">
                    <a:lumMod val="65000"/>
                    <a:lumOff val="35000"/>
                  </a:schemeClr>
                </a:solidFill>
                <a:latin typeface="Arial"/>
                <a:ea typeface="Arial"/>
                <a:cs typeface="Arial"/>
                <a:sym typeface="Arial"/>
              </a:rPr>
            </a:br>
            <a:endParaRPr lang="en" sz="1800" b="0" i="0" u="none" strike="noStrike" cap="none" dirty="0">
              <a:solidFill>
                <a:schemeClr val="tx1">
                  <a:lumMod val="65000"/>
                  <a:lumOff val="35000"/>
                </a:schemeClr>
              </a:solidFill>
              <a:latin typeface="Arial"/>
              <a:ea typeface="Arial"/>
              <a:cs typeface="Arial"/>
              <a:sym typeface="Arial"/>
            </a:endParaRPr>
          </a:p>
        </p:txBody>
      </p:sp>
      <p:sp>
        <p:nvSpPr>
          <p:cNvPr id="300" name="Shape 300"/>
          <p:cNvSpPr txBox="1"/>
          <p:nvPr/>
        </p:nvSpPr>
        <p:spPr>
          <a:xfrm>
            <a:off x="8916425" y="3060000"/>
            <a:ext cx="529200" cy="2144100"/>
          </a:xfrm>
          <a:prstGeom prst="rect">
            <a:avLst/>
          </a:prstGeom>
          <a:solidFill>
            <a:srgbClr val="000000"/>
          </a:solidFill>
          <a:ln>
            <a:noFill/>
          </a:ln>
        </p:spPr>
        <p:txBody>
          <a:bodyPr wrap="square" lIns="91425" tIns="91425" rIns="91425" bIns="91425" anchor="t" anchorCtr="0">
            <a:noAutofit/>
          </a:bodyPr>
          <a:lstStyle/>
          <a:p>
            <a:pPr>
              <a:buClr>
                <a:srgbClr val="000000"/>
              </a:buClr>
              <a:buFont typeface="Arial"/>
              <a:buNone/>
            </a:pPr>
            <a:endParaRPr>
              <a:solidFill>
                <a:srgbClr val="000000">
                  <a:lumMod val="65000"/>
                  <a:lumOff val="35000"/>
                </a:srgbClr>
              </a:solidFill>
            </a:endParaRPr>
          </a:p>
        </p:txBody>
      </p:sp>
      <p:sp>
        <p:nvSpPr>
          <p:cNvPr id="301" name="Shape 301"/>
          <p:cNvSpPr txBox="1">
            <a:spLocks noGrp="1"/>
          </p:cNvSpPr>
          <p:nvPr>
            <p:ph type="body" idx="1"/>
          </p:nvPr>
        </p:nvSpPr>
        <p:spPr>
          <a:xfrm>
            <a:off x="3846786" y="778675"/>
            <a:ext cx="5069639" cy="4212300"/>
          </a:xfrm>
          <a:prstGeom prst="rect">
            <a:avLst/>
          </a:prstGeom>
          <a:noFill/>
          <a:ln>
            <a:noFill/>
          </a:ln>
        </p:spPr>
        <p:txBody>
          <a:bodyPr wrap="square" lIns="92050" tIns="46025" rIns="92050" bIns="46025" anchor="t" anchorCtr="0">
            <a:noAutofit/>
          </a:bodyPr>
          <a:lstStyle/>
          <a:p>
            <a:pPr indent="-228600">
              <a:spcBef>
                <a:spcPts val="500"/>
              </a:spcBef>
              <a:buFont typeface="Merriweather Sans"/>
              <a:buChar char="•"/>
            </a:pPr>
            <a:r>
              <a:rPr lang="en" sz="1500" dirty="0">
                <a:solidFill>
                  <a:schemeClr val="tx1">
                    <a:lumMod val="65000"/>
                    <a:lumOff val="35000"/>
                  </a:schemeClr>
                </a:solidFill>
                <a:latin typeface="Helvetica Neue"/>
                <a:ea typeface="Helvetica Neue"/>
                <a:cs typeface="Helvetica Neue"/>
                <a:sym typeface="Helvetica Neue"/>
              </a:rPr>
              <a:t>Functional impact #2: Non-coding</a:t>
            </a:r>
            <a:endParaRPr lang="en-US" sz="1500" dirty="0">
              <a:solidFill>
                <a:schemeClr val="tx1">
                  <a:lumMod val="65000"/>
                  <a:lumOff val="35000"/>
                </a:schemeClr>
              </a:solidFill>
              <a:latin typeface="Helvetica Neue"/>
              <a:ea typeface="Helvetica Neue"/>
              <a:cs typeface="Helvetica Neue"/>
            </a:endParaRPr>
          </a:p>
          <a:p>
            <a:pPr lvl="1" indent="-228600">
              <a:spcBef>
                <a:spcPts val="500"/>
              </a:spcBef>
              <a:buFont typeface="Merriweather Sans"/>
              <a:buChar char="•"/>
            </a:pPr>
            <a:r>
              <a:rPr lang="en" sz="1500" b="1" u="sng" dirty="0" err="1">
                <a:solidFill>
                  <a:srgbClr val="C00000"/>
                </a:solidFill>
                <a:latin typeface="Helvetica Neue"/>
                <a:ea typeface="Helvetica Neue"/>
                <a:cs typeface="Helvetica Neue"/>
              </a:rPr>
              <a:t>FunSeq</a:t>
            </a:r>
            <a:r>
              <a:rPr lang="en" sz="1500" b="1" u="sng" dirty="0">
                <a:solidFill>
                  <a:srgbClr val="C00000"/>
                </a:solidFill>
                <a:latin typeface="Helvetica Neue"/>
                <a:ea typeface="Helvetica Neue"/>
                <a:cs typeface="Helvetica Neue"/>
              </a:rPr>
              <a:t> </a:t>
            </a:r>
            <a:r>
              <a:rPr lang="en" sz="1500" dirty="0">
                <a:solidFill>
                  <a:schemeClr val="tx1">
                    <a:lumMod val="65000"/>
                    <a:lumOff val="35000"/>
                  </a:schemeClr>
                </a:solidFill>
                <a:latin typeface="Helvetica Neue"/>
                <a:ea typeface="Helvetica Neue"/>
                <a:cs typeface="Helvetica Neue"/>
              </a:rPr>
              <a:t>integrates evidence, </a:t>
            </a:r>
            <a:r>
              <a:rPr lang="en-US" sz="1500" dirty="0">
                <a:solidFill>
                  <a:schemeClr val="tx1">
                    <a:lumMod val="65000"/>
                    <a:lumOff val="35000"/>
                  </a:schemeClr>
                </a:solidFill>
                <a:latin typeface="Helvetica Neue"/>
                <a:ea typeface="Helvetica Neue"/>
                <a:cs typeface="Helvetica Neue"/>
              </a:rPr>
              <a:t/>
            </a:r>
            <a:br>
              <a:rPr lang="en-US" sz="1500" dirty="0">
                <a:solidFill>
                  <a:schemeClr val="tx1">
                    <a:lumMod val="65000"/>
                    <a:lumOff val="35000"/>
                  </a:schemeClr>
                </a:solidFill>
                <a:latin typeface="Helvetica Neue"/>
                <a:ea typeface="Helvetica Neue"/>
                <a:cs typeface="Helvetica Neue"/>
              </a:rPr>
            </a:br>
            <a:r>
              <a:rPr lang="en" sz="1500" dirty="0">
                <a:solidFill>
                  <a:schemeClr val="tx1">
                    <a:lumMod val="65000"/>
                    <a:lumOff val="35000"/>
                  </a:schemeClr>
                </a:solidFill>
                <a:latin typeface="Helvetica Neue"/>
                <a:ea typeface="Helvetica Neue"/>
                <a:cs typeface="Helvetica Neue"/>
              </a:rPr>
              <a:t>with a</a:t>
            </a:r>
            <a:r>
              <a:rPr lang="en-US" sz="1500" dirty="0">
                <a:solidFill>
                  <a:schemeClr val="tx1">
                    <a:lumMod val="65000"/>
                    <a:lumOff val="35000"/>
                  </a:schemeClr>
                </a:solidFill>
                <a:latin typeface="Helvetica Neue"/>
                <a:ea typeface="Helvetica Neue"/>
                <a:cs typeface="Helvetica Neue"/>
              </a:rPr>
              <a:t> “</a:t>
            </a:r>
            <a:r>
              <a:rPr lang="en-US" sz="1500" dirty="0" err="1">
                <a:solidFill>
                  <a:schemeClr val="tx1">
                    <a:lumMod val="65000"/>
                    <a:lumOff val="35000"/>
                  </a:schemeClr>
                </a:solidFill>
                <a:latin typeface="Helvetica Neue"/>
                <a:ea typeface="Helvetica Neue"/>
                <a:cs typeface="Helvetica Neue"/>
              </a:rPr>
              <a:t>surprisal</a:t>
            </a:r>
            <a:r>
              <a:rPr lang="en-US" sz="1500" dirty="0">
                <a:solidFill>
                  <a:schemeClr val="tx1">
                    <a:lumMod val="65000"/>
                    <a:lumOff val="35000"/>
                  </a:schemeClr>
                </a:solidFill>
                <a:latin typeface="Helvetica Neue"/>
                <a:ea typeface="Helvetica Neue"/>
                <a:cs typeface="Helvetica Neue"/>
              </a:rPr>
              <a:t>” </a:t>
            </a:r>
            <a:r>
              <a:rPr lang="en" sz="1500" dirty="0">
                <a:solidFill>
                  <a:schemeClr val="tx1">
                    <a:lumMod val="65000"/>
                    <a:lumOff val="35000"/>
                  </a:schemeClr>
                </a:solidFill>
                <a:latin typeface="Helvetica Neue"/>
                <a:ea typeface="Helvetica Neue"/>
                <a:cs typeface="Helvetica Neue"/>
              </a:rPr>
              <a:t>based weighting scheme</a:t>
            </a:r>
            <a:r>
              <a:rPr lang="en-US" sz="1500" dirty="0">
                <a:solidFill>
                  <a:schemeClr val="tx1">
                    <a:lumMod val="65000"/>
                    <a:lumOff val="35000"/>
                  </a:schemeClr>
                </a:solidFill>
                <a:latin typeface="Helvetica Neue"/>
                <a:ea typeface="Helvetica Neue"/>
                <a:cs typeface="Helvetica Neue"/>
              </a:rPr>
              <a:t>. </a:t>
            </a:r>
            <a:r>
              <a:rPr lang="en" sz="1500" dirty="0">
                <a:solidFill>
                  <a:schemeClr val="tx1">
                    <a:lumMod val="65000"/>
                    <a:lumOff val="35000"/>
                  </a:schemeClr>
                </a:solidFill>
                <a:latin typeface="Helvetica Neue"/>
                <a:ea typeface="Helvetica Neue"/>
                <a:cs typeface="Helvetica Neue"/>
              </a:rPr>
              <a:t>Prioritizing rare variants with “sensitive sites” </a:t>
            </a:r>
            <a:r>
              <a:rPr lang="en-US" sz="1500" dirty="0">
                <a:solidFill>
                  <a:schemeClr val="tx1">
                    <a:lumMod val="65000"/>
                    <a:lumOff val="35000"/>
                  </a:schemeClr>
                </a:solidFill>
                <a:latin typeface="Helvetica Neue"/>
                <a:ea typeface="Helvetica Neue"/>
                <a:cs typeface="Helvetica Neue"/>
              </a:rPr>
              <a:t/>
            </a:r>
            <a:br>
              <a:rPr lang="en-US" sz="1500" dirty="0">
                <a:solidFill>
                  <a:schemeClr val="tx1">
                    <a:lumMod val="65000"/>
                    <a:lumOff val="35000"/>
                  </a:schemeClr>
                </a:solidFill>
                <a:latin typeface="Helvetica Neue"/>
                <a:ea typeface="Helvetica Neue"/>
                <a:cs typeface="Helvetica Neue"/>
              </a:rPr>
            </a:br>
            <a:r>
              <a:rPr lang="en" sz="1500" dirty="0">
                <a:solidFill>
                  <a:schemeClr val="tx1">
                    <a:lumMod val="65000"/>
                    <a:lumOff val="35000"/>
                  </a:schemeClr>
                </a:solidFill>
                <a:latin typeface="Helvetica Neue"/>
                <a:ea typeface="Helvetica Neue"/>
                <a:cs typeface="Helvetica Neue"/>
              </a:rPr>
              <a:t>(human</a:t>
            </a:r>
            <a:r>
              <a:rPr lang="en-US" sz="1500" dirty="0">
                <a:solidFill>
                  <a:schemeClr val="tx1">
                    <a:lumMod val="65000"/>
                    <a:lumOff val="35000"/>
                  </a:schemeClr>
                </a:solidFill>
                <a:latin typeface="Helvetica Neue"/>
                <a:ea typeface="Helvetica Neue"/>
                <a:cs typeface="Helvetica Neue"/>
              </a:rPr>
              <a:t> </a:t>
            </a:r>
            <a:r>
              <a:rPr lang="en" sz="1500" dirty="0">
                <a:solidFill>
                  <a:schemeClr val="tx1">
                    <a:lumMod val="65000"/>
                    <a:lumOff val="35000"/>
                  </a:schemeClr>
                </a:solidFill>
                <a:latin typeface="Helvetica Neue"/>
                <a:ea typeface="Helvetica Neue"/>
                <a:cs typeface="Helvetica Neue"/>
              </a:rPr>
              <a:t>conserved)</a:t>
            </a:r>
          </a:p>
          <a:p>
            <a:pPr lvl="1" indent="-228600">
              <a:spcBef>
                <a:spcPts val="400"/>
              </a:spcBef>
              <a:buClr>
                <a:srgbClr val="FFFFFF"/>
              </a:buClr>
              <a:buFont typeface="Helvetica Neue"/>
              <a:buChar char="•"/>
            </a:pPr>
            <a:r>
              <a:rPr lang="en-US" sz="1500" b="1" u="sng" dirty="0">
                <a:solidFill>
                  <a:srgbClr val="C00000"/>
                </a:solidFill>
              </a:rPr>
              <a:t>RADAR</a:t>
            </a:r>
            <a:r>
              <a:rPr lang="en-US" sz="1500" b="1" u="sng" dirty="0">
                <a:solidFill>
                  <a:schemeClr val="tx1">
                    <a:lumMod val="65000"/>
                    <a:lumOff val="35000"/>
                  </a:schemeClr>
                </a:solidFill>
              </a:rPr>
              <a:t>: </a:t>
            </a:r>
            <a:r>
              <a:rPr lang="en-US" sz="1500" dirty="0">
                <a:solidFill>
                  <a:schemeClr val="tx1">
                    <a:lumMod val="65000"/>
                    <a:lumOff val="35000"/>
                  </a:schemeClr>
                </a:solidFill>
              </a:rPr>
              <a:t>prioritize variants </a:t>
            </a:r>
            <a:r>
              <a:rPr lang="en-US" sz="1500" dirty="0" smtClean="0">
                <a:solidFill>
                  <a:schemeClr val="tx1">
                    <a:lumMod val="65000"/>
                    <a:lumOff val="35000"/>
                  </a:schemeClr>
                </a:solidFill>
              </a:rPr>
              <a:t>based on </a:t>
            </a:r>
            <a:r>
              <a:rPr lang="en-US" sz="1500" dirty="0">
                <a:solidFill>
                  <a:schemeClr val="tx1">
                    <a:lumMod val="65000"/>
                    <a:lumOff val="35000"/>
                  </a:schemeClr>
                </a:solidFill>
              </a:rPr>
              <a:t>post-transcriptional </a:t>
            </a:r>
            <a:r>
              <a:rPr lang="en-US" sz="1500" dirty="0" err="1">
                <a:solidFill>
                  <a:schemeClr val="tx1">
                    <a:lumMod val="65000"/>
                    <a:lumOff val="35000"/>
                  </a:schemeClr>
                </a:solidFill>
              </a:rPr>
              <a:t>regulome</a:t>
            </a:r>
            <a:r>
              <a:rPr lang="en-US" sz="1500" dirty="0">
                <a:solidFill>
                  <a:schemeClr val="tx1">
                    <a:lumMod val="65000"/>
                    <a:lumOff val="35000"/>
                  </a:schemeClr>
                </a:solidFill>
              </a:rPr>
              <a:t> using </a:t>
            </a:r>
            <a:r>
              <a:rPr lang="en-US" sz="1500" dirty="0" smtClean="0">
                <a:solidFill>
                  <a:schemeClr val="tx1">
                    <a:lumMod val="65000"/>
                    <a:lumOff val="35000"/>
                  </a:schemeClr>
                </a:solidFill>
              </a:rPr>
              <a:t>ENCODE </a:t>
            </a:r>
            <a:r>
              <a:rPr lang="en-US" sz="1500" dirty="0" err="1" smtClean="0">
                <a:solidFill>
                  <a:schemeClr val="tx1">
                    <a:lumMod val="65000"/>
                    <a:lumOff val="35000"/>
                  </a:schemeClr>
                </a:solidFill>
              </a:rPr>
              <a:t>eCLIP</a:t>
            </a:r>
            <a:endParaRPr lang="en-US" sz="1500" dirty="0">
              <a:solidFill>
                <a:schemeClr val="tx1">
                  <a:lumMod val="65000"/>
                  <a:lumOff val="35000"/>
                </a:schemeClr>
              </a:solidFill>
            </a:endParaRPr>
          </a:p>
          <a:p>
            <a:pPr lvl="1" indent="-228600">
              <a:spcBef>
                <a:spcPts val="400"/>
              </a:spcBef>
              <a:buClr>
                <a:srgbClr val="FFFFFF"/>
              </a:buClr>
              <a:buFont typeface="Helvetica Neue"/>
              <a:buChar char="•"/>
            </a:pPr>
            <a:r>
              <a:rPr lang="en-US" sz="1500" b="1" u="sng" dirty="0" err="1">
                <a:solidFill>
                  <a:srgbClr val="C00000"/>
                </a:solidFill>
              </a:rPr>
              <a:t>uORFs</a:t>
            </a:r>
            <a:r>
              <a:rPr lang="en-US" sz="1500" b="1" u="sng" dirty="0">
                <a:solidFill>
                  <a:schemeClr val="tx1">
                    <a:lumMod val="65000"/>
                    <a:lumOff val="35000"/>
                  </a:schemeClr>
                </a:solidFill>
              </a:rPr>
              <a:t>:</a:t>
            </a:r>
            <a:r>
              <a:rPr lang="en-US" sz="1500" dirty="0">
                <a:solidFill>
                  <a:schemeClr val="tx1">
                    <a:lumMod val="65000"/>
                    <a:lumOff val="35000"/>
                  </a:schemeClr>
                </a:solidFill>
              </a:rPr>
              <a:t> Feature integration to find small subset of upstream mutations that potentially alter </a:t>
            </a:r>
            <a:r>
              <a:rPr lang="en-US" sz="1500" dirty="0" smtClean="0">
                <a:solidFill>
                  <a:schemeClr val="tx1">
                    <a:lumMod val="65000"/>
                    <a:lumOff val="35000"/>
                  </a:schemeClr>
                </a:solidFill>
              </a:rPr>
              <a:t>translation</a:t>
            </a:r>
            <a:endParaRPr lang="en-US" sz="1500" dirty="0" smtClean="0">
              <a:solidFill>
                <a:schemeClr val="tx1">
                  <a:lumMod val="65000"/>
                  <a:lumOff val="35000"/>
                </a:schemeClr>
              </a:solidFill>
              <a:latin typeface="Helvetica Neue"/>
              <a:ea typeface="Helvetica Neue"/>
              <a:cs typeface="Helvetica Neue"/>
              <a:sym typeface="Helvetica Neue"/>
            </a:endParaRPr>
          </a:p>
          <a:p>
            <a:pPr lvl="0" indent="-228600">
              <a:spcBef>
                <a:spcPts val="400"/>
              </a:spcBef>
              <a:buClr>
                <a:srgbClr val="666666"/>
              </a:buClr>
              <a:buFont typeface="Helvetica Neue"/>
              <a:buChar char="•"/>
            </a:pPr>
            <a:r>
              <a:rPr lang="en" sz="1500" dirty="0" smtClean="0">
                <a:solidFill>
                  <a:schemeClr val="tx1">
                    <a:lumMod val="65000"/>
                    <a:lumOff val="35000"/>
                  </a:schemeClr>
                </a:solidFill>
                <a:latin typeface="Helvetica Neue"/>
                <a:ea typeface="Helvetica Neue"/>
                <a:cs typeface="Helvetica Neue"/>
                <a:sym typeface="Helvetica Neue"/>
              </a:rPr>
              <a:t>(</a:t>
            </a:r>
            <a:r>
              <a:rPr lang="en" sz="1500" dirty="0">
                <a:solidFill>
                  <a:schemeClr val="tx1">
                    <a:lumMod val="65000"/>
                    <a:lumOff val="35000"/>
                  </a:schemeClr>
                </a:solidFill>
                <a:latin typeface="Helvetica Neue"/>
                <a:ea typeface="Helvetica Neue"/>
                <a:cs typeface="Helvetica Neue"/>
                <a:sym typeface="Helvetica Neue"/>
              </a:rPr>
              <a:t>Low-power) application to </a:t>
            </a:r>
            <a:r>
              <a:rPr lang="en" sz="1500" b="1" dirty="0" err="1">
                <a:solidFill>
                  <a:srgbClr val="C00000"/>
                </a:solidFill>
                <a:latin typeface="Helvetica Neue"/>
                <a:ea typeface="Helvetica Neue"/>
                <a:cs typeface="Helvetica Neue"/>
                <a:sym typeface="Helvetica Neue"/>
              </a:rPr>
              <a:t>pRCC</a:t>
            </a:r>
            <a:endParaRPr lang="en" sz="1500" b="1" dirty="0">
              <a:solidFill>
                <a:srgbClr val="C00000"/>
              </a:solidFill>
              <a:latin typeface="Helvetica Neue"/>
              <a:ea typeface="Helvetica Neue"/>
              <a:cs typeface="Helvetica Neue"/>
              <a:sym typeface="Helvetica Neue"/>
            </a:endParaRPr>
          </a:p>
          <a:p>
            <a:pPr lvl="1" indent="-228600">
              <a:spcBef>
                <a:spcPts val="400"/>
              </a:spcBef>
              <a:buClr>
                <a:srgbClr val="666666"/>
              </a:buClr>
              <a:buFont typeface="Helvetica Neue"/>
              <a:buChar char="•"/>
            </a:pPr>
            <a:r>
              <a:rPr lang="en" sz="1500" dirty="0">
                <a:solidFill>
                  <a:schemeClr val="tx1">
                    <a:lumMod val="65000"/>
                    <a:lumOff val="35000"/>
                  </a:schemeClr>
                </a:solidFill>
                <a:latin typeface="Helvetica Neue"/>
                <a:ea typeface="Helvetica Neue"/>
                <a:cs typeface="Helvetica Neue"/>
                <a:sym typeface="Helvetica Neue"/>
              </a:rPr>
              <a:t>WGS finds additional facts on the canonical driver, MET. Other suggestive non-coding hotspots.</a:t>
            </a:r>
          </a:p>
          <a:p>
            <a:pPr lvl="1" indent="-228600">
              <a:spcBef>
                <a:spcPts val="400"/>
              </a:spcBef>
              <a:buClr>
                <a:srgbClr val="666666"/>
              </a:buClr>
              <a:buFont typeface="Helvetica Neue"/>
              <a:buChar char="•"/>
            </a:pPr>
            <a:r>
              <a:rPr lang="en-US" sz="1500" dirty="0">
                <a:solidFill>
                  <a:schemeClr val="tx1">
                    <a:lumMod val="65000"/>
                    <a:lumOff val="35000"/>
                  </a:schemeClr>
                </a:solidFill>
                <a:latin typeface="Helvetica Neue"/>
                <a:ea typeface="Helvetica Neue"/>
                <a:cs typeface="Helvetica Neue"/>
                <a:sym typeface="Helvetica Neue"/>
              </a:rPr>
              <a:t>Analysis of signatures &amp; </a:t>
            </a:r>
            <a:r>
              <a:rPr lang="en-US" sz="1500" dirty="0" err="1" smtClean="0">
                <a:solidFill>
                  <a:schemeClr val="tx1">
                    <a:lumMod val="65000"/>
                    <a:lumOff val="35000"/>
                  </a:schemeClr>
                </a:solidFill>
                <a:latin typeface="Helvetica Neue"/>
                <a:ea typeface="Helvetica Neue"/>
                <a:cs typeface="Helvetica Neue"/>
                <a:sym typeface="Helvetica Neue"/>
              </a:rPr>
              <a:t>tu</a:t>
            </a:r>
            <a:r>
              <a:rPr lang="en" sz="1500" dirty="0" err="1" smtClean="0">
                <a:solidFill>
                  <a:schemeClr val="tx1">
                    <a:lumMod val="65000"/>
                    <a:lumOff val="35000"/>
                  </a:schemeClr>
                </a:solidFill>
                <a:latin typeface="Helvetica Neue"/>
                <a:ea typeface="Helvetica Neue"/>
                <a:cs typeface="Helvetica Neue"/>
                <a:sym typeface="Helvetica Neue"/>
              </a:rPr>
              <a:t>mor</a:t>
            </a:r>
            <a:r>
              <a:rPr lang="en" sz="1500" dirty="0" smtClean="0">
                <a:solidFill>
                  <a:schemeClr val="tx1">
                    <a:lumMod val="65000"/>
                    <a:lumOff val="35000"/>
                  </a:schemeClr>
                </a:solidFill>
                <a:latin typeface="Helvetica Neue"/>
                <a:ea typeface="Helvetica Neue"/>
                <a:cs typeface="Helvetica Neue"/>
                <a:sym typeface="Helvetica Neue"/>
              </a:rPr>
              <a:t> </a:t>
            </a:r>
            <a:r>
              <a:rPr lang="en" sz="1500" dirty="0">
                <a:solidFill>
                  <a:schemeClr val="tx1">
                    <a:lumMod val="65000"/>
                    <a:lumOff val="35000"/>
                  </a:schemeClr>
                </a:solidFill>
                <a:latin typeface="Helvetica Neue"/>
                <a:ea typeface="Helvetica Neue"/>
                <a:cs typeface="Helvetica Neue"/>
                <a:sym typeface="Helvetica Neue"/>
              </a:rPr>
              <a:t>evolution </a:t>
            </a:r>
            <a:r>
              <a:rPr lang="en-US" sz="1500" dirty="0">
                <a:solidFill>
                  <a:schemeClr val="tx1">
                    <a:lumMod val="65000"/>
                    <a:lumOff val="35000"/>
                  </a:schemeClr>
                </a:solidFill>
                <a:latin typeface="Helvetica Neue"/>
                <a:ea typeface="Helvetica Neue"/>
                <a:cs typeface="Helvetica Neue"/>
                <a:sym typeface="Helvetica Neue"/>
              </a:rPr>
              <a:t>helps </a:t>
            </a:r>
            <a:r>
              <a:rPr lang="en-US" sz="1500" dirty="0" smtClean="0">
                <a:solidFill>
                  <a:schemeClr val="tx1">
                    <a:lumMod val="65000"/>
                    <a:lumOff val="35000"/>
                  </a:schemeClr>
                </a:solidFill>
                <a:latin typeface="Helvetica Neue"/>
                <a:ea typeface="Helvetica Neue"/>
                <a:cs typeface="Helvetica Neue"/>
                <a:sym typeface="Helvetica Neue"/>
              </a:rPr>
              <a:t>identify </a:t>
            </a:r>
            <a:r>
              <a:rPr lang="en" sz="1500" dirty="0" smtClean="0">
                <a:solidFill>
                  <a:schemeClr val="tx1">
                    <a:lumMod val="65000"/>
                    <a:lumOff val="35000"/>
                  </a:schemeClr>
                </a:solidFill>
                <a:latin typeface="Helvetica Neue"/>
                <a:ea typeface="Helvetica Neue"/>
                <a:cs typeface="Helvetica Neue"/>
                <a:sym typeface="Helvetica Neue"/>
              </a:rPr>
              <a:t>key </a:t>
            </a:r>
            <a:r>
              <a:rPr lang="en" sz="1500" dirty="0">
                <a:solidFill>
                  <a:schemeClr val="tx1">
                    <a:lumMod val="65000"/>
                    <a:lumOff val="35000"/>
                  </a:schemeClr>
                </a:solidFill>
                <a:latin typeface="Helvetica Neue"/>
                <a:ea typeface="Helvetica Neue"/>
                <a:cs typeface="Helvetica Neue"/>
                <a:sym typeface="Helvetica Neue"/>
              </a:rPr>
              <a:t>mutations </a:t>
            </a:r>
            <a:r>
              <a:rPr lang="en-US" sz="1500" dirty="0" smtClean="0">
                <a:solidFill>
                  <a:schemeClr val="tx1">
                    <a:lumMod val="65000"/>
                    <a:lumOff val="35000"/>
                  </a:schemeClr>
                </a:solidFill>
                <a:latin typeface="Helvetica Neue"/>
                <a:ea typeface="Helvetica Neue"/>
                <a:cs typeface="Helvetica Neue"/>
                <a:sym typeface="Helvetica Neue"/>
              </a:rPr>
              <a:t>in different ways 15</a:t>
            </a:r>
          </a:p>
          <a:p>
            <a:pPr lvl="1" indent="-228600">
              <a:spcBef>
                <a:spcPts val="400"/>
              </a:spcBef>
              <a:buClr>
                <a:srgbClr val="666666"/>
              </a:buClr>
              <a:buFont typeface="Helvetica Neue"/>
              <a:buChar char="•"/>
            </a:pPr>
            <a:endParaRPr lang="en" sz="1500" dirty="0">
              <a:solidFill>
                <a:schemeClr val="tx1">
                  <a:lumMod val="65000"/>
                  <a:lumOff val="35000"/>
                </a:schemeClr>
              </a:solidFill>
              <a:latin typeface="Helvetica Neue"/>
              <a:ea typeface="Helvetica Neue"/>
              <a:cs typeface="Helvetica Neue"/>
              <a:sym typeface="Helvetica Neue"/>
            </a:endParaRPr>
          </a:p>
        </p:txBody>
      </p:sp>
    </p:spTree>
    <p:extLst>
      <p:ext uri="{BB962C8B-B14F-4D97-AF65-F5344CB8AC3E}">
        <p14:creationId xmlns:p14="http://schemas.microsoft.com/office/powerpoint/2010/main" val="71439793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87"/>
        <p:cNvGrpSpPr/>
        <p:nvPr/>
      </p:nvGrpSpPr>
      <p:grpSpPr>
        <a:xfrm>
          <a:off x="0" y="0"/>
          <a:ext cx="0" cy="0"/>
          <a:chOff x="0" y="0"/>
          <a:chExt cx="0" cy="0"/>
        </a:xfrm>
      </p:grpSpPr>
      <p:sp>
        <p:nvSpPr>
          <p:cNvPr id="488" name="Shape 488"/>
          <p:cNvSpPr txBox="1"/>
          <p:nvPr/>
        </p:nvSpPr>
        <p:spPr>
          <a:xfrm>
            <a:off x="258418" y="0"/>
            <a:ext cx="8382482" cy="847500"/>
          </a:xfrm>
          <a:prstGeom prst="rect">
            <a:avLst/>
          </a:prstGeom>
          <a:noFill/>
          <a:ln>
            <a:noFill/>
          </a:ln>
        </p:spPr>
        <p:txBody>
          <a:bodyPr wrap="square" lIns="91425" tIns="91425" rIns="91425" bIns="91425" anchor="ctr" anchorCtr="0">
            <a:noAutofit/>
          </a:bodyPr>
          <a:lstStyle/>
          <a:p>
            <a:pPr>
              <a:buSzPct val="25000"/>
            </a:pPr>
            <a:r>
              <a:rPr lang="en" sz="2700">
                <a:solidFill>
                  <a:srgbClr val="22228B"/>
                </a:solidFill>
                <a:highlight>
                  <a:srgbClr val="FFFFFF"/>
                </a:highlight>
                <a:latin typeface="Helvetica Neue"/>
                <a:ea typeface="Helvetica Neue"/>
                <a:cs typeface="Helvetica Neue"/>
                <a:sym typeface="Helvetica Neue"/>
              </a:rPr>
              <a:t>Funseq: a flexible framework to determine </a:t>
            </a:r>
            <a:br>
              <a:rPr lang="en" sz="2700">
                <a:solidFill>
                  <a:srgbClr val="22228B"/>
                </a:solidFill>
                <a:highlight>
                  <a:srgbClr val="FFFFFF"/>
                </a:highlight>
                <a:latin typeface="Helvetica Neue"/>
                <a:ea typeface="Helvetica Neue"/>
                <a:cs typeface="Helvetica Neue"/>
                <a:sym typeface="Helvetica Neue"/>
              </a:rPr>
            </a:br>
            <a:r>
              <a:rPr lang="en" sz="2700">
                <a:solidFill>
                  <a:srgbClr val="22228B"/>
                </a:solidFill>
                <a:highlight>
                  <a:srgbClr val="FFFFFF"/>
                </a:highlight>
                <a:latin typeface="Helvetica Neue"/>
                <a:ea typeface="Helvetica Neue"/>
                <a:cs typeface="Helvetica Neue"/>
                <a:sym typeface="Helvetica Neue"/>
              </a:rPr>
              <a:t>functional impact &amp; use this to prioritize variants</a:t>
            </a:r>
          </a:p>
        </p:txBody>
      </p:sp>
      <p:sp>
        <p:nvSpPr>
          <p:cNvPr id="489" name="Shape 489"/>
          <p:cNvSpPr txBox="1"/>
          <p:nvPr/>
        </p:nvSpPr>
        <p:spPr>
          <a:xfrm>
            <a:off x="503100" y="1732650"/>
            <a:ext cx="1935900" cy="3281400"/>
          </a:xfrm>
          <a:prstGeom prst="rect">
            <a:avLst/>
          </a:prstGeom>
          <a:noFill/>
          <a:ln>
            <a:noFill/>
          </a:ln>
        </p:spPr>
        <p:txBody>
          <a:bodyPr wrap="square" lIns="91425" tIns="91425" rIns="91425" bIns="91425" anchor="ctr" anchorCtr="0">
            <a:noAutofit/>
          </a:bodyPr>
          <a:lstStyle/>
          <a:p>
            <a:pPr>
              <a:buSzPct val="25000"/>
            </a:pPr>
            <a:r>
              <a:rPr lang="en" sz="1200" b="1">
                <a:solidFill>
                  <a:srgbClr val="000090"/>
                </a:solidFill>
              </a:rPr>
              <a:t>Annotation (tf binding sites open chromatin, ncRNAs) &amp; Chromatin Dynamics</a:t>
            </a:r>
          </a:p>
          <a:p>
            <a:endParaRPr sz="1200" b="1">
              <a:solidFill>
                <a:srgbClr val="000090"/>
              </a:solidFill>
            </a:endParaRPr>
          </a:p>
          <a:p>
            <a:endParaRPr sz="1100" b="1">
              <a:solidFill>
                <a:srgbClr val="000090"/>
              </a:solidFill>
            </a:endParaRPr>
          </a:p>
          <a:p>
            <a:pPr>
              <a:buSzPct val="25000"/>
            </a:pPr>
            <a:r>
              <a:rPr lang="en" sz="1200" b="1">
                <a:solidFill>
                  <a:srgbClr val="000090"/>
                </a:solidFill>
              </a:rPr>
              <a:t>Conservation</a:t>
            </a:r>
            <a:br>
              <a:rPr lang="en" sz="1200" b="1">
                <a:solidFill>
                  <a:srgbClr val="000090"/>
                </a:solidFill>
              </a:rPr>
            </a:br>
            <a:r>
              <a:rPr lang="en" sz="1200" b="1">
                <a:solidFill>
                  <a:srgbClr val="000090"/>
                </a:solidFill>
              </a:rPr>
              <a:t>(GERP, allele freq.)</a:t>
            </a:r>
          </a:p>
          <a:p>
            <a:endParaRPr sz="1200" b="1">
              <a:solidFill>
                <a:srgbClr val="000090"/>
              </a:solidFill>
            </a:endParaRPr>
          </a:p>
          <a:p>
            <a:endParaRPr sz="1200" b="1">
              <a:solidFill>
                <a:srgbClr val="000090"/>
              </a:solidFill>
            </a:endParaRPr>
          </a:p>
          <a:p>
            <a:pPr>
              <a:buSzPct val="25000"/>
            </a:pPr>
            <a:r>
              <a:rPr lang="en" sz="1200" b="1">
                <a:solidFill>
                  <a:srgbClr val="000090"/>
                </a:solidFill>
              </a:rPr>
              <a:t>Mutational impact (motif breaking, Lof) </a:t>
            </a:r>
          </a:p>
          <a:p>
            <a:endParaRPr sz="1200" b="1">
              <a:solidFill>
                <a:srgbClr val="000090"/>
              </a:solidFill>
            </a:endParaRPr>
          </a:p>
          <a:p>
            <a:endParaRPr sz="1200" b="1">
              <a:solidFill>
                <a:srgbClr val="000090"/>
              </a:solidFill>
            </a:endParaRPr>
          </a:p>
          <a:p>
            <a:pPr>
              <a:buSzPct val="25000"/>
            </a:pPr>
            <a:r>
              <a:rPr lang="en" sz="1200" b="1">
                <a:solidFill>
                  <a:srgbClr val="000090"/>
                </a:solidFill>
              </a:rPr>
              <a:t>Network (centrality position)</a:t>
            </a:r>
          </a:p>
          <a:p>
            <a:pPr>
              <a:buSzPct val="25000"/>
            </a:pPr>
            <a:r>
              <a:rPr lang="en" sz="1200">
                <a:solidFill>
                  <a:srgbClr val="000090"/>
                </a:solidFill>
              </a:rPr>
              <a:t> </a:t>
            </a:r>
          </a:p>
        </p:txBody>
      </p:sp>
      <p:sp>
        <p:nvSpPr>
          <p:cNvPr id="490" name="Shape 490"/>
          <p:cNvSpPr txBox="1"/>
          <p:nvPr/>
        </p:nvSpPr>
        <p:spPr>
          <a:xfrm rot="-5400000">
            <a:off x="6638188" y="2662262"/>
            <a:ext cx="4005425" cy="375900"/>
          </a:xfrm>
          <a:prstGeom prst="rect">
            <a:avLst/>
          </a:prstGeom>
          <a:noFill/>
          <a:ln>
            <a:noFill/>
          </a:ln>
        </p:spPr>
        <p:txBody>
          <a:bodyPr wrap="square" lIns="91425" tIns="45700" rIns="91425" bIns="45700" anchor="t" anchorCtr="0">
            <a:noAutofit/>
          </a:bodyPr>
          <a:lstStyle/>
          <a:p>
            <a:pPr>
              <a:buSzPct val="25000"/>
            </a:pPr>
            <a:r>
              <a:rPr lang="en" sz="1000" dirty="0">
                <a:solidFill>
                  <a:srgbClr val="7F7F7F"/>
                </a:solidFill>
              </a:rPr>
              <a:t>[Fu et al., </a:t>
            </a:r>
            <a:r>
              <a:rPr lang="en" sz="1000" dirty="0" err="1">
                <a:solidFill>
                  <a:srgbClr val="7F7F7F"/>
                </a:solidFill>
              </a:rPr>
              <a:t>GenomeBiology</a:t>
            </a:r>
            <a:r>
              <a:rPr lang="en" sz="1000" dirty="0">
                <a:solidFill>
                  <a:srgbClr val="7F7F7F"/>
                </a:solidFill>
              </a:rPr>
              <a:t> ('14), , </a:t>
            </a:r>
            <a:r>
              <a:rPr lang="en" sz="1000" dirty="0" err="1">
                <a:solidFill>
                  <a:srgbClr val="7F7F7F"/>
                </a:solidFill>
              </a:rPr>
              <a:t>Khurana</a:t>
            </a:r>
            <a:r>
              <a:rPr lang="en" sz="1000" dirty="0">
                <a:solidFill>
                  <a:srgbClr val="7F7F7F"/>
                </a:solidFill>
              </a:rPr>
              <a:t> et al., Science ('13)]</a:t>
            </a:r>
          </a:p>
          <a:p>
            <a:pPr>
              <a:buSzPct val="25000"/>
            </a:pPr>
            <a:r>
              <a:rPr lang="en" sz="1600" dirty="0">
                <a:solidFill>
                  <a:srgbClr val="7F7F7F"/>
                </a:solidFill>
              </a:rPr>
              <a:t> </a:t>
            </a:r>
          </a:p>
        </p:txBody>
      </p:sp>
      <p:grpSp>
        <p:nvGrpSpPr>
          <p:cNvPr id="491" name="Shape 491"/>
          <p:cNvGrpSpPr/>
          <p:nvPr/>
        </p:nvGrpSpPr>
        <p:grpSpPr>
          <a:xfrm>
            <a:off x="2439000" y="930818"/>
            <a:ext cx="5431176" cy="4122542"/>
            <a:chOff x="3252000" y="1241091"/>
            <a:chExt cx="7241569" cy="5496723"/>
          </a:xfrm>
        </p:grpSpPr>
        <p:pic>
          <p:nvPicPr>
            <p:cNvPr id="492" name="Shape 492"/>
            <p:cNvPicPr preferRelativeResize="0"/>
            <p:nvPr/>
          </p:nvPicPr>
          <p:blipFill rotWithShape="1">
            <a:blip r:embed="rId3">
              <a:alphaModFix/>
            </a:blip>
            <a:srcRect l="15832" b="19767"/>
            <a:stretch/>
          </p:blipFill>
          <p:spPr>
            <a:xfrm>
              <a:off x="3252000" y="1241091"/>
              <a:ext cx="7241569" cy="5407928"/>
            </a:xfrm>
            <a:prstGeom prst="rect">
              <a:avLst/>
            </a:prstGeom>
            <a:noFill/>
            <a:ln>
              <a:noFill/>
            </a:ln>
          </p:spPr>
        </p:pic>
        <p:sp>
          <p:nvSpPr>
            <p:cNvPr id="493" name="Shape 493"/>
            <p:cNvSpPr txBox="1"/>
            <p:nvPr/>
          </p:nvSpPr>
          <p:spPr>
            <a:xfrm>
              <a:off x="7422776" y="6368482"/>
              <a:ext cx="2988236" cy="369332"/>
            </a:xfrm>
            <a:prstGeom prst="rect">
              <a:avLst/>
            </a:prstGeom>
            <a:solidFill>
              <a:schemeClr val="lt1"/>
            </a:solidFill>
            <a:ln>
              <a:noFill/>
            </a:ln>
          </p:spPr>
          <p:txBody>
            <a:bodyPr wrap="square" lIns="68575" tIns="34275" rIns="68575" bIns="34275" anchor="t" anchorCtr="0">
              <a:noAutofit/>
            </a:bodyPr>
            <a:lstStyle/>
            <a:p>
              <a:endParaRPr/>
            </a:p>
          </p:txBody>
        </p:sp>
      </p:grpSp>
    </p:spTree>
    <p:extLst>
      <p:ext uri="{BB962C8B-B14F-4D97-AF65-F5344CB8AC3E}">
        <p14:creationId xmlns:p14="http://schemas.microsoft.com/office/powerpoint/2010/main" val="107970554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5"/>
        <p:cNvGrpSpPr/>
        <p:nvPr/>
      </p:nvGrpSpPr>
      <p:grpSpPr>
        <a:xfrm>
          <a:off x="0" y="0"/>
          <a:ext cx="0" cy="0"/>
          <a:chOff x="0" y="0"/>
          <a:chExt cx="0" cy="0"/>
        </a:xfrm>
      </p:grpSpPr>
      <p:grpSp>
        <p:nvGrpSpPr>
          <p:cNvPr id="56" name="Shape 56"/>
          <p:cNvGrpSpPr/>
          <p:nvPr/>
        </p:nvGrpSpPr>
        <p:grpSpPr>
          <a:xfrm>
            <a:off x="4400501" y="2971536"/>
            <a:ext cx="628734" cy="1877520"/>
            <a:chOff x="4343400" y="3962400"/>
            <a:chExt cx="838200" cy="2503026"/>
          </a:xfrm>
        </p:grpSpPr>
        <p:pic>
          <p:nvPicPr>
            <p:cNvPr id="57" name="Shape 57" descr="C:\Users\JM\Desktop\Untitled-2.png"/>
            <p:cNvPicPr preferRelativeResize="0"/>
            <p:nvPr/>
          </p:nvPicPr>
          <p:blipFill rotWithShape="1">
            <a:blip r:embed="rId3">
              <a:alphaModFix/>
            </a:blip>
            <a:srcRect r="-8178" b="-33333"/>
            <a:stretch/>
          </p:blipFill>
          <p:spPr>
            <a:xfrm>
              <a:off x="4343400" y="5486400"/>
              <a:ext cx="825906" cy="897369"/>
            </a:xfrm>
            <a:prstGeom prst="rect">
              <a:avLst/>
            </a:prstGeom>
            <a:noFill/>
            <a:ln w="9525" cap="flat" cmpd="sng">
              <a:solidFill>
                <a:schemeClr val="dk1"/>
              </a:solidFill>
              <a:prstDash val="solid"/>
              <a:miter lim="800000"/>
              <a:headEnd type="none" w="med" len="med"/>
              <a:tailEnd type="none" w="med" len="med"/>
            </a:ln>
          </p:spPr>
        </p:pic>
        <p:pic>
          <p:nvPicPr>
            <p:cNvPr id="58" name="Shape 58" descr="C:\Users\JM\Desktop\Untitled-3.png"/>
            <p:cNvPicPr preferRelativeResize="0"/>
            <p:nvPr/>
          </p:nvPicPr>
          <p:blipFill rotWithShape="1">
            <a:blip r:embed="rId4">
              <a:alphaModFix/>
            </a:blip>
            <a:srcRect l="-9841" t="-14280" r="-8305" b="-57157"/>
            <a:stretch/>
          </p:blipFill>
          <p:spPr>
            <a:xfrm>
              <a:off x="4343400" y="3962400"/>
              <a:ext cx="829187" cy="900714"/>
            </a:xfrm>
            <a:prstGeom prst="rect">
              <a:avLst/>
            </a:prstGeom>
            <a:noFill/>
            <a:ln w="9525" cap="flat" cmpd="sng">
              <a:solidFill>
                <a:schemeClr val="dk1"/>
              </a:solidFill>
              <a:prstDash val="solid"/>
              <a:miter lim="800000"/>
              <a:headEnd type="none" w="med" len="med"/>
              <a:tailEnd type="none" w="med" len="med"/>
            </a:ln>
          </p:spPr>
        </p:pic>
        <p:sp>
          <p:nvSpPr>
            <p:cNvPr id="59" name="Shape 59"/>
            <p:cNvSpPr txBox="1"/>
            <p:nvPr/>
          </p:nvSpPr>
          <p:spPr>
            <a:xfrm>
              <a:off x="4343400" y="6095526"/>
              <a:ext cx="838200" cy="369900"/>
            </a:xfrm>
            <a:prstGeom prst="rect">
              <a:avLst/>
            </a:prstGeom>
            <a:noFill/>
            <a:ln>
              <a:noFill/>
            </a:ln>
          </p:spPr>
          <p:txBody>
            <a:bodyPr wrap="square" lIns="68575" tIns="34275" rIns="68575" bIns="34275" anchor="t" anchorCtr="0">
              <a:noAutofit/>
            </a:bodyPr>
            <a:lstStyle/>
            <a:p>
              <a:pPr marL="0" marR="0" lvl="0" indent="0" algn="ctr" rtl="0">
                <a:spcBef>
                  <a:spcPts val="0"/>
                </a:spcBef>
                <a:buSzPct val="25000"/>
                <a:buNone/>
              </a:pPr>
              <a:r>
                <a:rPr lang="en" sz="1400" b="0" i="0" u="none" strike="noStrike" cap="none">
                  <a:solidFill>
                    <a:srgbClr val="000000"/>
                  </a:solidFill>
                  <a:latin typeface="Arial"/>
                  <a:ea typeface="Arial"/>
                  <a:cs typeface="Arial"/>
                  <a:sym typeface="Arial"/>
                </a:rPr>
                <a:t>tumor</a:t>
              </a:r>
            </a:p>
          </p:txBody>
        </p:sp>
        <p:sp>
          <p:nvSpPr>
            <p:cNvPr id="60" name="Shape 60"/>
            <p:cNvSpPr txBox="1"/>
            <p:nvPr/>
          </p:nvSpPr>
          <p:spPr>
            <a:xfrm>
              <a:off x="4343400" y="4571865"/>
              <a:ext cx="838200" cy="338100"/>
            </a:xfrm>
            <a:prstGeom prst="rect">
              <a:avLst/>
            </a:prstGeom>
            <a:noFill/>
            <a:ln>
              <a:noFill/>
            </a:ln>
          </p:spPr>
          <p:txBody>
            <a:bodyPr wrap="square" lIns="68575" tIns="34275" rIns="68575" bIns="34275" anchor="t" anchorCtr="0">
              <a:noAutofit/>
            </a:bodyPr>
            <a:lstStyle/>
            <a:p>
              <a:pPr marL="0" marR="0" lvl="0" indent="0" algn="ctr" rtl="0">
                <a:spcBef>
                  <a:spcPts val="0"/>
                </a:spcBef>
                <a:buSzPct val="25000"/>
                <a:buNone/>
              </a:pPr>
              <a:r>
                <a:rPr lang="en" sz="1200" b="0" i="0" u="none" strike="noStrike" cap="none">
                  <a:solidFill>
                    <a:srgbClr val="000000"/>
                  </a:solidFill>
                  <a:latin typeface="Arial"/>
                  <a:ea typeface="Arial"/>
                  <a:cs typeface="Arial"/>
                  <a:sym typeface="Arial"/>
                </a:rPr>
                <a:t>normal</a:t>
              </a:r>
            </a:p>
          </p:txBody>
        </p:sp>
      </p:grpSp>
      <p:pic>
        <p:nvPicPr>
          <p:cNvPr id="61" name="Shape 61" descr="C:\Users\JM\Desktop\adult-male-body-no-descriptors-hi.png"/>
          <p:cNvPicPr preferRelativeResize="0"/>
          <p:nvPr/>
        </p:nvPicPr>
        <p:blipFill rotWithShape="1">
          <a:blip r:embed="rId5">
            <a:alphaModFix/>
          </a:blip>
          <a:srcRect b="17566"/>
          <a:stretch/>
        </p:blipFill>
        <p:spPr>
          <a:xfrm>
            <a:off x="1371600" y="1657350"/>
            <a:ext cx="2992874" cy="3474065"/>
          </a:xfrm>
          <a:prstGeom prst="rect">
            <a:avLst/>
          </a:prstGeom>
          <a:noFill/>
          <a:ln>
            <a:noFill/>
          </a:ln>
        </p:spPr>
      </p:pic>
      <p:grpSp>
        <p:nvGrpSpPr>
          <p:cNvPr id="62" name="Shape 62"/>
          <p:cNvGrpSpPr/>
          <p:nvPr/>
        </p:nvGrpSpPr>
        <p:grpSpPr>
          <a:xfrm>
            <a:off x="4743450" y="2171700"/>
            <a:ext cx="971550" cy="2800350"/>
            <a:chOff x="4800600" y="2895600"/>
            <a:chExt cx="1295400" cy="3733800"/>
          </a:xfrm>
        </p:grpSpPr>
        <p:cxnSp>
          <p:nvCxnSpPr>
            <p:cNvPr id="63" name="Shape 63"/>
            <p:cNvCxnSpPr/>
            <p:nvPr/>
          </p:nvCxnSpPr>
          <p:spPr>
            <a:xfrm rot="10800000" flipH="1">
              <a:off x="4800600" y="4800600"/>
              <a:ext cx="1295400" cy="838200"/>
            </a:xfrm>
            <a:prstGeom prst="straightConnector1">
              <a:avLst/>
            </a:prstGeom>
            <a:noFill/>
            <a:ln w="9525" cap="flat" cmpd="sng">
              <a:solidFill>
                <a:schemeClr val="dk1"/>
              </a:solidFill>
              <a:prstDash val="solid"/>
              <a:miter lim="800000"/>
              <a:headEnd type="none" w="med" len="med"/>
              <a:tailEnd type="none" w="med" len="med"/>
            </a:ln>
          </p:spPr>
        </p:cxnSp>
        <p:cxnSp>
          <p:nvCxnSpPr>
            <p:cNvPr id="64" name="Shape 64"/>
            <p:cNvCxnSpPr/>
            <p:nvPr/>
          </p:nvCxnSpPr>
          <p:spPr>
            <a:xfrm>
              <a:off x="4800600" y="5638800"/>
              <a:ext cx="1295400" cy="990600"/>
            </a:xfrm>
            <a:prstGeom prst="straightConnector1">
              <a:avLst/>
            </a:prstGeom>
            <a:noFill/>
            <a:ln w="9525" cap="flat" cmpd="sng">
              <a:solidFill>
                <a:schemeClr val="dk1"/>
              </a:solidFill>
              <a:prstDash val="solid"/>
              <a:miter lim="800000"/>
              <a:headEnd type="none" w="med" len="med"/>
              <a:tailEnd type="none" w="med" len="med"/>
            </a:ln>
          </p:spPr>
        </p:cxnSp>
        <p:cxnSp>
          <p:nvCxnSpPr>
            <p:cNvPr id="65" name="Shape 65"/>
            <p:cNvCxnSpPr/>
            <p:nvPr/>
          </p:nvCxnSpPr>
          <p:spPr>
            <a:xfrm rot="10800000" flipH="1">
              <a:off x="4876800" y="2895600"/>
              <a:ext cx="1219200" cy="1295400"/>
            </a:xfrm>
            <a:prstGeom prst="straightConnector1">
              <a:avLst/>
            </a:prstGeom>
            <a:noFill/>
            <a:ln w="9525" cap="flat" cmpd="sng">
              <a:solidFill>
                <a:schemeClr val="dk1"/>
              </a:solidFill>
              <a:prstDash val="solid"/>
              <a:miter lim="800000"/>
              <a:headEnd type="none" w="med" len="med"/>
              <a:tailEnd type="none" w="med" len="med"/>
            </a:ln>
          </p:spPr>
        </p:cxnSp>
        <p:cxnSp>
          <p:nvCxnSpPr>
            <p:cNvPr id="66" name="Shape 66"/>
            <p:cNvCxnSpPr/>
            <p:nvPr/>
          </p:nvCxnSpPr>
          <p:spPr>
            <a:xfrm>
              <a:off x="4876800" y="4191000"/>
              <a:ext cx="1219200" cy="533400"/>
            </a:xfrm>
            <a:prstGeom prst="straightConnector1">
              <a:avLst/>
            </a:prstGeom>
            <a:noFill/>
            <a:ln w="9525" cap="flat" cmpd="sng">
              <a:solidFill>
                <a:schemeClr val="dk1"/>
              </a:solidFill>
              <a:prstDash val="solid"/>
              <a:miter lim="800000"/>
              <a:headEnd type="none" w="med" len="med"/>
              <a:tailEnd type="none" w="med" len="med"/>
            </a:ln>
          </p:spPr>
        </p:cxnSp>
      </p:grpSp>
      <p:grpSp>
        <p:nvGrpSpPr>
          <p:cNvPr id="67" name="Shape 67"/>
          <p:cNvGrpSpPr/>
          <p:nvPr/>
        </p:nvGrpSpPr>
        <p:grpSpPr>
          <a:xfrm>
            <a:off x="3028950" y="2971800"/>
            <a:ext cx="1371600" cy="2057400"/>
            <a:chOff x="2514600" y="3962400"/>
            <a:chExt cx="1828800" cy="2743200"/>
          </a:xfrm>
        </p:grpSpPr>
        <p:cxnSp>
          <p:nvCxnSpPr>
            <p:cNvPr id="68" name="Shape 68"/>
            <p:cNvCxnSpPr/>
            <p:nvPr/>
          </p:nvCxnSpPr>
          <p:spPr>
            <a:xfrm rot="10800000" flipH="1">
              <a:off x="2514600" y="5486400"/>
              <a:ext cx="1828800" cy="1219200"/>
            </a:xfrm>
            <a:prstGeom prst="straightConnector1">
              <a:avLst/>
            </a:prstGeom>
            <a:noFill/>
            <a:ln w="9525" cap="flat" cmpd="sng">
              <a:solidFill>
                <a:schemeClr val="dk1"/>
              </a:solidFill>
              <a:prstDash val="solid"/>
              <a:miter lim="800000"/>
              <a:headEnd type="none" w="med" len="med"/>
              <a:tailEnd type="none" w="med" len="med"/>
            </a:ln>
          </p:spPr>
        </p:cxnSp>
        <p:cxnSp>
          <p:nvCxnSpPr>
            <p:cNvPr id="69" name="Shape 69"/>
            <p:cNvCxnSpPr/>
            <p:nvPr/>
          </p:nvCxnSpPr>
          <p:spPr>
            <a:xfrm rot="10800000" flipH="1">
              <a:off x="2514600" y="6400800"/>
              <a:ext cx="1828800" cy="304800"/>
            </a:xfrm>
            <a:prstGeom prst="straightConnector1">
              <a:avLst/>
            </a:prstGeom>
            <a:noFill/>
            <a:ln w="9525" cap="flat" cmpd="sng">
              <a:solidFill>
                <a:schemeClr val="dk1"/>
              </a:solidFill>
              <a:prstDash val="solid"/>
              <a:miter lim="800000"/>
              <a:headEnd type="none" w="med" len="med"/>
              <a:tailEnd type="none" w="med" len="med"/>
            </a:ln>
          </p:spPr>
        </p:cxnSp>
        <p:cxnSp>
          <p:nvCxnSpPr>
            <p:cNvPr id="70" name="Shape 70"/>
            <p:cNvCxnSpPr/>
            <p:nvPr/>
          </p:nvCxnSpPr>
          <p:spPr>
            <a:xfrm rot="10800000" flipH="1">
              <a:off x="2514600" y="3962400"/>
              <a:ext cx="1828800" cy="2743200"/>
            </a:xfrm>
            <a:prstGeom prst="straightConnector1">
              <a:avLst/>
            </a:prstGeom>
            <a:noFill/>
            <a:ln w="9525" cap="flat" cmpd="sng">
              <a:solidFill>
                <a:schemeClr val="dk1"/>
              </a:solidFill>
              <a:prstDash val="solid"/>
              <a:miter lim="800000"/>
              <a:headEnd type="none" w="med" len="med"/>
              <a:tailEnd type="none" w="med" len="med"/>
            </a:ln>
          </p:spPr>
        </p:cxnSp>
        <p:cxnSp>
          <p:nvCxnSpPr>
            <p:cNvPr id="71" name="Shape 71"/>
            <p:cNvCxnSpPr/>
            <p:nvPr/>
          </p:nvCxnSpPr>
          <p:spPr>
            <a:xfrm rot="10800000" flipH="1">
              <a:off x="2514600" y="4876800"/>
              <a:ext cx="1828800" cy="1828800"/>
            </a:xfrm>
            <a:prstGeom prst="straightConnector1">
              <a:avLst/>
            </a:prstGeom>
            <a:noFill/>
            <a:ln w="9525" cap="flat" cmpd="sng">
              <a:solidFill>
                <a:schemeClr val="dk1"/>
              </a:solidFill>
              <a:prstDash val="solid"/>
              <a:miter lim="800000"/>
              <a:headEnd type="none" w="med" len="med"/>
              <a:tailEnd type="none" w="med" len="med"/>
            </a:ln>
          </p:spPr>
        </p:cxnSp>
      </p:grpSp>
      <p:grpSp>
        <p:nvGrpSpPr>
          <p:cNvPr id="72" name="Shape 72"/>
          <p:cNvGrpSpPr/>
          <p:nvPr/>
        </p:nvGrpSpPr>
        <p:grpSpPr>
          <a:xfrm>
            <a:off x="5715000" y="2171700"/>
            <a:ext cx="1599267" cy="2825658"/>
            <a:chOff x="6096000" y="2895600"/>
            <a:chExt cx="2132355" cy="3767544"/>
          </a:xfrm>
        </p:grpSpPr>
        <p:pic>
          <p:nvPicPr>
            <p:cNvPr id="73" name="Shape 73" descr="C:\Users\JM\Desktop\karyograms670.jpg"/>
            <p:cNvPicPr preferRelativeResize="0"/>
            <p:nvPr/>
          </p:nvPicPr>
          <p:blipFill rotWithShape="1">
            <a:blip r:embed="rId6">
              <a:alphaModFix/>
            </a:blip>
            <a:srcRect l="2388" t="17071" r="51043" b="2438"/>
            <a:stretch/>
          </p:blipFill>
          <p:spPr>
            <a:xfrm>
              <a:off x="6096000" y="2895600"/>
              <a:ext cx="2129309" cy="1861024"/>
            </a:xfrm>
            <a:prstGeom prst="rect">
              <a:avLst/>
            </a:prstGeom>
            <a:noFill/>
            <a:ln>
              <a:noFill/>
            </a:ln>
          </p:spPr>
        </p:pic>
        <p:pic>
          <p:nvPicPr>
            <p:cNvPr id="74" name="Shape 74" descr="C:\Users\JM\Desktop\karyograms670.jpg"/>
            <p:cNvPicPr preferRelativeResize="0"/>
            <p:nvPr/>
          </p:nvPicPr>
          <p:blipFill rotWithShape="1">
            <a:blip r:embed="rId6">
              <a:alphaModFix/>
            </a:blip>
            <a:srcRect l="50893" t="10064" r="1346" b="4567"/>
            <a:stretch/>
          </p:blipFill>
          <p:spPr>
            <a:xfrm>
              <a:off x="6096000" y="4800600"/>
              <a:ext cx="2132355" cy="1862544"/>
            </a:xfrm>
            <a:prstGeom prst="rect">
              <a:avLst/>
            </a:prstGeom>
            <a:noFill/>
            <a:ln>
              <a:noFill/>
            </a:ln>
          </p:spPr>
        </p:pic>
      </p:grpSp>
      <p:sp>
        <p:nvSpPr>
          <p:cNvPr id="75" name="Shape 75"/>
          <p:cNvSpPr txBox="1"/>
          <p:nvPr/>
        </p:nvSpPr>
        <p:spPr>
          <a:xfrm>
            <a:off x="919050" y="1151350"/>
            <a:ext cx="7305900" cy="623400"/>
          </a:xfrm>
          <a:prstGeom prst="rect">
            <a:avLst/>
          </a:prstGeom>
          <a:noFill/>
          <a:ln>
            <a:noFill/>
          </a:ln>
        </p:spPr>
        <p:txBody>
          <a:bodyPr wrap="square" lIns="68575" tIns="34275" rIns="68575" bIns="34275" anchor="t" anchorCtr="0">
            <a:noAutofit/>
          </a:bodyPr>
          <a:lstStyle/>
          <a:p>
            <a:pPr marL="0" marR="0" lvl="0" indent="0" algn="l" rtl="0">
              <a:spcBef>
                <a:spcPts val="0"/>
              </a:spcBef>
              <a:buSzPct val="25000"/>
              <a:buNone/>
            </a:pPr>
            <a:r>
              <a:rPr lang="en" sz="1200" b="0" i="0" u="none" strike="noStrike" cap="none">
                <a:solidFill>
                  <a:srgbClr val="000000"/>
                </a:solidFill>
                <a:latin typeface="Arial"/>
                <a:ea typeface="Arial"/>
                <a:cs typeface="Arial"/>
                <a:sym typeface="Arial"/>
              </a:rPr>
              <a:t>Personal genomes </a:t>
            </a:r>
            <a:r>
              <a:rPr lang="en" sz="1200">
                <a:solidFill>
                  <a:schemeClr val="dk1"/>
                </a:solidFill>
              </a:rPr>
              <a:t>will </a:t>
            </a:r>
            <a:r>
              <a:rPr lang="en" sz="1200" b="0" i="0" u="none" strike="noStrike" cap="none">
                <a:solidFill>
                  <a:srgbClr val="000000"/>
                </a:solidFill>
                <a:latin typeface="Arial"/>
                <a:ea typeface="Arial"/>
                <a:cs typeface="Arial"/>
                <a:sym typeface="Arial"/>
              </a:rPr>
              <a:t>soon become a commonplace part of medical research &amp; eventually treatment (esp. for cancer). They will provide a primary connection for biological science to the general public.</a:t>
            </a:r>
          </a:p>
        </p:txBody>
      </p:sp>
      <p:sp>
        <p:nvSpPr>
          <p:cNvPr id="76" name="Shape 76"/>
          <p:cNvSpPr txBox="1"/>
          <p:nvPr/>
        </p:nvSpPr>
        <p:spPr>
          <a:xfrm>
            <a:off x="1485900" y="205978"/>
            <a:ext cx="6172200" cy="765600"/>
          </a:xfrm>
          <a:prstGeom prst="rect">
            <a:avLst/>
          </a:prstGeom>
          <a:noFill/>
          <a:ln>
            <a:noFill/>
          </a:ln>
        </p:spPr>
        <p:txBody>
          <a:bodyPr wrap="square" lIns="68575" tIns="34275" rIns="68575" bIns="34275" anchor="ctr" anchorCtr="0">
            <a:noAutofit/>
          </a:bodyPr>
          <a:lstStyle/>
          <a:p>
            <a:pPr marL="0" marR="0" lvl="0" indent="0" algn="ctr" rtl="0">
              <a:lnSpc>
                <a:spcPct val="80000"/>
              </a:lnSpc>
              <a:spcBef>
                <a:spcPts val="0"/>
              </a:spcBef>
              <a:buClr>
                <a:srgbClr val="011893"/>
              </a:buClr>
              <a:buSzPct val="25000"/>
              <a:buFont typeface="Arial"/>
              <a:buNone/>
            </a:pPr>
            <a:r>
              <a:rPr lang="en" sz="2700" b="1" i="0" u="none" strike="noStrike" cap="none">
                <a:solidFill>
                  <a:srgbClr val="011893"/>
                </a:solidFill>
                <a:latin typeface="Arial"/>
                <a:ea typeface="Arial"/>
                <a:cs typeface="Arial"/>
                <a:sym typeface="Arial"/>
              </a:rPr>
              <a:t>Personal Genomics </a:t>
            </a:r>
            <a:br>
              <a:rPr lang="en" sz="2700" b="1" i="0" u="none" strike="noStrike" cap="none">
                <a:solidFill>
                  <a:srgbClr val="011893"/>
                </a:solidFill>
                <a:latin typeface="Arial"/>
                <a:ea typeface="Arial"/>
                <a:cs typeface="Arial"/>
                <a:sym typeface="Arial"/>
              </a:rPr>
            </a:br>
            <a:r>
              <a:rPr lang="en" sz="2700" b="1" i="0" u="none" strike="noStrike" cap="none">
                <a:solidFill>
                  <a:srgbClr val="011893"/>
                </a:solidFill>
                <a:latin typeface="Arial"/>
                <a:ea typeface="Arial"/>
                <a:cs typeface="Arial"/>
                <a:sym typeface="Arial"/>
              </a:rPr>
              <a:t>as a Gateway into Biology</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97"/>
        <p:cNvGrpSpPr/>
        <p:nvPr/>
      </p:nvGrpSpPr>
      <p:grpSpPr>
        <a:xfrm>
          <a:off x="0" y="0"/>
          <a:ext cx="0" cy="0"/>
          <a:chOff x="0" y="0"/>
          <a:chExt cx="0" cy="0"/>
        </a:xfrm>
      </p:grpSpPr>
      <p:pic>
        <p:nvPicPr>
          <p:cNvPr id="498" name="Shape 498" descr="noncoding_broad_categories.jpg"/>
          <p:cNvPicPr preferRelativeResize="0"/>
          <p:nvPr/>
        </p:nvPicPr>
        <p:blipFill>
          <a:blip r:embed="rId3">
            <a:alphaModFix/>
          </a:blip>
          <a:stretch>
            <a:fillRect/>
          </a:stretch>
        </p:blipFill>
        <p:spPr>
          <a:xfrm>
            <a:off x="1662700" y="895725"/>
            <a:ext cx="3733801" cy="3694944"/>
          </a:xfrm>
          <a:prstGeom prst="rect">
            <a:avLst/>
          </a:prstGeom>
          <a:noFill/>
          <a:ln>
            <a:noFill/>
          </a:ln>
        </p:spPr>
      </p:pic>
      <p:sp>
        <p:nvSpPr>
          <p:cNvPr id="499" name="Shape 499"/>
          <p:cNvSpPr txBox="1">
            <a:spLocks noGrp="1"/>
          </p:cNvSpPr>
          <p:nvPr>
            <p:ph type="title"/>
          </p:nvPr>
        </p:nvSpPr>
        <p:spPr>
          <a:xfrm>
            <a:off x="311700" y="520800"/>
            <a:ext cx="8520600" cy="572700"/>
          </a:xfrm>
          <a:prstGeom prst="rect">
            <a:avLst/>
          </a:prstGeom>
        </p:spPr>
        <p:txBody>
          <a:bodyPr wrap="square" lIns="91425" tIns="91425" rIns="91425" bIns="91425" anchor="b" anchorCtr="0">
            <a:noAutofit/>
          </a:bodyPr>
          <a:lstStyle/>
          <a:p>
            <a:pPr lvl="0" algn="ctr">
              <a:spcBef>
                <a:spcPts val="0"/>
              </a:spcBef>
              <a:buClr>
                <a:schemeClr val="dk1"/>
              </a:buClr>
              <a:buSzPct val="55000"/>
              <a:buFont typeface="Arial"/>
              <a:buNone/>
            </a:pPr>
            <a:r>
              <a:rPr lang="en" sz="2000" b="1">
                <a:solidFill>
                  <a:srgbClr val="22228B"/>
                </a:solidFill>
              </a:rPr>
              <a:t>Finding "Conserved” Sites in the Human Population:</a:t>
            </a:r>
          </a:p>
          <a:p>
            <a:pPr lvl="0" algn="ctr">
              <a:spcBef>
                <a:spcPts val="0"/>
              </a:spcBef>
              <a:buClr>
                <a:schemeClr val="dk1"/>
              </a:buClr>
              <a:buSzPct val="45833"/>
              <a:buFont typeface="Arial"/>
              <a:buNone/>
            </a:pPr>
            <a:r>
              <a:rPr lang="en" sz="2400" b="1">
                <a:solidFill>
                  <a:srgbClr val="22228B"/>
                </a:solidFill>
              </a:rPr>
              <a:t> </a:t>
            </a:r>
            <a:r>
              <a:rPr lang="en" sz="1600" b="1">
                <a:solidFill>
                  <a:srgbClr val="22228B"/>
                </a:solidFill>
              </a:rPr>
              <a:t>Negative selection in non-coding elements based on</a:t>
            </a:r>
          </a:p>
          <a:p>
            <a:pPr lvl="0" algn="ctr">
              <a:spcBef>
                <a:spcPts val="0"/>
              </a:spcBef>
              <a:buNone/>
            </a:pPr>
            <a:r>
              <a:rPr lang="en" sz="1600" b="1">
                <a:solidFill>
                  <a:srgbClr val="22228B"/>
                </a:solidFill>
              </a:rPr>
              <a:t>Production ENCODE &amp; 1000G Phase 1</a:t>
            </a:r>
          </a:p>
        </p:txBody>
      </p:sp>
      <p:sp>
        <p:nvSpPr>
          <p:cNvPr id="500" name="Shape 500"/>
          <p:cNvSpPr txBox="1"/>
          <p:nvPr/>
        </p:nvSpPr>
        <p:spPr>
          <a:xfrm>
            <a:off x="1003500" y="2239550"/>
            <a:ext cx="1319700" cy="338400"/>
          </a:xfrm>
          <a:prstGeom prst="rect">
            <a:avLst/>
          </a:prstGeom>
          <a:noFill/>
          <a:ln>
            <a:noFill/>
          </a:ln>
        </p:spPr>
        <p:txBody>
          <a:bodyPr wrap="square" lIns="91425" tIns="91425" rIns="91425" bIns="91425" anchor="ctr" anchorCtr="0">
            <a:noAutofit/>
          </a:bodyPr>
          <a:lstStyle/>
          <a:p>
            <a:pPr>
              <a:lnSpc>
                <a:spcPct val="115000"/>
              </a:lnSpc>
            </a:pPr>
            <a:r>
              <a:rPr lang="en" sz="1200">
                <a:latin typeface="Calibri"/>
                <a:ea typeface="Calibri"/>
                <a:cs typeface="Calibri"/>
                <a:sym typeface="Calibri"/>
              </a:rPr>
              <a:t>(Non-coding RNA)</a:t>
            </a:r>
          </a:p>
        </p:txBody>
      </p:sp>
      <p:sp>
        <p:nvSpPr>
          <p:cNvPr id="501" name="Shape 501"/>
          <p:cNvSpPr txBox="1"/>
          <p:nvPr/>
        </p:nvSpPr>
        <p:spPr>
          <a:xfrm>
            <a:off x="381500" y="2592600"/>
            <a:ext cx="2151900" cy="301200"/>
          </a:xfrm>
          <a:prstGeom prst="rect">
            <a:avLst/>
          </a:prstGeom>
          <a:noFill/>
          <a:ln>
            <a:noFill/>
          </a:ln>
        </p:spPr>
        <p:txBody>
          <a:bodyPr wrap="square" lIns="91425" tIns="91425" rIns="91425" bIns="91425" anchor="ctr" anchorCtr="0">
            <a:noAutofit/>
          </a:bodyPr>
          <a:lstStyle/>
          <a:p>
            <a:pPr algn="ctr">
              <a:lnSpc>
                <a:spcPct val="115000"/>
              </a:lnSpc>
            </a:pPr>
            <a:r>
              <a:rPr lang="en" sz="1200">
                <a:latin typeface="Calibri"/>
                <a:ea typeface="Calibri"/>
                <a:cs typeface="Calibri"/>
                <a:sym typeface="Calibri"/>
              </a:rPr>
              <a:t>(DNase I hypersensitive sites)</a:t>
            </a:r>
          </a:p>
        </p:txBody>
      </p:sp>
      <p:sp>
        <p:nvSpPr>
          <p:cNvPr id="502" name="Shape 502"/>
          <p:cNvSpPr txBox="1"/>
          <p:nvPr/>
        </p:nvSpPr>
        <p:spPr>
          <a:xfrm>
            <a:off x="2338850" y="4443050"/>
            <a:ext cx="3000000" cy="782100"/>
          </a:xfrm>
          <a:prstGeom prst="rect">
            <a:avLst/>
          </a:prstGeom>
          <a:noFill/>
          <a:ln>
            <a:noFill/>
          </a:ln>
        </p:spPr>
        <p:txBody>
          <a:bodyPr wrap="square" lIns="91425" tIns="91425" rIns="91425" bIns="91425" anchor="ctr" anchorCtr="0">
            <a:noAutofit/>
          </a:bodyPr>
          <a:lstStyle/>
          <a:p>
            <a:pPr algn="ctr"/>
            <a:r>
              <a:rPr lang="en" b="1">
                <a:latin typeface="Calibri"/>
                <a:ea typeface="Calibri"/>
                <a:cs typeface="Calibri"/>
                <a:sym typeface="Calibri"/>
              </a:rPr>
              <a:t>Depletion of Common Variants</a:t>
            </a:r>
          </a:p>
          <a:p>
            <a:pPr algn="ctr"/>
            <a:r>
              <a:rPr lang="en" b="1">
                <a:latin typeface="Calibri"/>
                <a:ea typeface="Calibri"/>
                <a:cs typeface="Calibri"/>
                <a:sym typeface="Calibri"/>
              </a:rPr>
              <a:t>in the Human Population</a:t>
            </a:r>
          </a:p>
        </p:txBody>
      </p:sp>
      <p:sp>
        <p:nvSpPr>
          <p:cNvPr id="503" name="Shape 503"/>
          <p:cNvSpPr txBox="1"/>
          <p:nvPr/>
        </p:nvSpPr>
        <p:spPr>
          <a:xfrm>
            <a:off x="5773200" y="1395600"/>
            <a:ext cx="3000000" cy="3000000"/>
          </a:xfrm>
          <a:prstGeom prst="rect">
            <a:avLst/>
          </a:prstGeom>
          <a:noFill/>
          <a:ln>
            <a:noFill/>
          </a:ln>
        </p:spPr>
        <p:txBody>
          <a:bodyPr wrap="square" lIns="91425" tIns="91425" rIns="91425" bIns="91425" anchor="ctr" anchorCtr="0">
            <a:noAutofit/>
          </a:bodyPr>
          <a:lstStyle/>
          <a:p>
            <a:pPr algn="ctr">
              <a:lnSpc>
                <a:spcPct val="80000"/>
              </a:lnSpc>
            </a:pPr>
            <a:r>
              <a:rPr lang="en" sz="2200">
                <a:latin typeface="Calibri"/>
                <a:ea typeface="Calibri"/>
                <a:cs typeface="Calibri"/>
                <a:sym typeface="Calibri"/>
              </a:rPr>
              <a:t>Broad categories of regulatory regions under negative selection</a:t>
            </a:r>
          </a:p>
          <a:p>
            <a:pPr algn="ctr">
              <a:lnSpc>
                <a:spcPct val="80000"/>
              </a:lnSpc>
            </a:pPr>
            <a:r>
              <a:rPr lang="en" sz="2200">
                <a:latin typeface="Calibri"/>
                <a:ea typeface="Calibri"/>
                <a:cs typeface="Calibri"/>
                <a:sym typeface="Calibri"/>
              </a:rPr>
              <a:t>Related to:</a:t>
            </a:r>
          </a:p>
          <a:p>
            <a:pPr algn="ctr">
              <a:lnSpc>
                <a:spcPct val="80000"/>
              </a:lnSpc>
            </a:pPr>
            <a:r>
              <a:rPr lang="en" sz="1100">
                <a:latin typeface="Calibri"/>
                <a:ea typeface="Calibri"/>
                <a:cs typeface="Calibri"/>
                <a:sym typeface="Calibri"/>
              </a:rPr>
              <a:t>    	</a:t>
            </a:r>
          </a:p>
          <a:p>
            <a:pPr algn="ctr">
              <a:lnSpc>
                <a:spcPct val="80000"/>
              </a:lnSpc>
            </a:pPr>
            <a:r>
              <a:rPr lang="en" sz="1100">
                <a:latin typeface="Calibri"/>
                <a:ea typeface="Calibri"/>
                <a:cs typeface="Calibri"/>
                <a:sym typeface="Calibri"/>
              </a:rPr>
              <a:t>ENCODE, </a:t>
            </a:r>
            <a:r>
              <a:rPr lang="en" sz="1100" i="1">
                <a:latin typeface="Calibri"/>
                <a:ea typeface="Calibri"/>
                <a:cs typeface="Calibri"/>
                <a:sym typeface="Calibri"/>
              </a:rPr>
              <a:t>Nature</a:t>
            </a:r>
            <a:r>
              <a:rPr lang="en" sz="1100">
                <a:latin typeface="Calibri"/>
                <a:ea typeface="Calibri"/>
                <a:cs typeface="Calibri"/>
                <a:sym typeface="Calibri"/>
              </a:rPr>
              <a:t>, 2012</a:t>
            </a:r>
          </a:p>
          <a:p>
            <a:pPr algn="ctr">
              <a:lnSpc>
                <a:spcPct val="80000"/>
              </a:lnSpc>
            </a:pPr>
            <a:r>
              <a:rPr lang="en" sz="1100">
                <a:latin typeface="Calibri"/>
                <a:ea typeface="Calibri"/>
                <a:cs typeface="Calibri"/>
                <a:sym typeface="Calibri"/>
              </a:rPr>
              <a:t>Ward &amp; Kellis, </a:t>
            </a:r>
            <a:r>
              <a:rPr lang="en" sz="1100" i="1">
                <a:latin typeface="Calibri"/>
                <a:ea typeface="Calibri"/>
                <a:cs typeface="Calibri"/>
                <a:sym typeface="Calibri"/>
              </a:rPr>
              <a:t>Science</a:t>
            </a:r>
            <a:r>
              <a:rPr lang="en" sz="1100">
                <a:latin typeface="Calibri"/>
                <a:ea typeface="Calibri"/>
                <a:cs typeface="Calibri"/>
                <a:sym typeface="Calibri"/>
              </a:rPr>
              <a:t>, 2012</a:t>
            </a:r>
          </a:p>
          <a:p>
            <a:pPr algn="ctr">
              <a:lnSpc>
                <a:spcPct val="80000"/>
              </a:lnSpc>
            </a:pPr>
            <a:r>
              <a:rPr lang="en" sz="1100">
                <a:latin typeface="Calibri"/>
                <a:ea typeface="Calibri"/>
                <a:cs typeface="Calibri"/>
                <a:sym typeface="Calibri"/>
              </a:rPr>
              <a:t>Mu et al, </a:t>
            </a:r>
            <a:r>
              <a:rPr lang="en" sz="1100" i="1">
                <a:latin typeface="Calibri"/>
                <a:ea typeface="Calibri"/>
                <a:cs typeface="Calibri"/>
                <a:sym typeface="Calibri"/>
              </a:rPr>
              <a:t>NAR</a:t>
            </a:r>
            <a:r>
              <a:rPr lang="en" sz="1100">
                <a:latin typeface="Calibri"/>
                <a:ea typeface="Calibri"/>
                <a:cs typeface="Calibri"/>
                <a:sym typeface="Calibri"/>
              </a:rPr>
              <a:t>, 2011</a:t>
            </a:r>
          </a:p>
        </p:txBody>
      </p:sp>
      <p:sp>
        <p:nvSpPr>
          <p:cNvPr id="504" name="Shape 504"/>
          <p:cNvSpPr txBox="1"/>
          <p:nvPr/>
        </p:nvSpPr>
        <p:spPr>
          <a:xfrm>
            <a:off x="-72400" y="3177225"/>
            <a:ext cx="2453400" cy="246600"/>
          </a:xfrm>
          <a:prstGeom prst="rect">
            <a:avLst/>
          </a:prstGeom>
          <a:noFill/>
          <a:ln>
            <a:noFill/>
          </a:ln>
        </p:spPr>
        <p:txBody>
          <a:bodyPr wrap="square" lIns="91425" tIns="91425" rIns="91425" bIns="91425" anchor="ctr" anchorCtr="0">
            <a:noAutofit/>
          </a:bodyPr>
          <a:lstStyle/>
          <a:p>
            <a:pPr algn="ctr">
              <a:lnSpc>
                <a:spcPct val="115000"/>
              </a:lnSpc>
            </a:pPr>
            <a:r>
              <a:rPr lang="en" sz="1200">
                <a:latin typeface="Calibri"/>
                <a:ea typeface="Calibri"/>
                <a:cs typeface="Calibri"/>
                <a:sym typeface="Calibri"/>
              </a:rPr>
              <a:t>(Transcription factor binding sites)</a:t>
            </a:r>
          </a:p>
        </p:txBody>
      </p:sp>
      <p:sp>
        <p:nvSpPr>
          <p:cNvPr id="505" name="Shape 505"/>
          <p:cNvSpPr txBox="1"/>
          <p:nvPr/>
        </p:nvSpPr>
        <p:spPr>
          <a:xfrm>
            <a:off x="3623950" y="2838925"/>
            <a:ext cx="3000000" cy="301200"/>
          </a:xfrm>
          <a:prstGeom prst="rect">
            <a:avLst/>
          </a:prstGeom>
          <a:noFill/>
          <a:ln>
            <a:noFill/>
          </a:ln>
        </p:spPr>
        <p:txBody>
          <a:bodyPr wrap="square" lIns="91425" tIns="91425" rIns="91425" bIns="91425" anchor="ctr" anchorCtr="0">
            <a:noAutofit/>
          </a:bodyPr>
          <a:lstStyle/>
          <a:p>
            <a:r>
              <a:rPr lang="en" sz="1200"/>
              <a:t>(TFSS: Sequence-specific TFs)</a:t>
            </a:r>
          </a:p>
        </p:txBody>
      </p:sp>
    </p:spTree>
    <p:extLst>
      <p:ext uri="{BB962C8B-B14F-4D97-AF65-F5344CB8AC3E}">
        <p14:creationId xmlns:p14="http://schemas.microsoft.com/office/powerpoint/2010/main" val="124022099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09"/>
        <p:cNvGrpSpPr/>
        <p:nvPr/>
      </p:nvGrpSpPr>
      <p:grpSpPr>
        <a:xfrm>
          <a:off x="0" y="0"/>
          <a:ext cx="0" cy="0"/>
          <a:chOff x="0" y="0"/>
          <a:chExt cx="0" cy="0"/>
        </a:xfrm>
      </p:grpSpPr>
      <p:pic>
        <p:nvPicPr>
          <p:cNvPr id="510" name="Shape 510" descr="selective_constraints_1.jpg"/>
          <p:cNvPicPr preferRelativeResize="0"/>
          <p:nvPr/>
        </p:nvPicPr>
        <p:blipFill>
          <a:blip r:embed="rId3">
            <a:alphaModFix/>
          </a:blip>
          <a:stretch>
            <a:fillRect/>
          </a:stretch>
        </p:blipFill>
        <p:spPr>
          <a:xfrm>
            <a:off x="311700" y="1482437"/>
            <a:ext cx="6781803" cy="3086778"/>
          </a:xfrm>
          <a:prstGeom prst="rect">
            <a:avLst/>
          </a:prstGeom>
          <a:noFill/>
          <a:ln>
            <a:noFill/>
          </a:ln>
        </p:spPr>
      </p:pic>
      <p:sp>
        <p:nvSpPr>
          <p:cNvPr id="511" name="Shape 511"/>
          <p:cNvSpPr txBox="1"/>
          <p:nvPr/>
        </p:nvSpPr>
        <p:spPr>
          <a:xfrm>
            <a:off x="5566250" y="204000"/>
            <a:ext cx="3000000" cy="3000000"/>
          </a:xfrm>
          <a:prstGeom prst="rect">
            <a:avLst/>
          </a:prstGeom>
          <a:noFill/>
          <a:ln>
            <a:noFill/>
          </a:ln>
        </p:spPr>
        <p:txBody>
          <a:bodyPr wrap="square" lIns="91425" tIns="91425" rIns="91425" bIns="91425" anchor="ctr" anchorCtr="0">
            <a:noAutofit/>
          </a:bodyPr>
          <a:lstStyle/>
          <a:p>
            <a:r>
              <a:rPr lang="en" sz="2600" b="1">
                <a:solidFill>
                  <a:srgbClr val="22228B"/>
                </a:solidFill>
              </a:rPr>
              <a:t>Differential selective constraints</a:t>
            </a:r>
          </a:p>
          <a:p>
            <a:r>
              <a:rPr lang="en" sz="2600" b="1">
                <a:solidFill>
                  <a:srgbClr val="22228B"/>
                </a:solidFill>
              </a:rPr>
              <a:t>among specific sub-categories</a:t>
            </a:r>
          </a:p>
        </p:txBody>
      </p:sp>
      <p:sp>
        <p:nvSpPr>
          <p:cNvPr id="512" name="Shape 512"/>
          <p:cNvSpPr txBox="1"/>
          <p:nvPr/>
        </p:nvSpPr>
        <p:spPr>
          <a:xfrm>
            <a:off x="786325" y="4168500"/>
            <a:ext cx="3000000" cy="1051200"/>
          </a:xfrm>
          <a:prstGeom prst="rect">
            <a:avLst/>
          </a:prstGeom>
          <a:noFill/>
          <a:ln>
            <a:noFill/>
          </a:ln>
        </p:spPr>
        <p:txBody>
          <a:bodyPr wrap="square" lIns="91425" tIns="91425" rIns="91425" bIns="91425" anchor="ctr" anchorCtr="0">
            <a:noAutofit/>
          </a:bodyPr>
          <a:lstStyle/>
          <a:p>
            <a:r>
              <a:rPr lang="en" sz="1600">
                <a:latin typeface="Calibri"/>
                <a:ea typeface="Calibri"/>
                <a:cs typeface="Calibri"/>
                <a:sym typeface="Calibri"/>
              </a:rPr>
              <a:t>Sub-categorization possible because of better statistics from 1000G phase 1 v pilot</a:t>
            </a:r>
          </a:p>
        </p:txBody>
      </p:sp>
      <p:sp>
        <p:nvSpPr>
          <p:cNvPr id="513" name="Shape 513"/>
          <p:cNvSpPr txBox="1"/>
          <p:nvPr/>
        </p:nvSpPr>
        <p:spPr>
          <a:xfrm>
            <a:off x="5566250" y="4658775"/>
            <a:ext cx="3000000" cy="312000"/>
          </a:xfrm>
          <a:prstGeom prst="rect">
            <a:avLst/>
          </a:prstGeom>
          <a:noFill/>
          <a:ln>
            <a:noFill/>
          </a:ln>
        </p:spPr>
        <p:txBody>
          <a:bodyPr wrap="square" lIns="91425" tIns="91425" rIns="91425" bIns="91425" anchor="ctr" anchorCtr="0">
            <a:noAutofit/>
          </a:bodyPr>
          <a:lstStyle/>
          <a:p>
            <a:pPr>
              <a:lnSpc>
                <a:spcPct val="115000"/>
              </a:lnSpc>
            </a:pPr>
            <a:r>
              <a:rPr lang="en" sz="1100">
                <a:latin typeface="Calibri"/>
                <a:ea typeface="Calibri"/>
                <a:cs typeface="Calibri"/>
                <a:sym typeface="Calibri"/>
              </a:rPr>
              <a:t>[</a:t>
            </a:r>
            <a:r>
              <a:rPr lang="en" sz="1100" dirty="0" err="1">
                <a:latin typeface="Calibri"/>
                <a:ea typeface="Calibri"/>
                <a:cs typeface="Calibri"/>
                <a:sym typeface="Calibri"/>
              </a:rPr>
              <a:t>Khurana</a:t>
            </a:r>
            <a:r>
              <a:rPr lang="en" sz="1100" dirty="0">
                <a:latin typeface="Calibri"/>
                <a:ea typeface="Calibri"/>
                <a:cs typeface="Calibri"/>
                <a:sym typeface="Calibri"/>
              </a:rPr>
              <a:t> et al., </a:t>
            </a:r>
            <a:r>
              <a:rPr lang="en" sz="1100" i="1" dirty="0">
                <a:latin typeface="Calibri"/>
                <a:ea typeface="Calibri"/>
                <a:cs typeface="Calibri"/>
                <a:sym typeface="Calibri"/>
              </a:rPr>
              <a:t>Science</a:t>
            </a:r>
            <a:r>
              <a:rPr lang="en" sz="1100" dirty="0">
                <a:latin typeface="Calibri"/>
                <a:ea typeface="Calibri"/>
                <a:cs typeface="Calibri"/>
                <a:sym typeface="Calibri"/>
              </a:rPr>
              <a:t> (‘13)]</a:t>
            </a:r>
          </a:p>
        </p:txBody>
      </p:sp>
    </p:spTree>
    <p:extLst>
      <p:ext uri="{BB962C8B-B14F-4D97-AF65-F5344CB8AC3E}">
        <p14:creationId xmlns:p14="http://schemas.microsoft.com/office/powerpoint/2010/main" val="77197538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17"/>
        <p:cNvGrpSpPr/>
        <p:nvPr/>
      </p:nvGrpSpPr>
      <p:grpSpPr>
        <a:xfrm>
          <a:off x="0" y="0"/>
          <a:ext cx="0" cy="0"/>
          <a:chOff x="0" y="0"/>
          <a:chExt cx="0" cy="0"/>
        </a:xfrm>
      </p:grpSpPr>
      <p:pic>
        <p:nvPicPr>
          <p:cNvPr id="518" name="Shape 518" descr="sens_vs_ultra_sens.jpg"/>
          <p:cNvPicPr preferRelativeResize="0"/>
          <p:nvPr/>
        </p:nvPicPr>
        <p:blipFill>
          <a:blip r:embed="rId3">
            <a:alphaModFix/>
          </a:blip>
          <a:stretch>
            <a:fillRect/>
          </a:stretch>
        </p:blipFill>
        <p:spPr>
          <a:xfrm>
            <a:off x="511025" y="463825"/>
            <a:ext cx="3177811" cy="847725"/>
          </a:xfrm>
          <a:prstGeom prst="rect">
            <a:avLst/>
          </a:prstGeom>
          <a:noFill/>
          <a:ln>
            <a:noFill/>
          </a:ln>
        </p:spPr>
      </p:pic>
      <p:pic>
        <p:nvPicPr>
          <p:cNvPr id="519" name="Shape 519" descr="selective_constraints_1.jpg"/>
          <p:cNvPicPr preferRelativeResize="0"/>
          <p:nvPr/>
        </p:nvPicPr>
        <p:blipFill>
          <a:blip r:embed="rId4">
            <a:alphaModFix/>
          </a:blip>
          <a:stretch>
            <a:fillRect/>
          </a:stretch>
        </p:blipFill>
        <p:spPr>
          <a:xfrm>
            <a:off x="311700" y="1482437"/>
            <a:ext cx="6781803" cy="3086778"/>
          </a:xfrm>
          <a:prstGeom prst="rect">
            <a:avLst/>
          </a:prstGeom>
          <a:noFill/>
          <a:ln>
            <a:noFill/>
          </a:ln>
        </p:spPr>
      </p:pic>
      <p:sp>
        <p:nvSpPr>
          <p:cNvPr id="520" name="Shape 520"/>
          <p:cNvSpPr txBox="1"/>
          <p:nvPr/>
        </p:nvSpPr>
        <p:spPr>
          <a:xfrm>
            <a:off x="786325" y="4168500"/>
            <a:ext cx="3000000" cy="1051200"/>
          </a:xfrm>
          <a:prstGeom prst="rect">
            <a:avLst/>
          </a:prstGeom>
          <a:noFill/>
          <a:ln>
            <a:noFill/>
          </a:ln>
        </p:spPr>
        <p:txBody>
          <a:bodyPr wrap="square" lIns="91425" tIns="91425" rIns="91425" bIns="91425" anchor="ctr" anchorCtr="0">
            <a:noAutofit/>
          </a:bodyPr>
          <a:lstStyle/>
          <a:p>
            <a:r>
              <a:rPr lang="en" sz="1600">
                <a:latin typeface="Calibri"/>
                <a:ea typeface="Calibri"/>
                <a:cs typeface="Calibri"/>
                <a:sym typeface="Calibri"/>
              </a:rPr>
              <a:t>Sub-categorization possible because of better statistics from 1000G phase 1 v pilot</a:t>
            </a:r>
          </a:p>
        </p:txBody>
      </p:sp>
      <p:sp>
        <p:nvSpPr>
          <p:cNvPr id="521" name="Shape 521"/>
          <p:cNvSpPr txBox="1"/>
          <p:nvPr/>
        </p:nvSpPr>
        <p:spPr>
          <a:xfrm>
            <a:off x="5566250" y="152400"/>
            <a:ext cx="3000000" cy="3000000"/>
          </a:xfrm>
          <a:prstGeom prst="rect">
            <a:avLst/>
          </a:prstGeom>
          <a:noFill/>
          <a:ln>
            <a:noFill/>
          </a:ln>
        </p:spPr>
        <p:txBody>
          <a:bodyPr wrap="square" lIns="91425" tIns="91425" rIns="91425" bIns="91425" anchor="ctr" anchorCtr="0">
            <a:noAutofit/>
          </a:bodyPr>
          <a:lstStyle/>
          <a:p>
            <a:r>
              <a:rPr lang="en" sz="3200" b="1">
                <a:solidFill>
                  <a:srgbClr val="22228B"/>
                </a:solidFill>
              </a:rPr>
              <a:t>Defining Sensitive</a:t>
            </a:r>
          </a:p>
          <a:p>
            <a:r>
              <a:rPr lang="en" sz="3200" b="1">
                <a:solidFill>
                  <a:srgbClr val="22228B"/>
                </a:solidFill>
              </a:rPr>
              <a:t>non-coding Regions</a:t>
            </a:r>
          </a:p>
        </p:txBody>
      </p:sp>
      <p:sp>
        <p:nvSpPr>
          <p:cNvPr id="522" name="Shape 522"/>
          <p:cNvSpPr txBox="1"/>
          <p:nvPr/>
        </p:nvSpPr>
        <p:spPr>
          <a:xfrm>
            <a:off x="5566250" y="4658775"/>
            <a:ext cx="3000000" cy="312000"/>
          </a:xfrm>
          <a:prstGeom prst="rect">
            <a:avLst/>
          </a:prstGeom>
          <a:noFill/>
          <a:ln>
            <a:noFill/>
          </a:ln>
        </p:spPr>
        <p:txBody>
          <a:bodyPr wrap="square" lIns="91425" tIns="91425" rIns="91425" bIns="91425" anchor="ctr" anchorCtr="0">
            <a:noAutofit/>
          </a:bodyPr>
          <a:lstStyle/>
          <a:p>
            <a:pPr>
              <a:lnSpc>
                <a:spcPct val="115000"/>
              </a:lnSpc>
            </a:pPr>
            <a:r>
              <a:rPr lang="en" sz="1100">
                <a:latin typeface="Calibri"/>
                <a:ea typeface="Calibri"/>
                <a:cs typeface="Calibri"/>
                <a:sym typeface="Calibri"/>
              </a:rPr>
              <a:t>[Khurana et al., </a:t>
            </a:r>
            <a:r>
              <a:rPr lang="en" sz="1100" i="1">
                <a:latin typeface="Calibri"/>
                <a:ea typeface="Calibri"/>
                <a:cs typeface="Calibri"/>
                <a:sym typeface="Calibri"/>
              </a:rPr>
              <a:t>Science</a:t>
            </a:r>
            <a:r>
              <a:rPr lang="en" sz="1100">
                <a:latin typeface="Calibri"/>
                <a:ea typeface="Calibri"/>
                <a:cs typeface="Calibri"/>
                <a:sym typeface="Calibri"/>
              </a:rPr>
              <a:t> (‘13)]</a:t>
            </a:r>
          </a:p>
        </p:txBody>
      </p:sp>
      <p:sp>
        <p:nvSpPr>
          <p:cNvPr id="523" name="Shape 523"/>
          <p:cNvSpPr txBox="1"/>
          <p:nvPr/>
        </p:nvSpPr>
        <p:spPr>
          <a:xfrm>
            <a:off x="5566250" y="1996025"/>
            <a:ext cx="1755600" cy="3000000"/>
          </a:xfrm>
          <a:prstGeom prst="rect">
            <a:avLst/>
          </a:prstGeom>
          <a:noFill/>
          <a:ln>
            <a:noFill/>
          </a:ln>
        </p:spPr>
        <p:txBody>
          <a:bodyPr wrap="square" lIns="91425" tIns="91425" rIns="91425" bIns="91425" anchor="ctr" anchorCtr="0">
            <a:noAutofit/>
          </a:bodyPr>
          <a:lstStyle/>
          <a:p>
            <a:r>
              <a:rPr lang="en"/>
              <a:t>Start </a:t>
            </a:r>
            <a:r>
              <a:rPr lang="en" sz="2400"/>
              <a:t>677</a:t>
            </a:r>
            <a:r>
              <a:rPr lang="en"/>
              <a:t> high-resolution non-coding categories; Rank &amp; find those under strongest selection</a:t>
            </a:r>
          </a:p>
        </p:txBody>
      </p:sp>
      <p:sp>
        <p:nvSpPr>
          <p:cNvPr id="524" name="Shape 524"/>
          <p:cNvSpPr txBox="1"/>
          <p:nvPr/>
        </p:nvSpPr>
        <p:spPr>
          <a:xfrm>
            <a:off x="2843400" y="536388"/>
            <a:ext cx="3000000" cy="245400"/>
          </a:xfrm>
          <a:prstGeom prst="rect">
            <a:avLst/>
          </a:prstGeom>
          <a:noFill/>
          <a:ln>
            <a:noFill/>
          </a:ln>
        </p:spPr>
        <p:txBody>
          <a:bodyPr wrap="square" lIns="91425" tIns="91425" rIns="91425" bIns="91425" anchor="ctr" anchorCtr="0">
            <a:noAutofit/>
          </a:bodyPr>
          <a:lstStyle/>
          <a:p>
            <a:r>
              <a:rPr lang="en" sz="1200"/>
              <a:t>~0.02% genomic coverage (top 5)</a:t>
            </a:r>
          </a:p>
        </p:txBody>
      </p:sp>
      <p:sp>
        <p:nvSpPr>
          <p:cNvPr id="525" name="Shape 525"/>
          <p:cNvSpPr txBox="1"/>
          <p:nvPr/>
        </p:nvSpPr>
        <p:spPr>
          <a:xfrm>
            <a:off x="2850225" y="311425"/>
            <a:ext cx="3400200" cy="245400"/>
          </a:xfrm>
          <a:prstGeom prst="rect">
            <a:avLst/>
          </a:prstGeom>
          <a:noFill/>
          <a:ln>
            <a:noFill/>
          </a:ln>
        </p:spPr>
        <p:txBody>
          <a:bodyPr wrap="square" lIns="91425" tIns="91425" rIns="91425" bIns="91425" anchor="ctr" anchorCtr="0">
            <a:noAutofit/>
          </a:bodyPr>
          <a:lstStyle/>
          <a:p>
            <a:r>
              <a:rPr lang="en" sz="1200"/>
              <a:t>~0.4% genomic coverage  (~ top 25)</a:t>
            </a:r>
          </a:p>
        </p:txBody>
      </p:sp>
    </p:spTree>
    <p:extLst>
      <p:ext uri="{BB962C8B-B14F-4D97-AF65-F5344CB8AC3E}">
        <p14:creationId xmlns:p14="http://schemas.microsoft.com/office/powerpoint/2010/main" val="110022331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37"/>
        <p:cNvGrpSpPr/>
        <p:nvPr/>
      </p:nvGrpSpPr>
      <p:grpSpPr>
        <a:xfrm>
          <a:off x="0" y="0"/>
          <a:ext cx="0" cy="0"/>
          <a:chOff x="0" y="0"/>
          <a:chExt cx="0" cy="0"/>
        </a:xfrm>
      </p:grpSpPr>
      <p:pic>
        <p:nvPicPr>
          <p:cNvPr id="538" name="Shape 538"/>
          <p:cNvPicPr preferRelativeResize="0"/>
          <p:nvPr/>
        </p:nvPicPr>
        <p:blipFill rotWithShape="1">
          <a:blip r:embed="rId3">
            <a:alphaModFix/>
          </a:blip>
          <a:srcRect b="49836"/>
          <a:stretch/>
        </p:blipFill>
        <p:spPr>
          <a:xfrm>
            <a:off x="4694625" y="1484762"/>
            <a:ext cx="3947202" cy="558518"/>
          </a:xfrm>
          <a:prstGeom prst="rect">
            <a:avLst/>
          </a:prstGeom>
          <a:noFill/>
          <a:ln>
            <a:noFill/>
          </a:ln>
        </p:spPr>
      </p:pic>
      <p:sp>
        <p:nvSpPr>
          <p:cNvPr id="539" name="Shape 539"/>
          <p:cNvSpPr txBox="1"/>
          <p:nvPr/>
        </p:nvSpPr>
        <p:spPr>
          <a:xfrm>
            <a:off x="3769966" y="28357"/>
            <a:ext cx="3706800" cy="857400"/>
          </a:xfrm>
          <a:prstGeom prst="rect">
            <a:avLst/>
          </a:prstGeom>
          <a:noFill/>
          <a:ln>
            <a:noFill/>
          </a:ln>
        </p:spPr>
        <p:txBody>
          <a:bodyPr wrap="square" lIns="91425" tIns="45700" rIns="91425" bIns="45700" anchor="ctr" anchorCtr="0">
            <a:noAutofit/>
          </a:bodyPr>
          <a:lstStyle/>
          <a:p>
            <a:pPr algn="ctr">
              <a:buSzPct val="25000"/>
            </a:pPr>
            <a:r>
              <a:rPr lang="en" sz="4000" b="1">
                <a:solidFill>
                  <a:srgbClr val="000090"/>
                </a:solidFill>
                <a:latin typeface="Calibri"/>
                <a:ea typeface="Calibri"/>
                <a:cs typeface="Calibri"/>
                <a:sym typeface="Calibri"/>
              </a:rPr>
              <a:t>FunSeq</a:t>
            </a:r>
            <a:r>
              <a:rPr lang="en" sz="2000" b="1">
                <a:solidFill>
                  <a:srgbClr val="000090"/>
                </a:solidFill>
                <a:latin typeface="Calibri"/>
                <a:ea typeface="Calibri"/>
                <a:cs typeface="Calibri"/>
                <a:sym typeface="Calibri"/>
              </a:rPr>
              <a:t>.</a:t>
            </a:r>
            <a:r>
              <a:rPr lang="en" sz="1500" b="1">
                <a:solidFill>
                  <a:srgbClr val="000090"/>
                </a:solidFill>
                <a:latin typeface="Calibri"/>
                <a:ea typeface="Calibri"/>
                <a:cs typeface="Calibri"/>
                <a:sym typeface="Calibri"/>
              </a:rPr>
              <a:t>gersteinlab.org</a:t>
            </a:r>
          </a:p>
        </p:txBody>
      </p:sp>
      <p:grpSp>
        <p:nvGrpSpPr>
          <p:cNvPr id="540" name="Shape 540"/>
          <p:cNvGrpSpPr/>
          <p:nvPr/>
        </p:nvGrpSpPr>
        <p:grpSpPr>
          <a:xfrm>
            <a:off x="7278919" y="134667"/>
            <a:ext cx="1464315" cy="664249"/>
            <a:chOff x="0" y="0"/>
            <a:chExt cx="2147483643" cy="2147483643"/>
          </a:xfrm>
        </p:grpSpPr>
        <p:sp>
          <p:nvSpPr>
            <p:cNvPr id="541" name="Shape 541"/>
            <p:cNvSpPr txBox="1"/>
            <p:nvPr/>
          </p:nvSpPr>
          <p:spPr>
            <a:xfrm>
              <a:off x="0" y="0"/>
              <a:ext cx="2147483643" cy="2147483643"/>
            </a:xfrm>
            <a:prstGeom prst="rect">
              <a:avLst/>
            </a:prstGeom>
            <a:solidFill>
              <a:srgbClr val="ECECEC"/>
            </a:solidFill>
            <a:ln w="9525" cap="flat" cmpd="sng">
              <a:solidFill>
                <a:schemeClr val="dk1"/>
              </a:solidFill>
              <a:prstDash val="solid"/>
              <a:miter lim="800000"/>
              <a:headEnd type="none" w="med" len="med"/>
              <a:tailEnd type="none" w="med" len="med"/>
            </a:ln>
          </p:spPr>
          <p:txBody>
            <a:bodyPr wrap="square" lIns="91425" tIns="45700" rIns="91425" bIns="45700" anchor="ctr" anchorCtr="0">
              <a:noAutofit/>
            </a:bodyPr>
            <a:lstStyle/>
            <a:p>
              <a:endParaRPr sz="1800">
                <a:latin typeface="Calibri"/>
                <a:ea typeface="Calibri"/>
                <a:cs typeface="Calibri"/>
                <a:sym typeface="Calibri"/>
              </a:endParaRPr>
            </a:p>
          </p:txBody>
        </p:sp>
        <p:sp>
          <p:nvSpPr>
            <p:cNvPr id="542" name="Shape 542"/>
            <p:cNvSpPr txBox="1"/>
            <p:nvPr/>
          </p:nvSpPr>
          <p:spPr>
            <a:xfrm>
              <a:off x="423213850" y="153157950"/>
              <a:ext cx="1175925110" cy="631782761"/>
            </a:xfrm>
            <a:prstGeom prst="rect">
              <a:avLst/>
            </a:prstGeom>
            <a:noFill/>
            <a:ln>
              <a:noFill/>
            </a:ln>
          </p:spPr>
          <p:txBody>
            <a:bodyPr wrap="square" lIns="91425" tIns="45700" rIns="91425" bIns="45700" anchor="t" anchorCtr="0">
              <a:noAutofit/>
            </a:bodyPr>
            <a:lstStyle/>
            <a:p>
              <a:pPr>
                <a:buSzPct val="25000"/>
              </a:pPr>
              <a:r>
                <a:rPr lang="en" sz="1000">
                  <a:latin typeface="Calibri"/>
                  <a:ea typeface="Calibri"/>
                  <a:cs typeface="Calibri"/>
                  <a:sym typeface="Calibri"/>
                </a:rPr>
                <a:t>HOT region</a:t>
              </a:r>
            </a:p>
          </p:txBody>
        </p:sp>
        <p:sp>
          <p:nvSpPr>
            <p:cNvPr id="543" name="Shape 543"/>
            <p:cNvSpPr txBox="1"/>
            <p:nvPr/>
          </p:nvSpPr>
          <p:spPr>
            <a:xfrm>
              <a:off x="38810063" y="746241000"/>
              <a:ext cx="1559854065" cy="631782761"/>
            </a:xfrm>
            <a:prstGeom prst="rect">
              <a:avLst/>
            </a:prstGeom>
            <a:noFill/>
            <a:ln>
              <a:noFill/>
            </a:ln>
          </p:spPr>
          <p:txBody>
            <a:bodyPr wrap="square" lIns="91425" tIns="45700" rIns="91425" bIns="45700" anchor="t" anchorCtr="0">
              <a:noAutofit/>
            </a:bodyPr>
            <a:lstStyle/>
            <a:p>
              <a:pPr>
                <a:buSzPct val="25000"/>
              </a:pPr>
              <a:r>
                <a:rPr lang="en" sz="1000">
                  <a:latin typeface="Calibri"/>
                  <a:ea typeface="Calibri"/>
                  <a:cs typeface="Calibri"/>
                  <a:sym typeface="Calibri"/>
                </a:rPr>
                <a:t>Sensitive region</a:t>
              </a:r>
            </a:p>
          </p:txBody>
        </p:sp>
        <p:sp>
          <p:nvSpPr>
            <p:cNvPr id="544" name="Shape 544"/>
            <p:cNvSpPr txBox="1"/>
            <p:nvPr/>
          </p:nvSpPr>
          <p:spPr>
            <a:xfrm>
              <a:off x="1559789900" y="387784625"/>
              <a:ext cx="450935120" cy="244404282"/>
            </a:xfrm>
            <a:prstGeom prst="rect">
              <a:avLst/>
            </a:prstGeom>
            <a:solidFill>
              <a:srgbClr val="77933C"/>
            </a:solidFill>
            <a:ln>
              <a:noFill/>
            </a:ln>
          </p:spPr>
          <p:txBody>
            <a:bodyPr wrap="square" lIns="91425" tIns="45700" rIns="91425" bIns="45700" anchor="ctr" anchorCtr="0">
              <a:noAutofit/>
            </a:bodyPr>
            <a:lstStyle/>
            <a:p>
              <a:endParaRPr sz="1800">
                <a:latin typeface="Calibri"/>
                <a:ea typeface="Calibri"/>
                <a:cs typeface="Calibri"/>
                <a:sym typeface="Calibri"/>
              </a:endParaRPr>
            </a:p>
          </p:txBody>
        </p:sp>
        <p:sp>
          <p:nvSpPr>
            <p:cNvPr id="545" name="Shape 545"/>
            <p:cNvSpPr txBox="1"/>
            <p:nvPr/>
          </p:nvSpPr>
          <p:spPr>
            <a:xfrm>
              <a:off x="1556094200" y="948281600"/>
              <a:ext cx="458326950" cy="244404282"/>
            </a:xfrm>
            <a:prstGeom prst="rect">
              <a:avLst/>
            </a:prstGeom>
            <a:solidFill>
              <a:srgbClr val="558ED5"/>
            </a:solidFill>
            <a:ln>
              <a:noFill/>
            </a:ln>
          </p:spPr>
          <p:txBody>
            <a:bodyPr wrap="square" lIns="91425" tIns="45700" rIns="91425" bIns="45700" anchor="ctr" anchorCtr="0">
              <a:noAutofit/>
            </a:bodyPr>
            <a:lstStyle/>
            <a:p>
              <a:endParaRPr sz="1800">
                <a:latin typeface="Calibri"/>
                <a:ea typeface="Calibri"/>
                <a:cs typeface="Calibri"/>
                <a:sym typeface="Calibri"/>
              </a:endParaRPr>
            </a:p>
          </p:txBody>
        </p:sp>
        <p:sp>
          <p:nvSpPr>
            <p:cNvPr id="546" name="Shape 546"/>
            <p:cNvSpPr txBox="1"/>
            <p:nvPr/>
          </p:nvSpPr>
          <p:spPr>
            <a:xfrm>
              <a:off x="96090713" y="1342592200"/>
              <a:ext cx="1911274841" cy="631782761"/>
            </a:xfrm>
            <a:prstGeom prst="rect">
              <a:avLst/>
            </a:prstGeom>
            <a:noFill/>
            <a:ln>
              <a:noFill/>
            </a:ln>
          </p:spPr>
          <p:txBody>
            <a:bodyPr wrap="square" lIns="91425" tIns="45700" rIns="91425" bIns="45700" anchor="t" anchorCtr="0">
              <a:noAutofit/>
            </a:bodyPr>
            <a:lstStyle/>
            <a:p>
              <a:pPr>
                <a:buSzPct val="25000"/>
              </a:pPr>
              <a:r>
                <a:rPr lang="en" sz="1000">
                  <a:latin typeface="Calibri"/>
                  <a:ea typeface="Calibri"/>
                  <a:cs typeface="Calibri"/>
                  <a:sym typeface="Calibri"/>
                </a:rPr>
                <a:t>Polymorphisms</a:t>
              </a:r>
            </a:p>
          </p:txBody>
        </p:sp>
        <p:cxnSp>
          <p:nvCxnSpPr>
            <p:cNvPr id="547" name="Shape 547"/>
            <p:cNvCxnSpPr/>
            <p:nvPr/>
          </p:nvCxnSpPr>
          <p:spPr>
            <a:xfrm>
              <a:off x="1788953400" y="1466416700"/>
              <a:ext cx="0" cy="381266624"/>
            </a:xfrm>
            <a:prstGeom prst="straightConnector1">
              <a:avLst/>
            </a:prstGeom>
            <a:noFill/>
            <a:ln w="25400" cap="flat" cmpd="sng">
              <a:solidFill>
                <a:srgbClr val="FFFF00"/>
              </a:solidFill>
              <a:prstDash val="solid"/>
              <a:miter lim="800000"/>
              <a:headEnd type="none" w="med" len="med"/>
              <a:tailEnd type="none" w="med" len="med"/>
            </a:ln>
          </p:spPr>
        </p:cxnSp>
      </p:grpSp>
      <p:sp>
        <p:nvSpPr>
          <p:cNvPr id="548" name="Shape 548"/>
          <p:cNvSpPr txBox="1"/>
          <p:nvPr/>
        </p:nvSpPr>
        <p:spPr>
          <a:xfrm>
            <a:off x="4732762" y="1268058"/>
            <a:ext cx="3936000" cy="97500"/>
          </a:xfrm>
          <a:prstGeom prst="rect">
            <a:avLst/>
          </a:prstGeom>
          <a:solidFill>
            <a:schemeClr val="dk1"/>
          </a:solidFill>
          <a:ln w="9525" cap="flat" cmpd="sng">
            <a:solidFill>
              <a:schemeClr val="dk1"/>
            </a:solidFill>
            <a:prstDash val="solid"/>
            <a:miter lim="800000"/>
            <a:headEnd type="none" w="med" len="med"/>
            <a:tailEnd type="none" w="med" len="med"/>
          </a:ln>
        </p:spPr>
        <p:txBody>
          <a:bodyPr wrap="square" lIns="91425" tIns="45700" rIns="91425" bIns="45700" anchor="ctr" anchorCtr="0">
            <a:noAutofit/>
          </a:bodyPr>
          <a:lstStyle/>
          <a:p>
            <a:endParaRPr sz="1800">
              <a:latin typeface="Calibri"/>
              <a:ea typeface="Calibri"/>
              <a:cs typeface="Calibri"/>
              <a:sym typeface="Calibri"/>
            </a:endParaRPr>
          </a:p>
        </p:txBody>
      </p:sp>
      <p:cxnSp>
        <p:nvCxnSpPr>
          <p:cNvPr id="549" name="Shape 549"/>
          <p:cNvCxnSpPr/>
          <p:nvPr/>
        </p:nvCxnSpPr>
        <p:spPr>
          <a:xfrm>
            <a:off x="5060774" y="1268893"/>
            <a:ext cx="0" cy="97500"/>
          </a:xfrm>
          <a:prstGeom prst="straightConnector1">
            <a:avLst/>
          </a:prstGeom>
          <a:noFill/>
          <a:ln w="25400" cap="flat" cmpd="sng">
            <a:solidFill>
              <a:srgbClr val="FFFF00"/>
            </a:solidFill>
            <a:prstDash val="solid"/>
            <a:miter lim="800000"/>
            <a:headEnd type="none" w="med" len="med"/>
            <a:tailEnd type="none" w="med" len="med"/>
          </a:ln>
        </p:spPr>
      </p:cxnSp>
      <p:cxnSp>
        <p:nvCxnSpPr>
          <p:cNvPr id="550" name="Shape 550"/>
          <p:cNvCxnSpPr/>
          <p:nvPr/>
        </p:nvCxnSpPr>
        <p:spPr>
          <a:xfrm>
            <a:off x="5142777" y="1268893"/>
            <a:ext cx="0" cy="97500"/>
          </a:xfrm>
          <a:prstGeom prst="straightConnector1">
            <a:avLst/>
          </a:prstGeom>
          <a:noFill/>
          <a:ln w="25400" cap="flat" cmpd="sng">
            <a:solidFill>
              <a:srgbClr val="FFFF00"/>
            </a:solidFill>
            <a:prstDash val="solid"/>
            <a:miter lim="800000"/>
            <a:headEnd type="none" w="med" len="med"/>
            <a:tailEnd type="none" w="med" len="med"/>
          </a:ln>
        </p:spPr>
      </p:cxnSp>
      <p:cxnSp>
        <p:nvCxnSpPr>
          <p:cNvPr id="551" name="Shape 551"/>
          <p:cNvCxnSpPr/>
          <p:nvPr/>
        </p:nvCxnSpPr>
        <p:spPr>
          <a:xfrm>
            <a:off x="5288844" y="1268893"/>
            <a:ext cx="0" cy="97500"/>
          </a:xfrm>
          <a:prstGeom prst="straightConnector1">
            <a:avLst/>
          </a:prstGeom>
          <a:noFill/>
          <a:ln w="25400" cap="flat" cmpd="sng">
            <a:solidFill>
              <a:srgbClr val="FFFF00"/>
            </a:solidFill>
            <a:prstDash val="solid"/>
            <a:miter lim="800000"/>
            <a:headEnd type="none" w="med" len="med"/>
            <a:tailEnd type="none" w="med" len="med"/>
          </a:ln>
        </p:spPr>
      </p:cxnSp>
      <p:cxnSp>
        <p:nvCxnSpPr>
          <p:cNvPr id="552" name="Shape 552"/>
          <p:cNvCxnSpPr/>
          <p:nvPr/>
        </p:nvCxnSpPr>
        <p:spPr>
          <a:xfrm>
            <a:off x="8167491" y="1268893"/>
            <a:ext cx="0" cy="97500"/>
          </a:xfrm>
          <a:prstGeom prst="straightConnector1">
            <a:avLst/>
          </a:prstGeom>
          <a:noFill/>
          <a:ln w="25400" cap="flat" cmpd="sng">
            <a:solidFill>
              <a:srgbClr val="FFFF00"/>
            </a:solidFill>
            <a:prstDash val="solid"/>
            <a:miter lim="800000"/>
            <a:headEnd type="none" w="med" len="med"/>
            <a:tailEnd type="none" w="med" len="med"/>
          </a:ln>
        </p:spPr>
      </p:cxnSp>
      <p:cxnSp>
        <p:nvCxnSpPr>
          <p:cNvPr id="553" name="Shape 553"/>
          <p:cNvCxnSpPr/>
          <p:nvPr/>
        </p:nvCxnSpPr>
        <p:spPr>
          <a:xfrm>
            <a:off x="8196534" y="1268893"/>
            <a:ext cx="0" cy="97500"/>
          </a:xfrm>
          <a:prstGeom prst="straightConnector1">
            <a:avLst/>
          </a:prstGeom>
          <a:noFill/>
          <a:ln w="25400" cap="flat" cmpd="sng">
            <a:solidFill>
              <a:srgbClr val="FFFF00"/>
            </a:solidFill>
            <a:prstDash val="solid"/>
            <a:miter lim="800000"/>
            <a:headEnd type="none" w="med" len="med"/>
            <a:tailEnd type="none" w="med" len="med"/>
          </a:ln>
        </p:spPr>
      </p:cxnSp>
      <p:cxnSp>
        <p:nvCxnSpPr>
          <p:cNvPr id="554" name="Shape 554"/>
          <p:cNvCxnSpPr/>
          <p:nvPr/>
        </p:nvCxnSpPr>
        <p:spPr>
          <a:xfrm>
            <a:off x="6372822" y="1268893"/>
            <a:ext cx="0" cy="97500"/>
          </a:xfrm>
          <a:prstGeom prst="straightConnector1">
            <a:avLst/>
          </a:prstGeom>
          <a:noFill/>
          <a:ln w="25400" cap="flat" cmpd="sng">
            <a:solidFill>
              <a:srgbClr val="FFFF00"/>
            </a:solidFill>
            <a:prstDash val="solid"/>
            <a:miter lim="800000"/>
            <a:headEnd type="none" w="med" len="med"/>
            <a:tailEnd type="none" w="med" len="med"/>
          </a:ln>
        </p:spPr>
      </p:cxnSp>
      <p:cxnSp>
        <p:nvCxnSpPr>
          <p:cNvPr id="555" name="Shape 555"/>
          <p:cNvCxnSpPr/>
          <p:nvPr/>
        </p:nvCxnSpPr>
        <p:spPr>
          <a:xfrm>
            <a:off x="6144751" y="1268893"/>
            <a:ext cx="0" cy="97500"/>
          </a:xfrm>
          <a:prstGeom prst="straightConnector1">
            <a:avLst/>
          </a:prstGeom>
          <a:noFill/>
          <a:ln w="25400" cap="flat" cmpd="sng">
            <a:solidFill>
              <a:srgbClr val="FFFF00"/>
            </a:solidFill>
            <a:prstDash val="solid"/>
            <a:miter lim="800000"/>
            <a:headEnd type="none" w="med" len="med"/>
            <a:tailEnd type="none" w="med" len="med"/>
          </a:ln>
        </p:spPr>
      </p:cxnSp>
      <p:cxnSp>
        <p:nvCxnSpPr>
          <p:cNvPr id="556" name="Shape 556"/>
          <p:cNvCxnSpPr/>
          <p:nvPr/>
        </p:nvCxnSpPr>
        <p:spPr>
          <a:xfrm>
            <a:off x="5853469" y="1268893"/>
            <a:ext cx="0" cy="97500"/>
          </a:xfrm>
          <a:prstGeom prst="straightConnector1">
            <a:avLst/>
          </a:prstGeom>
          <a:noFill/>
          <a:ln w="25400" cap="flat" cmpd="sng">
            <a:solidFill>
              <a:srgbClr val="FFFF00"/>
            </a:solidFill>
            <a:prstDash val="solid"/>
            <a:miter lim="800000"/>
            <a:headEnd type="none" w="med" len="med"/>
            <a:tailEnd type="none" w="med" len="med"/>
          </a:ln>
        </p:spPr>
      </p:cxnSp>
      <p:cxnSp>
        <p:nvCxnSpPr>
          <p:cNvPr id="557" name="Shape 557"/>
          <p:cNvCxnSpPr/>
          <p:nvPr/>
        </p:nvCxnSpPr>
        <p:spPr>
          <a:xfrm>
            <a:off x="7584928" y="1268893"/>
            <a:ext cx="0" cy="97500"/>
          </a:xfrm>
          <a:prstGeom prst="straightConnector1">
            <a:avLst/>
          </a:prstGeom>
          <a:noFill/>
          <a:ln w="25400" cap="flat" cmpd="sng">
            <a:solidFill>
              <a:srgbClr val="FFFF00"/>
            </a:solidFill>
            <a:prstDash val="solid"/>
            <a:miter lim="800000"/>
            <a:headEnd type="none" w="med" len="med"/>
            <a:tailEnd type="none" w="med" len="med"/>
          </a:ln>
        </p:spPr>
      </p:cxnSp>
      <p:cxnSp>
        <p:nvCxnSpPr>
          <p:cNvPr id="558" name="Shape 558"/>
          <p:cNvCxnSpPr/>
          <p:nvPr/>
        </p:nvCxnSpPr>
        <p:spPr>
          <a:xfrm>
            <a:off x="7994943" y="1268893"/>
            <a:ext cx="0" cy="97500"/>
          </a:xfrm>
          <a:prstGeom prst="straightConnector1">
            <a:avLst/>
          </a:prstGeom>
          <a:noFill/>
          <a:ln w="25400" cap="flat" cmpd="sng">
            <a:solidFill>
              <a:srgbClr val="FFFF00"/>
            </a:solidFill>
            <a:prstDash val="solid"/>
            <a:miter lim="800000"/>
            <a:headEnd type="none" w="med" len="med"/>
            <a:tailEnd type="none" w="med" len="med"/>
          </a:ln>
        </p:spPr>
      </p:cxnSp>
      <p:cxnSp>
        <p:nvCxnSpPr>
          <p:cNvPr id="559" name="Shape 559"/>
          <p:cNvCxnSpPr/>
          <p:nvPr/>
        </p:nvCxnSpPr>
        <p:spPr>
          <a:xfrm>
            <a:off x="8231556" y="1268893"/>
            <a:ext cx="0" cy="97500"/>
          </a:xfrm>
          <a:prstGeom prst="straightConnector1">
            <a:avLst/>
          </a:prstGeom>
          <a:noFill/>
          <a:ln w="25400" cap="flat" cmpd="sng">
            <a:solidFill>
              <a:srgbClr val="FFFF00"/>
            </a:solidFill>
            <a:prstDash val="solid"/>
            <a:miter lim="800000"/>
            <a:headEnd type="none" w="med" len="med"/>
            <a:tailEnd type="none" w="med" len="med"/>
          </a:ln>
        </p:spPr>
      </p:cxnSp>
      <p:sp>
        <p:nvSpPr>
          <p:cNvPr id="560" name="Shape 560"/>
          <p:cNvSpPr txBox="1"/>
          <p:nvPr/>
        </p:nvSpPr>
        <p:spPr>
          <a:xfrm>
            <a:off x="3954722" y="1076225"/>
            <a:ext cx="707100" cy="170400"/>
          </a:xfrm>
          <a:prstGeom prst="rect">
            <a:avLst/>
          </a:prstGeom>
          <a:noFill/>
          <a:ln>
            <a:noFill/>
          </a:ln>
        </p:spPr>
        <p:txBody>
          <a:bodyPr wrap="square" lIns="91425" tIns="45700" rIns="91425" bIns="45700" anchor="t" anchorCtr="0">
            <a:noAutofit/>
          </a:bodyPr>
          <a:lstStyle/>
          <a:p>
            <a:pPr>
              <a:buSzPct val="25000"/>
            </a:pPr>
            <a:r>
              <a:rPr lang="en" sz="1000">
                <a:latin typeface="Calibri"/>
                <a:ea typeface="Calibri"/>
                <a:cs typeface="Calibri"/>
                <a:sym typeface="Calibri"/>
              </a:rPr>
              <a:t>Genome</a:t>
            </a:r>
          </a:p>
        </p:txBody>
      </p:sp>
      <p:sp>
        <p:nvSpPr>
          <p:cNvPr id="561" name="Shape 561"/>
          <p:cNvSpPr txBox="1"/>
          <p:nvPr/>
        </p:nvSpPr>
        <p:spPr>
          <a:xfrm>
            <a:off x="4978775" y="1059472"/>
            <a:ext cx="310200" cy="63900"/>
          </a:xfrm>
          <a:prstGeom prst="rect">
            <a:avLst/>
          </a:prstGeom>
          <a:solidFill>
            <a:srgbClr val="77933C"/>
          </a:solidFill>
          <a:ln>
            <a:noFill/>
          </a:ln>
        </p:spPr>
        <p:txBody>
          <a:bodyPr wrap="square" lIns="91425" tIns="45700" rIns="91425" bIns="45700" anchor="ctr" anchorCtr="0">
            <a:noAutofit/>
          </a:bodyPr>
          <a:lstStyle/>
          <a:p>
            <a:endParaRPr sz="1800">
              <a:highlight>
                <a:srgbClr val="4C9900"/>
              </a:highlight>
              <a:latin typeface="Calibri"/>
              <a:ea typeface="Calibri"/>
              <a:cs typeface="Calibri"/>
              <a:sym typeface="Calibri"/>
            </a:endParaRPr>
          </a:p>
        </p:txBody>
      </p:sp>
      <p:sp>
        <p:nvSpPr>
          <p:cNvPr id="562" name="Shape 562"/>
          <p:cNvSpPr txBox="1"/>
          <p:nvPr/>
        </p:nvSpPr>
        <p:spPr>
          <a:xfrm>
            <a:off x="6283975" y="1059471"/>
            <a:ext cx="243600" cy="63900"/>
          </a:xfrm>
          <a:prstGeom prst="rect">
            <a:avLst/>
          </a:prstGeom>
          <a:solidFill>
            <a:srgbClr val="77933C"/>
          </a:solidFill>
          <a:ln>
            <a:noFill/>
          </a:ln>
        </p:spPr>
        <p:txBody>
          <a:bodyPr wrap="square" lIns="91425" tIns="45700" rIns="91425" bIns="45700" anchor="ctr" anchorCtr="0">
            <a:noAutofit/>
          </a:bodyPr>
          <a:lstStyle/>
          <a:p>
            <a:endParaRPr sz="1800">
              <a:highlight>
                <a:srgbClr val="4C9900"/>
              </a:highlight>
              <a:latin typeface="Calibri"/>
              <a:ea typeface="Calibri"/>
              <a:cs typeface="Calibri"/>
              <a:sym typeface="Calibri"/>
            </a:endParaRPr>
          </a:p>
        </p:txBody>
      </p:sp>
      <p:cxnSp>
        <p:nvCxnSpPr>
          <p:cNvPr id="563" name="Shape 563"/>
          <p:cNvCxnSpPr/>
          <p:nvPr/>
        </p:nvCxnSpPr>
        <p:spPr>
          <a:xfrm>
            <a:off x="6449700" y="1268893"/>
            <a:ext cx="0" cy="97500"/>
          </a:xfrm>
          <a:prstGeom prst="straightConnector1">
            <a:avLst/>
          </a:prstGeom>
          <a:noFill/>
          <a:ln w="25400" cap="flat" cmpd="sng">
            <a:solidFill>
              <a:srgbClr val="FFFF00"/>
            </a:solidFill>
            <a:prstDash val="solid"/>
            <a:miter lim="800000"/>
            <a:headEnd type="none" w="med" len="med"/>
            <a:tailEnd type="none" w="med" len="med"/>
          </a:ln>
        </p:spPr>
      </p:cxnSp>
      <p:sp>
        <p:nvSpPr>
          <p:cNvPr id="564" name="Shape 564"/>
          <p:cNvSpPr txBox="1"/>
          <p:nvPr/>
        </p:nvSpPr>
        <p:spPr>
          <a:xfrm>
            <a:off x="7657525" y="1059656"/>
            <a:ext cx="707100" cy="63900"/>
          </a:xfrm>
          <a:prstGeom prst="rect">
            <a:avLst/>
          </a:prstGeom>
          <a:solidFill>
            <a:srgbClr val="BFBFBF"/>
          </a:solidFill>
          <a:ln>
            <a:noFill/>
          </a:ln>
        </p:spPr>
        <p:txBody>
          <a:bodyPr wrap="square" lIns="91425" tIns="45700" rIns="91425" bIns="45700" anchor="ctr" anchorCtr="0">
            <a:noAutofit/>
          </a:bodyPr>
          <a:lstStyle/>
          <a:p>
            <a:endParaRPr sz="1800">
              <a:latin typeface="Calibri"/>
              <a:ea typeface="Calibri"/>
              <a:cs typeface="Calibri"/>
              <a:sym typeface="Calibri"/>
            </a:endParaRPr>
          </a:p>
        </p:txBody>
      </p:sp>
      <p:grpSp>
        <p:nvGrpSpPr>
          <p:cNvPr id="565" name="Shape 565"/>
          <p:cNvGrpSpPr/>
          <p:nvPr/>
        </p:nvGrpSpPr>
        <p:grpSpPr>
          <a:xfrm>
            <a:off x="5279074" y="1163773"/>
            <a:ext cx="1731348" cy="63871"/>
            <a:chOff x="0" y="0"/>
            <a:chExt cx="2147483607" cy="2147483643"/>
          </a:xfrm>
        </p:grpSpPr>
        <p:sp>
          <p:nvSpPr>
            <p:cNvPr id="566" name="Shape 566"/>
            <p:cNvSpPr txBox="1"/>
            <p:nvPr/>
          </p:nvSpPr>
          <p:spPr>
            <a:xfrm>
              <a:off x="1386955500" y="0"/>
              <a:ext cx="760528107" cy="2130445129"/>
            </a:xfrm>
            <a:prstGeom prst="rect">
              <a:avLst/>
            </a:prstGeom>
            <a:solidFill>
              <a:srgbClr val="558ED5"/>
            </a:solidFill>
            <a:ln>
              <a:noFill/>
            </a:ln>
          </p:spPr>
          <p:txBody>
            <a:bodyPr wrap="square" lIns="91425" tIns="45700" rIns="91425" bIns="45700" anchor="ctr" anchorCtr="0">
              <a:noAutofit/>
            </a:bodyPr>
            <a:lstStyle/>
            <a:p>
              <a:endParaRPr sz="1800">
                <a:latin typeface="Calibri"/>
                <a:ea typeface="Calibri"/>
                <a:cs typeface="Calibri"/>
                <a:sym typeface="Calibri"/>
              </a:endParaRPr>
            </a:p>
          </p:txBody>
        </p:sp>
        <p:sp>
          <p:nvSpPr>
            <p:cNvPr id="567" name="Shape 567"/>
            <p:cNvSpPr txBox="1"/>
            <p:nvPr/>
          </p:nvSpPr>
          <p:spPr>
            <a:xfrm>
              <a:off x="0" y="0"/>
              <a:ext cx="398550064" cy="2130445129"/>
            </a:xfrm>
            <a:prstGeom prst="rect">
              <a:avLst/>
            </a:prstGeom>
            <a:solidFill>
              <a:srgbClr val="558ED5"/>
            </a:solidFill>
            <a:ln>
              <a:noFill/>
            </a:ln>
          </p:spPr>
          <p:txBody>
            <a:bodyPr wrap="square" lIns="91425" tIns="45700" rIns="91425" bIns="45700" anchor="ctr" anchorCtr="0">
              <a:noAutofit/>
            </a:bodyPr>
            <a:lstStyle/>
            <a:p>
              <a:endParaRPr sz="1800">
                <a:latin typeface="Calibri"/>
                <a:ea typeface="Calibri"/>
                <a:cs typeface="Calibri"/>
                <a:sym typeface="Calibri"/>
              </a:endParaRPr>
            </a:p>
          </p:txBody>
        </p:sp>
        <p:sp>
          <p:nvSpPr>
            <p:cNvPr id="568" name="Shape 568"/>
            <p:cNvSpPr txBox="1"/>
            <p:nvPr/>
          </p:nvSpPr>
          <p:spPr>
            <a:xfrm>
              <a:off x="682693250" y="0"/>
              <a:ext cx="101278645" cy="2147483643"/>
            </a:xfrm>
            <a:prstGeom prst="rect">
              <a:avLst/>
            </a:prstGeom>
            <a:solidFill>
              <a:srgbClr val="558ED5"/>
            </a:solidFill>
            <a:ln>
              <a:noFill/>
            </a:ln>
          </p:spPr>
          <p:txBody>
            <a:bodyPr wrap="square" lIns="91425" tIns="45700" rIns="91425" bIns="45700" anchor="ctr" anchorCtr="0">
              <a:noAutofit/>
            </a:bodyPr>
            <a:lstStyle/>
            <a:p>
              <a:endParaRPr sz="1800">
                <a:latin typeface="Calibri"/>
                <a:ea typeface="Calibri"/>
                <a:cs typeface="Calibri"/>
                <a:sym typeface="Calibri"/>
              </a:endParaRPr>
            </a:p>
          </p:txBody>
        </p:sp>
      </p:grpSp>
      <p:cxnSp>
        <p:nvCxnSpPr>
          <p:cNvPr id="569" name="Shape 569"/>
          <p:cNvCxnSpPr/>
          <p:nvPr/>
        </p:nvCxnSpPr>
        <p:spPr>
          <a:xfrm>
            <a:off x="7490112" y="1268893"/>
            <a:ext cx="0" cy="97500"/>
          </a:xfrm>
          <a:prstGeom prst="straightConnector1">
            <a:avLst/>
          </a:prstGeom>
          <a:noFill/>
          <a:ln w="25400" cap="flat" cmpd="sng">
            <a:solidFill>
              <a:srgbClr val="FFFF00"/>
            </a:solidFill>
            <a:prstDash val="solid"/>
            <a:miter lim="800000"/>
            <a:headEnd type="none" w="med" len="med"/>
            <a:tailEnd type="none" w="med" len="med"/>
          </a:ln>
        </p:spPr>
      </p:cxnSp>
      <p:cxnSp>
        <p:nvCxnSpPr>
          <p:cNvPr id="570" name="Shape 570"/>
          <p:cNvCxnSpPr/>
          <p:nvPr/>
        </p:nvCxnSpPr>
        <p:spPr>
          <a:xfrm>
            <a:off x="8549318" y="1268893"/>
            <a:ext cx="0" cy="97500"/>
          </a:xfrm>
          <a:prstGeom prst="straightConnector1">
            <a:avLst/>
          </a:prstGeom>
          <a:noFill/>
          <a:ln w="25400" cap="flat" cmpd="sng">
            <a:solidFill>
              <a:srgbClr val="FFFF00"/>
            </a:solidFill>
            <a:prstDash val="solid"/>
            <a:miter lim="800000"/>
            <a:headEnd type="none" w="med" len="med"/>
            <a:tailEnd type="none" w="med" len="med"/>
          </a:ln>
        </p:spPr>
      </p:cxnSp>
      <p:cxnSp>
        <p:nvCxnSpPr>
          <p:cNvPr id="571" name="Shape 571"/>
          <p:cNvCxnSpPr/>
          <p:nvPr/>
        </p:nvCxnSpPr>
        <p:spPr>
          <a:xfrm>
            <a:off x="4854912" y="1268893"/>
            <a:ext cx="0" cy="97500"/>
          </a:xfrm>
          <a:prstGeom prst="straightConnector1">
            <a:avLst/>
          </a:prstGeom>
          <a:noFill/>
          <a:ln w="25400" cap="flat" cmpd="sng">
            <a:solidFill>
              <a:srgbClr val="FFFF00"/>
            </a:solidFill>
            <a:prstDash val="solid"/>
            <a:miter lim="800000"/>
            <a:headEnd type="none" w="med" len="med"/>
            <a:tailEnd type="none" w="med" len="med"/>
          </a:ln>
        </p:spPr>
      </p:cxnSp>
      <p:cxnSp>
        <p:nvCxnSpPr>
          <p:cNvPr id="572" name="Shape 572"/>
          <p:cNvCxnSpPr/>
          <p:nvPr/>
        </p:nvCxnSpPr>
        <p:spPr>
          <a:xfrm>
            <a:off x="8592028" y="1268893"/>
            <a:ext cx="0" cy="97500"/>
          </a:xfrm>
          <a:prstGeom prst="straightConnector1">
            <a:avLst/>
          </a:prstGeom>
          <a:noFill/>
          <a:ln w="25400" cap="flat" cmpd="sng">
            <a:solidFill>
              <a:srgbClr val="FFFF00"/>
            </a:solidFill>
            <a:prstDash val="solid"/>
            <a:miter lim="800000"/>
            <a:headEnd type="none" w="med" len="med"/>
            <a:tailEnd type="none" w="med" len="med"/>
          </a:ln>
        </p:spPr>
      </p:cxnSp>
      <p:cxnSp>
        <p:nvCxnSpPr>
          <p:cNvPr id="573" name="Shape 573"/>
          <p:cNvCxnSpPr/>
          <p:nvPr/>
        </p:nvCxnSpPr>
        <p:spPr>
          <a:xfrm>
            <a:off x="6864840" y="1268893"/>
            <a:ext cx="0" cy="97500"/>
          </a:xfrm>
          <a:prstGeom prst="straightConnector1">
            <a:avLst/>
          </a:prstGeom>
          <a:noFill/>
          <a:ln w="25400" cap="flat" cmpd="sng">
            <a:solidFill>
              <a:srgbClr val="FFFF00"/>
            </a:solidFill>
            <a:prstDash val="solid"/>
            <a:miter lim="800000"/>
            <a:headEnd type="none" w="med" len="med"/>
            <a:tailEnd type="none" w="med" len="med"/>
          </a:ln>
        </p:spPr>
      </p:cxnSp>
      <p:cxnSp>
        <p:nvCxnSpPr>
          <p:cNvPr id="574" name="Shape 574"/>
          <p:cNvCxnSpPr/>
          <p:nvPr/>
        </p:nvCxnSpPr>
        <p:spPr>
          <a:xfrm>
            <a:off x="5678359" y="1268058"/>
            <a:ext cx="0" cy="98400"/>
          </a:xfrm>
          <a:prstGeom prst="straightConnector1">
            <a:avLst/>
          </a:prstGeom>
          <a:noFill/>
          <a:ln w="25400" cap="flat" cmpd="sng">
            <a:solidFill>
              <a:srgbClr val="FFFF00"/>
            </a:solidFill>
            <a:prstDash val="solid"/>
            <a:miter lim="800000"/>
            <a:headEnd type="none" w="med" len="med"/>
            <a:tailEnd type="none" w="med" len="med"/>
          </a:ln>
        </p:spPr>
      </p:cxnSp>
      <p:cxnSp>
        <p:nvCxnSpPr>
          <p:cNvPr id="575" name="Shape 575"/>
          <p:cNvCxnSpPr/>
          <p:nvPr/>
        </p:nvCxnSpPr>
        <p:spPr>
          <a:xfrm>
            <a:off x="6799066" y="1268893"/>
            <a:ext cx="0" cy="97500"/>
          </a:xfrm>
          <a:prstGeom prst="straightConnector1">
            <a:avLst/>
          </a:prstGeom>
          <a:noFill/>
          <a:ln w="25400" cap="flat" cmpd="sng">
            <a:solidFill>
              <a:srgbClr val="FFFF00"/>
            </a:solidFill>
            <a:prstDash val="solid"/>
            <a:miter lim="800000"/>
            <a:headEnd type="none" w="med" len="med"/>
            <a:tailEnd type="none" w="med" len="med"/>
          </a:ln>
        </p:spPr>
      </p:cxnSp>
      <p:pic>
        <p:nvPicPr>
          <p:cNvPr id="576" name="Shape 576"/>
          <p:cNvPicPr preferRelativeResize="0"/>
          <p:nvPr/>
        </p:nvPicPr>
        <p:blipFill rotWithShape="1">
          <a:blip r:embed="rId4">
            <a:alphaModFix/>
          </a:blip>
          <a:srcRect b="28858"/>
          <a:stretch/>
        </p:blipFill>
        <p:spPr>
          <a:xfrm>
            <a:off x="300789" y="52137"/>
            <a:ext cx="3672106" cy="3468530"/>
          </a:xfrm>
          <a:prstGeom prst="rect">
            <a:avLst/>
          </a:prstGeom>
          <a:noFill/>
          <a:ln>
            <a:noFill/>
          </a:ln>
        </p:spPr>
      </p:pic>
      <p:pic>
        <p:nvPicPr>
          <p:cNvPr id="577" name="Shape 577"/>
          <p:cNvPicPr preferRelativeResize="0"/>
          <p:nvPr/>
        </p:nvPicPr>
        <p:blipFill rotWithShape="1">
          <a:blip r:embed="rId4">
            <a:alphaModFix/>
          </a:blip>
          <a:srcRect t="70919" r="62634" b="-2014"/>
          <a:stretch/>
        </p:blipFill>
        <p:spPr>
          <a:xfrm>
            <a:off x="300789" y="3496368"/>
            <a:ext cx="1440155" cy="1591292"/>
          </a:xfrm>
          <a:prstGeom prst="rect">
            <a:avLst/>
          </a:prstGeom>
          <a:noFill/>
          <a:ln>
            <a:noFill/>
          </a:ln>
        </p:spPr>
      </p:pic>
      <p:sp>
        <p:nvSpPr>
          <p:cNvPr id="578" name="Shape 578"/>
          <p:cNvSpPr txBox="1"/>
          <p:nvPr/>
        </p:nvSpPr>
        <p:spPr>
          <a:xfrm>
            <a:off x="4513234" y="2327932"/>
            <a:ext cx="4230000" cy="2652000"/>
          </a:xfrm>
          <a:prstGeom prst="rect">
            <a:avLst/>
          </a:prstGeom>
          <a:noFill/>
          <a:ln>
            <a:noFill/>
          </a:ln>
        </p:spPr>
        <p:txBody>
          <a:bodyPr wrap="square" lIns="91925" tIns="45950" rIns="91925" bIns="45950" anchor="t" anchorCtr="0">
            <a:noAutofit/>
          </a:bodyPr>
          <a:lstStyle/>
          <a:p>
            <a:pPr marL="215900" indent="-203200">
              <a:buClr>
                <a:srgbClr val="595959"/>
              </a:buClr>
              <a:buSzPct val="100000"/>
              <a:buFont typeface="Arial"/>
              <a:buChar char="•"/>
            </a:pPr>
            <a:r>
              <a:rPr lang="en-US" sz="1800" dirty="0" smtClean="0">
                <a:solidFill>
                  <a:srgbClr val="595959"/>
                </a:solidFill>
              </a:rPr>
              <a:t>Info. theory </a:t>
            </a:r>
            <a:r>
              <a:rPr lang="en" sz="1800" dirty="0" smtClean="0">
                <a:solidFill>
                  <a:srgbClr val="595959"/>
                </a:solidFill>
              </a:rPr>
              <a:t>based </a:t>
            </a:r>
            <a:r>
              <a:rPr lang="en" sz="1800" dirty="0">
                <a:solidFill>
                  <a:srgbClr val="595959"/>
                </a:solidFill>
              </a:rPr>
              <a:t>method </a:t>
            </a:r>
            <a:r>
              <a:rPr lang="en-US" sz="1800" dirty="0" smtClean="0">
                <a:solidFill>
                  <a:srgbClr val="595959"/>
                </a:solidFill>
              </a:rPr>
              <a:t>(</a:t>
            </a:r>
            <a:r>
              <a:rPr lang="en-US" sz="1800" dirty="0" err="1" smtClean="0">
                <a:solidFill>
                  <a:srgbClr val="595959"/>
                </a:solidFill>
              </a:rPr>
              <a:t>ie</a:t>
            </a:r>
            <a:r>
              <a:rPr lang="en-US" sz="1800" dirty="0" smtClean="0">
                <a:solidFill>
                  <a:srgbClr val="595959"/>
                </a:solidFill>
              </a:rPr>
              <a:t> annotation “</a:t>
            </a:r>
            <a:r>
              <a:rPr lang="en-US" sz="1800" dirty="0" err="1" smtClean="0">
                <a:solidFill>
                  <a:srgbClr val="595959"/>
                </a:solidFill>
              </a:rPr>
              <a:t>surprisal</a:t>
            </a:r>
            <a:r>
              <a:rPr lang="en-US" sz="1800" dirty="0" smtClean="0">
                <a:solidFill>
                  <a:srgbClr val="595959"/>
                </a:solidFill>
              </a:rPr>
              <a:t>”) </a:t>
            </a:r>
            <a:r>
              <a:rPr lang="en" sz="1800" dirty="0" smtClean="0">
                <a:solidFill>
                  <a:srgbClr val="595959"/>
                </a:solidFill>
              </a:rPr>
              <a:t>for </a:t>
            </a:r>
            <a:r>
              <a:rPr lang="en" sz="1800" dirty="0">
                <a:solidFill>
                  <a:srgbClr val="595959"/>
                </a:solidFill>
              </a:rPr>
              <a:t>weighting consistently many genomic features</a:t>
            </a:r>
          </a:p>
          <a:p>
            <a:pPr marL="215900" indent="-203200">
              <a:buClr>
                <a:srgbClr val="595959"/>
              </a:buClr>
              <a:buFont typeface="Arial"/>
              <a:buNone/>
            </a:pPr>
            <a:endParaRPr sz="1800" dirty="0">
              <a:solidFill>
                <a:srgbClr val="595959"/>
              </a:solidFill>
            </a:endParaRPr>
          </a:p>
          <a:p>
            <a:pPr marL="215900" indent="-203200">
              <a:buClr>
                <a:srgbClr val="595959"/>
              </a:buClr>
              <a:buSzPct val="100000"/>
              <a:buFont typeface="Arial"/>
              <a:buChar char="•"/>
            </a:pPr>
            <a:r>
              <a:rPr lang="en" sz="1800" dirty="0">
                <a:solidFill>
                  <a:srgbClr val="595959"/>
                </a:solidFill>
                <a:highlight>
                  <a:srgbClr val="FFFFFF"/>
                </a:highlight>
              </a:rPr>
              <a:t>Practical web server </a:t>
            </a:r>
          </a:p>
          <a:p>
            <a:pPr marL="215900" indent="-203200">
              <a:buClr>
                <a:srgbClr val="595959"/>
              </a:buClr>
              <a:buSzPct val="100000"/>
              <a:buFont typeface="Arial"/>
              <a:buChar char="•"/>
            </a:pPr>
            <a:r>
              <a:rPr lang="en" sz="1800" dirty="0">
                <a:solidFill>
                  <a:srgbClr val="595959"/>
                </a:solidFill>
                <a:highlight>
                  <a:srgbClr val="FFFFFF"/>
                </a:highlight>
              </a:rPr>
              <a:t>Submission of variants &amp; pre-computed large data context from uniformly processing large-scale datasets</a:t>
            </a:r>
          </a:p>
          <a:p>
            <a:pPr marL="215900" indent="-215900">
              <a:spcBef>
                <a:spcPts val="400"/>
              </a:spcBef>
              <a:buClr>
                <a:srgbClr val="000000"/>
              </a:buClr>
              <a:buFont typeface="Arial"/>
              <a:buNone/>
            </a:pPr>
            <a:endParaRPr sz="2000" dirty="0"/>
          </a:p>
        </p:txBody>
      </p:sp>
      <p:pic>
        <p:nvPicPr>
          <p:cNvPr id="579" name="Shape 579"/>
          <p:cNvPicPr preferRelativeResize="0"/>
          <p:nvPr/>
        </p:nvPicPr>
        <p:blipFill rotWithShape="1">
          <a:blip r:embed="rId5">
            <a:alphaModFix/>
          </a:blip>
          <a:srcRect t="1" b="17378"/>
          <a:stretch/>
        </p:blipFill>
        <p:spPr>
          <a:xfrm>
            <a:off x="1825722" y="3548026"/>
            <a:ext cx="2269211" cy="1544647"/>
          </a:xfrm>
          <a:prstGeom prst="rect">
            <a:avLst/>
          </a:prstGeom>
          <a:noFill/>
          <a:ln w="28575" cap="flat" cmpd="sng">
            <a:solidFill>
              <a:schemeClr val="dk1"/>
            </a:solidFill>
            <a:prstDash val="solid"/>
            <a:round/>
            <a:headEnd type="none" w="med" len="med"/>
            <a:tailEnd type="none" w="med" len="med"/>
          </a:ln>
        </p:spPr>
      </p:pic>
      <p:sp>
        <p:nvSpPr>
          <p:cNvPr id="580" name="Shape 580"/>
          <p:cNvSpPr txBox="1"/>
          <p:nvPr/>
        </p:nvSpPr>
        <p:spPr>
          <a:xfrm>
            <a:off x="4851533" y="4899703"/>
            <a:ext cx="4005425" cy="375900"/>
          </a:xfrm>
          <a:prstGeom prst="rect">
            <a:avLst/>
          </a:prstGeom>
          <a:noFill/>
          <a:ln>
            <a:noFill/>
          </a:ln>
        </p:spPr>
        <p:txBody>
          <a:bodyPr wrap="square" lIns="91425" tIns="45700" rIns="91425" bIns="45700" anchor="t" anchorCtr="0">
            <a:noAutofit/>
          </a:bodyPr>
          <a:lstStyle/>
          <a:p>
            <a:pPr algn="r">
              <a:buSzPct val="25000"/>
            </a:pPr>
            <a:r>
              <a:rPr lang="en" sz="1000">
                <a:solidFill>
                  <a:srgbClr val="7F7F7F"/>
                </a:solidFill>
              </a:rPr>
              <a:t>[Fu et al., GenomeBiology ('14)]</a:t>
            </a:r>
          </a:p>
          <a:p>
            <a:pPr>
              <a:buSzPct val="25000"/>
            </a:pPr>
            <a:r>
              <a:rPr lang="en" sz="1600">
                <a:solidFill>
                  <a:srgbClr val="7F7F7F"/>
                </a:solidFill>
              </a:rPr>
              <a:t> </a:t>
            </a:r>
          </a:p>
        </p:txBody>
      </p:sp>
    </p:spTree>
    <p:extLst>
      <p:ext uri="{BB962C8B-B14F-4D97-AF65-F5344CB8AC3E}">
        <p14:creationId xmlns:p14="http://schemas.microsoft.com/office/powerpoint/2010/main" val="143303850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84"/>
        <p:cNvGrpSpPr/>
        <p:nvPr/>
      </p:nvGrpSpPr>
      <p:grpSpPr>
        <a:xfrm>
          <a:off x="0" y="0"/>
          <a:ext cx="0" cy="0"/>
          <a:chOff x="0" y="0"/>
          <a:chExt cx="0" cy="0"/>
        </a:xfrm>
      </p:grpSpPr>
      <p:sp>
        <p:nvSpPr>
          <p:cNvPr id="585" name="Shape 585"/>
          <p:cNvSpPr txBox="1">
            <a:spLocks noGrp="1"/>
          </p:cNvSpPr>
          <p:nvPr>
            <p:ph type="title"/>
          </p:nvPr>
        </p:nvSpPr>
        <p:spPr>
          <a:xfrm>
            <a:off x="457200" y="179784"/>
            <a:ext cx="8229600" cy="681000"/>
          </a:xfrm>
          <a:prstGeom prst="rect">
            <a:avLst/>
          </a:prstGeom>
          <a:noFill/>
          <a:ln>
            <a:noFill/>
          </a:ln>
        </p:spPr>
        <p:txBody>
          <a:bodyPr wrap="square" lIns="91925" tIns="45950" rIns="91925" bIns="45950" anchor="ctr" anchorCtr="0">
            <a:noAutofit/>
          </a:bodyPr>
          <a:lstStyle/>
          <a:p>
            <a:pPr marL="0" marR="0" lvl="0" indent="0" algn="ctr" rtl="0">
              <a:lnSpc>
                <a:spcPct val="100000"/>
              </a:lnSpc>
              <a:spcBef>
                <a:spcPts val="0"/>
              </a:spcBef>
              <a:spcAft>
                <a:spcPts val="0"/>
              </a:spcAft>
              <a:buClr>
                <a:srgbClr val="000090"/>
              </a:buClr>
              <a:buSzPct val="25000"/>
              <a:buFont typeface="Arial"/>
              <a:buNone/>
            </a:pPr>
            <a:r>
              <a:rPr lang="en" sz="3600" b="1" i="0" u="none" strike="noStrike" cap="none">
                <a:solidFill>
                  <a:srgbClr val="000090"/>
                </a:solidFill>
                <a:latin typeface="Arial"/>
                <a:ea typeface="Arial"/>
                <a:cs typeface="Arial"/>
                <a:sym typeface="Arial"/>
              </a:rPr>
              <a:t>Germline pathogenic variants show higher core scores than controls</a:t>
            </a:r>
          </a:p>
        </p:txBody>
      </p:sp>
      <p:sp>
        <p:nvSpPr>
          <p:cNvPr id="586" name="Shape 586"/>
          <p:cNvSpPr txBox="1">
            <a:spLocks noGrp="1"/>
          </p:cNvSpPr>
          <p:nvPr>
            <p:ph type="body" idx="1"/>
          </p:nvPr>
        </p:nvSpPr>
        <p:spPr>
          <a:xfrm>
            <a:off x="812800" y="3548063"/>
            <a:ext cx="7662900" cy="1131000"/>
          </a:xfrm>
          <a:prstGeom prst="rect">
            <a:avLst/>
          </a:prstGeom>
          <a:noFill/>
          <a:ln>
            <a:noFill/>
          </a:ln>
        </p:spPr>
        <p:txBody>
          <a:bodyPr wrap="square" lIns="91925" tIns="45950" rIns="91925" bIns="4595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 sz="1800" b="0" i="0" u="none">
                <a:solidFill>
                  <a:schemeClr val="dk1"/>
                </a:solidFill>
                <a:latin typeface="Arial"/>
                <a:ea typeface="Arial"/>
                <a:cs typeface="Arial"/>
                <a:sym typeface="Arial"/>
              </a:rPr>
              <a:t>3 controls with natural polymorphisms (allele frequency &gt;= 1% )</a:t>
            </a:r>
          </a:p>
          <a:p>
            <a:pPr marL="0" marR="0" lvl="0" indent="0" algn="l" rtl="0">
              <a:lnSpc>
                <a:spcPct val="100000"/>
              </a:lnSpc>
              <a:spcBef>
                <a:spcPts val="0"/>
              </a:spcBef>
              <a:spcAft>
                <a:spcPts val="0"/>
              </a:spcAft>
              <a:buClr>
                <a:schemeClr val="dk1"/>
              </a:buClr>
              <a:buSzPct val="25000"/>
              <a:buFont typeface="Arial"/>
              <a:buNone/>
            </a:pPr>
            <a:r>
              <a:rPr lang="en" sz="1800"/>
              <a:t>  </a:t>
            </a:r>
            <a:r>
              <a:rPr lang="en" sz="1800" b="0" i="0" u="none">
                <a:solidFill>
                  <a:schemeClr val="dk1"/>
                </a:solidFill>
                <a:latin typeface="Arial"/>
                <a:ea typeface="Arial"/>
                <a:cs typeface="Arial"/>
                <a:sym typeface="Arial"/>
              </a:rPr>
              <a:t>1.  Matched region:  1kb around HGMD variants</a:t>
            </a:r>
          </a:p>
          <a:p>
            <a:pPr marL="0" marR="0" lvl="0" indent="0" algn="l" rtl="0">
              <a:lnSpc>
                <a:spcPct val="100000"/>
              </a:lnSpc>
              <a:spcBef>
                <a:spcPts val="360"/>
              </a:spcBef>
              <a:spcAft>
                <a:spcPts val="0"/>
              </a:spcAft>
              <a:buNone/>
            </a:pPr>
            <a:r>
              <a:rPr lang="en" sz="1800"/>
              <a:t>  2. </a:t>
            </a:r>
            <a:r>
              <a:rPr lang="en" sz="1800" b="0" i="0" u="none">
                <a:solidFill>
                  <a:schemeClr val="dk1"/>
                </a:solidFill>
                <a:latin typeface="Arial"/>
                <a:ea typeface="Arial"/>
                <a:cs typeface="Arial"/>
                <a:sym typeface="Arial"/>
              </a:rPr>
              <a:t> Matched TSS:  matched for distance to TSS</a:t>
            </a:r>
          </a:p>
          <a:p>
            <a:pPr marL="0" marR="0" lvl="0" indent="0" algn="l" rtl="0">
              <a:lnSpc>
                <a:spcPct val="100000"/>
              </a:lnSpc>
              <a:spcBef>
                <a:spcPts val="360"/>
              </a:spcBef>
              <a:spcAft>
                <a:spcPts val="0"/>
              </a:spcAft>
              <a:buNone/>
            </a:pPr>
            <a:r>
              <a:rPr lang="en" sz="1800"/>
              <a:t>  3. </a:t>
            </a:r>
            <a:r>
              <a:rPr lang="en" sz="1800" b="0" i="0" u="none">
                <a:solidFill>
                  <a:schemeClr val="dk1"/>
                </a:solidFill>
                <a:latin typeface="Arial"/>
                <a:ea typeface="Arial"/>
                <a:cs typeface="Arial"/>
                <a:sym typeface="Arial"/>
              </a:rPr>
              <a:t> Unmatched: randomly selected</a:t>
            </a:r>
          </a:p>
        </p:txBody>
      </p:sp>
      <p:pic>
        <p:nvPicPr>
          <p:cNvPr id="587" name="Shape 587" descr="germline_1.pdf"/>
          <p:cNvPicPr preferRelativeResize="0"/>
          <p:nvPr/>
        </p:nvPicPr>
        <p:blipFill rotWithShape="1">
          <a:blip r:embed="rId3">
            <a:alphaModFix/>
          </a:blip>
          <a:srcRect/>
          <a:stretch/>
        </p:blipFill>
        <p:spPr>
          <a:xfrm>
            <a:off x="0" y="904875"/>
            <a:ext cx="3725742" cy="2783611"/>
          </a:xfrm>
          <a:prstGeom prst="rect">
            <a:avLst/>
          </a:prstGeom>
          <a:noFill/>
          <a:ln>
            <a:noFill/>
          </a:ln>
        </p:spPr>
      </p:pic>
      <p:sp>
        <p:nvSpPr>
          <p:cNvPr id="588" name="Shape 588"/>
          <p:cNvSpPr txBox="1"/>
          <p:nvPr/>
        </p:nvSpPr>
        <p:spPr>
          <a:xfrm>
            <a:off x="136525" y="4831556"/>
            <a:ext cx="2473200" cy="207300"/>
          </a:xfrm>
          <a:prstGeom prst="rect">
            <a:avLst/>
          </a:prstGeom>
          <a:noFill/>
          <a:ln>
            <a:noFill/>
          </a:ln>
        </p:spPr>
        <p:txBody>
          <a:bodyPr wrap="square" lIns="91425" tIns="45700" rIns="91425" bIns="45700" anchor="t" anchorCtr="0">
            <a:noAutofit/>
          </a:bodyPr>
          <a:lstStyle/>
          <a:p>
            <a:pPr>
              <a:buClr>
                <a:srgbClr val="000000"/>
              </a:buClr>
              <a:buSzPct val="25000"/>
              <a:buFont typeface="Calibri"/>
              <a:buNone/>
            </a:pPr>
            <a:r>
              <a:rPr lang="en" sz="1200" i="1">
                <a:latin typeface="Calibri"/>
                <a:ea typeface="Calibri"/>
                <a:cs typeface="Calibri"/>
                <a:sym typeface="Calibri"/>
              </a:rPr>
              <a:t>Ritchie et al., Nature Methods, 2014</a:t>
            </a:r>
          </a:p>
        </p:txBody>
      </p:sp>
      <p:pic>
        <p:nvPicPr>
          <p:cNvPr id="589" name="Shape 589" descr="germline_2.pdf"/>
          <p:cNvPicPr preferRelativeResize="0"/>
          <p:nvPr/>
        </p:nvPicPr>
        <p:blipFill rotWithShape="1">
          <a:blip r:embed="rId4">
            <a:alphaModFix/>
          </a:blip>
          <a:srcRect/>
          <a:stretch/>
        </p:blipFill>
        <p:spPr>
          <a:xfrm>
            <a:off x="4830762" y="990600"/>
            <a:ext cx="3420037" cy="2776009"/>
          </a:xfrm>
          <a:prstGeom prst="rect">
            <a:avLst/>
          </a:prstGeom>
          <a:noFill/>
          <a:ln>
            <a:noFill/>
          </a:ln>
        </p:spPr>
      </p:pic>
      <p:sp>
        <p:nvSpPr>
          <p:cNvPr id="590" name="Shape 590"/>
          <p:cNvSpPr txBox="1"/>
          <p:nvPr/>
        </p:nvSpPr>
        <p:spPr>
          <a:xfrm>
            <a:off x="4529124" y="4769650"/>
            <a:ext cx="4157700" cy="253500"/>
          </a:xfrm>
          <a:prstGeom prst="rect">
            <a:avLst/>
          </a:prstGeom>
          <a:noFill/>
          <a:ln>
            <a:noFill/>
          </a:ln>
        </p:spPr>
        <p:txBody>
          <a:bodyPr wrap="square" lIns="91425" tIns="45700" rIns="91425" bIns="45700" anchor="t" anchorCtr="0">
            <a:noAutofit/>
          </a:bodyPr>
          <a:lstStyle/>
          <a:p>
            <a:pPr>
              <a:buClr>
                <a:srgbClr val="7F7F7F"/>
              </a:buClr>
              <a:buSzPct val="25000"/>
              <a:buFont typeface="Calibri"/>
              <a:buNone/>
            </a:pPr>
            <a:r>
              <a:rPr lang="en" sz="1600">
                <a:solidFill>
                  <a:srgbClr val="7F7F7F"/>
                </a:solidFill>
              </a:rPr>
              <a:t>[Fu et al., GenomeBiology ('14, in revision)]</a:t>
            </a:r>
          </a:p>
        </p:txBody>
      </p:sp>
    </p:spTree>
    <p:extLst>
      <p:ext uri="{BB962C8B-B14F-4D97-AF65-F5344CB8AC3E}">
        <p14:creationId xmlns:p14="http://schemas.microsoft.com/office/powerpoint/2010/main" val="160103179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94"/>
        <p:cNvGrpSpPr/>
        <p:nvPr/>
      </p:nvGrpSpPr>
      <p:grpSpPr>
        <a:xfrm>
          <a:off x="0" y="0"/>
          <a:ext cx="0" cy="0"/>
          <a:chOff x="0" y="0"/>
          <a:chExt cx="0" cy="0"/>
        </a:xfrm>
      </p:grpSpPr>
      <p:grpSp>
        <p:nvGrpSpPr>
          <p:cNvPr id="595" name="Shape 595"/>
          <p:cNvGrpSpPr/>
          <p:nvPr/>
        </p:nvGrpSpPr>
        <p:grpSpPr>
          <a:xfrm>
            <a:off x="1119147" y="129380"/>
            <a:ext cx="8036196" cy="5043924"/>
            <a:chOff x="0" y="53710876"/>
            <a:chExt cx="2147483646" cy="2093772770"/>
          </a:xfrm>
        </p:grpSpPr>
        <p:grpSp>
          <p:nvGrpSpPr>
            <p:cNvPr id="596" name="Shape 596"/>
            <p:cNvGrpSpPr/>
            <p:nvPr/>
          </p:nvGrpSpPr>
          <p:grpSpPr>
            <a:xfrm>
              <a:off x="0" y="53710876"/>
              <a:ext cx="2147483646" cy="2093772770"/>
              <a:chOff x="0" y="53710876"/>
              <a:chExt cx="2147483646" cy="2093772770"/>
            </a:xfrm>
          </p:grpSpPr>
          <p:grpSp>
            <p:nvGrpSpPr>
              <p:cNvPr id="597" name="Shape 597"/>
              <p:cNvGrpSpPr/>
              <p:nvPr/>
            </p:nvGrpSpPr>
            <p:grpSpPr>
              <a:xfrm>
                <a:off x="0" y="71555951"/>
                <a:ext cx="1462348415" cy="2075927695"/>
                <a:chOff x="0" y="0"/>
                <a:chExt cx="2147483647" cy="2147483647"/>
              </a:xfrm>
            </p:grpSpPr>
            <p:grpSp>
              <p:nvGrpSpPr>
                <p:cNvPr id="598" name="Shape 598"/>
                <p:cNvGrpSpPr/>
                <p:nvPr/>
              </p:nvGrpSpPr>
              <p:grpSpPr>
                <a:xfrm>
                  <a:off x="0" y="0"/>
                  <a:ext cx="1931842742" cy="2147483647"/>
                  <a:chOff x="0" y="0"/>
                  <a:chExt cx="2147483647" cy="2147483647"/>
                </a:xfrm>
              </p:grpSpPr>
              <p:pic>
                <p:nvPicPr>
                  <p:cNvPr id="599" name="Shape 599" descr="Khurana6.2.png"/>
                  <p:cNvPicPr preferRelativeResize="0"/>
                  <p:nvPr/>
                </p:nvPicPr>
                <p:blipFill rotWithShape="1">
                  <a:blip r:embed="rId3">
                    <a:alphaModFix/>
                  </a:blip>
                  <a:srcRect/>
                  <a:stretch/>
                </p:blipFill>
                <p:spPr>
                  <a:xfrm>
                    <a:off x="21865092" y="144328426"/>
                    <a:ext cx="1202329107" cy="1839279528"/>
                  </a:xfrm>
                  <a:prstGeom prst="rect">
                    <a:avLst/>
                  </a:prstGeom>
                  <a:noFill/>
                  <a:ln>
                    <a:noFill/>
                  </a:ln>
                </p:spPr>
              </p:pic>
              <p:sp>
                <p:nvSpPr>
                  <p:cNvPr id="600" name="Shape 600"/>
                  <p:cNvSpPr txBox="1"/>
                  <p:nvPr/>
                </p:nvSpPr>
                <p:spPr>
                  <a:xfrm>
                    <a:off x="0" y="777509088"/>
                    <a:ext cx="43423252" cy="115246937"/>
                  </a:xfrm>
                  <a:prstGeom prst="rect">
                    <a:avLst/>
                  </a:prstGeom>
                  <a:solidFill>
                    <a:schemeClr val="lt1"/>
                  </a:solidFill>
                  <a:ln>
                    <a:noFill/>
                  </a:ln>
                </p:spPr>
                <p:txBody>
                  <a:bodyPr wrap="square" lIns="91425" tIns="45700" rIns="91425" bIns="45700" anchor="ctr" anchorCtr="0">
                    <a:noAutofit/>
                  </a:bodyPr>
                  <a:lstStyle/>
                  <a:p>
                    <a:endParaRPr sz="1800">
                      <a:latin typeface="Calibri"/>
                      <a:ea typeface="Calibri"/>
                      <a:cs typeface="Calibri"/>
                      <a:sym typeface="Calibri"/>
                    </a:endParaRPr>
                  </a:p>
                </p:txBody>
              </p:sp>
              <p:sp>
                <p:nvSpPr>
                  <p:cNvPr id="601" name="Shape 601"/>
                  <p:cNvSpPr txBox="1"/>
                  <p:nvPr/>
                </p:nvSpPr>
                <p:spPr>
                  <a:xfrm>
                    <a:off x="759087640" y="1474400088"/>
                    <a:ext cx="424341340" cy="574610405"/>
                  </a:xfrm>
                  <a:prstGeom prst="rect">
                    <a:avLst/>
                  </a:prstGeom>
                  <a:solidFill>
                    <a:schemeClr val="lt1"/>
                  </a:solidFill>
                  <a:ln>
                    <a:noFill/>
                  </a:ln>
                </p:spPr>
                <p:txBody>
                  <a:bodyPr wrap="square" lIns="91425" tIns="45700" rIns="91425" bIns="45700" anchor="ctr" anchorCtr="0">
                    <a:noAutofit/>
                  </a:bodyPr>
                  <a:lstStyle/>
                  <a:p>
                    <a:endParaRPr sz="1800">
                      <a:latin typeface="Calibri"/>
                      <a:ea typeface="Calibri"/>
                      <a:cs typeface="Calibri"/>
                      <a:sym typeface="Calibri"/>
                    </a:endParaRPr>
                  </a:p>
                </p:txBody>
              </p:sp>
              <p:sp>
                <p:nvSpPr>
                  <p:cNvPr id="602" name="Shape 602"/>
                  <p:cNvSpPr txBox="1"/>
                  <p:nvPr/>
                </p:nvSpPr>
                <p:spPr>
                  <a:xfrm>
                    <a:off x="711266638" y="1733028717"/>
                    <a:ext cx="214369513" cy="47072609"/>
                  </a:xfrm>
                  <a:prstGeom prst="rect">
                    <a:avLst/>
                  </a:prstGeom>
                  <a:solidFill>
                    <a:schemeClr val="lt1"/>
                  </a:solidFill>
                  <a:ln>
                    <a:noFill/>
                  </a:ln>
                </p:spPr>
                <p:txBody>
                  <a:bodyPr wrap="square" lIns="91425" tIns="45700" rIns="91425" bIns="45700" anchor="ctr" anchorCtr="0">
                    <a:noAutofit/>
                  </a:bodyPr>
                  <a:lstStyle/>
                  <a:p>
                    <a:endParaRPr sz="1800">
                      <a:latin typeface="Calibri"/>
                      <a:ea typeface="Calibri"/>
                      <a:cs typeface="Calibri"/>
                      <a:sym typeface="Calibri"/>
                    </a:endParaRPr>
                  </a:p>
                </p:txBody>
              </p:sp>
              <p:sp>
                <p:nvSpPr>
                  <p:cNvPr id="603" name="Shape 603"/>
                  <p:cNvSpPr txBox="1"/>
                  <p:nvPr/>
                </p:nvSpPr>
                <p:spPr>
                  <a:xfrm>
                    <a:off x="420493714" y="952813904"/>
                    <a:ext cx="324852172" cy="905200593"/>
                  </a:xfrm>
                  <a:prstGeom prst="rect">
                    <a:avLst/>
                  </a:prstGeom>
                  <a:noFill/>
                  <a:ln w="9525" cap="flat" cmpd="sng">
                    <a:solidFill>
                      <a:srgbClr val="000000"/>
                    </a:solidFill>
                    <a:prstDash val="solid"/>
                    <a:miter lim="800000"/>
                    <a:headEnd type="none" w="med" len="med"/>
                    <a:tailEnd type="none" w="med" len="med"/>
                  </a:ln>
                </p:spPr>
                <p:txBody>
                  <a:bodyPr wrap="square" lIns="91425" tIns="45700" rIns="91425" bIns="45700" anchor="ctr" anchorCtr="0">
                    <a:noAutofit/>
                  </a:bodyPr>
                  <a:lstStyle/>
                  <a:p>
                    <a:endParaRPr sz="1800">
                      <a:latin typeface="Calibri"/>
                      <a:ea typeface="Calibri"/>
                      <a:cs typeface="Calibri"/>
                      <a:sym typeface="Calibri"/>
                    </a:endParaRPr>
                  </a:p>
                </p:txBody>
              </p:sp>
              <p:sp>
                <p:nvSpPr>
                  <p:cNvPr id="604" name="Shape 604"/>
                  <p:cNvSpPr/>
                  <p:nvPr/>
                </p:nvSpPr>
                <p:spPr>
                  <a:xfrm rot="-5400000">
                    <a:off x="313604509" y="1059665262"/>
                    <a:ext cx="1536822875" cy="662821055"/>
                  </a:xfrm>
                  <a:custGeom>
                    <a:avLst/>
                    <a:gdLst/>
                    <a:ahLst/>
                    <a:cxnLst/>
                    <a:rect l="0" t="0" r="0" b="0"/>
                    <a:pathLst>
                      <a:path w="120000" h="120000" extrusionOk="0">
                        <a:moveTo>
                          <a:pt x="0" y="120000"/>
                        </a:moveTo>
                        <a:lnTo>
                          <a:pt x="23046" y="0"/>
                        </a:lnTo>
                        <a:lnTo>
                          <a:pt x="96953" y="0"/>
                        </a:lnTo>
                        <a:lnTo>
                          <a:pt x="120000" y="120000"/>
                        </a:lnTo>
                        <a:lnTo>
                          <a:pt x="0" y="120000"/>
                        </a:lnTo>
                        <a:close/>
                      </a:path>
                    </a:pathLst>
                  </a:custGeom>
                  <a:gradFill>
                    <a:gsLst>
                      <a:gs pos="0">
                        <a:srgbClr val="F2F2F2">
                          <a:alpha val="47843"/>
                        </a:srgbClr>
                      </a:gs>
                      <a:gs pos="100000">
                        <a:srgbClr val="A6A6A6">
                          <a:alpha val="47843"/>
                        </a:srgbClr>
                      </a:gs>
                    </a:gsLst>
                    <a:lin ang="5400012" scaled="0"/>
                  </a:gradFill>
                  <a:ln>
                    <a:noFill/>
                  </a:ln>
                </p:spPr>
                <p:txBody>
                  <a:bodyPr wrap="square" lIns="91425" tIns="45700" rIns="91425" bIns="45700" anchor="ctr" anchorCtr="0">
                    <a:noAutofit/>
                  </a:bodyPr>
                  <a:lstStyle/>
                  <a:p>
                    <a:endParaRPr sz="1800">
                      <a:latin typeface="Calibri"/>
                      <a:ea typeface="Calibri"/>
                      <a:cs typeface="Calibri"/>
                      <a:sym typeface="Calibri"/>
                    </a:endParaRPr>
                  </a:p>
                </p:txBody>
              </p:sp>
              <p:sp>
                <p:nvSpPr>
                  <p:cNvPr id="605" name="Shape 605"/>
                  <p:cNvSpPr txBox="1"/>
                  <p:nvPr/>
                </p:nvSpPr>
                <p:spPr>
                  <a:xfrm>
                    <a:off x="461718827" y="104425178"/>
                    <a:ext cx="416096427" cy="378744966"/>
                  </a:xfrm>
                  <a:prstGeom prst="rect">
                    <a:avLst/>
                  </a:prstGeom>
                  <a:noFill/>
                  <a:ln w="9525" cap="flat" cmpd="sng">
                    <a:solidFill>
                      <a:srgbClr val="000000"/>
                    </a:solidFill>
                    <a:prstDash val="solid"/>
                    <a:miter lim="800000"/>
                    <a:headEnd type="none" w="med" len="med"/>
                    <a:tailEnd type="none" w="med" len="med"/>
                  </a:ln>
                </p:spPr>
                <p:txBody>
                  <a:bodyPr wrap="square" lIns="91425" tIns="45700" rIns="91425" bIns="45700" anchor="ctr" anchorCtr="0">
                    <a:noAutofit/>
                  </a:bodyPr>
                  <a:lstStyle/>
                  <a:p>
                    <a:endParaRPr sz="1800">
                      <a:latin typeface="Calibri"/>
                      <a:ea typeface="Calibri"/>
                      <a:cs typeface="Calibri"/>
                      <a:sym typeface="Calibri"/>
                    </a:endParaRPr>
                  </a:p>
                </p:txBody>
              </p:sp>
              <p:sp>
                <p:nvSpPr>
                  <p:cNvPr id="606" name="Shape 606"/>
                  <p:cNvSpPr/>
                  <p:nvPr/>
                </p:nvSpPr>
                <p:spPr>
                  <a:xfrm rot="-5400000">
                    <a:off x="849515103" y="27858025"/>
                    <a:ext cx="597470067" cy="532421382"/>
                  </a:xfrm>
                  <a:custGeom>
                    <a:avLst/>
                    <a:gdLst/>
                    <a:ahLst/>
                    <a:cxnLst/>
                    <a:rect l="0" t="0" r="0" b="0"/>
                    <a:pathLst>
                      <a:path w="120000" h="120000" extrusionOk="0">
                        <a:moveTo>
                          <a:pt x="0" y="120000"/>
                        </a:moveTo>
                        <a:lnTo>
                          <a:pt x="21663" y="0"/>
                        </a:lnTo>
                        <a:lnTo>
                          <a:pt x="98336" y="0"/>
                        </a:lnTo>
                        <a:lnTo>
                          <a:pt x="120000" y="120000"/>
                        </a:lnTo>
                        <a:lnTo>
                          <a:pt x="0" y="120000"/>
                        </a:lnTo>
                        <a:close/>
                      </a:path>
                    </a:pathLst>
                  </a:custGeom>
                  <a:gradFill>
                    <a:gsLst>
                      <a:gs pos="0">
                        <a:srgbClr val="F2F2F2">
                          <a:alpha val="47843"/>
                        </a:srgbClr>
                      </a:gs>
                      <a:gs pos="100000">
                        <a:srgbClr val="A6A6A6">
                          <a:alpha val="47843"/>
                        </a:srgbClr>
                      </a:gs>
                    </a:gsLst>
                    <a:lin ang="5400012" scaled="0"/>
                  </a:gradFill>
                  <a:ln>
                    <a:noFill/>
                  </a:ln>
                </p:spPr>
                <p:txBody>
                  <a:bodyPr wrap="square" lIns="91425" tIns="45700" rIns="91425" bIns="45700" anchor="ctr" anchorCtr="0">
                    <a:noAutofit/>
                  </a:bodyPr>
                  <a:lstStyle/>
                  <a:p>
                    <a:endParaRPr sz="1800">
                      <a:latin typeface="Calibri"/>
                      <a:ea typeface="Calibri"/>
                      <a:cs typeface="Calibri"/>
                      <a:sym typeface="Calibri"/>
                    </a:endParaRPr>
                  </a:p>
                </p:txBody>
              </p:sp>
              <p:pic>
                <p:nvPicPr>
                  <p:cNvPr id="607" name="Shape 607" descr="Khurana6.5.png"/>
                  <p:cNvPicPr preferRelativeResize="0"/>
                  <p:nvPr/>
                </p:nvPicPr>
                <p:blipFill rotWithShape="1">
                  <a:blip r:embed="rId4">
                    <a:alphaModFix/>
                  </a:blip>
                  <a:srcRect/>
                  <a:stretch/>
                </p:blipFill>
                <p:spPr>
                  <a:xfrm>
                    <a:off x="1418685755" y="0"/>
                    <a:ext cx="728797891" cy="587901538"/>
                  </a:xfrm>
                  <a:prstGeom prst="rect">
                    <a:avLst/>
                  </a:prstGeom>
                  <a:noFill/>
                  <a:ln w="9525" cap="flat" cmpd="sng">
                    <a:solidFill>
                      <a:srgbClr val="FFFFFF"/>
                    </a:solidFill>
                    <a:prstDash val="solid"/>
                    <a:miter lim="800000"/>
                    <a:headEnd type="none" w="med" len="med"/>
                    <a:tailEnd type="none" w="med" len="med"/>
                  </a:ln>
                  <a:effectLst>
                    <a:outerShdw blurRad="50800" dist="38100" algn="l" rotWithShape="0">
                      <a:srgbClr val="000000">
                        <a:alpha val="39610"/>
                      </a:srgbClr>
                    </a:outerShdw>
                  </a:effectLst>
                </p:spPr>
              </p:pic>
            </p:grpSp>
            <p:sp>
              <p:nvSpPr>
                <p:cNvPr id="608" name="Shape 608"/>
                <p:cNvSpPr txBox="1"/>
                <p:nvPr/>
              </p:nvSpPr>
              <p:spPr>
                <a:xfrm>
                  <a:off x="2108420767" y="1887232457"/>
                  <a:ext cx="39062879" cy="115246626"/>
                </a:xfrm>
                <a:prstGeom prst="rect">
                  <a:avLst/>
                </a:prstGeom>
                <a:solidFill>
                  <a:schemeClr val="lt1"/>
                </a:solidFill>
                <a:ln>
                  <a:noFill/>
                </a:ln>
              </p:spPr>
              <p:txBody>
                <a:bodyPr wrap="square" lIns="91425" tIns="45700" rIns="91425" bIns="45700" anchor="ctr" anchorCtr="0">
                  <a:noAutofit/>
                </a:bodyPr>
                <a:lstStyle/>
                <a:p>
                  <a:endParaRPr sz="1800">
                    <a:latin typeface="Calibri"/>
                    <a:ea typeface="Calibri"/>
                    <a:cs typeface="Calibri"/>
                    <a:sym typeface="Calibri"/>
                  </a:endParaRPr>
                </a:p>
              </p:txBody>
            </p:sp>
          </p:grpSp>
          <p:sp>
            <p:nvSpPr>
              <p:cNvPr id="609" name="Shape 609"/>
              <p:cNvSpPr txBox="1"/>
              <p:nvPr/>
            </p:nvSpPr>
            <p:spPr>
              <a:xfrm>
                <a:off x="1366610990" y="53710876"/>
                <a:ext cx="780872656" cy="192675659"/>
              </a:xfrm>
              <a:prstGeom prst="rect">
                <a:avLst/>
              </a:prstGeom>
              <a:noFill/>
              <a:ln>
                <a:noFill/>
              </a:ln>
            </p:spPr>
            <p:txBody>
              <a:bodyPr wrap="square" lIns="91425" tIns="45700" rIns="91425" bIns="45700" anchor="t" anchorCtr="0">
                <a:noAutofit/>
              </a:bodyPr>
              <a:lstStyle/>
              <a:p>
                <a:pPr algn="ctr">
                  <a:buClr>
                    <a:srgbClr val="000000"/>
                  </a:buClr>
                  <a:buSzPct val="25000"/>
                  <a:buFont typeface="Calibri"/>
                  <a:buNone/>
                </a:pPr>
                <a:r>
                  <a:rPr lang="en" sz="2000" baseline="30000" dirty="0"/>
                  <a:t>Flowchart for 1 Prostate Cancer</a:t>
                </a:r>
              </a:p>
              <a:p>
                <a:pPr algn="ctr">
                  <a:buClr>
                    <a:srgbClr val="000000"/>
                  </a:buClr>
                  <a:buSzPct val="25000"/>
                  <a:buFont typeface="Calibri"/>
                  <a:buNone/>
                </a:pPr>
                <a:r>
                  <a:rPr lang="en" sz="2000" baseline="30000" dirty="0"/>
                  <a:t>Genome (from Berger et al. '11)</a:t>
                </a:r>
              </a:p>
            </p:txBody>
          </p:sp>
          <p:sp>
            <p:nvSpPr>
              <p:cNvPr id="610" name="Shape 610"/>
              <p:cNvSpPr txBox="1"/>
              <p:nvPr/>
            </p:nvSpPr>
            <p:spPr>
              <a:xfrm>
                <a:off x="1432117595" y="1895990353"/>
                <a:ext cx="26601678" cy="111411453"/>
              </a:xfrm>
              <a:prstGeom prst="rect">
                <a:avLst/>
              </a:prstGeom>
              <a:solidFill>
                <a:schemeClr val="lt1"/>
              </a:solidFill>
              <a:ln>
                <a:noFill/>
              </a:ln>
            </p:spPr>
            <p:txBody>
              <a:bodyPr wrap="square" lIns="91425" tIns="45700" rIns="91425" bIns="45700" anchor="ctr" anchorCtr="0">
                <a:noAutofit/>
              </a:bodyPr>
              <a:lstStyle/>
              <a:p>
                <a:endParaRPr sz="1800">
                  <a:latin typeface="Calibri"/>
                  <a:ea typeface="Calibri"/>
                  <a:cs typeface="Calibri"/>
                  <a:sym typeface="Calibri"/>
                </a:endParaRPr>
              </a:p>
            </p:txBody>
          </p:sp>
          <p:sp>
            <p:nvSpPr>
              <p:cNvPr id="611" name="Shape 611"/>
              <p:cNvSpPr txBox="1"/>
              <p:nvPr/>
            </p:nvSpPr>
            <p:spPr>
              <a:xfrm>
                <a:off x="936115609" y="686677675"/>
                <a:ext cx="131660848" cy="35044778"/>
              </a:xfrm>
              <a:prstGeom prst="rect">
                <a:avLst/>
              </a:prstGeom>
              <a:solidFill>
                <a:schemeClr val="lt1"/>
              </a:solidFill>
              <a:ln>
                <a:noFill/>
              </a:ln>
            </p:spPr>
            <p:txBody>
              <a:bodyPr wrap="square" lIns="91425" tIns="45700" rIns="91425" bIns="45700" anchor="ctr" anchorCtr="0">
                <a:noAutofit/>
              </a:bodyPr>
              <a:lstStyle/>
              <a:p>
                <a:endParaRPr sz="1800">
                  <a:latin typeface="Calibri"/>
                  <a:ea typeface="Calibri"/>
                  <a:cs typeface="Calibri"/>
                  <a:sym typeface="Calibri"/>
                </a:endParaRPr>
              </a:p>
            </p:txBody>
          </p:sp>
        </p:grpSp>
        <p:sp>
          <p:nvSpPr>
            <p:cNvPr id="612" name="Shape 612"/>
            <p:cNvSpPr txBox="1"/>
            <p:nvPr/>
          </p:nvSpPr>
          <p:spPr>
            <a:xfrm>
              <a:off x="1179234002" y="686677675"/>
              <a:ext cx="131660848" cy="15168478"/>
            </a:xfrm>
            <a:prstGeom prst="rect">
              <a:avLst/>
            </a:prstGeom>
            <a:solidFill>
              <a:schemeClr val="lt1"/>
            </a:solidFill>
            <a:ln>
              <a:noFill/>
            </a:ln>
          </p:spPr>
          <p:txBody>
            <a:bodyPr wrap="square" lIns="91425" tIns="45700" rIns="91425" bIns="45700" anchor="ctr" anchorCtr="0">
              <a:noAutofit/>
            </a:bodyPr>
            <a:lstStyle/>
            <a:p>
              <a:endParaRPr sz="1800">
                <a:latin typeface="Calibri"/>
                <a:ea typeface="Calibri"/>
                <a:cs typeface="Calibri"/>
                <a:sym typeface="Calibri"/>
              </a:endParaRPr>
            </a:p>
          </p:txBody>
        </p:sp>
        <p:pic>
          <p:nvPicPr>
            <p:cNvPr id="613" name="Shape 613" descr="Khurana6.12.png"/>
            <p:cNvPicPr preferRelativeResize="0"/>
            <p:nvPr/>
          </p:nvPicPr>
          <p:blipFill rotWithShape="1">
            <a:blip r:embed="rId5">
              <a:alphaModFix/>
            </a:blip>
            <a:srcRect/>
            <a:stretch/>
          </p:blipFill>
          <p:spPr>
            <a:xfrm>
              <a:off x="872473829" y="684062163"/>
              <a:ext cx="443712103" cy="1438933681"/>
            </a:xfrm>
            <a:prstGeom prst="rect">
              <a:avLst/>
            </a:prstGeom>
            <a:noFill/>
            <a:ln w="9525" cap="flat" cmpd="sng">
              <a:solidFill>
                <a:srgbClr val="FFFFFF"/>
              </a:solidFill>
              <a:prstDash val="solid"/>
              <a:miter lim="800000"/>
              <a:headEnd type="none" w="med" len="med"/>
              <a:tailEnd type="none" w="med" len="med"/>
            </a:ln>
            <a:effectLst>
              <a:outerShdw blurRad="50800" dist="38100" algn="l" rotWithShape="0">
                <a:srgbClr val="000000">
                  <a:alpha val="39610"/>
                </a:srgbClr>
              </a:outerShdw>
            </a:effectLst>
          </p:spPr>
        </p:pic>
      </p:grpSp>
      <p:sp>
        <p:nvSpPr>
          <p:cNvPr id="614" name="Shape 614"/>
          <p:cNvSpPr txBox="1"/>
          <p:nvPr/>
        </p:nvSpPr>
        <p:spPr>
          <a:xfrm rot="-5400000">
            <a:off x="7529099" y="2297476"/>
            <a:ext cx="2096399" cy="261900"/>
          </a:xfrm>
          <a:prstGeom prst="rect">
            <a:avLst/>
          </a:prstGeom>
          <a:noFill/>
          <a:ln>
            <a:noFill/>
          </a:ln>
        </p:spPr>
        <p:txBody>
          <a:bodyPr wrap="square" lIns="91350" tIns="45675" rIns="91350" bIns="45675" anchor="t" anchorCtr="0">
            <a:noAutofit/>
          </a:bodyPr>
          <a:lstStyle/>
          <a:p>
            <a:pPr>
              <a:buClr>
                <a:srgbClr val="000000"/>
              </a:buClr>
              <a:buSzPct val="25000"/>
              <a:buFont typeface="Arial"/>
              <a:buNone/>
            </a:pPr>
            <a:r>
              <a:rPr lang="en" sz="1100" dirty="0"/>
              <a:t>[</a:t>
            </a:r>
            <a:r>
              <a:rPr lang="en" sz="1100" dirty="0" err="1"/>
              <a:t>Khurana</a:t>
            </a:r>
            <a:r>
              <a:rPr lang="en" sz="1100" dirty="0"/>
              <a:t> et al., </a:t>
            </a:r>
            <a:r>
              <a:rPr lang="en" sz="1100" i="1" dirty="0"/>
              <a:t>Science</a:t>
            </a:r>
            <a:r>
              <a:rPr lang="en" sz="1100" dirty="0"/>
              <a:t> (‘13)]</a:t>
            </a:r>
          </a:p>
        </p:txBody>
      </p:sp>
    </p:spTree>
    <p:extLst>
      <p:ext uri="{BB962C8B-B14F-4D97-AF65-F5344CB8AC3E}">
        <p14:creationId xmlns:p14="http://schemas.microsoft.com/office/powerpoint/2010/main" val="114897249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97"/>
        <p:cNvGrpSpPr/>
        <p:nvPr/>
      </p:nvGrpSpPr>
      <p:grpSpPr>
        <a:xfrm>
          <a:off x="0" y="0"/>
          <a:ext cx="0" cy="0"/>
          <a:chOff x="0" y="0"/>
          <a:chExt cx="0" cy="0"/>
        </a:xfrm>
      </p:grpSpPr>
      <p:sp>
        <p:nvSpPr>
          <p:cNvPr id="298" name="Shape 298"/>
          <p:cNvSpPr txBox="1">
            <a:spLocks noGrp="1"/>
          </p:cNvSpPr>
          <p:nvPr>
            <p:ph type="title"/>
          </p:nvPr>
        </p:nvSpPr>
        <p:spPr>
          <a:xfrm>
            <a:off x="0" y="108347"/>
            <a:ext cx="9144000" cy="615600"/>
          </a:xfrm>
          <a:prstGeom prst="rect">
            <a:avLst/>
          </a:prstGeom>
          <a:noFill/>
          <a:ln>
            <a:noFill/>
          </a:ln>
        </p:spPr>
        <p:txBody>
          <a:bodyPr wrap="square" lIns="92050" tIns="46025" rIns="92050" bIns="46025" anchor="ctr" anchorCtr="0">
            <a:noAutofit/>
          </a:bodyPr>
          <a:lstStyle/>
          <a:p>
            <a:pPr lvl="0">
              <a:buClr>
                <a:srgbClr val="7F7F7F"/>
              </a:buClr>
              <a:buSzPct val="25000"/>
            </a:pPr>
            <a:r>
              <a:rPr lang="en" sz="1800" dirty="0">
                <a:solidFill>
                  <a:schemeClr val="tx1">
                    <a:lumMod val="65000"/>
                    <a:lumOff val="35000"/>
                  </a:schemeClr>
                </a:solidFill>
                <a:latin typeface="Helvetica Neue"/>
                <a:ea typeface="Helvetica Neue"/>
                <a:cs typeface="Helvetica Neue"/>
                <a:sym typeface="Helvetica Neue"/>
              </a:rPr>
              <a:t>Prioritizing Variants </a:t>
            </a:r>
            <a:r>
              <a:rPr lang="en" sz="1800" dirty="0" smtClean="0">
                <a:solidFill>
                  <a:schemeClr val="tx1">
                    <a:lumMod val="65000"/>
                    <a:lumOff val="35000"/>
                  </a:schemeClr>
                </a:solidFill>
                <a:latin typeface="Helvetica Neue"/>
                <a:ea typeface="Helvetica Neue"/>
                <a:cs typeface="Helvetica Neue"/>
                <a:sym typeface="Helvetica Neue"/>
              </a:rPr>
              <a:t>in </a:t>
            </a:r>
            <a:r>
              <a:rPr lang="en" sz="1800" dirty="0">
                <a:solidFill>
                  <a:schemeClr val="tx1">
                    <a:lumMod val="65000"/>
                    <a:lumOff val="35000"/>
                  </a:schemeClr>
                </a:solidFill>
                <a:latin typeface="Helvetica Neue"/>
                <a:ea typeface="Helvetica Neue"/>
                <a:cs typeface="Helvetica Neue"/>
                <a:sym typeface="Helvetica Neue"/>
              </a:rPr>
              <a:t>Personal Genomes: </a:t>
            </a:r>
            <a:r>
              <a:rPr lang="en" sz="1800" dirty="0" smtClean="0">
                <a:solidFill>
                  <a:schemeClr val="tx1">
                    <a:lumMod val="65000"/>
                    <a:lumOff val="35000"/>
                  </a:schemeClr>
                </a:solidFill>
                <a:latin typeface="Helvetica Neue"/>
                <a:ea typeface="Helvetica Neue"/>
                <a:cs typeface="Helvetica Neue"/>
                <a:sym typeface="Helvetica Neue"/>
              </a:rPr>
              <a:t>Using </a:t>
            </a:r>
            <a:r>
              <a:rPr lang="en" sz="1800" dirty="0">
                <a:solidFill>
                  <a:schemeClr val="tx1">
                    <a:lumMod val="65000"/>
                    <a:lumOff val="35000"/>
                  </a:schemeClr>
                </a:solidFill>
                <a:latin typeface="Helvetica Neue"/>
                <a:ea typeface="Helvetica Neue"/>
                <a:cs typeface="Helvetica Neue"/>
                <a:sym typeface="Helvetica Neue"/>
              </a:rPr>
              <a:t>functional </a:t>
            </a:r>
            <a:br>
              <a:rPr lang="en" sz="1800" dirty="0">
                <a:solidFill>
                  <a:schemeClr val="tx1">
                    <a:lumMod val="65000"/>
                    <a:lumOff val="35000"/>
                  </a:schemeClr>
                </a:solidFill>
                <a:latin typeface="Helvetica Neue"/>
                <a:ea typeface="Helvetica Neue"/>
                <a:cs typeface="Helvetica Neue"/>
                <a:sym typeface="Helvetica Neue"/>
              </a:rPr>
            </a:br>
            <a:r>
              <a:rPr lang="en" sz="1800" dirty="0" smtClean="0">
                <a:solidFill>
                  <a:schemeClr val="tx1">
                    <a:lumMod val="65000"/>
                    <a:lumOff val="35000"/>
                  </a:schemeClr>
                </a:solidFill>
                <a:latin typeface="Helvetica Neue"/>
                <a:ea typeface="Helvetica Neue"/>
                <a:cs typeface="Helvetica Neue"/>
                <a:sym typeface="Helvetica Neue"/>
              </a:rPr>
              <a:t>impact, with </a:t>
            </a:r>
            <a:r>
              <a:rPr lang="en" sz="1800" dirty="0">
                <a:solidFill>
                  <a:schemeClr val="tx1">
                    <a:lumMod val="65000"/>
                    <a:lumOff val="35000"/>
                  </a:schemeClr>
                </a:solidFill>
                <a:latin typeface="Helvetica Neue"/>
                <a:ea typeface="Helvetica Neue"/>
                <a:cs typeface="Helvetica Neue"/>
                <a:sym typeface="Helvetica Neue"/>
              </a:rPr>
              <a:t>particular application to cancer</a:t>
            </a:r>
          </a:p>
        </p:txBody>
      </p:sp>
      <p:sp>
        <p:nvSpPr>
          <p:cNvPr id="299" name="Shape 299"/>
          <p:cNvSpPr txBox="1">
            <a:spLocks noGrp="1"/>
          </p:cNvSpPr>
          <p:nvPr>
            <p:ph type="body" idx="1"/>
          </p:nvPr>
        </p:nvSpPr>
        <p:spPr>
          <a:xfrm>
            <a:off x="50801" y="778675"/>
            <a:ext cx="3417614" cy="4212300"/>
          </a:xfrm>
          <a:prstGeom prst="rect">
            <a:avLst/>
          </a:prstGeom>
          <a:noFill/>
          <a:ln>
            <a:noFill/>
          </a:ln>
        </p:spPr>
        <p:txBody>
          <a:bodyPr wrap="square" lIns="92050" tIns="46025" rIns="92050" bIns="46025" anchor="t" anchorCtr="0">
            <a:noAutofit/>
          </a:bodyPr>
          <a:lstStyle/>
          <a:p>
            <a:pPr lvl="0" indent="-228600">
              <a:spcBef>
                <a:spcPts val="0"/>
              </a:spcBef>
              <a:buClr>
                <a:srgbClr val="FFFFFF"/>
              </a:buClr>
              <a:buFont typeface="Helvetica Neue"/>
              <a:buChar char="•"/>
            </a:pPr>
            <a:r>
              <a:rPr lang="en" sz="2000" dirty="0">
                <a:solidFill>
                  <a:schemeClr val="tx1">
                    <a:lumMod val="65000"/>
                    <a:lumOff val="35000"/>
                  </a:schemeClr>
                </a:solidFill>
                <a:latin typeface="Helvetica Neue"/>
                <a:ea typeface="Helvetica Neue"/>
                <a:cs typeface="Helvetica Neue"/>
                <a:sym typeface="Helvetica Neue"/>
              </a:rPr>
              <a:t>Introduction</a:t>
            </a:r>
            <a:endParaRPr lang="en-US" sz="2000" dirty="0">
              <a:solidFill>
                <a:schemeClr val="tx1">
                  <a:lumMod val="65000"/>
                  <a:lumOff val="35000"/>
                </a:schemeClr>
              </a:solidFill>
              <a:latin typeface="Helvetica Neue"/>
              <a:ea typeface="Helvetica Neue"/>
              <a:cs typeface="Helvetica Neue"/>
              <a:sym typeface="Helvetica Neue"/>
            </a:endParaRPr>
          </a:p>
          <a:p>
            <a:pPr lvl="1" indent="-228600">
              <a:spcBef>
                <a:spcPts val="0"/>
              </a:spcBef>
              <a:buClr>
                <a:srgbClr val="FFFFFF"/>
              </a:buClr>
              <a:buFont typeface="Helvetica Neue"/>
              <a:buChar char="•"/>
            </a:pPr>
            <a:r>
              <a:rPr lang="en" sz="1600" dirty="0">
                <a:solidFill>
                  <a:schemeClr val="tx1">
                    <a:lumMod val="65000"/>
                    <a:lumOff val="35000"/>
                  </a:schemeClr>
                </a:solidFill>
                <a:latin typeface="Helvetica Neue"/>
                <a:ea typeface="Helvetica Neue"/>
                <a:cs typeface="Helvetica Neue"/>
                <a:sym typeface="Helvetica Neue"/>
              </a:rPr>
              <a:t>An individual's disease variants as </a:t>
            </a:r>
            <a:r>
              <a:rPr lang="en-US" sz="1600" dirty="0" smtClean="0">
                <a:solidFill>
                  <a:schemeClr val="tx1">
                    <a:lumMod val="65000"/>
                    <a:lumOff val="35000"/>
                  </a:schemeClr>
                </a:solidFill>
                <a:latin typeface="Helvetica Neue"/>
                <a:ea typeface="Helvetica Neue"/>
                <a:cs typeface="Helvetica Neue"/>
                <a:sym typeface="Helvetica Neue"/>
              </a:rPr>
              <a:t/>
            </a:r>
            <a:br>
              <a:rPr lang="en-US" sz="1600" dirty="0" smtClean="0">
                <a:solidFill>
                  <a:schemeClr val="tx1">
                    <a:lumMod val="65000"/>
                    <a:lumOff val="35000"/>
                  </a:schemeClr>
                </a:solidFill>
                <a:latin typeface="Helvetica Neue"/>
                <a:ea typeface="Helvetica Neue"/>
                <a:cs typeface="Helvetica Neue"/>
                <a:sym typeface="Helvetica Neue"/>
              </a:rPr>
            </a:br>
            <a:r>
              <a:rPr lang="en" sz="1600" dirty="0" smtClean="0">
                <a:solidFill>
                  <a:schemeClr val="tx1">
                    <a:lumMod val="65000"/>
                    <a:lumOff val="35000"/>
                  </a:schemeClr>
                </a:solidFill>
                <a:latin typeface="Helvetica Neue"/>
                <a:ea typeface="Helvetica Neue"/>
                <a:cs typeface="Helvetica Neue"/>
                <a:sym typeface="Helvetica Neue"/>
              </a:rPr>
              <a:t>the </a:t>
            </a:r>
            <a:r>
              <a:rPr lang="en" sz="1600" dirty="0">
                <a:solidFill>
                  <a:schemeClr val="tx1">
                    <a:lumMod val="65000"/>
                    <a:lumOff val="35000"/>
                  </a:schemeClr>
                </a:solidFill>
                <a:latin typeface="Helvetica Neue"/>
                <a:ea typeface="Helvetica Neue"/>
                <a:cs typeface="Helvetica Neue"/>
                <a:sym typeface="Helvetica Neue"/>
              </a:rPr>
              <a:t>public's gateway into genomics &amp; biology</a:t>
            </a:r>
          </a:p>
          <a:p>
            <a:pPr lvl="1" indent="-228600">
              <a:spcBef>
                <a:spcPts val="400"/>
              </a:spcBef>
              <a:buClr>
                <a:srgbClr val="FFFFFF"/>
              </a:buClr>
              <a:buFont typeface="Helvetica Neue"/>
              <a:buChar char="•"/>
            </a:pPr>
            <a:r>
              <a:rPr lang="en" sz="1600" b="1" u="sng" dirty="0">
                <a:solidFill>
                  <a:schemeClr val="tx1">
                    <a:lumMod val="65000"/>
                    <a:lumOff val="35000"/>
                  </a:schemeClr>
                </a:solidFill>
                <a:latin typeface="Helvetica Neue"/>
                <a:ea typeface="Helvetica Neue"/>
                <a:cs typeface="Helvetica Neue"/>
                <a:sym typeface="Helvetica Neue"/>
              </a:rPr>
              <a:t>The exponential scaling</a:t>
            </a:r>
            <a:r>
              <a:rPr lang="en" sz="1600" dirty="0">
                <a:solidFill>
                  <a:schemeClr val="tx1">
                    <a:lumMod val="65000"/>
                    <a:lumOff val="35000"/>
                  </a:schemeClr>
                </a:solidFill>
                <a:latin typeface="Helvetica Neue"/>
                <a:ea typeface="Helvetica Neue"/>
                <a:cs typeface="Helvetica Neue"/>
                <a:sym typeface="Helvetica Neue"/>
              </a:rPr>
              <a:t> of data </a:t>
            </a:r>
            <a:r>
              <a:rPr lang="en" sz="1600" dirty="0" smtClean="0">
                <a:solidFill>
                  <a:schemeClr val="tx1">
                    <a:lumMod val="65000"/>
                    <a:lumOff val="35000"/>
                  </a:schemeClr>
                </a:solidFill>
                <a:latin typeface="Helvetica Neue"/>
                <a:ea typeface="Helvetica Neue"/>
                <a:cs typeface="Helvetica Neue"/>
                <a:sym typeface="Helvetica Neue"/>
              </a:rPr>
              <a:t>gen</a:t>
            </a:r>
            <a:r>
              <a:rPr lang="en-US" sz="1600" dirty="0" smtClean="0">
                <a:solidFill>
                  <a:schemeClr val="tx1">
                    <a:lumMod val="65000"/>
                    <a:lumOff val="35000"/>
                  </a:schemeClr>
                </a:solidFill>
                <a:latin typeface="Helvetica Neue"/>
                <a:ea typeface="Helvetica Neue"/>
                <a:cs typeface="Helvetica Neue"/>
                <a:sym typeface="Helvetica Neue"/>
              </a:rPr>
              <a:t>.</a:t>
            </a:r>
            <a:r>
              <a:rPr lang="en" sz="1600" dirty="0" smtClean="0">
                <a:solidFill>
                  <a:schemeClr val="tx1">
                    <a:lumMod val="65000"/>
                    <a:lumOff val="35000"/>
                  </a:schemeClr>
                </a:solidFill>
                <a:latin typeface="Helvetica Neue"/>
                <a:ea typeface="Helvetica Neue"/>
                <a:cs typeface="Helvetica Neue"/>
                <a:sym typeface="Helvetica Neue"/>
              </a:rPr>
              <a:t> </a:t>
            </a:r>
            <a:r>
              <a:rPr lang="en" sz="1600" dirty="0">
                <a:solidFill>
                  <a:schemeClr val="tx1">
                    <a:lumMod val="65000"/>
                    <a:lumOff val="35000"/>
                  </a:schemeClr>
                </a:solidFill>
                <a:latin typeface="Helvetica Neue"/>
                <a:ea typeface="Helvetica Neue"/>
                <a:cs typeface="Helvetica Neue"/>
                <a:sym typeface="Helvetica Neue"/>
              </a:rPr>
              <a:t>&amp; processing</a:t>
            </a:r>
          </a:p>
          <a:p>
            <a:pPr lvl="1" indent="-228600">
              <a:spcBef>
                <a:spcPts val="400"/>
              </a:spcBef>
              <a:buClr>
                <a:srgbClr val="FFFFFF"/>
              </a:buClr>
              <a:buFont typeface="Helvetica Neue"/>
              <a:buChar char="•"/>
            </a:pPr>
            <a:r>
              <a:rPr lang="en-US" sz="1600" dirty="0" smtClean="0">
                <a:solidFill>
                  <a:schemeClr val="tx1">
                    <a:lumMod val="65000"/>
                    <a:lumOff val="35000"/>
                  </a:schemeClr>
                </a:solidFill>
                <a:latin typeface="Helvetica Neue"/>
                <a:ea typeface="Helvetica Neue"/>
                <a:cs typeface="Helvetica Neue"/>
                <a:sym typeface="Helvetica Neue"/>
              </a:rPr>
              <a:t>Big-data </a:t>
            </a:r>
            <a:r>
              <a:rPr lang="en-US" sz="1600" dirty="0">
                <a:solidFill>
                  <a:schemeClr val="tx1">
                    <a:lumMod val="65000"/>
                    <a:lumOff val="35000"/>
                  </a:schemeClr>
                </a:solidFill>
                <a:latin typeface="Helvetica Neue"/>
                <a:ea typeface="Helvetica Neue"/>
                <a:cs typeface="Helvetica Neue"/>
                <a:sym typeface="Helvetica Neue"/>
              </a:rPr>
              <a:t>m</a:t>
            </a:r>
            <a:r>
              <a:rPr lang="en" sz="1600" dirty="0" err="1" smtClean="0">
                <a:solidFill>
                  <a:schemeClr val="tx1">
                    <a:lumMod val="65000"/>
                    <a:lumOff val="35000"/>
                  </a:schemeClr>
                </a:solidFill>
                <a:latin typeface="Helvetica Neue"/>
                <a:ea typeface="Helvetica Neue"/>
                <a:cs typeface="Helvetica Neue"/>
                <a:sym typeface="Helvetica Neue"/>
              </a:rPr>
              <a:t>ining</a:t>
            </a:r>
            <a:r>
              <a:rPr lang="en" sz="1600" dirty="0" smtClean="0">
                <a:solidFill>
                  <a:schemeClr val="tx1">
                    <a:lumMod val="65000"/>
                    <a:lumOff val="35000"/>
                  </a:schemeClr>
                </a:solidFill>
                <a:latin typeface="Helvetica Neue"/>
                <a:ea typeface="Helvetica Neue"/>
                <a:cs typeface="Helvetica Neue"/>
                <a:sym typeface="Helvetica Neue"/>
              </a:rPr>
              <a:t> to </a:t>
            </a:r>
            <a:r>
              <a:rPr lang="en" sz="1600" dirty="0">
                <a:solidFill>
                  <a:schemeClr val="tx1">
                    <a:lumMod val="65000"/>
                    <a:lumOff val="35000"/>
                  </a:schemeClr>
                </a:solidFill>
                <a:latin typeface="Helvetica Neue"/>
                <a:ea typeface="Helvetica Neue"/>
                <a:cs typeface="Helvetica Neue"/>
                <a:sym typeface="Helvetica Neue"/>
              </a:rPr>
              <a:t>prioritize </a:t>
            </a:r>
            <a:r>
              <a:rPr lang="en-US" sz="1600" dirty="0">
                <a:solidFill>
                  <a:schemeClr val="tx1">
                    <a:lumMod val="65000"/>
                    <a:lumOff val="35000"/>
                  </a:schemeClr>
                </a:solidFill>
                <a:latin typeface="Helvetica Neue"/>
                <a:ea typeface="Helvetica Neue"/>
                <a:cs typeface="Helvetica Neue"/>
                <a:sym typeface="Helvetica Neue"/>
              </a:rPr>
              <a:t>key </a:t>
            </a:r>
            <a:r>
              <a:rPr lang="en" sz="1600" dirty="0">
                <a:solidFill>
                  <a:schemeClr val="tx1">
                    <a:lumMod val="65000"/>
                    <a:lumOff val="35000"/>
                  </a:schemeClr>
                </a:solidFill>
                <a:latin typeface="Helvetica Neue"/>
                <a:ea typeface="Helvetica Neue"/>
                <a:cs typeface="Helvetica Neue"/>
                <a:sym typeface="Helvetica Neue"/>
              </a:rPr>
              <a:t>variants </a:t>
            </a:r>
            <a:r>
              <a:rPr lang="en-US" sz="1600" dirty="0" smtClean="0">
                <a:solidFill>
                  <a:schemeClr val="tx1">
                    <a:lumMod val="65000"/>
                    <a:lumOff val="35000"/>
                  </a:schemeClr>
                </a:solidFill>
                <a:latin typeface="Helvetica Neue"/>
                <a:ea typeface="Helvetica Neue"/>
                <a:cs typeface="Helvetica Neue"/>
                <a:sym typeface="Helvetica Neue"/>
              </a:rPr>
              <a:t>as </a:t>
            </a:r>
            <a:r>
              <a:rPr lang="en" sz="1600" dirty="0" smtClean="0">
                <a:solidFill>
                  <a:schemeClr val="tx1">
                    <a:lumMod val="65000"/>
                    <a:lumOff val="35000"/>
                  </a:schemeClr>
                </a:solidFill>
                <a:latin typeface="Helvetica Neue"/>
                <a:ea typeface="Helvetica Neue"/>
                <a:cs typeface="Helvetica Neue"/>
                <a:sym typeface="Helvetica Neue"/>
              </a:rPr>
              <a:t>drivers</a:t>
            </a:r>
            <a:endParaRPr lang="en" sz="1600" dirty="0">
              <a:solidFill>
                <a:schemeClr val="tx1">
                  <a:lumMod val="65000"/>
                  <a:lumOff val="35000"/>
                </a:schemeClr>
              </a:solidFill>
              <a:latin typeface="Helvetica Neue"/>
              <a:ea typeface="Helvetica Neue"/>
              <a:cs typeface="Helvetica Neue"/>
              <a:sym typeface="Helvetica Neue"/>
            </a:endParaRPr>
          </a:p>
          <a:p>
            <a:pPr marL="228600" lvl="1" indent="-228600">
              <a:spcBef>
                <a:spcPts val="0"/>
              </a:spcBef>
              <a:buClr>
                <a:srgbClr val="FFFFFF"/>
              </a:buClr>
              <a:buFont typeface="Helvetica Neue"/>
              <a:buChar char="•"/>
            </a:pPr>
            <a:r>
              <a:rPr lang="en" sz="2000" dirty="0">
                <a:solidFill>
                  <a:schemeClr val="tx1">
                    <a:lumMod val="65000"/>
                    <a:lumOff val="35000"/>
                  </a:schemeClr>
                </a:solidFill>
                <a:latin typeface="Helvetica Neue"/>
                <a:ea typeface="Helvetica Neue"/>
                <a:cs typeface="Helvetica Neue"/>
                <a:sym typeface="Helvetica Neue"/>
              </a:rPr>
              <a:t>Functional impact #1: Coding</a:t>
            </a:r>
          </a:p>
          <a:p>
            <a:pPr lvl="1" indent="-228600">
              <a:spcBef>
                <a:spcPts val="500"/>
              </a:spcBef>
              <a:buFont typeface="Merriweather Sans"/>
              <a:buChar char="•"/>
            </a:pPr>
            <a:r>
              <a:rPr lang="en" sz="1600" b="1" u="sng" dirty="0" smtClean="0">
                <a:solidFill>
                  <a:srgbClr val="C00000"/>
                </a:solidFill>
              </a:rPr>
              <a:t>Frustration</a:t>
            </a:r>
            <a:r>
              <a:rPr lang="en" sz="1600" dirty="0" smtClean="0">
                <a:solidFill>
                  <a:srgbClr val="C00000"/>
                </a:solidFill>
              </a:rPr>
              <a:t> </a:t>
            </a:r>
            <a:r>
              <a:rPr lang="en" sz="1600" dirty="0">
                <a:solidFill>
                  <a:schemeClr val="tx1">
                    <a:lumMod val="65000"/>
                    <a:lumOff val="35000"/>
                  </a:schemeClr>
                </a:solidFill>
              </a:rPr>
              <a:t>as a localized metric of SNV impact. Differential profiles for oncogenes v. TSGs</a:t>
            </a:r>
            <a:endParaRPr lang="en-US" sz="1600" dirty="0">
              <a:solidFill>
                <a:schemeClr val="tx1">
                  <a:lumMod val="65000"/>
                  <a:lumOff val="35000"/>
                </a:schemeClr>
              </a:solidFill>
            </a:endParaRPr>
          </a:p>
          <a:p>
            <a:pPr lvl="1" indent="-228600">
              <a:spcBef>
                <a:spcPts val="400"/>
              </a:spcBef>
              <a:buClr>
                <a:srgbClr val="FFFFFF"/>
              </a:buClr>
              <a:buFont typeface="Helvetica Neue"/>
              <a:buChar char="•"/>
            </a:pPr>
            <a:endParaRPr lang="en-US" sz="1600" b="1" u="sng" dirty="0">
              <a:solidFill>
                <a:schemeClr val="tx1">
                  <a:lumMod val="65000"/>
                  <a:lumOff val="35000"/>
                </a:schemeClr>
              </a:solidFill>
              <a:latin typeface="Helvetica Neue"/>
              <a:ea typeface="Helvetica Neue"/>
              <a:cs typeface="Helvetica Neue"/>
            </a:endParaRPr>
          </a:p>
          <a:p>
            <a:pPr marL="571500" marR="0" lvl="1" indent="-228600" algn="l" rtl="0">
              <a:lnSpc>
                <a:spcPct val="100000"/>
              </a:lnSpc>
              <a:spcBef>
                <a:spcPts val="500"/>
              </a:spcBef>
              <a:spcAft>
                <a:spcPts val="0"/>
              </a:spcAft>
              <a:buClr>
                <a:schemeClr val="lt1"/>
              </a:buClr>
              <a:buSzPct val="100000"/>
              <a:buFont typeface="Merriweather Sans"/>
              <a:buChar char="•"/>
            </a:pPr>
            <a:endParaRPr lang="en" sz="1800" b="0" i="0" u="none" strike="noStrike" cap="none" dirty="0">
              <a:solidFill>
                <a:schemeClr val="tx1">
                  <a:lumMod val="65000"/>
                  <a:lumOff val="35000"/>
                </a:schemeClr>
              </a:solidFill>
              <a:latin typeface="Arial"/>
              <a:ea typeface="Arial"/>
              <a:cs typeface="Arial"/>
              <a:sym typeface="Arial"/>
            </a:endParaRPr>
          </a:p>
          <a:p>
            <a:pPr marL="457200" marR="0" lvl="0" indent="0" algn="l" rtl="0">
              <a:lnSpc>
                <a:spcPct val="100000"/>
              </a:lnSpc>
              <a:spcBef>
                <a:spcPts val="500"/>
              </a:spcBef>
              <a:spcAft>
                <a:spcPts val="0"/>
              </a:spcAft>
              <a:buNone/>
            </a:pPr>
            <a:r>
              <a:rPr lang="en" sz="1800" b="0" i="0" u="none" strike="noStrike" cap="none" dirty="0">
                <a:solidFill>
                  <a:schemeClr val="tx1">
                    <a:lumMod val="65000"/>
                    <a:lumOff val="35000"/>
                  </a:schemeClr>
                </a:solidFill>
                <a:latin typeface="Arial"/>
                <a:ea typeface="Arial"/>
                <a:cs typeface="Arial"/>
                <a:sym typeface="Arial"/>
              </a:rPr>
              <a:t/>
            </a:r>
            <a:br>
              <a:rPr lang="en" sz="1800" b="0" i="0" u="none" strike="noStrike" cap="none" dirty="0">
                <a:solidFill>
                  <a:schemeClr val="tx1">
                    <a:lumMod val="65000"/>
                    <a:lumOff val="35000"/>
                  </a:schemeClr>
                </a:solidFill>
                <a:latin typeface="Arial"/>
                <a:ea typeface="Arial"/>
                <a:cs typeface="Arial"/>
                <a:sym typeface="Arial"/>
              </a:rPr>
            </a:br>
            <a:endParaRPr lang="en" sz="1800" b="0" i="0" u="none" strike="noStrike" cap="none" dirty="0">
              <a:solidFill>
                <a:schemeClr val="tx1">
                  <a:lumMod val="65000"/>
                  <a:lumOff val="35000"/>
                </a:schemeClr>
              </a:solidFill>
              <a:latin typeface="Arial"/>
              <a:ea typeface="Arial"/>
              <a:cs typeface="Arial"/>
              <a:sym typeface="Arial"/>
            </a:endParaRPr>
          </a:p>
        </p:txBody>
      </p:sp>
      <p:sp>
        <p:nvSpPr>
          <p:cNvPr id="300" name="Shape 300"/>
          <p:cNvSpPr txBox="1"/>
          <p:nvPr/>
        </p:nvSpPr>
        <p:spPr>
          <a:xfrm>
            <a:off x="8916425" y="3060000"/>
            <a:ext cx="529200" cy="2144100"/>
          </a:xfrm>
          <a:prstGeom prst="rect">
            <a:avLst/>
          </a:prstGeom>
          <a:solidFill>
            <a:srgbClr val="000000"/>
          </a:solidFill>
          <a:ln>
            <a:noFill/>
          </a:ln>
        </p:spPr>
        <p:txBody>
          <a:bodyPr wrap="square" lIns="91425" tIns="91425" rIns="91425" bIns="91425" anchor="t" anchorCtr="0">
            <a:noAutofit/>
          </a:bodyPr>
          <a:lstStyle/>
          <a:p>
            <a:pPr>
              <a:buClr>
                <a:srgbClr val="000000"/>
              </a:buClr>
              <a:buFont typeface="Arial"/>
              <a:buNone/>
            </a:pPr>
            <a:endParaRPr>
              <a:solidFill>
                <a:srgbClr val="000000">
                  <a:lumMod val="65000"/>
                  <a:lumOff val="35000"/>
                </a:srgbClr>
              </a:solidFill>
            </a:endParaRPr>
          </a:p>
        </p:txBody>
      </p:sp>
      <p:sp>
        <p:nvSpPr>
          <p:cNvPr id="301" name="Shape 301"/>
          <p:cNvSpPr txBox="1">
            <a:spLocks noGrp="1"/>
          </p:cNvSpPr>
          <p:nvPr>
            <p:ph type="body" idx="1"/>
          </p:nvPr>
        </p:nvSpPr>
        <p:spPr>
          <a:xfrm>
            <a:off x="3846786" y="778675"/>
            <a:ext cx="5069639" cy="4212300"/>
          </a:xfrm>
          <a:prstGeom prst="rect">
            <a:avLst/>
          </a:prstGeom>
          <a:noFill/>
          <a:ln>
            <a:noFill/>
          </a:ln>
        </p:spPr>
        <p:txBody>
          <a:bodyPr wrap="square" lIns="92050" tIns="46025" rIns="92050" bIns="46025" anchor="t" anchorCtr="0">
            <a:noAutofit/>
          </a:bodyPr>
          <a:lstStyle/>
          <a:p>
            <a:pPr indent="-228600">
              <a:spcBef>
                <a:spcPts val="500"/>
              </a:spcBef>
              <a:buFont typeface="Merriweather Sans"/>
              <a:buChar char="•"/>
            </a:pPr>
            <a:r>
              <a:rPr lang="en" sz="1500" dirty="0">
                <a:solidFill>
                  <a:schemeClr val="tx1">
                    <a:lumMod val="65000"/>
                    <a:lumOff val="35000"/>
                  </a:schemeClr>
                </a:solidFill>
                <a:latin typeface="Helvetica Neue"/>
                <a:ea typeface="Helvetica Neue"/>
                <a:cs typeface="Helvetica Neue"/>
                <a:sym typeface="Helvetica Neue"/>
              </a:rPr>
              <a:t>Functional impact #2: Non-coding</a:t>
            </a:r>
            <a:endParaRPr lang="en-US" sz="1500" dirty="0">
              <a:solidFill>
                <a:schemeClr val="tx1">
                  <a:lumMod val="65000"/>
                  <a:lumOff val="35000"/>
                </a:schemeClr>
              </a:solidFill>
              <a:latin typeface="Helvetica Neue"/>
              <a:ea typeface="Helvetica Neue"/>
              <a:cs typeface="Helvetica Neue"/>
            </a:endParaRPr>
          </a:p>
          <a:p>
            <a:pPr lvl="1" indent="-228600">
              <a:spcBef>
                <a:spcPts val="500"/>
              </a:spcBef>
              <a:buFont typeface="Merriweather Sans"/>
              <a:buChar char="•"/>
            </a:pPr>
            <a:r>
              <a:rPr lang="en" sz="1500" b="1" u="sng" dirty="0" err="1">
                <a:solidFill>
                  <a:srgbClr val="C00000"/>
                </a:solidFill>
                <a:latin typeface="Helvetica Neue"/>
                <a:ea typeface="Helvetica Neue"/>
                <a:cs typeface="Helvetica Neue"/>
              </a:rPr>
              <a:t>FunSeq</a:t>
            </a:r>
            <a:r>
              <a:rPr lang="en" sz="1500" b="1" u="sng" dirty="0">
                <a:solidFill>
                  <a:srgbClr val="C00000"/>
                </a:solidFill>
                <a:latin typeface="Helvetica Neue"/>
                <a:ea typeface="Helvetica Neue"/>
                <a:cs typeface="Helvetica Neue"/>
              </a:rPr>
              <a:t> </a:t>
            </a:r>
            <a:r>
              <a:rPr lang="en" sz="1500" dirty="0">
                <a:solidFill>
                  <a:schemeClr val="tx1">
                    <a:lumMod val="65000"/>
                    <a:lumOff val="35000"/>
                  </a:schemeClr>
                </a:solidFill>
                <a:latin typeface="Helvetica Neue"/>
                <a:ea typeface="Helvetica Neue"/>
                <a:cs typeface="Helvetica Neue"/>
              </a:rPr>
              <a:t>integrates evidence, </a:t>
            </a:r>
            <a:r>
              <a:rPr lang="en-US" sz="1500" dirty="0">
                <a:solidFill>
                  <a:schemeClr val="tx1">
                    <a:lumMod val="65000"/>
                    <a:lumOff val="35000"/>
                  </a:schemeClr>
                </a:solidFill>
                <a:latin typeface="Helvetica Neue"/>
                <a:ea typeface="Helvetica Neue"/>
                <a:cs typeface="Helvetica Neue"/>
              </a:rPr>
              <a:t/>
            </a:r>
            <a:br>
              <a:rPr lang="en-US" sz="1500" dirty="0">
                <a:solidFill>
                  <a:schemeClr val="tx1">
                    <a:lumMod val="65000"/>
                    <a:lumOff val="35000"/>
                  </a:schemeClr>
                </a:solidFill>
                <a:latin typeface="Helvetica Neue"/>
                <a:ea typeface="Helvetica Neue"/>
                <a:cs typeface="Helvetica Neue"/>
              </a:rPr>
            </a:br>
            <a:r>
              <a:rPr lang="en" sz="1500" dirty="0">
                <a:solidFill>
                  <a:schemeClr val="tx1">
                    <a:lumMod val="65000"/>
                    <a:lumOff val="35000"/>
                  </a:schemeClr>
                </a:solidFill>
                <a:latin typeface="Helvetica Neue"/>
                <a:ea typeface="Helvetica Neue"/>
                <a:cs typeface="Helvetica Neue"/>
              </a:rPr>
              <a:t>with a</a:t>
            </a:r>
            <a:r>
              <a:rPr lang="en-US" sz="1500" dirty="0">
                <a:solidFill>
                  <a:schemeClr val="tx1">
                    <a:lumMod val="65000"/>
                    <a:lumOff val="35000"/>
                  </a:schemeClr>
                </a:solidFill>
                <a:latin typeface="Helvetica Neue"/>
                <a:ea typeface="Helvetica Neue"/>
                <a:cs typeface="Helvetica Neue"/>
              </a:rPr>
              <a:t> “</a:t>
            </a:r>
            <a:r>
              <a:rPr lang="en-US" sz="1500" dirty="0" err="1">
                <a:solidFill>
                  <a:schemeClr val="tx1">
                    <a:lumMod val="65000"/>
                    <a:lumOff val="35000"/>
                  </a:schemeClr>
                </a:solidFill>
                <a:latin typeface="Helvetica Neue"/>
                <a:ea typeface="Helvetica Neue"/>
                <a:cs typeface="Helvetica Neue"/>
              </a:rPr>
              <a:t>surprisal</a:t>
            </a:r>
            <a:r>
              <a:rPr lang="en-US" sz="1500" dirty="0">
                <a:solidFill>
                  <a:schemeClr val="tx1">
                    <a:lumMod val="65000"/>
                    <a:lumOff val="35000"/>
                  </a:schemeClr>
                </a:solidFill>
                <a:latin typeface="Helvetica Neue"/>
                <a:ea typeface="Helvetica Neue"/>
                <a:cs typeface="Helvetica Neue"/>
              </a:rPr>
              <a:t>” </a:t>
            </a:r>
            <a:r>
              <a:rPr lang="en" sz="1500" dirty="0">
                <a:solidFill>
                  <a:schemeClr val="tx1">
                    <a:lumMod val="65000"/>
                    <a:lumOff val="35000"/>
                  </a:schemeClr>
                </a:solidFill>
                <a:latin typeface="Helvetica Neue"/>
                <a:ea typeface="Helvetica Neue"/>
                <a:cs typeface="Helvetica Neue"/>
              </a:rPr>
              <a:t>based weighting scheme</a:t>
            </a:r>
            <a:r>
              <a:rPr lang="en-US" sz="1500" dirty="0">
                <a:solidFill>
                  <a:schemeClr val="tx1">
                    <a:lumMod val="65000"/>
                    <a:lumOff val="35000"/>
                  </a:schemeClr>
                </a:solidFill>
                <a:latin typeface="Helvetica Neue"/>
                <a:ea typeface="Helvetica Neue"/>
                <a:cs typeface="Helvetica Neue"/>
              </a:rPr>
              <a:t>. </a:t>
            </a:r>
            <a:r>
              <a:rPr lang="en" sz="1500" dirty="0">
                <a:solidFill>
                  <a:schemeClr val="tx1">
                    <a:lumMod val="65000"/>
                    <a:lumOff val="35000"/>
                  </a:schemeClr>
                </a:solidFill>
                <a:latin typeface="Helvetica Neue"/>
                <a:ea typeface="Helvetica Neue"/>
                <a:cs typeface="Helvetica Neue"/>
              </a:rPr>
              <a:t>Prioritizing rare variants with “sensitive sites” </a:t>
            </a:r>
            <a:r>
              <a:rPr lang="en-US" sz="1500" dirty="0">
                <a:solidFill>
                  <a:schemeClr val="tx1">
                    <a:lumMod val="65000"/>
                    <a:lumOff val="35000"/>
                  </a:schemeClr>
                </a:solidFill>
                <a:latin typeface="Helvetica Neue"/>
                <a:ea typeface="Helvetica Neue"/>
                <a:cs typeface="Helvetica Neue"/>
              </a:rPr>
              <a:t/>
            </a:r>
            <a:br>
              <a:rPr lang="en-US" sz="1500" dirty="0">
                <a:solidFill>
                  <a:schemeClr val="tx1">
                    <a:lumMod val="65000"/>
                    <a:lumOff val="35000"/>
                  </a:schemeClr>
                </a:solidFill>
                <a:latin typeface="Helvetica Neue"/>
                <a:ea typeface="Helvetica Neue"/>
                <a:cs typeface="Helvetica Neue"/>
              </a:rPr>
            </a:br>
            <a:r>
              <a:rPr lang="en" sz="1500" dirty="0">
                <a:solidFill>
                  <a:schemeClr val="tx1">
                    <a:lumMod val="65000"/>
                    <a:lumOff val="35000"/>
                  </a:schemeClr>
                </a:solidFill>
                <a:latin typeface="Helvetica Neue"/>
                <a:ea typeface="Helvetica Neue"/>
                <a:cs typeface="Helvetica Neue"/>
              </a:rPr>
              <a:t>(human</a:t>
            </a:r>
            <a:r>
              <a:rPr lang="en-US" sz="1500" dirty="0">
                <a:solidFill>
                  <a:schemeClr val="tx1">
                    <a:lumMod val="65000"/>
                    <a:lumOff val="35000"/>
                  </a:schemeClr>
                </a:solidFill>
                <a:latin typeface="Helvetica Neue"/>
                <a:ea typeface="Helvetica Neue"/>
                <a:cs typeface="Helvetica Neue"/>
              </a:rPr>
              <a:t> </a:t>
            </a:r>
            <a:r>
              <a:rPr lang="en" sz="1500" dirty="0">
                <a:solidFill>
                  <a:schemeClr val="tx1">
                    <a:lumMod val="65000"/>
                    <a:lumOff val="35000"/>
                  </a:schemeClr>
                </a:solidFill>
                <a:latin typeface="Helvetica Neue"/>
                <a:ea typeface="Helvetica Neue"/>
                <a:cs typeface="Helvetica Neue"/>
              </a:rPr>
              <a:t>conserved)</a:t>
            </a:r>
          </a:p>
          <a:p>
            <a:pPr lvl="1" indent="-228600">
              <a:spcBef>
                <a:spcPts val="400"/>
              </a:spcBef>
              <a:buClr>
                <a:srgbClr val="FFFFFF"/>
              </a:buClr>
              <a:buFont typeface="Helvetica Neue"/>
              <a:buChar char="•"/>
            </a:pPr>
            <a:r>
              <a:rPr lang="en-US" sz="1500" b="1" u="sng" dirty="0">
                <a:solidFill>
                  <a:srgbClr val="C00000"/>
                </a:solidFill>
              </a:rPr>
              <a:t>RADAR</a:t>
            </a:r>
            <a:r>
              <a:rPr lang="en-US" sz="1500" b="1" u="sng" dirty="0">
                <a:solidFill>
                  <a:schemeClr val="tx1">
                    <a:lumMod val="65000"/>
                    <a:lumOff val="35000"/>
                  </a:schemeClr>
                </a:solidFill>
              </a:rPr>
              <a:t>: </a:t>
            </a:r>
            <a:r>
              <a:rPr lang="en-US" sz="1500" dirty="0">
                <a:solidFill>
                  <a:schemeClr val="tx1">
                    <a:lumMod val="65000"/>
                    <a:lumOff val="35000"/>
                  </a:schemeClr>
                </a:solidFill>
              </a:rPr>
              <a:t>prioritize variants </a:t>
            </a:r>
            <a:r>
              <a:rPr lang="en-US" sz="1500" dirty="0" smtClean="0">
                <a:solidFill>
                  <a:schemeClr val="tx1">
                    <a:lumMod val="65000"/>
                    <a:lumOff val="35000"/>
                  </a:schemeClr>
                </a:solidFill>
              </a:rPr>
              <a:t>based on </a:t>
            </a:r>
            <a:r>
              <a:rPr lang="en-US" sz="1500" dirty="0">
                <a:solidFill>
                  <a:schemeClr val="tx1">
                    <a:lumMod val="65000"/>
                    <a:lumOff val="35000"/>
                  </a:schemeClr>
                </a:solidFill>
              </a:rPr>
              <a:t>post-transcriptional </a:t>
            </a:r>
            <a:r>
              <a:rPr lang="en-US" sz="1500" dirty="0" err="1">
                <a:solidFill>
                  <a:schemeClr val="tx1">
                    <a:lumMod val="65000"/>
                    <a:lumOff val="35000"/>
                  </a:schemeClr>
                </a:solidFill>
              </a:rPr>
              <a:t>regulome</a:t>
            </a:r>
            <a:r>
              <a:rPr lang="en-US" sz="1500" dirty="0">
                <a:solidFill>
                  <a:schemeClr val="tx1">
                    <a:lumMod val="65000"/>
                    <a:lumOff val="35000"/>
                  </a:schemeClr>
                </a:solidFill>
              </a:rPr>
              <a:t> using </a:t>
            </a:r>
            <a:r>
              <a:rPr lang="en-US" sz="1500" dirty="0" smtClean="0">
                <a:solidFill>
                  <a:schemeClr val="tx1">
                    <a:lumMod val="65000"/>
                    <a:lumOff val="35000"/>
                  </a:schemeClr>
                </a:solidFill>
              </a:rPr>
              <a:t>ENCODE </a:t>
            </a:r>
            <a:r>
              <a:rPr lang="en-US" sz="1500" dirty="0" err="1" smtClean="0">
                <a:solidFill>
                  <a:schemeClr val="tx1">
                    <a:lumMod val="65000"/>
                    <a:lumOff val="35000"/>
                  </a:schemeClr>
                </a:solidFill>
              </a:rPr>
              <a:t>eCLIP</a:t>
            </a:r>
            <a:endParaRPr lang="en-US" sz="1500" dirty="0">
              <a:solidFill>
                <a:schemeClr val="tx1">
                  <a:lumMod val="65000"/>
                  <a:lumOff val="35000"/>
                </a:schemeClr>
              </a:solidFill>
            </a:endParaRPr>
          </a:p>
          <a:p>
            <a:pPr lvl="1" indent="-228600">
              <a:spcBef>
                <a:spcPts val="400"/>
              </a:spcBef>
              <a:buClr>
                <a:srgbClr val="FFFFFF"/>
              </a:buClr>
              <a:buFont typeface="Helvetica Neue"/>
              <a:buChar char="•"/>
            </a:pPr>
            <a:r>
              <a:rPr lang="en-US" sz="1500" b="1" u="sng" dirty="0" err="1">
                <a:solidFill>
                  <a:srgbClr val="C00000"/>
                </a:solidFill>
              </a:rPr>
              <a:t>uORFs</a:t>
            </a:r>
            <a:r>
              <a:rPr lang="en-US" sz="1500" b="1" u="sng" dirty="0">
                <a:solidFill>
                  <a:schemeClr val="tx1">
                    <a:lumMod val="65000"/>
                    <a:lumOff val="35000"/>
                  </a:schemeClr>
                </a:solidFill>
              </a:rPr>
              <a:t>:</a:t>
            </a:r>
            <a:r>
              <a:rPr lang="en-US" sz="1500" dirty="0">
                <a:solidFill>
                  <a:schemeClr val="tx1">
                    <a:lumMod val="65000"/>
                    <a:lumOff val="35000"/>
                  </a:schemeClr>
                </a:solidFill>
              </a:rPr>
              <a:t> Feature integration to find small subset of upstream mutations that potentially alter </a:t>
            </a:r>
            <a:r>
              <a:rPr lang="en-US" sz="1500" dirty="0" smtClean="0">
                <a:solidFill>
                  <a:schemeClr val="tx1">
                    <a:lumMod val="65000"/>
                    <a:lumOff val="35000"/>
                  </a:schemeClr>
                </a:solidFill>
              </a:rPr>
              <a:t>translation</a:t>
            </a:r>
            <a:endParaRPr lang="en-US" sz="1500" dirty="0" smtClean="0">
              <a:solidFill>
                <a:schemeClr val="tx1">
                  <a:lumMod val="65000"/>
                  <a:lumOff val="35000"/>
                </a:schemeClr>
              </a:solidFill>
              <a:latin typeface="Helvetica Neue"/>
              <a:ea typeface="Helvetica Neue"/>
              <a:cs typeface="Helvetica Neue"/>
              <a:sym typeface="Helvetica Neue"/>
            </a:endParaRPr>
          </a:p>
          <a:p>
            <a:pPr lvl="0" indent="-228600">
              <a:spcBef>
                <a:spcPts val="400"/>
              </a:spcBef>
              <a:buClr>
                <a:srgbClr val="666666"/>
              </a:buClr>
              <a:buFont typeface="Helvetica Neue"/>
              <a:buChar char="•"/>
            </a:pPr>
            <a:r>
              <a:rPr lang="en" sz="1500" dirty="0" smtClean="0">
                <a:solidFill>
                  <a:schemeClr val="tx1">
                    <a:lumMod val="65000"/>
                    <a:lumOff val="35000"/>
                  </a:schemeClr>
                </a:solidFill>
                <a:latin typeface="Helvetica Neue"/>
                <a:ea typeface="Helvetica Neue"/>
                <a:cs typeface="Helvetica Neue"/>
                <a:sym typeface="Helvetica Neue"/>
              </a:rPr>
              <a:t>(</a:t>
            </a:r>
            <a:r>
              <a:rPr lang="en" sz="1500" dirty="0">
                <a:solidFill>
                  <a:schemeClr val="tx1">
                    <a:lumMod val="65000"/>
                    <a:lumOff val="35000"/>
                  </a:schemeClr>
                </a:solidFill>
                <a:latin typeface="Helvetica Neue"/>
                <a:ea typeface="Helvetica Neue"/>
                <a:cs typeface="Helvetica Neue"/>
                <a:sym typeface="Helvetica Neue"/>
              </a:rPr>
              <a:t>Low-power) application to </a:t>
            </a:r>
            <a:r>
              <a:rPr lang="en" sz="1500" b="1" dirty="0" err="1">
                <a:solidFill>
                  <a:srgbClr val="C00000"/>
                </a:solidFill>
                <a:latin typeface="Helvetica Neue"/>
                <a:ea typeface="Helvetica Neue"/>
                <a:cs typeface="Helvetica Neue"/>
                <a:sym typeface="Helvetica Neue"/>
              </a:rPr>
              <a:t>pRCC</a:t>
            </a:r>
            <a:endParaRPr lang="en" sz="1500" b="1" dirty="0">
              <a:solidFill>
                <a:srgbClr val="C00000"/>
              </a:solidFill>
              <a:latin typeface="Helvetica Neue"/>
              <a:ea typeface="Helvetica Neue"/>
              <a:cs typeface="Helvetica Neue"/>
              <a:sym typeface="Helvetica Neue"/>
            </a:endParaRPr>
          </a:p>
          <a:p>
            <a:pPr lvl="1" indent="-228600">
              <a:spcBef>
                <a:spcPts val="400"/>
              </a:spcBef>
              <a:buClr>
                <a:srgbClr val="666666"/>
              </a:buClr>
              <a:buFont typeface="Helvetica Neue"/>
              <a:buChar char="•"/>
            </a:pPr>
            <a:r>
              <a:rPr lang="en" sz="1500" dirty="0">
                <a:solidFill>
                  <a:schemeClr val="tx1">
                    <a:lumMod val="65000"/>
                    <a:lumOff val="35000"/>
                  </a:schemeClr>
                </a:solidFill>
                <a:latin typeface="Helvetica Neue"/>
                <a:ea typeface="Helvetica Neue"/>
                <a:cs typeface="Helvetica Neue"/>
                <a:sym typeface="Helvetica Neue"/>
              </a:rPr>
              <a:t>WGS finds additional facts on the canonical driver, MET. Other suggestive non-coding hotspots.</a:t>
            </a:r>
          </a:p>
          <a:p>
            <a:pPr lvl="1" indent="-228600">
              <a:spcBef>
                <a:spcPts val="400"/>
              </a:spcBef>
              <a:buClr>
                <a:srgbClr val="666666"/>
              </a:buClr>
              <a:buFont typeface="Helvetica Neue"/>
              <a:buChar char="•"/>
            </a:pPr>
            <a:r>
              <a:rPr lang="en-US" sz="1500" dirty="0">
                <a:solidFill>
                  <a:schemeClr val="tx1">
                    <a:lumMod val="65000"/>
                    <a:lumOff val="35000"/>
                  </a:schemeClr>
                </a:solidFill>
                <a:latin typeface="Helvetica Neue"/>
                <a:ea typeface="Helvetica Neue"/>
                <a:cs typeface="Helvetica Neue"/>
                <a:sym typeface="Helvetica Neue"/>
              </a:rPr>
              <a:t>Analysis of signatures &amp; </a:t>
            </a:r>
            <a:r>
              <a:rPr lang="en-US" sz="1500" dirty="0" err="1" smtClean="0">
                <a:solidFill>
                  <a:schemeClr val="tx1">
                    <a:lumMod val="65000"/>
                    <a:lumOff val="35000"/>
                  </a:schemeClr>
                </a:solidFill>
                <a:latin typeface="Helvetica Neue"/>
                <a:ea typeface="Helvetica Neue"/>
                <a:cs typeface="Helvetica Neue"/>
                <a:sym typeface="Helvetica Neue"/>
              </a:rPr>
              <a:t>tu</a:t>
            </a:r>
            <a:r>
              <a:rPr lang="en" sz="1500" dirty="0" err="1" smtClean="0">
                <a:solidFill>
                  <a:schemeClr val="tx1">
                    <a:lumMod val="65000"/>
                    <a:lumOff val="35000"/>
                  </a:schemeClr>
                </a:solidFill>
                <a:latin typeface="Helvetica Neue"/>
                <a:ea typeface="Helvetica Neue"/>
                <a:cs typeface="Helvetica Neue"/>
                <a:sym typeface="Helvetica Neue"/>
              </a:rPr>
              <a:t>mor</a:t>
            </a:r>
            <a:r>
              <a:rPr lang="en" sz="1500" dirty="0" smtClean="0">
                <a:solidFill>
                  <a:schemeClr val="tx1">
                    <a:lumMod val="65000"/>
                    <a:lumOff val="35000"/>
                  </a:schemeClr>
                </a:solidFill>
                <a:latin typeface="Helvetica Neue"/>
                <a:ea typeface="Helvetica Neue"/>
                <a:cs typeface="Helvetica Neue"/>
                <a:sym typeface="Helvetica Neue"/>
              </a:rPr>
              <a:t> </a:t>
            </a:r>
            <a:r>
              <a:rPr lang="en" sz="1500" dirty="0">
                <a:solidFill>
                  <a:schemeClr val="tx1">
                    <a:lumMod val="65000"/>
                    <a:lumOff val="35000"/>
                  </a:schemeClr>
                </a:solidFill>
                <a:latin typeface="Helvetica Neue"/>
                <a:ea typeface="Helvetica Neue"/>
                <a:cs typeface="Helvetica Neue"/>
                <a:sym typeface="Helvetica Neue"/>
              </a:rPr>
              <a:t>evolution </a:t>
            </a:r>
            <a:r>
              <a:rPr lang="en-US" sz="1500" dirty="0">
                <a:solidFill>
                  <a:schemeClr val="tx1">
                    <a:lumMod val="65000"/>
                    <a:lumOff val="35000"/>
                  </a:schemeClr>
                </a:solidFill>
                <a:latin typeface="Helvetica Neue"/>
                <a:ea typeface="Helvetica Neue"/>
                <a:cs typeface="Helvetica Neue"/>
                <a:sym typeface="Helvetica Neue"/>
              </a:rPr>
              <a:t>helps </a:t>
            </a:r>
            <a:r>
              <a:rPr lang="en-US" sz="1500" dirty="0" smtClean="0">
                <a:solidFill>
                  <a:schemeClr val="tx1">
                    <a:lumMod val="65000"/>
                    <a:lumOff val="35000"/>
                  </a:schemeClr>
                </a:solidFill>
                <a:latin typeface="Helvetica Neue"/>
                <a:ea typeface="Helvetica Neue"/>
                <a:cs typeface="Helvetica Neue"/>
                <a:sym typeface="Helvetica Neue"/>
              </a:rPr>
              <a:t>identify </a:t>
            </a:r>
            <a:r>
              <a:rPr lang="en" sz="1500" dirty="0" smtClean="0">
                <a:solidFill>
                  <a:schemeClr val="tx1">
                    <a:lumMod val="65000"/>
                    <a:lumOff val="35000"/>
                  </a:schemeClr>
                </a:solidFill>
                <a:latin typeface="Helvetica Neue"/>
                <a:ea typeface="Helvetica Neue"/>
                <a:cs typeface="Helvetica Neue"/>
                <a:sym typeface="Helvetica Neue"/>
              </a:rPr>
              <a:t>key </a:t>
            </a:r>
            <a:r>
              <a:rPr lang="en" sz="1500" dirty="0">
                <a:solidFill>
                  <a:schemeClr val="tx1">
                    <a:lumMod val="65000"/>
                    <a:lumOff val="35000"/>
                  </a:schemeClr>
                </a:solidFill>
                <a:latin typeface="Helvetica Neue"/>
                <a:ea typeface="Helvetica Neue"/>
                <a:cs typeface="Helvetica Neue"/>
                <a:sym typeface="Helvetica Neue"/>
              </a:rPr>
              <a:t>mutations </a:t>
            </a:r>
            <a:r>
              <a:rPr lang="en-US" sz="1500" dirty="0" smtClean="0">
                <a:solidFill>
                  <a:schemeClr val="tx1">
                    <a:lumMod val="65000"/>
                    <a:lumOff val="35000"/>
                  </a:schemeClr>
                </a:solidFill>
                <a:latin typeface="Helvetica Neue"/>
                <a:ea typeface="Helvetica Neue"/>
                <a:cs typeface="Helvetica Neue"/>
                <a:sym typeface="Helvetica Neue"/>
              </a:rPr>
              <a:t>in different ways 15</a:t>
            </a:r>
          </a:p>
          <a:p>
            <a:pPr lvl="1" indent="-228600">
              <a:spcBef>
                <a:spcPts val="400"/>
              </a:spcBef>
              <a:buClr>
                <a:srgbClr val="666666"/>
              </a:buClr>
              <a:buFont typeface="Helvetica Neue"/>
              <a:buChar char="•"/>
            </a:pPr>
            <a:endParaRPr lang="en" sz="1500" dirty="0">
              <a:solidFill>
                <a:schemeClr val="tx1">
                  <a:lumMod val="65000"/>
                  <a:lumOff val="35000"/>
                </a:schemeClr>
              </a:solidFill>
              <a:latin typeface="Helvetica Neue"/>
              <a:ea typeface="Helvetica Neue"/>
              <a:cs typeface="Helvetica Neue"/>
              <a:sym typeface="Helvetica Neue"/>
            </a:endParaRPr>
          </a:p>
        </p:txBody>
      </p:sp>
    </p:spTree>
    <p:extLst>
      <p:ext uri="{BB962C8B-B14F-4D97-AF65-F5344CB8AC3E}">
        <p14:creationId xmlns:p14="http://schemas.microsoft.com/office/powerpoint/2010/main" val="130297867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5498" y="261886"/>
            <a:ext cx="7440211" cy="4697722"/>
          </a:xfrm>
          <a:prstGeom prst="rect">
            <a:avLst/>
          </a:prstGeom>
        </p:spPr>
      </p:pic>
      <p:sp>
        <p:nvSpPr>
          <p:cNvPr id="5" name="Shape 513"/>
          <p:cNvSpPr txBox="1"/>
          <p:nvPr/>
        </p:nvSpPr>
        <p:spPr>
          <a:xfrm>
            <a:off x="-50800" y="4882300"/>
            <a:ext cx="3200400" cy="312000"/>
          </a:xfrm>
          <a:prstGeom prst="rect">
            <a:avLst/>
          </a:prstGeom>
          <a:noFill/>
          <a:ln>
            <a:noFill/>
          </a:ln>
        </p:spPr>
        <p:txBody>
          <a:bodyPr wrap="square" lIns="91425" tIns="91425" rIns="91425" bIns="91425" anchor="ctr" anchorCtr="0">
            <a:noAutofit/>
          </a:bodyPr>
          <a:lstStyle/>
          <a:p>
            <a:pPr>
              <a:lnSpc>
                <a:spcPct val="115000"/>
              </a:lnSpc>
            </a:pPr>
            <a:r>
              <a:rPr lang="en" sz="1100" dirty="0" smtClean="0">
                <a:latin typeface="Calibri"/>
                <a:ea typeface="Calibri"/>
                <a:cs typeface="Calibri"/>
                <a:sym typeface="Calibri"/>
              </a:rPr>
              <a:t>[</a:t>
            </a:r>
            <a:r>
              <a:rPr lang="en-US" sz="1100" dirty="0" smtClean="0">
                <a:latin typeface="Calibri"/>
                <a:ea typeface="Calibri"/>
                <a:cs typeface="Calibri"/>
                <a:sym typeface="Calibri"/>
              </a:rPr>
              <a:t>Zhang*, Liu* </a:t>
            </a:r>
            <a:r>
              <a:rPr lang="en" sz="1100" dirty="0" smtClean="0">
                <a:latin typeface="Calibri"/>
                <a:ea typeface="Calibri"/>
                <a:cs typeface="Calibri"/>
                <a:sym typeface="Calibri"/>
              </a:rPr>
              <a:t>et </a:t>
            </a:r>
            <a:r>
              <a:rPr lang="en" sz="1100" dirty="0">
                <a:latin typeface="Calibri"/>
                <a:ea typeface="Calibri"/>
                <a:cs typeface="Calibri"/>
                <a:sym typeface="Calibri"/>
              </a:rPr>
              <a:t>al., </a:t>
            </a:r>
            <a:r>
              <a:rPr lang="en-US" sz="1100" i="1" dirty="0" smtClean="0">
                <a:latin typeface="Calibri"/>
                <a:ea typeface="Calibri"/>
                <a:cs typeface="Calibri"/>
                <a:sym typeface="Calibri"/>
              </a:rPr>
              <a:t>Genome Biology </a:t>
            </a:r>
            <a:r>
              <a:rPr lang="en" sz="1100" dirty="0" smtClean="0">
                <a:latin typeface="Calibri"/>
                <a:ea typeface="Calibri"/>
                <a:cs typeface="Calibri"/>
                <a:sym typeface="Calibri"/>
              </a:rPr>
              <a:t>(</a:t>
            </a:r>
            <a:r>
              <a:rPr lang="en-US" sz="1100" dirty="0" smtClean="0">
                <a:latin typeface="Calibri"/>
                <a:ea typeface="Calibri"/>
                <a:cs typeface="Calibri"/>
                <a:sym typeface="Calibri"/>
              </a:rPr>
              <a:t>in review </a:t>
            </a:r>
            <a:r>
              <a:rPr lang="en" sz="1100" dirty="0" smtClean="0">
                <a:latin typeface="Calibri"/>
                <a:ea typeface="Calibri"/>
                <a:cs typeface="Calibri"/>
                <a:sym typeface="Calibri"/>
              </a:rPr>
              <a:t>‘1</a:t>
            </a:r>
            <a:r>
              <a:rPr lang="en-US" sz="1100" dirty="0" smtClean="0">
                <a:latin typeface="Calibri"/>
                <a:ea typeface="Calibri"/>
                <a:cs typeface="Calibri"/>
                <a:sym typeface="Calibri"/>
              </a:rPr>
              <a:t>8</a:t>
            </a:r>
            <a:r>
              <a:rPr lang="en" sz="1100" dirty="0" smtClean="0">
                <a:latin typeface="Calibri"/>
                <a:ea typeface="Calibri"/>
                <a:cs typeface="Calibri"/>
                <a:sym typeface="Calibri"/>
              </a:rPr>
              <a:t>)</a:t>
            </a:r>
            <a:r>
              <a:rPr lang="en-US" sz="1100" dirty="0" smtClean="0">
                <a:latin typeface="Calibri"/>
                <a:ea typeface="Calibri"/>
                <a:cs typeface="Calibri"/>
                <a:sym typeface="Calibri"/>
              </a:rPr>
              <a:t>]</a:t>
            </a:r>
            <a:endParaRPr lang="en" sz="1100" dirty="0">
              <a:latin typeface="Calibri"/>
              <a:ea typeface="Calibri"/>
              <a:cs typeface="Calibri"/>
              <a:sym typeface="Calibri"/>
            </a:endParaRPr>
          </a:p>
        </p:txBody>
      </p:sp>
      <p:sp>
        <p:nvSpPr>
          <p:cNvPr id="6" name="TextBox 5"/>
          <p:cNvSpPr txBox="1"/>
          <p:nvPr/>
        </p:nvSpPr>
        <p:spPr>
          <a:xfrm>
            <a:off x="2760650" y="-30139"/>
            <a:ext cx="4292600" cy="369332"/>
          </a:xfrm>
          <a:prstGeom prst="rect">
            <a:avLst/>
          </a:prstGeom>
          <a:noFill/>
        </p:spPr>
        <p:txBody>
          <a:bodyPr wrap="square" rtlCol="0">
            <a:spAutoFit/>
          </a:bodyPr>
          <a:lstStyle/>
          <a:p>
            <a:r>
              <a:rPr lang="en-US" sz="1800" b="1" dirty="0" smtClean="0">
                <a:solidFill>
                  <a:srgbClr val="22228B"/>
                </a:solidFill>
              </a:rPr>
              <a:t>Schematic of RADAR Scoring</a:t>
            </a:r>
            <a:endParaRPr lang="en-US" sz="1800" b="1" dirty="0">
              <a:solidFill>
                <a:srgbClr val="22228B"/>
              </a:solidFill>
            </a:endParaRPr>
          </a:p>
        </p:txBody>
      </p:sp>
    </p:spTree>
    <p:extLst>
      <p:ext uri="{BB962C8B-B14F-4D97-AF65-F5344CB8AC3E}">
        <p14:creationId xmlns:p14="http://schemas.microsoft.com/office/powerpoint/2010/main" val="3027906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57200"/>
            <a:ext cx="5066795" cy="2757403"/>
          </a:xfrm>
          <a:prstGeom prst="rect">
            <a:avLst/>
          </a:prstGeom>
        </p:spPr>
      </p:pic>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4258" r="3942" b="66676"/>
          <a:stretch/>
        </p:blipFill>
        <p:spPr>
          <a:xfrm>
            <a:off x="373733" y="3049503"/>
            <a:ext cx="8423426" cy="1928897"/>
          </a:xfrm>
          <a:prstGeom prst="rect">
            <a:avLst/>
          </a:prstGeom>
        </p:spPr>
      </p:pic>
      <p:pic>
        <p:nvPicPr>
          <p:cNvPr id="9" name="image8.png"/>
          <p:cNvPicPr/>
          <p:nvPr/>
        </p:nvPicPr>
        <p:blipFill>
          <a:blip r:embed="rId4"/>
          <a:srcRect/>
          <a:stretch>
            <a:fillRect/>
          </a:stretch>
        </p:blipFill>
        <p:spPr>
          <a:xfrm>
            <a:off x="5146238" y="554457"/>
            <a:ext cx="3308349" cy="2495046"/>
          </a:xfrm>
          <a:prstGeom prst="rect">
            <a:avLst/>
          </a:prstGeom>
          <a:ln/>
        </p:spPr>
      </p:pic>
      <p:sp>
        <p:nvSpPr>
          <p:cNvPr id="10" name="TextBox 9"/>
          <p:cNvSpPr txBox="1"/>
          <p:nvPr/>
        </p:nvSpPr>
        <p:spPr>
          <a:xfrm>
            <a:off x="774195" y="369791"/>
            <a:ext cx="4292600" cy="369332"/>
          </a:xfrm>
          <a:prstGeom prst="rect">
            <a:avLst/>
          </a:prstGeom>
          <a:noFill/>
        </p:spPr>
        <p:txBody>
          <a:bodyPr wrap="square" rtlCol="0">
            <a:spAutoFit/>
          </a:bodyPr>
          <a:lstStyle/>
          <a:p>
            <a:r>
              <a:rPr lang="en-US" sz="1800" b="1" dirty="0">
                <a:solidFill>
                  <a:srgbClr val="22228B"/>
                </a:solidFill>
              </a:rPr>
              <a:t>Summary of </a:t>
            </a:r>
            <a:r>
              <a:rPr lang="en-US" sz="1800" b="1" dirty="0" err="1">
                <a:solidFill>
                  <a:srgbClr val="22228B"/>
                </a:solidFill>
              </a:rPr>
              <a:t>eCLIP</a:t>
            </a:r>
            <a:r>
              <a:rPr lang="en-US" sz="1800" b="1" dirty="0">
                <a:solidFill>
                  <a:srgbClr val="22228B"/>
                </a:solidFill>
              </a:rPr>
              <a:t> and </a:t>
            </a:r>
            <a:r>
              <a:rPr lang="en-US" sz="1800" b="1" dirty="0" err="1">
                <a:solidFill>
                  <a:srgbClr val="22228B"/>
                </a:solidFill>
              </a:rPr>
              <a:t>Phastcon</a:t>
            </a:r>
            <a:endParaRPr lang="en-US" sz="1800" b="1" dirty="0">
              <a:solidFill>
                <a:srgbClr val="22228B"/>
              </a:solidFill>
            </a:endParaRPr>
          </a:p>
        </p:txBody>
      </p:sp>
      <p:sp>
        <p:nvSpPr>
          <p:cNvPr id="11" name="TextBox 10"/>
          <p:cNvSpPr txBox="1"/>
          <p:nvPr/>
        </p:nvSpPr>
        <p:spPr>
          <a:xfrm>
            <a:off x="4851400" y="369791"/>
            <a:ext cx="4292600" cy="369332"/>
          </a:xfrm>
          <a:prstGeom prst="rect">
            <a:avLst/>
          </a:prstGeom>
          <a:noFill/>
        </p:spPr>
        <p:txBody>
          <a:bodyPr wrap="square" rtlCol="0">
            <a:spAutoFit/>
          </a:bodyPr>
          <a:lstStyle/>
          <a:p>
            <a:pPr algn="ctr"/>
            <a:r>
              <a:rPr lang="en-US" sz="1800" b="1" dirty="0" smtClean="0">
                <a:solidFill>
                  <a:srgbClr val="22228B"/>
                </a:solidFill>
              </a:rPr>
              <a:t>RNA Structure Cons. from </a:t>
            </a:r>
            <a:r>
              <a:rPr lang="en-US" sz="1800" b="1" dirty="0" err="1" smtClean="0">
                <a:solidFill>
                  <a:srgbClr val="22228B"/>
                </a:solidFill>
              </a:rPr>
              <a:t>Evofold</a:t>
            </a:r>
            <a:endParaRPr lang="en-US" sz="1800" b="1" dirty="0">
              <a:solidFill>
                <a:srgbClr val="22228B"/>
              </a:solidFill>
            </a:endParaRPr>
          </a:p>
        </p:txBody>
      </p:sp>
      <p:sp>
        <p:nvSpPr>
          <p:cNvPr id="12" name="TextBox 11"/>
          <p:cNvSpPr txBox="1"/>
          <p:nvPr/>
        </p:nvSpPr>
        <p:spPr>
          <a:xfrm>
            <a:off x="2630707" y="2932680"/>
            <a:ext cx="4292600" cy="369332"/>
          </a:xfrm>
          <a:prstGeom prst="rect">
            <a:avLst/>
          </a:prstGeom>
          <a:noFill/>
        </p:spPr>
        <p:txBody>
          <a:bodyPr wrap="square" rtlCol="0">
            <a:spAutoFit/>
          </a:bodyPr>
          <a:lstStyle/>
          <a:p>
            <a:pPr algn="ctr"/>
            <a:r>
              <a:rPr lang="en-US" sz="1800" b="1" dirty="0" smtClean="0">
                <a:solidFill>
                  <a:srgbClr val="22228B"/>
                </a:solidFill>
              </a:rPr>
              <a:t>Enriched rare DAF in </a:t>
            </a:r>
            <a:r>
              <a:rPr lang="en-US" sz="1800" b="1" dirty="0" err="1" smtClean="0">
                <a:solidFill>
                  <a:srgbClr val="22228B"/>
                </a:solidFill>
              </a:rPr>
              <a:t>eCLIP</a:t>
            </a:r>
            <a:r>
              <a:rPr lang="en-US" sz="1800" b="1" dirty="0" smtClean="0">
                <a:solidFill>
                  <a:srgbClr val="22228B"/>
                </a:solidFill>
              </a:rPr>
              <a:t> peaks</a:t>
            </a:r>
            <a:endParaRPr lang="en-US" sz="1800" b="1" dirty="0">
              <a:solidFill>
                <a:srgbClr val="22228B"/>
              </a:solidFill>
            </a:endParaRPr>
          </a:p>
        </p:txBody>
      </p:sp>
      <p:sp>
        <p:nvSpPr>
          <p:cNvPr id="8" name="Shape 513"/>
          <p:cNvSpPr txBox="1"/>
          <p:nvPr/>
        </p:nvSpPr>
        <p:spPr>
          <a:xfrm>
            <a:off x="-50800" y="4882300"/>
            <a:ext cx="3200400" cy="312000"/>
          </a:xfrm>
          <a:prstGeom prst="rect">
            <a:avLst/>
          </a:prstGeom>
          <a:noFill/>
          <a:ln>
            <a:noFill/>
          </a:ln>
        </p:spPr>
        <p:txBody>
          <a:bodyPr wrap="square" lIns="91425" tIns="91425" rIns="91425" bIns="91425" anchor="ctr" anchorCtr="0">
            <a:noAutofit/>
          </a:bodyPr>
          <a:lstStyle/>
          <a:p>
            <a:pPr>
              <a:lnSpc>
                <a:spcPct val="115000"/>
              </a:lnSpc>
            </a:pPr>
            <a:r>
              <a:rPr lang="en" sz="1100" dirty="0" smtClean="0">
                <a:latin typeface="Calibri"/>
                <a:ea typeface="Calibri"/>
                <a:cs typeface="Calibri"/>
                <a:sym typeface="Calibri"/>
              </a:rPr>
              <a:t>[</a:t>
            </a:r>
            <a:r>
              <a:rPr lang="en-US" sz="1100" dirty="0" smtClean="0">
                <a:latin typeface="Calibri"/>
                <a:ea typeface="Calibri"/>
                <a:cs typeface="Calibri"/>
                <a:sym typeface="Calibri"/>
              </a:rPr>
              <a:t>Zhang*, Liu* </a:t>
            </a:r>
            <a:r>
              <a:rPr lang="en" sz="1100" dirty="0" smtClean="0">
                <a:latin typeface="Calibri"/>
                <a:ea typeface="Calibri"/>
                <a:cs typeface="Calibri"/>
                <a:sym typeface="Calibri"/>
              </a:rPr>
              <a:t>et </a:t>
            </a:r>
            <a:r>
              <a:rPr lang="en" sz="1100" dirty="0">
                <a:latin typeface="Calibri"/>
                <a:ea typeface="Calibri"/>
                <a:cs typeface="Calibri"/>
                <a:sym typeface="Calibri"/>
              </a:rPr>
              <a:t>al., </a:t>
            </a:r>
            <a:r>
              <a:rPr lang="en-US" sz="1100" i="1" dirty="0" smtClean="0">
                <a:latin typeface="Calibri"/>
                <a:ea typeface="Calibri"/>
                <a:cs typeface="Calibri"/>
                <a:sym typeface="Calibri"/>
              </a:rPr>
              <a:t>Genome Biology </a:t>
            </a:r>
            <a:r>
              <a:rPr lang="en" sz="1100" dirty="0" smtClean="0">
                <a:latin typeface="Calibri"/>
                <a:ea typeface="Calibri"/>
                <a:cs typeface="Calibri"/>
                <a:sym typeface="Calibri"/>
              </a:rPr>
              <a:t>(</a:t>
            </a:r>
            <a:r>
              <a:rPr lang="en-US" sz="1100" dirty="0" smtClean="0">
                <a:latin typeface="Calibri"/>
                <a:ea typeface="Calibri"/>
                <a:cs typeface="Calibri"/>
                <a:sym typeface="Calibri"/>
              </a:rPr>
              <a:t>in review </a:t>
            </a:r>
            <a:r>
              <a:rPr lang="en" sz="1100" dirty="0" smtClean="0">
                <a:latin typeface="Calibri"/>
                <a:ea typeface="Calibri"/>
                <a:cs typeface="Calibri"/>
                <a:sym typeface="Calibri"/>
              </a:rPr>
              <a:t>‘1</a:t>
            </a:r>
            <a:r>
              <a:rPr lang="en-US" sz="1100" dirty="0" smtClean="0">
                <a:latin typeface="Calibri"/>
                <a:ea typeface="Calibri"/>
                <a:cs typeface="Calibri"/>
                <a:sym typeface="Calibri"/>
              </a:rPr>
              <a:t>8</a:t>
            </a:r>
            <a:r>
              <a:rPr lang="en" sz="1100" dirty="0" smtClean="0">
                <a:latin typeface="Calibri"/>
                <a:ea typeface="Calibri"/>
                <a:cs typeface="Calibri"/>
                <a:sym typeface="Calibri"/>
              </a:rPr>
              <a:t>)</a:t>
            </a:r>
            <a:r>
              <a:rPr lang="en-US" sz="1100" dirty="0" smtClean="0">
                <a:latin typeface="Calibri"/>
                <a:ea typeface="Calibri"/>
                <a:cs typeface="Calibri"/>
                <a:sym typeface="Calibri"/>
              </a:rPr>
              <a:t>]</a:t>
            </a:r>
            <a:endParaRPr lang="en" sz="1100" dirty="0">
              <a:latin typeface="Calibri"/>
              <a:ea typeface="Calibri"/>
              <a:cs typeface="Calibri"/>
              <a:sym typeface="Calibri"/>
            </a:endParaRPr>
          </a:p>
        </p:txBody>
      </p:sp>
    </p:spTree>
    <p:extLst>
      <p:ext uri="{BB962C8B-B14F-4D97-AF65-F5344CB8AC3E}">
        <p14:creationId xmlns:p14="http://schemas.microsoft.com/office/powerpoint/2010/main" val="63615305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6.png"/>
          <p:cNvPicPr/>
          <p:nvPr/>
        </p:nvPicPr>
        <p:blipFill>
          <a:blip r:embed="rId3" cstate="print">
            <a:extLst>
              <a:ext uri="{28A0092B-C50C-407E-A947-70E740481C1C}">
                <a14:useLocalDpi xmlns:a14="http://schemas.microsoft.com/office/drawing/2010/main" val="0"/>
              </a:ext>
            </a:extLst>
          </a:blip>
          <a:srcRect/>
          <a:stretch>
            <a:fillRect/>
          </a:stretch>
        </p:blipFill>
        <p:spPr>
          <a:xfrm>
            <a:off x="866313" y="208190"/>
            <a:ext cx="7482383" cy="3337469"/>
          </a:xfrm>
          <a:prstGeom prst="rect">
            <a:avLst/>
          </a:prstGeom>
          <a:ln/>
        </p:spPr>
      </p:pic>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t="68056"/>
          <a:stretch/>
        </p:blipFill>
        <p:spPr>
          <a:xfrm>
            <a:off x="918042" y="3601519"/>
            <a:ext cx="7378924" cy="1486934"/>
          </a:xfrm>
          <a:prstGeom prst="rect">
            <a:avLst/>
          </a:prstGeom>
        </p:spPr>
      </p:pic>
      <p:sp>
        <p:nvSpPr>
          <p:cNvPr id="4" name="TextBox 3"/>
          <p:cNvSpPr txBox="1"/>
          <p:nvPr/>
        </p:nvSpPr>
        <p:spPr>
          <a:xfrm>
            <a:off x="1559087" y="-45326"/>
            <a:ext cx="6542670" cy="369332"/>
          </a:xfrm>
          <a:prstGeom prst="rect">
            <a:avLst/>
          </a:prstGeom>
          <a:noFill/>
        </p:spPr>
        <p:txBody>
          <a:bodyPr wrap="square" rtlCol="0">
            <a:spAutoFit/>
          </a:bodyPr>
          <a:lstStyle/>
          <a:p>
            <a:r>
              <a:rPr lang="en-US" sz="1800" b="1" dirty="0" smtClean="0">
                <a:solidFill>
                  <a:srgbClr val="22228B"/>
                </a:solidFill>
              </a:rPr>
              <a:t>Co-binding of RBPs form biologically relevant complexes</a:t>
            </a:r>
            <a:endParaRPr lang="en-US" sz="1800" b="1" dirty="0">
              <a:solidFill>
                <a:srgbClr val="22228B"/>
              </a:solidFill>
            </a:endParaRPr>
          </a:p>
        </p:txBody>
      </p:sp>
      <p:sp>
        <p:nvSpPr>
          <p:cNvPr id="5" name="TextBox 4"/>
          <p:cNvSpPr txBox="1"/>
          <p:nvPr/>
        </p:nvSpPr>
        <p:spPr>
          <a:xfrm>
            <a:off x="1559087" y="3438339"/>
            <a:ext cx="6542670" cy="369332"/>
          </a:xfrm>
          <a:prstGeom prst="rect">
            <a:avLst/>
          </a:prstGeom>
          <a:noFill/>
        </p:spPr>
        <p:txBody>
          <a:bodyPr wrap="square" rtlCol="0">
            <a:spAutoFit/>
          </a:bodyPr>
          <a:lstStyle/>
          <a:p>
            <a:pPr algn="ctr"/>
            <a:r>
              <a:rPr lang="en-US" sz="1800" b="1" dirty="0" smtClean="0">
                <a:solidFill>
                  <a:srgbClr val="22228B"/>
                </a:solidFill>
              </a:rPr>
              <a:t>Binding hubs are enriched for rare variants</a:t>
            </a:r>
            <a:endParaRPr lang="en-US" sz="1800" b="1" dirty="0">
              <a:solidFill>
                <a:srgbClr val="22228B"/>
              </a:solidFill>
            </a:endParaRPr>
          </a:p>
        </p:txBody>
      </p:sp>
      <p:sp>
        <p:nvSpPr>
          <p:cNvPr id="8" name="Shape 513"/>
          <p:cNvSpPr txBox="1"/>
          <p:nvPr/>
        </p:nvSpPr>
        <p:spPr>
          <a:xfrm>
            <a:off x="-50800" y="4882300"/>
            <a:ext cx="3200400" cy="312000"/>
          </a:xfrm>
          <a:prstGeom prst="rect">
            <a:avLst/>
          </a:prstGeom>
          <a:noFill/>
          <a:ln>
            <a:noFill/>
          </a:ln>
        </p:spPr>
        <p:txBody>
          <a:bodyPr wrap="square" lIns="91425" tIns="91425" rIns="91425" bIns="91425" anchor="ctr" anchorCtr="0">
            <a:noAutofit/>
          </a:bodyPr>
          <a:lstStyle/>
          <a:p>
            <a:pPr>
              <a:lnSpc>
                <a:spcPct val="115000"/>
              </a:lnSpc>
            </a:pPr>
            <a:r>
              <a:rPr lang="en" sz="1100" dirty="0" smtClean="0">
                <a:latin typeface="Calibri"/>
                <a:ea typeface="Calibri"/>
                <a:cs typeface="Calibri"/>
                <a:sym typeface="Calibri"/>
              </a:rPr>
              <a:t>[</a:t>
            </a:r>
            <a:r>
              <a:rPr lang="en-US" sz="1100" dirty="0" smtClean="0">
                <a:latin typeface="Calibri"/>
                <a:ea typeface="Calibri"/>
                <a:cs typeface="Calibri"/>
                <a:sym typeface="Calibri"/>
              </a:rPr>
              <a:t>Zhang*, Liu* </a:t>
            </a:r>
            <a:r>
              <a:rPr lang="en" sz="1100" dirty="0" smtClean="0">
                <a:latin typeface="Calibri"/>
                <a:ea typeface="Calibri"/>
                <a:cs typeface="Calibri"/>
                <a:sym typeface="Calibri"/>
              </a:rPr>
              <a:t>et </a:t>
            </a:r>
            <a:r>
              <a:rPr lang="en" sz="1100" dirty="0">
                <a:latin typeface="Calibri"/>
                <a:ea typeface="Calibri"/>
                <a:cs typeface="Calibri"/>
                <a:sym typeface="Calibri"/>
              </a:rPr>
              <a:t>al., </a:t>
            </a:r>
            <a:r>
              <a:rPr lang="en-US" sz="1100" i="1" dirty="0" smtClean="0">
                <a:latin typeface="Calibri"/>
                <a:ea typeface="Calibri"/>
                <a:cs typeface="Calibri"/>
                <a:sym typeface="Calibri"/>
              </a:rPr>
              <a:t>Genome Biology </a:t>
            </a:r>
            <a:r>
              <a:rPr lang="en" sz="1100" dirty="0" smtClean="0">
                <a:latin typeface="Calibri"/>
                <a:ea typeface="Calibri"/>
                <a:cs typeface="Calibri"/>
                <a:sym typeface="Calibri"/>
              </a:rPr>
              <a:t>(</a:t>
            </a:r>
            <a:r>
              <a:rPr lang="en-US" sz="1100" dirty="0" smtClean="0">
                <a:latin typeface="Calibri"/>
                <a:ea typeface="Calibri"/>
                <a:cs typeface="Calibri"/>
                <a:sym typeface="Calibri"/>
              </a:rPr>
              <a:t>in review </a:t>
            </a:r>
            <a:r>
              <a:rPr lang="en" sz="1100" dirty="0" smtClean="0">
                <a:latin typeface="Calibri"/>
                <a:ea typeface="Calibri"/>
                <a:cs typeface="Calibri"/>
                <a:sym typeface="Calibri"/>
              </a:rPr>
              <a:t>‘1</a:t>
            </a:r>
            <a:r>
              <a:rPr lang="en-US" sz="1100" dirty="0" smtClean="0">
                <a:latin typeface="Calibri"/>
                <a:ea typeface="Calibri"/>
                <a:cs typeface="Calibri"/>
                <a:sym typeface="Calibri"/>
              </a:rPr>
              <a:t>8</a:t>
            </a:r>
            <a:r>
              <a:rPr lang="en" sz="1100" dirty="0" smtClean="0">
                <a:latin typeface="Calibri"/>
                <a:ea typeface="Calibri"/>
                <a:cs typeface="Calibri"/>
                <a:sym typeface="Calibri"/>
              </a:rPr>
              <a:t>)</a:t>
            </a:r>
            <a:r>
              <a:rPr lang="en-US" sz="1100" dirty="0" smtClean="0">
                <a:latin typeface="Calibri"/>
                <a:ea typeface="Calibri"/>
                <a:cs typeface="Calibri"/>
                <a:sym typeface="Calibri"/>
              </a:rPr>
              <a:t>]</a:t>
            </a:r>
            <a:endParaRPr lang="en" sz="1100" dirty="0">
              <a:latin typeface="Calibri"/>
              <a:ea typeface="Calibri"/>
              <a:cs typeface="Calibri"/>
              <a:sym typeface="Calibri"/>
            </a:endParaRPr>
          </a:p>
        </p:txBody>
      </p:sp>
    </p:spTree>
    <p:extLst>
      <p:ext uri="{BB962C8B-B14F-4D97-AF65-F5344CB8AC3E}">
        <p14:creationId xmlns:p14="http://schemas.microsoft.com/office/powerpoint/2010/main" val="165081742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0"/>
        <p:cNvGrpSpPr/>
        <p:nvPr/>
      </p:nvGrpSpPr>
      <p:grpSpPr>
        <a:xfrm>
          <a:off x="0" y="0"/>
          <a:ext cx="0" cy="0"/>
          <a:chOff x="0" y="0"/>
          <a:chExt cx="0" cy="0"/>
        </a:xfrm>
      </p:grpSpPr>
      <p:pic>
        <p:nvPicPr>
          <p:cNvPr id="81" name="Shape 81" descr="C:\Users\JM\Desktop\adult-male-body-no-descriptors-hi.png"/>
          <p:cNvPicPr preferRelativeResize="0"/>
          <p:nvPr/>
        </p:nvPicPr>
        <p:blipFill rotWithShape="1">
          <a:blip r:embed="rId3">
            <a:alphaModFix/>
          </a:blip>
          <a:srcRect b="17566"/>
          <a:stretch/>
        </p:blipFill>
        <p:spPr>
          <a:xfrm>
            <a:off x="1371600" y="1657350"/>
            <a:ext cx="2992874" cy="3474065"/>
          </a:xfrm>
          <a:prstGeom prst="rect">
            <a:avLst/>
          </a:prstGeom>
          <a:noFill/>
          <a:ln>
            <a:noFill/>
          </a:ln>
        </p:spPr>
      </p:pic>
      <p:grpSp>
        <p:nvGrpSpPr>
          <p:cNvPr id="82" name="Shape 82"/>
          <p:cNvGrpSpPr/>
          <p:nvPr/>
        </p:nvGrpSpPr>
        <p:grpSpPr>
          <a:xfrm>
            <a:off x="3829050" y="2009775"/>
            <a:ext cx="1599267" cy="2825658"/>
            <a:chOff x="6096000" y="2895600"/>
            <a:chExt cx="2132355" cy="3767544"/>
          </a:xfrm>
        </p:grpSpPr>
        <p:pic>
          <p:nvPicPr>
            <p:cNvPr id="83" name="Shape 83" descr="C:\Users\JM\Desktop\karyograms670.jpg"/>
            <p:cNvPicPr preferRelativeResize="0"/>
            <p:nvPr/>
          </p:nvPicPr>
          <p:blipFill rotWithShape="1">
            <a:blip r:embed="rId4">
              <a:alphaModFix/>
            </a:blip>
            <a:srcRect l="2388" t="17071" r="51043" b="2438"/>
            <a:stretch/>
          </p:blipFill>
          <p:spPr>
            <a:xfrm>
              <a:off x="6096000" y="2895600"/>
              <a:ext cx="2129309" cy="1861024"/>
            </a:xfrm>
            <a:prstGeom prst="rect">
              <a:avLst/>
            </a:prstGeom>
            <a:noFill/>
            <a:ln>
              <a:noFill/>
            </a:ln>
          </p:spPr>
        </p:pic>
        <p:pic>
          <p:nvPicPr>
            <p:cNvPr id="84" name="Shape 84" descr="C:\Users\JM\Desktop\karyograms670.jpg"/>
            <p:cNvPicPr preferRelativeResize="0"/>
            <p:nvPr/>
          </p:nvPicPr>
          <p:blipFill rotWithShape="1">
            <a:blip r:embed="rId4">
              <a:alphaModFix/>
            </a:blip>
            <a:srcRect l="50893" t="10064" r="1346" b="4567"/>
            <a:stretch/>
          </p:blipFill>
          <p:spPr>
            <a:xfrm>
              <a:off x="6096000" y="4800600"/>
              <a:ext cx="2132355" cy="1862544"/>
            </a:xfrm>
            <a:prstGeom prst="rect">
              <a:avLst/>
            </a:prstGeom>
            <a:noFill/>
            <a:ln>
              <a:noFill/>
            </a:ln>
          </p:spPr>
        </p:pic>
      </p:grpSp>
      <p:sp>
        <p:nvSpPr>
          <p:cNvPr id="85" name="Shape 85"/>
          <p:cNvSpPr txBox="1"/>
          <p:nvPr/>
        </p:nvSpPr>
        <p:spPr>
          <a:xfrm>
            <a:off x="1485900" y="205978"/>
            <a:ext cx="6172200" cy="765600"/>
          </a:xfrm>
          <a:prstGeom prst="rect">
            <a:avLst/>
          </a:prstGeom>
          <a:noFill/>
          <a:ln>
            <a:noFill/>
          </a:ln>
        </p:spPr>
        <p:txBody>
          <a:bodyPr wrap="square" lIns="68575" tIns="34275" rIns="68575" bIns="34275" anchor="ctr" anchorCtr="0">
            <a:noAutofit/>
          </a:bodyPr>
          <a:lstStyle/>
          <a:p>
            <a:pPr marL="0" marR="0" lvl="0" indent="0" algn="ctr" rtl="0">
              <a:lnSpc>
                <a:spcPct val="80000"/>
              </a:lnSpc>
              <a:spcBef>
                <a:spcPts val="0"/>
              </a:spcBef>
              <a:buClr>
                <a:srgbClr val="011893"/>
              </a:buClr>
              <a:buSzPct val="25000"/>
              <a:buFont typeface="Arial"/>
              <a:buNone/>
            </a:pPr>
            <a:r>
              <a:rPr lang="en" sz="2700" b="1" i="0" u="none" strike="noStrike" cap="none">
                <a:solidFill>
                  <a:srgbClr val="011893"/>
                </a:solidFill>
                <a:latin typeface="Arial"/>
                <a:ea typeface="Arial"/>
                <a:cs typeface="Arial"/>
                <a:sym typeface="Arial"/>
              </a:rPr>
              <a:t>Personal Genomics </a:t>
            </a:r>
            <a:br>
              <a:rPr lang="en" sz="2700" b="1" i="0" u="none" strike="noStrike" cap="none">
                <a:solidFill>
                  <a:srgbClr val="011893"/>
                </a:solidFill>
                <a:latin typeface="Arial"/>
                <a:ea typeface="Arial"/>
                <a:cs typeface="Arial"/>
                <a:sym typeface="Arial"/>
              </a:rPr>
            </a:br>
            <a:r>
              <a:rPr lang="en" sz="2700" b="1" i="0" u="none" strike="noStrike" cap="none">
                <a:solidFill>
                  <a:srgbClr val="011893"/>
                </a:solidFill>
                <a:latin typeface="Arial"/>
                <a:ea typeface="Arial"/>
                <a:cs typeface="Arial"/>
                <a:sym typeface="Arial"/>
              </a:rPr>
              <a:t>as a Gateway into Biology</a:t>
            </a:r>
          </a:p>
        </p:txBody>
      </p:sp>
      <p:sp>
        <p:nvSpPr>
          <p:cNvPr id="86" name="Shape 86"/>
          <p:cNvSpPr txBox="1"/>
          <p:nvPr/>
        </p:nvSpPr>
        <p:spPr>
          <a:xfrm>
            <a:off x="919050" y="1151350"/>
            <a:ext cx="7305900" cy="623400"/>
          </a:xfrm>
          <a:prstGeom prst="rect">
            <a:avLst/>
          </a:prstGeom>
          <a:noFill/>
          <a:ln>
            <a:noFill/>
          </a:ln>
        </p:spPr>
        <p:txBody>
          <a:bodyPr wrap="square" lIns="68575" tIns="34275" rIns="68575" bIns="34275" anchor="t" anchorCtr="0">
            <a:noAutofit/>
          </a:bodyPr>
          <a:lstStyle/>
          <a:p>
            <a:pPr marL="0" marR="0" lvl="0" indent="0" algn="l" rtl="0">
              <a:spcBef>
                <a:spcPts val="0"/>
              </a:spcBef>
              <a:buSzPct val="25000"/>
              <a:buNone/>
            </a:pPr>
            <a:r>
              <a:rPr lang="en" sz="1200" b="0" i="0" u="none" strike="noStrike" cap="none">
                <a:solidFill>
                  <a:srgbClr val="000000"/>
                </a:solidFill>
                <a:latin typeface="Arial"/>
                <a:ea typeface="Arial"/>
                <a:cs typeface="Arial"/>
                <a:sym typeface="Arial"/>
              </a:rPr>
              <a:t>Personal genomes </a:t>
            </a:r>
            <a:r>
              <a:rPr lang="en" sz="1200">
                <a:solidFill>
                  <a:schemeClr val="dk1"/>
                </a:solidFill>
              </a:rPr>
              <a:t>will </a:t>
            </a:r>
            <a:r>
              <a:rPr lang="en" sz="1200" b="0" i="0" u="none" strike="noStrike" cap="none">
                <a:solidFill>
                  <a:srgbClr val="000000"/>
                </a:solidFill>
                <a:latin typeface="Arial"/>
                <a:ea typeface="Arial"/>
                <a:cs typeface="Arial"/>
                <a:sym typeface="Arial"/>
              </a:rPr>
              <a:t>soon become a commonplace part of medical research &amp; eventually treatment (esp. for cancer). They will provide a primary connection for biological science to the general public.</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4767" b="62608"/>
          <a:stretch/>
        </p:blipFill>
        <p:spPr>
          <a:xfrm>
            <a:off x="756744" y="570801"/>
            <a:ext cx="8387255" cy="2220303"/>
          </a:xfrm>
          <a:prstGeom prst="rect">
            <a:avLst/>
          </a:prstGeom>
        </p:spPr>
      </p:pic>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62666" t="38615" r="9715" b="37744"/>
          <a:stretch/>
        </p:blipFill>
        <p:spPr>
          <a:xfrm>
            <a:off x="3909848" y="3058699"/>
            <a:ext cx="2457239" cy="1418053"/>
          </a:xfrm>
          <a:prstGeom prst="rect">
            <a:avLst/>
          </a:prstGeom>
        </p:spPr>
      </p:pic>
      <p:sp>
        <p:nvSpPr>
          <p:cNvPr id="3" name="TextBox 2"/>
          <p:cNvSpPr txBox="1"/>
          <p:nvPr/>
        </p:nvSpPr>
        <p:spPr>
          <a:xfrm>
            <a:off x="88900" y="53578"/>
            <a:ext cx="8966200" cy="646331"/>
          </a:xfrm>
          <a:prstGeom prst="rect">
            <a:avLst/>
          </a:prstGeom>
          <a:noFill/>
        </p:spPr>
        <p:txBody>
          <a:bodyPr wrap="square" rtlCol="0">
            <a:spAutoFit/>
          </a:bodyPr>
          <a:lstStyle/>
          <a:p>
            <a:pPr algn="ctr"/>
            <a:r>
              <a:rPr lang="en-US" sz="1800" b="1" dirty="0" smtClean="0">
                <a:solidFill>
                  <a:srgbClr val="22228B"/>
                </a:solidFill>
              </a:rPr>
              <a:t>Regulatory Potential of RBPs derived from regression between gene network and expression levels</a:t>
            </a:r>
            <a:endParaRPr lang="en-US" sz="1800" b="1" dirty="0">
              <a:solidFill>
                <a:srgbClr val="22228B"/>
              </a:solidFill>
            </a:endParaRPr>
          </a:p>
        </p:txBody>
      </p:sp>
      <p:sp>
        <p:nvSpPr>
          <p:cNvPr id="5" name="Shape 513"/>
          <p:cNvSpPr txBox="1"/>
          <p:nvPr/>
        </p:nvSpPr>
        <p:spPr>
          <a:xfrm>
            <a:off x="-50800" y="4882300"/>
            <a:ext cx="3200400" cy="312000"/>
          </a:xfrm>
          <a:prstGeom prst="rect">
            <a:avLst/>
          </a:prstGeom>
          <a:noFill/>
          <a:ln>
            <a:noFill/>
          </a:ln>
        </p:spPr>
        <p:txBody>
          <a:bodyPr wrap="square" lIns="91425" tIns="91425" rIns="91425" bIns="91425" anchor="ctr" anchorCtr="0">
            <a:noAutofit/>
          </a:bodyPr>
          <a:lstStyle/>
          <a:p>
            <a:pPr>
              <a:lnSpc>
                <a:spcPct val="115000"/>
              </a:lnSpc>
            </a:pPr>
            <a:r>
              <a:rPr lang="en" sz="1100" dirty="0" smtClean="0">
                <a:latin typeface="Calibri"/>
                <a:ea typeface="Calibri"/>
                <a:cs typeface="Calibri"/>
                <a:sym typeface="Calibri"/>
              </a:rPr>
              <a:t>[</a:t>
            </a:r>
            <a:r>
              <a:rPr lang="en-US" sz="1100" dirty="0" smtClean="0">
                <a:latin typeface="Calibri"/>
                <a:ea typeface="Calibri"/>
                <a:cs typeface="Calibri"/>
                <a:sym typeface="Calibri"/>
              </a:rPr>
              <a:t>Zhang*, Liu* </a:t>
            </a:r>
            <a:r>
              <a:rPr lang="en" sz="1100" dirty="0" smtClean="0">
                <a:latin typeface="Calibri"/>
                <a:ea typeface="Calibri"/>
                <a:cs typeface="Calibri"/>
                <a:sym typeface="Calibri"/>
              </a:rPr>
              <a:t>et </a:t>
            </a:r>
            <a:r>
              <a:rPr lang="en" sz="1100" dirty="0">
                <a:latin typeface="Calibri"/>
                <a:ea typeface="Calibri"/>
                <a:cs typeface="Calibri"/>
                <a:sym typeface="Calibri"/>
              </a:rPr>
              <a:t>al., </a:t>
            </a:r>
            <a:r>
              <a:rPr lang="en-US" sz="1100" i="1" dirty="0" smtClean="0">
                <a:latin typeface="Calibri"/>
                <a:ea typeface="Calibri"/>
                <a:cs typeface="Calibri"/>
                <a:sym typeface="Calibri"/>
              </a:rPr>
              <a:t>Genome Biology </a:t>
            </a:r>
            <a:r>
              <a:rPr lang="en" sz="1100" dirty="0" smtClean="0">
                <a:latin typeface="Calibri"/>
                <a:ea typeface="Calibri"/>
                <a:cs typeface="Calibri"/>
                <a:sym typeface="Calibri"/>
              </a:rPr>
              <a:t>(</a:t>
            </a:r>
            <a:r>
              <a:rPr lang="en-US" sz="1100" dirty="0" smtClean="0">
                <a:latin typeface="Calibri"/>
                <a:ea typeface="Calibri"/>
                <a:cs typeface="Calibri"/>
                <a:sym typeface="Calibri"/>
              </a:rPr>
              <a:t>in review </a:t>
            </a:r>
            <a:r>
              <a:rPr lang="en" sz="1100" dirty="0" smtClean="0">
                <a:latin typeface="Calibri"/>
                <a:ea typeface="Calibri"/>
                <a:cs typeface="Calibri"/>
                <a:sym typeface="Calibri"/>
              </a:rPr>
              <a:t>‘1</a:t>
            </a:r>
            <a:r>
              <a:rPr lang="en-US" sz="1100" dirty="0" smtClean="0">
                <a:latin typeface="Calibri"/>
                <a:ea typeface="Calibri"/>
                <a:cs typeface="Calibri"/>
                <a:sym typeface="Calibri"/>
              </a:rPr>
              <a:t>8</a:t>
            </a:r>
            <a:r>
              <a:rPr lang="en" sz="1100" dirty="0" smtClean="0">
                <a:latin typeface="Calibri"/>
                <a:ea typeface="Calibri"/>
                <a:cs typeface="Calibri"/>
                <a:sym typeface="Calibri"/>
              </a:rPr>
              <a:t>)</a:t>
            </a:r>
            <a:r>
              <a:rPr lang="en-US" sz="1100" dirty="0" smtClean="0">
                <a:latin typeface="Calibri"/>
                <a:ea typeface="Calibri"/>
                <a:cs typeface="Calibri"/>
                <a:sym typeface="Calibri"/>
              </a:rPr>
              <a:t>]</a:t>
            </a:r>
            <a:endParaRPr lang="en" sz="1100" dirty="0">
              <a:latin typeface="Calibri"/>
              <a:ea typeface="Calibri"/>
              <a:cs typeface="Calibri"/>
              <a:sym typeface="Calibri"/>
            </a:endParaRPr>
          </a:p>
        </p:txBody>
      </p:sp>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l="5251" t="38615" r="41124" b="5926"/>
          <a:stretch/>
        </p:blipFill>
        <p:spPr>
          <a:xfrm>
            <a:off x="630621" y="2875855"/>
            <a:ext cx="2999142" cy="2091196"/>
          </a:xfrm>
          <a:prstGeom prst="rect">
            <a:avLst/>
          </a:prstGeom>
        </p:spPr>
      </p:pic>
      <p:pic>
        <p:nvPicPr>
          <p:cNvPr id="8" name="Picture 7"/>
          <p:cNvPicPr>
            <a:picLocks noChangeAspect="1"/>
          </p:cNvPicPr>
          <p:nvPr/>
        </p:nvPicPr>
        <p:blipFill rotWithShape="1">
          <a:blip r:embed="rId2">
            <a:extLst>
              <a:ext uri="{28A0092B-C50C-407E-A947-70E740481C1C}">
                <a14:useLocalDpi xmlns:a14="http://schemas.microsoft.com/office/drawing/2010/main" val="0"/>
              </a:ext>
            </a:extLst>
          </a:blip>
          <a:srcRect l="65405" t="62410" r="9785" b="5926"/>
          <a:stretch/>
        </p:blipFill>
        <p:spPr>
          <a:xfrm>
            <a:off x="6316717" y="3138993"/>
            <a:ext cx="2207173" cy="1899307"/>
          </a:xfrm>
          <a:prstGeom prst="rect">
            <a:avLst/>
          </a:prstGeom>
        </p:spPr>
      </p:pic>
      <p:sp>
        <p:nvSpPr>
          <p:cNvPr id="2" name="TextBox 1"/>
          <p:cNvSpPr txBox="1"/>
          <p:nvPr/>
        </p:nvSpPr>
        <p:spPr>
          <a:xfrm>
            <a:off x="362607" y="784660"/>
            <a:ext cx="536027" cy="307777"/>
          </a:xfrm>
          <a:prstGeom prst="rect">
            <a:avLst/>
          </a:prstGeom>
          <a:noFill/>
        </p:spPr>
        <p:txBody>
          <a:bodyPr wrap="square" rtlCol="0">
            <a:spAutoFit/>
          </a:bodyPr>
          <a:lstStyle/>
          <a:p>
            <a:r>
              <a:rPr lang="en-US" b="1" dirty="0" smtClean="0">
                <a:latin typeface="Helvetica" charset="0"/>
                <a:ea typeface="Helvetica" charset="0"/>
                <a:cs typeface="Helvetica" charset="0"/>
              </a:rPr>
              <a:t>A</a:t>
            </a:r>
            <a:endParaRPr lang="en-US" b="1" dirty="0">
              <a:latin typeface="Helvetica" charset="0"/>
              <a:ea typeface="Helvetica" charset="0"/>
              <a:cs typeface="Helvetica" charset="0"/>
            </a:endParaRPr>
          </a:p>
        </p:txBody>
      </p:sp>
      <p:sp>
        <p:nvSpPr>
          <p:cNvPr id="9" name="TextBox 8"/>
          <p:cNvSpPr txBox="1"/>
          <p:nvPr/>
        </p:nvSpPr>
        <p:spPr>
          <a:xfrm>
            <a:off x="362606" y="2904810"/>
            <a:ext cx="536027" cy="307777"/>
          </a:xfrm>
          <a:prstGeom prst="rect">
            <a:avLst/>
          </a:prstGeom>
          <a:noFill/>
        </p:spPr>
        <p:txBody>
          <a:bodyPr wrap="square" rtlCol="0">
            <a:spAutoFit/>
          </a:bodyPr>
          <a:lstStyle/>
          <a:p>
            <a:r>
              <a:rPr lang="en-US" b="1" dirty="0" smtClean="0">
                <a:latin typeface="Helvetica" charset="0"/>
                <a:ea typeface="Helvetica" charset="0"/>
                <a:cs typeface="Helvetica" charset="0"/>
              </a:rPr>
              <a:t>B</a:t>
            </a:r>
            <a:endParaRPr lang="en-US" b="1" dirty="0">
              <a:latin typeface="Helvetica" charset="0"/>
              <a:ea typeface="Helvetica" charset="0"/>
              <a:cs typeface="Helvetica" charset="0"/>
            </a:endParaRPr>
          </a:p>
        </p:txBody>
      </p:sp>
      <p:sp>
        <p:nvSpPr>
          <p:cNvPr id="10" name="TextBox 9"/>
          <p:cNvSpPr txBox="1"/>
          <p:nvPr/>
        </p:nvSpPr>
        <p:spPr>
          <a:xfrm>
            <a:off x="3775157" y="2904810"/>
            <a:ext cx="536027" cy="307777"/>
          </a:xfrm>
          <a:prstGeom prst="rect">
            <a:avLst/>
          </a:prstGeom>
          <a:noFill/>
        </p:spPr>
        <p:txBody>
          <a:bodyPr wrap="square" rtlCol="0">
            <a:spAutoFit/>
          </a:bodyPr>
          <a:lstStyle/>
          <a:p>
            <a:r>
              <a:rPr lang="en-US" b="1" dirty="0">
                <a:latin typeface="Helvetica" charset="0"/>
                <a:ea typeface="Helvetica" charset="0"/>
                <a:cs typeface="Helvetica" charset="0"/>
              </a:rPr>
              <a:t>C</a:t>
            </a:r>
          </a:p>
        </p:txBody>
      </p:sp>
    </p:spTree>
    <p:extLst>
      <p:ext uri="{BB962C8B-B14F-4D97-AF65-F5344CB8AC3E}">
        <p14:creationId xmlns:p14="http://schemas.microsoft.com/office/powerpoint/2010/main" val="181298089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6929" y="758394"/>
            <a:ext cx="8179512" cy="4285070"/>
          </a:xfrm>
          <a:prstGeom prst="rect">
            <a:avLst/>
          </a:prstGeom>
        </p:spPr>
      </p:pic>
      <p:sp>
        <p:nvSpPr>
          <p:cNvPr id="5" name="TextBox 4"/>
          <p:cNvSpPr txBox="1"/>
          <p:nvPr/>
        </p:nvSpPr>
        <p:spPr>
          <a:xfrm>
            <a:off x="0" y="248697"/>
            <a:ext cx="9144000" cy="369332"/>
          </a:xfrm>
          <a:prstGeom prst="rect">
            <a:avLst/>
          </a:prstGeom>
          <a:noFill/>
        </p:spPr>
        <p:txBody>
          <a:bodyPr wrap="square" rtlCol="0">
            <a:spAutoFit/>
          </a:bodyPr>
          <a:lstStyle/>
          <a:p>
            <a:pPr algn="ctr"/>
            <a:r>
              <a:rPr lang="en-US" sz="1800" b="1" dirty="0" smtClean="0">
                <a:solidFill>
                  <a:srgbClr val="22228B"/>
                </a:solidFill>
              </a:rPr>
              <a:t>RADAR Scores enriched in COSMIC genes and recurrently mutated regions</a:t>
            </a:r>
            <a:endParaRPr lang="en-US" sz="1800" b="1" dirty="0">
              <a:solidFill>
                <a:srgbClr val="22228B"/>
              </a:solidFill>
            </a:endParaRPr>
          </a:p>
        </p:txBody>
      </p:sp>
    </p:spTree>
    <p:extLst>
      <p:ext uri="{BB962C8B-B14F-4D97-AF65-F5344CB8AC3E}">
        <p14:creationId xmlns:p14="http://schemas.microsoft.com/office/powerpoint/2010/main" val="210113267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b="51290"/>
          <a:stretch/>
        </p:blipFill>
        <p:spPr>
          <a:xfrm>
            <a:off x="-50800" y="1094588"/>
            <a:ext cx="4460164" cy="2861390"/>
          </a:xfrm>
          <a:prstGeom prst="rect">
            <a:avLst/>
          </a:prstGeom>
        </p:spPr>
      </p:pic>
      <p:sp>
        <p:nvSpPr>
          <p:cNvPr id="7" name="TextBox 6"/>
          <p:cNvSpPr txBox="1"/>
          <p:nvPr/>
        </p:nvSpPr>
        <p:spPr>
          <a:xfrm>
            <a:off x="735725" y="262845"/>
            <a:ext cx="7987862" cy="369332"/>
          </a:xfrm>
          <a:prstGeom prst="rect">
            <a:avLst/>
          </a:prstGeom>
          <a:noFill/>
        </p:spPr>
        <p:txBody>
          <a:bodyPr wrap="square" rtlCol="0">
            <a:spAutoFit/>
          </a:bodyPr>
          <a:lstStyle/>
          <a:p>
            <a:pPr algn="ctr"/>
            <a:r>
              <a:rPr lang="en-US" sz="1800" b="1" dirty="0" smtClean="0">
                <a:solidFill>
                  <a:srgbClr val="22228B"/>
                </a:solidFill>
              </a:rPr>
              <a:t>Visualization of </a:t>
            </a:r>
            <a:r>
              <a:rPr lang="en-US" sz="1800" b="1" smtClean="0">
                <a:solidFill>
                  <a:srgbClr val="22228B"/>
                </a:solidFill>
              </a:rPr>
              <a:t>RADAR Features and Scoring</a:t>
            </a:r>
            <a:endParaRPr lang="en-US" sz="1800" b="1" dirty="0">
              <a:solidFill>
                <a:srgbClr val="22228B"/>
              </a:solidFill>
            </a:endParaRPr>
          </a:p>
        </p:txBody>
      </p:sp>
      <p:sp>
        <p:nvSpPr>
          <p:cNvPr id="8" name="Shape 513"/>
          <p:cNvSpPr txBox="1"/>
          <p:nvPr/>
        </p:nvSpPr>
        <p:spPr>
          <a:xfrm>
            <a:off x="-50800" y="4882300"/>
            <a:ext cx="3200400" cy="312000"/>
          </a:xfrm>
          <a:prstGeom prst="rect">
            <a:avLst/>
          </a:prstGeom>
          <a:noFill/>
          <a:ln>
            <a:noFill/>
          </a:ln>
        </p:spPr>
        <p:txBody>
          <a:bodyPr wrap="square" lIns="91425" tIns="91425" rIns="91425" bIns="91425" anchor="ctr" anchorCtr="0">
            <a:noAutofit/>
          </a:bodyPr>
          <a:lstStyle/>
          <a:p>
            <a:pPr>
              <a:lnSpc>
                <a:spcPct val="115000"/>
              </a:lnSpc>
            </a:pPr>
            <a:r>
              <a:rPr lang="en" sz="1100" dirty="0" smtClean="0">
                <a:latin typeface="Calibri"/>
                <a:ea typeface="Calibri"/>
                <a:cs typeface="Calibri"/>
                <a:sym typeface="Calibri"/>
              </a:rPr>
              <a:t>[</a:t>
            </a:r>
            <a:r>
              <a:rPr lang="en-US" sz="1100" dirty="0" smtClean="0">
                <a:latin typeface="Calibri"/>
                <a:ea typeface="Calibri"/>
                <a:cs typeface="Calibri"/>
                <a:sym typeface="Calibri"/>
              </a:rPr>
              <a:t>Zhang*, Liu* </a:t>
            </a:r>
            <a:r>
              <a:rPr lang="en" sz="1100" dirty="0" smtClean="0">
                <a:latin typeface="Calibri"/>
                <a:ea typeface="Calibri"/>
                <a:cs typeface="Calibri"/>
                <a:sym typeface="Calibri"/>
              </a:rPr>
              <a:t>et </a:t>
            </a:r>
            <a:r>
              <a:rPr lang="en" sz="1100" dirty="0">
                <a:latin typeface="Calibri"/>
                <a:ea typeface="Calibri"/>
                <a:cs typeface="Calibri"/>
                <a:sym typeface="Calibri"/>
              </a:rPr>
              <a:t>al., </a:t>
            </a:r>
            <a:r>
              <a:rPr lang="en-US" sz="1100" i="1" dirty="0" smtClean="0">
                <a:latin typeface="Calibri"/>
                <a:ea typeface="Calibri"/>
                <a:cs typeface="Calibri"/>
                <a:sym typeface="Calibri"/>
              </a:rPr>
              <a:t>Genome Biology </a:t>
            </a:r>
            <a:r>
              <a:rPr lang="en" sz="1100" dirty="0" smtClean="0">
                <a:latin typeface="Calibri"/>
                <a:ea typeface="Calibri"/>
                <a:cs typeface="Calibri"/>
                <a:sym typeface="Calibri"/>
              </a:rPr>
              <a:t>(</a:t>
            </a:r>
            <a:r>
              <a:rPr lang="en-US" sz="1100" dirty="0" smtClean="0">
                <a:latin typeface="Calibri"/>
                <a:ea typeface="Calibri"/>
                <a:cs typeface="Calibri"/>
                <a:sym typeface="Calibri"/>
              </a:rPr>
              <a:t>in review </a:t>
            </a:r>
            <a:r>
              <a:rPr lang="en" sz="1100" dirty="0" smtClean="0">
                <a:latin typeface="Calibri"/>
                <a:ea typeface="Calibri"/>
                <a:cs typeface="Calibri"/>
                <a:sym typeface="Calibri"/>
              </a:rPr>
              <a:t>‘1</a:t>
            </a:r>
            <a:r>
              <a:rPr lang="en-US" sz="1100" dirty="0" smtClean="0">
                <a:latin typeface="Calibri"/>
                <a:ea typeface="Calibri"/>
                <a:cs typeface="Calibri"/>
                <a:sym typeface="Calibri"/>
              </a:rPr>
              <a:t>8</a:t>
            </a:r>
            <a:r>
              <a:rPr lang="en" sz="1100" dirty="0" smtClean="0">
                <a:latin typeface="Calibri"/>
                <a:ea typeface="Calibri"/>
                <a:cs typeface="Calibri"/>
                <a:sym typeface="Calibri"/>
              </a:rPr>
              <a:t>)</a:t>
            </a:r>
            <a:r>
              <a:rPr lang="en-US" sz="1100" dirty="0" smtClean="0">
                <a:latin typeface="Calibri"/>
                <a:ea typeface="Calibri"/>
                <a:cs typeface="Calibri"/>
                <a:sym typeface="Calibri"/>
              </a:rPr>
              <a:t>]</a:t>
            </a:r>
            <a:endParaRPr lang="en" sz="1100" dirty="0">
              <a:latin typeface="Calibri"/>
              <a:ea typeface="Calibri"/>
              <a:cs typeface="Calibri"/>
              <a:sym typeface="Calibri"/>
            </a:endParaRPr>
          </a:p>
        </p:txBody>
      </p:sp>
      <p:pic>
        <p:nvPicPr>
          <p:cNvPr id="9" name="Picture 8"/>
          <p:cNvPicPr>
            <a:picLocks noChangeAspect="1"/>
          </p:cNvPicPr>
          <p:nvPr/>
        </p:nvPicPr>
        <p:blipFill rotWithShape="1">
          <a:blip r:embed="rId2">
            <a:extLst>
              <a:ext uri="{28A0092B-C50C-407E-A947-70E740481C1C}">
                <a14:useLocalDpi xmlns:a14="http://schemas.microsoft.com/office/drawing/2010/main" val="0"/>
              </a:ext>
            </a:extLst>
          </a:blip>
          <a:srcRect t="48710"/>
          <a:stretch/>
        </p:blipFill>
        <p:spPr>
          <a:xfrm>
            <a:off x="4519448" y="1094588"/>
            <a:ext cx="4397415" cy="2970582"/>
          </a:xfrm>
          <a:prstGeom prst="rect">
            <a:avLst/>
          </a:prstGeom>
        </p:spPr>
      </p:pic>
    </p:spTree>
    <p:extLst>
      <p:ext uri="{BB962C8B-B14F-4D97-AF65-F5344CB8AC3E}">
        <p14:creationId xmlns:p14="http://schemas.microsoft.com/office/powerpoint/2010/main" val="12435094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776" y="0"/>
            <a:ext cx="8932484" cy="5143500"/>
          </a:xfrm>
          <a:prstGeom prst="rect">
            <a:avLst/>
          </a:prstGeom>
        </p:spPr>
      </p:pic>
    </p:spTree>
    <p:extLst>
      <p:ext uri="{BB962C8B-B14F-4D97-AF65-F5344CB8AC3E}">
        <p14:creationId xmlns:p14="http://schemas.microsoft.com/office/powerpoint/2010/main" val="46477769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97"/>
        <p:cNvGrpSpPr/>
        <p:nvPr/>
      </p:nvGrpSpPr>
      <p:grpSpPr>
        <a:xfrm>
          <a:off x="0" y="0"/>
          <a:ext cx="0" cy="0"/>
          <a:chOff x="0" y="0"/>
          <a:chExt cx="0" cy="0"/>
        </a:xfrm>
      </p:grpSpPr>
      <p:sp>
        <p:nvSpPr>
          <p:cNvPr id="298" name="Shape 298"/>
          <p:cNvSpPr txBox="1">
            <a:spLocks noGrp="1"/>
          </p:cNvSpPr>
          <p:nvPr>
            <p:ph type="title"/>
          </p:nvPr>
        </p:nvSpPr>
        <p:spPr>
          <a:xfrm>
            <a:off x="0" y="108347"/>
            <a:ext cx="9144000" cy="615600"/>
          </a:xfrm>
          <a:prstGeom prst="rect">
            <a:avLst/>
          </a:prstGeom>
          <a:noFill/>
          <a:ln>
            <a:noFill/>
          </a:ln>
        </p:spPr>
        <p:txBody>
          <a:bodyPr wrap="square" lIns="92050" tIns="46025" rIns="92050" bIns="46025" anchor="ctr" anchorCtr="0">
            <a:noAutofit/>
          </a:bodyPr>
          <a:lstStyle/>
          <a:p>
            <a:pPr lvl="0">
              <a:buClr>
                <a:srgbClr val="7F7F7F"/>
              </a:buClr>
              <a:buSzPct val="25000"/>
            </a:pPr>
            <a:r>
              <a:rPr lang="en" sz="1800" dirty="0">
                <a:solidFill>
                  <a:schemeClr val="tx1">
                    <a:lumMod val="65000"/>
                    <a:lumOff val="35000"/>
                  </a:schemeClr>
                </a:solidFill>
                <a:latin typeface="Helvetica Neue"/>
                <a:ea typeface="Helvetica Neue"/>
                <a:cs typeface="Helvetica Neue"/>
                <a:sym typeface="Helvetica Neue"/>
              </a:rPr>
              <a:t>Prioritizing Variants </a:t>
            </a:r>
            <a:r>
              <a:rPr lang="en" sz="1800" dirty="0" smtClean="0">
                <a:solidFill>
                  <a:schemeClr val="tx1">
                    <a:lumMod val="65000"/>
                    <a:lumOff val="35000"/>
                  </a:schemeClr>
                </a:solidFill>
                <a:latin typeface="Helvetica Neue"/>
                <a:ea typeface="Helvetica Neue"/>
                <a:cs typeface="Helvetica Neue"/>
                <a:sym typeface="Helvetica Neue"/>
              </a:rPr>
              <a:t>in </a:t>
            </a:r>
            <a:r>
              <a:rPr lang="en" sz="1800" dirty="0">
                <a:solidFill>
                  <a:schemeClr val="tx1">
                    <a:lumMod val="65000"/>
                    <a:lumOff val="35000"/>
                  </a:schemeClr>
                </a:solidFill>
                <a:latin typeface="Helvetica Neue"/>
                <a:ea typeface="Helvetica Neue"/>
                <a:cs typeface="Helvetica Neue"/>
                <a:sym typeface="Helvetica Neue"/>
              </a:rPr>
              <a:t>Personal Genomes: </a:t>
            </a:r>
            <a:r>
              <a:rPr lang="en" sz="1800" dirty="0" smtClean="0">
                <a:solidFill>
                  <a:schemeClr val="tx1">
                    <a:lumMod val="65000"/>
                    <a:lumOff val="35000"/>
                  </a:schemeClr>
                </a:solidFill>
                <a:latin typeface="Helvetica Neue"/>
                <a:ea typeface="Helvetica Neue"/>
                <a:cs typeface="Helvetica Neue"/>
                <a:sym typeface="Helvetica Neue"/>
              </a:rPr>
              <a:t>Using </a:t>
            </a:r>
            <a:r>
              <a:rPr lang="en" sz="1800" dirty="0">
                <a:solidFill>
                  <a:schemeClr val="tx1">
                    <a:lumMod val="65000"/>
                    <a:lumOff val="35000"/>
                  </a:schemeClr>
                </a:solidFill>
                <a:latin typeface="Helvetica Neue"/>
                <a:ea typeface="Helvetica Neue"/>
                <a:cs typeface="Helvetica Neue"/>
                <a:sym typeface="Helvetica Neue"/>
              </a:rPr>
              <a:t>functional </a:t>
            </a:r>
            <a:br>
              <a:rPr lang="en" sz="1800" dirty="0">
                <a:solidFill>
                  <a:schemeClr val="tx1">
                    <a:lumMod val="65000"/>
                    <a:lumOff val="35000"/>
                  </a:schemeClr>
                </a:solidFill>
                <a:latin typeface="Helvetica Neue"/>
                <a:ea typeface="Helvetica Neue"/>
                <a:cs typeface="Helvetica Neue"/>
                <a:sym typeface="Helvetica Neue"/>
              </a:rPr>
            </a:br>
            <a:r>
              <a:rPr lang="en" sz="1800" dirty="0" smtClean="0">
                <a:solidFill>
                  <a:schemeClr val="tx1">
                    <a:lumMod val="65000"/>
                    <a:lumOff val="35000"/>
                  </a:schemeClr>
                </a:solidFill>
                <a:latin typeface="Helvetica Neue"/>
                <a:ea typeface="Helvetica Neue"/>
                <a:cs typeface="Helvetica Neue"/>
                <a:sym typeface="Helvetica Neue"/>
              </a:rPr>
              <a:t>impact, with </a:t>
            </a:r>
            <a:r>
              <a:rPr lang="en" sz="1800" dirty="0">
                <a:solidFill>
                  <a:schemeClr val="tx1">
                    <a:lumMod val="65000"/>
                    <a:lumOff val="35000"/>
                  </a:schemeClr>
                </a:solidFill>
                <a:latin typeface="Helvetica Neue"/>
                <a:ea typeface="Helvetica Neue"/>
                <a:cs typeface="Helvetica Neue"/>
                <a:sym typeface="Helvetica Neue"/>
              </a:rPr>
              <a:t>particular application to cancer</a:t>
            </a:r>
          </a:p>
        </p:txBody>
      </p:sp>
      <p:sp>
        <p:nvSpPr>
          <p:cNvPr id="299" name="Shape 299"/>
          <p:cNvSpPr txBox="1">
            <a:spLocks noGrp="1"/>
          </p:cNvSpPr>
          <p:nvPr>
            <p:ph type="body" idx="1"/>
          </p:nvPr>
        </p:nvSpPr>
        <p:spPr>
          <a:xfrm>
            <a:off x="50801" y="778675"/>
            <a:ext cx="3417614" cy="4212300"/>
          </a:xfrm>
          <a:prstGeom prst="rect">
            <a:avLst/>
          </a:prstGeom>
          <a:noFill/>
          <a:ln>
            <a:noFill/>
          </a:ln>
        </p:spPr>
        <p:txBody>
          <a:bodyPr wrap="square" lIns="92050" tIns="46025" rIns="92050" bIns="46025" anchor="t" anchorCtr="0">
            <a:noAutofit/>
          </a:bodyPr>
          <a:lstStyle/>
          <a:p>
            <a:pPr lvl="0" indent="-228600">
              <a:spcBef>
                <a:spcPts val="0"/>
              </a:spcBef>
              <a:buClr>
                <a:srgbClr val="FFFFFF"/>
              </a:buClr>
              <a:buFont typeface="Helvetica Neue"/>
              <a:buChar char="•"/>
            </a:pPr>
            <a:r>
              <a:rPr lang="en" sz="2000" dirty="0">
                <a:solidFill>
                  <a:schemeClr val="tx1">
                    <a:lumMod val="65000"/>
                    <a:lumOff val="35000"/>
                  </a:schemeClr>
                </a:solidFill>
                <a:latin typeface="Helvetica Neue"/>
                <a:ea typeface="Helvetica Neue"/>
                <a:cs typeface="Helvetica Neue"/>
                <a:sym typeface="Helvetica Neue"/>
              </a:rPr>
              <a:t>Introduction</a:t>
            </a:r>
            <a:endParaRPr lang="en-US" sz="2000" dirty="0">
              <a:solidFill>
                <a:schemeClr val="tx1">
                  <a:lumMod val="65000"/>
                  <a:lumOff val="35000"/>
                </a:schemeClr>
              </a:solidFill>
              <a:latin typeface="Helvetica Neue"/>
              <a:ea typeface="Helvetica Neue"/>
              <a:cs typeface="Helvetica Neue"/>
              <a:sym typeface="Helvetica Neue"/>
            </a:endParaRPr>
          </a:p>
          <a:p>
            <a:pPr lvl="1" indent="-228600">
              <a:spcBef>
                <a:spcPts val="0"/>
              </a:spcBef>
              <a:buClr>
                <a:srgbClr val="FFFFFF"/>
              </a:buClr>
              <a:buFont typeface="Helvetica Neue"/>
              <a:buChar char="•"/>
            </a:pPr>
            <a:r>
              <a:rPr lang="en" sz="1600" dirty="0">
                <a:solidFill>
                  <a:schemeClr val="tx1">
                    <a:lumMod val="65000"/>
                    <a:lumOff val="35000"/>
                  </a:schemeClr>
                </a:solidFill>
                <a:latin typeface="Helvetica Neue"/>
                <a:ea typeface="Helvetica Neue"/>
                <a:cs typeface="Helvetica Neue"/>
                <a:sym typeface="Helvetica Neue"/>
              </a:rPr>
              <a:t>An individual's disease variants as </a:t>
            </a:r>
            <a:r>
              <a:rPr lang="en-US" sz="1600" dirty="0" smtClean="0">
                <a:solidFill>
                  <a:schemeClr val="tx1">
                    <a:lumMod val="65000"/>
                    <a:lumOff val="35000"/>
                  </a:schemeClr>
                </a:solidFill>
                <a:latin typeface="Helvetica Neue"/>
                <a:ea typeface="Helvetica Neue"/>
                <a:cs typeface="Helvetica Neue"/>
                <a:sym typeface="Helvetica Neue"/>
              </a:rPr>
              <a:t/>
            </a:r>
            <a:br>
              <a:rPr lang="en-US" sz="1600" dirty="0" smtClean="0">
                <a:solidFill>
                  <a:schemeClr val="tx1">
                    <a:lumMod val="65000"/>
                    <a:lumOff val="35000"/>
                  </a:schemeClr>
                </a:solidFill>
                <a:latin typeface="Helvetica Neue"/>
                <a:ea typeface="Helvetica Neue"/>
                <a:cs typeface="Helvetica Neue"/>
                <a:sym typeface="Helvetica Neue"/>
              </a:rPr>
            </a:br>
            <a:r>
              <a:rPr lang="en" sz="1600" dirty="0" smtClean="0">
                <a:solidFill>
                  <a:schemeClr val="tx1">
                    <a:lumMod val="65000"/>
                    <a:lumOff val="35000"/>
                  </a:schemeClr>
                </a:solidFill>
                <a:latin typeface="Helvetica Neue"/>
                <a:ea typeface="Helvetica Neue"/>
                <a:cs typeface="Helvetica Neue"/>
                <a:sym typeface="Helvetica Neue"/>
              </a:rPr>
              <a:t>the </a:t>
            </a:r>
            <a:r>
              <a:rPr lang="en" sz="1600" dirty="0">
                <a:solidFill>
                  <a:schemeClr val="tx1">
                    <a:lumMod val="65000"/>
                    <a:lumOff val="35000"/>
                  </a:schemeClr>
                </a:solidFill>
                <a:latin typeface="Helvetica Neue"/>
                <a:ea typeface="Helvetica Neue"/>
                <a:cs typeface="Helvetica Neue"/>
                <a:sym typeface="Helvetica Neue"/>
              </a:rPr>
              <a:t>public's gateway into genomics &amp; biology</a:t>
            </a:r>
          </a:p>
          <a:p>
            <a:pPr lvl="1" indent="-228600">
              <a:spcBef>
                <a:spcPts val="400"/>
              </a:spcBef>
              <a:buClr>
                <a:srgbClr val="FFFFFF"/>
              </a:buClr>
              <a:buFont typeface="Helvetica Neue"/>
              <a:buChar char="•"/>
            </a:pPr>
            <a:r>
              <a:rPr lang="en" sz="1600" b="1" u="sng" dirty="0">
                <a:solidFill>
                  <a:schemeClr val="tx1">
                    <a:lumMod val="65000"/>
                    <a:lumOff val="35000"/>
                  </a:schemeClr>
                </a:solidFill>
                <a:latin typeface="Helvetica Neue"/>
                <a:ea typeface="Helvetica Neue"/>
                <a:cs typeface="Helvetica Neue"/>
                <a:sym typeface="Helvetica Neue"/>
              </a:rPr>
              <a:t>The exponential scaling</a:t>
            </a:r>
            <a:r>
              <a:rPr lang="en" sz="1600" dirty="0">
                <a:solidFill>
                  <a:schemeClr val="tx1">
                    <a:lumMod val="65000"/>
                    <a:lumOff val="35000"/>
                  </a:schemeClr>
                </a:solidFill>
                <a:latin typeface="Helvetica Neue"/>
                <a:ea typeface="Helvetica Neue"/>
                <a:cs typeface="Helvetica Neue"/>
                <a:sym typeface="Helvetica Neue"/>
              </a:rPr>
              <a:t> of data </a:t>
            </a:r>
            <a:r>
              <a:rPr lang="en" sz="1600" dirty="0" smtClean="0">
                <a:solidFill>
                  <a:schemeClr val="tx1">
                    <a:lumMod val="65000"/>
                    <a:lumOff val="35000"/>
                  </a:schemeClr>
                </a:solidFill>
                <a:latin typeface="Helvetica Neue"/>
                <a:ea typeface="Helvetica Neue"/>
                <a:cs typeface="Helvetica Neue"/>
                <a:sym typeface="Helvetica Neue"/>
              </a:rPr>
              <a:t>gen</a:t>
            </a:r>
            <a:r>
              <a:rPr lang="en-US" sz="1600" dirty="0" smtClean="0">
                <a:solidFill>
                  <a:schemeClr val="tx1">
                    <a:lumMod val="65000"/>
                    <a:lumOff val="35000"/>
                  </a:schemeClr>
                </a:solidFill>
                <a:latin typeface="Helvetica Neue"/>
                <a:ea typeface="Helvetica Neue"/>
                <a:cs typeface="Helvetica Neue"/>
                <a:sym typeface="Helvetica Neue"/>
              </a:rPr>
              <a:t>.</a:t>
            </a:r>
            <a:r>
              <a:rPr lang="en" sz="1600" dirty="0" smtClean="0">
                <a:solidFill>
                  <a:schemeClr val="tx1">
                    <a:lumMod val="65000"/>
                    <a:lumOff val="35000"/>
                  </a:schemeClr>
                </a:solidFill>
                <a:latin typeface="Helvetica Neue"/>
                <a:ea typeface="Helvetica Neue"/>
                <a:cs typeface="Helvetica Neue"/>
                <a:sym typeface="Helvetica Neue"/>
              </a:rPr>
              <a:t> </a:t>
            </a:r>
            <a:r>
              <a:rPr lang="en" sz="1600" dirty="0">
                <a:solidFill>
                  <a:schemeClr val="tx1">
                    <a:lumMod val="65000"/>
                    <a:lumOff val="35000"/>
                  </a:schemeClr>
                </a:solidFill>
                <a:latin typeface="Helvetica Neue"/>
                <a:ea typeface="Helvetica Neue"/>
                <a:cs typeface="Helvetica Neue"/>
                <a:sym typeface="Helvetica Neue"/>
              </a:rPr>
              <a:t>&amp; processing</a:t>
            </a:r>
          </a:p>
          <a:p>
            <a:pPr lvl="1" indent="-228600">
              <a:spcBef>
                <a:spcPts val="400"/>
              </a:spcBef>
              <a:buClr>
                <a:srgbClr val="FFFFFF"/>
              </a:buClr>
              <a:buFont typeface="Helvetica Neue"/>
              <a:buChar char="•"/>
            </a:pPr>
            <a:r>
              <a:rPr lang="en-US" sz="1600" dirty="0" smtClean="0">
                <a:solidFill>
                  <a:schemeClr val="tx1">
                    <a:lumMod val="65000"/>
                    <a:lumOff val="35000"/>
                  </a:schemeClr>
                </a:solidFill>
                <a:latin typeface="Helvetica Neue"/>
                <a:ea typeface="Helvetica Neue"/>
                <a:cs typeface="Helvetica Neue"/>
                <a:sym typeface="Helvetica Neue"/>
              </a:rPr>
              <a:t>Big-data </a:t>
            </a:r>
            <a:r>
              <a:rPr lang="en-US" sz="1600" dirty="0">
                <a:solidFill>
                  <a:schemeClr val="tx1">
                    <a:lumMod val="65000"/>
                    <a:lumOff val="35000"/>
                  </a:schemeClr>
                </a:solidFill>
                <a:latin typeface="Helvetica Neue"/>
                <a:ea typeface="Helvetica Neue"/>
                <a:cs typeface="Helvetica Neue"/>
                <a:sym typeface="Helvetica Neue"/>
              </a:rPr>
              <a:t>m</a:t>
            </a:r>
            <a:r>
              <a:rPr lang="en" sz="1600" dirty="0" err="1" smtClean="0">
                <a:solidFill>
                  <a:schemeClr val="tx1">
                    <a:lumMod val="65000"/>
                    <a:lumOff val="35000"/>
                  </a:schemeClr>
                </a:solidFill>
                <a:latin typeface="Helvetica Neue"/>
                <a:ea typeface="Helvetica Neue"/>
                <a:cs typeface="Helvetica Neue"/>
                <a:sym typeface="Helvetica Neue"/>
              </a:rPr>
              <a:t>ining</a:t>
            </a:r>
            <a:r>
              <a:rPr lang="en" sz="1600" dirty="0" smtClean="0">
                <a:solidFill>
                  <a:schemeClr val="tx1">
                    <a:lumMod val="65000"/>
                    <a:lumOff val="35000"/>
                  </a:schemeClr>
                </a:solidFill>
                <a:latin typeface="Helvetica Neue"/>
                <a:ea typeface="Helvetica Neue"/>
                <a:cs typeface="Helvetica Neue"/>
                <a:sym typeface="Helvetica Neue"/>
              </a:rPr>
              <a:t> to </a:t>
            </a:r>
            <a:r>
              <a:rPr lang="en" sz="1600" dirty="0">
                <a:solidFill>
                  <a:schemeClr val="tx1">
                    <a:lumMod val="65000"/>
                    <a:lumOff val="35000"/>
                  </a:schemeClr>
                </a:solidFill>
                <a:latin typeface="Helvetica Neue"/>
                <a:ea typeface="Helvetica Neue"/>
                <a:cs typeface="Helvetica Neue"/>
                <a:sym typeface="Helvetica Neue"/>
              </a:rPr>
              <a:t>prioritize </a:t>
            </a:r>
            <a:r>
              <a:rPr lang="en-US" sz="1600" dirty="0">
                <a:solidFill>
                  <a:schemeClr val="tx1">
                    <a:lumMod val="65000"/>
                    <a:lumOff val="35000"/>
                  </a:schemeClr>
                </a:solidFill>
                <a:latin typeface="Helvetica Neue"/>
                <a:ea typeface="Helvetica Neue"/>
                <a:cs typeface="Helvetica Neue"/>
                <a:sym typeface="Helvetica Neue"/>
              </a:rPr>
              <a:t>key </a:t>
            </a:r>
            <a:r>
              <a:rPr lang="en" sz="1600" dirty="0">
                <a:solidFill>
                  <a:schemeClr val="tx1">
                    <a:lumMod val="65000"/>
                    <a:lumOff val="35000"/>
                  </a:schemeClr>
                </a:solidFill>
                <a:latin typeface="Helvetica Neue"/>
                <a:ea typeface="Helvetica Neue"/>
                <a:cs typeface="Helvetica Neue"/>
                <a:sym typeface="Helvetica Neue"/>
              </a:rPr>
              <a:t>variants </a:t>
            </a:r>
            <a:r>
              <a:rPr lang="en-US" sz="1600" dirty="0" smtClean="0">
                <a:solidFill>
                  <a:schemeClr val="tx1">
                    <a:lumMod val="65000"/>
                    <a:lumOff val="35000"/>
                  </a:schemeClr>
                </a:solidFill>
                <a:latin typeface="Helvetica Neue"/>
                <a:ea typeface="Helvetica Neue"/>
                <a:cs typeface="Helvetica Neue"/>
                <a:sym typeface="Helvetica Neue"/>
              </a:rPr>
              <a:t>as </a:t>
            </a:r>
            <a:r>
              <a:rPr lang="en" sz="1600" dirty="0" smtClean="0">
                <a:solidFill>
                  <a:schemeClr val="tx1">
                    <a:lumMod val="65000"/>
                    <a:lumOff val="35000"/>
                  </a:schemeClr>
                </a:solidFill>
                <a:latin typeface="Helvetica Neue"/>
                <a:ea typeface="Helvetica Neue"/>
                <a:cs typeface="Helvetica Neue"/>
                <a:sym typeface="Helvetica Neue"/>
              </a:rPr>
              <a:t>drivers</a:t>
            </a:r>
            <a:endParaRPr lang="en" sz="1600" dirty="0">
              <a:solidFill>
                <a:schemeClr val="tx1">
                  <a:lumMod val="65000"/>
                  <a:lumOff val="35000"/>
                </a:schemeClr>
              </a:solidFill>
              <a:latin typeface="Helvetica Neue"/>
              <a:ea typeface="Helvetica Neue"/>
              <a:cs typeface="Helvetica Neue"/>
              <a:sym typeface="Helvetica Neue"/>
            </a:endParaRPr>
          </a:p>
          <a:p>
            <a:pPr marL="228600" lvl="1" indent="-228600">
              <a:spcBef>
                <a:spcPts val="0"/>
              </a:spcBef>
              <a:buClr>
                <a:srgbClr val="FFFFFF"/>
              </a:buClr>
              <a:buFont typeface="Helvetica Neue"/>
              <a:buChar char="•"/>
            </a:pPr>
            <a:r>
              <a:rPr lang="en" sz="2000" dirty="0">
                <a:solidFill>
                  <a:schemeClr val="tx1">
                    <a:lumMod val="65000"/>
                    <a:lumOff val="35000"/>
                  </a:schemeClr>
                </a:solidFill>
                <a:latin typeface="Helvetica Neue"/>
                <a:ea typeface="Helvetica Neue"/>
                <a:cs typeface="Helvetica Neue"/>
                <a:sym typeface="Helvetica Neue"/>
              </a:rPr>
              <a:t>Functional impact #1: Coding</a:t>
            </a:r>
          </a:p>
          <a:p>
            <a:pPr lvl="1" indent="-228600">
              <a:spcBef>
                <a:spcPts val="500"/>
              </a:spcBef>
              <a:buFont typeface="Merriweather Sans"/>
              <a:buChar char="•"/>
            </a:pPr>
            <a:r>
              <a:rPr lang="en" sz="1600" b="1" u="sng" dirty="0" smtClean="0">
                <a:solidFill>
                  <a:srgbClr val="C00000"/>
                </a:solidFill>
              </a:rPr>
              <a:t>Frustration</a:t>
            </a:r>
            <a:r>
              <a:rPr lang="en" sz="1600" dirty="0" smtClean="0">
                <a:solidFill>
                  <a:srgbClr val="C00000"/>
                </a:solidFill>
              </a:rPr>
              <a:t> </a:t>
            </a:r>
            <a:r>
              <a:rPr lang="en" sz="1600" dirty="0">
                <a:solidFill>
                  <a:schemeClr val="tx1">
                    <a:lumMod val="65000"/>
                    <a:lumOff val="35000"/>
                  </a:schemeClr>
                </a:solidFill>
              </a:rPr>
              <a:t>as a localized metric of SNV impact. Differential profiles for oncogenes v. TSGs</a:t>
            </a:r>
            <a:endParaRPr lang="en-US" sz="1600" dirty="0">
              <a:solidFill>
                <a:schemeClr val="tx1">
                  <a:lumMod val="65000"/>
                  <a:lumOff val="35000"/>
                </a:schemeClr>
              </a:solidFill>
            </a:endParaRPr>
          </a:p>
          <a:p>
            <a:pPr lvl="1" indent="-228600">
              <a:spcBef>
                <a:spcPts val="400"/>
              </a:spcBef>
              <a:buClr>
                <a:srgbClr val="FFFFFF"/>
              </a:buClr>
              <a:buFont typeface="Helvetica Neue"/>
              <a:buChar char="•"/>
            </a:pPr>
            <a:endParaRPr lang="en-US" sz="1600" b="1" u="sng" dirty="0">
              <a:solidFill>
                <a:schemeClr val="tx1">
                  <a:lumMod val="65000"/>
                  <a:lumOff val="35000"/>
                </a:schemeClr>
              </a:solidFill>
              <a:latin typeface="Helvetica Neue"/>
              <a:ea typeface="Helvetica Neue"/>
              <a:cs typeface="Helvetica Neue"/>
            </a:endParaRPr>
          </a:p>
          <a:p>
            <a:pPr marL="571500" marR="0" lvl="1" indent="-228600" algn="l" rtl="0">
              <a:lnSpc>
                <a:spcPct val="100000"/>
              </a:lnSpc>
              <a:spcBef>
                <a:spcPts val="500"/>
              </a:spcBef>
              <a:spcAft>
                <a:spcPts val="0"/>
              </a:spcAft>
              <a:buClr>
                <a:schemeClr val="lt1"/>
              </a:buClr>
              <a:buSzPct val="100000"/>
              <a:buFont typeface="Merriweather Sans"/>
              <a:buChar char="•"/>
            </a:pPr>
            <a:endParaRPr lang="en" sz="1800" b="0" i="0" u="none" strike="noStrike" cap="none" dirty="0">
              <a:solidFill>
                <a:schemeClr val="tx1">
                  <a:lumMod val="65000"/>
                  <a:lumOff val="35000"/>
                </a:schemeClr>
              </a:solidFill>
              <a:latin typeface="Arial"/>
              <a:ea typeface="Arial"/>
              <a:cs typeface="Arial"/>
              <a:sym typeface="Arial"/>
            </a:endParaRPr>
          </a:p>
          <a:p>
            <a:pPr marL="457200" marR="0" lvl="0" indent="0" algn="l" rtl="0">
              <a:lnSpc>
                <a:spcPct val="100000"/>
              </a:lnSpc>
              <a:spcBef>
                <a:spcPts val="500"/>
              </a:spcBef>
              <a:spcAft>
                <a:spcPts val="0"/>
              </a:spcAft>
              <a:buNone/>
            </a:pPr>
            <a:r>
              <a:rPr lang="en" sz="1800" b="0" i="0" u="none" strike="noStrike" cap="none" dirty="0">
                <a:solidFill>
                  <a:schemeClr val="tx1">
                    <a:lumMod val="65000"/>
                    <a:lumOff val="35000"/>
                  </a:schemeClr>
                </a:solidFill>
                <a:latin typeface="Arial"/>
                <a:ea typeface="Arial"/>
                <a:cs typeface="Arial"/>
                <a:sym typeface="Arial"/>
              </a:rPr>
              <a:t/>
            </a:r>
            <a:br>
              <a:rPr lang="en" sz="1800" b="0" i="0" u="none" strike="noStrike" cap="none" dirty="0">
                <a:solidFill>
                  <a:schemeClr val="tx1">
                    <a:lumMod val="65000"/>
                    <a:lumOff val="35000"/>
                  </a:schemeClr>
                </a:solidFill>
                <a:latin typeface="Arial"/>
                <a:ea typeface="Arial"/>
                <a:cs typeface="Arial"/>
                <a:sym typeface="Arial"/>
              </a:rPr>
            </a:br>
            <a:endParaRPr lang="en" sz="1800" b="0" i="0" u="none" strike="noStrike" cap="none" dirty="0">
              <a:solidFill>
                <a:schemeClr val="tx1">
                  <a:lumMod val="65000"/>
                  <a:lumOff val="35000"/>
                </a:schemeClr>
              </a:solidFill>
              <a:latin typeface="Arial"/>
              <a:ea typeface="Arial"/>
              <a:cs typeface="Arial"/>
              <a:sym typeface="Arial"/>
            </a:endParaRPr>
          </a:p>
        </p:txBody>
      </p:sp>
      <p:sp>
        <p:nvSpPr>
          <p:cNvPr id="300" name="Shape 300"/>
          <p:cNvSpPr txBox="1"/>
          <p:nvPr/>
        </p:nvSpPr>
        <p:spPr>
          <a:xfrm>
            <a:off x="8916425" y="3060000"/>
            <a:ext cx="529200" cy="2144100"/>
          </a:xfrm>
          <a:prstGeom prst="rect">
            <a:avLst/>
          </a:prstGeom>
          <a:solidFill>
            <a:srgbClr val="000000"/>
          </a:solidFill>
          <a:ln>
            <a:noFill/>
          </a:ln>
        </p:spPr>
        <p:txBody>
          <a:bodyPr wrap="square" lIns="91425" tIns="91425" rIns="91425" bIns="91425" anchor="t" anchorCtr="0">
            <a:noAutofit/>
          </a:bodyPr>
          <a:lstStyle/>
          <a:p>
            <a:pPr>
              <a:buClr>
                <a:srgbClr val="000000"/>
              </a:buClr>
              <a:buFont typeface="Arial"/>
              <a:buNone/>
            </a:pPr>
            <a:endParaRPr>
              <a:solidFill>
                <a:srgbClr val="000000">
                  <a:lumMod val="65000"/>
                  <a:lumOff val="35000"/>
                </a:srgbClr>
              </a:solidFill>
            </a:endParaRPr>
          </a:p>
        </p:txBody>
      </p:sp>
      <p:sp>
        <p:nvSpPr>
          <p:cNvPr id="301" name="Shape 301"/>
          <p:cNvSpPr txBox="1">
            <a:spLocks noGrp="1"/>
          </p:cNvSpPr>
          <p:nvPr>
            <p:ph type="body" idx="1"/>
          </p:nvPr>
        </p:nvSpPr>
        <p:spPr>
          <a:xfrm>
            <a:off x="3846786" y="778675"/>
            <a:ext cx="5069639" cy="4212300"/>
          </a:xfrm>
          <a:prstGeom prst="rect">
            <a:avLst/>
          </a:prstGeom>
          <a:noFill/>
          <a:ln>
            <a:noFill/>
          </a:ln>
        </p:spPr>
        <p:txBody>
          <a:bodyPr wrap="square" lIns="92050" tIns="46025" rIns="92050" bIns="46025" anchor="t" anchorCtr="0">
            <a:noAutofit/>
          </a:bodyPr>
          <a:lstStyle/>
          <a:p>
            <a:pPr indent="-228600">
              <a:spcBef>
                <a:spcPts val="500"/>
              </a:spcBef>
              <a:buFont typeface="Merriweather Sans"/>
              <a:buChar char="•"/>
            </a:pPr>
            <a:r>
              <a:rPr lang="en" sz="1500" dirty="0">
                <a:solidFill>
                  <a:schemeClr val="tx1">
                    <a:lumMod val="65000"/>
                    <a:lumOff val="35000"/>
                  </a:schemeClr>
                </a:solidFill>
                <a:latin typeface="Helvetica Neue"/>
                <a:ea typeface="Helvetica Neue"/>
                <a:cs typeface="Helvetica Neue"/>
                <a:sym typeface="Helvetica Neue"/>
              </a:rPr>
              <a:t>Functional impact #2: Non-coding</a:t>
            </a:r>
            <a:endParaRPr lang="en-US" sz="1500" dirty="0">
              <a:solidFill>
                <a:schemeClr val="tx1">
                  <a:lumMod val="65000"/>
                  <a:lumOff val="35000"/>
                </a:schemeClr>
              </a:solidFill>
              <a:latin typeface="Helvetica Neue"/>
              <a:ea typeface="Helvetica Neue"/>
              <a:cs typeface="Helvetica Neue"/>
            </a:endParaRPr>
          </a:p>
          <a:p>
            <a:pPr lvl="1" indent="-228600">
              <a:spcBef>
                <a:spcPts val="500"/>
              </a:spcBef>
              <a:buFont typeface="Merriweather Sans"/>
              <a:buChar char="•"/>
            </a:pPr>
            <a:r>
              <a:rPr lang="en" sz="1500" b="1" u="sng" dirty="0" err="1">
                <a:solidFill>
                  <a:srgbClr val="C00000"/>
                </a:solidFill>
                <a:latin typeface="Helvetica Neue"/>
                <a:ea typeface="Helvetica Neue"/>
                <a:cs typeface="Helvetica Neue"/>
              </a:rPr>
              <a:t>FunSeq</a:t>
            </a:r>
            <a:r>
              <a:rPr lang="en" sz="1500" b="1" u="sng" dirty="0">
                <a:solidFill>
                  <a:srgbClr val="C00000"/>
                </a:solidFill>
                <a:latin typeface="Helvetica Neue"/>
                <a:ea typeface="Helvetica Neue"/>
                <a:cs typeface="Helvetica Neue"/>
              </a:rPr>
              <a:t> </a:t>
            </a:r>
            <a:r>
              <a:rPr lang="en" sz="1500" dirty="0">
                <a:solidFill>
                  <a:schemeClr val="tx1">
                    <a:lumMod val="65000"/>
                    <a:lumOff val="35000"/>
                  </a:schemeClr>
                </a:solidFill>
                <a:latin typeface="Helvetica Neue"/>
                <a:ea typeface="Helvetica Neue"/>
                <a:cs typeface="Helvetica Neue"/>
              </a:rPr>
              <a:t>integrates evidence, </a:t>
            </a:r>
            <a:r>
              <a:rPr lang="en-US" sz="1500" dirty="0">
                <a:solidFill>
                  <a:schemeClr val="tx1">
                    <a:lumMod val="65000"/>
                    <a:lumOff val="35000"/>
                  </a:schemeClr>
                </a:solidFill>
                <a:latin typeface="Helvetica Neue"/>
                <a:ea typeface="Helvetica Neue"/>
                <a:cs typeface="Helvetica Neue"/>
              </a:rPr>
              <a:t/>
            </a:r>
            <a:br>
              <a:rPr lang="en-US" sz="1500" dirty="0">
                <a:solidFill>
                  <a:schemeClr val="tx1">
                    <a:lumMod val="65000"/>
                    <a:lumOff val="35000"/>
                  </a:schemeClr>
                </a:solidFill>
                <a:latin typeface="Helvetica Neue"/>
                <a:ea typeface="Helvetica Neue"/>
                <a:cs typeface="Helvetica Neue"/>
              </a:rPr>
            </a:br>
            <a:r>
              <a:rPr lang="en" sz="1500" dirty="0">
                <a:solidFill>
                  <a:schemeClr val="tx1">
                    <a:lumMod val="65000"/>
                    <a:lumOff val="35000"/>
                  </a:schemeClr>
                </a:solidFill>
                <a:latin typeface="Helvetica Neue"/>
                <a:ea typeface="Helvetica Neue"/>
                <a:cs typeface="Helvetica Neue"/>
              </a:rPr>
              <a:t>with a</a:t>
            </a:r>
            <a:r>
              <a:rPr lang="en-US" sz="1500" dirty="0">
                <a:solidFill>
                  <a:schemeClr val="tx1">
                    <a:lumMod val="65000"/>
                    <a:lumOff val="35000"/>
                  </a:schemeClr>
                </a:solidFill>
                <a:latin typeface="Helvetica Neue"/>
                <a:ea typeface="Helvetica Neue"/>
                <a:cs typeface="Helvetica Neue"/>
              </a:rPr>
              <a:t> “</a:t>
            </a:r>
            <a:r>
              <a:rPr lang="en-US" sz="1500" dirty="0" err="1">
                <a:solidFill>
                  <a:schemeClr val="tx1">
                    <a:lumMod val="65000"/>
                    <a:lumOff val="35000"/>
                  </a:schemeClr>
                </a:solidFill>
                <a:latin typeface="Helvetica Neue"/>
                <a:ea typeface="Helvetica Neue"/>
                <a:cs typeface="Helvetica Neue"/>
              </a:rPr>
              <a:t>surprisal</a:t>
            </a:r>
            <a:r>
              <a:rPr lang="en-US" sz="1500" dirty="0">
                <a:solidFill>
                  <a:schemeClr val="tx1">
                    <a:lumMod val="65000"/>
                    <a:lumOff val="35000"/>
                  </a:schemeClr>
                </a:solidFill>
                <a:latin typeface="Helvetica Neue"/>
                <a:ea typeface="Helvetica Neue"/>
                <a:cs typeface="Helvetica Neue"/>
              </a:rPr>
              <a:t>” </a:t>
            </a:r>
            <a:r>
              <a:rPr lang="en" sz="1500" dirty="0">
                <a:solidFill>
                  <a:schemeClr val="tx1">
                    <a:lumMod val="65000"/>
                    <a:lumOff val="35000"/>
                  </a:schemeClr>
                </a:solidFill>
                <a:latin typeface="Helvetica Neue"/>
                <a:ea typeface="Helvetica Neue"/>
                <a:cs typeface="Helvetica Neue"/>
              </a:rPr>
              <a:t>based weighting scheme</a:t>
            </a:r>
            <a:r>
              <a:rPr lang="en-US" sz="1500" dirty="0">
                <a:solidFill>
                  <a:schemeClr val="tx1">
                    <a:lumMod val="65000"/>
                    <a:lumOff val="35000"/>
                  </a:schemeClr>
                </a:solidFill>
                <a:latin typeface="Helvetica Neue"/>
                <a:ea typeface="Helvetica Neue"/>
                <a:cs typeface="Helvetica Neue"/>
              </a:rPr>
              <a:t>. </a:t>
            </a:r>
            <a:r>
              <a:rPr lang="en" sz="1500" dirty="0">
                <a:solidFill>
                  <a:schemeClr val="tx1">
                    <a:lumMod val="65000"/>
                    <a:lumOff val="35000"/>
                  </a:schemeClr>
                </a:solidFill>
                <a:latin typeface="Helvetica Neue"/>
                <a:ea typeface="Helvetica Neue"/>
                <a:cs typeface="Helvetica Neue"/>
              </a:rPr>
              <a:t>Prioritizing rare variants with “sensitive sites” </a:t>
            </a:r>
            <a:r>
              <a:rPr lang="en-US" sz="1500" dirty="0">
                <a:solidFill>
                  <a:schemeClr val="tx1">
                    <a:lumMod val="65000"/>
                    <a:lumOff val="35000"/>
                  </a:schemeClr>
                </a:solidFill>
                <a:latin typeface="Helvetica Neue"/>
                <a:ea typeface="Helvetica Neue"/>
                <a:cs typeface="Helvetica Neue"/>
              </a:rPr>
              <a:t/>
            </a:r>
            <a:br>
              <a:rPr lang="en-US" sz="1500" dirty="0">
                <a:solidFill>
                  <a:schemeClr val="tx1">
                    <a:lumMod val="65000"/>
                    <a:lumOff val="35000"/>
                  </a:schemeClr>
                </a:solidFill>
                <a:latin typeface="Helvetica Neue"/>
                <a:ea typeface="Helvetica Neue"/>
                <a:cs typeface="Helvetica Neue"/>
              </a:rPr>
            </a:br>
            <a:r>
              <a:rPr lang="en" sz="1500" dirty="0">
                <a:solidFill>
                  <a:schemeClr val="tx1">
                    <a:lumMod val="65000"/>
                    <a:lumOff val="35000"/>
                  </a:schemeClr>
                </a:solidFill>
                <a:latin typeface="Helvetica Neue"/>
                <a:ea typeface="Helvetica Neue"/>
                <a:cs typeface="Helvetica Neue"/>
              </a:rPr>
              <a:t>(human</a:t>
            </a:r>
            <a:r>
              <a:rPr lang="en-US" sz="1500" dirty="0">
                <a:solidFill>
                  <a:schemeClr val="tx1">
                    <a:lumMod val="65000"/>
                    <a:lumOff val="35000"/>
                  </a:schemeClr>
                </a:solidFill>
                <a:latin typeface="Helvetica Neue"/>
                <a:ea typeface="Helvetica Neue"/>
                <a:cs typeface="Helvetica Neue"/>
              </a:rPr>
              <a:t> </a:t>
            </a:r>
            <a:r>
              <a:rPr lang="en" sz="1500" dirty="0">
                <a:solidFill>
                  <a:schemeClr val="tx1">
                    <a:lumMod val="65000"/>
                    <a:lumOff val="35000"/>
                  </a:schemeClr>
                </a:solidFill>
                <a:latin typeface="Helvetica Neue"/>
                <a:ea typeface="Helvetica Neue"/>
                <a:cs typeface="Helvetica Neue"/>
              </a:rPr>
              <a:t>conserved)</a:t>
            </a:r>
          </a:p>
          <a:p>
            <a:pPr lvl="1" indent="-228600">
              <a:spcBef>
                <a:spcPts val="400"/>
              </a:spcBef>
              <a:buClr>
                <a:srgbClr val="FFFFFF"/>
              </a:buClr>
              <a:buFont typeface="Helvetica Neue"/>
              <a:buChar char="•"/>
            </a:pPr>
            <a:r>
              <a:rPr lang="en-US" sz="1500" b="1" u="sng" dirty="0">
                <a:solidFill>
                  <a:srgbClr val="C00000"/>
                </a:solidFill>
              </a:rPr>
              <a:t>RADAR</a:t>
            </a:r>
            <a:r>
              <a:rPr lang="en-US" sz="1500" b="1" u="sng" dirty="0">
                <a:solidFill>
                  <a:schemeClr val="tx1">
                    <a:lumMod val="65000"/>
                    <a:lumOff val="35000"/>
                  </a:schemeClr>
                </a:solidFill>
              </a:rPr>
              <a:t>: </a:t>
            </a:r>
            <a:r>
              <a:rPr lang="en-US" sz="1500" dirty="0">
                <a:solidFill>
                  <a:schemeClr val="tx1">
                    <a:lumMod val="65000"/>
                    <a:lumOff val="35000"/>
                  </a:schemeClr>
                </a:solidFill>
              </a:rPr>
              <a:t>prioritize variants </a:t>
            </a:r>
            <a:r>
              <a:rPr lang="en-US" sz="1500" dirty="0" smtClean="0">
                <a:solidFill>
                  <a:schemeClr val="tx1">
                    <a:lumMod val="65000"/>
                    <a:lumOff val="35000"/>
                  </a:schemeClr>
                </a:solidFill>
              </a:rPr>
              <a:t>based on </a:t>
            </a:r>
            <a:r>
              <a:rPr lang="en-US" sz="1500" dirty="0">
                <a:solidFill>
                  <a:schemeClr val="tx1">
                    <a:lumMod val="65000"/>
                    <a:lumOff val="35000"/>
                  </a:schemeClr>
                </a:solidFill>
              </a:rPr>
              <a:t>post-transcriptional </a:t>
            </a:r>
            <a:r>
              <a:rPr lang="en-US" sz="1500" dirty="0" err="1">
                <a:solidFill>
                  <a:schemeClr val="tx1">
                    <a:lumMod val="65000"/>
                    <a:lumOff val="35000"/>
                  </a:schemeClr>
                </a:solidFill>
              </a:rPr>
              <a:t>regulome</a:t>
            </a:r>
            <a:r>
              <a:rPr lang="en-US" sz="1500" dirty="0">
                <a:solidFill>
                  <a:schemeClr val="tx1">
                    <a:lumMod val="65000"/>
                    <a:lumOff val="35000"/>
                  </a:schemeClr>
                </a:solidFill>
              </a:rPr>
              <a:t> using </a:t>
            </a:r>
            <a:r>
              <a:rPr lang="en-US" sz="1500" dirty="0" smtClean="0">
                <a:solidFill>
                  <a:schemeClr val="tx1">
                    <a:lumMod val="65000"/>
                    <a:lumOff val="35000"/>
                  </a:schemeClr>
                </a:solidFill>
              </a:rPr>
              <a:t>ENCODE </a:t>
            </a:r>
            <a:r>
              <a:rPr lang="en-US" sz="1500" dirty="0" err="1" smtClean="0">
                <a:solidFill>
                  <a:schemeClr val="tx1">
                    <a:lumMod val="65000"/>
                    <a:lumOff val="35000"/>
                  </a:schemeClr>
                </a:solidFill>
              </a:rPr>
              <a:t>eCLIP</a:t>
            </a:r>
            <a:endParaRPr lang="en-US" sz="1500" dirty="0">
              <a:solidFill>
                <a:schemeClr val="tx1">
                  <a:lumMod val="65000"/>
                  <a:lumOff val="35000"/>
                </a:schemeClr>
              </a:solidFill>
            </a:endParaRPr>
          </a:p>
          <a:p>
            <a:pPr lvl="1" indent="-228600">
              <a:spcBef>
                <a:spcPts val="400"/>
              </a:spcBef>
              <a:buClr>
                <a:srgbClr val="FFFFFF"/>
              </a:buClr>
              <a:buFont typeface="Helvetica Neue"/>
              <a:buChar char="•"/>
            </a:pPr>
            <a:r>
              <a:rPr lang="en-US" sz="1500" b="1" u="sng" dirty="0" err="1">
                <a:solidFill>
                  <a:srgbClr val="C00000"/>
                </a:solidFill>
              </a:rPr>
              <a:t>uORFs</a:t>
            </a:r>
            <a:r>
              <a:rPr lang="en-US" sz="1500" b="1" u="sng" dirty="0">
                <a:solidFill>
                  <a:schemeClr val="tx1">
                    <a:lumMod val="65000"/>
                    <a:lumOff val="35000"/>
                  </a:schemeClr>
                </a:solidFill>
              </a:rPr>
              <a:t>:</a:t>
            </a:r>
            <a:r>
              <a:rPr lang="en-US" sz="1500" dirty="0">
                <a:solidFill>
                  <a:schemeClr val="tx1">
                    <a:lumMod val="65000"/>
                    <a:lumOff val="35000"/>
                  </a:schemeClr>
                </a:solidFill>
              </a:rPr>
              <a:t> Feature integration to find small subset of upstream mutations that potentially alter </a:t>
            </a:r>
            <a:r>
              <a:rPr lang="en-US" sz="1500" dirty="0" smtClean="0">
                <a:solidFill>
                  <a:schemeClr val="tx1">
                    <a:lumMod val="65000"/>
                    <a:lumOff val="35000"/>
                  </a:schemeClr>
                </a:solidFill>
              </a:rPr>
              <a:t>translation</a:t>
            </a:r>
            <a:endParaRPr lang="en-US" sz="1500" dirty="0" smtClean="0">
              <a:solidFill>
                <a:schemeClr val="tx1">
                  <a:lumMod val="65000"/>
                  <a:lumOff val="35000"/>
                </a:schemeClr>
              </a:solidFill>
              <a:latin typeface="Helvetica Neue"/>
              <a:ea typeface="Helvetica Neue"/>
              <a:cs typeface="Helvetica Neue"/>
              <a:sym typeface="Helvetica Neue"/>
            </a:endParaRPr>
          </a:p>
          <a:p>
            <a:pPr lvl="0" indent="-228600">
              <a:spcBef>
                <a:spcPts val="400"/>
              </a:spcBef>
              <a:buClr>
                <a:srgbClr val="666666"/>
              </a:buClr>
              <a:buFont typeface="Helvetica Neue"/>
              <a:buChar char="•"/>
            </a:pPr>
            <a:r>
              <a:rPr lang="en" sz="1500" dirty="0" smtClean="0">
                <a:solidFill>
                  <a:schemeClr val="tx1">
                    <a:lumMod val="65000"/>
                    <a:lumOff val="35000"/>
                  </a:schemeClr>
                </a:solidFill>
                <a:latin typeface="Helvetica Neue"/>
                <a:ea typeface="Helvetica Neue"/>
                <a:cs typeface="Helvetica Neue"/>
                <a:sym typeface="Helvetica Neue"/>
              </a:rPr>
              <a:t>(</a:t>
            </a:r>
            <a:r>
              <a:rPr lang="en" sz="1500" dirty="0">
                <a:solidFill>
                  <a:schemeClr val="tx1">
                    <a:lumMod val="65000"/>
                    <a:lumOff val="35000"/>
                  </a:schemeClr>
                </a:solidFill>
                <a:latin typeface="Helvetica Neue"/>
                <a:ea typeface="Helvetica Neue"/>
                <a:cs typeface="Helvetica Neue"/>
                <a:sym typeface="Helvetica Neue"/>
              </a:rPr>
              <a:t>Low-power) application to </a:t>
            </a:r>
            <a:r>
              <a:rPr lang="en" sz="1500" b="1" dirty="0" err="1">
                <a:solidFill>
                  <a:srgbClr val="C00000"/>
                </a:solidFill>
                <a:latin typeface="Helvetica Neue"/>
                <a:ea typeface="Helvetica Neue"/>
                <a:cs typeface="Helvetica Neue"/>
                <a:sym typeface="Helvetica Neue"/>
              </a:rPr>
              <a:t>pRCC</a:t>
            </a:r>
            <a:endParaRPr lang="en" sz="1500" b="1" dirty="0">
              <a:solidFill>
                <a:srgbClr val="C00000"/>
              </a:solidFill>
              <a:latin typeface="Helvetica Neue"/>
              <a:ea typeface="Helvetica Neue"/>
              <a:cs typeface="Helvetica Neue"/>
              <a:sym typeface="Helvetica Neue"/>
            </a:endParaRPr>
          </a:p>
          <a:p>
            <a:pPr lvl="1" indent="-228600">
              <a:spcBef>
                <a:spcPts val="400"/>
              </a:spcBef>
              <a:buClr>
                <a:srgbClr val="666666"/>
              </a:buClr>
              <a:buFont typeface="Helvetica Neue"/>
              <a:buChar char="•"/>
            </a:pPr>
            <a:r>
              <a:rPr lang="en" sz="1500" dirty="0">
                <a:solidFill>
                  <a:schemeClr val="tx1">
                    <a:lumMod val="65000"/>
                    <a:lumOff val="35000"/>
                  </a:schemeClr>
                </a:solidFill>
                <a:latin typeface="Helvetica Neue"/>
                <a:ea typeface="Helvetica Neue"/>
                <a:cs typeface="Helvetica Neue"/>
                <a:sym typeface="Helvetica Neue"/>
              </a:rPr>
              <a:t>WGS finds additional facts on the canonical driver, MET. Other suggestive non-coding hotspots.</a:t>
            </a:r>
          </a:p>
          <a:p>
            <a:pPr lvl="1" indent="-228600">
              <a:spcBef>
                <a:spcPts val="400"/>
              </a:spcBef>
              <a:buClr>
                <a:srgbClr val="666666"/>
              </a:buClr>
              <a:buFont typeface="Helvetica Neue"/>
              <a:buChar char="•"/>
            </a:pPr>
            <a:r>
              <a:rPr lang="en-US" sz="1500" dirty="0">
                <a:solidFill>
                  <a:schemeClr val="tx1">
                    <a:lumMod val="65000"/>
                    <a:lumOff val="35000"/>
                  </a:schemeClr>
                </a:solidFill>
                <a:latin typeface="Helvetica Neue"/>
                <a:ea typeface="Helvetica Neue"/>
                <a:cs typeface="Helvetica Neue"/>
                <a:sym typeface="Helvetica Neue"/>
              </a:rPr>
              <a:t>Analysis of signatures &amp; </a:t>
            </a:r>
            <a:r>
              <a:rPr lang="en-US" sz="1500" dirty="0" err="1" smtClean="0">
                <a:solidFill>
                  <a:schemeClr val="tx1">
                    <a:lumMod val="65000"/>
                    <a:lumOff val="35000"/>
                  </a:schemeClr>
                </a:solidFill>
                <a:latin typeface="Helvetica Neue"/>
                <a:ea typeface="Helvetica Neue"/>
                <a:cs typeface="Helvetica Neue"/>
                <a:sym typeface="Helvetica Neue"/>
              </a:rPr>
              <a:t>tu</a:t>
            </a:r>
            <a:r>
              <a:rPr lang="en" sz="1500" dirty="0" err="1" smtClean="0">
                <a:solidFill>
                  <a:schemeClr val="tx1">
                    <a:lumMod val="65000"/>
                    <a:lumOff val="35000"/>
                  </a:schemeClr>
                </a:solidFill>
                <a:latin typeface="Helvetica Neue"/>
                <a:ea typeface="Helvetica Neue"/>
                <a:cs typeface="Helvetica Neue"/>
                <a:sym typeface="Helvetica Neue"/>
              </a:rPr>
              <a:t>mor</a:t>
            </a:r>
            <a:r>
              <a:rPr lang="en" sz="1500" dirty="0" smtClean="0">
                <a:solidFill>
                  <a:schemeClr val="tx1">
                    <a:lumMod val="65000"/>
                    <a:lumOff val="35000"/>
                  </a:schemeClr>
                </a:solidFill>
                <a:latin typeface="Helvetica Neue"/>
                <a:ea typeface="Helvetica Neue"/>
                <a:cs typeface="Helvetica Neue"/>
                <a:sym typeface="Helvetica Neue"/>
              </a:rPr>
              <a:t> </a:t>
            </a:r>
            <a:r>
              <a:rPr lang="en" sz="1500" dirty="0">
                <a:solidFill>
                  <a:schemeClr val="tx1">
                    <a:lumMod val="65000"/>
                    <a:lumOff val="35000"/>
                  </a:schemeClr>
                </a:solidFill>
                <a:latin typeface="Helvetica Neue"/>
                <a:ea typeface="Helvetica Neue"/>
                <a:cs typeface="Helvetica Neue"/>
                <a:sym typeface="Helvetica Neue"/>
              </a:rPr>
              <a:t>evolution </a:t>
            </a:r>
            <a:r>
              <a:rPr lang="en-US" sz="1500" dirty="0">
                <a:solidFill>
                  <a:schemeClr val="tx1">
                    <a:lumMod val="65000"/>
                    <a:lumOff val="35000"/>
                  </a:schemeClr>
                </a:solidFill>
                <a:latin typeface="Helvetica Neue"/>
                <a:ea typeface="Helvetica Neue"/>
                <a:cs typeface="Helvetica Neue"/>
                <a:sym typeface="Helvetica Neue"/>
              </a:rPr>
              <a:t>helps </a:t>
            </a:r>
            <a:r>
              <a:rPr lang="en-US" sz="1500" dirty="0" smtClean="0">
                <a:solidFill>
                  <a:schemeClr val="tx1">
                    <a:lumMod val="65000"/>
                    <a:lumOff val="35000"/>
                  </a:schemeClr>
                </a:solidFill>
                <a:latin typeface="Helvetica Neue"/>
                <a:ea typeface="Helvetica Neue"/>
                <a:cs typeface="Helvetica Neue"/>
                <a:sym typeface="Helvetica Neue"/>
              </a:rPr>
              <a:t>identify </a:t>
            </a:r>
            <a:r>
              <a:rPr lang="en" sz="1500" dirty="0" smtClean="0">
                <a:solidFill>
                  <a:schemeClr val="tx1">
                    <a:lumMod val="65000"/>
                    <a:lumOff val="35000"/>
                  </a:schemeClr>
                </a:solidFill>
                <a:latin typeface="Helvetica Neue"/>
                <a:ea typeface="Helvetica Neue"/>
                <a:cs typeface="Helvetica Neue"/>
                <a:sym typeface="Helvetica Neue"/>
              </a:rPr>
              <a:t>key </a:t>
            </a:r>
            <a:r>
              <a:rPr lang="en" sz="1500" dirty="0">
                <a:solidFill>
                  <a:schemeClr val="tx1">
                    <a:lumMod val="65000"/>
                    <a:lumOff val="35000"/>
                  </a:schemeClr>
                </a:solidFill>
                <a:latin typeface="Helvetica Neue"/>
                <a:ea typeface="Helvetica Neue"/>
                <a:cs typeface="Helvetica Neue"/>
                <a:sym typeface="Helvetica Neue"/>
              </a:rPr>
              <a:t>mutations </a:t>
            </a:r>
            <a:r>
              <a:rPr lang="en-US" sz="1500" dirty="0" smtClean="0">
                <a:solidFill>
                  <a:schemeClr val="tx1">
                    <a:lumMod val="65000"/>
                    <a:lumOff val="35000"/>
                  </a:schemeClr>
                </a:solidFill>
                <a:latin typeface="Helvetica Neue"/>
                <a:ea typeface="Helvetica Neue"/>
                <a:cs typeface="Helvetica Neue"/>
                <a:sym typeface="Helvetica Neue"/>
              </a:rPr>
              <a:t>in different ways 15</a:t>
            </a:r>
          </a:p>
          <a:p>
            <a:pPr lvl="1" indent="-228600">
              <a:spcBef>
                <a:spcPts val="400"/>
              </a:spcBef>
              <a:buClr>
                <a:srgbClr val="666666"/>
              </a:buClr>
              <a:buFont typeface="Helvetica Neue"/>
              <a:buChar char="•"/>
            </a:pPr>
            <a:endParaRPr lang="en" sz="1500" dirty="0">
              <a:solidFill>
                <a:schemeClr val="tx1">
                  <a:lumMod val="65000"/>
                  <a:lumOff val="35000"/>
                </a:schemeClr>
              </a:solidFill>
              <a:latin typeface="Helvetica Neue"/>
              <a:ea typeface="Helvetica Neue"/>
              <a:cs typeface="Helvetica Neue"/>
              <a:sym typeface="Helvetica Neue"/>
            </a:endParaRPr>
          </a:p>
        </p:txBody>
      </p:sp>
    </p:spTree>
    <p:extLst>
      <p:ext uri="{BB962C8B-B14F-4D97-AF65-F5344CB8AC3E}">
        <p14:creationId xmlns:p14="http://schemas.microsoft.com/office/powerpoint/2010/main" val="167724306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a:t>
            </a:r>
            <a:r>
              <a:rPr lang="en-US" dirty="0" smtClean="0"/>
              <a:t>pstream open reading frames (</a:t>
            </a:r>
            <a:r>
              <a:rPr lang="en-US" dirty="0" err="1" smtClean="0"/>
              <a:t>uORFs</a:t>
            </a:r>
            <a:r>
              <a:rPr lang="en-US" dirty="0" smtClean="0"/>
              <a:t>) regulate translation are affected by somatic mutation</a:t>
            </a:r>
            <a:endParaRPr lang="en-US" dirty="0"/>
          </a:p>
        </p:txBody>
      </p:sp>
      <p:pic>
        <p:nvPicPr>
          <p:cNvPr id="6" name="Picture 7" descr="Cover"/>
          <p:cNvPicPr>
            <a:picLocks noChangeAspect="1" noChangeArrowheads="1"/>
          </p:cNvPicPr>
          <p:nvPr/>
        </p:nvPicPr>
        <p:blipFill rotWithShape="1">
          <a:blip r:embed="rId2">
            <a:extLst>
              <a:ext uri="{28A0092B-C50C-407E-A947-70E740481C1C}">
                <a14:useLocalDpi xmlns:a14="http://schemas.microsoft.com/office/drawing/2010/main" val="0"/>
              </a:ext>
            </a:extLst>
          </a:blip>
          <a:srcRect l="3" t="-1" r="59388" b="69504"/>
          <a:stretch/>
        </p:blipFill>
        <p:spPr bwMode="auto">
          <a:xfrm>
            <a:off x="772896" y="1501997"/>
            <a:ext cx="2844530" cy="1275134"/>
          </a:xfrm>
          <a:prstGeom prst="rect">
            <a:avLst/>
          </a:prstGeom>
          <a:noFill/>
          <a:extLst>
            <a:ext uri="{909E8E84-426E-40DD-AFC4-6F175D3DCCD1}">
              <a14:hiddenFill xmlns:a14="http://schemas.microsoft.com/office/drawing/2010/main">
                <a:solidFill>
                  <a:srgbClr val="FFFFFF"/>
                </a:solidFill>
              </a14:hiddenFill>
            </a:ext>
          </a:extLst>
        </p:spPr>
      </p:pic>
      <p:sp>
        <p:nvSpPr>
          <p:cNvPr id="9" name="Shape 461"/>
          <p:cNvSpPr txBox="1"/>
          <p:nvPr/>
        </p:nvSpPr>
        <p:spPr>
          <a:xfrm>
            <a:off x="4294723" y="1387809"/>
            <a:ext cx="4454769" cy="1825517"/>
          </a:xfrm>
          <a:prstGeom prst="rect">
            <a:avLst/>
          </a:prstGeom>
          <a:noFill/>
          <a:ln>
            <a:noFill/>
          </a:ln>
        </p:spPr>
        <p:txBody>
          <a:bodyPr wrap="square" lIns="68575" tIns="34275" rIns="68575" bIns="34275" anchor="t" anchorCtr="0">
            <a:noAutofit/>
          </a:bodyPr>
          <a:lstStyle/>
          <a:p>
            <a:pPr marL="457200" indent="-317500">
              <a:spcBef>
                <a:spcPts val="800"/>
              </a:spcBef>
              <a:buClr>
                <a:srgbClr val="000000"/>
              </a:buClr>
              <a:buSzPct val="100000"/>
              <a:buFont typeface="Helvetica Neue"/>
              <a:buChar char="●"/>
            </a:pPr>
            <a:r>
              <a:rPr lang="en-US" dirty="0" err="1">
                <a:solidFill>
                  <a:schemeClr val="dk1"/>
                </a:solidFill>
                <a:latin typeface="Helvetica Neue"/>
                <a:ea typeface="Helvetica Neue"/>
                <a:cs typeface="Helvetica Neue"/>
                <a:sym typeface="Helvetica Neue"/>
              </a:rPr>
              <a:t>uORFs</a:t>
            </a:r>
            <a:r>
              <a:rPr lang="en-US" dirty="0">
                <a:solidFill>
                  <a:schemeClr val="dk1"/>
                </a:solidFill>
                <a:latin typeface="Helvetica Neue"/>
                <a:ea typeface="Helvetica Neue"/>
                <a:cs typeface="Helvetica Neue"/>
                <a:sym typeface="Helvetica Neue"/>
              </a:rPr>
              <a:t> regulate the translation of downstream coding regions</a:t>
            </a:r>
            <a:r>
              <a:rPr lang="en-US" dirty="0" smtClean="0">
                <a:solidFill>
                  <a:schemeClr val="dk1"/>
                </a:solidFill>
                <a:latin typeface="Helvetica Neue"/>
                <a:ea typeface="Helvetica Neue"/>
                <a:cs typeface="Helvetica Neue"/>
                <a:sym typeface="Helvetica Neue"/>
              </a:rPr>
              <a:t>.</a:t>
            </a:r>
          </a:p>
          <a:p>
            <a:pPr marL="457200" indent="-317500">
              <a:buClr>
                <a:srgbClr val="000000"/>
              </a:buClr>
              <a:buSzPct val="100000"/>
              <a:buFont typeface="Helvetica Neue"/>
              <a:buChar char="●"/>
            </a:pPr>
            <a:r>
              <a:rPr lang="en-US" dirty="0" smtClean="0">
                <a:solidFill>
                  <a:schemeClr val="dk1"/>
                </a:solidFill>
                <a:latin typeface="Helvetica Neue"/>
                <a:ea typeface="Helvetica Neue"/>
                <a:cs typeface="Helvetica Neue"/>
                <a:sym typeface="Helvetica Neue"/>
              </a:rPr>
              <a:t>This </a:t>
            </a:r>
            <a:r>
              <a:rPr lang="en-US" dirty="0">
                <a:solidFill>
                  <a:schemeClr val="dk1"/>
                </a:solidFill>
                <a:latin typeface="Helvetica Neue"/>
                <a:ea typeface="Helvetica Neue"/>
                <a:cs typeface="Helvetica Neue"/>
                <a:sym typeface="Helvetica Neue"/>
              </a:rPr>
              <a:t>regulation may be altered by somatic mutation in cancer</a:t>
            </a:r>
            <a:r>
              <a:rPr lang="en-US" dirty="0" smtClean="0">
                <a:solidFill>
                  <a:schemeClr val="dk1"/>
                </a:solidFill>
                <a:latin typeface="Helvetica Neue"/>
                <a:ea typeface="Helvetica Neue"/>
                <a:cs typeface="Helvetica Neue"/>
                <a:sym typeface="Helvetica Neue"/>
              </a:rPr>
              <a:t>.</a:t>
            </a:r>
          </a:p>
          <a:p>
            <a:pPr marL="457200" indent="-317500">
              <a:buClr>
                <a:srgbClr val="000000"/>
              </a:buClr>
              <a:buSzPct val="100000"/>
              <a:buFont typeface="Helvetica Neue"/>
              <a:buChar char="●"/>
            </a:pPr>
            <a:r>
              <a:rPr lang="en-US" dirty="0">
                <a:solidFill>
                  <a:schemeClr val="dk1"/>
                </a:solidFill>
                <a:latin typeface="Helvetica Neue"/>
                <a:ea typeface="Helvetica Neue"/>
                <a:cs typeface="Helvetica Neue"/>
                <a:sym typeface="Helvetica Neue"/>
              </a:rPr>
              <a:t>In Battle et al. 2014 data </a:t>
            </a:r>
            <a:r>
              <a:rPr lang="en-US" dirty="0" err="1">
                <a:solidFill>
                  <a:schemeClr val="dk1"/>
                </a:solidFill>
                <a:latin typeface="Helvetica Neue"/>
                <a:ea typeface="Helvetica Neue"/>
                <a:cs typeface="Helvetica Neue"/>
                <a:sym typeface="Helvetica Neue"/>
              </a:rPr>
              <a:t>uORF</a:t>
            </a:r>
            <a:r>
              <a:rPr lang="en-US" dirty="0">
                <a:solidFill>
                  <a:schemeClr val="dk1"/>
                </a:solidFill>
                <a:latin typeface="Helvetica Neue"/>
                <a:ea typeface="Helvetica Neue"/>
                <a:cs typeface="Helvetica Neue"/>
                <a:sym typeface="Helvetica Neue"/>
              </a:rPr>
              <a:t> gain &amp; loss assoc. protein level change.</a:t>
            </a:r>
          </a:p>
          <a:p>
            <a:pPr marL="457200" indent="-317500">
              <a:buClr>
                <a:srgbClr val="000000"/>
              </a:buClr>
              <a:buSzPct val="100000"/>
              <a:buFont typeface="Helvetica Neue"/>
              <a:buChar char="●"/>
            </a:pPr>
            <a:endParaRPr lang="en-US" dirty="0">
              <a:solidFill>
                <a:schemeClr val="dk1"/>
              </a:solidFill>
              <a:latin typeface="Helvetica Neue"/>
              <a:ea typeface="Helvetica Neue"/>
              <a:cs typeface="Helvetica Neue"/>
              <a:sym typeface="Helvetica Neue"/>
            </a:endParaRPr>
          </a:p>
          <a:p>
            <a:pPr marL="457200" lvl="0" indent="-317500">
              <a:buClr>
                <a:srgbClr val="000000"/>
              </a:buClr>
              <a:buSzPct val="100000"/>
              <a:buFont typeface="Helvetica Neue"/>
              <a:buChar char="●"/>
            </a:pPr>
            <a:endParaRPr lang="en" dirty="0" smtClean="0">
              <a:latin typeface="Helvetica Neue"/>
              <a:ea typeface="Helvetica Neue"/>
              <a:cs typeface="Helvetica Neue"/>
              <a:sym typeface="Helvetica Neue"/>
            </a:endParaRPr>
          </a:p>
          <a:p>
            <a:pPr marL="285750" marR="0" lvl="0" indent="-285750" algn="l" rtl="0">
              <a:spcBef>
                <a:spcPts val="0"/>
              </a:spcBef>
              <a:buSzPct val="25000"/>
              <a:buFont typeface="Arial" charset="0"/>
              <a:buChar char="•"/>
            </a:pPr>
            <a:endParaRPr lang="en" i="0" u="none" strike="noStrike" cap="none" dirty="0">
              <a:solidFill>
                <a:schemeClr val="dk1"/>
              </a:solidFill>
              <a:latin typeface="Helvetica Neue"/>
              <a:ea typeface="Helvetica Neue"/>
              <a:cs typeface="Helvetica Neue"/>
              <a:sym typeface="Helvetica Neue"/>
            </a:endParaRPr>
          </a:p>
        </p:txBody>
      </p:sp>
      <p:sp>
        <p:nvSpPr>
          <p:cNvPr id="10" name="Shape 513"/>
          <p:cNvSpPr txBox="1"/>
          <p:nvPr/>
        </p:nvSpPr>
        <p:spPr>
          <a:xfrm>
            <a:off x="1177106" y="4279111"/>
            <a:ext cx="1928023" cy="312000"/>
          </a:xfrm>
          <a:prstGeom prst="rect">
            <a:avLst/>
          </a:prstGeom>
          <a:noFill/>
          <a:ln>
            <a:noFill/>
          </a:ln>
        </p:spPr>
        <p:txBody>
          <a:bodyPr wrap="square" lIns="91425" tIns="91425" rIns="91425" bIns="91425" anchor="ctr" anchorCtr="0">
            <a:noAutofit/>
          </a:bodyPr>
          <a:lstStyle/>
          <a:p>
            <a:pPr lvl="0" rtl="0">
              <a:lnSpc>
                <a:spcPct val="115000"/>
              </a:lnSpc>
              <a:spcBef>
                <a:spcPts val="0"/>
              </a:spcBef>
              <a:buNone/>
            </a:pPr>
            <a:r>
              <a:rPr lang="en" sz="1100" dirty="0" smtClean="0">
                <a:solidFill>
                  <a:schemeClr val="dk1"/>
                </a:solidFill>
                <a:latin typeface="Calibri"/>
                <a:ea typeface="Calibri"/>
                <a:cs typeface="Calibri"/>
                <a:sym typeface="Calibri"/>
              </a:rPr>
              <a:t>[</a:t>
            </a:r>
            <a:r>
              <a:rPr lang="en-US" sz="1100" dirty="0" smtClean="0">
                <a:solidFill>
                  <a:schemeClr val="dk1"/>
                </a:solidFill>
                <a:latin typeface="Calibri"/>
                <a:ea typeface="Calibri"/>
                <a:cs typeface="Calibri"/>
                <a:sym typeface="Calibri"/>
              </a:rPr>
              <a:t>McGillivray </a:t>
            </a:r>
            <a:r>
              <a:rPr lang="en" sz="1100" dirty="0" smtClean="0">
                <a:solidFill>
                  <a:schemeClr val="dk1"/>
                </a:solidFill>
                <a:latin typeface="Calibri"/>
                <a:ea typeface="Calibri"/>
                <a:cs typeface="Calibri"/>
                <a:sym typeface="Calibri"/>
              </a:rPr>
              <a:t>et </a:t>
            </a:r>
            <a:r>
              <a:rPr lang="en" sz="1100" dirty="0">
                <a:solidFill>
                  <a:schemeClr val="dk1"/>
                </a:solidFill>
                <a:latin typeface="Calibri"/>
                <a:ea typeface="Calibri"/>
                <a:cs typeface="Calibri"/>
                <a:sym typeface="Calibri"/>
              </a:rPr>
              <a:t>al., </a:t>
            </a:r>
            <a:r>
              <a:rPr lang="en-US" sz="1100" i="1" dirty="0" smtClean="0">
                <a:solidFill>
                  <a:schemeClr val="dk1"/>
                </a:solidFill>
                <a:latin typeface="Calibri"/>
                <a:ea typeface="Calibri"/>
                <a:cs typeface="Calibri"/>
                <a:sym typeface="Calibri"/>
              </a:rPr>
              <a:t>NAR </a:t>
            </a:r>
            <a:r>
              <a:rPr lang="en" sz="1100" dirty="0" smtClean="0">
                <a:solidFill>
                  <a:schemeClr val="dk1"/>
                </a:solidFill>
                <a:latin typeface="Calibri"/>
                <a:ea typeface="Calibri"/>
                <a:cs typeface="Calibri"/>
                <a:sym typeface="Calibri"/>
              </a:rPr>
              <a:t>(‘1</a:t>
            </a:r>
            <a:r>
              <a:rPr lang="en-US" sz="1100" dirty="0" smtClean="0">
                <a:solidFill>
                  <a:schemeClr val="dk1"/>
                </a:solidFill>
                <a:latin typeface="Calibri"/>
                <a:ea typeface="Calibri"/>
                <a:cs typeface="Calibri"/>
                <a:sym typeface="Calibri"/>
              </a:rPr>
              <a:t>8</a:t>
            </a:r>
            <a:r>
              <a:rPr lang="en" sz="1100" dirty="0" smtClean="0">
                <a:solidFill>
                  <a:schemeClr val="dk1"/>
                </a:solidFill>
                <a:latin typeface="Calibri"/>
                <a:ea typeface="Calibri"/>
                <a:cs typeface="Calibri"/>
                <a:sym typeface="Calibri"/>
              </a:rPr>
              <a:t>)</a:t>
            </a:r>
            <a:r>
              <a:rPr lang="en-US" sz="1100" dirty="0" smtClean="0">
                <a:solidFill>
                  <a:schemeClr val="dk1"/>
                </a:solidFill>
                <a:latin typeface="Calibri"/>
                <a:ea typeface="Calibri"/>
                <a:cs typeface="Calibri"/>
                <a:sym typeface="Calibri"/>
              </a:rPr>
              <a:t>]</a:t>
            </a:r>
            <a:endParaRPr lang="en" sz="1100" dirty="0">
              <a:solidFill>
                <a:schemeClr val="dk1"/>
              </a:solidFill>
              <a:latin typeface="Calibri"/>
              <a:ea typeface="Calibri"/>
              <a:cs typeface="Calibri"/>
              <a:sym typeface="Calibri"/>
            </a:endParaRPr>
          </a:p>
        </p:txBody>
      </p:sp>
      <p:pic>
        <p:nvPicPr>
          <p:cNvPr id="14" name="Picture 7" descr="Cover"/>
          <p:cNvPicPr>
            <a:picLocks noChangeAspect="1" noChangeArrowheads="1"/>
          </p:cNvPicPr>
          <p:nvPr/>
        </p:nvPicPr>
        <p:blipFill rotWithShape="1">
          <a:blip r:embed="rId2">
            <a:extLst>
              <a:ext uri="{28A0092B-C50C-407E-A947-70E740481C1C}">
                <a14:useLocalDpi xmlns:a14="http://schemas.microsoft.com/office/drawing/2010/main" val="0"/>
              </a:ext>
            </a:extLst>
          </a:blip>
          <a:srcRect l="40966" t="-1" r="3018" b="69504"/>
          <a:stretch/>
        </p:blipFill>
        <p:spPr bwMode="auto">
          <a:xfrm>
            <a:off x="643687" y="2929118"/>
            <a:ext cx="3923490" cy="127513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Cover"/>
          <p:cNvPicPr>
            <a:picLocks noChangeAspect="1" noChangeArrowheads="1"/>
          </p:cNvPicPr>
          <p:nvPr/>
        </p:nvPicPr>
        <p:blipFill rotWithShape="1">
          <a:blip r:embed="rId3">
            <a:extLst>
              <a:ext uri="{28A0092B-C50C-407E-A947-70E740481C1C}">
                <a14:useLocalDpi xmlns:a14="http://schemas.microsoft.com/office/drawing/2010/main" val="0"/>
              </a:ext>
            </a:extLst>
          </a:blip>
          <a:srcRect l="2146" t="2444" r="39804" b="48328"/>
          <a:stretch/>
        </p:blipFill>
        <p:spPr bwMode="auto">
          <a:xfrm>
            <a:off x="4830468" y="2835746"/>
            <a:ext cx="3383280" cy="21945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462448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48750" y="292626"/>
            <a:ext cx="3990057" cy="572700"/>
          </a:xfrm>
        </p:spPr>
        <p:txBody>
          <a:bodyPr/>
          <a:lstStyle/>
          <a:p>
            <a:r>
              <a:rPr lang="en-US" sz="2000" dirty="0" smtClean="0"/>
              <a:t>The population of functional </a:t>
            </a:r>
            <a:r>
              <a:rPr lang="en-US" sz="2000" dirty="0" err="1" smtClean="0"/>
              <a:t>uORFs</a:t>
            </a:r>
            <a:r>
              <a:rPr lang="en-US" sz="2000" dirty="0" smtClean="0"/>
              <a:t> may be significant</a:t>
            </a:r>
            <a:endParaRPr lang="en-US" sz="2000" dirty="0"/>
          </a:p>
        </p:txBody>
      </p:sp>
      <p:pic>
        <p:nvPicPr>
          <p:cNvPr id="4" name="Picture 7" descr="Cover"/>
          <p:cNvPicPr>
            <a:picLocks noChangeAspect="1" noChangeArrowheads="1"/>
          </p:cNvPicPr>
          <p:nvPr/>
        </p:nvPicPr>
        <p:blipFill rotWithShape="1">
          <a:blip r:embed="rId2">
            <a:extLst>
              <a:ext uri="{28A0092B-C50C-407E-A947-70E740481C1C}">
                <a14:useLocalDpi xmlns:a14="http://schemas.microsoft.com/office/drawing/2010/main" val="0"/>
              </a:ext>
            </a:extLst>
          </a:blip>
          <a:srcRect l="-1" t="2048" r="51444" b="69495"/>
          <a:stretch/>
        </p:blipFill>
        <p:spPr bwMode="auto">
          <a:xfrm>
            <a:off x="-13831" y="79213"/>
            <a:ext cx="4755374" cy="412320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7" descr="Cover"/>
          <p:cNvPicPr>
            <a:picLocks noChangeAspect="1" noChangeArrowheads="1"/>
          </p:cNvPicPr>
          <p:nvPr/>
        </p:nvPicPr>
        <p:blipFill rotWithShape="1">
          <a:blip r:embed="rId3">
            <a:extLst>
              <a:ext uri="{28A0092B-C50C-407E-A947-70E740481C1C}">
                <a14:useLocalDpi xmlns:a14="http://schemas.microsoft.com/office/drawing/2010/main" val="0"/>
              </a:ext>
            </a:extLst>
          </a:blip>
          <a:srcRect l="-1" t="34178" r="34074" b="213"/>
          <a:stretch/>
        </p:blipFill>
        <p:spPr bwMode="auto">
          <a:xfrm>
            <a:off x="4783628" y="1102576"/>
            <a:ext cx="4120300" cy="2447703"/>
          </a:xfrm>
          <a:prstGeom prst="rect">
            <a:avLst/>
          </a:prstGeom>
          <a:noFill/>
          <a:extLst>
            <a:ext uri="{909E8E84-426E-40DD-AFC4-6F175D3DCCD1}">
              <a14:hiddenFill xmlns:a14="http://schemas.microsoft.com/office/drawing/2010/main">
                <a:solidFill>
                  <a:srgbClr val="FFFFFF"/>
                </a:solidFill>
              </a14:hiddenFill>
            </a:ext>
          </a:extLst>
        </p:spPr>
      </p:pic>
      <p:sp>
        <p:nvSpPr>
          <p:cNvPr id="6" name="Shape 461"/>
          <p:cNvSpPr txBox="1"/>
          <p:nvPr/>
        </p:nvSpPr>
        <p:spPr>
          <a:xfrm>
            <a:off x="5009117" y="3669022"/>
            <a:ext cx="3669323" cy="1218993"/>
          </a:xfrm>
          <a:prstGeom prst="rect">
            <a:avLst/>
          </a:prstGeom>
          <a:noFill/>
          <a:ln>
            <a:noFill/>
          </a:ln>
        </p:spPr>
        <p:txBody>
          <a:bodyPr wrap="square" lIns="68575" tIns="34275" rIns="68575" bIns="34275" anchor="t" anchorCtr="0">
            <a:noAutofit/>
          </a:bodyPr>
          <a:lstStyle/>
          <a:p>
            <a:pPr marL="457200" indent="-317500">
              <a:spcBef>
                <a:spcPts val="800"/>
              </a:spcBef>
              <a:buClr>
                <a:srgbClr val="000000"/>
              </a:buClr>
              <a:buSzPct val="100000"/>
              <a:buFont typeface="Helvetica Neue"/>
              <a:buChar char="●"/>
            </a:pPr>
            <a:r>
              <a:rPr lang="en-US" dirty="0" smtClean="0">
                <a:solidFill>
                  <a:schemeClr val="dk1"/>
                </a:solidFill>
                <a:latin typeface="Helvetica Neue"/>
                <a:ea typeface="Helvetica Neue"/>
                <a:cs typeface="Helvetica Neue"/>
                <a:sym typeface="Helvetica Neue"/>
              </a:rPr>
              <a:t>Ribosome profiling experiments have low overlap in identified </a:t>
            </a:r>
            <a:r>
              <a:rPr lang="en-US" dirty="0" err="1" smtClean="0">
                <a:solidFill>
                  <a:schemeClr val="dk1"/>
                </a:solidFill>
                <a:latin typeface="Helvetica Neue"/>
                <a:ea typeface="Helvetica Neue"/>
                <a:cs typeface="Helvetica Neue"/>
                <a:sym typeface="Helvetica Neue"/>
              </a:rPr>
              <a:t>uORFs</a:t>
            </a:r>
            <a:r>
              <a:rPr lang="en-US" dirty="0" smtClean="0">
                <a:solidFill>
                  <a:schemeClr val="dk1"/>
                </a:solidFill>
                <a:latin typeface="Helvetica Neue"/>
                <a:ea typeface="Helvetica Neue"/>
                <a:cs typeface="Helvetica Neue"/>
                <a:sym typeface="Helvetica Neue"/>
              </a:rPr>
              <a:t>. </a:t>
            </a:r>
            <a:endParaRPr lang="en" dirty="0">
              <a:latin typeface="Helvetica Neue"/>
              <a:ea typeface="Helvetica Neue"/>
              <a:cs typeface="Helvetica Neue"/>
              <a:sym typeface="Helvetica Neue"/>
            </a:endParaRPr>
          </a:p>
          <a:p>
            <a:pPr marL="457200" indent="-317500">
              <a:buClr>
                <a:srgbClr val="000000"/>
              </a:buClr>
              <a:buSzPct val="100000"/>
              <a:buFont typeface="Helvetica Neue"/>
              <a:buChar char="●"/>
            </a:pPr>
            <a:r>
              <a:rPr lang="en-US" dirty="0" smtClean="0">
                <a:solidFill>
                  <a:schemeClr val="dk1"/>
                </a:solidFill>
                <a:latin typeface="Helvetica Neue"/>
                <a:ea typeface="Helvetica Neue"/>
                <a:cs typeface="Helvetica Neue"/>
                <a:sym typeface="Helvetica Neue"/>
              </a:rPr>
              <a:t>This suggests high false-negative rate, and more functional </a:t>
            </a:r>
            <a:r>
              <a:rPr lang="en-US" dirty="0" err="1" smtClean="0">
                <a:solidFill>
                  <a:schemeClr val="dk1"/>
                </a:solidFill>
                <a:latin typeface="Helvetica Neue"/>
                <a:ea typeface="Helvetica Neue"/>
                <a:cs typeface="Helvetica Neue"/>
                <a:sym typeface="Helvetica Neue"/>
              </a:rPr>
              <a:t>uORFs</a:t>
            </a:r>
            <a:r>
              <a:rPr lang="en-US" dirty="0" smtClean="0">
                <a:solidFill>
                  <a:schemeClr val="dk1"/>
                </a:solidFill>
                <a:latin typeface="Helvetica Neue"/>
                <a:ea typeface="Helvetica Neue"/>
                <a:cs typeface="Helvetica Neue"/>
                <a:sym typeface="Helvetica Neue"/>
              </a:rPr>
              <a:t> than currently known.</a:t>
            </a:r>
            <a:endParaRPr lang="en-US" dirty="0">
              <a:solidFill>
                <a:schemeClr val="dk1"/>
              </a:solidFill>
              <a:latin typeface="Helvetica Neue"/>
              <a:ea typeface="Helvetica Neue"/>
              <a:cs typeface="Helvetica Neue"/>
              <a:sym typeface="Helvetica Neue"/>
            </a:endParaRPr>
          </a:p>
          <a:p>
            <a:pPr marL="457200" lvl="0" indent="-317500">
              <a:buClr>
                <a:srgbClr val="000000"/>
              </a:buClr>
              <a:buSzPct val="100000"/>
              <a:buFont typeface="Helvetica Neue"/>
              <a:buChar char="●"/>
            </a:pPr>
            <a:endParaRPr lang="en" dirty="0" smtClean="0">
              <a:latin typeface="Helvetica Neue"/>
              <a:ea typeface="Helvetica Neue"/>
              <a:cs typeface="Helvetica Neue"/>
              <a:sym typeface="Helvetica Neue"/>
            </a:endParaRPr>
          </a:p>
          <a:p>
            <a:pPr marL="285750" marR="0" lvl="0" indent="-285750" algn="l" rtl="0">
              <a:spcBef>
                <a:spcPts val="0"/>
              </a:spcBef>
              <a:buSzPct val="25000"/>
              <a:buFont typeface="Arial" charset="0"/>
              <a:buChar char="•"/>
            </a:pPr>
            <a:endParaRPr lang="en" i="0" u="none" strike="noStrike" cap="none" dirty="0">
              <a:solidFill>
                <a:schemeClr val="dk1"/>
              </a:solidFill>
              <a:latin typeface="Helvetica Neue"/>
              <a:ea typeface="Helvetica Neue"/>
              <a:cs typeface="Helvetica Neue"/>
              <a:sym typeface="Helvetica Neue"/>
            </a:endParaRPr>
          </a:p>
        </p:txBody>
      </p:sp>
      <p:sp>
        <p:nvSpPr>
          <p:cNvPr id="7" name="Shape 513"/>
          <p:cNvSpPr txBox="1"/>
          <p:nvPr/>
        </p:nvSpPr>
        <p:spPr>
          <a:xfrm>
            <a:off x="7017991" y="4831500"/>
            <a:ext cx="1928023" cy="312000"/>
          </a:xfrm>
          <a:prstGeom prst="rect">
            <a:avLst/>
          </a:prstGeom>
          <a:noFill/>
          <a:ln>
            <a:noFill/>
          </a:ln>
        </p:spPr>
        <p:txBody>
          <a:bodyPr wrap="square" lIns="91425" tIns="91425" rIns="91425" bIns="91425" anchor="ctr" anchorCtr="0">
            <a:noAutofit/>
          </a:bodyPr>
          <a:lstStyle/>
          <a:p>
            <a:pPr lvl="0" rtl="0">
              <a:lnSpc>
                <a:spcPct val="115000"/>
              </a:lnSpc>
              <a:spcBef>
                <a:spcPts val="0"/>
              </a:spcBef>
              <a:buNone/>
            </a:pPr>
            <a:r>
              <a:rPr lang="en" sz="1100" dirty="0" smtClean="0">
                <a:solidFill>
                  <a:schemeClr val="dk1"/>
                </a:solidFill>
                <a:latin typeface="Calibri"/>
                <a:ea typeface="Calibri"/>
                <a:cs typeface="Calibri"/>
                <a:sym typeface="Calibri"/>
              </a:rPr>
              <a:t>[</a:t>
            </a:r>
            <a:r>
              <a:rPr lang="en-US" sz="1100" dirty="0" smtClean="0">
                <a:solidFill>
                  <a:schemeClr val="dk1"/>
                </a:solidFill>
                <a:latin typeface="Calibri"/>
                <a:ea typeface="Calibri"/>
                <a:cs typeface="Calibri"/>
                <a:sym typeface="Calibri"/>
              </a:rPr>
              <a:t>McGillivray </a:t>
            </a:r>
            <a:r>
              <a:rPr lang="en" sz="1100" dirty="0" smtClean="0">
                <a:solidFill>
                  <a:schemeClr val="dk1"/>
                </a:solidFill>
                <a:latin typeface="Calibri"/>
                <a:ea typeface="Calibri"/>
                <a:cs typeface="Calibri"/>
                <a:sym typeface="Calibri"/>
              </a:rPr>
              <a:t>et </a:t>
            </a:r>
            <a:r>
              <a:rPr lang="en" sz="1100" dirty="0">
                <a:solidFill>
                  <a:schemeClr val="dk1"/>
                </a:solidFill>
                <a:latin typeface="Calibri"/>
                <a:ea typeface="Calibri"/>
                <a:cs typeface="Calibri"/>
                <a:sym typeface="Calibri"/>
              </a:rPr>
              <a:t>al., </a:t>
            </a:r>
            <a:r>
              <a:rPr lang="en-US" sz="1100" i="1" dirty="0" smtClean="0">
                <a:solidFill>
                  <a:schemeClr val="dk1"/>
                </a:solidFill>
                <a:latin typeface="Calibri"/>
                <a:ea typeface="Calibri"/>
                <a:cs typeface="Calibri"/>
                <a:sym typeface="Calibri"/>
              </a:rPr>
              <a:t>NAR </a:t>
            </a:r>
            <a:r>
              <a:rPr lang="en" sz="1100" dirty="0" smtClean="0">
                <a:solidFill>
                  <a:schemeClr val="dk1"/>
                </a:solidFill>
                <a:latin typeface="Calibri"/>
                <a:ea typeface="Calibri"/>
                <a:cs typeface="Calibri"/>
                <a:sym typeface="Calibri"/>
              </a:rPr>
              <a:t>(‘1</a:t>
            </a:r>
            <a:r>
              <a:rPr lang="en-US" sz="1100" dirty="0" smtClean="0">
                <a:solidFill>
                  <a:schemeClr val="dk1"/>
                </a:solidFill>
                <a:latin typeface="Calibri"/>
                <a:ea typeface="Calibri"/>
                <a:cs typeface="Calibri"/>
                <a:sym typeface="Calibri"/>
              </a:rPr>
              <a:t>8</a:t>
            </a:r>
            <a:r>
              <a:rPr lang="en" sz="1100" dirty="0" smtClean="0">
                <a:solidFill>
                  <a:schemeClr val="dk1"/>
                </a:solidFill>
                <a:latin typeface="Calibri"/>
                <a:ea typeface="Calibri"/>
                <a:cs typeface="Calibri"/>
                <a:sym typeface="Calibri"/>
              </a:rPr>
              <a:t>)</a:t>
            </a:r>
            <a:r>
              <a:rPr lang="en-US" sz="1100" dirty="0" smtClean="0">
                <a:solidFill>
                  <a:schemeClr val="dk1"/>
                </a:solidFill>
                <a:latin typeface="Calibri"/>
                <a:ea typeface="Calibri"/>
                <a:cs typeface="Calibri"/>
                <a:sym typeface="Calibri"/>
              </a:rPr>
              <a:t>]</a:t>
            </a:r>
            <a:endParaRPr lang="en" sz="1100" dirty="0">
              <a:solidFill>
                <a:schemeClr val="dk1"/>
              </a:solidFill>
              <a:latin typeface="Calibri"/>
              <a:ea typeface="Calibri"/>
              <a:cs typeface="Calibri"/>
              <a:sym typeface="Calibri"/>
            </a:endParaRPr>
          </a:p>
        </p:txBody>
      </p:sp>
      <p:sp>
        <p:nvSpPr>
          <p:cNvPr id="8" name="TextBox 7"/>
          <p:cNvSpPr txBox="1"/>
          <p:nvPr/>
        </p:nvSpPr>
        <p:spPr>
          <a:xfrm>
            <a:off x="276541" y="3728913"/>
            <a:ext cx="4465002" cy="1077218"/>
          </a:xfrm>
          <a:prstGeom prst="rect">
            <a:avLst/>
          </a:prstGeom>
          <a:solidFill>
            <a:schemeClr val="bg1"/>
          </a:solidFill>
        </p:spPr>
        <p:txBody>
          <a:bodyPr wrap="square" rtlCol="0">
            <a:spAutoFit/>
          </a:bodyPr>
          <a:lstStyle/>
          <a:p>
            <a:pPr algn="ctr"/>
            <a:r>
              <a:rPr lang="en-US" sz="3200" b="1" dirty="0" smtClean="0"/>
              <a:t>From a “Universe” of 1.3 M pot. </a:t>
            </a:r>
            <a:r>
              <a:rPr lang="en-US" sz="3200" b="1" dirty="0" err="1" smtClean="0"/>
              <a:t>uORFs</a:t>
            </a:r>
            <a:endParaRPr lang="en-US" sz="3200" b="1" dirty="0"/>
          </a:p>
        </p:txBody>
      </p:sp>
    </p:spTree>
    <p:extLst>
      <p:ext uri="{BB962C8B-B14F-4D97-AF65-F5344CB8AC3E}">
        <p14:creationId xmlns:p14="http://schemas.microsoft.com/office/powerpoint/2010/main" val="211275240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4712677" y="22407"/>
            <a:ext cx="3350351" cy="5225269"/>
            <a:chOff x="4754016" y="91724"/>
            <a:chExt cx="3183531" cy="4965093"/>
          </a:xfrm>
        </p:grpSpPr>
        <p:pic>
          <p:nvPicPr>
            <p:cNvPr id="9" name="Picture 7" descr="Cov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54795" y="91724"/>
              <a:ext cx="3182752" cy="496509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4754795" y="91724"/>
              <a:ext cx="161841" cy="1644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4754016" y="2205690"/>
              <a:ext cx="161841" cy="1644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6719811" y="91724"/>
              <a:ext cx="161841" cy="1644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a:xfrm>
            <a:off x="311701" y="256184"/>
            <a:ext cx="4567796" cy="572700"/>
          </a:xfrm>
        </p:spPr>
        <p:txBody>
          <a:bodyPr/>
          <a:lstStyle/>
          <a:p>
            <a:pPr algn="l"/>
            <a:r>
              <a:rPr lang="en-US" sz="2000" dirty="0" smtClean="0"/>
              <a:t>Prediction &amp; validation of </a:t>
            </a:r>
            <a:br>
              <a:rPr lang="en-US" sz="2000" dirty="0" smtClean="0"/>
            </a:br>
            <a:r>
              <a:rPr lang="en-US" sz="2000" dirty="0" smtClean="0"/>
              <a:t>functional </a:t>
            </a:r>
            <a:r>
              <a:rPr lang="en-US" sz="2000" dirty="0" err="1" smtClean="0"/>
              <a:t>uORFs</a:t>
            </a:r>
            <a:r>
              <a:rPr lang="en-US" sz="2000" dirty="0" smtClean="0"/>
              <a:t> using 89 features</a:t>
            </a:r>
            <a:endParaRPr lang="en-US" sz="2000" dirty="0"/>
          </a:p>
        </p:txBody>
      </p:sp>
      <p:sp>
        <p:nvSpPr>
          <p:cNvPr id="12" name="Shape 461"/>
          <p:cNvSpPr txBox="1"/>
          <p:nvPr/>
        </p:nvSpPr>
        <p:spPr>
          <a:xfrm>
            <a:off x="311701" y="1268444"/>
            <a:ext cx="4314400" cy="784950"/>
          </a:xfrm>
          <a:prstGeom prst="rect">
            <a:avLst/>
          </a:prstGeom>
          <a:noFill/>
          <a:ln>
            <a:noFill/>
          </a:ln>
        </p:spPr>
        <p:txBody>
          <a:bodyPr wrap="square" lIns="68575" tIns="34275" rIns="68575" bIns="34275" anchor="t" anchorCtr="0">
            <a:noAutofit/>
          </a:bodyPr>
          <a:lstStyle/>
          <a:p>
            <a:pPr marL="457200" indent="-317500">
              <a:spcBef>
                <a:spcPts val="800"/>
              </a:spcBef>
              <a:buClr>
                <a:srgbClr val="000000"/>
              </a:buClr>
              <a:buSzPct val="100000"/>
              <a:buFont typeface="Helvetica Neue"/>
              <a:buChar char="●"/>
            </a:pPr>
            <a:r>
              <a:rPr lang="en-US" dirty="0" smtClean="0">
                <a:solidFill>
                  <a:schemeClr val="dk1"/>
                </a:solidFill>
                <a:latin typeface="Helvetica Neue"/>
                <a:ea typeface="Helvetica Neue"/>
                <a:cs typeface="Helvetica Neue"/>
                <a:sym typeface="Helvetica Neue"/>
              </a:rPr>
              <a:t>All near-cognate start codons predicted.</a:t>
            </a:r>
          </a:p>
          <a:p>
            <a:pPr marL="457200" indent="-317500">
              <a:spcBef>
                <a:spcPts val="800"/>
              </a:spcBef>
              <a:buClr>
                <a:srgbClr val="000000"/>
              </a:buClr>
              <a:buSzPct val="100000"/>
              <a:buFont typeface="Helvetica Neue"/>
              <a:buChar char="●"/>
            </a:pPr>
            <a:r>
              <a:rPr lang="en-US" dirty="0" smtClean="0">
                <a:solidFill>
                  <a:schemeClr val="dk1"/>
                </a:solidFill>
                <a:latin typeface="Helvetica Neue"/>
                <a:ea typeface="Helvetica Neue"/>
                <a:cs typeface="Helvetica Neue"/>
                <a:sym typeface="Helvetica Neue"/>
              </a:rPr>
              <a:t>Cross-validation on independent ribosome profiling datasets and validation using in vivo protein levels and ribosome occupancy in humans (Battle et al. 2014).</a:t>
            </a:r>
            <a:endParaRPr lang="en" dirty="0" smtClean="0">
              <a:latin typeface="Helvetica Neue"/>
              <a:ea typeface="Helvetica Neue"/>
              <a:cs typeface="Helvetica Neue"/>
              <a:sym typeface="Helvetica Neue"/>
            </a:endParaRPr>
          </a:p>
          <a:p>
            <a:pPr marL="285750" marR="0" lvl="0" indent="-285750" algn="l" rtl="0">
              <a:spcBef>
                <a:spcPts val="0"/>
              </a:spcBef>
              <a:buSzPct val="25000"/>
              <a:buFont typeface="Arial" charset="0"/>
              <a:buChar char="•"/>
            </a:pPr>
            <a:endParaRPr lang="en" i="0" u="none" strike="noStrike" cap="none" dirty="0">
              <a:solidFill>
                <a:schemeClr val="dk1"/>
              </a:solidFill>
              <a:latin typeface="Helvetica Neue"/>
              <a:ea typeface="Helvetica Neue"/>
              <a:cs typeface="Helvetica Neue"/>
              <a:sym typeface="Helvetica Neue"/>
            </a:endParaRPr>
          </a:p>
        </p:txBody>
      </p:sp>
      <p:pic>
        <p:nvPicPr>
          <p:cNvPr id="10" name="Picture 7" descr="Cover"/>
          <p:cNvPicPr>
            <a:picLocks noChangeAspect="1" noChangeArrowheads="1"/>
          </p:cNvPicPr>
          <p:nvPr/>
        </p:nvPicPr>
        <p:blipFill rotWithShape="1">
          <a:blip r:embed="rId4">
            <a:extLst>
              <a:ext uri="{28A0092B-C50C-407E-A947-70E740481C1C}">
                <a14:useLocalDpi xmlns:a14="http://schemas.microsoft.com/office/drawing/2010/main" val="0"/>
              </a:ext>
            </a:extLst>
          </a:blip>
          <a:srcRect l="53297" t="-107" r="-796" b="69331"/>
          <a:stretch/>
        </p:blipFill>
        <p:spPr bwMode="auto">
          <a:xfrm>
            <a:off x="447391" y="2790131"/>
            <a:ext cx="1954069" cy="187308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7" descr="Cover"/>
          <p:cNvPicPr>
            <a:picLocks noChangeAspect="1" noChangeArrowheads="1"/>
          </p:cNvPicPr>
          <p:nvPr/>
        </p:nvPicPr>
        <p:blipFill rotWithShape="1">
          <a:blip r:embed="rId4">
            <a:extLst>
              <a:ext uri="{28A0092B-C50C-407E-A947-70E740481C1C}">
                <a14:useLocalDpi xmlns:a14="http://schemas.microsoft.com/office/drawing/2010/main" val="0"/>
              </a:ext>
            </a:extLst>
          </a:blip>
          <a:srcRect l="53297" t="61971" r="-796" b="-491"/>
          <a:stretch/>
        </p:blipFill>
        <p:spPr bwMode="auto">
          <a:xfrm>
            <a:off x="2584255" y="2790131"/>
            <a:ext cx="1770056" cy="2123720"/>
          </a:xfrm>
          <a:prstGeom prst="rect">
            <a:avLst/>
          </a:prstGeom>
          <a:noFill/>
          <a:extLst>
            <a:ext uri="{909E8E84-426E-40DD-AFC4-6F175D3DCCD1}">
              <a14:hiddenFill xmlns:a14="http://schemas.microsoft.com/office/drawing/2010/main">
                <a:solidFill>
                  <a:srgbClr val="FFFFFF"/>
                </a:solidFill>
              </a14:hiddenFill>
            </a:ext>
          </a:extLst>
        </p:spPr>
      </p:pic>
      <p:sp>
        <p:nvSpPr>
          <p:cNvPr id="11" name="Shape 513"/>
          <p:cNvSpPr txBox="1"/>
          <p:nvPr/>
        </p:nvSpPr>
        <p:spPr>
          <a:xfrm>
            <a:off x="37657" y="4831500"/>
            <a:ext cx="1928023" cy="312000"/>
          </a:xfrm>
          <a:prstGeom prst="rect">
            <a:avLst/>
          </a:prstGeom>
          <a:noFill/>
          <a:ln>
            <a:noFill/>
          </a:ln>
        </p:spPr>
        <p:txBody>
          <a:bodyPr wrap="square" lIns="91425" tIns="91425" rIns="91425" bIns="91425" anchor="ctr" anchorCtr="0">
            <a:noAutofit/>
          </a:bodyPr>
          <a:lstStyle/>
          <a:p>
            <a:pPr lvl="0" rtl="0">
              <a:lnSpc>
                <a:spcPct val="115000"/>
              </a:lnSpc>
              <a:spcBef>
                <a:spcPts val="0"/>
              </a:spcBef>
              <a:buNone/>
            </a:pPr>
            <a:r>
              <a:rPr lang="en" sz="1100" dirty="0" smtClean="0">
                <a:solidFill>
                  <a:schemeClr val="dk1"/>
                </a:solidFill>
                <a:latin typeface="Calibri"/>
                <a:ea typeface="Calibri"/>
                <a:cs typeface="Calibri"/>
                <a:sym typeface="Calibri"/>
              </a:rPr>
              <a:t>[</a:t>
            </a:r>
            <a:r>
              <a:rPr lang="en-US" sz="1100" dirty="0" smtClean="0">
                <a:solidFill>
                  <a:schemeClr val="dk1"/>
                </a:solidFill>
                <a:latin typeface="Calibri"/>
                <a:ea typeface="Calibri"/>
                <a:cs typeface="Calibri"/>
                <a:sym typeface="Calibri"/>
              </a:rPr>
              <a:t>McGillivray </a:t>
            </a:r>
            <a:r>
              <a:rPr lang="en" sz="1100" dirty="0" smtClean="0">
                <a:solidFill>
                  <a:schemeClr val="dk1"/>
                </a:solidFill>
                <a:latin typeface="Calibri"/>
                <a:ea typeface="Calibri"/>
                <a:cs typeface="Calibri"/>
                <a:sym typeface="Calibri"/>
              </a:rPr>
              <a:t>et </a:t>
            </a:r>
            <a:r>
              <a:rPr lang="en" sz="1100" dirty="0">
                <a:solidFill>
                  <a:schemeClr val="dk1"/>
                </a:solidFill>
                <a:latin typeface="Calibri"/>
                <a:ea typeface="Calibri"/>
                <a:cs typeface="Calibri"/>
                <a:sym typeface="Calibri"/>
              </a:rPr>
              <a:t>al., </a:t>
            </a:r>
            <a:r>
              <a:rPr lang="en-US" sz="1100" i="1" dirty="0" smtClean="0">
                <a:solidFill>
                  <a:schemeClr val="dk1"/>
                </a:solidFill>
                <a:latin typeface="Calibri"/>
                <a:ea typeface="Calibri"/>
                <a:cs typeface="Calibri"/>
                <a:sym typeface="Calibri"/>
              </a:rPr>
              <a:t>NAR </a:t>
            </a:r>
            <a:r>
              <a:rPr lang="en" sz="1100" dirty="0" smtClean="0">
                <a:solidFill>
                  <a:schemeClr val="dk1"/>
                </a:solidFill>
                <a:latin typeface="Calibri"/>
                <a:ea typeface="Calibri"/>
                <a:cs typeface="Calibri"/>
                <a:sym typeface="Calibri"/>
              </a:rPr>
              <a:t>(‘1</a:t>
            </a:r>
            <a:r>
              <a:rPr lang="en-US" sz="1100" dirty="0" smtClean="0">
                <a:solidFill>
                  <a:schemeClr val="dk1"/>
                </a:solidFill>
                <a:latin typeface="Calibri"/>
                <a:ea typeface="Calibri"/>
                <a:cs typeface="Calibri"/>
                <a:sym typeface="Calibri"/>
              </a:rPr>
              <a:t>8</a:t>
            </a:r>
            <a:r>
              <a:rPr lang="en" sz="1100" dirty="0" smtClean="0">
                <a:solidFill>
                  <a:schemeClr val="dk1"/>
                </a:solidFill>
                <a:latin typeface="Calibri"/>
                <a:ea typeface="Calibri"/>
                <a:cs typeface="Calibri"/>
                <a:sym typeface="Calibri"/>
              </a:rPr>
              <a:t>)</a:t>
            </a:r>
            <a:r>
              <a:rPr lang="en-US" sz="1100" dirty="0" smtClean="0">
                <a:solidFill>
                  <a:schemeClr val="dk1"/>
                </a:solidFill>
                <a:latin typeface="Calibri"/>
                <a:ea typeface="Calibri"/>
                <a:cs typeface="Calibri"/>
                <a:sym typeface="Calibri"/>
              </a:rPr>
              <a:t>]</a:t>
            </a:r>
            <a:endParaRPr lang="en" sz="1100" dirty="0">
              <a:solidFill>
                <a:schemeClr val="dk1"/>
              </a:solidFill>
              <a:latin typeface="Calibri"/>
              <a:ea typeface="Calibri"/>
              <a:cs typeface="Calibri"/>
              <a:sym typeface="Calibri"/>
            </a:endParaRPr>
          </a:p>
        </p:txBody>
      </p:sp>
      <p:sp>
        <p:nvSpPr>
          <p:cNvPr id="6" name="TextBox 5"/>
          <p:cNvSpPr txBox="1"/>
          <p:nvPr/>
        </p:nvSpPr>
        <p:spPr>
          <a:xfrm>
            <a:off x="8185690" y="649335"/>
            <a:ext cx="641522" cy="523220"/>
          </a:xfrm>
          <a:prstGeom prst="rect">
            <a:avLst/>
          </a:prstGeom>
          <a:noFill/>
        </p:spPr>
        <p:txBody>
          <a:bodyPr wrap="none" rtlCol="0">
            <a:spAutoFit/>
          </a:bodyPr>
          <a:lstStyle/>
          <a:p>
            <a:pPr algn="ctr"/>
            <a:r>
              <a:rPr lang="en-US" b="1" dirty="0" smtClean="0">
                <a:solidFill>
                  <a:srgbClr val="FF0000"/>
                </a:solidFill>
              </a:rPr>
              <a:t>Expr.</a:t>
            </a:r>
          </a:p>
          <a:p>
            <a:pPr algn="ctr"/>
            <a:r>
              <a:rPr lang="en-US" b="1" dirty="0" smtClean="0">
                <a:solidFill>
                  <a:srgbClr val="FF0000"/>
                </a:solidFill>
              </a:rPr>
              <a:t>Level</a:t>
            </a:r>
            <a:endParaRPr lang="en-US" b="1" dirty="0">
              <a:solidFill>
                <a:srgbClr val="FF0000"/>
              </a:solidFill>
            </a:endParaRPr>
          </a:p>
        </p:txBody>
      </p:sp>
      <p:sp>
        <p:nvSpPr>
          <p:cNvPr id="16" name="TextBox 15"/>
          <p:cNvSpPr txBox="1"/>
          <p:nvPr/>
        </p:nvSpPr>
        <p:spPr>
          <a:xfrm>
            <a:off x="8131188" y="1779775"/>
            <a:ext cx="750526" cy="523220"/>
          </a:xfrm>
          <a:prstGeom prst="rect">
            <a:avLst/>
          </a:prstGeom>
          <a:noFill/>
        </p:spPr>
        <p:txBody>
          <a:bodyPr wrap="none" rtlCol="0">
            <a:spAutoFit/>
          </a:bodyPr>
          <a:lstStyle/>
          <a:p>
            <a:pPr algn="ctr"/>
            <a:r>
              <a:rPr lang="en-US" b="1" dirty="0" smtClean="0">
                <a:solidFill>
                  <a:srgbClr val="FF0000"/>
                </a:solidFill>
              </a:rPr>
              <a:t>Tissue</a:t>
            </a:r>
            <a:br>
              <a:rPr lang="en-US" b="1" dirty="0" smtClean="0">
                <a:solidFill>
                  <a:srgbClr val="FF0000"/>
                </a:solidFill>
              </a:rPr>
            </a:br>
            <a:r>
              <a:rPr lang="en-US" b="1" dirty="0" smtClean="0">
                <a:solidFill>
                  <a:srgbClr val="FF0000"/>
                </a:solidFill>
              </a:rPr>
              <a:t>Dist.</a:t>
            </a:r>
            <a:endParaRPr lang="en-US" b="1" dirty="0">
              <a:solidFill>
                <a:srgbClr val="FF0000"/>
              </a:solidFill>
            </a:endParaRPr>
          </a:p>
        </p:txBody>
      </p:sp>
      <p:sp>
        <p:nvSpPr>
          <p:cNvPr id="17" name="TextBox 16"/>
          <p:cNvSpPr txBox="1"/>
          <p:nvPr/>
        </p:nvSpPr>
        <p:spPr>
          <a:xfrm>
            <a:off x="8209735" y="2763620"/>
            <a:ext cx="593432" cy="738664"/>
          </a:xfrm>
          <a:prstGeom prst="rect">
            <a:avLst/>
          </a:prstGeom>
          <a:noFill/>
        </p:spPr>
        <p:txBody>
          <a:bodyPr wrap="none" rtlCol="0">
            <a:spAutoFit/>
          </a:bodyPr>
          <a:lstStyle/>
          <a:p>
            <a:pPr algn="ctr"/>
            <a:r>
              <a:rPr lang="en-US" b="1" dirty="0" smtClean="0">
                <a:solidFill>
                  <a:srgbClr val="FF0000"/>
                </a:solidFill>
              </a:rPr>
              <a:t>Int. </a:t>
            </a:r>
            <a:br>
              <a:rPr lang="en-US" b="1" dirty="0" smtClean="0">
                <a:solidFill>
                  <a:srgbClr val="FF0000"/>
                </a:solidFill>
              </a:rPr>
            </a:br>
            <a:r>
              <a:rPr lang="en-US" b="1" dirty="0" smtClean="0">
                <a:solidFill>
                  <a:srgbClr val="FF0000"/>
                </a:solidFill>
              </a:rPr>
              <a:t>ATG</a:t>
            </a:r>
          </a:p>
          <a:p>
            <a:pPr algn="ctr"/>
            <a:r>
              <a:rPr lang="en-US" b="1" dirty="0" smtClean="0">
                <a:solidFill>
                  <a:srgbClr val="FF0000"/>
                </a:solidFill>
              </a:rPr>
              <a:t>Start</a:t>
            </a:r>
            <a:endParaRPr lang="en-US" b="1" dirty="0">
              <a:solidFill>
                <a:srgbClr val="FF0000"/>
              </a:solidFill>
            </a:endParaRPr>
          </a:p>
        </p:txBody>
      </p:sp>
      <p:sp>
        <p:nvSpPr>
          <p:cNvPr id="18" name="TextBox 17"/>
          <p:cNvSpPr txBox="1"/>
          <p:nvPr/>
        </p:nvSpPr>
        <p:spPr>
          <a:xfrm rot="16200000">
            <a:off x="8066267" y="3944693"/>
            <a:ext cx="880369" cy="523220"/>
          </a:xfrm>
          <a:prstGeom prst="rect">
            <a:avLst/>
          </a:prstGeom>
          <a:noFill/>
        </p:spPr>
        <p:txBody>
          <a:bodyPr wrap="none" rtlCol="0">
            <a:spAutoFit/>
          </a:bodyPr>
          <a:lstStyle/>
          <a:p>
            <a:pPr algn="ctr"/>
            <a:r>
              <a:rPr lang="en-US" b="1" dirty="0" smtClean="0">
                <a:solidFill>
                  <a:srgbClr val="FF0000"/>
                </a:solidFill>
              </a:rPr>
              <a:t>Cons-</a:t>
            </a:r>
            <a:br>
              <a:rPr lang="en-US" b="1" dirty="0" smtClean="0">
                <a:solidFill>
                  <a:srgbClr val="FF0000"/>
                </a:solidFill>
              </a:rPr>
            </a:br>
            <a:r>
              <a:rPr lang="en-US" b="1" dirty="0" err="1" smtClean="0">
                <a:solidFill>
                  <a:srgbClr val="FF0000"/>
                </a:solidFill>
              </a:rPr>
              <a:t>ervation</a:t>
            </a:r>
            <a:endParaRPr lang="en-US" b="1" dirty="0">
              <a:solidFill>
                <a:srgbClr val="FF0000"/>
              </a:solidFill>
            </a:endParaRPr>
          </a:p>
        </p:txBody>
      </p:sp>
    </p:spTree>
    <p:extLst>
      <p:ext uri="{BB962C8B-B14F-4D97-AF65-F5344CB8AC3E}">
        <p14:creationId xmlns:p14="http://schemas.microsoft.com/office/powerpoint/2010/main" val="69689804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1700" y="202132"/>
            <a:ext cx="8520600" cy="572700"/>
          </a:xfrm>
        </p:spPr>
        <p:txBody>
          <a:bodyPr/>
          <a:lstStyle/>
          <a:p>
            <a:r>
              <a:rPr lang="en-US" dirty="0" smtClean="0"/>
              <a:t>A comprehensive catalog of functional </a:t>
            </a:r>
            <a:r>
              <a:rPr lang="en-US" dirty="0" err="1" smtClean="0"/>
              <a:t>uORFs</a:t>
            </a:r>
            <a:endParaRPr lang="en-US" dirty="0"/>
          </a:p>
        </p:txBody>
      </p:sp>
      <p:pic>
        <p:nvPicPr>
          <p:cNvPr id="6" name="Picture 7" descr="Cover"/>
          <p:cNvPicPr>
            <a:picLocks noChangeAspect="1" noChangeArrowheads="1"/>
          </p:cNvPicPr>
          <p:nvPr/>
        </p:nvPicPr>
        <p:blipFill rotWithShape="1">
          <a:blip r:embed="rId3">
            <a:extLst>
              <a:ext uri="{28A0092B-C50C-407E-A947-70E740481C1C}">
                <a14:useLocalDpi xmlns:a14="http://schemas.microsoft.com/office/drawing/2010/main" val="0"/>
              </a:ext>
            </a:extLst>
          </a:blip>
          <a:srcRect l="4269" t="71681" r="54783" b="-491"/>
          <a:stretch/>
        </p:blipFill>
        <p:spPr bwMode="auto">
          <a:xfrm>
            <a:off x="4533646" y="838231"/>
            <a:ext cx="2026351" cy="2109247"/>
          </a:xfrm>
          <a:prstGeom prst="rect">
            <a:avLst/>
          </a:prstGeom>
          <a:noFill/>
          <a:extLst>
            <a:ext uri="{909E8E84-426E-40DD-AFC4-6F175D3DCCD1}">
              <a14:hiddenFill xmlns:a14="http://schemas.microsoft.com/office/drawing/2010/main">
                <a:solidFill>
                  <a:srgbClr val="FFFFFF"/>
                </a:solidFill>
              </a14:hiddenFill>
            </a:ext>
          </a:extLst>
        </p:spPr>
      </p:pic>
      <p:sp>
        <p:nvSpPr>
          <p:cNvPr id="9" name="Shape 461"/>
          <p:cNvSpPr txBox="1"/>
          <p:nvPr/>
        </p:nvSpPr>
        <p:spPr>
          <a:xfrm>
            <a:off x="4595732" y="3010877"/>
            <a:ext cx="4155275" cy="1650651"/>
          </a:xfrm>
          <a:prstGeom prst="rect">
            <a:avLst/>
          </a:prstGeom>
          <a:noFill/>
          <a:ln>
            <a:noFill/>
          </a:ln>
        </p:spPr>
        <p:txBody>
          <a:bodyPr wrap="square" lIns="68575" tIns="34275" rIns="68575" bIns="34275" anchor="t" anchorCtr="0">
            <a:noAutofit/>
          </a:bodyPr>
          <a:lstStyle/>
          <a:p>
            <a:pPr lvl="0" algn="ctr">
              <a:buClr>
                <a:srgbClr val="000090"/>
              </a:buClr>
              <a:buSzPct val="25000"/>
            </a:pPr>
            <a:endParaRPr lang="en-US" sz="1600" dirty="0">
              <a:solidFill>
                <a:schemeClr val="dk1"/>
              </a:solidFill>
              <a:latin typeface="Helvetica Neue"/>
              <a:ea typeface="Helvetica Neue"/>
              <a:cs typeface="Helvetica Neue"/>
              <a:sym typeface="Helvetica Neue"/>
            </a:endParaRPr>
          </a:p>
          <a:p>
            <a:pPr marL="457200" indent="-317500">
              <a:spcBef>
                <a:spcPts val="800"/>
              </a:spcBef>
              <a:buClr>
                <a:srgbClr val="000000"/>
              </a:buClr>
              <a:buSzPct val="100000"/>
              <a:buFont typeface="Helvetica Neue"/>
              <a:buChar char="●"/>
            </a:pPr>
            <a:r>
              <a:rPr lang="en-US" sz="2400" b="1" dirty="0" smtClean="0">
                <a:solidFill>
                  <a:srgbClr val="C00000"/>
                </a:solidFill>
                <a:latin typeface="Helvetica Neue"/>
                <a:ea typeface="Helvetica Neue"/>
                <a:cs typeface="Helvetica Neue"/>
                <a:sym typeface="Helvetica Neue"/>
              </a:rPr>
              <a:t>180K</a:t>
            </a:r>
            <a:r>
              <a:rPr lang="en-US" sz="1600" dirty="0" smtClean="0">
                <a:solidFill>
                  <a:schemeClr val="dk1"/>
                </a:solidFill>
                <a:latin typeface="Helvetica Neue"/>
                <a:ea typeface="Helvetica Neue"/>
                <a:cs typeface="Helvetica Neue"/>
                <a:sym typeface="Helvetica Neue"/>
              </a:rPr>
              <a:t>: Large </a:t>
            </a:r>
            <a:r>
              <a:rPr lang="en-US" sz="1600" dirty="0">
                <a:solidFill>
                  <a:schemeClr val="dk1"/>
                </a:solidFill>
                <a:latin typeface="Helvetica Neue"/>
                <a:ea typeface="Helvetica Neue"/>
                <a:cs typeface="Helvetica Neue"/>
                <a:sym typeface="Helvetica Neue"/>
              </a:rPr>
              <a:t>predicted positive set likely to affect translation </a:t>
            </a:r>
            <a:r>
              <a:rPr lang="en-US" sz="1600" dirty="0" smtClean="0">
                <a:solidFill>
                  <a:schemeClr val="dk1"/>
                </a:solidFill>
                <a:latin typeface="Helvetica Neue"/>
                <a:ea typeface="Helvetica Neue"/>
                <a:cs typeface="Helvetica Neue"/>
                <a:sym typeface="Helvetica Neue"/>
              </a:rPr>
              <a:t> </a:t>
            </a:r>
          </a:p>
          <a:p>
            <a:pPr marL="457200" indent="-317500">
              <a:spcBef>
                <a:spcPts val="800"/>
              </a:spcBef>
              <a:buClr>
                <a:srgbClr val="000000"/>
              </a:buClr>
              <a:buSzPct val="100000"/>
              <a:buFont typeface="Helvetica Neue"/>
              <a:buChar char="●"/>
            </a:pPr>
            <a:r>
              <a:rPr lang="en-US" sz="1600" dirty="0" smtClean="0">
                <a:solidFill>
                  <a:schemeClr val="dk1"/>
                </a:solidFill>
                <a:latin typeface="Helvetica Neue"/>
                <a:ea typeface="Helvetica Neue"/>
                <a:cs typeface="Helvetica Neue"/>
                <a:sym typeface="Helvetica Neue"/>
              </a:rPr>
              <a:t>Calibration on gold standards, suggests getting </a:t>
            </a:r>
            <a:r>
              <a:rPr lang="en-US" sz="2000" b="1" dirty="0" smtClean="0">
                <a:solidFill>
                  <a:srgbClr val="C00000"/>
                </a:solidFill>
                <a:latin typeface="Helvetica Neue"/>
                <a:ea typeface="Helvetica Neue"/>
                <a:cs typeface="Helvetica Neue"/>
                <a:sym typeface="Helvetica Neue"/>
              </a:rPr>
              <a:t>~70%</a:t>
            </a:r>
            <a:r>
              <a:rPr lang="en-US" sz="1600" dirty="0" smtClean="0">
                <a:solidFill>
                  <a:schemeClr val="dk1"/>
                </a:solidFill>
                <a:latin typeface="Helvetica Neue"/>
                <a:ea typeface="Helvetica Neue"/>
                <a:cs typeface="Helvetica Neue"/>
                <a:sym typeface="Helvetica Neue"/>
              </a:rPr>
              <a:t> of known</a:t>
            </a:r>
          </a:p>
        </p:txBody>
      </p:sp>
      <p:sp>
        <p:nvSpPr>
          <p:cNvPr id="10" name="Shape 513"/>
          <p:cNvSpPr txBox="1"/>
          <p:nvPr/>
        </p:nvSpPr>
        <p:spPr>
          <a:xfrm>
            <a:off x="164942" y="4700606"/>
            <a:ext cx="1928023" cy="312000"/>
          </a:xfrm>
          <a:prstGeom prst="rect">
            <a:avLst/>
          </a:prstGeom>
          <a:noFill/>
          <a:ln>
            <a:noFill/>
          </a:ln>
        </p:spPr>
        <p:txBody>
          <a:bodyPr wrap="square" lIns="91425" tIns="91425" rIns="91425" bIns="91425" anchor="ctr" anchorCtr="0">
            <a:noAutofit/>
          </a:bodyPr>
          <a:lstStyle/>
          <a:p>
            <a:pPr lvl="0" rtl="0">
              <a:lnSpc>
                <a:spcPct val="115000"/>
              </a:lnSpc>
              <a:spcBef>
                <a:spcPts val="0"/>
              </a:spcBef>
              <a:buNone/>
            </a:pPr>
            <a:r>
              <a:rPr lang="en" sz="1100" dirty="0" smtClean="0">
                <a:solidFill>
                  <a:schemeClr val="dk1"/>
                </a:solidFill>
                <a:latin typeface="Calibri"/>
                <a:ea typeface="Calibri"/>
                <a:cs typeface="Calibri"/>
                <a:sym typeface="Calibri"/>
              </a:rPr>
              <a:t>[</a:t>
            </a:r>
            <a:r>
              <a:rPr lang="en-US" sz="1100" dirty="0" smtClean="0">
                <a:solidFill>
                  <a:schemeClr val="dk1"/>
                </a:solidFill>
                <a:latin typeface="Calibri"/>
                <a:ea typeface="Calibri"/>
                <a:cs typeface="Calibri"/>
                <a:sym typeface="Calibri"/>
              </a:rPr>
              <a:t>McGillivray </a:t>
            </a:r>
            <a:r>
              <a:rPr lang="en" sz="1100" dirty="0" smtClean="0">
                <a:solidFill>
                  <a:schemeClr val="dk1"/>
                </a:solidFill>
                <a:latin typeface="Calibri"/>
                <a:ea typeface="Calibri"/>
                <a:cs typeface="Calibri"/>
                <a:sym typeface="Calibri"/>
              </a:rPr>
              <a:t>et </a:t>
            </a:r>
            <a:r>
              <a:rPr lang="en" sz="1100" dirty="0">
                <a:solidFill>
                  <a:schemeClr val="dk1"/>
                </a:solidFill>
                <a:latin typeface="Calibri"/>
                <a:ea typeface="Calibri"/>
                <a:cs typeface="Calibri"/>
                <a:sym typeface="Calibri"/>
              </a:rPr>
              <a:t>al., </a:t>
            </a:r>
            <a:r>
              <a:rPr lang="en-US" sz="1100" i="1" dirty="0" smtClean="0">
                <a:solidFill>
                  <a:schemeClr val="dk1"/>
                </a:solidFill>
                <a:latin typeface="Calibri"/>
                <a:ea typeface="Calibri"/>
                <a:cs typeface="Calibri"/>
                <a:sym typeface="Calibri"/>
              </a:rPr>
              <a:t>NAR </a:t>
            </a:r>
            <a:r>
              <a:rPr lang="en" sz="1100" dirty="0" smtClean="0">
                <a:solidFill>
                  <a:schemeClr val="dk1"/>
                </a:solidFill>
                <a:latin typeface="Calibri"/>
                <a:ea typeface="Calibri"/>
                <a:cs typeface="Calibri"/>
                <a:sym typeface="Calibri"/>
              </a:rPr>
              <a:t>(‘1</a:t>
            </a:r>
            <a:r>
              <a:rPr lang="en-US" sz="1100" dirty="0" smtClean="0">
                <a:solidFill>
                  <a:schemeClr val="dk1"/>
                </a:solidFill>
                <a:latin typeface="Calibri"/>
                <a:ea typeface="Calibri"/>
                <a:cs typeface="Calibri"/>
                <a:sym typeface="Calibri"/>
              </a:rPr>
              <a:t>8</a:t>
            </a:r>
            <a:r>
              <a:rPr lang="en" sz="1100" dirty="0" smtClean="0">
                <a:solidFill>
                  <a:schemeClr val="dk1"/>
                </a:solidFill>
                <a:latin typeface="Calibri"/>
                <a:ea typeface="Calibri"/>
                <a:cs typeface="Calibri"/>
                <a:sym typeface="Calibri"/>
              </a:rPr>
              <a:t>)</a:t>
            </a:r>
            <a:r>
              <a:rPr lang="en-US" sz="1100" dirty="0" smtClean="0">
                <a:solidFill>
                  <a:schemeClr val="dk1"/>
                </a:solidFill>
                <a:latin typeface="Calibri"/>
                <a:ea typeface="Calibri"/>
                <a:cs typeface="Calibri"/>
                <a:sym typeface="Calibri"/>
              </a:rPr>
              <a:t>]</a:t>
            </a:r>
            <a:endParaRPr lang="en" sz="1100" dirty="0">
              <a:solidFill>
                <a:schemeClr val="dk1"/>
              </a:solidFill>
              <a:latin typeface="Calibri"/>
              <a:ea typeface="Calibri"/>
              <a:cs typeface="Calibri"/>
              <a:sym typeface="Calibri"/>
            </a:endParaRPr>
          </a:p>
        </p:txBody>
      </p:sp>
      <p:pic>
        <p:nvPicPr>
          <p:cNvPr id="18" name="Picture 7" descr="Cover"/>
          <p:cNvPicPr>
            <a:picLocks noChangeAspect="1" noChangeArrowheads="1"/>
          </p:cNvPicPr>
          <p:nvPr/>
        </p:nvPicPr>
        <p:blipFill rotWithShape="1">
          <a:blip r:embed="rId3">
            <a:extLst>
              <a:ext uri="{28A0092B-C50C-407E-A947-70E740481C1C}">
                <a14:useLocalDpi xmlns:a14="http://schemas.microsoft.com/office/drawing/2010/main" val="0"/>
              </a:ext>
            </a:extLst>
          </a:blip>
          <a:srcRect l="-2" t="31994" r="46048" b="43488"/>
          <a:stretch/>
        </p:blipFill>
        <p:spPr bwMode="auto">
          <a:xfrm>
            <a:off x="6762054" y="1127670"/>
            <a:ext cx="2421046" cy="1627695"/>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25" name="Shape 461"/>
          <p:cNvSpPr txBox="1"/>
          <p:nvPr/>
        </p:nvSpPr>
        <p:spPr>
          <a:xfrm>
            <a:off x="-6864" y="1545823"/>
            <a:ext cx="1845949" cy="1326695"/>
          </a:xfrm>
          <a:prstGeom prst="rect">
            <a:avLst/>
          </a:prstGeom>
          <a:noFill/>
          <a:ln>
            <a:noFill/>
          </a:ln>
        </p:spPr>
        <p:txBody>
          <a:bodyPr wrap="square" lIns="68575" tIns="34275" rIns="68575" bIns="34275" anchor="t" anchorCtr="0">
            <a:noAutofit/>
          </a:bodyPr>
          <a:lstStyle/>
          <a:p>
            <a:pPr marL="139700" algn="ctr">
              <a:spcBef>
                <a:spcPts val="800"/>
              </a:spcBef>
              <a:buClr>
                <a:srgbClr val="000000"/>
              </a:buClr>
              <a:buSzPct val="100000"/>
            </a:pPr>
            <a:r>
              <a:rPr lang="en-US" sz="1200" dirty="0" smtClean="0">
                <a:solidFill>
                  <a:schemeClr val="dk1"/>
                </a:solidFill>
                <a:latin typeface="Helvetica Neue"/>
                <a:ea typeface="Helvetica Neue"/>
                <a:cs typeface="Helvetica Neue"/>
                <a:sym typeface="Helvetica Neue"/>
              </a:rPr>
              <a:t>Universe of </a:t>
            </a:r>
            <a:r>
              <a:rPr lang="en-US" sz="2400" b="1" dirty="0" smtClean="0">
                <a:solidFill>
                  <a:srgbClr val="C00000"/>
                </a:solidFill>
                <a:latin typeface="Helvetica Neue"/>
                <a:ea typeface="Helvetica Neue"/>
                <a:cs typeface="Helvetica Neue"/>
                <a:sym typeface="Helvetica Neue"/>
              </a:rPr>
              <a:t>1.3M</a:t>
            </a:r>
            <a:r>
              <a:rPr lang="en-US" sz="2400" dirty="0" smtClean="0">
                <a:solidFill>
                  <a:schemeClr val="dk1"/>
                </a:solidFill>
                <a:latin typeface="Helvetica Neue"/>
                <a:ea typeface="Helvetica Neue"/>
                <a:cs typeface="Helvetica Neue"/>
                <a:sym typeface="Helvetica Neue"/>
              </a:rPr>
              <a:t> </a:t>
            </a:r>
            <a:r>
              <a:rPr lang="en-US" sz="1200" dirty="0" err="1" smtClean="0">
                <a:solidFill>
                  <a:schemeClr val="dk1"/>
                </a:solidFill>
                <a:latin typeface="Helvetica Neue"/>
                <a:ea typeface="Helvetica Neue"/>
                <a:cs typeface="Helvetica Neue"/>
                <a:sym typeface="Helvetica Neue"/>
              </a:rPr>
              <a:t>uORFs</a:t>
            </a:r>
            <a:r>
              <a:rPr lang="en-US" sz="1200" dirty="0" smtClean="0">
                <a:solidFill>
                  <a:schemeClr val="dk1"/>
                </a:solidFill>
                <a:latin typeface="Helvetica Neue"/>
                <a:ea typeface="Helvetica Neue"/>
                <a:cs typeface="Helvetica Neue"/>
                <a:sym typeface="Helvetica Neue"/>
              </a:rPr>
              <a:t> scored via Simple Bayes </a:t>
            </a:r>
            <a:r>
              <a:rPr lang="en-US" sz="1200" dirty="0" err="1" smtClean="0">
                <a:solidFill>
                  <a:schemeClr val="dk1"/>
                </a:solidFill>
                <a:latin typeface="Helvetica Neue"/>
                <a:ea typeface="Helvetica Neue"/>
                <a:cs typeface="Helvetica Neue"/>
                <a:sym typeface="Helvetica Neue"/>
              </a:rPr>
              <a:t>algo</a:t>
            </a:r>
            <a:r>
              <a:rPr lang="en-US" sz="1200" dirty="0" smtClean="0">
                <a:solidFill>
                  <a:schemeClr val="dk1"/>
                </a:solidFill>
                <a:latin typeface="Helvetica Neue"/>
                <a:ea typeface="Helvetica Neue"/>
                <a:cs typeface="Helvetica Neue"/>
                <a:sym typeface="Helvetica Neue"/>
              </a:rPr>
              <a:t>.</a:t>
            </a:r>
          </a:p>
          <a:p>
            <a:pPr marL="285750" marR="0" lvl="0" indent="-285750" algn="ctr" rtl="0">
              <a:spcBef>
                <a:spcPts val="0"/>
              </a:spcBef>
              <a:buSzPct val="25000"/>
              <a:buFont typeface="Arial" charset="0"/>
              <a:buChar char="•"/>
            </a:pPr>
            <a:endParaRPr lang="en" sz="1600" i="0" u="none" strike="noStrike" cap="none" dirty="0">
              <a:solidFill>
                <a:schemeClr val="dk1"/>
              </a:solidFill>
              <a:latin typeface="Helvetica Neue"/>
              <a:ea typeface="Helvetica Neue"/>
              <a:cs typeface="Helvetica Neue"/>
              <a:sym typeface="Helvetica Neue"/>
            </a:endParaRPr>
          </a:p>
        </p:txBody>
      </p:sp>
      <p:cxnSp>
        <p:nvCxnSpPr>
          <p:cNvPr id="26" name="Straight Arrow Connector 25"/>
          <p:cNvCxnSpPr/>
          <p:nvPr/>
        </p:nvCxnSpPr>
        <p:spPr>
          <a:xfrm>
            <a:off x="4009473" y="1970334"/>
            <a:ext cx="265308" cy="5713"/>
          </a:xfrm>
          <a:prstGeom prst="straightConnector1">
            <a:avLst/>
          </a:prstGeom>
          <a:ln>
            <a:solidFill>
              <a:srgbClr val="808080">
                <a:alpha val="74902"/>
              </a:srgbClr>
            </a:solidFill>
            <a:tailEnd type="triangle"/>
          </a:ln>
        </p:spPr>
        <p:style>
          <a:lnRef idx="1">
            <a:schemeClr val="accent1"/>
          </a:lnRef>
          <a:fillRef idx="0">
            <a:schemeClr val="accent1"/>
          </a:fillRef>
          <a:effectRef idx="0">
            <a:schemeClr val="accent1"/>
          </a:effectRef>
          <a:fontRef idx="minor">
            <a:schemeClr val="tx1"/>
          </a:fontRef>
        </p:style>
      </p:cxnSp>
      <p:pic>
        <p:nvPicPr>
          <p:cNvPr id="23" name="Picture 7" descr="Cover"/>
          <p:cNvPicPr>
            <a:picLocks noChangeAspect="1" noChangeArrowheads="1"/>
          </p:cNvPicPr>
          <p:nvPr/>
        </p:nvPicPr>
        <p:blipFill rotWithShape="1">
          <a:blip r:embed="rId3">
            <a:extLst>
              <a:ext uri="{28A0092B-C50C-407E-A947-70E740481C1C}">
                <a14:useLocalDpi xmlns:a14="http://schemas.microsoft.com/office/drawing/2010/main" val="0"/>
              </a:ext>
            </a:extLst>
          </a:blip>
          <a:srcRect l="-2" t="56300" r="46048" b="28125"/>
          <a:stretch/>
        </p:blipFill>
        <p:spPr bwMode="auto">
          <a:xfrm>
            <a:off x="1999227" y="1349131"/>
            <a:ext cx="2421046" cy="1033965"/>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27" name="Rectangle 26"/>
          <p:cNvSpPr/>
          <p:nvPr/>
        </p:nvSpPr>
        <p:spPr>
          <a:xfrm>
            <a:off x="3422092" y="1675771"/>
            <a:ext cx="637675" cy="533400"/>
          </a:xfrm>
          <a:prstGeom prst="rect">
            <a:avLst/>
          </a:prstGeom>
          <a:noFill/>
          <a:ln w="28575">
            <a:solidFill>
              <a:srgbClr val="808080">
                <a:alpha val="74902"/>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4844266" y="2061171"/>
            <a:ext cx="1444434" cy="3219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Picture 7" descr="Cover"/>
          <p:cNvPicPr>
            <a:picLocks noChangeAspect="1" noChangeArrowheads="1"/>
          </p:cNvPicPr>
          <p:nvPr/>
        </p:nvPicPr>
        <p:blipFill rotWithShape="1">
          <a:blip r:embed="rId3">
            <a:extLst>
              <a:ext uri="{28A0092B-C50C-407E-A947-70E740481C1C}">
                <a14:useLocalDpi xmlns:a14="http://schemas.microsoft.com/office/drawing/2010/main" val="0"/>
              </a:ext>
            </a:extLst>
          </a:blip>
          <a:srcRect l="-2" t="46347" r="96606" b="43488"/>
          <a:stretch/>
        </p:blipFill>
        <p:spPr bwMode="auto">
          <a:xfrm>
            <a:off x="2092965" y="1675771"/>
            <a:ext cx="152400" cy="674849"/>
          </a:xfrm>
          <a:prstGeom prst="rect">
            <a:avLst/>
          </a:prstGeom>
          <a:noFill/>
          <a:ln>
            <a:noFill/>
          </a:ln>
          <a:extLst>
            <a:ext uri="{909E8E84-426E-40DD-AFC4-6F175D3DCCD1}">
              <a14:hiddenFill xmlns:a14="http://schemas.microsoft.com/office/drawing/2010/main">
                <a:solidFill>
                  <a:srgbClr val="FFFFFF"/>
                </a:solidFill>
              </a14:hiddenFill>
            </a:ext>
          </a:extLst>
        </p:spPr>
      </p:pic>
      <p:cxnSp>
        <p:nvCxnSpPr>
          <p:cNvPr id="33" name="Straight Arrow Connector 32"/>
          <p:cNvCxnSpPr/>
          <p:nvPr/>
        </p:nvCxnSpPr>
        <p:spPr>
          <a:xfrm>
            <a:off x="1698533" y="1913064"/>
            <a:ext cx="265308" cy="5713"/>
          </a:xfrm>
          <a:prstGeom prst="straightConnector1">
            <a:avLst/>
          </a:prstGeom>
          <a:ln w="28575">
            <a:solidFill>
              <a:srgbClr val="808080">
                <a:alpha val="74902"/>
              </a:srgbClr>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a:off x="6493670" y="1930136"/>
            <a:ext cx="265308" cy="5713"/>
          </a:xfrm>
          <a:prstGeom prst="straightConnector1">
            <a:avLst/>
          </a:prstGeom>
          <a:ln w="28575">
            <a:solidFill>
              <a:srgbClr val="808080">
                <a:alpha val="74902"/>
              </a:srgbClr>
            </a:solidFill>
            <a:tailEnd type="triangle"/>
          </a:ln>
        </p:spPr>
        <p:style>
          <a:lnRef idx="1">
            <a:schemeClr val="accent1"/>
          </a:lnRef>
          <a:fillRef idx="0">
            <a:schemeClr val="accent1"/>
          </a:fillRef>
          <a:effectRef idx="0">
            <a:schemeClr val="accent1"/>
          </a:effectRef>
          <a:fontRef idx="minor">
            <a:schemeClr val="tx1"/>
          </a:fontRef>
        </p:style>
      </p:cxnSp>
      <p:sp>
        <p:nvSpPr>
          <p:cNvPr id="21" name="Rectangle 20"/>
          <p:cNvSpPr/>
          <p:nvPr/>
        </p:nvSpPr>
        <p:spPr>
          <a:xfrm>
            <a:off x="1883172" y="2230520"/>
            <a:ext cx="275129" cy="2265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p:cNvSpPr/>
          <p:nvPr/>
        </p:nvSpPr>
        <p:spPr>
          <a:xfrm>
            <a:off x="4132306" y="2216591"/>
            <a:ext cx="275129" cy="2265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p:cNvSpPr/>
          <p:nvPr/>
        </p:nvSpPr>
        <p:spPr>
          <a:xfrm>
            <a:off x="6673370" y="1093707"/>
            <a:ext cx="275129" cy="2265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p:cNvSpPr/>
          <p:nvPr/>
        </p:nvSpPr>
        <p:spPr>
          <a:xfrm>
            <a:off x="8899212" y="1093706"/>
            <a:ext cx="275129" cy="2265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23732" y="3711452"/>
            <a:ext cx="4572000" cy="523220"/>
          </a:xfrm>
          <a:prstGeom prst="rect">
            <a:avLst/>
          </a:prstGeom>
        </p:spPr>
        <p:txBody>
          <a:bodyPr>
            <a:spAutoFit/>
          </a:bodyPr>
          <a:lstStyle/>
          <a:p>
            <a:pPr marL="457200" indent="-317500">
              <a:spcBef>
                <a:spcPts val="800"/>
              </a:spcBef>
              <a:buClr>
                <a:srgbClr val="000000"/>
              </a:buClr>
              <a:buSzPct val="100000"/>
              <a:buFont typeface="Helvetica Neue"/>
              <a:buChar char="●"/>
            </a:pPr>
            <a:r>
              <a:rPr lang="en-US" dirty="0">
                <a:solidFill>
                  <a:schemeClr val="dk1"/>
                </a:solidFill>
                <a:latin typeface="Helvetica Neue"/>
                <a:ea typeface="Helvetica Neue"/>
                <a:cs typeface="Helvetica Neue"/>
                <a:sym typeface="Helvetica Neue"/>
              </a:rPr>
              <a:t>Predicted functional </a:t>
            </a:r>
            <a:r>
              <a:rPr lang="en-US" dirty="0" err="1">
                <a:solidFill>
                  <a:schemeClr val="dk1"/>
                </a:solidFill>
                <a:latin typeface="Helvetica Neue"/>
                <a:ea typeface="Helvetica Neue"/>
                <a:cs typeface="Helvetica Neue"/>
                <a:sym typeface="Helvetica Neue"/>
              </a:rPr>
              <a:t>uORFs</a:t>
            </a:r>
            <a:r>
              <a:rPr lang="en-US" dirty="0">
                <a:solidFill>
                  <a:schemeClr val="dk1"/>
                </a:solidFill>
                <a:latin typeface="Helvetica Neue"/>
                <a:ea typeface="Helvetica Neue"/>
                <a:cs typeface="Helvetica Neue"/>
                <a:sym typeface="Helvetica Neue"/>
              </a:rPr>
              <a:t> may be intersected with disease associated variants.</a:t>
            </a:r>
            <a:endParaRPr lang="en" dirty="0">
              <a:latin typeface="Helvetica Neue"/>
              <a:ea typeface="Helvetica Neue"/>
              <a:cs typeface="Helvetica Neue"/>
              <a:sym typeface="Helvetica Neue"/>
            </a:endParaRPr>
          </a:p>
        </p:txBody>
      </p:sp>
      <p:cxnSp>
        <p:nvCxnSpPr>
          <p:cNvPr id="22" name="Straight Arrow Connector 21"/>
          <p:cNvCxnSpPr/>
          <p:nvPr/>
        </p:nvCxnSpPr>
        <p:spPr>
          <a:xfrm>
            <a:off x="4268338" y="1924423"/>
            <a:ext cx="265308" cy="5713"/>
          </a:xfrm>
          <a:prstGeom prst="straightConnector1">
            <a:avLst/>
          </a:prstGeom>
          <a:ln w="28575">
            <a:solidFill>
              <a:srgbClr val="808080">
                <a:alpha val="74902"/>
              </a:srgb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8595945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Somatic alteration of </a:t>
            </a:r>
            <a:r>
              <a:rPr lang="en-US" dirty="0" err="1" smtClean="0"/>
              <a:t>uORFs</a:t>
            </a:r>
            <a:r>
              <a:rPr lang="en-US" dirty="0" smtClean="0"/>
              <a:t> disproportionately affects certain cancers and molecular pathways</a:t>
            </a:r>
            <a:endParaRPr lang="en-US" dirty="0"/>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81149" y="2378241"/>
            <a:ext cx="2652601" cy="2284976"/>
          </a:xfrm>
          <a:prstGeom prst="rect">
            <a:avLst/>
          </a:prstGeom>
        </p:spPr>
      </p:pic>
      <p:pic>
        <p:nvPicPr>
          <p:cNvPr id="9" name="Picture 7" descr="Cover"/>
          <p:cNvPicPr>
            <a:picLocks noChangeAspect="1" noChangeArrowheads="1"/>
          </p:cNvPicPr>
          <p:nvPr/>
        </p:nvPicPr>
        <p:blipFill rotWithShape="1">
          <a:blip r:embed="rId3">
            <a:extLst>
              <a:ext uri="{28A0092B-C50C-407E-A947-70E740481C1C}">
                <a14:useLocalDpi xmlns:a14="http://schemas.microsoft.com/office/drawing/2010/main" val="0"/>
              </a:ext>
            </a:extLst>
          </a:blip>
          <a:srcRect l="-3347" t="52517" r="-4912" b="-1744"/>
          <a:stretch/>
        </p:blipFill>
        <p:spPr bwMode="auto">
          <a:xfrm>
            <a:off x="-1" y="2480650"/>
            <a:ext cx="6274879" cy="2182567"/>
          </a:xfrm>
          <a:prstGeom prst="rect">
            <a:avLst/>
          </a:prstGeom>
          <a:noFill/>
          <a:extLst>
            <a:ext uri="{909E8E84-426E-40DD-AFC4-6F175D3DCCD1}">
              <a14:hiddenFill xmlns:a14="http://schemas.microsoft.com/office/drawing/2010/main">
                <a:solidFill>
                  <a:srgbClr val="FFFFFF"/>
                </a:solidFill>
              </a14:hiddenFill>
            </a:ext>
          </a:extLst>
        </p:spPr>
      </p:pic>
      <p:sp>
        <p:nvSpPr>
          <p:cNvPr id="10" name="Shape 513"/>
          <p:cNvSpPr txBox="1"/>
          <p:nvPr/>
        </p:nvSpPr>
        <p:spPr>
          <a:xfrm>
            <a:off x="2371494" y="4548017"/>
            <a:ext cx="1928023" cy="312000"/>
          </a:xfrm>
          <a:prstGeom prst="rect">
            <a:avLst/>
          </a:prstGeom>
          <a:noFill/>
          <a:ln>
            <a:noFill/>
          </a:ln>
        </p:spPr>
        <p:txBody>
          <a:bodyPr wrap="square" lIns="91425" tIns="91425" rIns="91425" bIns="91425" anchor="ctr" anchorCtr="0">
            <a:noAutofit/>
          </a:bodyPr>
          <a:lstStyle/>
          <a:p>
            <a:pPr lvl="0" rtl="0">
              <a:lnSpc>
                <a:spcPct val="115000"/>
              </a:lnSpc>
              <a:spcBef>
                <a:spcPts val="0"/>
              </a:spcBef>
              <a:buNone/>
            </a:pPr>
            <a:r>
              <a:rPr lang="en" sz="1100" dirty="0" smtClean="0">
                <a:solidFill>
                  <a:schemeClr val="dk1"/>
                </a:solidFill>
                <a:latin typeface="Calibri"/>
                <a:ea typeface="Calibri"/>
                <a:cs typeface="Calibri"/>
                <a:sym typeface="Calibri"/>
              </a:rPr>
              <a:t>[</a:t>
            </a:r>
            <a:r>
              <a:rPr lang="en-US" sz="1100" dirty="0" smtClean="0">
                <a:solidFill>
                  <a:schemeClr val="dk1"/>
                </a:solidFill>
                <a:latin typeface="Calibri"/>
                <a:ea typeface="Calibri"/>
                <a:cs typeface="Calibri"/>
                <a:sym typeface="Calibri"/>
              </a:rPr>
              <a:t>McGillivray </a:t>
            </a:r>
            <a:r>
              <a:rPr lang="en" sz="1100" dirty="0" smtClean="0">
                <a:solidFill>
                  <a:schemeClr val="dk1"/>
                </a:solidFill>
                <a:latin typeface="Calibri"/>
                <a:ea typeface="Calibri"/>
                <a:cs typeface="Calibri"/>
                <a:sym typeface="Calibri"/>
              </a:rPr>
              <a:t>et </a:t>
            </a:r>
            <a:r>
              <a:rPr lang="en" sz="1100" dirty="0">
                <a:solidFill>
                  <a:schemeClr val="dk1"/>
                </a:solidFill>
                <a:latin typeface="Calibri"/>
                <a:ea typeface="Calibri"/>
                <a:cs typeface="Calibri"/>
                <a:sym typeface="Calibri"/>
              </a:rPr>
              <a:t>al., </a:t>
            </a:r>
            <a:r>
              <a:rPr lang="en-US" sz="1100" i="1" dirty="0" smtClean="0">
                <a:solidFill>
                  <a:schemeClr val="dk1"/>
                </a:solidFill>
                <a:latin typeface="Calibri"/>
                <a:ea typeface="Calibri"/>
                <a:cs typeface="Calibri"/>
                <a:sym typeface="Calibri"/>
              </a:rPr>
              <a:t>NAR </a:t>
            </a:r>
            <a:r>
              <a:rPr lang="en" sz="1100" dirty="0" smtClean="0">
                <a:solidFill>
                  <a:schemeClr val="dk1"/>
                </a:solidFill>
                <a:latin typeface="Calibri"/>
                <a:ea typeface="Calibri"/>
                <a:cs typeface="Calibri"/>
                <a:sym typeface="Calibri"/>
              </a:rPr>
              <a:t>(‘1</a:t>
            </a:r>
            <a:r>
              <a:rPr lang="en-US" sz="1100" dirty="0" smtClean="0">
                <a:solidFill>
                  <a:schemeClr val="dk1"/>
                </a:solidFill>
                <a:latin typeface="Calibri"/>
                <a:ea typeface="Calibri"/>
                <a:cs typeface="Calibri"/>
                <a:sym typeface="Calibri"/>
              </a:rPr>
              <a:t>8</a:t>
            </a:r>
            <a:r>
              <a:rPr lang="en" sz="1100" dirty="0" smtClean="0">
                <a:solidFill>
                  <a:schemeClr val="dk1"/>
                </a:solidFill>
                <a:latin typeface="Calibri"/>
                <a:ea typeface="Calibri"/>
                <a:cs typeface="Calibri"/>
                <a:sym typeface="Calibri"/>
              </a:rPr>
              <a:t>)</a:t>
            </a:r>
            <a:r>
              <a:rPr lang="en-US" sz="1100" dirty="0" smtClean="0">
                <a:solidFill>
                  <a:schemeClr val="dk1"/>
                </a:solidFill>
                <a:latin typeface="Calibri"/>
                <a:ea typeface="Calibri"/>
                <a:cs typeface="Calibri"/>
                <a:sym typeface="Calibri"/>
              </a:rPr>
              <a:t>]</a:t>
            </a:r>
            <a:endParaRPr lang="en" sz="1100" dirty="0">
              <a:solidFill>
                <a:schemeClr val="dk1"/>
              </a:solidFill>
              <a:latin typeface="Calibri"/>
              <a:ea typeface="Calibri"/>
              <a:cs typeface="Calibri"/>
              <a:sym typeface="Calibri"/>
            </a:endParaRPr>
          </a:p>
        </p:txBody>
      </p:sp>
      <p:sp>
        <p:nvSpPr>
          <p:cNvPr id="11" name="Shape 461"/>
          <p:cNvSpPr txBox="1"/>
          <p:nvPr/>
        </p:nvSpPr>
        <p:spPr>
          <a:xfrm>
            <a:off x="712099" y="1330911"/>
            <a:ext cx="8034709" cy="1660484"/>
          </a:xfrm>
          <a:prstGeom prst="rect">
            <a:avLst/>
          </a:prstGeom>
          <a:noFill/>
          <a:ln>
            <a:noFill/>
          </a:ln>
        </p:spPr>
        <p:txBody>
          <a:bodyPr wrap="square" lIns="68575" tIns="34275" rIns="68575" bIns="34275" anchor="t" anchorCtr="0">
            <a:noAutofit/>
          </a:bodyPr>
          <a:lstStyle/>
          <a:p>
            <a:pPr marL="457200" indent="-317500">
              <a:spcBef>
                <a:spcPts val="500"/>
              </a:spcBef>
              <a:buClr>
                <a:srgbClr val="000000"/>
              </a:buClr>
              <a:buSzPct val="100000"/>
              <a:buFont typeface="Helvetica Neue"/>
              <a:buChar char="●"/>
            </a:pPr>
            <a:r>
              <a:rPr lang="en-US" sz="1200" dirty="0" err="1" smtClean="0">
                <a:solidFill>
                  <a:schemeClr val="dk1"/>
                </a:solidFill>
                <a:latin typeface="Helvetica Neue"/>
                <a:ea typeface="Helvetica Neue"/>
                <a:cs typeface="Helvetica Neue"/>
                <a:sym typeface="Helvetica Neue"/>
              </a:rPr>
              <a:t>uORF</a:t>
            </a:r>
            <a:r>
              <a:rPr lang="en-US" sz="1200" dirty="0" smtClean="0">
                <a:solidFill>
                  <a:schemeClr val="dk1"/>
                </a:solidFill>
                <a:latin typeface="Helvetica Neue"/>
                <a:ea typeface="Helvetica Neue"/>
                <a:cs typeface="Helvetica Neue"/>
                <a:sym typeface="Helvetica Neue"/>
              </a:rPr>
              <a:t> gain and loss occurs in cancer (incl. in cancer associated genes, e.g., MYC, BCL2, etc.).</a:t>
            </a:r>
          </a:p>
          <a:p>
            <a:pPr marL="457200" indent="-317500">
              <a:spcBef>
                <a:spcPts val="500"/>
              </a:spcBef>
              <a:buClr>
                <a:srgbClr val="000000"/>
              </a:buClr>
              <a:buSzPct val="100000"/>
              <a:buFont typeface="Helvetica Neue"/>
              <a:buChar char="●"/>
            </a:pPr>
            <a:r>
              <a:rPr lang="en-US" sz="1200" dirty="0" smtClean="0">
                <a:solidFill>
                  <a:schemeClr val="dk1"/>
                </a:solidFill>
                <a:latin typeface="Helvetica Neue"/>
                <a:ea typeface="Helvetica Neue"/>
                <a:cs typeface="Helvetica Neue"/>
                <a:sym typeface="Helvetica Neue"/>
              </a:rPr>
              <a:t>Alteration </a:t>
            </a:r>
            <a:r>
              <a:rPr lang="en-US" sz="1200" dirty="0">
                <a:solidFill>
                  <a:schemeClr val="dk1"/>
                </a:solidFill>
                <a:latin typeface="Helvetica Neue"/>
                <a:ea typeface="Helvetica Neue"/>
                <a:cs typeface="Helvetica Neue"/>
                <a:sym typeface="Helvetica Neue"/>
              </a:rPr>
              <a:t>of translation may contribute to cancer. </a:t>
            </a:r>
            <a:endParaRPr lang="en" sz="1200" dirty="0">
              <a:latin typeface="Helvetica Neue"/>
              <a:ea typeface="Helvetica Neue"/>
              <a:cs typeface="Helvetica Neue"/>
              <a:sym typeface="Helvetica Neue"/>
            </a:endParaRPr>
          </a:p>
          <a:p>
            <a:pPr marL="457200" indent="-317500">
              <a:spcBef>
                <a:spcPts val="500"/>
              </a:spcBef>
              <a:buClr>
                <a:srgbClr val="000000"/>
              </a:buClr>
              <a:buSzPct val="100000"/>
              <a:buFont typeface="Helvetica Neue"/>
              <a:buChar char="●"/>
            </a:pPr>
            <a:r>
              <a:rPr lang="en-US" sz="1200" dirty="0" smtClean="0">
                <a:solidFill>
                  <a:schemeClr val="dk1"/>
                </a:solidFill>
                <a:latin typeface="Helvetica Neue"/>
                <a:ea typeface="Helvetica Neue"/>
                <a:cs typeface="Helvetica Neue"/>
                <a:sym typeface="Helvetica Neue"/>
              </a:rPr>
              <a:t>These changes are concentrated in certain cancers and pathways.</a:t>
            </a:r>
          </a:p>
          <a:p>
            <a:pPr marL="457200" indent="-317500">
              <a:spcBef>
                <a:spcPts val="500"/>
              </a:spcBef>
              <a:buClr>
                <a:srgbClr val="000000"/>
              </a:buClr>
              <a:buSzPct val="100000"/>
              <a:buFont typeface="Helvetica Neue"/>
              <a:buChar char="●"/>
            </a:pPr>
            <a:r>
              <a:rPr lang="en-US" sz="1200" dirty="0" smtClean="0">
                <a:solidFill>
                  <a:schemeClr val="dk1"/>
                </a:solidFill>
                <a:latin typeface="Helvetica Neue"/>
                <a:ea typeface="Helvetica Neue"/>
                <a:cs typeface="Helvetica Neue"/>
                <a:sym typeface="Helvetica Neue"/>
              </a:rPr>
              <a:t>Mutations leading to </a:t>
            </a:r>
            <a:r>
              <a:rPr lang="en-US" sz="1200" dirty="0" err="1" smtClean="0">
                <a:solidFill>
                  <a:schemeClr val="dk1"/>
                </a:solidFill>
                <a:latin typeface="Helvetica Neue"/>
                <a:ea typeface="Helvetica Neue"/>
                <a:cs typeface="Helvetica Neue"/>
                <a:sym typeface="Helvetica Neue"/>
              </a:rPr>
              <a:t>uORFs</a:t>
            </a:r>
            <a:r>
              <a:rPr lang="en-US" sz="1200" dirty="0" smtClean="0">
                <a:solidFill>
                  <a:schemeClr val="dk1"/>
                </a:solidFill>
                <a:latin typeface="Helvetica Neue"/>
                <a:ea typeface="Helvetica Neue"/>
                <a:cs typeface="Helvetica Neue"/>
                <a:sym typeface="Helvetica Neue"/>
              </a:rPr>
              <a:t> diff in somatic vs. germline.</a:t>
            </a:r>
            <a:endParaRPr lang="en" sz="1200" dirty="0" smtClean="0">
              <a:latin typeface="Helvetica Neue"/>
              <a:ea typeface="Helvetica Neue"/>
              <a:cs typeface="Helvetica Neue"/>
              <a:sym typeface="Helvetica Neue"/>
            </a:endParaRPr>
          </a:p>
          <a:p>
            <a:pPr marL="285750" marR="0" lvl="0" indent="-285750" algn="l" rtl="0">
              <a:spcBef>
                <a:spcPts val="0"/>
              </a:spcBef>
              <a:buSzPct val="25000"/>
              <a:buFont typeface="Arial" charset="0"/>
              <a:buChar char="•"/>
            </a:pPr>
            <a:endParaRPr lang="en" i="0" u="none" strike="noStrike" cap="none" dirty="0">
              <a:solidFill>
                <a:schemeClr val="dk1"/>
              </a:solidFill>
              <a:latin typeface="Helvetica Neue"/>
              <a:ea typeface="Helvetica Neue"/>
              <a:cs typeface="Helvetica Neue"/>
              <a:sym typeface="Helvetica Neue"/>
            </a:endParaRPr>
          </a:p>
        </p:txBody>
      </p:sp>
      <p:sp>
        <p:nvSpPr>
          <p:cNvPr id="4" name="Rectangle 3"/>
          <p:cNvSpPr/>
          <p:nvPr/>
        </p:nvSpPr>
        <p:spPr>
          <a:xfrm>
            <a:off x="647363" y="2586981"/>
            <a:ext cx="275129" cy="2937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3502503" y="2546687"/>
            <a:ext cx="275129" cy="2937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643702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pic>
        <p:nvPicPr>
          <p:cNvPr id="91" name="Shape 91" descr="C:\Users\JM\Desktop\Untitled-4.png"/>
          <p:cNvPicPr preferRelativeResize="0"/>
          <p:nvPr/>
        </p:nvPicPr>
        <p:blipFill rotWithShape="1">
          <a:blip r:embed="rId3">
            <a:alphaModFix/>
          </a:blip>
          <a:srcRect b="35102"/>
          <a:stretch/>
        </p:blipFill>
        <p:spPr>
          <a:xfrm>
            <a:off x="1314450" y="114300"/>
            <a:ext cx="6355917" cy="2155467"/>
          </a:xfrm>
          <a:prstGeom prst="rect">
            <a:avLst/>
          </a:prstGeom>
          <a:noFill/>
          <a:ln>
            <a:noFill/>
          </a:ln>
        </p:spPr>
      </p:pic>
      <p:pic>
        <p:nvPicPr>
          <p:cNvPr id="92" name="Shape 92" descr="C:\Users\JM\Desktop\adult-male-body-no-descriptors-hi.png"/>
          <p:cNvPicPr preferRelativeResize="0"/>
          <p:nvPr/>
        </p:nvPicPr>
        <p:blipFill rotWithShape="1">
          <a:blip r:embed="rId4">
            <a:alphaModFix/>
          </a:blip>
          <a:srcRect b="17566"/>
          <a:stretch/>
        </p:blipFill>
        <p:spPr>
          <a:xfrm>
            <a:off x="1371600" y="1657350"/>
            <a:ext cx="2992874" cy="3474065"/>
          </a:xfrm>
          <a:prstGeom prst="rect">
            <a:avLst/>
          </a:prstGeom>
          <a:noFill/>
          <a:ln>
            <a:noFill/>
          </a:ln>
        </p:spPr>
      </p:pic>
      <p:grpSp>
        <p:nvGrpSpPr>
          <p:cNvPr id="93" name="Shape 93"/>
          <p:cNvGrpSpPr/>
          <p:nvPr/>
        </p:nvGrpSpPr>
        <p:grpSpPr>
          <a:xfrm>
            <a:off x="5314835" y="171453"/>
            <a:ext cx="292715" cy="541104"/>
            <a:chOff x="5562600" y="267946"/>
            <a:chExt cx="390235" cy="721857"/>
          </a:xfrm>
        </p:grpSpPr>
        <p:pic>
          <p:nvPicPr>
            <p:cNvPr id="94" name="Shape 94" descr="C:\Users\JM\Desktop\karyograms670.jpg"/>
            <p:cNvPicPr preferRelativeResize="0"/>
            <p:nvPr/>
          </p:nvPicPr>
          <p:blipFill rotWithShape="1">
            <a:blip r:embed="rId5">
              <a:alphaModFix/>
            </a:blip>
            <a:srcRect l="2388" t="17071" r="51043" b="2438"/>
            <a:stretch/>
          </p:blipFill>
          <p:spPr>
            <a:xfrm>
              <a:off x="5562600" y="267946"/>
              <a:ext cx="389677" cy="340579"/>
            </a:xfrm>
            <a:prstGeom prst="rect">
              <a:avLst/>
            </a:prstGeom>
            <a:noFill/>
            <a:ln>
              <a:noFill/>
            </a:ln>
          </p:spPr>
        </p:pic>
        <p:pic>
          <p:nvPicPr>
            <p:cNvPr id="95" name="Shape 95" descr="C:\Users\JM\Desktop\karyograms670.jpg"/>
            <p:cNvPicPr preferRelativeResize="0"/>
            <p:nvPr/>
          </p:nvPicPr>
          <p:blipFill rotWithShape="1">
            <a:blip r:embed="rId5">
              <a:alphaModFix/>
            </a:blip>
            <a:srcRect l="50893" t="10064" r="1346" b="4567"/>
            <a:stretch/>
          </p:blipFill>
          <p:spPr>
            <a:xfrm>
              <a:off x="5562600" y="648946"/>
              <a:ext cx="390235" cy="340857"/>
            </a:xfrm>
            <a:prstGeom prst="rect">
              <a:avLst/>
            </a:prstGeom>
            <a:noFill/>
            <a:ln>
              <a:noFill/>
            </a:ln>
          </p:spPr>
        </p:pic>
      </p:grpSp>
      <p:grpSp>
        <p:nvGrpSpPr>
          <p:cNvPr id="96" name="Shape 96"/>
          <p:cNvGrpSpPr/>
          <p:nvPr/>
        </p:nvGrpSpPr>
        <p:grpSpPr>
          <a:xfrm>
            <a:off x="1543041" y="171455"/>
            <a:ext cx="292715" cy="541104"/>
            <a:chOff x="533400" y="228600"/>
            <a:chExt cx="390235" cy="721857"/>
          </a:xfrm>
        </p:grpSpPr>
        <p:pic>
          <p:nvPicPr>
            <p:cNvPr id="97" name="Shape 97" descr="C:\Users\JM\Desktop\karyograms670.jpg"/>
            <p:cNvPicPr preferRelativeResize="0"/>
            <p:nvPr/>
          </p:nvPicPr>
          <p:blipFill rotWithShape="1">
            <a:blip r:embed="rId5">
              <a:alphaModFix/>
            </a:blip>
            <a:srcRect l="2388" t="17071" r="51043" b="2438"/>
            <a:stretch/>
          </p:blipFill>
          <p:spPr>
            <a:xfrm>
              <a:off x="533400" y="228600"/>
              <a:ext cx="389677" cy="340579"/>
            </a:xfrm>
            <a:prstGeom prst="rect">
              <a:avLst/>
            </a:prstGeom>
            <a:noFill/>
            <a:ln>
              <a:noFill/>
            </a:ln>
          </p:spPr>
        </p:pic>
        <p:pic>
          <p:nvPicPr>
            <p:cNvPr id="98" name="Shape 98" descr="C:\Users\JM\Desktop\karyograms670.jpg"/>
            <p:cNvPicPr preferRelativeResize="0"/>
            <p:nvPr/>
          </p:nvPicPr>
          <p:blipFill rotWithShape="1">
            <a:blip r:embed="rId5">
              <a:alphaModFix/>
            </a:blip>
            <a:srcRect l="50893" t="10064" r="1346" b="4567"/>
            <a:stretch/>
          </p:blipFill>
          <p:spPr>
            <a:xfrm>
              <a:off x="533400" y="609600"/>
              <a:ext cx="390235" cy="340857"/>
            </a:xfrm>
            <a:prstGeom prst="rect">
              <a:avLst/>
            </a:prstGeom>
            <a:noFill/>
            <a:ln>
              <a:noFill/>
            </a:ln>
          </p:spPr>
        </p:pic>
      </p:grpSp>
      <p:grpSp>
        <p:nvGrpSpPr>
          <p:cNvPr id="99" name="Shape 99"/>
          <p:cNvGrpSpPr/>
          <p:nvPr/>
        </p:nvGrpSpPr>
        <p:grpSpPr>
          <a:xfrm>
            <a:off x="7086436" y="171453"/>
            <a:ext cx="292715" cy="541104"/>
            <a:chOff x="7924800" y="267946"/>
            <a:chExt cx="390235" cy="721857"/>
          </a:xfrm>
        </p:grpSpPr>
        <p:pic>
          <p:nvPicPr>
            <p:cNvPr id="100" name="Shape 100" descr="C:\Users\JM\Desktop\karyograms670.jpg"/>
            <p:cNvPicPr preferRelativeResize="0"/>
            <p:nvPr/>
          </p:nvPicPr>
          <p:blipFill rotWithShape="1">
            <a:blip r:embed="rId5">
              <a:alphaModFix/>
            </a:blip>
            <a:srcRect l="2388" t="17071" r="51043" b="2438"/>
            <a:stretch/>
          </p:blipFill>
          <p:spPr>
            <a:xfrm>
              <a:off x="7924800" y="267946"/>
              <a:ext cx="389677" cy="340579"/>
            </a:xfrm>
            <a:prstGeom prst="rect">
              <a:avLst/>
            </a:prstGeom>
            <a:noFill/>
            <a:ln>
              <a:noFill/>
            </a:ln>
          </p:spPr>
        </p:pic>
        <p:pic>
          <p:nvPicPr>
            <p:cNvPr id="101" name="Shape 101" descr="C:\Users\JM\Desktop\karyograms670.jpg"/>
            <p:cNvPicPr preferRelativeResize="0"/>
            <p:nvPr/>
          </p:nvPicPr>
          <p:blipFill rotWithShape="1">
            <a:blip r:embed="rId5">
              <a:alphaModFix/>
            </a:blip>
            <a:srcRect l="50893" t="10064" r="1346" b="4567"/>
            <a:stretch/>
          </p:blipFill>
          <p:spPr>
            <a:xfrm>
              <a:off x="7924800" y="648946"/>
              <a:ext cx="390235" cy="340857"/>
            </a:xfrm>
            <a:prstGeom prst="rect">
              <a:avLst/>
            </a:prstGeom>
            <a:noFill/>
            <a:ln>
              <a:noFill/>
            </a:ln>
          </p:spPr>
        </p:pic>
      </p:grpSp>
      <p:grpSp>
        <p:nvGrpSpPr>
          <p:cNvPr id="102" name="Shape 102"/>
          <p:cNvGrpSpPr/>
          <p:nvPr/>
        </p:nvGrpSpPr>
        <p:grpSpPr>
          <a:xfrm>
            <a:off x="6514952" y="1371530"/>
            <a:ext cx="292715" cy="541104"/>
            <a:chOff x="7162800" y="1868146"/>
            <a:chExt cx="390235" cy="721857"/>
          </a:xfrm>
        </p:grpSpPr>
        <p:pic>
          <p:nvPicPr>
            <p:cNvPr id="103" name="Shape 103" descr="C:\Users\JM\Desktop\karyograms670.jpg"/>
            <p:cNvPicPr preferRelativeResize="0"/>
            <p:nvPr/>
          </p:nvPicPr>
          <p:blipFill rotWithShape="1">
            <a:blip r:embed="rId5">
              <a:alphaModFix/>
            </a:blip>
            <a:srcRect l="2388" t="17071" r="51043" b="2438"/>
            <a:stretch/>
          </p:blipFill>
          <p:spPr>
            <a:xfrm>
              <a:off x="7162800" y="1868146"/>
              <a:ext cx="389677" cy="340579"/>
            </a:xfrm>
            <a:prstGeom prst="rect">
              <a:avLst/>
            </a:prstGeom>
            <a:noFill/>
            <a:ln>
              <a:noFill/>
            </a:ln>
          </p:spPr>
        </p:pic>
        <p:pic>
          <p:nvPicPr>
            <p:cNvPr id="104" name="Shape 104" descr="C:\Users\JM\Desktop\karyograms670.jpg"/>
            <p:cNvPicPr preferRelativeResize="0"/>
            <p:nvPr/>
          </p:nvPicPr>
          <p:blipFill rotWithShape="1">
            <a:blip r:embed="rId5">
              <a:alphaModFix/>
            </a:blip>
            <a:srcRect l="50893" t="10064" r="1346" b="4567"/>
            <a:stretch/>
          </p:blipFill>
          <p:spPr>
            <a:xfrm>
              <a:off x="7162800" y="2249146"/>
              <a:ext cx="390235" cy="340857"/>
            </a:xfrm>
            <a:prstGeom prst="rect">
              <a:avLst/>
            </a:prstGeom>
            <a:noFill/>
            <a:ln>
              <a:noFill/>
            </a:ln>
          </p:spPr>
        </p:pic>
      </p:grpSp>
      <p:grpSp>
        <p:nvGrpSpPr>
          <p:cNvPr id="105" name="Shape 105"/>
          <p:cNvGrpSpPr/>
          <p:nvPr/>
        </p:nvGrpSpPr>
        <p:grpSpPr>
          <a:xfrm>
            <a:off x="7143584" y="1371530"/>
            <a:ext cx="292715" cy="541104"/>
            <a:chOff x="8001000" y="1868146"/>
            <a:chExt cx="390235" cy="721857"/>
          </a:xfrm>
        </p:grpSpPr>
        <p:pic>
          <p:nvPicPr>
            <p:cNvPr id="106" name="Shape 106" descr="C:\Users\JM\Desktop\karyograms670.jpg"/>
            <p:cNvPicPr preferRelativeResize="0"/>
            <p:nvPr/>
          </p:nvPicPr>
          <p:blipFill rotWithShape="1">
            <a:blip r:embed="rId5">
              <a:alphaModFix/>
            </a:blip>
            <a:srcRect l="2388" t="17071" r="51043" b="2438"/>
            <a:stretch/>
          </p:blipFill>
          <p:spPr>
            <a:xfrm>
              <a:off x="8001000" y="1868146"/>
              <a:ext cx="389677" cy="340579"/>
            </a:xfrm>
            <a:prstGeom prst="rect">
              <a:avLst/>
            </a:prstGeom>
            <a:noFill/>
            <a:ln>
              <a:noFill/>
            </a:ln>
          </p:spPr>
        </p:pic>
        <p:pic>
          <p:nvPicPr>
            <p:cNvPr id="107" name="Shape 107" descr="C:\Users\JM\Desktop\karyograms670.jpg"/>
            <p:cNvPicPr preferRelativeResize="0"/>
            <p:nvPr/>
          </p:nvPicPr>
          <p:blipFill rotWithShape="1">
            <a:blip r:embed="rId5">
              <a:alphaModFix/>
            </a:blip>
            <a:srcRect l="50893" t="10064" r="1346" b="4567"/>
            <a:stretch/>
          </p:blipFill>
          <p:spPr>
            <a:xfrm>
              <a:off x="8001000" y="2249146"/>
              <a:ext cx="390235" cy="340857"/>
            </a:xfrm>
            <a:prstGeom prst="rect">
              <a:avLst/>
            </a:prstGeom>
            <a:noFill/>
            <a:ln>
              <a:noFill/>
            </a:ln>
          </p:spPr>
        </p:pic>
      </p:grpSp>
      <p:grpSp>
        <p:nvGrpSpPr>
          <p:cNvPr id="108" name="Shape 108"/>
          <p:cNvGrpSpPr/>
          <p:nvPr/>
        </p:nvGrpSpPr>
        <p:grpSpPr>
          <a:xfrm>
            <a:off x="3829050" y="2009775"/>
            <a:ext cx="1599267" cy="2825658"/>
            <a:chOff x="6096000" y="2895600"/>
            <a:chExt cx="2132355" cy="3767544"/>
          </a:xfrm>
        </p:grpSpPr>
        <p:pic>
          <p:nvPicPr>
            <p:cNvPr id="109" name="Shape 109" descr="C:\Users\JM\Desktop\karyograms670.jpg"/>
            <p:cNvPicPr preferRelativeResize="0"/>
            <p:nvPr/>
          </p:nvPicPr>
          <p:blipFill rotWithShape="1">
            <a:blip r:embed="rId5">
              <a:alphaModFix/>
            </a:blip>
            <a:srcRect l="2388" t="17071" r="51043" b="2438"/>
            <a:stretch/>
          </p:blipFill>
          <p:spPr>
            <a:xfrm>
              <a:off x="6096000" y="2895600"/>
              <a:ext cx="2129309" cy="1861024"/>
            </a:xfrm>
            <a:prstGeom prst="rect">
              <a:avLst/>
            </a:prstGeom>
            <a:noFill/>
            <a:ln>
              <a:noFill/>
            </a:ln>
          </p:spPr>
        </p:pic>
        <p:pic>
          <p:nvPicPr>
            <p:cNvPr id="110" name="Shape 110" descr="C:\Users\JM\Desktop\karyograms670.jpg"/>
            <p:cNvPicPr preferRelativeResize="0"/>
            <p:nvPr/>
          </p:nvPicPr>
          <p:blipFill rotWithShape="1">
            <a:blip r:embed="rId5">
              <a:alphaModFix/>
            </a:blip>
            <a:srcRect l="50893" t="10064" r="1346" b="4567"/>
            <a:stretch/>
          </p:blipFill>
          <p:spPr>
            <a:xfrm>
              <a:off x="6096000" y="4800600"/>
              <a:ext cx="2132355" cy="1862544"/>
            </a:xfrm>
            <a:prstGeom prst="rect">
              <a:avLst/>
            </a:prstGeom>
            <a:noFill/>
            <a:ln>
              <a:noFill/>
            </a:ln>
          </p:spPr>
        </p:pic>
      </p:grpSp>
      <p:pic>
        <p:nvPicPr>
          <p:cNvPr id="111" name="Shape 111" descr="C:\Users\JM\Desktop\karyograms670.jpg"/>
          <p:cNvPicPr preferRelativeResize="0"/>
          <p:nvPr/>
        </p:nvPicPr>
        <p:blipFill rotWithShape="1">
          <a:blip r:embed="rId5">
            <a:alphaModFix/>
          </a:blip>
          <a:srcRect l="2388" t="17071" r="51043" b="2438"/>
          <a:stretch/>
        </p:blipFill>
        <p:spPr>
          <a:xfrm>
            <a:off x="2050258" y="171466"/>
            <a:ext cx="292723" cy="255387"/>
          </a:xfrm>
          <a:prstGeom prst="rect">
            <a:avLst/>
          </a:prstGeom>
          <a:noFill/>
          <a:ln>
            <a:noFill/>
          </a:ln>
        </p:spPr>
      </p:pic>
      <p:pic>
        <p:nvPicPr>
          <p:cNvPr id="112" name="Shape 112" descr="C:\Users\JM\Desktop\karyograms670.jpg"/>
          <p:cNvPicPr preferRelativeResize="0"/>
          <p:nvPr/>
        </p:nvPicPr>
        <p:blipFill rotWithShape="1">
          <a:blip r:embed="rId5">
            <a:alphaModFix/>
          </a:blip>
          <a:srcRect l="2388" t="17071" r="51043" b="2438"/>
          <a:stretch/>
        </p:blipFill>
        <p:spPr>
          <a:xfrm>
            <a:off x="2621759" y="171466"/>
            <a:ext cx="292723" cy="255387"/>
          </a:xfrm>
          <a:prstGeom prst="rect">
            <a:avLst/>
          </a:prstGeom>
          <a:noFill/>
          <a:ln>
            <a:noFill/>
          </a:ln>
        </p:spPr>
      </p:pic>
      <p:pic>
        <p:nvPicPr>
          <p:cNvPr id="113" name="Shape 113" descr="C:\Users\JM\Desktop\karyograms670.jpg"/>
          <p:cNvPicPr preferRelativeResize="0"/>
          <p:nvPr/>
        </p:nvPicPr>
        <p:blipFill rotWithShape="1">
          <a:blip r:embed="rId5">
            <a:alphaModFix/>
          </a:blip>
          <a:srcRect l="2388" t="17071" r="51043" b="2438"/>
          <a:stretch/>
        </p:blipFill>
        <p:spPr>
          <a:xfrm>
            <a:off x="3136109" y="171466"/>
            <a:ext cx="292723" cy="255387"/>
          </a:xfrm>
          <a:prstGeom prst="rect">
            <a:avLst/>
          </a:prstGeom>
          <a:noFill/>
          <a:ln>
            <a:noFill/>
          </a:ln>
        </p:spPr>
      </p:pic>
      <p:pic>
        <p:nvPicPr>
          <p:cNvPr id="114" name="Shape 114" descr="C:\Users\JM\Desktop\karyograms670.jpg"/>
          <p:cNvPicPr preferRelativeResize="0"/>
          <p:nvPr/>
        </p:nvPicPr>
        <p:blipFill rotWithShape="1">
          <a:blip r:embed="rId5">
            <a:alphaModFix/>
          </a:blip>
          <a:srcRect l="2388" t="17071" r="51043" b="2438"/>
          <a:stretch/>
        </p:blipFill>
        <p:spPr>
          <a:xfrm>
            <a:off x="3650459" y="171466"/>
            <a:ext cx="292723" cy="255387"/>
          </a:xfrm>
          <a:prstGeom prst="rect">
            <a:avLst/>
          </a:prstGeom>
          <a:noFill/>
          <a:ln>
            <a:noFill/>
          </a:ln>
        </p:spPr>
      </p:pic>
      <p:pic>
        <p:nvPicPr>
          <p:cNvPr id="115" name="Shape 115" descr="C:\Users\JM\Desktop\karyograms670.jpg"/>
          <p:cNvPicPr preferRelativeResize="0"/>
          <p:nvPr/>
        </p:nvPicPr>
        <p:blipFill rotWithShape="1">
          <a:blip r:embed="rId5">
            <a:alphaModFix/>
          </a:blip>
          <a:srcRect l="2388" t="17071" r="51043" b="2438"/>
          <a:stretch/>
        </p:blipFill>
        <p:spPr>
          <a:xfrm>
            <a:off x="4164809" y="171466"/>
            <a:ext cx="292723" cy="255387"/>
          </a:xfrm>
          <a:prstGeom prst="rect">
            <a:avLst/>
          </a:prstGeom>
          <a:noFill/>
          <a:ln>
            <a:noFill/>
          </a:ln>
        </p:spPr>
      </p:pic>
      <p:pic>
        <p:nvPicPr>
          <p:cNvPr id="116" name="Shape 116" descr="C:\Users\JM\Desktop\karyograms670.jpg"/>
          <p:cNvPicPr preferRelativeResize="0"/>
          <p:nvPr/>
        </p:nvPicPr>
        <p:blipFill rotWithShape="1">
          <a:blip r:embed="rId5">
            <a:alphaModFix/>
          </a:blip>
          <a:srcRect l="2388" t="17071" r="51043" b="2438"/>
          <a:stretch/>
        </p:blipFill>
        <p:spPr>
          <a:xfrm>
            <a:off x="4686302" y="171466"/>
            <a:ext cx="292723" cy="255387"/>
          </a:xfrm>
          <a:prstGeom prst="rect">
            <a:avLst/>
          </a:prstGeom>
          <a:noFill/>
          <a:ln>
            <a:noFill/>
          </a:ln>
        </p:spPr>
      </p:pic>
      <p:pic>
        <p:nvPicPr>
          <p:cNvPr id="117" name="Shape 117" descr="C:\Users\JM\Desktop\karyograms670.jpg"/>
          <p:cNvPicPr preferRelativeResize="0"/>
          <p:nvPr/>
        </p:nvPicPr>
        <p:blipFill rotWithShape="1">
          <a:blip r:embed="rId5">
            <a:alphaModFix/>
          </a:blip>
          <a:srcRect l="2388" t="17071" r="51043" b="2438"/>
          <a:stretch/>
        </p:blipFill>
        <p:spPr>
          <a:xfrm>
            <a:off x="5829302" y="171466"/>
            <a:ext cx="292723" cy="255387"/>
          </a:xfrm>
          <a:prstGeom prst="rect">
            <a:avLst/>
          </a:prstGeom>
          <a:noFill/>
          <a:ln>
            <a:noFill/>
          </a:ln>
        </p:spPr>
      </p:pic>
      <p:pic>
        <p:nvPicPr>
          <p:cNvPr id="118" name="Shape 118" descr="C:\Users\JM\Desktop\karyograms670.jpg"/>
          <p:cNvPicPr preferRelativeResize="0"/>
          <p:nvPr/>
        </p:nvPicPr>
        <p:blipFill rotWithShape="1">
          <a:blip r:embed="rId5">
            <a:alphaModFix/>
          </a:blip>
          <a:srcRect l="2388" t="17071" r="51043" b="2438"/>
          <a:stretch/>
        </p:blipFill>
        <p:spPr>
          <a:xfrm>
            <a:off x="6450809" y="171466"/>
            <a:ext cx="292723" cy="255387"/>
          </a:xfrm>
          <a:prstGeom prst="rect">
            <a:avLst/>
          </a:prstGeom>
          <a:noFill/>
          <a:ln>
            <a:noFill/>
          </a:ln>
        </p:spPr>
      </p:pic>
      <p:pic>
        <p:nvPicPr>
          <p:cNvPr id="119" name="Shape 119" descr="C:\Users\JM\Desktop\karyograms670.jpg"/>
          <p:cNvPicPr preferRelativeResize="0"/>
          <p:nvPr/>
        </p:nvPicPr>
        <p:blipFill rotWithShape="1">
          <a:blip r:embed="rId5">
            <a:alphaModFix/>
          </a:blip>
          <a:srcRect l="2388" t="17071" r="51043" b="2438"/>
          <a:stretch/>
        </p:blipFill>
        <p:spPr>
          <a:xfrm>
            <a:off x="7658102" y="171466"/>
            <a:ext cx="292723" cy="255387"/>
          </a:xfrm>
          <a:prstGeom prst="rect">
            <a:avLst/>
          </a:prstGeom>
          <a:noFill/>
          <a:ln>
            <a:noFill/>
          </a:ln>
        </p:spPr>
      </p:pic>
      <p:pic>
        <p:nvPicPr>
          <p:cNvPr id="120" name="Shape 120" descr="C:\Users\JM\Desktop\karyograms670.jpg"/>
          <p:cNvPicPr preferRelativeResize="0"/>
          <p:nvPr/>
        </p:nvPicPr>
        <p:blipFill rotWithShape="1">
          <a:blip r:embed="rId5">
            <a:alphaModFix/>
          </a:blip>
          <a:srcRect l="2388" t="17071" r="51043" b="2438"/>
          <a:stretch/>
        </p:blipFill>
        <p:spPr>
          <a:xfrm>
            <a:off x="7650959" y="1371601"/>
            <a:ext cx="292723" cy="255387"/>
          </a:xfrm>
          <a:prstGeom prst="rect">
            <a:avLst/>
          </a:prstGeom>
          <a:noFill/>
          <a:ln>
            <a:noFill/>
          </a:ln>
        </p:spPr>
      </p:pic>
      <p:pic>
        <p:nvPicPr>
          <p:cNvPr id="121" name="Shape 121" descr="C:\Users\JM\Desktop\karyograms670.jpg"/>
          <p:cNvPicPr preferRelativeResize="0"/>
          <p:nvPr/>
        </p:nvPicPr>
        <p:blipFill rotWithShape="1">
          <a:blip r:embed="rId5">
            <a:alphaModFix/>
          </a:blip>
          <a:srcRect l="2388" t="17071" r="51043" b="2438"/>
          <a:stretch/>
        </p:blipFill>
        <p:spPr>
          <a:xfrm>
            <a:off x="5829302" y="1371601"/>
            <a:ext cx="292723" cy="255387"/>
          </a:xfrm>
          <a:prstGeom prst="rect">
            <a:avLst/>
          </a:prstGeom>
          <a:noFill/>
          <a:ln>
            <a:noFill/>
          </a:ln>
        </p:spPr>
      </p:pic>
      <p:pic>
        <p:nvPicPr>
          <p:cNvPr id="122" name="Shape 122" descr="C:\Users\JM\Desktop\karyograms670.jpg"/>
          <p:cNvPicPr preferRelativeResize="0"/>
          <p:nvPr/>
        </p:nvPicPr>
        <p:blipFill rotWithShape="1">
          <a:blip r:embed="rId5">
            <a:alphaModFix/>
          </a:blip>
          <a:srcRect l="2388" t="17071" r="51043" b="2438"/>
          <a:stretch/>
        </p:blipFill>
        <p:spPr>
          <a:xfrm>
            <a:off x="5250658" y="1371601"/>
            <a:ext cx="292723" cy="255387"/>
          </a:xfrm>
          <a:prstGeom prst="rect">
            <a:avLst/>
          </a:prstGeom>
          <a:noFill/>
          <a:ln>
            <a:noFill/>
          </a:ln>
        </p:spPr>
      </p:pic>
      <p:pic>
        <p:nvPicPr>
          <p:cNvPr id="123" name="Shape 123" descr="C:\Users\JM\Desktop\karyograms670.jpg"/>
          <p:cNvPicPr preferRelativeResize="0"/>
          <p:nvPr/>
        </p:nvPicPr>
        <p:blipFill rotWithShape="1">
          <a:blip r:embed="rId5">
            <a:alphaModFix/>
          </a:blip>
          <a:srcRect l="2388" t="17071" r="51043" b="2438"/>
          <a:stretch/>
        </p:blipFill>
        <p:spPr>
          <a:xfrm>
            <a:off x="4686302" y="1371601"/>
            <a:ext cx="292723" cy="255387"/>
          </a:xfrm>
          <a:prstGeom prst="rect">
            <a:avLst/>
          </a:prstGeom>
          <a:noFill/>
          <a:ln>
            <a:noFill/>
          </a:ln>
        </p:spPr>
      </p:pic>
      <p:pic>
        <p:nvPicPr>
          <p:cNvPr id="124" name="Shape 124" descr="C:\Users\JM\Desktop\karyograms670.jpg"/>
          <p:cNvPicPr preferRelativeResize="0"/>
          <p:nvPr/>
        </p:nvPicPr>
        <p:blipFill rotWithShape="1">
          <a:blip r:embed="rId5">
            <a:alphaModFix/>
          </a:blip>
          <a:srcRect l="2388" t="17071" r="51043" b="2438"/>
          <a:stretch/>
        </p:blipFill>
        <p:spPr>
          <a:xfrm>
            <a:off x="4164809" y="1371601"/>
            <a:ext cx="292723" cy="255387"/>
          </a:xfrm>
          <a:prstGeom prst="rect">
            <a:avLst/>
          </a:prstGeom>
          <a:noFill/>
          <a:ln>
            <a:noFill/>
          </a:ln>
        </p:spPr>
      </p:pic>
      <p:pic>
        <p:nvPicPr>
          <p:cNvPr id="125" name="Shape 125" descr="C:\Users\JM\Desktop\karyograms670.jpg"/>
          <p:cNvPicPr preferRelativeResize="0"/>
          <p:nvPr/>
        </p:nvPicPr>
        <p:blipFill rotWithShape="1">
          <a:blip r:embed="rId5">
            <a:alphaModFix/>
          </a:blip>
          <a:srcRect l="2388" t="17071" r="51043" b="2438"/>
          <a:stretch/>
        </p:blipFill>
        <p:spPr>
          <a:xfrm>
            <a:off x="2964659" y="1371601"/>
            <a:ext cx="292723" cy="255387"/>
          </a:xfrm>
          <a:prstGeom prst="rect">
            <a:avLst/>
          </a:prstGeom>
          <a:noFill/>
          <a:ln>
            <a:noFill/>
          </a:ln>
        </p:spPr>
      </p:pic>
      <p:pic>
        <p:nvPicPr>
          <p:cNvPr id="126" name="Shape 126" descr="C:\Users\JM\Desktop\karyograms670.jpg"/>
          <p:cNvPicPr preferRelativeResize="0"/>
          <p:nvPr/>
        </p:nvPicPr>
        <p:blipFill rotWithShape="1">
          <a:blip r:embed="rId5">
            <a:alphaModFix/>
          </a:blip>
          <a:srcRect l="2388" t="17071" r="51043" b="2438"/>
          <a:stretch/>
        </p:blipFill>
        <p:spPr>
          <a:xfrm>
            <a:off x="2343152" y="1371601"/>
            <a:ext cx="292723" cy="255387"/>
          </a:xfrm>
          <a:prstGeom prst="rect">
            <a:avLst/>
          </a:prstGeom>
          <a:noFill/>
          <a:ln>
            <a:noFill/>
          </a:ln>
        </p:spPr>
      </p:pic>
      <p:pic>
        <p:nvPicPr>
          <p:cNvPr id="127" name="Shape 127" descr="C:\Users\JM\Desktop\karyograms670.jpg"/>
          <p:cNvPicPr preferRelativeResize="0"/>
          <p:nvPr/>
        </p:nvPicPr>
        <p:blipFill rotWithShape="1">
          <a:blip r:embed="rId5">
            <a:alphaModFix/>
          </a:blip>
          <a:srcRect l="2388" t="17071" r="51043" b="2438"/>
          <a:stretch/>
        </p:blipFill>
        <p:spPr>
          <a:xfrm>
            <a:off x="1771652" y="1371601"/>
            <a:ext cx="292723" cy="255387"/>
          </a:xfrm>
          <a:prstGeom prst="rect">
            <a:avLst/>
          </a:prstGeom>
          <a:noFill/>
          <a:ln>
            <a:noFill/>
          </a:ln>
        </p:spPr>
      </p:pic>
      <p:pic>
        <p:nvPicPr>
          <p:cNvPr id="128" name="Shape 128" descr="C:\Users\JM\Desktop\karyograms670.jpg"/>
          <p:cNvPicPr preferRelativeResize="0"/>
          <p:nvPr/>
        </p:nvPicPr>
        <p:blipFill rotWithShape="1">
          <a:blip r:embed="rId5">
            <a:alphaModFix/>
          </a:blip>
          <a:srcRect l="2388" t="17071" r="51043" b="2438"/>
          <a:stretch/>
        </p:blipFill>
        <p:spPr>
          <a:xfrm>
            <a:off x="1200152" y="1600216"/>
            <a:ext cx="292723" cy="255387"/>
          </a:xfrm>
          <a:prstGeom prst="rect">
            <a:avLst/>
          </a:prstGeom>
          <a:noFill/>
          <a:ln>
            <a:noFill/>
          </a:ln>
        </p:spPr>
      </p:pic>
      <p:grpSp>
        <p:nvGrpSpPr>
          <p:cNvPr id="129" name="Shape 129"/>
          <p:cNvGrpSpPr/>
          <p:nvPr/>
        </p:nvGrpSpPr>
        <p:grpSpPr>
          <a:xfrm>
            <a:off x="3593157" y="1371530"/>
            <a:ext cx="292715" cy="541104"/>
            <a:chOff x="7162800" y="1868146"/>
            <a:chExt cx="390235" cy="721857"/>
          </a:xfrm>
        </p:grpSpPr>
        <p:pic>
          <p:nvPicPr>
            <p:cNvPr id="130" name="Shape 130" descr="C:\Users\JM\Desktop\karyograms670.jpg"/>
            <p:cNvPicPr preferRelativeResize="0"/>
            <p:nvPr/>
          </p:nvPicPr>
          <p:blipFill rotWithShape="1">
            <a:blip r:embed="rId5">
              <a:alphaModFix/>
            </a:blip>
            <a:srcRect l="2388" t="17071" r="51043" b="2438"/>
            <a:stretch/>
          </p:blipFill>
          <p:spPr>
            <a:xfrm>
              <a:off x="7162800" y="1868146"/>
              <a:ext cx="389677" cy="340579"/>
            </a:xfrm>
            <a:prstGeom prst="rect">
              <a:avLst/>
            </a:prstGeom>
            <a:noFill/>
            <a:ln>
              <a:noFill/>
            </a:ln>
          </p:spPr>
        </p:pic>
        <p:pic>
          <p:nvPicPr>
            <p:cNvPr id="131" name="Shape 131" descr="C:\Users\JM\Desktop\karyograms670.jpg"/>
            <p:cNvPicPr preferRelativeResize="0"/>
            <p:nvPr/>
          </p:nvPicPr>
          <p:blipFill rotWithShape="1">
            <a:blip r:embed="rId5">
              <a:alphaModFix/>
            </a:blip>
            <a:srcRect l="50893" t="10064" r="1346" b="4567"/>
            <a:stretch/>
          </p:blipFill>
          <p:spPr>
            <a:xfrm>
              <a:off x="7162800" y="2249146"/>
              <a:ext cx="390235" cy="340857"/>
            </a:xfrm>
            <a:prstGeom prst="rect">
              <a:avLst/>
            </a:prstGeom>
            <a:noFill/>
            <a:ln>
              <a:noFill/>
            </a:ln>
          </p:spPr>
        </p:pic>
      </p:grpSp>
      <p:sp>
        <p:nvSpPr>
          <p:cNvPr id="132" name="Shape 132"/>
          <p:cNvSpPr txBox="1"/>
          <p:nvPr/>
        </p:nvSpPr>
        <p:spPr>
          <a:xfrm>
            <a:off x="5685775" y="2414800"/>
            <a:ext cx="3109500" cy="2420700"/>
          </a:xfrm>
          <a:prstGeom prst="rect">
            <a:avLst/>
          </a:prstGeom>
          <a:noFill/>
          <a:ln>
            <a:noFill/>
          </a:ln>
        </p:spPr>
        <p:txBody>
          <a:bodyPr wrap="square" lIns="91425" tIns="91425" rIns="91425" bIns="91425" anchor="t" anchorCtr="0">
            <a:noAutofit/>
          </a:bodyPr>
          <a:lstStyle/>
          <a:p>
            <a:pPr lvl="0">
              <a:spcBef>
                <a:spcPts val="0"/>
              </a:spcBef>
              <a:buNone/>
            </a:pPr>
            <a:r>
              <a:rPr lang="en"/>
              <a:t>Keys to genome interpretation</a:t>
            </a:r>
          </a:p>
          <a:p>
            <a:pPr lvl="0">
              <a:spcBef>
                <a:spcPts val="0"/>
              </a:spcBef>
              <a:buNone/>
            </a:pPr>
            <a:endParaRPr/>
          </a:p>
          <a:p>
            <a:pPr lvl="0">
              <a:spcBef>
                <a:spcPts val="0"/>
              </a:spcBef>
              <a:buNone/>
            </a:pPr>
            <a:r>
              <a:rPr lang="en"/>
              <a:t>Relating individuals' variants to </a:t>
            </a:r>
            <a:r>
              <a:rPr lang="en" b="1">
                <a:solidFill>
                  <a:srgbClr val="980000"/>
                </a:solidFill>
              </a:rPr>
              <a:t>DBs</a:t>
            </a:r>
          </a:p>
          <a:p>
            <a:pPr lvl="0">
              <a:spcBef>
                <a:spcPts val="0"/>
              </a:spcBef>
              <a:buNone/>
            </a:pPr>
            <a:endParaRPr/>
          </a:p>
          <a:p>
            <a:pPr lvl="0">
              <a:spcBef>
                <a:spcPts val="0"/>
              </a:spcBef>
              <a:buNone/>
            </a:pPr>
            <a:r>
              <a:rPr lang="en" b="1">
                <a:solidFill>
                  <a:srgbClr val="980000"/>
                </a:solidFill>
              </a:rPr>
              <a:t>Scaling</a:t>
            </a:r>
            <a:r>
              <a:rPr lang="en"/>
              <a:t> DBs to the </a:t>
            </a:r>
            <a:r>
              <a:rPr lang="en" b="1">
                <a:solidFill>
                  <a:srgbClr val="980000"/>
                </a:solidFill>
              </a:rPr>
              <a:t>population</a:t>
            </a:r>
          </a:p>
          <a:p>
            <a:pPr lvl="0">
              <a:spcBef>
                <a:spcPts val="0"/>
              </a:spcBef>
              <a:buNone/>
            </a:pPr>
            <a:endParaRPr/>
          </a:p>
          <a:p>
            <a:pPr lvl="0">
              <a:spcBef>
                <a:spcPts val="0"/>
              </a:spcBef>
              <a:buClr>
                <a:schemeClr val="dk1"/>
              </a:buClr>
              <a:buFont typeface="Arial"/>
              <a:buNone/>
            </a:pPr>
            <a:r>
              <a:rPr lang="en">
                <a:solidFill>
                  <a:schemeClr val="dk1"/>
                </a:solidFill>
              </a:rPr>
              <a:t>Identifying </a:t>
            </a:r>
            <a:r>
              <a:rPr lang="en" b="1">
                <a:solidFill>
                  <a:srgbClr val="38761D"/>
                </a:solidFill>
              </a:rPr>
              <a:t>key variants</a:t>
            </a:r>
            <a:r>
              <a:rPr lang="en">
                <a:solidFill>
                  <a:schemeClr val="dk1"/>
                </a:solidFill>
              </a:rPr>
              <a:t> - </a:t>
            </a:r>
            <a:br>
              <a:rPr lang="en">
                <a:solidFill>
                  <a:schemeClr val="dk1"/>
                </a:solidFill>
              </a:rPr>
            </a:br>
            <a:r>
              <a:rPr lang="en">
                <a:solidFill>
                  <a:schemeClr val="dk1"/>
                </a:solidFill>
              </a:rPr>
              <a:t>separating into rare, recurrent, common, &amp;c</a:t>
            </a:r>
          </a:p>
          <a:p>
            <a:pPr lvl="0">
              <a:spcBef>
                <a:spcPts val="0"/>
              </a:spcBef>
              <a:buNone/>
            </a:pPr>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97"/>
        <p:cNvGrpSpPr/>
        <p:nvPr/>
      </p:nvGrpSpPr>
      <p:grpSpPr>
        <a:xfrm>
          <a:off x="0" y="0"/>
          <a:ext cx="0" cy="0"/>
          <a:chOff x="0" y="0"/>
          <a:chExt cx="0" cy="0"/>
        </a:xfrm>
      </p:grpSpPr>
      <p:sp>
        <p:nvSpPr>
          <p:cNvPr id="298" name="Shape 298"/>
          <p:cNvSpPr txBox="1">
            <a:spLocks noGrp="1"/>
          </p:cNvSpPr>
          <p:nvPr>
            <p:ph type="title"/>
          </p:nvPr>
        </p:nvSpPr>
        <p:spPr>
          <a:xfrm>
            <a:off x="0" y="108347"/>
            <a:ext cx="9144000" cy="615600"/>
          </a:xfrm>
          <a:prstGeom prst="rect">
            <a:avLst/>
          </a:prstGeom>
          <a:noFill/>
          <a:ln>
            <a:noFill/>
          </a:ln>
        </p:spPr>
        <p:txBody>
          <a:bodyPr wrap="square" lIns="92050" tIns="46025" rIns="92050" bIns="46025" anchor="ctr" anchorCtr="0">
            <a:noAutofit/>
          </a:bodyPr>
          <a:lstStyle/>
          <a:p>
            <a:pPr lvl="0">
              <a:buClr>
                <a:srgbClr val="7F7F7F"/>
              </a:buClr>
              <a:buSzPct val="25000"/>
            </a:pPr>
            <a:r>
              <a:rPr lang="en" sz="1800" dirty="0">
                <a:solidFill>
                  <a:schemeClr val="tx1">
                    <a:lumMod val="65000"/>
                    <a:lumOff val="35000"/>
                  </a:schemeClr>
                </a:solidFill>
                <a:latin typeface="Helvetica Neue"/>
                <a:ea typeface="Helvetica Neue"/>
                <a:cs typeface="Helvetica Neue"/>
                <a:sym typeface="Helvetica Neue"/>
              </a:rPr>
              <a:t>Prioritizing Variants </a:t>
            </a:r>
            <a:r>
              <a:rPr lang="en" sz="1800" dirty="0" smtClean="0">
                <a:solidFill>
                  <a:schemeClr val="tx1">
                    <a:lumMod val="65000"/>
                    <a:lumOff val="35000"/>
                  </a:schemeClr>
                </a:solidFill>
                <a:latin typeface="Helvetica Neue"/>
                <a:ea typeface="Helvetica Neue"/>
                <a:cs typeface="Helvetica Neue"/>
                <a:sym typeface="Helvetica Neue"/>
              </a:rPr>
              <a:t>in </a:t>
            </a:r>
            <a:r>
              <a:rPr lang="en" sz="1800" dirty="0">
                <a:solidFill>
                  <a:schemeClr val="tx1">
                    <a:lumMod val="65000"/>
                    <a:lumOff val="35000"/>
                  </a:schemeClr>
                </a:solidFill>
                <a:latin typeface="Helvetica Neue"/>
                <a:ea typeface="Helvetica Neue"/>
                <a:cs typeface="Helvetica Neue"/>
                <a:sym typeface="Helvetica Neue"/>
              </a:rPr>
              <a:t>Personal Genomes: </a:t>
            </a:r>
            <a:r>
              <a:rPr lang="en" sz="1800" dirty="0" smtClean="0">
                <a:solidFill>
                  <a:schemeClr val="tx1">
                    <a:lumMod val="65000"/>
                    <a:lumOff val="35000"/>
                  </a:schemeClr>
                </a:solidFill>
                <a:latin typeface="Helvetica Neue"/>
                <a:ea typeface="Helvetica Neue"/>
                <a:cs typeface="Helvetica Neue"/>
                <a:sym typeface="Helvetica Neue"/>
              </a:rPr>
              <a:t>Using </a:t>
            </a:r>
            <a:r>
              <a:rPr lang="en" sz="1800" dirty="0">
                <a:solidFill>
                  <a:schemeClr val="tx1">
                    <a:lumMod val="65000"/>
                    <a:lumOff val="35000"/>
                  </a:schemeClr>
                </a:solidFill>
                <a:latin typeface="Helvetica Neue"/>
                <a:ea typeface="Helvetica Neue"/>
                <a:cs typeface="Helvetica Neue"/>
                <a:sym typeface="Helvetica Neue"/>
              </a:rPr>
              <a:t>functional </a:t>
            </a:r>
            <a:br>
              <a:rPr lang="en" sz="1800" dirty="0">
                <a:solidFill>
                  <a:schemeClr val="tx1">
                    <a:lumMod val="65000"/>
                    <a:lumOff val="35000"/>
                  </a:schemeClr>
                </a:solidFill>
                <a:latin typeface="Helvetica Neue"/>
                <a:ea typeface="Helvetica Neue"/>
                <a:cs typeface="Helvetica Neue"/>
                <a:sym typeface="Helvetica Neue"/>
              </a:rPr>
            </a:br>
            <a:r>
              <a:rPr lang="en" sz="1800" dirty="0" smtClean="0">
                <a:solidFill>
                  <a:schemeClr val="tx1">
                    <a:lumMod val="65000"/>
                    <a:lumOff val="35000"/>
                  </a:schemeClr>
                </a:solidFill>
                <a:latin typeface="Helvetica Neue"/>
                <a:ea typeface="Helvetica Neue"/>
                <a:cs typeface="Helvetica Neue"/>
                <a:sym typeface="Helvetica Neue"/>
              </a:rPr>
              <a:t>impact, with </a:t>
            </a:r>
            <a:r>
              <a:rPr lang="en" sz="1800" dirty="0">
                <a:solidFill>
                  <a:schemeClr val="tx1">
                    <a:lumMod val="65000"/>
                    <a:lumOff val="35000"/>
                  </a:schemeClr>
                </a:solidFill>
                <a:latin typeface="Helvetica Neue"/>
                <a:ea typeface="Helvetica Neue"/>
                <a:cs typeface="Helvetica Neue"/>
                <a:sym typeface="Helvetica Neue"/>
              </a:rPr>
              <a:t>particular application to cancer</a:t>
            </a:r>
          </a:p>
        </p:txBody>
      </p:sp>
      <p:sp>
        <p:nvSpPr>
          <p:cNvPr id="299" name="Shape 299"/>
          <p:cNvSpPr txBox="1">
            <a:spLocks noGrp="1"/>
          </p:cNvSpPr>
          <p:nvPr>
            <p:ph type="body" idx="1"/>
          </p:nvPr>
        </p:nvSpPr>
        <p:spPr>
          <a:xfrm>
            <a:off x="50801" y="778675"/>
            <a:ext cx="3417614" cy="4212300"/>
          </a:xfrm>
          <a:prstGeom prst="rect">
            <a:avLst/>
          </a:prstGeom>
          <a:noFill/>
          <a:ln>
            <a:noFill/>
          </a:ln>
        </p:spPr>
        <p:txBody>
          <a:bodyPr wrap="square" lIns="92050" tIns="46025" rIns="92050" bIns="46025" anchor="t" anchorCtr="0">
            <a:noAutofit/>
          </a:bodyPr>
          <a:lstStyle/>
          <a:p>
            <a:pPr lvl="0" indent="-228600">
              <a:spcBef>
                <a:spcPts val="0"/>
              </a:spcBef>
              <a:buClr>
                <a:srgbClr val="FFFFFF"/>
              </a:buClr>
              <a:buFont typeface="Helvetica Neue"/>
              <a:buChar char="•"/>
            </a:pPr>
            <a:r>
              <a:rPr lang="en" sz="2000" dirty="0">
                <a:solidFill>
                  <a:schemeClr val="tx1">
                    <a:lumMod val="65000"/>
                    <a:lumOff val="35000"/>
                  </a:schemeClr>
                </a:solidFill>
                <a:latin typeface="Helvetica Neue"/>
                <a:ea typeface="Helvetica Neue"/>
                <a:cs typeface="Helvetica Neue"/>
                <a:sym typeface="Helvetica Neue"/>
              </a:rPr>
              <a:t>Introduction</a:t>
            </a:r>
            <a:endParaRPr lang="en-US" sz="2000" dirty="0">
              <a:solidFill>
                <a:schemeClr val="tx1">
                  <a:lumMod val="65000"/>
                  <a:lumOff val="35000"/>
                </a:schemeClr>
              </a:solidFill>
              <a:latin typeface="Helvetica Neue"/>
              <a:ea typeface="Helvetica Neue"/>
              <a:cs typeface="Helvetica Neue"/>
              <a:sym typeface="Helvetica Neue"/>
            </a:endParaRPr>
          </a:p>
          <a:p>
            <a:pPr lvl="1" indent="-228600">
              <a:spcBef>
                <a:spcPts val="0"/>
              </a:spcBef>
              <a:buClr>
                <a:srgbClr val="FFFFFF"/>
              </a:buClr>
              <a:buFont typeface="Helvetica Neue"/>
              <a:buChar char="•"/>
            </a:pPr>
            <a:r>
              <a:rPr lang="en" sz="1600" dirty="0">
                <a:solidFill>
                  <a:schemeClr val="tx1">
                    <a:lumMod val="65000"/>
                    <a:lumOff val="35000"/>
                  </a:schemeClr>
                </a:solidFill>
                <a:latin typeface="Helvetica Neue"/>
                <a:ea typeface="Helvetica Neue"/>
                <a:cs typeface="Helvetica Neue"/>
                <a:sym typeface="Helvetica Neue"/>
              </a:rPr>
              <a:t>An individual's disease variants as </a:t>
            </a:r>
            <a:r>
              <a:rPr lang="en-US" sz="1600" dirty="0" smtClean="0">
                <a:solidFill>
                  <a:schemeClr val="tx1">
                    <a:lumMod val="65000"/>
                    <a:lumOff val="35000"/>
                  </a:schemeClr>
                </a:solidFill>
                <a:latin typeface="Helvetica Neue"/>
                <a:ea typeface="Helvetica Neue"/>
                <a:cs typeface="Helvetica Neue"/>
                <a:sym typeface="Helvetica Neue"/>
              </a:rPr>
              <a:t/>
            </a:r>
            <a:br>
              <a:rPr lang="en-US" sz="1600" dirty="0" smtClean="0">
                <a:solidFill>
                  <a:schemeClr val="tx1">
                    <a:lumMod val="65000"/>
                    <a:lumOff val="35000"/>
                  </a:schemeClr>
                </a:solidFill>
                <a:latin typeface="Helvetica Neue"/>
                <a:ea typeface="Helvetica Neue"/>
                <a:cs typeface="Helvetica Neue"/>
                <a:sym typeface="Helvetica Neue"/>
              </a:rPr>
            </a:br>
            <a:r>
              <a:rPr lang="en" sz="1600" dirty="0" smtClean="0">
                <a:solidFill>
                  <a:schemeClr val="tx1">
                    <a:lumMod val="65000"/>
                    <a:lumOff val="35000"/>
                  </a:schemeClr>
                </a:solidFill>
                <a:latin typeface="Helvetica Neue"/>
                <a:ea typeface="Helvetica Neue"/>
                <a:cs typeface="Helvetica Neue"/>
                <a:sym typeface="Helvetica Neue"/>
              </a:rPr>
              <a:t>the </a:t>
            </a:r>
            <a:r>
              <a:rPr lang="en" sz="1600" dirty="0">
                <a:solidFill>
                  <a:schemeClr val="tx1">
                    <a:lumMod val="65000"/>
                    <a:lumOff val="35000"/>
                  </a:schemeClr>
                </a:solidFill>
                <a:latin typeface="Helvetica Neue"/>
                <a:ea typeface="Helvetica Neue"/>
                <a:cs typeface="Helvetica Neue"/>
                <a:sym typeface="Helvetica Neue"/>
              </a:rPr>
              <a:t>public's gateway into genomics &amp; biology</a:t>
            </a:r>
          </a:p>
          <a:p>
            <a:pPr lvl="1" indent="-228600">
              <a:spcBef>
                <a:spcPts val="400"/>
              </a:spcBef>
              <a:buClr>
                <a:srgbClr val="FFFFFF"/>
              </a:buClr>
              <a:buFont typeface="Helvetica Neue"/>
              <a:buChar char="•"/>
            </a:pPr>
            <a:r>
              <a:rPr lang="en" sz="1600" b="1" u="sng" dirty="0">
                <a:solidFill>
                  <a:schemeClr val="tx1">
                    <a:lumMod val="65000"/>
                    <a:lumOff val="35000"/>
                  </a:schemeClr>
                </a:solidFill>
                <a:latin typeface="Helvetica Neue"/>
                <a:ea typeface="Helvetica Neue"/>
                <a:cs typeface="Helvetica Neue"/>
                <a:sym typeface="Helvetica Neue"/>
              </a:rPr>
              <a:t>The exponential scaling</a:t>
            </a:r>
            <a:r>
              <a:rPr lang="en" sz="1600" dirty="0">
                <a:solidFill>
                  <a:schemeClr val="tx1">
                    <a:lumMod val="65000"/>
                    <a:lumOff val="35000"/>
                  </a:schemeClr>
                </a:solidFill>
                <a:latin typeface="Helvetica Neue"/>
                <a:ea typeface="Helvetica Neue"/>
                <a:cs typeface="Helvetica Neue"/>
                <a:sym typeface="Helvetica Neue"/>
              </a:rPr>
              <a:t> of data </a:t>
            </a:r>
            <a:r>
              <a:rPr lang="en" sz="1600" dirty="0" smtClean="0">
                <a:solidFill>
                  <a:schemeClr val="tx1">
                    <a:lumMod val="65000"/>
                    <a:lumOff val="35000"/>
                  </a:schemeClr>
                </a:solidFill>
                <a:latin typeface="Helvetica Neue"/>
                <a:ea typeface="Helvetica Neue"/>
                <a:cs typeface="Helvetica Neue"/>
                <a:sym typeface="Helvetica Neue"/>
              </a:rPr>
              <a:t>gen</a:t>
            </a:r>
            <a:r>
              <a:rPr lang="en-US" sz="1600" dirty="0" smtClean="0">
                <a:solidFill>
                  <a:schemeClr val="tx1">
                    <a:lumMod val="65000"/>
                    <a:lumOff val="35000"/>
                  </a:schemeClr>
                </a:solidFill>
                <a:latin typeface="Helvetica Neue"/>
                <a:ea typeface="Helvetica Neue"/>
                <a:cs typeface="Helvetica Neue"/>
                <a:sym typeface="Helvetica Neue"/>
              </a:rPr>
              <a:t>.</a:t>
            </a:r>
            <a:r>
              <a:rPr lang="en" sz="1600" dirty="0" smtClean="0">
                <a:solidFill>
                  <a:schemeClr val="tx1">
                    <a:lumMod val="65000"/>
                    <a:lumOff val="35000"/>
                  </a:schemeClr>
                </a:solidFill>
                <a:latin typeface="Helvetica Neue"/>
                <a:ea typeface="Helvetica Neue"/>
                <a:cs typeface="Helvetica Neue"/>
                <a:sym typeface="Helvetica Neue"/>
              </a:rPr>
              <a:t> </a:t>
            </a:r>
            <a:r>
              <a:rPr lang="en" sz="1600" dirty="0">
                <a:solidFill>
                  <a:schemeClr val="tx1">
                    <a:lumMod val="65000"/>
                    <a:lumOff val="35000"/>
                  </a:schemeClr>
                </a:solidFill>
                <a:latin typeface="Helvetica Neue"/>
                <a:ea typeface="Helvetica Neue"/>
                <a:cs typeface="Helvetica Neue"/>
                <a:sym typeface="Helvetica Neue"/>
              </a:rPr>
              <a:t>&amp; processing</a:t>
            </a:r>
          </a:p>
          <a:p>
            <a:pPr lvl="1" indent="-228600">
              <a:spcBef>
                <a:spcPts val="400"/>
              </a:spcBef>
              <a:buClr>
                <a:srgbClr val="FFFFFF"/>
              </a:buClr>
              <a:buFont typeface="Helvetica Neue"/>
              <a:buChar char="•"/>
            </a:pPr>
            <a:r>
              <a:rPr lang="en-US" sz="1600" dirty="0" smtClean="0">
                <a:solidFill>
                  <a:schemeClr val="tx1">
                    <a:lumMod val="65000"/>
                    <a:lumOff val="35000"/>
                  </a:schemeClr>
                </a:solidFill>
                <a:latin typeface="Helvetica Neue"/>
                <a:ea typeface="Helvetica Neue"/>
                <a:cs typeface="Helvetica Neue"/>
                <a:sym typeface="Helvetica Neue"/>
              </a:rPr>
              <a:t>Big-data </a:t>
            </a:r>
            <a:r>
              <a:rPr lang="en-US" sz="1600" dirty="0">
                <a:solidFill>
                  <a:schemeClr val="tx1">
                    <a:lumMod val="65000"/>
                    <a:lumOff val="35000"/>
                  </a:schemeClr>
                </a:solidFill>
                <a:latin typeface="Helvetica Neue"/>
                <a:ea typeface="Helvetica Neue"/>
                <a:cs typeface="Helvetica Neue"/>
                <a:sym typeface="Helvetica Neue"/>
              </a:rPr>
              <a:t>m</a:t>
            </a:r>
            <a:r>
              <a:rPr lang="en" sz="1600" dirty="0" err="1" smtClean="0">
                <a:solidFill>
                  <a:schemeClr val="tx1">
                    <a:lumMod val="65000"/>
                    <a:lumOff val="35000"/>
                  </a:schemeClr>
                </a:solidFill>
                <a:latin typeface="Helvetica Neue"/>
                <a:ea typeface="Helvetica Neue"/>
                <a:cs typeface="Helvetica Neue"/>
                <a:sym typeface="Helvetica Neue"/>
              </a:rPr>
              <a:t>ining</a:t>
            </a:r>
            <a:r>
              <a:rPr lang="en" sz="1600" dirty="0" smtClean="0">
                <a:solidFill>
                  <a:schemeClr val="tx1">
                    <a:lumMod val="65000"/>
                    <a:lumOff val="35000"/>
                  </a:schemeClr>
                </a:solidFill>
                <a:latin typeface="Helvetica Neue"/>
                <a:ea typeface="Helvetica Neue"/>
                <a:cs typeface="Helvetica Neue"/>
                <a:sym typeface="Helvetica Neue"/>
              </a:rPr>
              <a:t> to </a:t>
            </a:r>
            <a:r>
              <a:rPr lang="en" sz="1600" dirty="0">
                <a:solidFill>
                  <a:schemeClr val="tx1">
                    <a:lumMod val="65000"/>
                    <a:lumOff val="35000"/>
                  </a:schemeClr>
                </a:solidFill>
                <a:latin typeface="Helvetica Neue"/>
                <a:ea typeface="Helvetica Neue"/>
                <a:cs typeface="Helvetica Neue"/>
                <a:sym typeface="Helvetica Neue"/>
              </a:rPr>
              <a:t>prioritize </a:t>
            </a:r>
            <a:r>
              <a:rPr lang="en-US" sz="1600" dirty="0">
                <a:solidFill>
                  <a:schemeClr val="tx1">
                    <a:lumMod val="65000"/>
                    <a:lumOff val="35000"/>
                  </a:schemeClr>
                </a:solidFill>
                <a:latin typeface="Helvetica Neue"/>
                <a:ea typeface="Helvetica Neue"/>
                <a:cs typeface="Helvetica Neue"/>
                <a:sym typeface="Helvetica Neue"/>
              </a:rPr>
              <a:t>key </a:t>
            </a:r>
            <a:r>
              <a:rPr lang="en" sz="1600" dirty="0">
                <a:solidFill>
                  <a:schemeClr val="tx1">
                    <a:lumMod val="65000"/>
                    <a:lumOff val="35000"/>
                  </a:schemeClr>
                </a:solidFill>
                <a:latin typeface="Helvetica Neue"/>
                <a:ea typeface="Helvetica Neue"/>
                <a:cs typeface="Helvetica Neue"/>
                <a:sym typeface="Helvetica Neue"/>
              </a:rPr>
              <a:t>variants </a:t>
            </a:r>
            <a:r>
              <a:rPr lang="en-US" sz="1600" dirty="0" smtClean="0">
                <a:solidFill>
                  <a:schemeClr val="tx1">
                    <a:lumMod val="65000"/>
                    <a:lumOff val="35000"/>
                  </a:schemeClr>
                </a:solidFill>
                <a:latin typeface="Helvetica Neue"/>
                <a:ea typeface="Helvetica Neue"/>
                <a:cs typeface="Helvetica Neue"/>
                <a:sym typeface="Helvetica Neue"/>
              </a:rPr>
              <a:t>as </a:t>
            </a:r>
            <a:r>
              <a:rPr lang="en" sz="1600" dirty="0" smtClean="0">
                <a:solidFill>
                  <a:schemeClr val="tx1">
                    <a:lumMod val="65000"/>
                    <a:lumOff val="35000"/>
                  </a:schemeClr>
                </a:solidFill>
                <a:latin typeface="Helvetica Neue"/>
                <a:ea typeface="Helvetica Neue"/>
                <a:cs typeface="Helvetica Neue"/>
                <a:sym typeface="Helvetica Neue"/>
              </a:rPr>
              <a:t>drivers</a:t>
            </a:r>
            <a:endParaRPr lang="en" sz="1600" dirty="0">
              <a:solidFill>
                <a:schemeClr val="tx1">
                  <a:lumMod val="65000"/>
                  <a:lumOff val="35000"/>
                </a:schemeClr>
              </a:solidFill>
              <a:latin typeface="Helvetica Neue"/>
              <a:ea typeface="Helvetica Neue"/>
              <a:cs typeface="Helvetica Neue"/>
              <a:sym typeface="Helvetica Neue"/>
            </a:endParaRPr>
          </a:p>
          <a:p>
            <a:pPr marL="228600" lvl="1" indent="-228600">
              <a:spcBef>
                <a:spcPts val="0"/>
              </a:spcBef>
              <a:buClr>
                <a:srgbClr val="FFFFFF"/>
              </a:buClr>
              <a:buFont typeface="Helvetica Neue"/>
              <a:buChar char="•"/>
            </a:pPr>
            <a:r>
              <a:rPr lang="en" sz="2000" dirty="0">
                <a:solidFill>
                  <a:schemeClr val="tx1">
                    <a:lumMod val="65000"/>
                    <a:lumOff val="35000"/>
                  </a:schemeClr>
                </a:solidFill>
                <a:latin typeface="Helvetica Neue"/>
                <a:ea typeface="Helvetica Neue"/>
                <a:cs typeface="Helvetica Neue"/>
                <a:sym typeface="Helvetica Neue"/>
              </a:rPr>
              <a:t>Functional impact #1: Coding</a:t>
            </a:r>
          </a:p>
          <a:p>
            <a:pPr lvl="1" indent="-228600">
              <a:spcBef>
                <a:spcPts val="500"/>
              </a:spcBef>
              <a:buFont typeface="Merriweather Sans"/>
              <a:buChar char="•"/>
            </a:pPr>
            <a:r>
              <a:rPr lang="en" sz="1600" b="1" u="sng" dirty="0" smtClean="0">
                <a:solidFill>
                  <a:srgbClr val="C00000"/>
                </a:solidFill>
              </a:rPr>
              <a:t>Frustration</a:t>
            </a:r>
            <a:r>
              <a:rPr lang="en" sz="1600" dirty="0" smtClean="0">
                <a:solidFill>
                  <a:srgbClr val="C00000"/>
                </a:solidFill>
              </a:rPr>
              <a:t> </a:t>
            </a:r>
            <a:r>
              <a:rPr lang="en" sz="1600" dirty="0">
                <a:solidFill>
                  <a:schemeClr val="tx1">
                    <a:lumMod val="65000"/>
                    <a:lumOff val="35000"/>
                  </a:schemeClr>
                </a:solidFill>
              </a:rPr>
              <a:t>as a localized metric of SNV impact. Differential profiles for oncogenes v. TSGs</a:t>
            </a:r>
            <a:endParaRPr lang="en-US" sz="1600" dirty="0">
              <a:solidFill>
                <a:schemeClr val="tx1">
                  <a:lumMod val="65000"/>
                  <a:lumOff val="35000"/>
                </a:schemeClr>
              </a:solidFill>
            </a:endParaRPr>
          </a:p>
          <a:p>
            <a:pPr lvl="1" indent="-228600">
              <a:spcBef>
                <a:spcPts val="400"/>
              </a:spcBef>
              <a:buClr>
                <a:srgbClr val="FFFFFF"/>
              </a:buClr>
              <a:buFont typeface="Helvetica Neue"/>
              <a:buChar char="•"/>
            </a:pPr>
            <a:endParaRPr lang="en-US" sz="1600" b="1" u="sng" dirty="0">
              <a:solidFill>
                <a:schemeClr val="tx1">
                  <a:lumMod val="65000"/>
                  <a:lumOff val="35000"/>
                </a:schemeClr>
              </a:solidFill>
              <a:latin typeface="Helvetica Neue"/>
              <a:ea typeface="Helvetica Neue"/>
              <a:cs typeface="Helvetica Neue"/>
            </a:endParaRPr>
          </a:p>
          <a:p>
            <a:pPr marL="571500" marR="0" lvl="1" indent="-228600" algn="l" rtl="0">
              <a:lnSpc>
                <a:spcPct val="100000"/>
              </a:lnSpc>
              <a:spcBef>
                <a:spcPts val="500"/>
              </a:spcBef>
              <a:spcAft>
                <a:spcPts val="0"/>
              </a:spcAft>
              <a:buClr>
                <a:schemeClr val="lt1"/>
              </a:buClr>
              <a:buSzPct val="100000"/>
              <a:buFont typeface="Merriweather Sans"/>
              <a:buChar char="•"/>
            </a:pPr>
            <a:endParaRPr lang="en" sz="1800" b="0" i="0" u="none" strike="noStrike" cap="none" dirty="0">
              <a:solidFill>
                <a:schemeClr val="tx1">
                  <a:lumMod val="65000"/>
                  <a:lumOff val="35000"/>
                </a:schemeClr>
              </a:solidFill>
              <a:latin typeface="Arial"/>
              <a:ea typeface="Arial"/>
              <a:cs typeface="Arial"/>
              <a:sym typeface="Arial"/>
            </a:endParaRPr>
          </a:p>
          <a:p>
            <a:pPr marL="457200" marR="0" lvl="0" indent="0" algn="l" rtl="0">
              <a:lnSpc>
                <a:spcPct val="100000"/>
              </a:lnSpc>
              <a:spcBef>
                <a:spcPts val="500"/>
              </a:spcBef>
              <a:spcAft>
                <a:spcPts val="0"/>
              </a:spcAft>
              <a:buNone/>
            </a:pPr>
            <a:r>
              <a:rPr lang="en" sz="1800" b="0" i="0" u="none" strike="noStrike" cap="none" dirty="0">
                <a:solidFill>
                  <a:schemeClr val="tx1">
                    <a:lumMod val="65000"/>
                    <a:lumOff val="35000"/>
                  </a:schemeClr>
                </a:solidFill>
                <a:latin typeface="Arial"/>
                <a:ea typeface="Arial"/>
                <a:cs typeface="Arial"/>
                <a:sym typeface="Arial"/>
              </a:rPr>
              <a:t/>
            </a:r>
            <a:br>
              <a:rPr lang="en" sz="1800" b="0" i="0" u="none" strike="noStrike" cap="none" dirty="0">
                <a:solidFill>
                  <a:schemeClr val="tx1">
                    <a:lumMod val="65000"/>
                    <a:lumOff val="35000"/>
                  </a:schemeClr>
                </a:solidFill>
                <a:latin typeface="Arial"/>
                <a:ea typeface="Arial"/>
                <a:cs typeface="Arial"/>
                <a:sym typeface="Arial"/>
              </a:rPr>
            </a:br>
            <a:endParaRPr lang="en" sz="1800" b="0" i="0" u="none" strike="noStrike" cap="none" dirty="0">
              <a:solidFill>
                <a:schemeClr val="tx1">
                  <a:lumMod val="65000"/>
                  <a:lumOff val="35000"/>
                </a:schemeClr>
              </a:solidFill>
              <a:latin typeface="Arial"/>
              <a:ea typeface="Arial"/>
              <a:cs typeface="Arial"/>
              <a:sym typeface="Arial"/>
            </a:endParaRPr>
          </a:p>
        </p:txBody>
      </p:sp>
      <p:sp>
        <p:nvSpPr>
          <p:cNvPr id="300" name="Shape 300"/>
          <p:cNvSpPr txBox="1"/>
          <p:nvPr/>
        </p:nvSpPr>
        <p:spPr>
          <a:xfrm>
            <a:off x="8916425" y="3060000"/>
            <a:ext cx="529200" cy="2144100"/>
          </a:xfrm>
          <a:prstGeom prst="rect">
            <a:avLst/>
          </a:prstGeom>
          <a:solidFill>
            <a:srgbClr val="000000"/>
          </a:solidFill>
          <a:ln>
            <a:noFill/>
          </a:ln>
        </p:spPr>
        <p:txBody>
          <a:bodyPr wrap="square" lIns="91425" tIns="91425" rIns="91425" bIns="91425" anchor="t" anchorCtr="0">
            <a:noAutofit/>
          </a:bodyPr>
          <a:lstStyle/>
          <a:p>
            <a:pPr>
              <a:buClr>
                <a:srgbClr val="000000"/>
              </a:buClr>
              <a:buFont typeface="Arial"/>
              <a:buNone/>
            </a:pPr>
            <a:endParaRPr>
              <a:solidFill>
                <a:srgbClr val="000000">
                  <a:lumMod val="65000"/>
                  <a:lumOff val="35000"/>
                </a:srgbClr>
              </a:solidFill>
            </a:endParaRPr>
          </a:p>
        </p:txBody>
      </p:sp>
      <p:sp>
        <p:nvSpPr>
          <p:cNvPr id="301" name="Shape 301"/>
          <p:cNvSpPr txBox="1">
            <a:spLocks noGrp="1"/>
          </p:cNvSpPr>
          <p:nvPr>
            <p:ph type="body" idx="1"/>
          </p:nvPr>
        </p:nvSpPr>
        <p:spPr>
          <a:xfrm>
            <a:off x="3846786" y="778675"/>
            <a:ext cx="5069639" cy="4212300"/>
          </a:xfrm>
          <a:prstGeom prst="rect">
            <a:avLst/>
          </a:prstGeom>
          <a:noFill/>
          <a:ln>
            <a:noFill/>
          </a:ln>
        </p:spPr>
        <p:txBody>
          <a:bodyPr wrap="square" lIns="92050" tIns="46025" rIns="92050" bIns="46025" anchor="t" anchorCtr="0">
            <a:noAutofit/>
          </a:bodyPr>
          <a:lstStyle/>
          <a:p>
            <a:pPr indent="-228600">
              <a:spcBef>
                <a:spcPts val="500"/>
              </a:spcBef>
              <a:buFont typeface="Merriweather Sans"/>
              <a:buChar char="•"/>
            </a:pPr>
            <a:r>
              <a:rPr lang="en" sz="1500" dirty="0">
                <a:solidFill>
                  <a:schemeClr val="tx1">
                    <a:lumMod val="65000"/>
                    <a:lumOff val="35000"/>
                  </a:schemeClr>
                </a:solidFill>
                <a:latin typeface="Helvetica Neue"/>
                <a:ea typeface="Helvetica Neue"/>
                <a:cs typeface="Helvetica Neue"/>
                <a:sym typeface="Helvetica Neue"/>
              </a:rPr>
              <a:t>Functional impact #2: Non-coding</a:t>
            </a:r>
            <a:endParaRPr lang="en-US" sz="1500" dirty="0">
              <a:solidFill>
                <a:schemeClr val="tx1">
                  <a:lumMod val="65000"/>
                  <a:lumOff val="35000"/>
                </a:schemeClr>
              </a:solidFill>
              <a:latin typeface="Helvetica Neue"/>
              <a:ea typeface="Helvetica Neue"/>
              <a:cs typeface="Helvetica Neue"/>
            </a:endParaRPr>
          </a:p>
          <a:p>
            <a:pPr lvl="1" indent="-228600">
              <a:spcBef>
                <a:spcPts val="500"/>
              </a:spcBef>
              <a:buFont typeface="Merriweather Sans"/>
              <a:buChar char="•"/>
            </a:pPr>
            <a:r>
              <a:rPr lang="en" sz="1500" b="1" u="sng" dirty="0" err="1">
                <a:solidFill>
                  <a:srgbClr val="C00000"/>
                </a:solidFill>
                <a:latin typeface="Helvetica Neue"/>
                <a:ea typeface="Helvetica Neue"/>
                <a:cs typeface="Helvetica Neue"/>
              </a:rPr>
              <a:t>FunSeq</a:t>
            </a:r>
            <a:r>
              <a:rPr lang="en" sz="1500" b="1" u="sng" dirty="0">
                <a:solidFill>
                  <a:srgbClr val="C00000"/>
                </a:solidFill>
                <a:latin typeface="Helvetica Neue"/>
                <a:ea typeface="Helvetica Neue"/>
                <a:cs typeface="Helvetica Neue"/>
              </a:rPr>
              <a:t> </a:t>
            </a:r>
            <a:r>
              <a:rPr lang="en" sz="1500" dirty="0">
                <a:solidFill>
                  <a:schemeClr val="tx1">
                    <a:lumMod val="65000"/>
                    <a:lumOff val="35000"/>
                  </a:schemeClr>
                </a:solidFill>
                <a:latin typeface="Helvetica Neue"/>
                <a:ea typeface="Helvetica Neue"/>
                <a:cs typeface="Helvetica Neue"/>
              </a:rPr>
              <a:t>integrates evidence, </a:t>
            </a:r>
            <a:r>
              <a:rPr lang="en-US" sz="1500" dirty="0">
                <a:solidFill>
                  <a:schemeClr val="tx1">
                    <a:lumMod val="65000"/>
                    <a:lumOff val="35000"/>
                  </a:schemeClr>
                </a:solidFill>
                <a:latin typeface="Helvetica Neue"/>
                <a:ea typeface="Helvetica Neue"/>
                <a:cs typeface="Helvetica Neue"/>
              </a:rPr>
              <a:t/>
            </a:r>
            <a:br>
              <a:rPr lang="en-US" sz="1500" dirty="0">
                <a:solidFill>
                  <a:schemeClr val="tx1">
                    <a:lumMod val="65000"/>
                    <a:lumOff val="35000"/>
                  </a:schemeClr>
                </a:solidFill>
                <a:latin typeface="Helvetica Neue"/>
                <a:ea typeface="Helvetica Neue"/>
                <a:cs typeface="Helvetica Neue"/>
              </a:rPr>
            </a:br>
            <a:r>
              <a:rPr lang="en" sz="1500" dirty="0">
                <a:solidFill>
                  <a:schemeClr val="tx1">
                    <a:lumMod val="65000"/>
                    <a:lumOff val="35000"/>
                  </a:schemeClr>
                </a:solidFill>
                <a:latin typeface="Helvetica Neue"/>
                <a:ea typeface="Helvetica Neue"/>
                <a:cs typeface="Helvetica Neue"/>
              </a:rPr>
              <a:t>with a</a:t>
            </a:r>
            <a:r>
              <a:rPr lang="en-US" sz="1500" dirty="0">
                <a:solidFill>
                  <a:schemeClr val="tx1">
                    <a:lumMod val="65000"/>
                    <a:lumOff val="35000"/>
                  </a:schemeClr>
                </a:solidFill>
                <a:latin typeface="Helvetica Neue"/>
                <a:ea typeface="Helvetica Neue"/>
                <a:cs typeface="Helvetica Neue"/>
              </a:rPr>
              <a:t> “</a:t>
            </a:r>
            <a:r>
              <a:rPr lang="en-US" sz="1500" dirty="0" err="1">
                <a:solidFill>
                  <a:schemeClr val="tx1">
                    <a:lumMod val="65000"/>
                    <a:lumOff val="35000"/>
                  </a:schemeClr>
                </a:solidFill>
                <a:latin typeface="Helvetica Neue"/>
                <a:ea typeface="Helvetica Neue"/>
                <a:cs typeface="Helvetica Neue"/>
              </a:rPr>
              <a:t>surprisal</a:t>
            </a:r>
            <a:r>
              <a:rPr lang="en-US" sz="1500" dirty="0">
                <a:solidFill>
                  <a:schemeClr val="tx1">
                    <a:lumMod val="65000"/>
                    <a:lumOff val="35000"/>
                  </a:schemeClr>
                </a:solidFill>
                <a:latin typeface="Helvetica Neue"/>
                <a:ea typeface="Helvetica Neue"/>
                <a:cs typeface="Helvetica Neue"/>
              </a:rPr>
              <a:t>” </a:t>
            </a:r>
            <a:r>
              <a:rPr lang="en" sz="1500" dirty="0">
                <a:solidFill>
                  <a:schemeClr val="tx1">
                    <a:lumMod val="65000"/>
                    <a:lumOff val="35000"/>
                  </a:schemeClr>
                </a:solidFill>
                <a:latin typeface="Helvetica Neue"/>
                <a:ea typeface="Helvetica Neue"/>
                <a:cs typeface="Helvetica Neue"/>
              </a:rPr>
              <a:t>based weighting scheme</a:t>
            </a:r>
            <a:r>
              <a:rPr lang="en-US" sz="1500" dirty="0">
                <a:solidFill>
                  <a:schemeClr val="tx1">
                    <a:lumMod val="65000"/>
                    <a:lumOff val="35000"/>
                  </a:schemeClr>
                </a:solidFill>
                <a:latin typeface="Helvetica Neue"/>
                <a:ea typeface="Helvetica Neue"/>
                <a:cs typeface="Helvetica Neue"/>
              </a:rPr>
              <a:t>. </a:t>
            </a:r>
            <a:r>
              <a:rPr lang="en" sz="1500" dirty="0">
                <a:solidFill>
                  <a:schemeClr val="tx1">
                    <a:lumMod val="65000"/>
                    <a:lumOff val="35000"/>
                  </a:schemeClr>
                </a:solidFill>
                <a:latin typeface="Helvetica Neue"/>
                <a:ea typeface="Helvetica Neue"/>
                <a:cs typeface="Helvetica Neue"/>
              </a:rPr>
              <a:t>Prioritizing rare variants with “sensitive sites” </a:t>
            </a:r>
            <a:r>
              <a:rPr lang="en-US" sz="1500" dirty="0">
                <a:solidFill>
                  <a:schemeClr val="tx1">
                    <a:lumMod val="65000"/>
                    <a:lumOff val="35000"/>
                  </a:schemeClr>
                </a:solidFill>
                <a:latin typeface="Helvetica Neue"/>
                <a:ea typeface="Helvetica Neue"/>
                <a:cs typeface="Helvetica Neue"/>
              </a:rPr>
              <a:t/>
            </a:r>
            <a:br>
              <a:rPr lang="en-US" sz="1500" dirty="0">
                <a:solidFill>
                  <a:schemeClr val="tx1">
                    <a:lumMod val="65000"/>
                    <a:lumOff val="35000"/>
                  </a:schemeClr>
                </a:solidFill>
                <a:latin typeface="Helvetica Neue"/>
                <a:ea typeface="Helvetica Neue"/>
                <a:cs typeface="Helvetica Neue"/>
              </a:rPr>
            </a:br>
            <a:r>
              <a:rPr lang="en" sz="1500" dirty="0">
                <a:solidFill>
                  <a:schemeClr val="tx1">
                    <a:lumMod val="65000"/>
                    <a:lumOff val="35000"/>
                  </a:schemeClr>
                </a:solidFill>
                <a:latin typeface="Helvetica Neue"/>
                <a:ea typeface="Helvetica Neue"/>
                <a:cs typeface="Helvetica Neue"/>
              </a:rPr>
              <a:t>(human</a:t>
            </a:r>
            <a:r>
              <a:rPr lang="en-US" sz="1500" dirty="0">
                <a:solidFill>
                  <a:schemeClr val="tx1">
                    <a:lumMod val="65000"/>
                    <a:lumOff val="35000"/>
                  </a:schemeClr>
                </a:solidFill>
                <a:latin typeface="Helvetica Neue"/>
                <a:ea typeface="Helvetica Neue"/>
                <a:cs typeface="Helvetica Neue"/>
              </a:rPr>
              <a:t> </a:t>
            </a:r>
            <a:r>
              <a:rPr lang="en" sz="1500" dirty="0">
                <a:solidFill>
                  <a:schemeClr val="tx1">
                    <a:lumMod val="65000"/>
                    <a:lumOff val="35000"/>
                  </a:schemeClr>
                </a:solidFill>
                <a:latin typeface="Helvetica Neue"/>
                <a:ea typeface="Helvetica Neue"/>
                <a:cs typeface="Helvetica Neue"/>
              </a:rPr>
              <a:t>conserved)</a:t>
            </a:r>
          </a:p>
          <a:p>
            <a:pPr lvl="1" indent="-228600">
              <a:spcBef>
                <a:spcPts val="400"/>
              </a:spcBef>
              <a:buClr>
                <a:srgbClr val="FFFFFF"/>
              </a:buClr>
              <a:buFont typeface="Helvetica Neue"/>
              <a:buChar char="•"/>
            </a:pPr>
            <a:r>
              <a:rPr lang="en-US" sz="1500" b="1" u="sng" dirty="0">
                <a:solidFill>
                  <a:srgbClr val="C00000"/>
                </a:solidFill>
              </a:rPr>
              <a:t>RADAR</a:t>
            </a:r>
            <a:r>
              <a:rPr lang="en-US" sz="1500" b="1" u="sng" dirty="0">
                <a:solidFill>
                  <a:schemeClr val="tx1">
                    <a:lumMod val="65000"/>
                    <a:lumOff val="35000"/>
                  </a:schemeClr>
                </a:solidFill>
              </a:rPr>
              <a:t>: </a:t>
            </a:r>
            <a:r>
              <a:rPr lang="en-US" sz="1500" dirty="0">
                <a:solidFill>
                  <a:schemeClr val="tx1">
                    <a:lumMod val="65000"/>
                    <a:lumOff val="35000"/>
                  </a:schemeClr>
                </a:solidFill>
              </a:rPr>
              <a:t>prioritize variants </a:t>
            </a:r>
            <a:r>
              <a:rPr lang="en-US" sz="1500" dirty="0" smtClean="0">
                <a:solidFill>
                  <a:schemeClr val="tx1">
                    <a:lumMod val="65000"/>
                    <a:lumOff val="35000"/>
                  </a:schemeClr>
                </a:solidFill>
              </a:rPr>
              <a:t>based on </a:t>
            </a:r>
            <a:r>
              <a:rPr lang="en-US" sz="1500" dirty="0">
                <a:solidFill>
                  <a:schemeClr val="tx1">
                    <a:lumMod val="65000"/>
                    <a:lumOff val="35000"/>
                  </a:schemeClr>
                </a:solidFill>
              </a:rPr>
              <a:t>post-transcriptional </a:t>
            </a:r>
            <a:r>
              <a:rPr lang="en-US" sz="1500" dirty="0" err="1">
                <a:solidFill>
                  <a:schemeClr val="tx1">
                    <a:lumMod val="65000"/>
                    <a:lumOff val="35000"/>
                  </a:schemeClr>
                </a:solidFill>
              </a:rPr>
              <a:t>regulome</a:t>
            </a:r>
            <a:r>
              <a:rPr lang="en-US" sz="1500" dirty="0">
                <a:solidFill>
                  <a:schemeClr val="tx1">
                    <a:lumMod val="65000"/>
                    <a:lumOff val="35000"/>
                  </a:schemeClr>
                </a:solidFill>
              </a:rPr>
              <a:t> using </a:t>
            </a:r>
            <a:r>
              <a:rPr lang="en-US" sz="1500" dirty="0" smtClean="0">
                <a:solidFill>
                  <a:schemeClr val="tx1">
                    <a:lumMod val="65000"/>
                    <a:lumOff val="35000"/>
                  </a:schemeClr>
                </a:solidFill>
              </a:rPr>
              <a:t>ENCODE </a:t>
            </a:r>
            <a:r>
              <a:rPr lang="en-US" sz="1500" dirty="0" err="1" smtClean="0">
                <a:solidFill>
                  <a:schemeClr val="tx1">
                    <a:lumMod val="65000"/>
                    <a:lumOff val="35000"/>
                  </a:schemeClr>
                </a:solidFill>
              </a:rPr>
              <a:t>eCLIP</a:t>
            </a:r>
            <a:endParaRPr lang="en-US" sz="1500" dirty="0">
              <a:solidFill>
                <a:schemeClr val="tx1">
                  <a:lumMod val="65000"/>
                  <a:lumOff val="35000"/>
                </a:schemeClr>
              </a:solidFill>
            </a:endParaRPr>
          </a:p>
          <a:p>
            <a:pPr lvl="1" indent="-228600">
              <a:spcBef>
                <a:spcPts val="400"/>
              </a:spcBef>
              <a:buClr>
                <a:srgbClr val="FFFFFF"/>
              </a:buClr>
              <a:buFont typeface="Helvetica Neue"/>
              <a:buChar char="•"/>
            </a:pPr>
            <a:r>
              <a:rPr lang="en-US" sz="1500" b="1" u="sng" dirty="0" err="1">
                <a:solidFill>
                  <a:srgbClr val="C00000"/>
                </a:solidFill>
              </a:rPr>
              <a:t>uORFs</a:t>
            </a:r>
            <a:r>
              <a:rPr lang="en-US" sz="1500" b="1" u="sng" dirty="0">
                <a:solidFill>
                  <a:schemeClr val="tx1">
                    <a:lumMod val="65000"/>
                    <a:lumOff val="35000"/>
                  </a:schemeClr>
                </a:solidFill>
              </a:rPr>
              <a:t>:</a:t>
            </a:r>
            <a:r>
              <a:rPr lang="en-US" sz="1500" dirty="0">
                <a:solidFill>
                  <a:schemeClr val="tx1">
                    <a:lumMod val="65000"/>
                    <a:lumOff val="35000"/>
                  </a:schemeClr>
                </a:solidFill>
              </a:rPr>
              <a:t> Feature integration to find small subset of upstream mutations that potentially alter </a:t>
            </a:r>
            <a:r>
              <a:rPr lang="en-US" sz="1500" dirty="0" smtClean="0">
                <a:solidFill>
                  <a:schemeClr val="tx1">
                    <a:lumMod val="65000"/>
                    <a:lumOff val="35000"/>
                  </a:schemeClr>
                </a:solidFill>
              </a:rPr>
              <a:t>translation</a:t>
            </a:r>
            <a:endParaRPr lang="en-US" sz="1500" dirty="0" smtClean="0">
              <a:solidFill>
                <a:schemeClr val="tx1">
                  <a:lumMod val="65000"/>
                  <a:lumOff val="35000"/>
                </a:schemeClr>
              </a:solidFill>
              <a:latin typeface="Helvetica Neue"/>
              <a:ea typeface="Helvetica Neue"/>
              <a:cs typeface="Helvetica Neue"/>
              <a:sym typeface="Helvetica Neue"/>
            </a:endParaRPr>
          </a:p>
          <a:p>
            <a:pPr lvl="0" indent="-228600">
              <a:spcBef>
                <a:spcPts val="400"/>
              </a:spcBef>
              <a:buClr>
                <a:srgbClr val="666666"/>
              </a:buClr>
              <a:buFont typeface="Helvetica Neue"/>
              <a:buChar char="•"/>
            </a:pPr>
            <a:r>
              <a:rPr lang="en" sz="1500" dirty="0" smtClean="0">
                <a:solidFill>
                  <a:schemeClr val="tx1">
                    <a:lumMod val="65000"/>
                    <a:lumOff val="35000"/>
                  </a:schemeClr>
                </a:solidFill>
                <a:latin typeface="Helvetica Neue"/>
                <a:ea typeface="Helvetica Neue"/>
                <a:cs typeface="Helvetica Neue"/>
                <a:sym typeface="Helvetica Neue"/>
              </a:rPr>
              <a:t>(</a:t>
            </a:r>
            <a:r>
              <a:rPr lang="en" sz="1500" dirty="0">
                <a:solidFill>
                  <a:schemeClr val="tx1">
                    <a:lumMod val="65000"/>
                    <a:lumOff val="35000"/>
                  </a:schemeClr>
                </a:solidFill>
                <a:latin typeface="Helvetica Neue"/>
                <a:ea typeface="Helvetica Neue"/>
                <a:cs typeface="Helvetica Neue"/>
                <a:sym typeface="Helvetica Neue"/>
              </a:rPr>
              <a:t>Low-power) application to </a:t>
            </a:r>
            <a:r>
              <a:rPr lang="en" sz="1500" b="1" dirty="0" err="1">
                <a:solidFill>
                  <a:srgbClr val="C00000"/>
                </a:solidFill>
                <a:latin typeface="Helvetica Neue"/>
                <a:ea typeface="Helvetica Neue"/>
                <a:cs typeface="Helvetica Neue"/>
                <a:sym typeface="Helvetica Neue"/>
              </a:rPr>
              <a:t>pRCC</a:t>
            </a:r>
            <a:endParaRPr lang="en" sz="1500" b="1" dirty="0">
              <a:solidFill>
                <a:srgbClr val="C00000"/>
              </a:solidFill>
              <a:latin typeface="Helvetica Neue"/>
              <a:ea typeface="Helvetica Neue"/>
              <a:cs typeface="Helvetica Neue"/>
              <a:sym typeface="Helvetica Neue"/>
            </a:endParaRPr>
          </a:p>
          <a:p>
            <a:pPr lvl="1" indent="-228600">
              <a:spcBef>
                <a:spcPts val="400"/>
              </a:spcBef>
              <a:buClr>
                <a:srgbClr val="666666"/>
              </a:buClr>
              <a:buFont typeface="Helvetica Neue"/>
              <a:buChar char="•"/>
            </a:pPr>
            <a:r>
              <a:rPr lang="en" sz="1500" dirty="0">
                <a:solidFill>
                  <a:schemeClr val="tx1">
                    <a:lumMod val="65000"/>
                    <a:lumOff val="35000"/>
                  </a:schemeClr>
                </a:solidFill>
                <a:latin typeface="Helvetica Neue"/>
                <a:ea typeface="Helvetica Neue"/>
                <a:cs typeface="Helvetica Neue"/>
                <a:sym typeface="Helvetica Neue"/>
              </a:rPr>
              <a:t>WGS finds additional facts on the canonical driver, MET. Other suggestive non-coding hotspots.</a:t>
            </a:r>
          </a:p>
          <a:p>
            <a:pPr lvl="1" indent="-228600">
              <a:spcBef>
                <a:spcPts val="400"/>
              </a:spcBef>
              <a:buClr>
                <a:srgbClr val="666666"/>
              </a:buClr>
              <a:buFont typeface="Helvetica Neue"/>
              <a:buChar char="•"/>
            </a:pPr>
            <a:r>
              <a:rPr lang="en-US" sz="1500" dirty="0">
                <a:solidFill>
                  <a:schemeClr val="tx1">
                    <a:lumMod val="65000"/>
                    <a:lumOff val="35000"/>
                  </a:schemeClr>
                </a:solidFill>
                <a:latin typeface="Helvetica Neue"/>
                <a:ea typeface="Helvetica Neue"/>
                <a:cs typeface="Helvetica Neue"/>
                <a:sym typeface="Helvetica Neue"/>
              </a:rPr>
              <a:t>Analysis of signatures &amp; </a:t>
            </a:r>
            <a:r>
              <a:rPr lang="en-US" sz="1500" dirty="0" err="1" smtClean="0">
                <a:solidFill>
                  <a:schemeClr val="tx1">
                    <a:lumMod val="65000"/>
                    <a:lumOff val="35000"/>
                  </a:schemeClr>
                </a:solidFill>
                <a:latin typeface="Helvetica Neue"/>
                <a:ea typeface="Helvetica Neue"/>
                <a:cs typeface="Helvetica Neue"/>
                <a:sym typeface="Helvetica Neue"/>
              </a:rPr>
              <a:t>tu</a:t>
            </a:r>
            <a:r>
              <a:rPr lang="en" sz="1500" dirty="0" err="1" smtClean="0">
                <a:solidFill>
                  <a:schemeClr val="tx1">
                    <a:lumMod val="65000"/>
                    <a:lumOff val="35000"/>
                  </a:schemeClr>
                </a:solidFill>
                <a:latin typeface="Helvetica Neue"/>
                <a:ea typeface="Helvetica Neue"/>
                <a:cs typeface="Helvetica Neue"/>
                <a:sym typeface="Helvetica Neue"/>
              </a:rPr>
              <a:t>mor</a:t>
            </a:r>
            <a:r>
              <a:rPr lang="en" sz="1500" dirty="0" smtClean="0">
                <a:solidFill>
                  <a:schemeClr val="tx1">
                    <a:lumMod val="65000"/>
                    <a:lumOff val="35000"/>
                  </a:schemeClr>
                </a:solidFill>
                <a:latin typeface="Helvetica Neue"/>
                <a:ea typeface="Helvetica Neue"/>
                <a:cs typeface="Helvetica Neue"/>
                <a:sym typeface="Helvetica Neue"/>
              </a:rPr>
              <a:t> </a:t>
            </a:r>
            <a:r>
              <a:rPr lang="en" sz="1500" dirty="0">
                <a:solidFill>
                  <a:schemeClr val="tx1">
                    <a:lumMod val="65000"/>
                    <a:lumOff val="35000"/>
                  </a:schemeClr>
                </a:solidFill>
                <a:latin typeface="Helvetica Neue"/>
                <a:ea typeface="Helvetica Neue"/>
                <a:cs typeface="Helvetica Neue"/>
                <a:sym typeface="Helvetica Neue"/>
              </a:rPr>
              <a:t>evolution </a:t>
            </a:r>
            <a:r>
              <a:rPr lang="en-US" sz="1500" dirty="0">
                <a:solidFill>
                  <a:schemeClr val="tx1">
                    <a:lumMod val="65000"/>
                    <a:lumOff val="35000"/>
                  </a:schemeClr>
                </a:solidFill>
                <a:latin typeface="Helvetica Neue"/>
                <a:ea typeface="Helvetica Neue"/>
                <a:cs typeface="Helvetica Neue"/>
                <a:sym typeface="Helvetica Neue"/>
              </a:rPr>
              <a:t>helps </a:t>
            </a:r>
            <a:r>
              <a:rPr lang="en-US" sz="1500" dirty="0" smtClean="0">
                <a:solidFill>
                  <a:schemeClr val="tx1">
                    <a:lumMod val="65000"/>
                    <a:lumOff val="35000"/>
                  </a:schemeClr>
                </a:solidFill>
                <a:latin typeface="Helvetica Neue"/>
                <a:ea typeface="Helvetica Neue"/>
                <a:cs typeface="Helvetica Neue"/>
                <a:sym typeface="Helvetica Neue"/>
              </a:rPr>
              <a:t>identify </a:t>
            </a:r>
            <a:r>
              <a:rPr lang="en" sz="1500" dirty="0" smtClean="0">
                <a:solidFill>
                  <a:schemeClr val="tx1">
                    <a:lumMod val="65000"/>
                    <a:lumOff val="35000"/>
                  </a:schemeClr>
                </a:solidFill>
                <a:latin typeface="Helvetica Neue"/>
                <a:ea typeface="Helvetica Neue"/>
                <a:cs typeface="Helvetica Neue"/>
                <a:sym typeface="Helvetica Neue"/>
              </a:rPr>
              <a:t>key </a:t>
            </a:r>
            <a:r>
              <a:rPr lang="en" sz="1500" dirty="0">
                <a:solidFill>
                  <a:schemeClr val="tx1">
                    <a:lumMod val="65000"/>
                    <a:lumOff val="35000"/>
                  </a:schemeClr>
                </a:solidFill>
                <a:latin typeface="Helvetica Neue"/>
                <a:ea typeface="Helvetica Neue"/>
                <a:cs typeface="Helvetica Neue"/>
                <a:sym typeface="Helvetica Neue"/>
              </a:rPr>
              <a:t>mutations </a:t>
            </a:r>
            <a:r>
              <a:rPr lang="en-US" sz="1500" dirty="0" smtClean="0">
                <a:solidFill>
                  <a:schemeClr val="tx1">
                    <a:lumMod val="65000"/>
                    <a:lumOff val="35000"/>
                  </a:schemeClr>
                </a:solidFill>
                <a:latin typeface="Helvetica Neue"/>
                <a:ea typeface="Helvetica Neue"/>
                <a:cs typeface="Helvetica Neue"/>
                <a:sym typeface="Helvetica Neue"/>
              </a:rPr>
              <a:t>in different ways 15</a:t>
            </a:r>
          </a:p>
          <a:p>
            <a:pPr lvl="1" indent="-228600">
              <a:spcBef>
                <a:spcPts val="400"/>
              </a:spcBef>
              <a:buClr>
                <a:srgbClr val="666666"/>
              </a:buClr>
              <a:buFont typeface="Helvetica Neue"/>
              <a:buChar char="•"/>
            </a:pPr>
            <a:endParaRPr lang="en" sz="1500" dirty="0">
              <a:solidFill>
                <a:schemeClr val="tx1">
                  <a:lumMod val="65000"/>
                  <a:lumOff val="35000"/>
                </a:schemeClr>
              </a:solidFill>
              <a:latin typeface="Helvetica Neue"/>
              <a:ea typeface="Helvetica Neue"/>
              <a:cs typeface="Helvetica Neue"/>
              <a:sym typeface="Helvetica Neue"/>
            </a:endParaRPr>
          </a:p>
        </p:txBody>
      </p:sp>
    </p:spTree>
    <p:extLst>
      <p:ext uri="{BB962C8B-B14F-4D97-AF65-F5344CB8AC3E}">
        <p14:creationId xmlns:p14="http://schemas.microsoft.com/office/powerpoint/2010/main" val="56241327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356"/>
        <p:cNvGrpSpPr/>
        <p:nvPr/>
      </p:nvGrpSpPr>
      <p:grpSpPr>
        <a:xfrm>
          <a:off x="0" y="0"/>
          <a:ext cx="0" cy="0"/>
          <a:chOff x="0" y="0"/>
          <a:chExt cx="0" cy="0"/>
        </a:xfrm>
      </p:grpSpPr>
      <p:sp>
        <p:nvSpPr>
          <p:cNvPr id="1357" name="Shape 1357"/>
          <p:cNvSpPr txBox="1">
            <a:spLocks noGrp="1"/>
          </p:cNvSpPr>
          <p:nvPr>
            <p:ph type="title"/>
          </p:nvPr>
        </p:nvSpPr>
        <p:spPr>
          <a:xfrm>
            <a:off x="185850" y="205975"/>
            <a:ext cx="5151300" cy="857400"/>
          </a:xfrm>
          <a:prstGeom prst="rect">
            <a:avLst/>
          </a:prstGeom>
          <a:noFill/>
          <a:ln>
            <a:noFill/>
          </a:ln>
        </p:spPr>
        <p:txBody>
          <a:bodyPr wrap="square" lIns="91425" tIns="45700" rIns="91425" bIns="45700" anchor="t" anchorCtr="0">
            <a:noAutofit/>
          </a:bodyPr>
          <a:lstStyle/>
          <a:p>
            <a:pPr marL="0" marR="0" lvl="0" indent="0" algn="l" rtl="0">
              <a:spcBef>
                <a:spcPts val="0"/>
              </a:spcBef>
              <a:buClr>
                <a:srgbClr val="366092"/>
              </a:buClr>
              <a:buSzPct val="25000"/>
              <a:buFont typeface="Helvetica Neue"/>
              <a:buNone/>
            </a:pPr>
            <a:r>
              <a:rPr lang="en" sz="3000">
                <a:latin typeface="Helvetica Neue"/>
                <a:ea typeface="Helvetica Neue"/>
                <a:cs typeface="Helvetica Neue"/>
                <a:sym typeface="Helvetica Neue"/>
              </a:rPr>
              <a:t>An (underpowered) </a:t>
            </a:r>
            <a:br>
              <a:rPr lang="en" sz="3000">
                <a:latin typeface="Helvetica Neue"/>
                <a:ea typeface="Helvetica Neue"/>
                <a:cs typeface="Helvetica Neue"/>
                <a:sym typeface="Helvetica Neue"/>
              </a:rPr>
            </a:br>
            <a:r>
              <a:rPr lang="en" sz="3000">
                <a:latin typeface="Helvetica Neue"/>
                <a:ea typeface="Helvetica Neue"/>
                <a:cs typeface="Helvetica Neue"/>
                <a:sym typeface="Helvetica Neue"/>
              </a:rPr>
              <a:t>case study: pRCC</a:t>
            </a:r>
            <a:br>
              <a:rPr lang="en" sz="3000">
                <a:latin typeface="Helvetica Neue"/>
                <a:ea typeface="Helvetica Neue"/>
                <a:cs typeface="Helvetica Neue"/>
                <a:sym typeface="Helvetica Neue"/>
              </a:rPr>
            </a:br>
            <a:endParaRPr lang="en" sz="3000">
              <a:latin typeface="Helvetica Neue"/>
              <a:ea typeface="Helvetica Neue"/>
              <a:cs typeface="Helvetica Neue"/>
              <a:sym typeface="Helvetica Neue"/>
            </a:endParaRPr>
          </a:p>
        </p:txBody>
      </p:sp>
      <p:sp>
        <p:nvSpPr>
          <p:cNvPr id="1358" name="Shape 1358"/>
          <p:cNvSpPr txBox="1">
            <a:spLocks noGrp="1"/>
          </p:cNvSpPr>
          <p:nvPr>
            <p:ph type="body" idx="1"/>
          </p:nvPr>
        </p:nvSpPr>
        <p:spPr>
          <a:xfrm>
            <a:off x="103800" y="1220375"/>
            <a:ext cx="4892400" cy="3394500"/>
          </a:xfrm>
          <a:prstGeom prst="rect">
            <a:avLst/>
          </a:prstGeom>
          <a:noFill/>
          <a:ln>
            <a:noFill/>
          </a:ln>
        </p:spPr>
        <p:txBody>
          <a:bodyPr wrap="square" lIns="91425" tIns="45700" rIns="91425" bIns="45700" anchor="t" anchorCtr="0">
            <a:noAutofit/>
          </a:bodyPr>
          <a:lstStyle/>
          <a:p>
            <a:pPr marL="342900" marR="0" lvl="0" indent="-336550" algn="l" rtl="0">
              <a:spcBef>
                <a:spcPts val="0"/>
              </a:spcBef>
              <a:spcAft>
                <a:spcPts val="0"/>
              </a:spcAft>
              <a:buClr>
                <a:srgbClr val="000000"/>
              </a:buClr>
              <a:buSzPct val="100000"/>
              <a:buFont typeface="Arial"/>
              <a:buChar char="•"/>
            </a:pPr>
            <a:r>
              <a:rPr lang="en" sz="2000" b="0" i="0" u="none" strike="noStrike" cap="none" dirty="0">
                <a:solidFill>
                  <a:srgbClr val="000000"/>
                </a:solidFill>
                <a:latin typeface="Helvetica Neue"/>
                <a:ea typeface="Helvetica Neue"/>
                <a:cs typeface="Helvetica Neue"/>
                <a:sym typeface="Helvetica Neue"/>
              </a:rPr>
              <a:t>Kidney cancer </a:t>
            </a:r>
            <a:r>
              <a:rPr lang="en" sz="2000" dirty="0">
                <a:solidFill>
                  <a:srgbClr val="000000"/>
                </a:solidFill>
                <a:latin typeface="Helvetica Neue"/>
                <a:ea typeface="Helvetica Neue"/>
                <a:cs typeface="Helvetica Neue"/>
                <a:sym typeface="Helvetica Neue"/>
              </a:rPr>
              <a:t>lifetime</a:t>
            </a:r>
            <a:r>
              <a:rPr lang="en" sz="2000" b="0" i="0" u="none" strike="noStrike" cap="none" dirty="0">
                <a:solidFill>
                  <a:srgbClr val="000000"/>
                </a:solidFill>
                <a:latin typeface="Helvetica Neue"/>
                <a:ea typeface="Helvetica Neue"/>
                <a:cs typeface="Helvetica Neue"/>
                <a:sym typeface="Helvetica Neue"/>
              </a:rPr>
              <a:t> risk</a:t>
            </a:r>
            <a:r>
              <a:rPr lang="en" sz="2000" dirty="0">
                <a:solidFill>
                  <a:srgbClr val="000000"/>
                </a:solidFill>
                <a:latin typeface="Helvetica Neue"/>
                <a:ea typeface="Helvetica Neue"/>
                <a:cs typeface="Helvetica Neue"/>
                <a:sym typeface="Helvetica Neue"/>
              </a:rPr>
              <a:t> of </a:t>
            </a:r>
            <a:r>
              <a:rPr lang="en" sz="2000" b="0" i="0" u="none" strike="noStrike" cap="none" dirty="0">
                <a:solidFill>
                  <a:srgbClr val="000000"/>
                </a:solidFill>
                <a:latin typeface="Helvetica Neue"/>
                <a:ea typeface="Helvetica Neue"/>
                <a:cs typeface="Helvetica Neue"/>
                <a:sym typeface="Helvetica Neue"/>
              </a:rPr>
              <a:t>1.6% </a:t>
            </a:r>
            <a:r>
              <a:rPr lang="en" sz="2000" dirty="0">
                <a:solidFill>
                  <a:srgbClr val="000000"/>
                </a:solidFill>
                <a:latin typeface="Helvetica Neue"/>
                <a:ea typeface="Helvetica Neue"/>
                <a:cs typeface="Helvetica Neue"/>
                <a:sym typeface="Helvetica Neue"/>
              </a:rPr>
              <a:t>&amp;</a:t>
            </a:r>
            <a:r>
              <a:rPr lang="en" sz="2000" dirty="0">
                <a:solidFill>
                  <a:srgbClr val="000000"/>
                </a:solidFill>
              </a:rPr>
              <a:t> the p</a:t>
            </a:r>
            <a:r>
              <a:rPr lang="en" sz="2000" b="0" i="0" u="none" strike="noStrike" cap="none" dirty="0">
                <a:solidFill>
                  <a:srgbClr val="000000"/>
                </a:solidFill>
                <a:latin typeface="Helvetica Neue"/>
                <a:ea typeface="Helvetica Neue"/>
                <a:cs typeface="Helvetica Neue"/>
                <a:sym typeface="Helvetica Neue"/>
              </a:rPr>
              <a:t>apillary type (</a:t>
            </a:r>
            <a:r>
              <a:rPr lang="en" sz="2000" b="0" i="0" u="none" strike="noStrike" cap="none" dirty="0" err="1">
                <a:solidFill>
                  <a:srgbClr val="000000"/>
                </a:solidFill>
                <a:latin typeface="Helvetica Neue"/>
                <a:ea typeface="Helvetica Neue"/>
                <a:cs typeface="Helvetica Neue"/>
                <a:sym typeface="Helvetica Neue"/>
              </a:rPr>
              <a:t>pRCC</a:t>
            </a:r>
            <a:r>
              <a:rPr lang="en" sz="2000" b="0" i="0" u="none" strike="noStrike" cap="none" dirty="0">
                <a:solidFill>
                  <a:srgbClr val="000000"/>
                </a:solidFill>
                <a:latin typeface="Helvetica Neue"/>
                <a:ea typeface="Helvetica Neue"/>
                <a:cs typeface="Helvetica Neue"/>
                <a:sym typeface="Helvetica Neue"/>
              </a:rPr>
              <a:t>) counts for ~10% of all cases</a:t>
            </a:r>
          </a:p>
          <a:p>
            <a:pPr marL="342900" marR="0" lvl="0" indent="-336550" algn="l" rtl="0">
              <a:spcBef>
                <a:spcPts val="480"/>
              </a:spcBef>
              <a:spcAft>
                <a:spcPts val="0"/>
              </a:spcAft>
              <a:buClr>
                <a:srgbClr val="000000"/>
              </a:buClr>
              <a:buSzPct val="100000"/>
              <a:buFont typeface="Arial"/>
              <a:buChar char="•"/>
            </a:pPr>
            <a:r>
              <a:rPr lang="en" sz="2000" b="0" i="0" u="none" strike="noStrike" cap="none" dirty="0">
                <a:solidFill>
                  <a:srgbClr val="000000"/>
                </a:solidFill>
                <a:latin typeface="Helvetica Neue"/>
                <a:ea typeface="Helvetica Neue"/>
                <a:cs typeface="Helvetica Neue"/>
                <a:sym typeface="Helvetica Neue"/>
              </a:rPr>
              <a:t>TCGA project sequenced </a:t>
            </a:r>
            <a:r>
              <a:rPr lang="en" sz="2000" dirty="0">
                <a:solidFill>
                  <a:srgbClr val="000000"/>
                </a:solidFill>
              </a:rPr>
              <a:t>161</a:t>
            </a:r>
            <a:r>
              <a:rPr lang="en" sz="2000" b="0" i="0" u="none" strike="noStrike" cap="none" dirty="0">
                <a:solidFill>
                  <a:srgbClr val="000000"/>
                </a:solidFill>
                <a:latin typeface="Helvetica Neue"/>
                <a:ea typeface="Helvetica Neue"/>
                <a:cs typeface="Helvetica Neue"/>
                <a:sym typeface="Helvetica Neue"/>
              </a:rPr>
              <a:t> </a:t>
            </a:r>
            <a:r>
              <a:rPr lang="en" sz="2000" dirty="0" err="1">
                <a:latin typeface="Helvetica Neue"/>
                <a:ea typeface="Helvetica Neue"/>
                <a:cs typeface="Helvetica Neue"/>
                <a:sym typeface="Helvetica Neue"/>
              </a:rPr>
              <a:t>pRCC</a:t>
            </a:r>
            <a:r>
              <a:rPr lang="en" sz="2000" dirty="0">
                <a:solidFill>
                  <a:srgbClr val="000000"/>
                </a:solidFill>
              </a:rPr>
              <a:t> exomes</a:t>
            </a:r>
            <a:r>
              <a:rPr lang="en" sz="2000" b="0" i="0" u="none" strike="noStrike" cap="none" dirty="0">
                <a:solidFill>
                  <a:srgbClr val="000000"/>
                </a:solidFill>
                <a:latin typeface="Helvetica Neue"/>
                <a:ea typeface="Helvetica Neue"/>
                <a:cs typeface="Helvetica Neue"/>
                <a:sym typeface="Helvetica Neue"/>
              </a:rPr>
              <a:t> </a:t>
            </a:r>
            <a:r>
              <a:rPr lang="en" sz="2000" dirty="0">
                <a:solidFill>
                  <a:srgbClr val="000000"/>
                </a:solidFill>
                <a:latin typeface="Helvetica Neue"/>
                <a:ea typeface="Helvetica Neue"/>
                <a:cs typeface="Helvetica Neue"/>
                <a:sym typeface="Helvetica Neue"/>
              </a:rPr>
              <a:t>&amp;</a:t>
            </a:r>
            <a:r>
              <a:rPr lang="en" sz="2000" b="0" i="0" u="none" strike="noStrike" cap="none" dirty="0">
                <a:solidFill>
                  <a:srgbClr val="000000"/>
                </a:solidFill>
                <a:latin typeface="Helvetica Neue"/>
                <a:ea typeface="Helvetica Neue"/>
                <a:cs typeface="Helvetica Neue"/>
                <a:sym typeface="Helvetica Neue"/>
              </a:rPr>
              <a:t> </a:t>
            </a:r>
            <a:r>
              <a:rPr lang="en" sz="2000" dirty="0">
                <a:solidFill>
                  <a:srgbClr val="000000"/>
                </a:solidFill>
              </a:rPr>
              <a:t>classified them into </a:t>
            </a:r>
            <a:r>
              <a:rPr lang="en" sz="2000" b="0" i="0" u="none" strike="noStrike" cap="none" dirty="0">
                <a:solidFill>
                  <a:srgbClr val="000000"/>
                </a:solidFill>
                <a:latin typeface="Helvetica Neue"/>
                <a:ea typeface="Helvetica Neue"/>
                <a:cs typeface="Helvetica Neue"/>
                <a:sym typeface="Helvetica Neue"/>
              </a:rPr>
              <a:t>sub</a:t>
            </a:r>
            <a:r>
              <a:rPr lang="en" sz="2000" dirty="0">
                <a:solidFill>
                  <a:srgbClr val="000000"/>
                </a:solidFill>
              </a:rPr>
              <a:t>types</a:t>
            </a:r>
          </a:p>
          <a:p>
            <a:pPr marL="742950" marR="0" lvl="1" indent="-279400" algn="l" rtl="0">
              <a:spcBef>
                <a:spcPts val="400"/>
              </a:spcBef>
              <a:spcAft>
                <a:spcPts val="0"/>
              </a:spcAft>
              <a:buClr>
                <a:srgbClr val="000000"/>
              </a:buClr>
              <a:buSzPct val="100000"/>
              <a:buFont typeface="Arial"/>
              <a:buChar char="–"/>
            </a:pPr>
            <a:r>
              <a:rPr lang="en" sz="1800" dirty="0">
                <a:solidFill>
                  <a:srgbClr val="000000"/>
                </a:solidFill>
                <a:latin typeface="Helvetica Neue"/>
                <a:ea typeface="Helvetica Neue"/>
                <a:cs typeface="Helvetica Neue"/>
                <a:sym typeface="Helvetica Neue"/>
              </a:rPr>
              <a:t>Yet, </a:t>
            </a:r>
            <a:r>
              <a:rPr lang="en" sz="1800" b="0" i="0" u="none" strike="noStrike" cap="none" dirty="0">
                <a:solidFill>
                  <a:srgbClr val="000000"/>
                </a:solidFill>
                <a:latin typeface="Helvetica Neue"/>
                <a:ea typeface="Helvetica Neue"/>
                <a:cs typeface="Helvetica Neue"/>
                <a:sym typeface="Helvetica Neue"/>
              </a:rPr>
              <a:t>cannot pin down the cause for a significant portion of cases....</a:t>
            </a:r>
          </a:p>
          <a:p>
            <a:pPr marL="342900" marR="0" lvl="0" algn="l" rtl="0">
              <a:spcBef>
                <a:spcPts val="400"/>
              </a:spcBef>
              <a:spcAft>
                <a:spcPts val="0"/>
              </a:spcAft>
              <a:buClr>
                <a:srgbClr val="000000"/>
              </a:buClr>
              <a:buSzPct val="100000"/>
              <a:buFont typeface="Helvetica Neue"/>
              <a:buChar char="•"/>
            </a:pPr>
            <a:r>
              <a:rPr lang="en" sz="2000" dirty="0">
                <a:solidFill>
                  <a:srgbClr val="000000"/>
                </a:solidFill>
                <a:latin typeface="Helvetica Neue"/>
                <a:ea typeface="Helvetica Neue"/>
                <a:cs typeface="Helvetica Neue"/>
                <a:sym typeface="Helvetica Neue"/>
              </a:rPr>
              <a:t>35 WGS of TN pairs, </a:t>
            </a:r>
            <a:br>
              <a:rPr lang="en" sz="2000" dirty="0">
                <a:solidFill>
                  <a:srgbClr val="000000"/>
                </a:solidFill>
                <a:latin typeface="Helvetica Neue"/>
                <a:ea typeface="Helvetica Neue"/>
                <a:cs typeface="Helvetica Neue"/>
                <a:sym typeface="Helvetica Neue"/>
              </a:rPr>
            </a:br>
            <a:r>
              <a:rPr lang="en" sz="2000" dirty="0">
                <a:solidFill>
                  <a:srgbClr val="000000"/>
                </a:solidFill>
                <a:latin typeface="Helvetica Neue"/>
                <a:ea typeface="Helvetica Neue"/>
                <a:cs typeface="Helvetica Neue"/>
                <a:sym typeface="Helvetica Neue"/>
              </a:rPr>
              <a:t>perhaps useful</a:t>
            </a:r>
            <a:r>
              <a:rPr lang="en" sz="2000" dirty="0" smtClean="0">
                <a:solidFill>
                  <a:srgbClr val="000000"/>
                </a:solidFill>
                <a:latin typeface="Helvetica Neue"/>
                <a:ea typeface="Helvetica Neue"/>
                <a:cs typeface="Helvetica Neue"/>
                <a:sym typeface="Helvetica Neue"/>
              </a:rPr>
              <a:t>?</a:t>
            </a:r>
            <a:r>
              <a:rPr lang="en-US" sz="2000" dirty="0" smtClean="0">
                <a:solidFill>
                  <a:srgbClr val="000000"/>
                </a:solidFill>
                <a:latin typeface="Helvetica Neue"/>
                <a:ea typeface="Helvetica Neue"/>
                <a:cs typeface="Helvetica Neue"/>
                <a:sym typeface="Helvetica Neue"/>
              </a:rPr>
              <a:t> But not that definitive from a recurrence perspective</a:t>
            </a:r>
            <a:endParaRPr lang="en" sz="2000" dirty="0">
              <a:solidFill>
                <a:srgbClr val="000000"/>
              </a:solidFill>
              <a:latin typeface="Helvetica Neue"/>
              <a:ea typeface="Helvetica Neue"/>
              <a:cs typeface="Helvetica Neue"/>
              <a:sym typeface="Helvetica Neue"/>
            </a:endParaRPr>
          </a:p>
          <a:p>
            <a:pPr marL="0" marR="0" lvl="0" indent="0" algn="l" rtl="0">
              <a:spcBef>
                <a:spcPts val="400"/>
              </a:spcBef>
              <a:buNone/>
            </a:pPr>
            <a:endParaRPr sz="1800" b="0" i="0" u="none" strike="noStrike" cap="none" dirty="0">
              <a:solidFill>
                <a:srgbClr val="366092"/>
              </a:solidFill>
              <a:latin typeface="Helvetica Neue"/>
              <a:ea typeface="Helvetica Neue"/>
              <a:cs typeface="Helvetica Neue"/>
              <a:sym typeface="Helvetica Neue"/>
            </a:endParaRPr>
          </a:p>
        </p:txBody>
      </p:sp>
      <p:pic>
        <p:nvPicPr>
          <p:cNvPr id="1359" name="Shape 1359" descr="nejmoa1505917 copy.pdf"/>
          <p:cNvPicPr preferRelativeResize="0"/>
          <p:nvPr/>
        </p:nvPicPr>
        <p:blipFill rotWithShape="1">
          <a:blip r:embed="rId3">
            <a:alphaModFix/>
          </a:blip>
          <a:srcRect t="3855"/>
          <a:stretch/>
        </p:blipFill>
        <p:spPr>
          <a:xfrm>
            <a:off x="4913579" y="205975"/>
            <a:ext cx="3935100" cy="4561200"/>
          </a:xfrm>
          <a:prstGeom prst="rect">
            <a:avLst/>
          </a:prstGeom>
          <a:noFill/>
          <a:ln>
            <a:noFill/>
          </a:ln>
        </p:spPr>
      </p:pic>
      <p:sp>
        <p:nvSpPr>
          <p:cNvPr id="1360" name="Shape 1360"/>
          <p:cNvSpPr txBox="1"/>
          <p:nvPr/>
        </p:nvSpPr>
        <p:spPr>
          <a:xfrm>
            <a:off x="0" y="4928100"/>
            <a:ext cx="4040400" cy="21540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r>
              <a:rPr lang="en" sz="1000">
                <a:solidFill>
                  <a:srgbClr val="434343"/>
                </a:solidFill>
                <a:latin typeface="Helvetica Neue"/>
                <a:ea typeface="Helvetica Neue"/>
                <a:cs typeface="Helvetica Neue"/>
                <a:sym typeface="Helvetica Neue"/>
              </a:rPr>
              <a:t>[</a:t>
            </a:r>
            <a:r>
              <a:rPr lang="en" sz="1000" b="0" i="0" u="none" strike="noStrike" cap="none">
                <a:solidFill>
                  <a:srgbClr val="434343"/>
                </a:solidFill>
                <a:latin typeface="Helvetica Neue"/>
                <a:ea typeface="Helvetica Neue"/>
                <a:cs typeface="Helvetica Neue"/>
                <a:sym typeface="Helvetica Neue"/>
              </a:rPr>
              <a:t>Cancer Genome Atlas Research Network N Engl J Med. (</a:t>
            </a:r>
            <a:r>
              <a:rPr lang="en" sz="1000">
                <a:solidFill>
                  <a:srgbClr val="434343"/>
                </a:solidFill>
                <a:latin typeface="Helvetica Neue"/>
                <a:ea typeface="Helvetica Neue"/>
                <a:cs typeface="Helvetica Neue"/>
                <a:sym typeface="Helvetica Neue"/>
              </a:rPr>
              <a:t>‘</a:t>
            </a:r>
            <a:r>
              <a:rPr lang="en" sz="1000" b="0" i="0" u="none" strike="noStrike" cap="none">
                <a:solidFill>
                  <a:srgbClr val="434343"/>
                </a:solidFill>
                <a:latin typeface="Helvetica Neue"/>
                <a:ea typeface="Helvetica Neue"/>
                <a:cs typeface="Helvetica Neue"/>
                <a:sym typeface="Helvetica Neue"/>
              </a:rPr>
              <a:t>16) ]</a:t>
            </a:r>
          </a:p>
        </p:txBody>
      </p:sp>
    </p:spTree>
    <p:extLst>
      <p:ext uri="{BB962C8B-B14F-4D97-AF65-F5344CB8AC3E}">
        <p14:creationId xmlns:p14="http://schemas.microsoft.com/office/powerpoint/2010/main" val="96130699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364"/>
        <p:cNvGrpSpPr/>
        <p:nvPr/>
      </p:nvGrpSpPr>
      <p:grpSpPr>
        <a:xfrm>
          <a:off x="0" y="0"/>
          <a:ext cx="0" cy="0"/>
          <a:chOff x="0" y="0"/>
          <a:chExt cx="0" cy="0"/>
        </a:xfrm>
      </p:grpSpPr>
      <p:pic>
        <p:nvPicPr>
          <p:cNvPr id="1365" name="Shape 1365" descr="Met_Structure.jpg"/>
          <p:cNvPicPr preferRelativeResize="0"/>
          <p:nvPr/>
        </p:nvPicPr>
        <p:blipFill>
          <a:blip r:embed="rId3">
            <a:alphaModFix/>
          </a:blip>
          <a:stretch>
            <a:fillRect/>
          </a:stretch>
        </p:blipFill>
        <p:spPr>
          <a:xfrm>
            <a:off x="7449925" y="0"/>
            <a:ext cx="1605375" cy="3081450"/>
          </a:xfrm>
          <a:prstGeom prst="rect">
            <a:avLst/>
          </a:prstGeom>
          <a:noFill/>
          <a:ln>
            <a:noFill/>
          </a:ln>
        </p:spPr>
      </p:pic>
      <p:pic>
        <p:nvPicPr>
          <p:cNvPr id="1366" name="Shape 1366" descr="Fig1_final.tif"/>
          <p:cNvPicPr preferRelativeResize="0"/>
          <p:nvPr/>
        </p:nvPicPr>
        <p:blipFill rotWithShape="1">
          <a:blip r:embed="rId4">
            <a:alphaModFix/>
          </a:blip>
          <a:srcRect/>
          <a:stretch/>
        </p:blipFill>
        <p:spPr>
          <a:xfrm>
            <a:off x="105800" y="1967975"/>
            <a:ext cx="7709400" cy="3251700"/>
          </a:xfrm>
          <a:prstGeom prst="rect">
            <a:avLst/>
          </a:prstGeom>
          <a:noFill/>
          <a:ln>
            <a:noFill/>
          </a:ln>
        </p:spPr>
      </p:pic>
      <p:sp>
        <p:nvSpPr>
          <p:cNvPr id="1367" name="Shape 1367"/>
          <p:cNvSpPr txBox="1">
            <a:spLocks noGrp="1"/>
          </p:cNvSpPr>
          <p:nvPr>
            <p:ph type="title"/>
          </p:nvPr>
        </p:nvSpPr>
        <p:spPr>
          <a:xfrm>
            <a:off x="4875800" y="285275"/>
            <a:ext cx="2281200" cy="1284300"/>
          </a:xfrm>
          <a:prstGeom prst="rect">
            <a:avLst/>
          </a:prstGeom>
        </p:spPr>
        <p:txBody>
          <a:bodyPr wrap="square" lIns="91425" tIns="91425" rIns="91425" bIns="91425" anchor="ctr" anchorCtr="0">
            <a:noAutofit/>
          </a:bodyPr>
          <a:lstStyle/>
          <a:p>
            <a:pPr lvl="0">
              <a:spcBef>
                <a:spcPts val="0"/>
              </a:spcBef>
              <a:buNone/>
            </a:pPr>
            <a:r>
              <a:rPr lang="en" sz="3000">
                <a:latin typeface="Helvetica Neue"/>
                <a:ea typeface="Helvetica Neue"/>
                <a:cs typeface="Helvetica Neue"/>
                <a:sym typeface="Helvetica Neue"/>
              </a:rPr>
              <a:t>Tyr-kinase MET:</a:t>
            </a:r>
          </a:p>
          <a:p>
            <a:pPr lvl="0" rtl="0">
              <a:spcBef>
                <a:spcPts val="0"/>
              </a:spcBef>
              <a:buNone/>
            </a:pPr>
            <a:r>
              <a:rPr lang="en" sz="2300">
                <a:latin typeface="Helvetica Neue"/>
                <a:ea typeface="Helvetica Neue"/>
                <a:cs typeface="Helvetica Neue"/>
                <a:sym typeface="Helvetica Neue"/>
              </a:rPr>
              <a:t>Known Facts &amp; New Results</a:t>
            </a:r>
          </a:p>
        </p:txBody>
      </p:sp>
      <p:sp>
        <p:nvSpPr>
          <p:cNvPr id="1368" name="Shape 1368"/>
          <p:cNvSpPr txBox="1">
            <a:spLocks noGrp="1"/>
          </p:cNvSpPr>
          <p:nvPr>
            <p:ph type="body" idx="1"/>
          </p:nvPr>
        </p:nvSpPr>
        <p:spPr>
          <a:xfrm>
            <a:off x="-88775" y="0"/>
            <a:ext cx="6045000" cy="2724300"/>
          </a:xfrm>
          <a:prstGeom prst="rect">
            <a:avLst/>
          </a:prstGeom>
          <a:noFill/>
          <a:ln>
            <a:noFill/>
          </a:ln>
        </p:spPr>
        <p:txBody>
          <a:bodyPr wrap="square" lIns="91425" tIns="45700" rIns="91425" bIns="45700" anchor="t" anchorCtr="0">
            <a:noAutofit/>
          </a:bodyPr>
          <a:lstStyle/>
          <a:p>
            <a:pPr marL="342900" lvl="0" rtl="0">
              <a:spcBef>
                <a:spcPts val="0"/>
              </a:spcBef>
              <a:buClr>
                <a:srgbClr val="366092"/>
              </a:buClr>
              <a:buSzPct val="100000"/>
              <a:buFont typeface="Helvetica Neue"/>
              <a:buChar char="•"/>
            </a:pPr>
            <a:r>
              <a:rPr lang="en" sz="1800" dirty="0">
                <a:latin typeface="Helvetica Neue"/>
                <a:ea typeface="Helvetica Neue"/>
                <a:cs typeface="Helvetica Neue"/>
                <a:sym typeface="Helvetica Neue"/>
              </a:rPr>
              <a:t>MET is long known </a:t>
            </a:r>
            <a:r>
              <a:rPr lang="en" sz="1800" dirty="0" err="1">
                <a:latin typeface="Helvetica Neue"/>
                <a:ea typeface="Helvetica Neue"/>
                <a:cs typeface="Helvetica Neue"/>
                <a:sym typeface="Helvetica Neue"/>
              </a:rPr>
              <a:t>pRCC</a:t>
            </a:r>
            <a:r>
              <a:rPr lang="en" sz="1800" dirty="0">
                <a:latin typeface="Helvetica Neue"/>
                <a:ea typeface="Helvetica Neue"/>
                <a:cs typeface="Helvetica Neue"/>
                <a:sym typeface="Helvetica Neue"/>
              </a:rPr>
              <a:t> driver</a:t>
            </a:r>
          </a:p>
          <a:p>
            <a:pPr marL="342900" lvl="0" rtl="0">
              <a:spcBef>
                <a:spcPts val="0"/>
              </a:spcBef>
              <a:buClr>
                <a:srgbClr val="366092"/>
              </a:buClr>
              <a:buSzPct val="100000"/>
              <a:buFont typeface="Helvetica Neue"/>
              <a:buChar char="•"/>
            </a:pPr>
            <a:r>
              <a:rPr lang="en" sz="1800" dirty="0">
                <a:latin typeface="Helvetica Neue"/>
                <a:ea typeface="Helvetica Neue"/>
                <a:cs typeface="Helvetica Neue"/>
                <a:sym typeface="Helvetica Neue"/>
              </a:rPr>
              <a:t>In MET, TCGA found somatic SNVs, dup-</a:t>
            </a:r>
            <a:br>
              <a:rPr lang="en" sz="1800" dirty="0">
                <a:latin typeface="Helvetica Neue"/>
                <a:ea typeface="Helvetica Neue"/>
                <a:cs typeface="Helvetica Neue"/>
                <a:sym typeface="Helvetica Neue"/>
              </a:rPr>
            </a:br>
            <a:r>
              <a:rPr lang="en" sz="1800" dirty="0" err="1">
                <a:latin typeface="Helvetica Neue"/>
                <a:ea typeface="Helvetica Neue"/>
                <a:cs typeface="Helvetica Neue"/>
                <a:sym typeface="Helvetica Neue"/>
              </a:rPr>
              <a:t>lications</a:t>
            </a:r>
            <a:r>
              <a:rPr lang="en" sz="1800" dirty="0">
                <a:latin typeface="Helvetica Neue"/>
                <a:ea typeface="Helvetica Neue"/>
                <a:cs typeface="Helvetica Neue"/>
                <a:sym typeface="Helvetica Neue"/>
              </a:rPr>
              <a:t> &amp; an alt. splicing event as drivers </a:t>
            </a:r>
            <a:r>
              <a:rPr lang="en" sz="1200" dirty="0">
                <a:latin typeface="Helvetica Neue"/>
                <a:ea typeface="Helvetica Neue"/>
                <a:cs typeface="Helvetica Neue"/>
                <a:sym typeface="Helvetica Neue"/>
              </a:rPr>
              <a:t>(43/161).</a:t>
            </a:r>
            <a:r>
              <a:rPr lang="en" sz="1800" dirty="0">
                <a:latin typeface="Helvetica Neue"/>
                <a:ea typeface="Helvetica Neue"/>
                <a:cs typeface="Helvetica Neue"/>
                <a:sym typeface="Helvetica Neue"/>
              </a:rPr>
              <a:t> </a:t>
            </a:r>
          </a:p>
          <a:p>
            <a:pPr marL="342900" lvl="0" rtl="0">
              <a:spcBef>
                <a:spcPts val="0"/>
              </a:spcBef>
              <a:buClr>
                <a:srgbClr val="366092"/>
              </a:buClr>
              <a:buSzPct val="100000"/>
              <a:buFont typeface="Helvetica Neue"/>
              <a:buChar char="•"/>
            </a:pPr>
            <a:r>
              <a:rPr lang="en" sz="1800" dirty="0">
                <a:latin typeface="Helvetica Neue"/>
                <a:ea typeface="Helvetica Neue"/>
                <a:cs typeface="Helvetica Neue"/>
                <a:sym typeface="Helvetica Neue"/>
              </a:rPr>
              <a:t>In addition, from 35 WGS we found</a:t>
            </a:r>
          </a:p>
          <a:p>
            <a:pPr lvl="1" rtl="0">
              <a:lnSpc>
                <a:spcPct val="100000"/>
              </a:lnSpc>
              <a:spcBef>
                <a:spcPts val="0"/>
              </a:spcBef>
              <a:buClr>
                <a:srgbClr val="366092"/>
              </a:buClr>
              <a:buSzPct val="100000"/>
              <a:buFont typeface="Helvetica Neue"/>
              <a:buChar char="–"/>
            </a:pPr>
            <a:r>
              <a:rPr lang="en" sz="1400" dirty="0">
                <a:latin typeface="Helvetica Neue"/>
                <a:ea typeface="Helvetica Neue"/>
                <a:cs typeface="Helvetica Neue"/>
                <a:sym typeface="Helvetica Neue"/>
              </a:rPr>
              <a:t>A noncoding hotspot associated with </a:t>
            </a:r>
            <a:r>
              <a:rPr lang="en" sz="1400" i="1" dirty="0">
                <a:latin typeface="Helvetica Neue"/>
                <a:ea typeface="Helvetica Neue"/>
                <a:cs typeface="Helvetica Neue"/>
                <a:sym typeface="Helvetica Neue"/>
              </a:rPr>
              <a:t>MET</a:t>
            </a:r>
          </a:p>
          <a:p>
            <a:pPr lvl="1" rtl="0">
              <a:lnSpc>
                <a:spcPct val="100000"/>
              </a:lnSpc>
              <a:spcBef>
                <a:spcPts val="0"/>
              </a:spcBef>
              <a:buClr>
                <a:srgbClr val="366092"/>
              </a:buClr>
              <a:buSzPct val="100000"/>
              <a:buFont typeface="Helvetica Neue"/>
              <a:buChar char="–"/>
            </a:pPr>
            <a:r>
              <a:rPr lang="en" sz="1400" dirty="0">
                <a:latin typeface="Helvetica Neue"/>
                <a:ea typeface="Helvetica Neue"/>
                <a:cs typeface="Helvetica Neue"/>
                <a:sym typeface="Helvetica Neue"/>
              </a:rPr>
              <a:t>Lack of </a:t>
            </a:r>
            <a:r>
              <a:rPr lang="en" sz="1400" dirty="0" smtClean="0">
                <a:latin typeface="Helvetica Neue"/>
                <a:ea typeface="Helvetica Neue"/>
                <a:cs typeface="Helvetica Neue"/>
                <a:sym typeface="Helvetica Neue"/>
              </a:rPr>
              <a:t>SV</a:t>
            </a:r>
            <a:r>
              <a:rPr lang="en-US" sz="1400" dirty="0" smtClean="0">
                <a:latin typeface="Helvetica Neue"/>
                <a:ea typeface="Helvetica Neue"/>
                <a:cs typeface="Helvetica Neue"/>
                <a:sym typeface="Helvetica Neue"/>
              </a:rPr>
              <a:t>s</a:t>
            </a:r>
            <a:r>
              <a:rPr lang="en" sz="1400" dirty="0" smtClean="0">
                <a:latin typeface="Helvetica Neue"/>
                <a:ea typeface="Helvetica Neue"/>
                <a:cs typeface="Helvetica Neue"/>
                <a:sym typeface="Helvetica Neue"/>
              </a:rPr>
              <a:t> </a:t>
            </a:r>
            <a:r>
              <a:rPr lang="en-US" sz="1400" dirty="0" smtClean="0">
                <a:latin typeface="Helvetica Neue"/>
                <a:ea typeface="Helvetica Neue"/>
                <a:cs typeface="Helvetica Neue"/>
                <a:sym typeface="Helvetica Neue"/>
              </a:rPr>
              <a:t>&amp; </a:t>
            </a:r>
            <a:r>
              <a:rPr lang="en" sz="1400" dirty="0" smtClean="0">
                <a:latin typeface="Helvetica Neue"/>
                <a:ea typeface="Helvetica Neue"/>
                <a:cs typeface="Helvetica Neue"/>
                <a:sym typeface="Helvetica Neue"/>
              </a:rPr>
              <a:t>breakpoint</a:t>
            </a:r>
            <a:r>
              <a:rPr lang="en-US" sz="1400" dirty="0" smtClean="0">
                <a:latin typeface="Helvetica Neue"/>
                <a:ea typeface="Helvetica Neue"/>
                <a:cs typeface="Helvetica Neue"/>
                <a:sym typeface="Helvetica Neue"/>
              </a:rPr>
              <a:t>s</a:t>
            </a:r>
            <a:r>
              <a:rPr lang="en" sz="1400" dirty="0" smtClean="0">
                <a:latin typeface="Helvetica Neue"/>
                <a:ea typeface="Helvetica Neue"/>
                <a:cs typeface="Helvetica Neue"/>
                <a:sym typeface="Helvetica Neue"/>
              </a:rPr>
              <a:t> </a:t>
            </a:r>
            <a:r>
              <a:rPr lang="en" sz="1400" dirty="0">
                <a:latin typeface="Helvetica Neue"/>
                <a:ea typeface="Helvetica Neue"/>
                <a:cs typeface="Helvetica Neue"/>
                <a:sym typeface="Helvetica Neue"/>
              </a:rPr>
              <a:t>disrupting </a:t>
            </a:r>
            <a:r>
              <a:rPr lang="en" sz="1400" i="1" dirty="0">
                <a:latin typeface="Helvetica Neue"/>
                <a:ea typeface="Helvetica Neue"/>
                <a:cs typeface="Helvetica Neue"/>
                <a:sym typeface="Helvetica Neue"/>
              </a:rPr>
              <a:t>MET</a:t>
            </a:r>
          </a:p>
          <a:p>
            <a:pPr lvl="1" rtl="0">
              <a:lnSpc>
                <a:spcPct val="100000"/>
              </a:lnSpc>
              <a:spcBef>
                <a:spcPts val="0"/>
              </a:spcBef>
              <a:buClr>
                <a:srgbClr val="366092"/>
              </a:buClr>
              <a:buSzPct val="100000"/>
              <a:buFont typeface="Helvetica Neue"/>
              <a:buChar char="–"/>
            </a:pPr>
            <a:r>
              <a:rPr lang="en" sz="1400" dirty="0">
                <a:latin typeface="Helvetica Neue"/>
                <a:ea typeface="Helvetica Neue"/>
                <a:cs typeface="Helvetica Neue"/>
                <a:sym typeface="Helvetica Neue"/>
              </a:rPr>
              <a:t>Germline SNP (rs11762213) predicts survival </a:t>
            </a:r>
            <a:br>
              <a:rPr lang="en" sz="1400" dirty="0">
                <a:latin typeface="Helvetica Neue"/>
                <a:ea typeface="Helvetica Neue"/>
                <a:cs typeface="Helvetica Neue"/>
                <a:sym typeface="Helvetica Neue"/>
              </a:rPr>
            </a:br>
            <a:r>
              <a:rPr lang="en" sz="1400" dirty="0">
                <a:latin typeface="Helvetica Neue"/>
                <a:ea typeface="Helvetica Neue"/>
                <a:cs typeface="Helvetica Neue"/>
                <a:sym typeface="Helvetica Neue"/>
              </a:rPr>
              <a:t>in type 2 patients</a:t>
            </a:r>
          </a:p>
          <a:p>
            <a:pPr marL="0" marR="0" lvl="0" indent="0" algn="l" rtl="0">
              <a:lnSpc>
                <a:spcPct val="90000"/>
              </a:lnSpc>
              <a:spcBef>
                <a:spcPts val="0"/>
              </a:spcBef>
              <a:spcAft>
                <a:spcPts val="0"/>
              </a:spcAft>
              <a:buNone/>
            </a:pPr>
            <a:endParaRPr dirty="0">
              <a:latin typeface="Helvetica Neue"/>
              <a:ea typeface="Helvetica Neue"/>
              <a:cs typeface="Helvetica Neue"/>
              <a:sym typeface="Helvetica Neue"/>
            </a:endParaRPr>
          </a:p>
        </p:txBody>
      </p:sp>
      <p:sp>
        <p:nvSpPr>
          <p:cNvPr id="1369" name="Shape 1369"/>
          <p:cNvSpPr txBox="1"/>
          <p:nvPr/>
        </p:nvSpPr>
        <p:spPr>
          <a:xfrm>
            <a:off x="7517300" y="3685300"/>
            <a:ext cx="1347000" cy="1107300"/>
          </a:xfrm>
          <a:prstGeom prst="rect">
            <a:avLst/>
          </a:prstGeom>
          <a:noFill/>
          <a:ln>
            <a:noFill/>
          </a:ln>
        </p:spPr>
        <p:txBody>
          <a:bodyPr wrap="square" lIns="91425" tIns="45700" rIns="91425" bIns="45700" anchor="t" anchorCtr="0">
            <a:noAutofit/>
          </a:bodyPr>
          <a:lstStyle/>
          <a:p>
            <a:pPr marR="0" lvl="0" algn="l" rtl="0">
              <a:spcBef>
                <a:spcPts val="0"/>
              </a:spcBef>
              <a:buNone/>
            </a:pPr>
            <a:r>
              <a:rPr lang="en" sz="1000">
                <a:solidFill>
                  <a:srgbClr val="434343"/>
                </a:solidFill>
                <a:highlight>
                  <a:srgbClr val="F8F9FA"/>
                </a:highlight>
                <a:latin typeface="Helvetica Neue"/>
                <a:ea typeface="Helvetica Neue"/>
                <a:cs typeface="Helvetica Neue"/>
                <a:sym typeface="Helvetica Neue"/>
              </a:rPr>
              <a:t>[A. Gentile, L. Trusolino and PM. Comoglio, Cancer and Metastasis Reviews (‘08); </a:t>
            </a:r>
            <a:r>
              <a:rPr lang="en" sz="1000">
                <a:solidFill>
                  <a:srgbClr val="434343"/>
                </a:solidFill>
                <a:latin typeface="Helvetica Neue"/>
                <a:ea typeface="Helvetica Neue"/>
                <a:cs typeface="Helvetica Neue"/>
                <a:sym typeface="Helvetica Neue"/>
              </a:rPr>
              <a:t>S. Li, B. Shuch and M. Gerstein PLOS Genetics (‘17)] </a:t>
            </a:r>
          </a:p>
          <a:p>
            <a:pPr lvl="0" rtl="0">
              <a:spcBef>
                <a:spcPts val="0"/>
              </a:spcBef>
              <a:buClr>
                <a:srgbClr val="7F7F7F"/>
              </a:buClr>
              <a:buSzPct val="25000"/>
              <a:buFont typeface="Calibri"/>
              <a:buNone/>
            </a:pPr>
            <a:r>
              <a:rPr lang="en" sz="1000">
                <a:solidFill>
                  <a:srgbClr val="434343"/>
                </a:solidFill>
              </a:rPr>
              <a:t> </a:t>
            </a:r>
          </a:p>
          <a:p>
            <a:pPr lvl="0" rtl="0">
              <a:spcBef>
                <a:spcPts val="0"/>
              </a:spcBef>
              <a:buClr>
                <a:schemeClr val="dk1"/>
              </a:buClr>
              <a:buFont typeface="Arial"/>
              <a:buNone/>
            </a:pPr>
            <a:endParaRPr sz="1000">
              <a:solidFill>
                <a:srgbClr val="434343"/>
              </a:solidFill>
              <a:latin typeface="Helvetica Neue"/>
              <a:ea typeface="Helvetica Neue"/>
              <a:cs typeface="Helvetica Neue"/>
              <a:sym typeface="Helvetica Neue"/>
            </a:endParaRPr>
          </a:p>
          <a:p>
            <a:pPr marR="0" lvl="0" algn="l" rtl="0">
              <a:spcBef>
                <a:spcPts val="0"/>
              </a:spcBef>
              <a:buNone/>
            </a:pPr>
            <a:endParaRPr sz="1000">
              <a:solidFill>
                <a:srgbClr val="434343"/>
              </a:solidFill>
              <a:highlight>
                <a:srgbClr val="F8F9FA"/>
              </a:highlight>
              <a:latin typeface="Helvetica Neue"/>
              <a:ea typeface="Helvetica Neue"/>
              <a:cs typeface="Helvetica Neue"/>
              <a:sym typeface="Helvetica Neue"/>
            </a:endParaRPr>
          </a:p>
        </p:txBody>
      </p:sp>
    </p:spTree>
    <p:extLst>
      <p:ext uri="{BB962C8B-B14F-4D97-AF65-F5344CB8AC3E}">
        <p14:creationId xmlns:p14="http://schemas.microsoft.com/office/powerpoint/2010/main" val="69299859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373"/>
        <p:cNvGrpSpPr/>
        <p:nvPr/>
      </p:nvGrpSpPr>
      <p:grpSpPr>
        <a:xfrm>
          <a:off x="0" y="0"/>
          <a:ext cx="0" cy="0"/>
          <a:chOff x="0" y="0"/>
          <a:chExt cx="0" cy="0"/>
        </a:xfrm>
      </p:grpSpPr>
      <p:pic>
        <p:nvPicPr>
          <p:cNvPr id="1374" name="Shape 1374" descr="Fig2.tif"/>
          <p:cNvPicPr preferRelativeResize="0"/>
          <p:nvPr/>
        </p:nvPicPr>
        <p:blipFill rotWithShape="1">
          <a:blip r:embed="rId3">
            <a:alphaModFix/>
          </a:blip>
          <a:srcRect/>
          <a:stretch/>
        </p:blipFill>
        <p:spPr>
          <a:xfrm>
            <a:off x="-285050" y="186000"/>
            <a:ext cx="7318200" cy="4771500"/>
          </a:xfrm>
          <a:prstGeom prst="rect">
            <a:avLst/>
          </a:prstGeom>
          <a:noFill/>
          <a:ln>
            <a:noFill/>
          </a:ln>
        </p:spPr>
      </p:pic>
      <p:sp>
        <p:nvSpPr>
          <p:cNvPr id="1375" name="Shape 1375"/>
          <p:cNvSpPr txBox="1">
            <a:spLocks noGrp="1"/>
          </p:cNvSpPr>
          <p:nvPr>
            <p:ph type="title"/>
          </p:nvPr>
        </p:nvSpPr>
        <p:spPr>
          <a:xfrm>
            <a:off x="6918375" y="186000"/>
            <a:ext cx="1932600" cy="4771500"/>
          </a:xfrm>
          <a:prstGeom prst="rect">
            <a:avLst/>
          </a:prstGeom>
          <a:noFill/>
          <a:ln>
            <a:noFill/>
          </a:ln>
        </p:spPr>
        <p:txBody>
          <a:bodyPr wrap="square" lIns="91425" tIns="45700" rIns="91425" bIns="45700" anchor="t" anchorCtr="0">
            <a:noAutofit/>
          </a:bodyPr>
          <a:lstStyle/>
          <a:p>
            <a:pPr marL="0" marR="0" lvl="0" indent="0" algn="l" rtl="0">
              <a:spcBef>
                <a:spcPts val="0"/>
              </a:spcBef>
              <a:buClr>
                <a:srgbClr val="366092"/>
              </a:buClr>
              <a:buSzPct val="25000"/>
              <a:buFont typeface="Helvetica Neue"/>
              <a:buNone/>
            </a:pPr>
            <a:r>
              <a:rPr lang="en" i="0" u="none" strike="noStrike" cap="none">
                <a:solidFill>
                  <a:srgbClr val="22228B"/>
                </a:solidFill>
                <a:latin typeface="Helvetica Neue"/>
                <a:ea typeface="Helvetica Neue"/>
                <a:cs typeface="Helvetica Neue"/>
                <a:sym typeface="Helvetica Neue"/>
              </a:rPr>
              <a:t>Beyond </a:t>
            </a:r>
            <a:r>
              <a:rPr lang="en" i="1" u="none" strike="noStrike" cap="none">
                <a:solidFill>
                  <a:srgbClr val="22228B"/>
                </a:solidFill>
                <a:latin typeface="Helvetica Neue"/>
                <a:ea typeface="Helvetica Neue"/>
                <a:cs typeface="Helvetica Neue"/>
                <a:sym typeface="Helvetica Neue"/>
              </a:rPr>
              <a:t>MET</a:t>
            </a:r>
            <a:r>
              <a:rPr lang="en" i="0" u="none" strike="noStrike" cap="none">
                <a:solidFill>
                  <a:srgbClr val="22228B"/>
                </a:solidFill>
                <a:latin typeface="Helvetica Neue"/>
                <a:ea typeface="Helvetica Neue"/>
                <a:cs typeface="Helvetica Neue"/>
                <a:sym typeface="Helvetica Neue"/>
              </a:rPr>
              <a:t>: </a:t>
            </a:r>
            <a:r>
              <a:rPr lang="en">
                <a:latin typeface="Helvetica Neue"/>
                <a:ea typeface="Helvetica Neue"/>
                <a:cs typeface="Helvetica Neue"/>
                <a:sym typeface="Helvetica Neue"/>
              </a:rPr>
              <a:t>2</a:t>
            </a:r>
            <a:r>
              <a:rPr lang="en" i="0" u="none" strike="noStrike" cap="none">
                <a:solidFill>
                  <a:srgbClr val="22228B"/>
                </a:solidFill>
                <a:latin typeface="Helvetica Neue"/>
                <a:ea typeface="Helvetica Neue"/>
                <a:cs typeface="Helvetica Neue"/>
                <a:sym typeface="Helvetica Neue"/>
              </a:rPr>
              <a:t> </a:t>
            </a:r>
            <a:r>
              <a:rPr lang="en">
                <a:latin typeface="Helvetica Neue"/>
                <a:ea typeface="Helvetica Neue"/>
                <a:cs typeface="Helvetica Neue"/>
                <a:sym typeface="Helvetica Neue"/>
              </a:rPr>
              <a:t>n</a:t>
            </a:r>
            <a:r>
              <a:rPr lang="en" i="0" u="none" strike="noStrike" cap="none">
                <a:solidFill>
                  <a:srgbClr val="22228B"/>
                </a:solidFill>
                <a:latin typeface="Helvetica Neue"/>
                <a:ea typeface="Helvetica Neue"/>
                <a:cs typeface="Helvetica Neue"/>
                <a:sym typeface="Helvetica Neue"/>
              </a:rPr>
              <a:t>on-coding </a:t>
            </a:r>
            <a:r>
              <a:rPr lang="en">
                <a:latin typeface="Helvetica Neue"/>
                <a:ea typeface="Helvetica Neue"/>
                <a:cs typeface="Helvetica Neue"/>
                <a:sym typeface="Helvetica Neue"/>
              </a:rPr>
              <a:t>h</a:t>
            </a:r>
            <a:r>
              <a:rPr lang="en" i="0" u="none" strike="noStrike" cap="none">
                <a:solidFill>
                  <a:srgbClr val="22228B"/>
                </a:solidFill>
                <a:latin typeface="Helvetica Neue"/>
                <a:ea typeface="Helvetica Neue"/>
                <a:cs typeface="Helvetica Neue"/>
                <a:sym typeface="Helvetica Neue"/>
              </a:rPr>
              <a:t>otspots in NEAT &amp; ERRFl1, </a:t>
            </a:r>
          </a:p>
          <a:p>
            <a:pPr marL="0" marR="0" lvl="0" indent="0" algn="l" rtl="0">
              <a:spcBef>
                <a:spcPts val="0"/>
              </a:spcBef>
              <a:buClr>
                <a:srgbClr val="366092"/>
              </a:buClr>
              <a:buSzPct val="25000"/>
              <a:buFont typeface="Helvetica Neue"/>
              <a:buNone/>
            </a:pPr>
            <a:endParaRPr>
              <a:latin typeface="Helvetica Neue"/>
              <a:ea typeface="Helvetica Neue"/>
              <a:cs typeface="Helvetica Neue"/>
              <a:sym typeface="Helvetica Neue"/>
            </a:endParaRPr>
          </a:p>
          <a:p>
            <a:pPr marL="0" marR="0" lvl="0" indent="0" algn="l" rtl="0">
              <a:spcBef>
                <a:spcPts val="0"/>
              </a:spcBef>
              <a:buClr>
                <a:srgbClr val="366092"/>
              </a:buClr>
              <a:buSzPct val="25000"/>
              <a:buFont typeface="Helvetica Neue"/>
              <a:buNone/>
            </a:pPr>
            <a:r>
              <a:rPr lang="en" i="0" u="none" strike="noStrike" cap="none">
                <a:solidFill>
                  <a:srgbClr val="22228B"/>
                </a:solidFill>
                <a:latin typeface="Helvetica Neue"/>
                <a:ea typeface="Helvetica Neue"/>
                <a:cs typeface="Helvetica Neue"/>
                <a:sym typeface="Helvetica Neue"/>
              </a:rPr>
              <a:t>supported by </a:t>
            </a:r>
            <a:r>
              <a:rPr lang="en">
                <a:latin typeface="Helvetica Neue"/>
                <a:ea typeface="Helvetica Neue"/>
                <a:cs typeface="Helvetica Neue"/>
                <a:sym typeface="Helvetica Neue"/>
              </a:rPr>
              <a:t>expr. changes &amp; survival analysis</a:t>
            </a:r>
          </a:p>
        </p:txBody>
      </p:sp>
      <p:sp>
        <p:nvSpPr>
          <p:cNvPr id="1376" name="Shape 1376"/>
          <p:cNvSpPr txBox="1"/>
          <p:nvPr/>
        </p:nvSpPr>
        <p:spPr>
          <a:xfrm rot="-5400000">
            <a:off x="7299850" y="-124648"/>
            <a:ext cx="3607200" cy="400800"/>
          </a:xfrm>
          <a:prstGeom prst="rect">
            <a:avLst/>
          </a:prstGeom>
          <a:noFill/>
          <a:ln>
            <a:noFill/>
          </a:ln>
        </p:spPr>
        <p:txBody>
          <a:bodyPr wrap="square" lIns="91425" tIns="45700" rIns="91425" bIns="45700" anchor="t" anchorCtr="0">
            <a:noAutofit/>
          </a:bodyPr>
          <a:lstStyle/>
          <a:p>
            <a:pPr lvl="0" rtl="0">
              <a:spcBef>
                <a:spcPts val="0"/>
              </a:spcBef>
              <a:buClr>
                <a:schemeClr val="dk1"/>
              </a:buClr>
              <a:buSzPct val="25000"/>
              <a:buFont typeface="Arial"/>
              <a:buNone/>
            </a:pPr>
            <a:r>
              <a:rPr lang="en" sz="1000">
                <a:solidFill>
                  <a:srgbClr val="666666"/>
                </a:solidFill>
                <a:latin typeface="Helvetica Neue"/>
                <a:ea typeface="Helvetica Neue"/>
                <a:cs typeface="Helvetica Neue"/>
                <a:sym typeface="Helvetica Neue"/>
              </a:rPr>
              <a:t>[Li et al. PLOS Genetics (‘17)] </a:t>
            </a:r>
          </a:p>
          <a:p>
            <a:pPr marL="0" marR="0" lvl="0" indent="0" algn="l" rtl="0">
              <a:lnSpc>
                <a:spcPct val="100000"/>
              </a:lnSpc>
              <a:spcBef>
                <a:spcPts val="0"/>
              </a:spcBef>
              <a:spcAft>
                <a:spcPts val="0"/>
              </a:spcAft>
              <a:buClr>
                <a:srgbClr val="7F7F7F"/>
              </a:buClr>
              <a:buSzPct val="25000"/>
              <a:buFont typeface="Calibri"/>
              <a:buNone/>
            </a:pPr>
            <a:r>
              <a:rPr lang="en" sz="1600">
                <a:solidFill>
                  <a:srgbClr val="7F7F7F"/>
                </a:solidFill>
              </a:rPr>
              <a:t> </a:t>
            </a:r>
          </a:p>
        </p:txBody>
      </p:sp>
    </p:spTree>
    <p:extLst>
      <p:ext uri="{BB962C8B-B14F-4D97-AF65-F5344CB8AC3E}">
        <p14:creationId xmlns:p14="http://schemas.microsoft.com/office/powerpoint/2010/main" val="51772411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380"/>
        <p:cNvGrpSpPr/>
        <p:nvPr/>
      </p:nvGrpSpPr>
      <p:grpSpPr>
        <a:xfrm>
          <a:off x="0" y="0"/>
          <a:ext cx="0" cy="0"/>
          <a:chOff x="0" y="0"/>
          <a:chExt cx="0" cy="0"/>
        </a:xfrm>
      </p:grpSpPr>
      <p:sp>
        <p:nvSpPr>
          <p:cNvPr id="1381" name="Shape 1381"/>
          <p:cNvSpPr/>
          <p:nvPr/>
        </p:nvSpPr>
        <p:spPr>
          <a:xfrm>
            <a:off x="1510525" y="4817425"/>
            <a:ext cx="1644600" cy="230700"/>
          </a:xfrm>
          <a:prstGeom prst="rect">
            <a:avLst/>
          </a:prstGeom>
          <a:noFill/>
          <a:ln>
            <a:noFill/>
          </a:ln>
        </p:spPr>
        <p:txBody>
          <a:bodyPr wrap="square" lIns="68575" tIns="34275" rIns="68575" bIns="34275" anchor="t" anchorCtr="0">
            <a:noAutofit/>
          </a:bodyPr>
          <a:lstStyle/>
          <a:p>
            <a:pPr marL="0" marR="0" lvl="0" indent="0" algn="l" rtl="0">
              <a:spcBef>
                <a:spcPts val="0"/>
              </a:spcBef>
              <a:buSzPct val="25000"/>
              <a:buNone/>
            </a:pPr>
            <a:r>
              <a:rPr lang="en" sz="1100" i="1">
                <a:solidFill>
                  <a:schemeClr val="dk1"/>
                </a:solidFill>
                <a:latin typeface="Calibri"/>
                <a:ea typeface="Calibri"/>
                <a:cs typeface="Calibri"/>
                <a:sym typeface="Calibri"/>
              </a:rPr>
              <a:t>Yates et al, NRG (2012)</a:t>
            </a:r>
          </a:p>
        </p:txBody>
      </p:sp>
      <p:sp>
        <p:nvSpPr>
          <p:cNvPr id="1382" name="Shape 1382"/>
          <p:cNvSpPr/>
          <p:nvPr/>
        </p:nvSpPr>
        <p:spPr>
          <a:xfrm>
            <a:off x="0" y="120241"/>
            <a:ext cx="9144000" cy="323100"/>
          </a:xfrm>
          <a:prstGeom prst="rect">
            <a:avLst/>
          </a:prstGeom>
          <a:noFill/>
          <a:ln>
            <a:noFill/>
          </a:ln>
        </p:spPr>
        <p:txBody>
          <a:bodyPr wrap="square" lIns="68575" tIns="34275" rIns="68575" bIns="34275" anchor="t" anchorCtr="0">
            <a:noAutofit/>
          </a:bodyPr>
          <a:lstStyle/>
          <a:p>
            <a:pPr marL="0" marR="0" lvl="0" indent="0" algn="ctr" rtl="0">
              <a:spcBef>
                <a:spcPts val="0"/>
              </a:spcBef>
              <a:buSzPct val="25000"/>
              <a:buNone/>
            </a:pPr>
            <a:r>
              <a:rPr lang="en" sz="1700" b="1">
                <a:solidFill>
                  <a:schemeClr val="dk1"/>
                </a:solidFill>
                <a:latin typeface="Calibri"/>
                <a:ea typeface="Calibri"/>
                <a:cs typeface="Calibri"/>
                <a:sym typeface="Calibri"/>
              </a:rPr>
              <a:t>Tumor Evolution: Highlight the Ordering of Key Mutations</a:t>
            </a:r>
          </a:p>
        </p:txBody>
      </p:sp>
      <p:pic>
        <p:nvPicPr>
          <p:cNvPr id="1383" name="Shape 1383"/>
          <p:cNvPicPr preferRelativeResize="0"/>
          <p:nvPr/>
        </p:nvPicPr>
        <p:blipFill rotWithShape="1">
          <a:blip r:embed="rId3">
            <a:alphaModFix/>
          </a:blip>
          <a:srcRect l="8783" t="10679" r="13426" b="4441"/>
          <a:stretch/>
        </p:blipFill>
        <p:spPr>
          <a:xfrm>
            <a:off x="1510522" y="533308"/>
            <a:ext cx="6024989" cy="4133813"/>
          </a:xfrm>
          <a:prstGeom prst="rect">
            <a:avLst/>
          </a:prstGeom>
          <a:noFill/>
          <a:ln>
            <a:noFill/>
          </a:ln>
        </p:spPr>
      </p:pic>
    </p:spTree>
    <p:extLst>
      <p:ext uri="{BB962C8B-B14F-4D97-AF65-F5344CB8AC3E}">
        <p14:creationId xmlns:p14="http://schemas.microsoft.com/office/powerpoint/2010/main" val="120444814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388"/>
        <p:cNvGrpSpPr/>
        <p:nvPr/>
      </p:nvGrpSpPr>
      <p:grpSpPr>
        <a:xfrm>
          <a:off x="0" y="0"/>
          <a:ext cx="0" cy="0"/>
          <a:chOff x="0" y="0"/>
          <a:chExt cx="0" cy="0"/>
        </a:xfrm>
      </p:grpSpPr>
      <p:sp>
        <p:nvSpPr>
          <p:cNvPr id="1389" name="Shape 1389"/>
          <p:cNvSpPr txBox="1">
            <a:spLocks noGrp="1"/>
          </p:cNvSpPr>
          <p:nvPr>
            <p:ph type="title"/>
          </p:nvPr>
        </p:nvSpPr>
        <p:spPr>
          <a:xfrm>
            <a:off x="685800" y="457200"/>
            <a:ext cx="7772400" cy="857400"/>
          </a:xfrm>
          <a:prstGeom prst="rect">
            <a:avLst/>
          </a:prstGeom>
          <a:noFill/>
          <a:ln>
            <a:noFill/>
          </a:ln>
        </p:spPr>
        <p:txBody>
          <a:bodyPr wrap="square" lIns="91425" tIns="45700" rIns="91425" bIns="45700" anchor="t" anchorCtr="0">
            <a:noAutofit/>
          </a:bodyPr>
          <a:lstStyle/>
          <a:p>
            <a:pPr marL="0" marR="0" lvl="0" indent="0" algn="l" rtl="0">
              <a:spcBef>
                <a:spcPts val="0"/>
              </a:spcBef>
              <a:buClr>
                <a:srgbClr val="366092"/>
              </a:buClr>
              <a:buSzPct val="25000"/>
              <a:buFont typeface="Helvetica Neue"/>
              <a:buNone/>
            </a:pPr>
            <a:r>
              <a:rPr lang="en" sz="3200" b="1" i="0" u="none" strike="noStrike" cap="none">
                <a:solidFill>
                  <a:srgbClr val="22228B"/>
                </a:solidFill>
                <a:latin typeface="Helvetica Neue"/>
                <a:ea typeface="Helvetica Neue"/>
                <a:cs typeface="Helvetica Neue"/>
                <a:sym typeface="Helvetica Neue"/>
              </a:rPr>
              <a:t>Construct </a:t>
            </a:r>
            <a:r>
              <a:rPr lang="en" sz="3200">
                <a:solidFill>
                  <a:srgbClr val="22228B"/>
                </a:solidFill>
                <a:latin typeface="Helvetica Neue"/>
                <a:ea typeface="Helvetica Neue"/>
                <a:cs typeface="Helvetica Neue"/>
                <a:sym typeface="Helvetica Neue"/>
              </a:rPr>
              <a:t>e</a:t>
            </a:r>
            <a:r>
              <a:rPr lang="en" sz="3200" b="1" i="0" u="none" strike="noStrike" cap="none">
                <a:solidFill>
                  <a:srgbClr val="22228B"/>
                </a:solidFill>
                <a:latin typeface="Helvetica Neue"/>
                <a:ea typeface="Helvetica Neue"/>
                <a:cs typeface="Helvetica Neue"/>
                <a:sym typeface="Helvetica Neue"/>
              </a:rPr>
              <a:t>volutionary </a:t>
            </a:r>
            <a:r>
              <a:rPr lang="en" sz="3200">
                <a:solidFill>
                  <a:srgbClr val="22228B"/>
                </a:solidFill>
                <a:latin typeface="Helvetica Neue"/>
                <a:ea typeface="Helvetica Neue"/>
                <a:cs typeface="Helvetica Neue"/>
                <a:sym typeface="Helvetica Neue"/>
              </a:rPr>
              <a:t>t</a:t>
            </a:r>
            <a:r>
              <a:rPr lang="en" sz="3200" b="1" i="0" u="none" strike="noStrike" cap="none">
                <a:solidFill>
                  <a:srgbClr val="22228B"/>
                </a:solidFill>
                <a:latin typeface="Helvetica Neue"/>
                <a:ea typeface="Helvetica Neue"/>
                <a:cs typeface="Helvetica Neue"/>
                <a:sym typeface="Helvetica Neue"/>
              </a:rPr>
              <a:t>rees in pRCC</a:t>
            </a:r>
          </a:p>
        </p:txBody>
      </p:sp>
      <p:sp>
        <p:nvSpPr>
          <p:cNvPr id="1390" name="Shape 1390"/>
          <p:cNvSpPr txBox="1">
            <a:spLocks noGrp="1"/>
          </p:cNvSpPr>
          <p:nvPr>
            <p:ph type="body" idx="1"/>
          </p:nvPr>
        </p:nvSpPr>
        <p:spPr>
          <a:xfrm>
            <a:off x="685800" y="1333500"/>
            <a:ext cx="7772400" cy="3479100"/>
          </a:xfrm>
          <a:prstGeom prst="rect">
            <a:avLst/>
          </a:prstGeom>
          <a:noFill/>
          <a:ln>
            <a:noFill/>
          </a:ln>
        </p:spPr>
        <p:txBody>
          <a:bodyPr wrap="square" lIns="91425" tIns="45700" rIns="91425" bIns="45700" anchor="t" anchorCtr="0">
            <a:noAutofit/>
          </a:bodyPr>
          <a:lstStyle/>
          <a:p>
            <a:pPr marL="342900" marR="0" lvl="0" indent="-317500" algn="l" rtl="0">
              <a:spcBef>
                <a:spcPts val="0"/>
              </a:spcBef>
              <a:buClr>
                <a:srgbClr val="000000"/>
              </a:buClr>
              <a:buSzPct val="100000"/>
              <a:buFont typeface="Arial"/>
              <a:buChar char="•"/>
            </a:pPr>
            <a:r>
              <a:rPr lang="en" sz="2000" b="0" i="0" u="none" strike="noStrike" cap="none">
                <a:solidFill>
                  <a:srgbClr val="000000"/>
                </a:solidFill>
                <a:latin typeface="Helvetica Neue"/>
                <a:ea typeface="Helvetica Neue"/>
                <a:cs typeface="Helvetica Neue"/>
                <a:sym typeface="Helvetica Neue"/>
              </a:rPr>
              <a:t>Infer mutation order and tree structure based on mutation abundance (PhyloWGS, Deshwar et al., 2015)</a:t>
            </a:r>
          </a:p>
          <a:p>
            <a:pPr marL="342900" marR="0" lvl="0" indent="-317500" algn="l" rtl="0">
              <a:spcBef>
                <a:spcPts val="0"/>
              </a:spcBef>
              <a:buClr>
                <a:srgbClr val="000000"/>
              </a:buClr>
              <a:buSzPct val="100000"/>
              <a:buFont typeface="Helvetica Neue"/>
              <a:buChar char="•"/>
            </a:pPr>
            <a:r>
              <a:rPr lang="en" sz="2000">
                <a:solidFill>
                  <a:srgbClr val="000000"/>
                </a:solidFill>
                <a:latin typeface="Helvetica Neue"/>
                <a:ea typeface="Helvetica Neue"/>
                <a:cs typeface="Helvetica Neue"/>
                <a:sym typeface="Helvetica Neue"/>
              </a:rPr>
              <a:t>Some of the key mutations occur in all the clones while others are just in some parts of the tree </a:t>
            </a:r>
          </a:p>
        </p:txBody>
      </p:sp>
      <p:grpSp>
        <p:nvGrpSpPr>
          <p:cNvPr id="1391" name="Shape 1391"/>
          <p:cNvGrpSpPr/>
          <p:nvPr/>
        </p:nvGrpSpPr>
        <p:grpSpPr>
          <a:xfrm>
            <a:off x="1403640" y="2880738"/>
            <a:ext cx="2060347" cy="1460537"/>
            <a:chOff x="2029540" y="937599"/>
            <a:chExt cx="2179570" cy="1545051"/>
          </a:xfrm>
        </p:grpSpPr>
        <p:grpSp>
          <p:nvGrpSpPr>
            <p:cNvPr id="1392" name="Shape 1392"/>
            <p:cNvGrpSpPr/>
            <p:nvPr/>
          </p:nvGrpSpPr>
          <p:grpSpPr>
            <a:xfrm>
              <a:off x="2029540" y="937599"/>
              <a:ext cx="2172600" cy="1545051"/>
              <a:chOff x="2029540" y="937599"/>
              <a:chExt cx="2172600" cy="1545051"/>
            </a:xfrm>
          </p:grpSpPr>
          <p:pic>
            <p:nvPicPr>
              <p:cNvPr id="1393" name="Shape 1393" descr="Presentation1.pdf"/>
              <p:cNvPicPr preferRelativeResize="0"/>
              <p:nvPr/>
            </p:nvPicPr>
            <p:blipFill rotWithShape="1">
              <a:blip r:embed="rId3">
                <a:alphaModFix/>
              </a:blip>
              <a:srcRect t="50765" r="52972" b="19555"/>
              <a:stretch/>
            </p:blipFill>
            <p:spPr>
              <a:xfrm>
                <a:off x="2029540" y="1795950"/>
                <a:ext cx="2172600" cy="686700"/>
              </a:xfrm>
              <a:prstGeom prst="rect">
                <a:avLst/>
              </a:prstGeom>
              <a:noFill/>
              <a:ln>
                <a:noFill/>
              </a:ln>
            </p:spPr>
          </p:pic>
          <p:sp>
            <p:nvSpPr>
              <p:cNvPr id="1394" name="Shape 1394"/>
              <p:cNvSpPr/>
              <p:nvPr/>
            </p:nvSpPr>
            <p:spPr>
              <a:xfrm>
                <a:off x="2960496" y="937599"/>
                <a:ext cx="1187700" cy="858300"/>
              </a:xfrm>
              <a:prstGeom prst="rect">
                <a:avLst/>
              </a:prstGeom>
              <a:solidFill>
                <a:schemeClr val="lt1"/>
              </a:solidFill>
              <a:ln>
                <a:noFill/>
              </a:ln>
            </p:spPr>
            <p:txBody>
              <a:bodyPr wrap="square"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grpSp>
        <p:sp>
          <p:nvSpPr>
            <p:cNvPr id="1395" name="Shape 1395"/>
            <p:cNvSpPr txBox="1"/>
            <p:nvPr/>
          </p:nvSpPr>
          <p:spPr>
            <a:xfrm>
              <a:off x="2385710" y="1227343"/>
              <a:ext cx="1823400" cy="61050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r>
                <a:rPr lang="en" sz="1050" i="1">
                  <a:solidFill>
                    <a:srgbClr val="CC1A1D"/>
                  </a:solidFill>
                  <a:latin typeface="Helvetica Neue"/>
                  <a:ea typeface="Helvetica Neue"/>
                  <a:cs typeface="Helvetica Neue"/>
                  <a:sym typeface="Helvetica Neue"/>
                </a:rPr>
                <a:t>DNMT3A</a:t>
              </a:r>
              <a:r>
                <a:rPr lang="en" sz="1050">
                  <a:solidFill>
                    <a:srgbClr val="CC1A1D"/>
                  </a:solidFill>
                  <a:latin typeface="Helvetica Neue"/>
                  <a:ea typeface="Helvetica Neue"/>
                  <a:cs typeface="Helvetica Neue"/>
                  <a:sym typeface="Helvetica Neue"/>
                </a:rPr>
                <a:t>: premature stop</a:t>
              </a:r>
            </a:p>
            <a:p>
              <a:pPr marL="0" marR="0" lvl="0" indent="0" algn="l" rtl="0">
                <a:spcBef>
                  <a:spcPts val="0"/>
                </a:spcBef>
                <a:buSzPct val="25000"/>
                <a:buNone/>
              </a:pPr>
              <a:r>
                <a:rPr lang="en" sz="1050" i="1">
                  <a:solidFill>
                    <a:srgbClr val="CC1A1D"/>
                  </a:solidFill>
                  <a:latin typeface="Helvetica Neue"/>
                  <a:ea typeface="Helvetica Neue"/>
                  <a:cs typeface="Helvetica Neue"/>
                  <a:sym typeface="Helvetica Neue"/>
                </a:rPr>
                <a:t>NEAT1</a:t>
              </a:r>
              <a:r>
                <a:rPr lang="en" sz="1050">
                  <a:solidFill>
                    <a:srgbClr val="CC1A1D"/>
                  </a:solidFill>
                  <a:latin typeface="Helvetica Neue"/>
                  <a:ea typeface="Helvetica Neue"/>
                  <a:cs typeface="Helvetica Neue"/>
                  <a:sym typeface="Helvetica Neue"/>
                </a:rPr>
                <a:t>: noncoding</a:t>
              </a:r>
            </a:p>
            <a:p>
              <a:pPr marL="0" marR="0" lvl="0" indent="0" algn="l" rtl="0">
                <a:spcBef>
                  <a:spcPts val="0"/>
                </a:spcBef>
                <a:buSzPct val="25000"/>
                <a:buNone/>
              </a:pPr>
              <a:r>
                <a:rPr lang="en" sz="1050" i="1">
                  <a:solidFill>
                    <a:srgbClr val="CC1A1D"/>
                  </a:solidFill>
                  <a:latin typeface="Helvetica Neue"/>
                  <a:ea typeface="Helvetica Neue"/>
                  <a:cs typeface="Helvetica Neue"/>
                  <a:sym typeface="Helvetica Neue"/>
                </a:rPr>
                <a:t>SMARCA4</a:t>
              </a:r>
              <a:r>
                <a:rPr lang="en" sz="1050">
                  <a:solidFill>
                    <a:srgbClr val="CC1A1D"/>
                  </a:solidFill>
                  <a:latin typeface="Helvetica Neue"/>
                  <a:ea typeface="Helvetica Neue"/>
                  <a:cs typeface="Helvetica Neue"/>
                  <a:sym typeface="Helvetica Neue"/>
                </a:rPr>
                <a:t>: missense</a:t>
              </a:r>
            </a:p>
          </p:txBody>
        </p:sp>
      </p:grpSp>
      <p:grpSp>
        <p:nvGrpSpPr>
          <p:cNvPr id="1396" name="Shape 1396"/>
          <p:cNvGrpSpPr/>
          <p:nvPr/>
        </p:nvGrpSpPr>
        <p:grpSpPr>
          <a:xfrm>
            <a:off x="3995924" y="2520808"/>
            <a:ext cx="2734433" cy="2019587"/>
            <a:chOff x="126062" y="3379637"/>
            <a:chExt cx="3041977" cy="2246732"/>
          </a:xfrm>
        </p:grpSpPr>
        <p:grpSp>
          <p:nvGrpSpPr>
            <p:cNvPr id="1397" name="Shape 1397"/>
            <p:cNvGrpSpPr/>
            <p:nvPr/>
          </p:nvGrpSpPr>
          <p:grpSpPr>
            <a:xfrm>
              <a:off x="126062" y="3424292"/>
              <a:ext cx="3041977" cy="2202076"/>
              <a:chOff x="4758088" y="729750"/>
              <a:chExt cx="3218002" cy="2329500"/>
            </a:xfrm>
          </p:grpSpPr>
          <p:pic>
            <p:nvPicPr>
              <p:cNvPr id="1398" name="Shape 1398" descr="Presentation1.pdf"/>
              <p:cNvPicPr preferRelativeResize="0"/>
              <p:nvPr/>
            </p:nvPicPr>
            <p:blipFill rotWithShape="1">
              <a:blip r:embed="rId4">
                <a:alphaModFix/>
              </a:blip>
              <a:srcRect l="50352" t="9214"/>
              <a:stretch/>
            </p:blipFill>
            <p:spPr>
              <a:xfrm>
                <a:off x="4855952" y="729750"/>
                <a:ext cx="2543100" cy="2329500"/>
              </a:xfrm>
              <a:prstGeom prst="rect">
                <a:avLst/>
              </a:prstGeom>
              <a:noFill/>
              <a:ln>
                <a:noFill/>
              </a:ln>
            </p:spPr>
          </p:pic>
          <p:sp>
            <p:nvSpPr>
              <p:cNvPr id="1399" name="Shape 1399"/>
              <p:cNvSpPr/>
              <p:nvPr/>
            </p:nvSpPr>
            <p:spPr>
              <a:xfrm>
                <a:off x="4855952" y="1123413"/>
                <a:ext cx="976500" cy="858300"/>
              </a:xfrm>
              <a:prstGeom prst="rect">
                <a:avLst/>
              </a:prstGeom>
              <a:solidFill>
                <a:schemeClr val="lt1"/>
              </a:solidFill>
              <a:ln>
                <a:noFill/>
              </a:ln>
            </p:spPr>
            <p:txBody>
              <a:bodyPr wrap="square"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1400" name="Shape 1400"/>
              <p:cNvSpPr/>
              <p:nvPr/>
            </p:nvSpPr>
            <p:spPr>
              <a:xfrm>
                <a:off x="6619319" y="1265204"/>
                <a:ext cx="976500" cy="519000"/>
              </a:xfrm>
              <a:prstGeom prst="rect">
                <a:avLst/>
              </a:prstGeom>
              <a:solidFill>
                <a:schemeClr val="lt1"/>
              </a:solidFill>
              <a:ln>
                <a:noFill/>
              </a:ln>
            </p:spPr>
            <p:txBody>
              <a:bodyPr wrap="square"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1401" name="Shape 1401"/>
              <p:cNvSpPr txBox="1"/>
              <p:nvPr/>
            </p:nvSpPr>
            <p:spPr>
              <a:xfrm>
                <a:off x="6375890" y="1174121"/>
                <a:ext cx="1600200" cy="48900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r>
                  <a:rPr lang="en" sz="1050" i="1">
                    <a:solidFill>
                      <a:srgbClr val="FC9E4F"/>
                    </a:solidFill>
                    <a:latin typeface="Helvetica Neue"/>
                    <a:ea typeface="Helvetica Neue"/>
                    <a:cs typeface="Helvetica Neue"/>
                    <a:sym typeface="Helvetica Neue"/>
                  </a:rPr>
                  <a:t>MET</a:t>
                </a:r>
                <a:r>
                  <a:rPr lang="en" sz="1050">
                    <a:solidFill>
                      <a:srgbClr val="FC9E4F"/>
                    </a:solidFill>
                    <a:latin typeface="Helvetica Neue"/>
                    <a:ea typeface="Helvetica Neue"/>
                    <a:cs typeface="Helvetica Neue"/>
                    <a:sym typeface="Helvetica Neue"/>
                  </a:rPr>
                  <a:t>: noncoding</a:t>
                </a:r>
              </a:p>
              <a:p>
                <a:pPr marL="0" marR="0" lvl="0" indent="0" algn="l" rtl="0">
                  <a:spcBef>
                    <a:spcPts val="0"/>
                  </a:spcBef>
                  <a:buSzPct val="25000"/>
                  <a:buNone/>
                </a:pPr>
                <a:r>
                  <a:rPr lang="en" sz="1050" i="1">
                    <a:solidFill>
                      <a:srgbClr val="FC9E4F"/>
                    </a:solidFill>
                    <a:latin typeface="Helvetica Neue"/>
                    <a:ea typeface="Helvetica Neue"/>
                    <a:cs typeface="Helvetica Neue"/>
                    <a:sym typeface="Helvetica Neue"/>
                  </a:rPr>
                  <a:t>ERRFI1</a:t>
                </a:r>
                <a:r>
                  <a:rPr lang="en" sz="1050">
                    <a:solidFill>
                      <a:srgbClr val="FC9E4F"/>
                    </a:solidFill>
                    <a:latin typeface="Helvetica Neue"/>
                    <a:ea typeface="Helvetica Neue"/>
                    <a:cs typeface="Helvetica Neue"/>
                    <a:sym typeface="Helvetica Neue"/>
                  </a:rPr>
                  <a:t>: noncoding</a:t>
                </a:r>
              </a:p>
            </p:txBody>
          </p:sp>
          <p:sp>
            <p:nvSpPr>
              <p:cNvPr id="1402" name="Shape 1402"/>
              <p:cNvSpPr txBox="1"/>
              <p:nvPr/>
            </p:nvSpPr>
            <p:spPr>
              <a:xfrm>
                <a:off x="4758088" y="1422609"/>
                <a:ext cx="1520700" cy="29880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r>
                  <a:rPr lang="en" sz="1050" i="1">
                    <a:solidFill>
                      <a:srgbClr val="CC1A1D"/>
                    </a:solidFill>
                    <a:latin typeface="Helvetica Neue"/>
                    <a:ea typeface="Helvetica Neue"/>
                    <a:cs typeface="Helvetica Neue"/>
                    <a:sym typeface="Helvetica Neue"/>
                  </a:rPr>
                  <a:t>KDM6A</a:t>
                </a:r>
                <a:r>
                  <a:rPr lang="en" sz="1050">
                    <a:solidFill>
                      <a:srgbClr val="CC1A1D"/>
                    </a:solidFill>
                    <a:latin typeface="Helvetica Neue"/>
                    <a:ea typeface="Helvetica Neue"/>
                    <a:cs typeface="Helvetica Neue"/>
                    <a:sym typeface="Helvetica Neue"/>
                  </a:rPr>
                  <a:t>: missense</a:t>
                </a:r>
              </a:p>
            </p:txBody>
          </p:sp>
        </p:grpSp>
        <p:sp>
          <p:nvSpPr>
            <p:cNvPr id="1403" name="Shape 1403"/>
            <p:cNvSpPr/>
            <p:nvPr/>
          </p:nvSpPr>
          <p:spPr>
            <a:xfrm>
              <a:off x="1705726" y="3379637"/>
              <a:ext cx="923100" cy="69600"/>
            </a:xfrm>
            <a:prstGeom prst="rect">
              <a:avLst/>
            </a:prstGeom>
            <a:solidFill>
              <a:schemeClr val="lt1"/>
            </a:solidFill>
            <a:ln>
              <a:noFill/>
            </a:ln>
          </p:spPr>
          <p:txBody>
            <a:bodyPr wrap="square"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grpSp>
      <p:pic>
        <p:nvPicPr>
          <p:cNvPr id="1404" name="Shape 1404" descr="journal.pgen.1006685.g004.PNG"/>
          <p:cNvPicPr preferRelativeResize="0"/>
          <p:nvPr/>
        </p:nvPicPr>
        <p:blipFill rotWithShape="1">
          <a:blip r:embed="rId5">
            <a:alphaModFix/>
          </a:blip>
          <a:srcRect l="12997" t="69127" r="73396" b="-99"/>
          <a:stretch/>
        </p:blipFill>
        <p:spPr>
          <a:xfrm>
            <a:off x="5292475" y="3321775"/>
            <a:ext cx="1511799" cy="1460526"/>
          </a:xfrm>
          <a:prstGeom prst="rect">
            <a:avLst/>
          </a:prstGeom>
          <a:noFill/>
          <a:ln>
            <a:noFill/>
          </a:ln>
        </p:spPr>
      </p:pic>
      <p:sp>
        <p:nvSpPr>
          <p:cNvPr id="1405" name="Shape 1405"/>
          <p:cNvSpPr txBox="1"/>
          <p:nvPr/>
        </p:nvSpPr>
        <p:spPr>
          <a:xfrm>
            <a:off x="5191025" y="4856227"/>
            <a:ext cx="3607200" cy="400800"/>
          </a:xfrm>
          <a:prstGeom prst="rect">
            <a:avLst/>
          </a:prstGeom>
          <a:noFill/>
          <a:ln>
            <a:noFill/>
          </a:ln>
        </p:spPr>
        <p:txBody>
          <a:bodyPr wrap="square" lIns="91425" tIns="45700" rIns="91425" bIns="45700" anchor="t" anchorCtr="0">
            <a:noAutofit/>
          </a:bodyPr>
          <a:lstStyle/>
          <a:p>
            <a:pPr lvl="0" rtl="0">
              <a:spcBef>
                <a:spcPts val="0"/>
              </a:spcBef>
              <a:buClr>
                <a:schemeClr val="dk1"/>
              </a:buClr>
              <a:buSzPct val="25000"/>
              <a:buFont typeface="Arial"/>
              <a:buNone/>
            </a:pPr>
            <a:r>
              <a:rPr lang="en" sz="1000">
                <a:solidFill>
                  <a:srgbClr val="666666"/>
                </a:solidFill>
                <a:latin typeface="Helvetica Neue"/>
                <a:ea typeface="Helvetica Neue"/>
                <a:cs typeface="Helvetica Neue"/>
                <a:sym typeface="Helvetica Neue"/>
              </a:rPr>
              <a:t>[S. Li, B. Shuch and M. Gerstein PLOS Genetics (‘17)] </a:t>
            </a:r>
          </a:p>
          <a:p>
            <a:pPr marL="0" marR="0" lvl="0" indent="0" algn="l" rtl="0">
              <a:lnSpc>
                <a:spcPct val="100000"/>
              </a:lnSpc>
              <a:spcBef>
                <a:spcPts val="0"/>
              </a:spcBef>
              <a:spcAft>
                <a:spcPts val="0"/>
              </a:spcAft>
              <a:buClr>
                <a:srgbClr val="7F7F7F"/>
              </a:buClr>
              <a:buSzPct val="25000"/>
              <a:buFont typeface="Calibri"/>
              <a:buNone/>
            </a:pPr>
            <a:r>
              <a:rPr lang="en" sz="1600">
                <a:solidFill>
                  <a:srgbClr val="7F7F7F"/>
                </a:solidFill>
              </a:rPr>
              <a:t> </a:t>
            </a:r>
          </a:p>
        </p:txBody>
      </p:sp>
    </p:spTree>
    <p:extLst>
      <p:ext uri="{BB962C8B-B14F-4D97-AF65-F5344CB8AC3E}">
        <p14:creationId xmlns:p14="http://schemas.microsoft.com/office/powerpoint/2010/main" val="57713759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410"/>
        <p:cNvGrpSpPr/>
        <p:nvPr/>
      </p:nvGrpSpPr>
      <p:grpSpPr>
        <a:xfrm>
          <a:off x="0" y="0"/>
          <a:ext cx="0" cy="0"/>
          <a:chOff x="0" y="0"/>
          <a:chExt cx="0" cy="0"/>
        </a:xfrm>
      </p:grpSpPr>
      <p:sp>
        <p:nvSpPr>
          <p:cNvPr id="1411" name="Shape 1411"/>
          <p:cNvSpPr txBox="1"/>
          <p:nvPr/>
        </p:nvSpPr>
        <p:spPr>
          <a:xfrm>
            <a:off x="5191025" y="4703827"/>
            <a:ext cx="3607200" cy="400800"/>
          </a:xfrm>
          <a:prstGeom prst="rect">
            <a:avLst/>
          </a:prstGeom>
          <a:noFill/>
          <a:ln>
            <a:noFill/>
          </a:ln>
        </p:spPr>
        <p:txBody>
          <a:bodyPr wrap="square" lIns="91425" tIns="45700" rIns="91425" bIns="45700" anchor="t" anchorCtr="0">
            <a:noAutofit/>
          </a:bodyPr>
          <a:lstStyle/>
          <a:p>
            <a:pPr lvl="0" rtl="0">
              <a:spcBef>
                <a:spcPts val="0"/>
              </a:spcBef>
              <a:buClr>
                <a:schemeClr val="dk1"/>
              </a:buClr>
              <a:buSzPct val="25000"/>
              <a:buFont typeface="Arial"/>
              <a:buNone/>
            </a:pPr>
            <a:r>
              <a:rPr lang="en" sz="1000">
                <a:solidFill>
                  <a:srgbClr val="666666"/>
                </a:solidFill>
                <a:latin typeface="Helvetica Neue"/>
                <a:ea typeface="Helvetica Neue"/>
                <a:cs typeface="Helvetica Neue"/>
                <a:sym typeface="Helvetica Neue"/>
              </a:rPr>
              <a:t>[S. Li, B. Shuch and M. Gerstein PLOS Genetics (‘17)] </a:t>
            </a:r>
          </a:p>
          <a:p>
            <a:pPr marL="0" marR="0" lvl="0" indent="0" algn="l" rtl="0">
              <a:lnSpc>
                <a:spcPct val="100000"/>
              </a:lnSpc>
              <a:spcBef>
                <a:spcPts val="0"/>
              </a:spcBef>
              <a:spcAft>
                <a:spcPts val="0"/>
              </a:spcAft>
              <a:buClr>
                <a:srgbClr val="7F7F7F"/>
              </a:buClr>
              <a:buSzPct val="25000"/>
              <a:buFont typeface="Calibri"/>
              <a:buNone/>
            </a:pPr>
            <a:r>
              <a:rPr lang="en" sz="1600">
                <a:solidFill>
                  <a:srgbClr val="7F7F7F"/>
                </a:solidFill>
              </a:rPr>
              <a:t> </a:t>
            </a:r>
          </a:p>
        </p:txBody>
      </p:sp>
      <p:grpSp>
        <p:nvGrpSpPr>
          <p:cNvPr id="1412" name="Shape 1412"/>
          <p:cNvGrpSpPr/>
          <p:nvPr/>
        </p:nvGrpSpPr>
        <p:grpSpPr>
          <a:xfrm>
            <a:off x="539552" y="135043"/>
            <a:ext cx="6235221" cy="4770619"/>
            <a:chOff x="8149" y="46384"/>
            <a:chExt cx="9297973" cy="7113956"/>
          </a:xfrm>
        </p:grpSpPr>
        <p:pic>
          <p:nvPicPr>
            <p:cNvPr id="1413" name="Shape 1413"/>
            <p:cNvPicPr preferRelativeResize="0"/>
            <p:nvPr/>
          </p:nvPicPr>
          <p:blipFill rotWithShape="1">
            <a:blip r:embed="rId3">
              <a:alphaModFix/>
            </a:blip>
            <a:srcRect r="6129" b="3809"/>
            <a:stretch/>
          </p:blipFill>
          <p:spPr>
            <a:xfrm>
              <a:off x="8149" y="46384"/>
              <a:ext cx="9144000" cy="6646800"/>
            </a:xfrm>
            <a:prstGeom prst="rect">
              <a:avLst/>
            </a:prstGeom>
            <a:noFill/>
            <a:ln>
              <a:noFill/>
            </a:ln>
          </p:spPr>
        </p:pic>
        <p:sp>
          <p:nvSpPr>
            <p:cNvPr id="1414" name="Shape 1414"/>
            <p:cNvSpPr txBox="1"/>
            <p:nvPr/>
          </p:nvSpPr>
          <p:spPr>
            <a:xfrm>
              <a:off x="8095361" y="6791040"/>
              <a:ext cx="184800" cy="369300"/>
            </a:xfrm>
            <a:prstGeom prst="rect">
              <a:avLst/>
            </a:prstGeom>
            <a:noFill/>
            <a:ln>
              <a:noFill/>
            </a:ln>
          </p:spPr>
          <p:txBody>
            <a:bodyPr wrap="square" lIns="91425" tIns="45700" rIns="91425" bIns="45700" anchor="t"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1415" name="Shape 1415"/>
            <p:cNvSpPr txBox="1"/>
            <p:nvPr/>
          </p:nvSpPr>
          <p:spPr>
            <a:xfrm>
              <a:off x="7874597" y="6038229"/>
              <a:ext cx="728100" cy="42030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r>
                <a:rPr lang="en" sz="600">
                  <a:solidFill>
                    <a:schemeClr val="dk1"/>
                  </a:solidFill>
                  <a:latin typeface="Helvetica Neue"/>
                  <a:ea typeface="Helvetica Neue"/>
                  <a:cs typeface="Helvetica Neue"/>
                  <a:sym typeface="Helvetica Neue"/>
                </a:rPr>
                <a:t>Mutation</a:t>
              </a:r>
            </a:p>
            <a:p>
              <a:pPr marL="0" marR="0" lvl="0" indent="0" algn="l" rtl="0">
                <a:spcBef>
                  <a:spcPts val="0"/>
                </a:spcBef>
                <a:buSzPct val="25000"/>
                <a:buNone/>
              </a:pPr>
              <a:r>
                <a:rPr lang="en" sz="600">
                  <a:solidFill>
                    <a:schemeClr val="dk1"/>
                  </a:solidFill>
                  <a:latin typeface="Helvetica Neue"/>
                  <a:ea typeface="Helvetica Neue"/>
                  <a:cs typeface="Helvetica Neue"/>
                  <a:sym typeface="Helvetica Neue"/>
                </a:rPr>
                <a:t>distance</a:t>
              </a:r>
            </a:p>
          </p:txBody>
        </p:sp>
        <p:grpSp>
          <p:nvGrpSpPr>
            <p:cNvPr id="1416" name="Shape 1416"/>
            <p:cNvGrpSpPr/>
            <p:nvPr/>
          </p:nvGrpSpPr>
          <p:grpSpPr>
            <a:xfrm>
              <a:off x="7874597" y="6316289"/>
              <a:ext cx="770269" cy="548422"/>
              <a:chOff x="287329" y="5564447"/>
              <a:chExt cx="770269" cy="548422"/>
            </a:xfrm>
          </p:grpSpPr>
          <p:sp>
            <p:nvSpPr>
              <p:cNvPr id="1417" name="Shape 1417"/>
              <p:cNvSpPr txBox="1"/>
              <p:nvPr/>
            </p:nvSpPr>
            <p:spPr>
              <a:xfrm>
                <a:off x="287329" y="5832669"/>
                <a:ext cx="753900" cy="28020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r>
                  <a:rPr lang="en" sz="600">
                    <a:solidFill>
                      <a:schemeClr val="dk1"/>
                    </a:solidFill>
                    <a:latin typeface="Helvetica Neue"/>
                    <a:ea typeface="Helvetica Neue"/>
                    <a:cs typeface="Helvetica Neue"/>
                    <a:sym typeface="Helvetica Neue"/>
                  </a:rPr>
                  <a:t>Germline</a:t>
                </a:r>
              </a:p>
            </p:txBody>
          </p:sp>
          <p:sp>
            <p:nvSpPr>
              <p:cNvPr id="1418" name="Shape 1418"/>
              <p:cNvSpPr txBox="1"/>
              <p:nvPr/>
            </p:nvSpPr>
            <p:spPr>
              <a:xfrm>
                <a:off x="615098" y="5564447"/>
                <a:ext cx="442500" cy="28020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r>
                  <a:rPr lang="en" sz="600">
                    <a:solidFill>
                      <a:schemeClr val="dk1"/>
                    </a:solidFill>
                    <a:latin typeface="Helvetica Neue"/>
                    <a:ea typeface="Helvetica Neue"/>
                    <a:cs typeface="Helvetica Neue"/>
                    <a:sym typeface="Helvetica Neue"/>
                  </a:rPr>
                  <a:t>0.5</a:t>
                </a:r>
              </a:p>
            </p:txBody>
          </p:sp>
        </p:grpSp>
        <p:sp>
          <p:nvSpPr>
            <p:cNvPr id="1419" name="Shape 1419"/>
            <p:cNvSpPr txBox="1"/>
            <p:nvPr/>
          </p:nvSpPr>
          <p:spPr>
            <a:xfrm>
              <a:off x="8415722" y="6042159"/>
              <a:ext cx="890400" cy="420300"/>
            </a:xfrm>
            <a:prstGeom prst="rect">
              <a:avLst/>
            </a:prstGeom>
            <a:noFill/>
            <a:ln>
              <a:noFill/>
            </a:ln>
          </p:spPr>
          <p:txBody>
            <a:bodyPr wrap="square" lIns="91425" tIns="45700" rIns="91425" bIns="45700" anchor="t" anchorCtr="0">
              <a:noAutofit/>
            </a:bodyPr>
            <a:lstStyle/>
            <a:p>
              <a:pPr marL="0" marR="0" lvl="0" indent="0" algn="ctr" rtl="0">
                <a:spcBef>
                  <a:spcPts val="0"/>
                </a:spcBef>
                <a:buSzPct val="25000"/>
                <a:buNone/>
              </a:pPr>
              <a:r>
                <a:rPr lang="en" sz="600">
                  <a:solidFill>
                    <a:schemeClr val="dk1"/>
                  </a:solidFill>
                  <a:latin typeface="Helvetica Neue"/>
                  <a:ea typeface="Helvetica Neue"/>
                  <a:cs typeface="Helvetica Neue"/>
                  <a:sym typeface="Helvetica Neue"/>
                </a:rPr>
                <a:t>Populations</a:t>
              </a:r>
            </a:p>
            <a:p>
              <a:pPr marL="0" marR="0" lvl="0" indent="0" algn="ctr" rtl="0">
                <a:spcBef>
                  <a:spcPts val="0"/>
                </a:spcBef>
                <a:buSzPct val="25000"/>
                <a:buNone/>
              </a:pPr>
              <a:r>
                <a:rPr lang="en" sz="600">
                  <a:solidFill>
                    <a:schemeClr val="dk1"/>
                  </a:solidFill>
                  <a:latin typeface="Helvetica Neue"/>
                  <a:ea typeface="Helvetica Neue"/>
                  <a:cs typeface="Helvetica Neue"/>
                  <a:sym typeface="Helvetica Neue"/>
                </a:rPr>
                <a:t>(%)</a:t>
              </a:r>
            </a:p>
          </p:txBody>
        </p:sp>
      </p:grpSp>
    </p:spTree>
    <p:extLst>
      <p:ext uri="{BB962C8B-B14F-4D97-AF65-F5344CB8AC3E}">
        <p14:creationId xmlns:p14="http://schemas.microsoft.com/office/powerpoint/2010/main" val="65702931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424"/>
        <p:cNvGrpSpPr/>
        <p:nvPr/>
      </p:nvGrpSpPr>
      <p:grpSpPr>
        <a:xfrm>
          <a:off x="0" y="0"/>
          <a:ext cx="0" cy="0"/>
          <a:chOff x="0" y="0"/>
          <a:chExt cx="0" cy="0"/>
        </a:xfrm>
      </p:grpSpPr>
      <p:sp>
        <p:nvSpPr>
          <p:cNvPr id="1425" name="Shape 1425"/>
          <p:cNvSpPr txBox="1"/>
          <p:nvPr/>
        </p:nvSpPr>
        <p:spPr>
          <a:xfrm>
            <a:off x="5191025" y="4703827"/>
            <a:ext cx="3607200" cy="400800"/>
          </a:xfrm>
          <a:prstGeom prst="rect">
            <a:avLst/>
          </a:prstGeom>
          <a:noFill/>
          <a:ln>
            <a:noFill/>
          </a:ln>
        </p:spPr>
        <p:txBody>
          <a:bodyPr wrap="square" lIns="91425" tIns="45700" rIns="91425" bIns="45700" anchor="t" anchorCtr="0">
            <a:noAutofit/>
          </a:bodyPr>
          <a:lstStyle/>
          <a:p>
            <a:pPr lvl="0" rtl="0">
              <a:spcBef>
                <a:spcPts val="0"/>
              </a:spcBef>
              <a:buClr>
                <a:schemeClr val="dk1"/>
              </a:buClr>
              <a:buSzPct val="25000"/>
              <a:buFont typeface="Arial"/>
              <a:buNone/>
            </a:pPr>
            <a:r>
              <a:rPr lang="en" sz="1000">
                <a:solidFill>
                  <a:srgbClr val="666666"/>
                </a:solidFill>
                <a:latin typeface="Helvetica Neue"/>
                <a:ea typeface="Helvetica Neue"/>
                <a:cs typeface="Helvetica Neue"/>
                <a:sym typeface="Helvetica Neue"/>
              </a:rPr>
              <a:t>[S. Li, B. Shuch and M. Gerstein PLOS Genetics (‘17)] </a:t>
            </a:r>
          </a:p>
          <a:p>
            <a:pPr marL="0" marR="0" lvl="0" indent="0" algn="l" rtl="0">
              <a:lnSpc>
                <a:spcPct val="100000"/>
              </a:lnSpc>
              <a:spcBef>
                <a:spcPts val="0"/>
              </a:spcBef>
              <a:spcAft>
                <a:spcPts val="0"/>
              </a:spcAft>
              <a:buClr>
                <a:srgbClr val="7F7F7F"/>
              </a:buClr>
              <a:buSzPct val="25000"/>
              <a:buFont typeface="Calibri"/>
              <a:buNone/>
            </a:pPr>
            <a:r>
              <a:rPr lang="en" sz="1600">
                <a:solidFill>
                  <a:srgbClr val="7F7F7F"/>
                </a:solidFill>
              </a:rPr>
              <a:t> </a:t>
            </a:r>
          </a:p>
        </p:txBody>
      </p:sp>
      <p:grpSp>
        <p:nvGrpSpPr>
          <p:cNvPr id="1426" name="Shape 1426"/>
          <p:cNvGrpSpPr/>
          <p:nvPr/>
        </p:nvGrpSpPr>
        <p:grpSpPr>
          <a:xfrm>
            <a:off x="539552" y="123478"/>
            <a:ext cx="6235221" cy="4782185"/>
            <a:chOff x="8149" y="29137"/>
            <a:chExt cx="9297973" cy="7131203"/>
          </a:xfrm>
        </p:grpSpPr>
        <p:pic>
          <p:nvPicPr>
            <p:cNvPr id="1427" name="Shape 1427"/>
            <p:cNvPicPr preferRelativeResize="0"/>
            <p:nvPr/>
          </p:nvPicPr>
          <p:blipFill rotWithShape="1">
            <a:blip r:embed="rId3">
              <a:alphaModFix/>
            </a:blip>
            <a:srcRect r="6129" b="3809"/>
            <a:stretch/>
          </p:blipFill>
          <p:spPr>
            <a:xfrm>
              <a:off x="8149" y="46384"/>
              <a:ext cx="9144000" cy="6646800"/>
            </a:xfrm>
            <a:prstGeom prst="rect">
              <a:avLst/>
            </a:prstGeom>
            <a:noFill/>
            <a:ln>
              <a:noFill/>
            </a:ln>
          </p:spPr>
        </p:pic>
        <p:sp>
          <p:nvSpPr>
            <p:cNvPr id="1428" name="Shape 1428"/>
            <p:cNvSpPr/>
            <p:nvPr/>
          </p:nvSpPr>
          <p:spPr>
            <a:xfrm>
              <a:off x="115525" y="29137"/>
              <a:ext cx="1097400" cy="1097400"/>
            </a:xfrm>
            <a:prstGeom prst="rect">
              <a:avLst/>
            </a:prstGeom>
            <a:noFill/>
            <a:ln w="38100" cap="flat" cmpd="sng">
              <a:solidFill>
                <a:srgbClr val="D01C8B"/>
              </a:solidFill>
              <a:prstDash val="solid"/>
              <a:round/>
              <a:headEnd type="none" w="med" len="med"/>
              <a:tailEnd type="none" w="med" len="med"/>
            </a:ln>
          </p:spPr>
          <p:txBody>
            <a:bodyPr wrap="square"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1429" name="Shape 1429"/>
            <p:cNvSpPr/>
            <p:nvPr/>
          </p:nvSpPr>
          <p:spPr>
            <a:xfrm>
              <a:off x="8025315" y="4612526"/>
              <a:ext cx="1097400" cy="1118700"/>
            </a:xfrm>
            <a:prstGeom prst="rect">
              <a:avLst/>
            </a:prstGeom>
            <a:noFill/>
            <a:ln w="38100" cap="flat" cmpd="sng">
              <a:solidFill>
                <a:srgbClr val="D01C8B"/>
              </a:solidFill>
              <a:prstDash val="solid"/>
              <a:round/>
              <a:headEnd type="none" w="med" len="med"/>
              <a:tailEnd type="none" w="med" len="med"/>
            </a:ln>
          </p:spPr>
          <p:txBody>
            <a:bodyPr wrap="square"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1430" name="Shape 1430"/>
            <p:cNvSpPr/>
            <p:nvPr/>
          </p:nvSpPr>
          <p:spPr>
            <a:xfrm>
              <a:off x="1657124" y="1154613"/>
              <a:ext cx="1097400" cy="1097400"/>
            </a:xfrm>
            <a:prstGeom prst="rect">
              <a:avLst/>
            </a:prstGeom>
            <a:noFill/>
            <a:ln w="38100" cap="flat" cmpd="sng">
              <a:solidFill>
                <a:srgbClr val="D01C8B"/>
              </a:solidFill>
              <a:prstDash val="solid"/>
              <a:round/>
              <a:headEnd type="none" w="med" len="med"/>
              <a:tailEnd type="none" w="med" len="med"/>
            </a:ln>
          </p:spPr>
          <p:txBody>
            <a:bodyPr wrap="square"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1431" name="Shape 1431"/>
            <p:cNvSpPr/>
            <p:nvPr/>
          </p:nvSpPr>
          <p:spPr>
            <a:xfrm>
              <a:off x="4843566" y="2312377"/>
              <a:ext cx="1097400" cy="1097400"/>
            </a:xfrm>
            <a:prstGeom prst="rect">
              <a:avLst/>
            </a:prstGeom>
            <a:noFill/>
            <a:ln w="38100" cap="flat" cmpd="sng">
              <a:solidFill>
                <a:srgbClr val="D01C8B"/>
              </a:solidFill>
              <a:prstDash val="solid"/>
              <a:round/>
              <a:headEnd type="none" w="med" len="med"/>
              <a:tailEnd type="none" w="med" len="med"/>
            </a:ln>
          </p:spPr>
          <p:txBody>
            <a:bodyPr wrap="square"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1432" name="Shape 1432"/>
            <p:cNvSpPr/>
            <p:nvPr/>
          </p:nvSpPr>
          <p:spPr>
            <a:xfrm>
              <a:off x="8025315" y="3419134"/>
              <a:ext cx="1097400" cy="1097400"/>
            </a:xfrm>
            <a:prstGeom prst="rect">
              <a:avLst/>
            </a:prstGeom>
            <a:noFill/>
            <a:ln w="38100" cap="flat" cmpd="sng">
              <a:solidFill>
                <a:srgbClr val="D01C8B"/>
              </a:solidFill>
              <a:prstDash val="solid"/>
              <a:round/>
              <a:headEnd type="none" w="med" len="med"/>
              <a:tailEnd type="none" w="med" len="med"/>
            </a:ln>
          </p:spPr>
          <p:txBody>
            <a:bodyPr wrap="square"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1433" name="Shape 1433"/>
            <p:cNvSpPr/>
            <p:nvPr/>
          </p:nvSpPr>
          <p:spPr>
            <a:xfrm>
              <a:off x="8025315" y="2271302"/>
              <a:ext cx="1097400" cy="1097400"/>
            </a:xfrm>
            <a:prstGeom prst="rect">
              <a:avLst/>
            </a:prstGeom>
            <a:noFill/>
            <a:ln w="38100" cap="flat" cmpd="sng">
              <a:solidFill>
                <a:srgbClr val="B8E186"/>
              </a:solidFill>
              <a:prstDash val="solid"/>
              <a:round/>
              <a:headEnd type="none" w="med" len="med"/>
              <a:tailEnd type="none" w="med" len="med"/>
            </a:ln>
          </p:spPr>
          <p:txBody>
            <a:bodyPr wrap="square" lIns="91425" tIns="45700" rIns="91425" bIns="45700" anchor="ctr" anchorCtr="0">
              <a:noAutofit/>
            </a:bodyPr>
            <a:lstStyle/>
            <a:p>
              <a:pPr marL="0" marR="0" lvl="0" indent="0" algn="ctr" rtl="0">
                <a:spcBef>
                  <a:spcPts val="0"/>
                </a:spcBef>
                <a:buNone/>
              </a:pPr>
              <a:endParaRPr sz="1800">
                <a:solidFill>
                  <a:srgbClr val="D6E3BC"/>
                </a:solidFill>
                <a:latin typeface="Calibri"/>
                <a:ea typeface="Calibri"/>
                <a:cs typeface="Calibri"/>
                <a:sym typeface="Calibri"/>
              </a:endParaRPr>
            </a:p>
          </p:txBody>
        </p:sp>
        <p:sp>
          <p:nvSpPr>
            <p:cNvPr id="1434" name="Shape 1434"/>
            <p:cNvSpPr/>
            <p:nvPr/>
          </p:nvSpPr>
          <p:spPr>
            <a:xfrm>
              <a:off x="3336808" y="29137"/>
              <a:ext cx="1097400" cy="1097400"/>
            </a:xfrm>
            <a:prstGeom prst="rect">
              <a:avLst/>
            </a:prstGeom>
            <a:noFill/>
            <a:ln w="38100" cap="flat" cmpd="sng">
              <a:solidFill>
                <a:srgbClr val="B8E186"/>
              </a:solidFill>
              <a:prstDash val="solid"/>
              <a:round/>
              <a:headEnd type="none" w="med" len="med"/>
              <a:tailEnd type="none" w="med" len="med"/>
            </a:ln>
          </p:spPr>
          <p:txBody>
            <a:bodyPr wrap="square" lIns="91425" tIns="45700" rIns="91425" bIns="45700" anchor="ctr" anchorCtr="0">
              <a:noAutofit/>
            </a:bodyPr>
            <a:lstStyle/>
            <a:p>
              <a:pPr marL="0" marR="0" lvl="0" indent="0" algn="ctr" rtl="0">
                <a:spcBef>
                  <a:spcPts val="0"/>
                </a:spcBef>
                <a:buNone/>
              </a:pPr>
              <a:endParaRPr sz="1800">
                <a:solidFill>
                  <a:srgbClr val="D6E3BC"/>
                </a:solidFill>
                <a:latin typeface="Calibri"/>
                <a:ea typeface="Calibri"/>
                <a:cs typeface="Calibri"/>
                <a:sym typeface="Calibri"/>
              </a:endParaRPr>
            </a:p>
          </p:txBody>
        </p:sp>
        <p:sp>
          <p:nvSpPr>
            <p:cNvPr id="1435" name="Shape 1435"/>
            <p:cNvSpPr/>
            <p:nvPr/>
          </p:nvSpPr>
          <p:spPr>
            <a:xfrm>
              <a:off x="4842388" y="1169377"/>
              <a:ext cx="1097400" cy="1097400"/>
            </a:xfrm>
            <a:prstGeom prst="rect">
              <a:avLst/>
            </a:prstGeom>
            <a:noFill/>
            <a:ln w="38100" cap="flat" cmpd="sng">
              <a:solidFill>
                <a:srgbClr val="B8E186"/>
              </a:solidFill>
              <a:prstDash val="solid"/>
              <a:round/>
              <a:headEnd type="none" w="med" len="med"/>
              <a:tailEnd type="none" w="med" len="med"/>
            </a:ln>
          </p:spPr>
          <p:txBody>
            <a:bodyPr wrap="square" lIns="91425" tIns="45700" rIns="91425" bIns="45700" anchor="ctr" anchorCtr="0">
              <a:noAutofit/>
            </a:bodyPr>
            <a:lstStyle/>
            <a:p>
              <a:pPr marL="0" marR="0" lvl="0" indent="0" algn="ctr" rtl="0">
                <a:spcBef>
                  <a:spcPts val="0"/>
                </a:spcBef>
                <a:buNone/>
              </a:pPr>
              <a:endParaRPr sz="1800">
                <a:solidFill>
                  <a:srgbClr val="D6E3BC"/>
                </a:solidFill>
                <a:latin typeface="Calibri"/>
                <a:ea typeface="Calibri"/>
                <a:cs typeface="Calibri"/>
                <a:sym typeface="Calibri"/>
              </a:endParaRPr>
            </a:p>
          </p:txBody>
        </p:sp>
        <p:sp>
          <p:nvSpPr>
            <p:cNvPr id="1436" name="Shape 1436"/>
            <p:cNvSpPr/>
            <p:nvPr/>
          </p:nvSpPr>
          <p:spPr>
            <a:xfrm>
              <a:off x="6577279" y="2271302"/>
              <a:ext cx="1097400" cy="1097400"/>
            </a:xfrm>
            <a:prstGeom prst="rect">
              <a:avLst/>
            </a:prstGeom>
            <a:noFill/>
            <a:ln w="38100" cap="flat" cmpd="sng">
              <a:solidFill>
                <a:srgbClr val="B8E186"/>
              </a:solidFill>
              <a:prstDash val="solid"/>
              <a:round/>
              <a:headEnd type="none" w="med" len="med"/>
              <a:tailEnd type="none" w="med" len="med"/>
            </a:ln>
          </p:spPr>
          <p:txBody>
            <a:bodyPr wrap="square" lIns="91425" tIns="45700" rIns="91425" bIns="45700" anchor="ctr" anchorCtr="0">
              <a:noAutofit/>
            </a:bodyPr>
            <a:lstStyle/>
            <a:p>
              <a:pPr marL="0" marR="0" lvl="0" indent="0" algn="ctr" rtl="0">
                <a:spcBef>
                  <a:spcPts val="0"/>
                </a:spcBef>
                <a:buNone/>
              </a:pPr>
              <a:endParaRPr sz="1800">
                <a:solidFill>
                  <a:srgbClr val="D6E3BC"/>
                </a:solidFill>
                <a:latin typeface="Calibri"/>
                <a:ea typeface="Calibri"/>
                <a:cs typeface="Calibri"/>
                <a:sym typeface="Calibri"/>
              </a:endParaRPr>
            </a:p>
          </p:txBody>
        </p:sp>
        <p:sp>
          <p:nvSpPr>
            <p:cNvPr id="1437" name="Shape 1437"/>
            <p:cNvSpPr/>
            <p:nvPr/>
          </p:nvSpPr>
          <p:spPr>
            <a:xfrm>
              <a:off x="3362670" y="2342751"/>
              <a:ext cx="1097400" cy="1097400"/>
            </a:xfrm>
            <a:prstGeom prst="rect">
              <a:avLst/>
            </a:prstGeom>
            <a:noFill/>
            <a:ln w="38100" cap="flat" cmpd="sng">
              <a:solidFill>
                <a:srgbClr val="B8E186"/>
              </a:solidFill>
              <a:prstDash val="solid"/>
              <a:round/>
              <a:headEnd type="none" w="med" len="med"/>
              <a:tailEnd type="none" w="med" len="med"/>
            </a:ln>
          </p:spPr>
          <p:txBody>
            <a:bodyPr wrap="square" lIns="91425" tIns="45700" rIns="91425" bIns="45700" anchor="ctr" anchorCtr="0">
              <a:noAutofit/>
            </a:bodyPr>
            <a:lstStyle/>
            <a:p>
              <a:pPr marL="0" marR="0" lvl="0" indent="0" algn="ctr" rtl="0">
                <a:spcBef>
                  <a:spcPts val="0"/>
                </a:spcBef>
                <a:buNone/>
              </a:pPr>
              <a:endParaRPr sz="1800">
                <a:solidFill>
                  <a:srgbClr val="D6E3BC"/>
                </a:solidFill>
                <a:latin typeface="Calibri"/>
                <a:ea typeface="Calibri"/>
                <a:cs typeface="Calibri"/>
                <a:sym typeface="Calibri"/>
              </a:endParaRPr>
            </a:p>
          </p:txBody>
        </p:sp>
        <p:sp>
          <p:nvSpPr>
            <p:cNvPr id="1438" name="Shape 1438"/>
            <p:cNvSpPr/>
            <p:nvPr/>
          </p:nvSpPr>
          <p:spPr>
            <a:xfrm>
              <a:off x="3362670" y="1194105"/>
              <a:ext cx="1097400" cy="1097400"/>
            </a:xfrm>
            <a:prstGeom prst="rect">
              <a:avLst/>
            </a:prstGeom>
            <a:noFill/>
            <a:ln w="38100" cap="flat" cmpd="sng">
              <a:solidFill>
                <a:srgbClr val="B8E186"/>
              </a:solidFill>
              <a:prstDash val="solid"/>
              <a:round/>
              <a:headEnd type="none" w="med" len="med"/>
              <a:tailEnd type="none" w="med" len="med"/>
            </a:ln>
          </p:spPr>
          <p:txBody>
            <a:bodyPr wrap="square" lIns="91425" tIns="45700" rIns="91425" bIns="45700" anchor="ctr" anchorCtr="0">
              <a:noAutofit/>
            </a:bodyPr>
            <a:lstStyle/>
            <a:p>
              <a:pPr marL="0" marR="0" lvl="0" indent="0" algn="ctr" rtl="0">
                <a:spcBef>
                  <a:spcPts val="0"/>
                </a:spcBef>
                <a:buNone/>
              </a:pPr>
              <a:endParaRPr sz="1800">
                <a:solidFill>
                  <a:srgbClr val="D6E3BC"/>
                </a:solidFill>
                <a:latin typeface="Calibri"/>
                <a:ea typeface="Calibri"/>
                <a:cs typeface="Calibri"/>
                <a:sym typeface="Calibri"/>
              </a:endParaRPr>
            </a:p>
          </p:txBody>
        </p:sp>
        <p:sp>
          <p:nvSpPr>
            <p:cNvPr id="1439" name="Shape 1439"/>
            <p:cNvSpPr/>
            <p:nvPr/>
          </p:nvSpPr>
          <p:spPr>
            <a:xfrm>
              <a:off x="6584291" y="3422558"/>
              <a:ext cx="1097400" cy="1097400"/>
            </a:xfrm>
            <a:prstGeom prst="rect">
              <a:avLst/>
            </a:prstGeom>
            <a:noFill/>
            <a:ln w="38100" cap="flat" cmpd="sng">
              <a:solidFill>
                <a:srgbClr val="B8E186"/>
              </a:solidFill>
              <a:prstDash val="solid"/>
              <a:round/>
              <a:headEnd type="none" w="med" len="med"/>
              <a:tailEnd type="none" w="med" len="med"/>
            </a:ln>
          </p:spPr>
          <p:txBody>
            <a:bodyPr wrap="square" lIns="91425" tIns="45700" rIns="91425" bIns="45700" anchor="ctr" anchorCtr="0">
              <a:noAutofit/>
            </a:bodyPr>
            <a:lstStyle/>
            <a:p>
              <a:pPr marL="0" marR="0" lvl="0" indent="0" algn="ctr" rtl="0">
                <a:spcBef>
                  <a:spcPts val="0"/>
                </a:spcBef>
                <a:buNone/>
              </a:pPr>
              <a:endParaRPr sz="1800">
                <a:solidFill>
                  <a:srgbClr val="D6E3BC"/>
                </a:solidFill>
                <a:latin typeface="Calibri"/>
                <a:ea typeface="Calibri"/>
                <a:cs typeface="Calibri"/>
                <a:sym typeface="Calibri"/>
              </a:endParaRPr>
            </a:p>
          </p:txBody>
        </p:sp>
        <p:sp>
          <p:nvSpPr>
            <p:cNvPr id="1440" name="Shape 1440"/>
            <p:cNvSpPr/>
            <p:nvPr/>
          </p:nvSpPr>
          <p:spPr>
            <a:xfrm>
              <a:off x="6587743" y="4612526"/>
              <a:ext cx="1097400" cy="1097400"/>
            </a:xfrm>
            <a:prstGeom prst="rect">
              <a:avLst/>
            </a:prstGeom>
            <a:noFill/>
            <a:ln w="38100" cap="flat" cmpd="sng">
              <a:solidFill>
                <a:srgbClr val="B8E186"/>
              </a:solidFill>
              <a:prstDash val="solid"/>
              <a:round/>
              <a:headEnd type="none" w="med" len="med"/>
              <a:tailEnd type="none" w="med" len="med"/>
            </a:ln>
          </p:spPr>
          <p:txBody>
            <a:bodyPr wrap="square" lIns="91425" tIns="45700" rIns="91425" bIns="45700" anchor="ctr" anchorCtr="0">
              <a:noAutofit/>
            </a:bodyPr>
            <a:lstStyle/>
            <a:p>
              <a:pPr marL="0" marR="0" lvl="0" indent="0" algn="ctr" rtl="0">
                <a:spcBef>
                  <a:spcPts val="0"/>
                </a:spcBef>
                <a:buNone/>
              </a:pPr>
              <a:endParaRPr sz="1800">
                <a:solidFill>
                  <a:srgbClr val="D6E3BC"/>
                </a:solidFill>
                <a:latin typeface="Calibri"/>
                <a:ea typeface="Calibri"/>
                <a:cs typeface="Calibri"/>
                <a:sym typeface="Calibri"/>
              </a:endParaRPr>
            </a:p>
          </p:txBody>
        </p:sp>
        <p:sp>
          <p:nvSpPr>
            <p:cNvPr id="1441" name="Shape 1441"/>
            <p:cNvSpPr/>
            <p:nvPr/>
          </p:nvSpPr>
          <p:spPr>
            <a:xfrm>
              <a:off x="6587743" y="5773617"/>
              <a:ext cx="1097400" cy="945600"/>
            </a:xfrm>
            <a:prstGeom prst="rect">
              <a:avLst/>
            </a:prstGeom>
            <a:noFill/>
            <a:ln w="38100" cap="flat" cmpd="sng">
              <a:solidFill>
                <a:srgbClr val="B8E186"/>
              </a:solidFill>
              <a:prstDash val="solid"/>
              <a:round/>
              <a:headEnd type="none" w="med" len="med"/>
              <a:tailEnd type="none" w="med" len="med"/>
            </a:ln>
          </p:spPr>
          <p:txBody>
            <a:bodyPr wrap="square" lIns="91425" tIns="45700" rIns="91425" bIns="45700" anchor="ctr" anchorCtr="0">
              <a:noAutofit/>
            </a:bodyPr>
            <a:lstStyle/>
            <a:p>
              <a:pPr marL="0" marR="0" lvl="0" indent="0" algn="ctr" rtl="0">
                <a:spcBef>
                  <a:spcPts val="0"/>
                </a:spcBef>
                <a:buNone/>
              </a:pPr>
              <a:endParaRPr sz="1800">
                <a:solidFill>
                  <a:srgbClr val="D6E3BC"/>
                </a:solidFill>
                <a:latin typeface="Calibri"/>
                <a:ea typeface="Calibri"/>
                <a:cs typeface="Calibri"/>
                <a:sym typeface="Calibri"/>
              </a:endParaRPr>
            </a:p>
          </p:txBody>
        </p:sp>
        <p:sp>
          <p:nvSpPr>
            <p:cNvPr id="1442" name="Shape 1442"/>
            <p:cNvSpPr/>
            <p:nvPr/>
          </p:nvSpPr>
          <p:spPr>
            <a:xfrm>
              <a:off x="1660979" y="3440031"/>
              <a:ext cx="1097400" cy="1066800"/>
            </a:xfrm>
            <a:prstGeom prst="rect">
              <a:avLst/>
            </a:prstGeom>
            <a:noFill/>
            <a:ln w="38100" cap="flat" cmpd="sng">
              <a:solidFill>
                <a:srgbClr val="B8E186"/>
              </a:solidFill>
              <a:prstDash val="solid"/>
              <a:round/>
              <a:headEnd type="none" w="med" len="med"/>
              <a:tailEnd type="none" w="med" len="med"/>
            </a:ln>
          </p:spPr>
          <p:txBody>
            <a:bodyPr wrap="square" lIns="91425" tIns="45700" rIns="91425" bIns="45700" anchor="ctr" anchorCtr="0">
              <a:noAutofit/>
            </a:bodyPr>
            <a:lstStyle/>
            <a:p>
              <a:pPr marL="0" marR="0" lvl="0" indent="0" algn="ctr" rtl="0">
                <a:spcBef>
                  <a:spcPts val="0"/>
                </a:spcBef>
                <a:buNone/>
              </a:pPr>
              <a:endParaRPr sz="1800">
                <a:solidFill>
                  <a:srgbClr val="D6E3BC"/>
                </a:solidFill>
                <a:latin typeface="Calibri"/>
                <a:ea typeface="Calibri"/>
                <a:cs typeface="Calibri"/>
                <a:sym typeface="Calibri"/>
              </a:endParaRPr>
            </a:p>
          </p:txBody>
        </p:sp>
        <p:sp>
          <p:nvSpPr>
            <p:cNvPr id="1443" name="Shape 1443"/>
            <p:cNvSpPr/>
            <p:nvPr/>
          </p:nvSpPr>
          <p:spPr>
            <a:xfrm>
              <a:off x="115525" y="4646309"/>
              <a:ext cx="1097400" cy="1097400"/>
            </a:xfrm>
            <a:prstGeom prst="rect">
              <a:avLst/>
            </a:prstGeom>
            <a:noFill/>
            <a:ln w="38100" cap="flat" cmpd="sng">
              <a:solidFill>
                <a:srgbClr val="B8E186"/>
              </a:solidFill>
              <a:prstDash val="solid"/>
              <a:round/>
              <a:headEnd type="none" w="med" len="med"/>
              <a:tailEnd type="none" w="med" len="med"/>
            </a:ln>
          </p:spPr>
          <p:txBody>
            <a:bodyPr wrap="square" lIns="91425" tIns="45700" rIns="91425" bIns="45700" anchor="ctr" anchorCtr="0">
              <a:noAutofit/>
            </a:bodyPr>
            <a:lstStyle/>
            <a:p>
              <a:pPr marL="0" marR="0" lvl="0" indent="0" algn="ctr" rtl="0">
                <a:spcBef>
                  <a:spcPts val="0"/>
                </a:spcBef>
                <a:buNone/>
              </a:pPr>
              <a:endParaRPr sz="1800">
                <a:solidFill>
                  <a:srgbClr val="D6E3BC"/>
                </a:solidFill>
                <a:latin typeface="Calibri"/>
                <a:ea typeface="Calibri"/>
                <a:cs typeface="Calibri"/>
                <a:sym typeface="Calibri"/>
              </a:endParaRPr>
            </a:p>
          </p:txBody>
        </p:sp>
        <p:sp>
          <p:nvSpPr>
            <p:cNvPr id="1444" name="Shape 1444"/>
            <p:cNvSpPr/>
            <p:nvPr/>
          </p:nvSpPr>
          <p:spPr>
            <a:xfrm>
              <a:off x="1650564" y="4634050"/>
              <a:ext cx="1097400" cy="1097400"/>
            </a:xfrm>
            <a:prstGeom prst="rect">
              <a:avLst/>
            </a:prstGeom>
            <a:noFill/>
            <a:ln w="38100" cap="flat" cmpd="sng">
              <a:solidFill>
                <a:srgbClr val="B8E186"/>
              </a:solidFill>
              <a:prstDash val="solid"/>
              <a:round/>
              <a:headEnd type="none" w="med" len="med"/>
              <a:tailEnd type="none" w="med" len="med"/>
            </a:ln>
          </p:spPr>
          <p:txBody>
            <a:bodyPr wrap="square" lIns="91425" tIns="45700" rIns="91425" bIns="45700" anchor="ctr" anchorCtr="0">
              <a:noAutofit/>
            </a:bodyPr>
            <a:lstStyle/>
            <a:p>
              <a:pPr marL="0" marR="0" lvl="0" indent="0" algn="ctr" rtl="0">
                <a:spcBef>
                  <a:spcPts val="0"/>
                </a:spcBef>
                <a:buNone/>
              </a:pPr>
              <a:endParaRPr sz="1800">
                <a:solidFill>
                  <a:srgbClr val="D6E3BC"/>
                </a:solidFill>
                <a:latin typeface="Calibri"/>
                <a:ea typeface="Calibri"/>
                <a:cs typeface="Calibri"/>
                <a:sym typeface="Calibri"/>
              </a:endParaRPr>
            </a:p>
          </p:txBody>
        </p:sp>
        <p:sp>
          <p:nvSpPr>
            <p:cNvPr id="1445" name="Shape 1445"/>
            <p:cNvSpPr/>
            <p:nvPr/>
          </p:nvSpPr>
          <p:spPr>
            <a:xfrm>
              <a:off x="3362670" y="3482399"/>
              <a:ext cx="1152000" cy="1097400"/>
            </a:xfrm>
            <a:prstGeom prst="rect">
              <a:avLst/>
            </a:prstGeom>
            <a:noFill/>
            <a:ln w="38100" cap="flat" cmpd="sng">
              <a:solidFill>
                <a:srgbClr val="F1B6DA"/>
              </a:solidFill>
              <a:prstDash val="solid"/>
              <a:round/>
              <a:headEnd type="none" w="med" len="med"/>
              <a:tailEnd type="none" w="med" len="med"/>
            </a:ln>
          </p:spPr>
          <p:txBody>
            <a:bodyPr wrap="square" lIns="91425" tIns="45700" rIns="91425" bIns="45700" anchor="ctr" anchorCtr="0">
              <a:noAutofit/>
            </a:bodyPr>
            <a:lstStyle/>
            <a:p>
              <a:pPr marL="0" marR="0" lvl="0" indent="0" algn="ctr" rtl="0">
                <a:spcBef>
                  <a:spcPts val="0"/>
                </a:spcBef>
                <a:buNone/>
              </a:pPr>
              <a:endParaRPr sz="1800">
                <a:solidFill>
                  <a:srgbClr val="D6E3BC"/>
                </a:solidFill>
                <a:latin typeface="Calibri"/>
                <a:ea typeface="Calibri"/>
                <a:cs typeface="Calibri"/>
                <a:sym typeface="Calibri"/>
              </a:endParaRPr>
            </a:p>
          </p:txBody>
        </p:sp>
        <p:sp>
          <p:nvSpPr>
            <p:cNvPr id="1446" name="Shape 1446"/>
            <p:cNvSpPr/>
            <p:nvPr/>
          </p:nvSpPr>
          <p:spPr>
            <a:xfrm>
              <a:off x="1650564" y="2291385"/>
              <a:ext cx="1097400" cy="1097400"/>
            </a:xfrm>
            <a:prstGeom prst="rect">
              <a:avLst/>
            </a:prstGeom>
            <a:noFill/>
            <a:ln w="38100" cap="flat" cmpd="sng">
              <a:solidFill>
                <a:srgbClr val="F1B6DA"/>
              </a:solidFill>
              <a:prstDash val="solid"/>
              <a:round/>
              <a:headEnd type="none" w="med" len="med"/>
              <a:tailEnd type="none" w="med" len="med"/>
            </a:ln>
          </p:spPr>
          <p:txBody>
            <a:bodyPr wrap="square" lIns="91425" tIns="45700" rIns="91425" bIns="45700" anchor="ctr" anchorCtr="0">
              <a:noAutofit/>
            </a:bodyPr>
            <a:lstStyle/>
            <a:p>
              <a:pPr marL="0" marR="0" lvl="0" indent="0" algn="ctr" rtl="0">
                <a:spcBef>
                  <a:spcPts val="0"/>
                </a:spcBef>
                <a:buNone/>
              </a:pPr>
              <a:endParaRPr sz="1800">
                <a:solidFill>
                  <a:srgbClr val="D6E3BC"/>
                </a:solidFill>
                <a:latin typeface="Calibri"/>
                <a:ea typeface="Calibri"/>
                <a:cs typeface="Calibri"/>
                <a:sym typeface="Calibri"/>
              </a:endParaRPr>
            </a:p>
          </p:txBody>
        </p:sp>
        <p:sp>
          <p:nvSpPr>
            <p:cNvPr id="1447" name="Shape 1447"/>
            <p:cNvSpPr/>
            <p:nvPr/>
          </p:nvSpPr>
          <p:spPr>
            <a:xfrm>
              <a:off x="115525" y="2284035"/>
              <a:ext cx="1097400" cy="1097400"/>
            </a:xfrm>
            <a:prstGeom prst="rect">
              <a:avLst/>
            </a:prstGeom>
            <a:noFill/>
            <a:ln w="38100" cap="flat" cmpd="sng">
              <a:solidFill>
                <a:srgbClr val="F1B6DA"/>
              </a:solidFill>
              <a:prstDash val="solid"/>
              <a:round/>
              <a:headEnd type="none" w="med" len="med"/>
              <a:tailEnd type="none" w="med" len="med"/>
            </a:ln>
          </p:spPr>
          <p:txBody>
            <a:bodyPr wrap="square" lIns="91425" tIns="45700" rIns="91425" bIns="45700" anchor="ctr" anchorCtr="0">
              <a:noAutofit/>
            </a:bodyPr>
            <a:lstStyle/>
            <a:p>
              <a:pPr marL="0" marR="0" lvl="0" indent="0" algn="ctr" rtl="0">
                <a:spcBef>
                  <a:spcPts val="0"/>
                </a:spcBef>
                <a:buNone/>
              </a:pPr>
              <a:endParaRPr sz="1800">
                <a:solidFill>
                  <a:srgbClr val="D6E3BC"/>
                </a:solidFill>
                <a:latin typeface="Calibri"/>
                <a:ea typeface="Calibri"/>
                <a:cs typeface="Calibri"/>
                <a:sym typeface="Calibri"/>
              </a:endParaRPr>
            </a:p>
          </p:txBody>
        </p:sp>
        <p:sp>
          <p:nvSpPr>
            <p:cNvPr id="1448" name="Shape 1448"/>
            <p:cNvSpPr/>
            <p:nvPr/>
          </p:nvSpPr>
          <p:spPr>
            <a:xfrm>
              <a:off x="115525" y="3357796"/>
              <a:ext cx="1097400" cy="1097400"/>
            </a:xfrm>
            <a:prstGeom prst="rect">
              <a:avLst/>
            </a:prstGeom>
            <a:noFill/>
            <a:ln w="38100" cap="flat" cmpd="sng">
              <a:solidFill>
                <a:srgbClr val="F1B6DA"/>
              </a:solidFill>
              <a:prstDash val="solid"/>
              <a:round/>
              <a:headEnd type="none" w="med" len="med"/>
              <a:tailEnd type="none" w="med" len="med"/>
            </a:ln>
          </p:spPr>
          <p:txBody>
            <a:bodyPr wrap="square" lIns="91425" tIns="45700" rIns="91425" bIns="45700" anchor="ctr" anchorCtr="0">
              <a:noAutofit/>
            </a:bodyPr>
            <a:lstStyle/>
            <a:p>
              <a:pPr marL="0" marR="0" lvl="0" indent="0" algn="ctr" rtl="0">
                <a:spcBef>
                  <a:spcPts val="0"/>
                </a:spcBef>
                <a:buNone/>
              </a:pPr>
              <a:endParaRPr sz="1800">
                <a:solidFill>
                  <a:srgbClr val="D6E3BC"/>
                </a:solidFill>
                <a:latin typeface="Calibri"/>
                <a:ea typeface="Calibri"/>
                <a:cs typeface="Calibri"/>
                <a:sym typeface="Calibri"/>
              </a:endParaRPr>
            </a:p>
          </p:txBody>
        </p:sp>
        <p:sp>
          <p:nvSpPr>
            <p:cNvPr id="1449" name="Shape 1449"/>
            <p:cNvSpPr/>
            <p:nvPr/>
          </p:nvSpPr>
          <p:spPr>
            <a:xfrm>
              <a:off x="115525" y="5827446"/>
              <a:ext cx="1124700" cy="950700"/>
            </a:xfrm>
            <a:prstGeom prst="rect">
              <a:avLst/>
            </a:prstGeom>
            <a:noFill/>
            <a:ln w="38100" cap="flat" cmpd="sng">
              <a:solidFill>
                <a:srgbClr val="F1B6DA"/>
              </a:solidFill>
              <a:prstDash val="solid"/>
              <a:round/>
              <a:headEnd type="none" w="med" len="med"/>
              <a:tailEnd type="none" w="med" len="med"/>
            </a:ln>
          </p:spPr>
          <p:txBody>
            <a:bodyPr wrap="square" lIns="91425" tIns="45700" rIns="91425" bIns="45700" anchor="ctr" anchorCtr="0">
              <a:noAutofit/>
            </a:bodyPr>
            <a:lstStyle/>
            <a:p>
              <a:pPr marL="0" marR="0" lvl="0" indent="0" algn="ctr" rtl="0">
                <a:spcBef>
                  <a:spcPts val="0"/>
                </a:spcBef>
                <a:buNone/>
              </a:pPr>
              <a:endParaRPr sz="1800">
                <a:solidFill>
                  <a:srgbClr val="D6E3BC"/>
                </a:solidFill>
                <a:latin typeface="Calibri"/>
                <a:ea typeface="Calibri"/>
                <a:cs typeface="Calibri"/>
                <a:sym typeface="Calibri"/>
              </a:endParaRPr>
            </a:p>
          </p:txBody>
        </p:sp>
        <p:sp>
          <p:nvSpPr>
            <p:cNvPr id="1450" name="Shape 1450"/>
            <p:cNvSpPr txBox="1"/>
            <p:nvPr/>
          </p:nvSpPr>
          <p:spPr>
            <a:xfrm>
              <a:off x="8095361" y="6791040"/>
              <a:ext cx="184800" cy="369300"/>
            </a:xfrm>
            <a:prstGeom prst="rect">
              <a:avLst/>
            </a:prstGeom>
            <a:noFill/>
            <a:ln>
              <a:noFill/>
            </a:ln>
          </p:spPr>
          <p:txBody>
            <a:bodyPr wrap="square" lIns="91425" tIns="45700" rIns="91425" bIns="45700" anchor="t"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1451" name="Shape 1451"/>
            <p:cNvSpPr txBox="1"/>
            <p:nvPr/>
          </p:nvSpPr>
          <p:spPr>
            <a:xfrm>
              <a:off x="7874597" y="6038229"/>
              <a:ext cx="728100" cy="42030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r>
                <a:rPr lang="en" sz="600">
                  <a:solidFill>
                    <a:schemeClr val="dk1"/>
                  </a:solidFill>
                  <a:latin typeface="Helvetica Neue"/>
                  <a:ea typeface="Helvetica Neue"/>
                  <a:cs typeface="Helvetica Neue"/>
                  <a:sym typeface="Helvetica Neue"/>
                </a:rPr>
                <a:t>Mutation</a:t>
              </a:r>
            </a:p>
            <a:p>
              <a:pPr marL="0" marR="0" lvl="0" indent="0" algn="l" rtl="0">
                <a:spcBef>
                  <a:spcPts val="0"/>
                </a:spcBef>
                <a:buSzPct val="25000"/>
                <a:buNone/>
              </a:pPr>
              <a:r>
                <a:rPr lang="en" sz="600">
                  <a:solidFill>
                    <a:schemeClr val="dk1"/>
                  </a:solidFill>
                  <a:latin typeface="Helvetica Neue"/>
                  <a:ea typeface="Helvetica Neue"/>
                  <a:cs typeface="Helvetica Neue"/>
                  <a:sym typeface="Helvetica Neue"/>
                </a:rPr>
                <a:t>distance</a:t>
              </a:r>
            </a:p>
          </p:txBody>
        </p:sp>
        <p:grpSp>
          <p:nvGrpSpPr>
            <p:cNvPr id="1452" name="Shape 1452"/>
            <p:cNvGrpSpPr/>
            <p:nvPr/>
          </p:nvGrpSpPr>
          <p:grpSpPr>
            <a:xfrm>
              <a:off x="7874597" y="6316289"/>
              <a:ext cx="770269" cy="548422"/>
              <a:chOff x="287329" y="5564447"/>
              <a:chExt cx="770269" cy="548422"/>
            </a:xfrm>
          </p:grpSpPr>
          <p:sp>
            <p:nvSpPr>
              <p:cNvPr id="1453" name="Shape 1453"/>
              <p:cNvSpPr txBox="1"/>
              <p:nvPr/>
            </p:nvSpPr>
            <p:spPr>
              <a:xfrm>
                <a:off x="287329" y="5832669"/>
                <a:ext cx="753900" cy="28020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r>
                  <a:rPr lang="en" sz="600">
                    <a:solidFill>
                      <a:schemeClr val="dk1"/>
                    </a:solidFill>
                    <a:latin typeface="Helvetica Neue"/>
                    <a:ea typeface="Helvetica Neue"/>
                    <a:cs typeface="Helvetica Neue"/>
                    <a:sym typeface="Helvetica Neue"/>
                  </a:rPr>
                  <a:t>Germline</a:t>
                </a:r>
              </a:p>
            </p:txBody>
          </p:sp>
          <p:sp>
            <p:nvSpPr>
              <p:cNvPr id="1454" name="Shape 1454"/>
              <p:cNvSpPr txBox="1"/>
              <p:nvPr/>
            </p:nvSpPr>
            <p:spPr>
              <a:xfrm>
                <a:off x="615098" y="5564447"/>
                <a:ext cx="442500" cy="28020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r>
                  <a:rPr lang="en" sz="600">
                    <a:solidFill>
                      <a:schemeClr val="dk1"/>
                    </a:solidFill>
                    <a:latin typeface="Helvetica Neue"/>
                    <a:ea typeface="Helvetica Neue"/>
                    <a:cs typeface="Helvetica Neue"/>
                    <a:sym typeface="Helvetica Neue"/>
                  </a:rPr>
                  <a:t>0.5</a:t>
                </a:r>
              </a:p>
            </p:txBody>
          </p:sp>
        </p:grpSp>
        <p:sp>
          <p:nvSpPr>
            <p:cNvPr id="1455" name="Shape 1455"/>
            <p:cNvSpPr txBox="1"/>
            <p:nvPr/>
          </p:nvSpPr>
          <p:spPr>
            <a:xfrm>
              <a:off x="8415722" y="6042159"/>
              <a:ext cx="890400" cy="420300"/>
            </a:xfrm>
            <a:prstGeom prst="rect">
              <a:avLst/>
            </a:prstGeom>
            <a:noFill/>
            <a:ln>
              <a:noFill/>
            </a:ln>
          </p:spPr>
          <p:txBody>
            <a:bodyPr wrap="square" lIns="91425" tIns="45700" rIns="91425" bIns="45700" anchor="t" anchorCtr="0">
              <a:noAutofit/>
            </a:bodyPr>
            <a:lstStyle/>
            <a:p>
              <a:pPr marL="0" marR="0" lvl="0" indent="0" algn="ctr" rtl="0">
                <a:spcBef>
                  <a:spcPts val="0"/>
                </a:spcBef>
                <a:buSzPct val="25000"/>
                <a:buNone/>
              </a:pPr>
              <a:r>
                <a:rPr lang="en" sz="600">
                  <a:solidFill>
                    <a:schemeClr val="dk1"/>
                  </a:solidFill>
                  <a:latin typeface="Helvetica Neue"/>
                  <a:ea typeface="Helvetica Neue"/>
                  <a:cs typeface="Helvetica Neue"/>
                  <a:sym typeface="Helvetica Neue"/>
                </a:rPr>
                <a:t>Populations</a:t>
              </a:r>
            </a:p>
            <a:p>
              <a:pPr marL="0" marR="0" lvl="0" indent="0" algn="ctr" rtl="0">
                <a:spcBef>
                  <a:spcPts val="0"/>
                </a:spcBef>
                <a:buSzPct val="25000"/>
                <a:buNone/>
              </a:pPr>
              <a:r>
                <a:rPr lang="en" sz="600">
                  <a:solidFill>
                    <a:schemeClr val="dk1"/>
                  </a:solidFill>
                  <a:latin typeface="Helvetica Neue"/>
                  <a:ea typeface="Helvetica Neue"/>
                  <a:cs typeface="Helvetica Neue"/>
                  <a:sym typeface="Helvetica Neue"/>
                </a:rPr>
                <a:t>(%)</a:t>
              </a:r>
            </a:p>
          </p:txBody>
        </p:sp>
      </p:grpSp>
      <p:sp>
        <p:nvSpPr>
          <p:cNvPr id="1456" name="Shape 1456"/>
          <p:cNvSpPr/>
          <p:nvPr/>
        </p:nvSpPr>
        <p:spPr>
          <a:xfrm>
            <a:off x="4932040" y="843558"/>
            <a:ext cx="735900" cy="735900"/>
          </a:xfrm>
          <a:prstGeom prst="rect">
            <a:avLst/>
          </a:prstGeom>
          <a:noFill/>
          <a:ln w="38100" cap="flat" cmpd="sng">
            <a:solidFill>
              <a:srgbClr val="3B941B"/>
            </a:solidFill>
            <a:prstDash val="solid"/>
            <a:round/>
            <a:headEnd type="none" w="med" len="med"/>
            <a:tailEnd type="none" w="med" len="med"/>
          </a:ln>
        </p:spPr>
        <p:txBody>
          <a:bodyPr wrap="square" lIns="91425" tIns="45700" rIns="91425" bIns="45700" anchor="ctr" anchorCtr="0">
            <a:noAutofit/>
          </a:bodyPr>
          <a:lstStyle/>
          <a:p>
            <a:pPr marL="0" marR="0" lvl="0" indent="0" algn="ctr" rtl="0">
              <a:spcBef>
                <a:spcPts val="0"/>
              </a:spcBef>
              <a:buNone/>
            </a:pPr>
            <a:endParaRPr sz="1800">
              <a:solidFill>
                <a:srgbClr val="D6E3BC"/>
              </a:solidFill>
              <a:latin typeface="Calibri"/>
              <a:ea typeface="Calibri"/>
              <a:cs typeface="Calibri"/>
              <a:sym typeface="Calibri"/>
            </a:endParaRPr>
          </a:p>
        </p:txBody>
      </p:sp>
      <p:sp>
        <p:nvSpPr>
          <p:cNvPr id="1457" name="Shape 1457"/>
          <p:cNvSpPr/>
          <p:nvPr/>
        </p:nvSpPr>
        <p:spPr>
          <a:xfrm>
            <a:off x="1619672" y="3939902"/>
            <a:ext cx="735900" cy="735900"/>
          </a:xfrm>
          <a:prstGeom prst="rect">
            <a:avLst/>
          </a:prstGeom>
          <a:noFill/>
          <a:ln w="38100" cap="flat" cmpd="sng">
            <a:solidFill>
              <a:srgbClr val="3B941B"/>
            </a:solidFill>
            <a:prstDash val="solid"/>
            <a:round/>
            <a:headEnd type="none" w="med" len="med"/>
            <a:tailEnd type="none" w="med" len="med"/>
          </a:ln>
        </p:spPr>
        <p:txBody>
          <a:bodyPr wrap="square" lIns="91425" tIns="45700" rIns="91425" bIns="45700" anchor="ctr" anchorCtr="0">
            <a:noAutofit/>
          </a:bodyPr>
          <a:lstStyle/>
          <a:p>
            <a:pPr marL="0" marR="0" lvl="0" indent="0" algn="ctr" rtl="0">
              <a:spcBef>
                <a:spcPts val="0"/>
              </a:spcBef>
              <a:buNone/>
            </a:pPr>
            <a:endParaRPr sz="1800">
              <a:solidFill>
                <a:srgbClr val="D6E3BC"/>
              </a:solidFill>
              <a:latin typeface="Calibri"/>
              <a:ea typeface="Calibri"/>
              <a:cs typeface="Calibri"/>
              <a:sym typeface="Calibri"/>
            </a:endParaRPr>
          </a:p>
        </p:txBody>
      </p:sp>
      <p:sp>
        <p:nvSpPr>
          <p:cNvPr id="1458" name="Shape 1458"/>
          <p:cNvSpPr/>
          <p:nvPr/>
        </p:nvSpPr>
        <p:spPr>
          <a:xfrm>
            <a:off x="1619672" y="123478"/>
            <a:ext cx="735900" cy="735900"/>
          </a:xfrm>
          <a:prstGeom prst="rect">
            <a:avLst/>
          </a:prstGeom>
          <a:noFill/>
          <a:ln w="38100" cap="flat" cmpd="sng">
            <a:solidFill>
              <a:srgbClr val="3B941B"/>
            </a:solidFill>
            <a:prstDash val="solid"/>
            <a:round/>
            <a:headEnd type="none" w="med" len="med"/>
            <a:tailEnd type="none" w="med" len="med"/>
          </a:ln>
        </p:spPr>
        <p:txBody>
          <a:bodyPr wrap="square" lIns="91425" tIns="45700" rIns="91425" bIns="45700" anchor="ctr" anchorCtr="0">
            <a:noAutofit/>
          </a:bodyPr>
          <a:lstStyle/>
          <a:p>
            <a:pPr marL="0" marR="0" lvl="0" indent="0" algn="ctr" rtl="0">
              <a:spcBef>
                <a:spcPts val="0"/>
              </a:spcBef>
              <a:buNone/>
            </a:pPr>
            <a:endParaRPr sz="1800">
              <a:solidFill>
                <a:srgbClr val="D6E3BC"/>
              </a:solidFill>
              <a:latin typeface="Calibri"/>
              <a:ea typeface="Calibri"/>
              <a:cs typeface="Calibri"/>
              <a:sym typeface="Calibri"/>
            </a:endParaRPr>
          </a:p>
        </p:txBody>
      </p:sp>
      <p:sp>
        <p:nvSpPr>
          <p:cNvPr id="1459" name="Shape 1459"/>
          <p:cNvSpPr/>
          <p:nvPr/>
        </p:nvSpPr>
        <p:spPr>
          <a:xfrm>
            <a:off x="3779912" y="123478"/>
            <a:ext cx="735900" cy="735900"/>
          </a:xfrm>
          <a:prstGeom prst="rect">
            <a:avLst/>
          </a:prstGeom>
          <a:noFill/>
          <a:ln w="38100" cap="flat" cmpd="sng">
            <a:solidFill>
              <a:srgbClr val="3B941B"/>
            </a:solidFill>
            <a:prstDash val="solid"/>
            <a:round/>
            <a:headEnd type="none" w="med" len="med"/>
            <a:tailEnd type="none" w="med" len="med"/>
          </a:ln>
        </p:spPr>
        <p:txBody>
          <a:bodyPr wrap="square" lIns="91425" tIns="45700" rIns="91425" bIns="45700" anchor="ctr" anchorCtr="0">
            <a:noAutofit/>
          </a:bodyPr>
          <a:lstStyle/>
          <a:p>
            <a:pPr marL="0" marR="0" lvl="0" indent="0" algn="ctr" rtl="0">
              <a:spcBef>
                <a:spcPts val="0"/>
              </a:spcBef>
              <a:buNone/>
            </a:pPr>
            <a:endParaRPr sz="1800">
              <a:solidFill>
                <a:srgbClr val="D6E3BC"/>
              </a:solidFill>
              <a:latin typeface="Calibri"/>
              <a:ea typeface="Calibri"/>
              <a:cs typeface="Calibri"/>
              <a:sym typeface="Calibri"/>
            </a:endParaRPr>
          </a:p>
        </p:txBody>
      </p:sp>
      <p:sp>
        <p:nvSpPr>
          <p:cNvPr id="1460" name="Shape 1460"/>
          <p:cNvSpPr/>
          <p:nvPr/>
        </p:nvSpPr>
        <p:spPr>
          <a:xfrm>
            <a:off x="4932040" y="123478"/>
            <a:ext cx="735900" cy="735900"/>
          </a:xfrm>
          <a:prstGeom prst="rect">
            <a:avLst/>
          </a:prstGeom>
          <a:noFill/>
          <a:ln w="38100" cap="flat" cmpd="sng">
            <a:solidFill>
              <a:srgbClr val="3B941B"/>
            </a:solidFill>
            <a:prstDash val="solid"/>
            <a:round/>
            <a:headEnd type="none" w="med" len="med"/>
            <a:tailEnd type="none" w="med" len="med"/>
          </a:ln>
        </p:spPr>
        <p:txBody>
          <a:bodyPr wrap="square" lIns="91425" tIns="45700" rIns="91425" bIns="45700" anchor="ctr" anchorCtr="0">
            <a:noAutofit/>
          </a:bodyPr>
          <a:lstStyle/>
          <a:p>
            <a:pPr marL="0" marR="0" lvl="0" indent="0" algn="ctr" rtl="0">
              <a:spcBef>
                <a:spcPts val="0"/>
              </a:spcBef>
              <a:buNone/>
            </a:pPr>
            <a:endParaRPr sz="1800">
              <a:solidFill>
                <a:srgbClr val="D6E3BC"/>
              </a:solidFill>
              <a:latin typeface="Calibri"/>
              <a:ea typeface="Calibri"/>
              <a:cs typeface="Calibri"/>
              <a:sym typeface="Calibri"/>
            </a:endParaRPr>
          </a:p>
        </p:txBody>
      </p:sp>
      <p:sp>
        <p:nvSpPr>
          <p:cNvPr id="1461" name="Shape 1461"/>
          <p:cNvSpPr/>
          <p:nvPr/>
        </p:nvSpPr>
        <p:spPr>
          <a:xfrm>
            <a:off x="5940152" y="123478"/>
            <a:ext cx="735900" cy="735900"/>
          </a:xfrm>
          <a:prstGeom prst="rect">
            <a:avLst/>
          </a:prstGeom>
          <a:noFill/>
          <a:ln w="38100" cap="flat" cmpd="sng">
            <a:solidFill>
              <a:srgbClr val="3B941B"/>
            </a:solidFill>
            <a:prstDash val="solid"/>
            <a:round/>
            <a:headEnd type="none" w="med" len="med"/>
            <a:tailEnd type="none" w="med" len="med"/>
          </a:ln>
        </p:spPr>
        <p:txBody>
          <a:bodyPr wrap="square" lIns="91425" tIns="45700" rIns="91425" bIns="45700" anchor="ctr" anchorCtr="0">
            <a:noAutofit/>
          </a:bodyPr>
          <a:lstStyle/>
          <a:p>
            <a:pPr marL="0" marR="0" lvl="0" indent="0" algn="ctr" rtl="0">
              <a:spcBef>
                <a:spcPts val="0"/>
              </a:spcBef>
              <a:buNone/>
            </a:pPr>
            <a:endParaRPr sz="1800">
              <a:solidFill>
                <a:srgbClr val="D6E3BC"/>
              </a:solidFill>
              <a:latin typeface="Calibri"/>
              <a:ea typeface="Calibri"/>
              <a:cs typeface="Calibri"/>
              <a:sym typeface="Calibri"/>
            </a:endParaRPr>
          </a:p>
        </p:txBody>
      </p:sp>
      <p:sp>
        <p:nvSpPr>
          <p:cNvPr id="1462" name="Shape 1462"/>
          <p:cNvSpPr/>
          <p:nvPr/>
        </p:nvSpPr>
        <p:spPr>
          <a:xfrm>
            <a:off x="5940152" y="843558"/>
            <a:ext cx="735900" cy="735900"/>
          </a:xfrm>
          <a:prstGeom prst="rect">
            <a:avLst/>
          </a:prstGeom>
          <a:noFill/>
          <a:ln w="38100" cap="flat" cmpd="sng">
            <a:solidFill>
              <a:srgbClr val="3B941B"/>
            </a:solidFill>
            <a:prstDash val="solid"/>
            <a:round/>
            <a:headEnd type="none" w="med" len="med"/>
            <a:tailEnd type="none" w="med" len="med"/>
          </a:ln>
        </p:spPr>
        <p:txBody>
          <a:bodyPr wrap="square" lIns="91425" tIns="45700" rIns="91425" bIns="45700" anchor="ctr" anchorCtr="0">
            <a:noAutofit/>
          </a:bodyPr>
          <a:lstStyle/>
          <a:p>
            <a:pPr marL="0" marR="0" lvl="0" indent="0" algn="ctr" rtl="0">
              <a:spcBef>
                <a:spcPts val="0"/>
              </a:spcBef>
              <a:buNone/>
            </a:pPr>
            <a:endParaRPr sz="1800">
              <a:solidFill>
                <a:srgbClr val="D6E3BC"/>
              </a:solidFill>
              <a:latin typeface="Calibri"/>
              <a:ea typeface="Calibri"/>
              <a:cs typeface="Calibri"/>
              <a:sym typeface="Calibri"/>
            </a:endParaRPr>
          </a:p>
        </p:txBody>
      </p:sp>
      <p:sp>
        <p:nvSpPr>
          <p:cNvPr id="1463" name="Shape 1463"/>
          <p:cNvSpPr/>
          <p:nvPr/>
        </p:nvSpPr>
        <p:spPr>
          <a:xfrm>
            <a:off x="3779912" y="2427734"/>
            <a:ext cx="735900" cy="735900"/>
          </a:xfrm>
          <a:prstGeom prst="rect">
            <a:avLst/>
          </a:prstGeom>
          <a:noFill/>
          <a:ln w="38100" cap="flat" cmpd="sng">
            <a:solidFill>
              <a:srgbClr val="3B941B"/>
            </a:solidFill>
            <a:prstDash val="solid"/>
            <a:round/>
            <a:headEnd type="none" w="med" len="med"/>
            <a:tailEnd type="none" w="med" len="med"/>
          </a:ln>
        </p:spPr>
        <p:txBody>
          <a:bodyPr wrap="square" lIns="91425" tIns="45700" rIns="91425" bIns="45700" anchor="ctr" anchorCtr="0">
            <a:noAutofit/>
          </a:bodyPr>
          <a:lstStyle/>
          <a:p>
            <a:pPr marL="0" marR="0" lvl="0" indent="0" algn="ctr" rtl="0">
              <a:spcBef>
                <a:spcPts val="0"/>
              </a:spcBef>
              <a:buNone/>
            </a:pPr>
            <a:endParaRPr sz="1800">
              <a:solidFill>
                <a:srgbClr val="D6E3BC"/>
              </a:solidFill>
              <a:latin typeface="Calibri"/>
              <a:ea typeface="Calibri"/>
              <a:cs typeface="Calibri"/>
              <a:sym typeface="Calibri"/>
            </a:endParaRPr>
          </a:p>
        </p:txBody>
      </p:sp>
      <p:sp>
        <p:nvSpPr>
          <p:cNvPr id="1464" name="Shape 1464"/>
          <p:cNvSpPr/>
          <p:nvPr/>
        </p:nvSpPr>
        <p:spPr>
          <a:xfrm>
            <a:off x="2771800" y="3219822"/>
            <a:ext cx="735900" cy="735900"/>
          </a:xfrm>
          <a:prstGeom prst="rect">
            <a:avLst/>
          </a:prstGeom>
          <a:noFill/>
          <a:ln w="38100" cap="flat" cmpd="sng">
            <a:solidFill>
              <a:srgbClr val="3B941B"/>
            </a:solidFill>
            <a:prstDash val="solid"/>
            <a:round/>
            <a:headEnd type="none" w="med" len="med"/>
            <a:tailEnd type="none" w="med" len="med"/>
          </a:ln>
        </p:spPr>
        <p:txBody>
          <a:bodyPr wrap="square" lIns="91425" tIns="45700" rIns="91425" bIns="45700" anchor="ctr" anchorCtr="0">
            <a:noAutofit/>
          </a:bodyPr>
          <a:lstStyle/>
          <a:p>
            <a:pPr marL="0" marR="0" lvl="0" indent="0" algn="ctr" rtl="0">
              <a:spcBef>
                <a:spcPts val="0"/>
              </a:spcBef>
              <a:buNone/>
            </a:pPr>
            <a:endParaRPr sz="1800">
              <a:solidFill>
                <a:srgbClr val="D6E3BC"/>
              </a:solidFill>
              <a:latin typeface="Calibri"/>
              <a:ea typeface="Calibri"/>
              <a:cs typeface="Calibri"/>
              <a:sym typeface="Calibri"/>
            </a:endParaRPr>
          </a:p>
        </p:txBody>
      </p:sp>
      <p:sp>
        <p:nvSpPr>
          <p:cNvPr id="1465" name="Shape 1465"/>
          <p:cNvSpPr/>
          <p:nvPr/>
        </p:nvSpPr>
        <p:spPr>
          <a:xfrm>
            <a:off x="2771800" y="3939902"/>
            <a:ext cx="735900" cy="735900"/>
          </a:xfrm>
          <a:prstGeom prst="rect">
            <a:avLst/>
          </a:prstGeom>
          <a:noFill/>
          <a:ln w="38100" cap="flat" cmpd="sng">
            <a:solidFill>
              <a:srgbClr val="3B941B"/>
            </a:solidFill>
            <a:prstDash val="solid"/>
            <a:round/>
            <a:headEnd type="none" w="med" len="med"/>
            <a:tailEnd type="none" w="med" len="med"/>
          </a:ln>
        </p:spPr>
        <p:txBody>
          <a:bodyPr wrap="square" lIns="91425" tIns="45700" rIns="91425" bIns="45700" anchor="ctr" anchorCtr="0">
            <a:noAutofit/>
          </a:bodyPr>
          <a:lstStyle/>
          <a:p>
            <a:pPr marL="0" marR="0" lvl="0" indent="0" algn="ctr" rtl="0">
              <a:spcBef>
                <a:spcPts val="0"/>
              </a:spcBef>
              <a:buNone/>
            </a:pPr>
            <a:endParaRPr sz="1800">
              <a:solidFill>
                <a:srgbClr val="D6E3BC"/>
              </a:solidFill>
              <a:latin typeface="Calibri"/>
              <a:ea typeface="Calibri"/>
              <a:cs typeface="Calibri"/>
              <a:sym typeface="Calibri"/>
            </a:endParaRPr>
          </a:p>
        </p:txBody>
      </p:sp>
      <p:sp>
        <p:nvSpPr>
          <p:cNvPr id="1466" name="Shape 1466"/>
          <p:cNvSpPr/>
          <p:nvPr/>
        </p:nvSpPr>
        <p:spPr>
          <a:xfrm>
            <a:off x="3779912" y="3219822"/>
            <a:ext cx="735900" cy="735900"/>
          </a:xfrm>
          <a:prstGeom prst="rect">
            <a:avLst/>
          </a:prstGeom>
          <a:noFill/>
          <a:ln w="38100" cap="flat" cmpd="sng">
            <a:solidFill>
              <a:srgbClr val="3B941B"/>
            </a:solidFill>
            <a:prstDash val="solid"/>
            <a:round/>
            <a:headEnd type="none" w="med" len="med"/>
            <a:tailEnd type="none" w="med" len="med"/>
          </a:ln>
        </p:spPr>
        <p:txBody>
          <a:bodyPr wrap="square" lIns="91425" tIns="45700" rIns="91425" bIns="45700" anchor="ctr" anchorCtr="0">
            <a:noAutofit/>
          </a:bodyPr>
          <a:lstStyle/>
          <a:p>
            <a:pPr marL="0" marR="0" lvl="0" indent="0" algn="ctr" rtl="0">
              <a:spcBef>
                <a:spcPts val="0"/>
              </a:spcBef>
              <a:buNone/>
            </a:pPr>
            <a:endParaRPr sz="1800">
              <a:solidFill>
                <a:srgbClr val="D6E3BC"/>
              </a:solidFill>
              <a:latin typeface="Calibri"/>
              <a:ea typeface="Calibri"/>
              <a:cs typeface="Calibri"/>
              <a:sym typeface="Calibri"/>
            </a:endParaRPr>
          </a:p>
        </p:txBody>
      </p:sp>
      <p:sp>
        <p:nvSpPr>
          <p:cNvPr id="1467" name="Shape 1467"/>
          <p:cNvSpPr/>
          <p:nvPr/>
        </p:nvSpPr>
        <p:spPr>
          <a:xfrm>
            <a:off x="3779912" y="3939902"/>
            <a:ext cx="735900" cy="735900"/>
          </a:xfrm>
          <a:prstGeom prst="rect">
            <a:avLst/>
          </a:prstGeom>
          <a:noFill/>
          <a:ln w="38100" cap="flat" cmpd="sng">
            <a:solidFill>
              <a:srgbClr val="3B941B"/>
            </a:solidFill>
            <a:prstDash val="solid"/>
            <a:round/>
            <a:headEnd type="none" w="med" len="med"/>
            <a:tailEnd type="none" w="med" len="med"/>
          </a:ln>
        </p:spPr>
        <p:txBody>
          <a:bodyPr wrap="square" lIns="91425" tIns="45700" rIns="91425" bIns="45700" anchor="ctr" anchorCtr="0">
            <a:noAutofit/>
          </a:bodyPr>
          <a:lstStyle/>
          <a:p>
            <a:pPr marL="0" marR="0" lvl="0" indent="0" algn="ctr" rtl="0">
              <a:spcBef>
                <a:spcPts val="0"/>
              </a:spcBef>
              <a:buNone/>
            </a:pPr>
            <a:endParaRPr sz="1800">
              <a:solidFill>
                <a:srgbClr val="D6E3BC"/>
              </a:solidFill>
              <a:latin typeface="Calibri"/>
              <a:ea typeface="Calibri"/>
              <a:cs typeface="Calibri"/>
              <a:sym typeface="Calibri"/>
            </a:endParaRPr>
          </a:p>
        </p:txBody>
      </p:sp>
      <p:sp>
        <p:nvSpPr>
          <p:cNvPr id="1468" name="Shape 1468"/>
          <p:cNvSpPr/>
          <p:nvPr/>
        </p:nvSpPr>
        <p:spPr>
          <a:xfrm>
            <a:off x="595788" y="843558"/>
            <a:ext cx="735900" cy="735900"/>
          </a:xfrm>
          <a:prstGeom prst="rect">
            <a:avLst/>
          </a:prstGeom>
          <a:noFill/>
          <a:ln w="38100" cap="flat" cmpd="sng">
            <a:solidFill>
              <a:srgbClr val="3B941B"/>
            </a:solidFill>
            <a:prstDash val="solid"/>
            <a:round/>
            <a:headEnd type="none" w="med" len="med"/>
            <a:tailEnd type="none" w="med" len="med"/>
          </a:ln>
        </p:spPr>
        <p:txBody>
          <a:bodyPr wrap="square" lIns="91425" tIns="45700" rIns="91425" bIns="45700" anchor="ctr" anchorCtr="0">
            <a:noAutofit/>
          </a:bodyPr>
          <a:lstStyle/>
          <a:p>
            <a:pPr marL="0" marR="0" lvl="0" indent="0" algn="ctr" rtl="0">
              <a:spcBef>
                <a:spcPts val="0"/>
              </a:spcBef>
              <a:buNone/>
            </a:pPr>
            <a:endParaRPr sz="1800">
              <a:solidFill>
                <a:srgbClr val="D6E3BC"/>
              </a:solidFill>
              <a:latin typeface="Calibri"/>
              <a:ea typeface="Calibri"/>
              <a:cs typeface="Calibri"/>
              <a:sym typeface="Calibri"/>
            </a:endParaRPr>
          </a:p>
        </p:txBody>
      </p:sp>
    </p:spTree>
    <p:extLst>
      <p:ext uri="{BB962C8B-B14F-4D97-AF65-F5344CB8AC3E}">
        <p14:creationId xmlns:p14="http://schemas.microsoft.com/office/powerpoint/2010/main" val="152209743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473"/>
        <p:cNvGrpSpPr/>
        <p:nvPr/>
      </p:nvGrpSpPr>
      <p:grpSpPr>
        <a:xfrm>
          <a:off x="0" y="0"/>
          <a:ext cx="0" cy="0"/>
          <a:chOff x="0" y="0"/>
          <a:chExt cx="0" cy="0"/>
        </a:xfrm>
      </p:grpSpPr>
      <p:sp>
        <p:nvSpPr>
          <p:cNvPr id="1474" name="Shape 1474"/>
          <p:cNvSpPr txBox="1">
            <a:spLocks noGrp="1"/>
          </p:cNvSpPr>
          <p:nvPr>
            <p:ph type="title"/>
          </p:nvPr>
        </p:nvSpPr>
        <p:spPr>
          <a:xfrm>
            <a:off x="271700" y="138050"/>
            <a:ext cx="8763300" cy="857400"/>
          </a:xfrm>
          <a:prstGeom prst="rect">
            <a:avLst/>
          </a:prstGeom>
          <a:noFill/>
          <a:ln>
            <a:noFill/>
          </a:ln>
        </p:spPr>
        <p:txBody>
          <a:bodyPr wrap="square" lIns="91425" tIns="45700" rIns="91425" bIns="45700" anchor="t" anchorCtr="0">
            <a:noAutofit/>
          </a:bodyPr>
          <a:lstStyle/>
          <a:p>
            <a:pPr marL="0" marR="0" lvl="0" indent="0" algn="l" rtl="0">
              <a:spcBef>
                <a:spcPts val="0"/>
              </a:spcBef>
              <a:buClr>
                <a:srgbClr val="366092"/>
              </a:buClr>
              <a:buSzPct val="25000"/>
              <a:buFont typeface="Helvetica Neue"/>
              <a:buNone/>
            </a:pPr>
            <a:r>
              <a:rPr lang="en" sz="2800" b="1" i="0" u="none" strike="noStrike" cap="none">
                <a:solidFill>
                  <a:srgbClr val="22228B"/>
                </a:solidFill>
                <a:latin typeface="Helvetica Neue"/>
                <a:ea typeface="Helvetica Neue"/>
                <a:cs typeface="Helvetica Neue"/>
                <a:sym typeface="Helvetica Neue"/>
              </a:rPr>
              <a:t>Tree </a:t>
            </a:r>
            <a:r>
              <a:rPr lang="en" sz="2800">
                <a:solidFill>
                  <a:srgbClr val="22228B"/>
                </a:solidFill>
                <a:latin typeface="Helvetica Neue"/>
                <a:ea typeface="Helvetica Neue"/>
                <a:cs typeface="Helvetica Neue"/>
                <a:sym typeface="Helvetica Neue"/>
              </a:rPr>
              <a:t>t</a:t>
            </a:r>
            <a:r>
              <a:rPr lang="en" sz="2800" b="1" i="0" u="none" strike="noStrike" cap="none">
                <a:solidFill>
                  <a:srgbClr val="22228B"/>
                </a:solidFill>
                <a:latin typeface="Helvetica Neue"/>
                <a:ea typeface="Helvetica Neue"/>
                <a:cs typeface="Helvetica Neue"/>
                <a:sym typeface="Helvetica Neue"/>
              </a:rPr>
              <a:t>opology </a:t>
            </a:r>
            <a:r>
              <a:rPr lang="en" sz="2800">
                <a:solidFill>
                  <a:srgbClr val="22228B"/>
                </a:solidFill>
                <a:latin typeface="Helvetica Neue"/>
                <a:ea typeface="Helvetica Neue"/>
                <a:cs typeface="Helvetica Neue"/>
                <a:sym typeface="Helvetica Neue"/>
              </a:rPr>
              <a:t>c</a:t>
            </a:r>
            <a:r>
              <a:rPr lang="en" sz="2800" b="1" i="0" u="none" strike="noStrike" cap="none">
                <a:solidFill>
                  <a:srgbClr val="22228B"/>
                </a:solidFill>
                <a:latin typeface="Helvetica Neue"/>
                <a:ea typeface="Helvetica Neue"/>
                <a:cs typeface="Helvetica Neue"/>
                <a:sym typeface="Helvetica Neue"/>
              </a:rPr>
              <a:t>orrelates with </a:t>
            </a:r>
            <a:r>
              <a:rPr lang="en" sz="2800">
                <a:solidFill>
                  <a:srgbClr val="22228B"/>
                </a:solidFill>
                <a:latin typeface="Helvetica Neue"/>
                <a:ea typeface="Helvetica Neue"/>
                <a:cs typeface="Helvetica Neue"/>
                <a:sym typeface="Helvetica Neue"/>
              </a:rPr>
              <a:t>molecular s</a:t>
            </a:r>
            <a:r>
              <a:rPr lang="en" sz="2800" b="1" i="0" u="none" strike="noStrike" cap="none">
                <a:solidFill>
                  <a:srgbClr val="22228B"/>
                </a:solidFill>
                <a:latin typeface="Helvetica Neue"/>
                <a:ea typeface="Helvetica Neue"/>
                <a:cs typeface="Helvetica Neue"/>
                <a:sym typeface="Helvetica Neue"/>
              </a:rPr>
              <a:t>ubtype</a:t>
            </a:r>
            <a:r>
              <a:rPr lang="en" sz="2800">
                <a:solidFill>
                  <a:srgbClr val="22228B"/>
                </a:solidFill>
                <a:latin typeface="Helvetica Neue"/>
                <a:ea typeface="Helvetica Neue"/>
                <a:cs typeface="Helvetica Neue"/>
                <a:sym typeface="Helvetica Neue"/>
              </a:rPr>
              <a:t>s</a:t>
            </a:r>
          </a:p>
        </p:txBody>
      </p:sp>
      <p:pic>
        <p:nvPicPr>
          <p:cNvPr id="1475" name="Shape 1475" descr="temp.pdf"/>
          <p:cNvPicPr preferRelativeResize="0"/>
          <p:nvPr/>
        </p:nvPicPr>
        <p:blipFill rotWithShape="1">
          <a:blip r:embed="rId3">
            <a:alphaModFix/>
          </a:blip>
          <a:srcRect l="8303" t="11975" r="7571" b="20172"/>
          <a:stretch/>
        </p:blipFill>
        <p:spPr>
          <a:xfrm>
            <a:off x="998000" y="647775"/>
            <a:ext cx="7310700" cy="4422000"/>
          </a:xfrm>
          <a:prstGeom prst="rect">
            <a:avLst/>
          </a:prstGeom>
          <a:noFill/>
          <a:ln>
            <a:noFill/>
          </a:ln>
        </p:spPr>
      </p:pic>
      <p:sp>
        <p:nvSpPr>
          <p:cNvPr id="1476" name="Shape 1476"/>
          <p:cNvSpPr txBox="1"/>
          <p:nvPr/>
        </p:nvSpPr>
        <p:spPr>
          <a:xfrm rot="-5400000">
            <a:off x="7940850" y="1297726"/>
            <a:ext cx="2310300" cy="400800"/>
          </a:xfrm>
          <a:prstGeom prst="rect">
            <a:avLst/>
          </a:prstGeom>
          <a:noFill/>
          <a:ln>
            <a:noFill/>
          </a:ln>
        </p:spPr>
        <p:txBody>
          <a:bodyPr wrap="square" lIns="91425" tIns="45700" rIns="91425" bIns="45700" anchor="t" anchorCtr="0">
            <a:noAutofit/>
          </a:bodyPr>
          <a:lstStyle/>
          <a:p>
            <a:pPr lvl="0" rtl="0">
              <a:spcBef>
                <a:spcPts val="0"/>
              </a:spcBef>
              <a:buClr>
                <a:schemeClr val="dk1"/>
              </a:buClr>
              <a:buSzPct val="25000"/>
              <a:buFont typeface="Arial"/>
              <a:buNone/>
            </a:pPr>
            <a:r>
              <a:rPr lang="en" sz="1000">
                <a:solidFill>
                  <a:srgbClr val="666666"/>
                </a:solidFill>
                <a:latin typeface="Helvetica Neue"/>
                <a:ea typeface="Helvetica Neue"/>
                <a:cs typeface="Helvetica Neue"/>
                <a:sym typeface="Helvetica Neue"/>
              </a:rPr>
              <a:t>[Li et al., PLOS Genetics (‘17)] </a:t>
            </a:r>
          </a:p>
          <a:p>
            <a:pPr marL="0" marR="0" lvl="0" indent="0" algn="l" rtl="0">
              <a:lnSpc>
                <a:spcPct val="100000"/>
              </a:lnSpc>
              <a:spcBef>
                <a:spcPts val="0"/>
              </a:spcBef>
              <a:spcAft>
                <a:spcPts val="0"/>
              </a:spcAft>
              <a:buClr>
                <a:srgbClr val="7F7F7F"/>
              </a:buClr>
              <a:buSzPct val="25000"/>
              <a:buFont typeface="Calibri"/>
              <a:buNone/>
            </a:pPr>
            <a:r>
              <a:rPr lang="en" sz="1600">
                <a:solidFill>
                  <a:srgbClr val="7F7F7F"/>
                </a:solidFill>
              </a:rPr>
              <a:t> </a:t>
            </a:r>
          </a:p>
        </p:txBody>
      </p:sp>
    </p:spTree>
    <p:extLst>
      <p:ext uri="{BB962C8B-B14F-4D97-AF65-F5344CB8AC3E}">
        <p14:creationId xmlns:p14="http://schemas.microsoft.com/office/powerpoint/2010/main" val="116752970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97"/>
        <p:cNvGrpSpPr/>
        <p:nvPr/>
      </p:nvGrpSpPr>
      <p:grpSpPr>
        <a:xfrm>
          <a:off x="0" y="0"/>
          <a:ext cx="0" cy="0"/>
          <a:chOff x="0" y="0"/>
          <a:chExt cx="0" cy="0"/>
        </a:xfrm>
      </p:grpSpPr>
      <p:sp>
        <p:nvSpPr>
          <p:cNvPr id="298" name="Shape 298"/>
          <p:cNvSpPr txBox="1">
            <a:spLocks noGrp="1"/>
          </p:cNvSpPr>
          <p:nvPr>
            <p:ph type="title"/>
          </p:nvPr>
        </p:nvSpPr>
        <p:spPr>
          <a:xfrm>
            <a:off x="0" y="108347"/>
            <a:ext cx="9144000" cy="615600"/>
          </a:xfrm>
          <a:prstGeom prst="rect">
            <a:avLst/>
          </a:prstGeom>
          <a:noFill/>
          <a:ln>
            <a:noFill/>
          </a:ln>
        </p:spPr>
        <p:txBody>
          <a:bodyPr wrap="square" lIns="92050" tIns="46025" rIns="92050" bIns="46025" anchor="ctr" anchorCtr="0">
            <a:noAutofit/>
          </a:bodyPr>
          <a:lstStyle/>
          <a:p>
            <a:pPr lvl="0">
              <a:buClr>
                <a:srgbClr val="7F7F7F"/>
              </a:buClr>
              <a:buSzPct val="25000"/>
            </a:pPr>
            <a:r>
              <a:rPr lang="en" sz="1800" dirty="0">
                <a:solidFill>
                  <a:schemeClr val="tx1">
                    <a:lumMod val="65000"/>
                    <a:lumOff val="35000"/>
                  </a:schemeClr>
                </a:solidFill>
                <a:latin typeface="Helvetica Neue"/>
                <a:ea typeface="Helvetica Neue"/>
                <a:cs typeface="Helvetica Neue"/>
                <a:sym typeface="Helvetica Neue"/>
              </a:rPr>
              <a:t>Prioritizing Variants </a:t>
            </a:r>
            <a:r>
              <a:rPr lang="en" sz="1800" dirty="0" smtClean="0">
                <a:solidFill>
                  <a:schemeClr val="tx1">
                    <a:lumMod val="65000"/>
                    <a:lumOff val="35000"/>
                  </a:schemeClr>
                </a:solidFill>
                <a:latin typeface="Helvetica Neue"/>
                <a:ea typeface="Helvetica Neue"/>
                <a:cs typeface="Helvetica Neue"/>
                <a:sym typeface="Helvetica Neue"/>
              </a:rPr>
              <a:t>in </a:t>
            </a:r>
            <a:r>
              <a:rPr lang="en" sz="1800" dirty="0">
                <a:solidFill>
                  <a:schemeClr val="tx1">
                    <a:lumMod val="65000"/>
                    <a:lumOff val="35000"/>
                  </a:schemeClr>
                </a:solidFill>
                <a:latin typeface="Helvetica Neue"/>
                <a:ea typeface="Helvetica Neue"/>
                <a:cs typeface="Helvetica Neue"/>
                <a:sym typeface="Helvetica Neue"/>
              </a:rPr>
              <a:t>Personal Genomes: </a:t>
            </a:r>
            <a:r>
              <a:rPr lang="en" sz="1800" dirty="0" smtClean="0">
                <a:solidFill>
                  <a:schemeClr val="tx1">
                    <a:lumMod val="65000"/>
                    <a:lumOff val="35000"/>
                  </a:schemeClr>
                </a:solidFill>
                <a:latin typeface="Helvetica Neue"/>
                <a:ea typeface="Helvetica Neue"/>
                <a:cs typeface="Helvetica Neue"/>
                <a:sym typeface="Helvetica Neue"/>
              </a:rPr>
              <a:t>Using </a:t>
            </a:r>
            <a:r>
              <a:rPr lang="en" sz="1800" dirty="0">
                <a:solidFill>
                  <a:schemeClr val="tx1">
                    <a:lumMod val="65000"/>
                    <a:lumOff val="35000"/>
                  </a:schemeClr>
                </a:solidFill>
                <a:latin typeface="Helvetica Neue"/>
                <a:ea typeface="Helvetica Neue"/>
                <a:cs typeface="Helvetica Neue"/>
                <a:sym typeface="Helvetica Neue"/>
              </a:rPr>
              <a:t>functional </a:t>
            </a:r>
            <a:br>
              <a:rPr lang="en" sz="1800" dirty="0">
                <a:solidFill>
                  <a:schemeClr val="tx1">
                    <a:lumMod val="65000"/>
                    <a:lumOff val="35000"/>
                  </a:schemeClr>
                </a:solidFill>
                <a:latin typeface="Helvetica Neue"/>
                <a:ea typeface="Helvetica Neue"/>
                <a:cs typeface="Helvetica Neue"/>
                <a:sym typeface="Helvetica Neue"/>
              </a:rPr>
            </a:br>
            <a:r>
              <a:rPr lang="en" sz="1800" dirty="0" smtClean="0">
                <a:solidFill>
                  <a:schemeClr val="tx1">
                    <a:lumMod val="65000"/>
                    <a:lumOff val="35000"/>
                  </a:schemeClr>
                </a:solidFill>
                <a:latin typeface="Helvetica Neue"/>
                <a:ea typeface="Helvetica Neue"/>
                <a:cs typeface="Helvetica Neue"/>
                <a:sym typeface="Helvetica Neue"/>
              </a:rPr>
              <a:t>impact, with </a:t>
            </a:r>
            <a:r>
              <a:rPr lang="en" sz="1800" dirty="0">
                <a:solidFill>
                  <a:schemeClr val="tx1">
                    <a:lumMod val="65000"/>
                    <a:lumOff val="35000"/>
                  </a:schemeClr>
                </a:solidFill>
                <a:latin typeface="Helvetica Neue"/>
                <a:ea typeface="Helvetica Neue"/>
                <a:cs typeface="Helvetica Neue"/>
                <a:sym typeface="Helvetica Neue"/>
              </a:rPr>
              <a:t>particular application to cancer</a:t>
            </a:r>
          </a:p>
        </p:txBody>
      </p:sp>
      <p:sp>
        <p:nvSpPr>
          <p:cNvPr id="299" name="Shape 299"/>
          <p:cNvSpPr txBox="1">
            <a:spLocks noGrp="1"/>
          </p:cNvSpPr>
          <p:nvPr>
            <p:ph type="body" idx="1"/>
          </p:nvPr>
        </p:nvSpPr>
        <p:spPr>
          <a:xfrm>
            <a:off x="50801" y="778675"/>
            <a:ext cx="3417614" cy="4212300"/>
          </a:xfrm>
          <a:prstGeom prst="rect">
            <a:avLst/>
          </a:prstGeom>
          <a:noFill/>
          <a:ln>
            <a:noFill/>
          </a:ln>
        </p:spPr>
        <p:txBody>
          <a:bodyPr wrap="square" lIns="92050" tIns="46025" rIns="92050" bIns="46025" anchor="t" anchorCtr="0">
            <a:noAutofit/>
          </a:bodyPr>
          <a:lstStyle/>
          <a:p>
            <a:pPr lvl="0" indent="-228600">
              <a:spcBef>
                <a:spcPts val="0"/>
              </a:spcBef>
              <a:buClr>
                <a:srgbClr val="FFFFFF"/>
              </a:buClr>
              <a:buFont typeface="Helvetica Neue"/>
              <a:buChar char="•"/>
            </a:pPr>
            <a:r>
              <a:rPr lang="en" sz="2000" dirty="0">
                <a:solidFill>
                  <a:schemeClr val="tx1">
                    <a:lumMod val="65000"/>
                    <a:lumOff val="35000"/>
                  </a:schemeClr>
                </a:solidFill>
                <a:latin typeface="Helvetica Neue"/>
                <a:ea typeface="Helvetica Neue"/>
                <a:cs typeface="Helvetica Neue"/>
                <a:sym typeface="Helvetica Neue"/>
              </a:rPr>
              <a:t>Introduction</a:t>
            </a:r>
            <a:endParaRPr lang="en-US" sz="2000" dirty="0">
              <a:solidFill>
                <a:schemeClr val="tx1">
                  <a:lumMod val="65000"/>
                  <a:lumOff val="35000"/>
                </a:schemeClr>
              </a:solidFill>
              <a:latin typeface="Helvetica Neue"/>
              <a:ea typeface="Helvetica Neue"/>
              <a:cs typeface="Helvetica Neue"/>
              <a:sym typeface="Helvetica Neue"/>
            </a:endParaRPr>
          </a:p>
          <a:p>
            <a:pPr lvl="1" indent="-228600">
              <a:spcBef>
                <a:spcPts val="0"/>
              </a:spcBef>
              <a:buClr>
                <a:srgbClr val="FFFFFF"/>
              </a:buClr>
              <a:buFont typeface="Helvetica Neue"/>
              <a:buChar char="•"/>
            </a:pPr>
            <a:r>
              <a:rPr lang="en" sz="1600" dirty="0">
                <a:solidFill>
                  <a:schemeClr val="tx1">
                    <a:lumMod val="65000"/>
                    <a:lumOff val="35000"/>
                  </a:schemeClr>
                </a:solidFill>
                <a:latin typeface="Helvetica Neue"/>
                <a:ea typeface="Helvetica Neue"/>
                <a:cs typeface="Helvetica Neue"/>
                <a:sym typeface="Helvetica Neue"/>
              </a:rPr>
              <a:t>An individual's disease variants as </a:t>
            </a:r>
            <a:r>
              <a:rPr lang="en-US" sz="1600" dirty="0" smtClean="0">
                <a:solidFill>
                  <a:schemeClr val="tx1">
                    <a:lumMod val="65000"/>
                    <a:lumOff val="35000"/>
                  </a:schemeClr>
                </a:solidFill>
                <a:latin typeface="Helvetica Neue"/>
                <a:ea typeface="Helvetica Neue"/>
                <a:cs typeface="Helvetica Neue"/>
                <a:sym typeface="Helvetica Neue"/>
              </a:rPr>
              <a:t/>
            </a:r>
            <a:br>
              <a:rPr lang="en-US" sz="1600" dirty="0" smtClean="0">
                <a:solidFill>
                  <a:schemeClr val="tx1">
                    <a:lumMod val="65000"/>
                    <a:lumOff val="35000"/>
                  </a:schemeClr>
                </a:solidFill>
                <a:latin typeface="Helvetica Neue"/>
                <a:ea typeface="Helvetica Neue"/>
                <a:cs typeface="Helvetica Neue"/>
                <a:sym typeface="Helvetica Neue"/>
              </a:rPr>
            </a:br>
            <a:r>
              <a:rPr lang="en" sz="1600" dirty="0" smtClean="0">
                <a:solidFill>
                  <a:schemeClr val="tx1">
                    <a:lumMod val="65000"/>
                    <a:lumOff val="35000"/>
                  </a:schemeClr>
                </a:solidFill>
                <a:latin typeface="Helvetica Neue"/>
                <a:ea typeface="Helvetica Neue"/>
                <a:cs typeface="Helvetica Neue"/>
                <a:sym typeface="Helvetica Neue"/>
              </a:rPr>
              <a:t>the </a:t>
            </a:r>
            <a:r>
              <a:rPr lang="en" sz="1600" dirty="0">
                <a:solidFill>
                  <a:schemeClr val="tx1">
                    <a:lumMod val="65000"/>
                    <a:lumOff val="35000"/>
                  </a:schemeClr>
                </a:solidFill>
                <a:latin typeface="Helvetica Neue"/>
                <a:ea typeface="Helvetica Neue"/>
                <a:cs typeface="Helvetica Neue"/>
                <a:sym typeface="Helvetica Neue"/>
              </a:rPr>
              <a:t>public's gateway into genomics &amp; biology</a:t>
            </a:r>
          </a:p>
          <a:p>
            <a:pPr lvl="1" indent="-228600">
              <a:spcBef>
                <a:spcPts val="400"/>
              </a:spcBef>
              <a:buClr>
                <a:srgbClr val="FFFFFF"/>
              </a:buClr>
              <a:buFont typeface="Helvetica Neue"/>
              <a:buChar char="•"/>
            </a:pPr>
            <a:r>
              <a:rPr lang="en" sz="1600" b="1" u="sng" dirty="0">
                <a:solidFill>
                  <a:schemeClr val="tx1">
                    <a:lumMod val="65000"/>
                    <a:lumOff val="35000"/>
                  </a:schemeClr>
                </a:solidFill>
                <a:latin typeface="Helvetica Neue"/>
                <a:ea typeface="Helvetica Neue"/>
                <a:cs typeface="Helvetica Neue"/>
                <a:sym typeface="Helvetica Neue"/>
              </a:rPr>
              <a:t>The exponential scaling</a:t>
            </a:r>
            <a:r>
              <a:rPr lang="en" sz="1600" dirty="0">
                <a:solidFill>
                  <a:schemeClr val="tx1">
                    <a:lumMod val="65000"/>
                    <a:lumOff val="35000"/>
                  </a:schemeClr>
                </a:solidFill>
                <a:latin typeface="Helvetica Neue"/>
                <a:ea typeface="Helvetica Neue"/>
                <a:cs typeface="Helvetica Neue"/>
                <a:sym typeface="Helvetica Neue"/>
              </a:rPr>
              <a:t> of data </a:t>
            </a:r>
            <a:r>
              <a:rPr lang="en" sz="1600" dirty="0" smtClean="0">
                <a:solidFill>
                  <a:schemeClr val="tx1">
                    <a:lumMod val="65000"/>
                    <a:lumOff val="35000"/>
                  </a:schemeClr>
                </a:solidFill>
                <a:latin typeface="Helvetica Neue"/>
                <a:ea typeface="Helvetica Neue"/>
                <a:cs typeface="Helvetica Neue"/>
                <a:sym typeface="Helvetica Neue"/>
              </a:rPr>
              <a:t>gen</a:t>
            </a:r>
            <a:r>
              <a:rPr lang="en-US" sz="1600" dirty="0" smtClean="0">
                <a:solidFill>
                  <a:schemeClr val="tx1">
                    <a:lumMod val="65000"/>
                    <a:lumOff val="35000"/>
                  </a:schemeClr>
                </a:solidFill>
                <a:latin typeface="Helvetica Neue"/>
                <a:ea typeface="Helvetica Neue"/>
                <a:cs typeface="Helvetica Neue"/>
                <a:sym typeface="Helvetica Neue"/>
              </a:rPr>
              <a:t>.</a:t>
            </a:r>
            <a:r>
              <a:rPr lang="en" sz="1600" dirty="0" smtClean="0">
                <a:solidFill>
                  <a:schemeClr val="tx1">
                    <a:lumMod val="65000"/>
                    <a:lumOff val="35000"/>
                  </a:schemeClr>
                </a:solidFill>
                <a:latin typeface="Helvetica Neue"/>
                <a:ea typeface="Helvetica Neue"/>
                <a:cs typeface="Helvetica Neue"/>
                <a:sym typeface="Helvetica Neue"/>
              </a:rPr>
              <a:t> </a:t>
            </a:r>
            <a:r>
              <a:rPr lang="en" sz="1600" dirty="0">
                <a:solidFill>
                  <a:schemeClr val="tx1">
                    <a:lumMod val="65000"/>
                    <a:lumOff val="35000"/>
                  </a:schemeClr>
                </a:solidFill>
                <a:latin typeface="Helvetica Neue"/>
                <a:ea typeface="Helvetica Neue"/>
                <a:cs typeface="Helvetica Neue"/>
                <a:sym typeface="Helvetica Neue"/>
              </a:rPr>
              <a:t>&amp; processing</a:t>
            </a:r>
          </a:p>
          <a:p>
            <a:pPr lvl="1" indent="-228600">
              <a:spcBef>
                <a:spcPts val="400"/>
              </a:spcBef>
              <a:buClr>
                <a:srgbClr val="FFFFFF"/>
              </a:buClr>
              <a:buFont typeface="Helvetica Neue"/>
              <a:buChar char="•"/>
            </a:pPr>
            <a:r>
              <a:rPr lang="en-US" sz="1600" dirty="0" smtClean="0">
                <a:solidFill>
                  <a:schemeClr val="tx1">
                    <a:lumMod val="65000"/>
                    <a:lumOff val="35000"/>
                  </a:schemeClr>
                </a:solidFill>
                <a:latin typeface="Helvetica Neue"/>
                <a:ea typeface="Helvetica Neue"/>
                <a:cs typeface="Helvetica Neue"/>
                <a:sym typeface="Helvetica Neue"/>
              </a:rPr>
              <a:t>Big-data </a:t>
            </a:r>
            <a:r>
              <a:rPr lang="en-US" sz="1600" dirty="0">
                <a:solidFill>
                  <a:schemeClr val="tx1">
                    <a:lumMod val="65000"/>
                    <a:lumOff val="35000"/>
                  </a:schemeClr>
                </a:solidFill>
                <a:latin typeface="Helvetica Neue"/>
                <a:ea typeface="Helvetica Neue"/>
                <a:cs typeface="Helvetica Neue"/>
                <a:sym typeface="Helvetica Neue"/>
              </a:rPr>
              <a:t>m</a:t>
            </a:r>
            <a:r>
              <a:rPr lang="en" sz="1600" dirty="0" err="1" smtClean="0">
                <a:solidFill>
                  <a:schemeClr val="tx1">
                    <a:lumMod val="65000"/>
                    <a:lumOff val="35000"/>
                  </a:schemeClr>
                </a:solidFill>
                <a:latin typeface="Helvetica Neue"/>
                <a:ea typeface="Helvetica Neue"/>
                <a:cs typeface="Helvetica Neue"/>
                <a:sym typeface="Helvetica Neue"/>
              </a:rPr>
              <a:t>ining</a:t>
            </a:r>
            <a:r>
              <a:rPr lang="en" sz="1600" dirty="0" smtClean="0">
                <a:solidFill>
                  <a:schemeClr val="tx1">
                    <a:lumMod val="65000"/>
                    <a:lumOff val="35000"/>
                  </a:schemeClr>
                </a:solidFill>
                <a:latin typeface="Helvetica Neue"/>
                <a:ea typeface="Helvetica Neue"/>
                <a:cs typeface="Helvetica Neue"/>
                <a:sym typeface="Helvetica Neue"/>
              </a:rPr>
              <a:t> to </a:t>
            </a:r>
            <a:r>
              <a:rPr lang="en" sz="1600" dirty="0">
                <a:solidFill>
                  <a:schemeClr val="tx1">
                    <a:lumMod val="65000"/>
                    <a:lumOff val="35000"/>
                  </a:schemeClr>
                </a:solidFill>
                <a:latin typeface="Helvetica Neue"/>
                <a:ea typeface="Helvetica Neue"/>
                <a:cs typeface="Helvetica Neue"/>
                <a:sym typeface="Helvetica Neue"/>
              </a:rPr>
              <a:t>prioritize </a:t>
            </a:r>
            <a:r>
              <a:rPr lang="en-US" sz="1600" dirty="0">
                <a:solidFill>
                  <a:schemeClr val="tx1">
                    <a:lumMod val="65000"/>
                    <a:lumOff val="35000"/>
                  </a:schemeClr>
                </a:solidFill>
                <a:latin typeface="Helvetica Neue"/>
                <a:ea typeface="Helvetica Neue"/>
                <a:cs typeface="Helvetica Neue"/>
                <a:sym typeface="Helvetica Neue"/>
              </a:rPr>
              <a:t>key </a:t>
            </a:r>
            <a:r>
              <a:rPr lang="en" sz="1600" dirty="0">
                <a:solidFill>
                  <a:schemeClr val="tx1">
                    <a:lumMod val="65000"/>
                    <a:lumOff val="35000"/>
                  </a:schemeClr>
                </a:solidFill>
                <a:latin typeface="Helvetica Neue"/>
                <a:ea typeface="Helvetica Neue"/>
                <a:cs typeface="Helvetica Neue"/>
                <a:sym typeface="Helvetica Neue"/>
              </a:rPr>
              <a:t>variants </a:t>
            </a:r>
            <a:r>
              <a:rPr lang="en-US" sz="1600" dirty="0" smtClean="0">
                <a:solidFill>
                  <a:schemeClr val="tx1">
                    <a:lumMod val="65000"/>
                    <a:lumOff val="35000"/>
                  </a:schemeClr>
                </a:solidFill>
                <a:latin typeface="Helvetica Neue"/>
                <a:ea typeface="Helvetica Neue"/>
                <a:cs typeface="Helvetica Neue"/>
                <a:sym typeface="Helvetica Neue"/>
              </a:rPr>
              <a:t>as </a:t>
            </a:r>
            <a:r>
              <a:rPr lang="en" sz="1600" dirty="0" smtClean="0">
                <a:solidFill>
                  <a:schemeClr val="tx1">
                    <a:lumMod val="65000"/>
                    <a:lumOff val="35000"/>
                  </a:schemeClr>
                </a:solidFill>
                <a:latin typeface="Helvetica Neue"/>
                <a:ea typeface="Helvetica Neue"/>
                <a:cs typeface="Helvetica Neue"/>
                <a:sym typeface="Helvetica Neue"/>
              </a:rPr>
              <a:t>drivers</a:t>
            </a:r>
            <a:endParaRPr lang="en" sz="1600" dirty="0">
              <a:solidFill>
                <a:schemeClr val="tx1">
                  <a:lumMod val="65000"/>
                  <a:lumOff val="35000"/>
                </a:schemeClr>
              </a:solidFill>
              <a:latin typeface="Helvetica Neue"/>
              <a:ea typeface="Helvetica Neue"/>
              <a:cs typeface="Helvetica Neue"/>
              <a:sym typeface="Helvetica Neue"/>
            </a:endParaRPr>
          </a:p>
          <a:p>
            <a:pPr marL="228600" lvl="1" indent="-228600">
              <a:spcBef>
                <a:spcPts val="0"/>
              </a:spcBef>
              <a:buClr>
                <a:srgbClr val="FFFFFF"/>
              </a:buClr>
              <a:buFont typeface="Helvetica Neue"/>
              <a:buChar char="•"/>
            </a:pPr>
            <a:r>
              <a:rPr lang="en" sz="2000" dirty="0">
                <a:solidFill>
                  <a:schemeClr val="tx1">
                    <a:lumMod val="65000"/>
                    <a:lumOff val="35000"/>
                  </a:schemeClr>
                </a:solidFill>
                <a:latin typeface="Helvetica Neue"/>
                <a:ea typeface="Helvetica Neue"/>
                <a:cs typeface="Helvetica Neue"/>
                <a:sym typeface="Helvetica Neue"/>
              </a:rPr>
              <a:t>Functional impact #1: Coding</a:t>
            </a:r>
          </a:p>
          <a:p>
            <a:pPr lvl="1" indent="-228600">
              <a:spcBef>
                <a:spcPts val="500"/>
              </a:spcBef>
              <a:buFont typeface="Merriweather Sans"/>
              <a:buChar char="•"/>
            </a:pPr>
            <a:r>
              <a:rPr lang="en" sz="1600" b="1" u="sng" dirty="0" smtClean="0">
                <a:solidFill>
                  <a:srgbClr val="C00000"/>
                </a:solidFill>
              </a:rPr>
              <a:t>Frustration</a:t>
            </a:r>
            <a:r>
              <a:rPr lang="en" sz="1600" dirty="0" smtClean="0">
                <a:solidFill>
                  <a:srgbClr val="C00000"/>
                </a:solidFill>
              </a:rPr>
              <a:t> </a:t>
            </a:r>
            <a:r>
              <a:rPr lang="en" sz="1600" dirty="0">
                <a:solidFill>
                  <a:schemeClr val="tx1">
                    <a:lumMod val="65000"/>
                    <a:lumOff val="35000"/>
                  </a:schemeClr>
                </a:solidFill>
              </a:rPr>
              <a:t>as a localized metric of SNV impact. Differential profiles for oncogenes v. TSGs</a:t>
            </a:r>
            <a:endParaRPr lang="en-US" sz="1600" dirty="0">
              <a:solidFill>
                <a:schemeClr val="tx1">
                  <a:lumMod val="65000"/>
                  <a:lumOff val="35000"/>
                </a:schemeClr>
              </a:solidFill>
            </a:endParaRPr>
          </a:p>
          <a:p>
            <a:pPr lvl="1" indent="-228600">
              <a:spcBef>
                <a:spcPts val="400"/>
              </a:spcBef>
              <a:buClr>
                <a:srgbClr val="FFFFFF"/>
              </a:buClr>
              <a:buFont typeface="Helvetica Neue"/>
              <a:buChar char="•"/>
            </a:pPr>
            <a:endParaRPr lang="en-US" sz="1600" b="1" u="sng" dirty="0">
              <a:solidFill>
                <a:schemeClr val="tx1">
                  <a:lumMod val="65000"/>
                  <a:lumOff val="35000"/>
                </a:schemeClr>
              </a:solidFill>
              <a:latin typeface="Helvetica Neue"/>
              <a:ea typeface="Helvetica Neue"/>
              <a:cs typeface="Helvetica Neue"/>
            </a:endParaRPr>
          </a:p>
          <a:p>
            <a:pPr marL="571500" marR="0" lvl="1" indent="-228600" algn="l" rtl="0">
              <a:lnSpc>
                <a:spcPct val="100000"/>
              </a:lnSpc>
              <a:spcBef>
                <a:spcPts val="500"/>
              </a:spcBef>
              <a:spcAft>
                <a:spcPts val="0"/>
              </a:spcAft>
              <a:buClr>
                <a:schemeClr val="lt1"/>
              </a:buClr>
              <a:buSzPct val="100000"/>
              <a:buFont typeface="Merriweather Sans"/>
              <a:buChar char="•"/>
            </a:pPr>
            <a:endParaRPr lang="en" sz="1800" b="0" i="0" u="none" strike="noStrike" cap="none" dirty="0">
              <a:solidFill>
                <a:schemeClr val="tx1">
                  <a:lumMod val="65000"/>
                  <a:lumOff val="35000"/>
                </a:schemeClr>
              </a:solidFill>
              <a:latin typeface="Arial"/>
              <a:ea typeface="Arial"/>
              <a:cs typeface="Arial"/>
              <a:sym typeface="Arial"/>
            </a:endParaRPr>
          </a:p>
          <a:p>
            <a:pPr marL="457200" marR="0" lvl="0" indent="0" algn="l" rtl="0">
              <a:lnSpc>
                <a:spcPct val="100000"/>
              </a:lnSpc>
              <a:spcBef>
                <a:spcPts val="500"/>
              </a:spcBef>
              <a:spcAft>
                <a:spcPts val="0"/>
              </a:spcAft>
              <a:buNone/>
            </a:pPr>
            <a:r>
              <a:rPr lang="en" sz="1800" b="0" i="0" u="none" strike="noStrike" cap="none" dirty="0">
                <a:solidFill>
                  <a:schemeClr val="tx1">
                    <a:lumMod val="65000"/>
                    <a:lumOff val="35000"/>
                  </a:schemeClr>
                </a:solidFill>
                <a:latin typeface="Arial"/>
                <a:ea typeface="Arial"/>
                <a:cs typeface="Arial"/>
                <a:sym typeface="Arial"/>
              </a:rPr>
              <a:t/>
            </a:r>
            <a:br>
              <a:rPr lang="en" sz="1800" b="0" i="0" u="none" strike="noStrike" cap="none" dirty="0">
                <a:solidFill>
                  <a:schemeClr val="tx1">
                    <a:lumMod val="65000"/>
                    <a:lumOff val="35000"/>
                  </a:schemeClr>
                </a:solidFill>
                <a:latin typeface="Arial"/>
                <a:ea typeface="Arial"/>
                <a:cs typeface="Arial"/>
                <a:sym typeface="Arial"/>
              </a:rPr>
            </a:br>
            <a:endParaRPr lang="en" sz="1800" b="0" i="0" u="none" strike="noStrike" cap="none" dirty="0">
              <a:solidFill>
                <a:schemeClr val="tx1">
                  <a:lumMod val="65000"/>
                  <a:lumOff val="35000"/>
                </a:schemeClr>
              </a:solidFill>
              <a:latin typeface="Arial"/>
              <a:ea typeface="Arial"/>
              <a:cs typeface="Arial"/>
              <a:sym typeface="Arial"/>
            </a:endParaRPr>
          </a:p>
        </p:txBody>
      </p:sp>
      <p:sp>
        <p:nvSpPr>
          <p:cNvPr id="300" name="Shape 300"/>
          <p:cNvSpPr txBox="1"/>
          <p:nvPr/>
        </p:nvSpPr>
        <p:spPr>
          <a:xfrm>
            <a:off x="8916425" y="3060000"/>
            <a:ext cx="529200" cy="2144100"/>
          </a:xfrm>
          <a:prstGeom prst="rect">
            <a:avLst/>
          </a:prstGeom>
          <a:solidFill>
            <a:srgbClr val="000000"/>
          </a:solidFill>
          <a:ln>
            <a:noFill/>
          </a:ln>
        </p:spPr>
        <p:txBody>
          <a:bodyPr wrap="square" lIns="91425" tIns="91425" rIns="91425" bIns="91425" anchor="t" anchorCtr="0">
            <a:noAutofit/>
          </a:bodyPr>
          <a:lstStyle/>
          <a:p>
            <a:pPr>
              <a:buClr>
                <a:srgbClr val="000000"/>
              </a:buClr>
              <a:buFont typeface="Arial"/>
              <a:buNone/>
            </a:pPr>
            <a:endParaRPr>
              <a:solidFill>
                <a:srgbClr val="000000">
                  <a:lumMod val="65000"/>
                  <a:lumOff val="35000"/>
                </a:srgbClr>
              </a:solidFill>
            </a:endParaRPr>
          </a:p>
        </p:txBody>
      </p:sp>
      <p:sp>
        <p:nvSpPr>
          <p:cNvPr id="301" name="Shape 301"/>
          <p:cNvSpPr txBox="1">
            <a:spLocks noGrp="1"/>
          </p:cNvSpPr>
          <p:nvPr>
            <p:ph type="body" idx="1"/>
          </p:nvPr>
        </p:nvSpPr>
        <p:spPr>
          <a:xfrm>
            <a:off x="3846786" y="778675"/>
            <a:ext cx="5069639" cy="4212300"/>
          </a:xfrm>
          <a:prstGeom prst="rect">
            <a:avLst/>
          </a:prstGeom>
          <a:noFill/>
          <a:ln>
            <a:noFill/>
          </a:ln>
        </p:spPr>
        <p:txBody>
          <a:bodyPr wrap="square" lIns="92050" tIns="46025" rIns="92050" bIns="46025" anchor="t" anchorCtr="0">
            <a:noAutofit/>
          </a:bodyPr>
          <a:lstStyle/>
          <a:p>
            <a:pPr indent="-228600">
              <a:spcBef>
                <a:spcPts val="500"/>
              </a:spcBef>
              <a:buFont typeface="Merriweather Sans"/>
              <a:buChar char="•"/>
            </a:pPr>
            <a:r>
              <a:rPr lang="en" sz="1500" dirty="0">
                <a:solidFill>
                  <a:schemeClr val="tx1">
                    <a:lumMod val="65000"/>
                    <a:lumOff val="35000"/>
                  </a:schemeClr>
                </a:solidFill>
                <a:latin typeface="Helvetica Neue"/>
                <a:ea typeface="Helvetica Neue"/>
                <a:cs typeface="Helvetica Neue"/>
                <a:sym typeface="Helvetica Neue"/>
              </a:rPr>
              <a:t>Functional impact #2: Non-coding</a:t>
            </a:r>
            <a:endParaRPr lang="en-US" sz="1500" dirty="0">
              <a:solidFill>
                <a:schemeClr val="tx1">
                  <a:lumMod val="65000"/>
                  <a:lumOff val="35000"/>
                </a:schemeClr>
              </a:solidFill>
              <a:latin typeface="Helvetica Neue"/>
              <a:ea typeface="Helvetica Neue"/>
              <a:cs typeface="Helvetica Neue"/>
            </a:endParaRPr>
          </a:p>
          <a:p>
            <a:pPr lvl="1" indent="-228600">
              <a:spcBef>
                <a:spcPts val="500"/>
              </a:spcBef>
              <a:buFont typeface="Merriweather Sans"/>
              <a:buChar char="•"/>
            </a:pPr>
            <a:r>
              <a:rPr lang="en" sz="1500" b="1" u="sng" dirty="0" err="1">
                <a:solidFill>
                  <a:srgbClr val="C00000"/>
                </a:solidFill>
                <a:latin typeface="Helvetica Neue"/>
                <a:ea typeface="Helvetica Neue"/>
                <a:cs typeface="Helvetica Neue"/>
              </a:rPr>
              <a:t>FunSeq</a:t>
            </a:r>
            <a:r>
              <a:rPr lang="en" sz="1500" b="1" u="sng" dirty="0">
                <a:solidFill>
                  <a:srgbClr val="C00000"/>
                </a:solidFill>
                <a:latin typeface="Helvetica Neue"/>
                <a:ea typeface="Helvetica Neue"/>
                <a:cs typeface="Helvetica Neue"/>
              </a:rPr>
              <a:t> </a:t>
            </a:r>
            <a:r>
              <a:rPr lang="en" sz="1500" dirty="0">
                <a:solidFill>
                  <a:schemeClr val="tx1">
                    <a:lumMod val="65000"/>
                    <a:lumOff val="35000"/>
                  </a:schemeClr>
                </a:solidFill>
                <a:latin typeface="Helvetica Neue"/>
                <a:ea typeface="Helvetica Neue"/>
                <a:cs typeface="Helvetica Neue"/>
              </a:rPr>
              <a:t>integrates evidence, </a:t>
            </a:r>
            <a:r>
              <a:rPr lang="en-US" sz="1500" dirty="0">
                <a:solidFill>
                  <a:schemeClr val="tx1">
                    <a:lumMod val="65000"/>
                    <a:lumOff val="35000"/>
                  </a:schemeClr>
                </a:solidFill>
                <a:latin typeface="Helvetica Neue"/>
                <a:ea typeface="Helvetica Neue"/>
                <a:cs typeface="Helvetica Neue"/>
              </a:rPr>
              <a:t/>
            </a:r>
            <a:br>
              <a:rPr lang="en-US" sz="1500" dirty="0">
                <a:solidFill>
                  <a:schemeClr val="tx1">
                    <a:lumMod val="65000"/>
                    <a:lumOff val="35000"/>
                  </a:schemeClr>
                </a:solidFill>
                <a:latin typeface="Helvetica Neue"/>
                <a:ea typeface="Helvetica Neue"/>
                <a:cs typeface="Helvetica Neue"/>
              </a:rPr>
            </a:br>
            <a:r>
              <a:rPr lang="en" sz="1500" dirty="0">
                <a:solidFill>
                  <a:schemeClr val="tx1">
                    <a:lumMod val="65000"/>
                    <a:lumOff val="35000"/>
                  </a:schemeClr>
                </a:solidFill>
                <a:latin typeface="Helvetica Neue"/>
                <a:ea typeface="Helvetica Neue"/>
                <a:cs typeface="Helvetica Neue"/>
              </a:rPr>
              <a:t>with a</a:t>
            </a:r>
            <a:r>
              <a:rPr lang="en-US" sz="1500" dirty="0">
                <a:solidFill>
                  <a:schemeClr val="tx1">
                    <a:lumMod val="65000"/>
                    <a:lumOff val="35000"/>
                  </a:schemeClr>
                </a:solidFill>
                <a:latin typeface="Helvetica Neue"/>
                <a:ea typeface="Helvetica Neue"/>
                <a:cs typeface="Helvetica Neue"/>
              </a:rPr>
              <a:t> “</a:t>
            </a:r>
            <a:r>
              <a:rPr lang="en-US" sz="1500" dirty="0" err="1">
                <a:solidFill>
                  <a:schemeClr val="tx1">
                    <a:lumMod val="65000"/>
                    <a:lumOff val="35000"/>
                  </a:schemeClr>
                </a:solidFill>
                <a:latin typeface="Helvetica Neue"/>
                <a:ea typeface="Helvetica Neue"/>
                <a:cs typeface="Helvetica Neue"/>
              </a:rPr>
              <a:t>surprisal</a:t>
            </a:r>
            <a:r>
              <a:rPr lang="en-US" sz="1500" dirty="0">
                <a:solidFill>
                  <a:schemeClr val="tx1">
                    <a:lumMod val="65000"/>
                    <a:lumOff val="35000"/>
                  </a:schemeClr>
                </a:solidFill>
                <a:latin typeface="Helvetica Neue"/>
                <a:ea typeface="Helvetica Neue"/>
                <a:cs typeface="Helvetica Neue"/>
              </a:rPr>
              <a:t>” </a:t>
            </a:r>
            <a:r>
              <a:rPr lang="en" sz="1500" dirty="0">
                <a:solidFill>
                  <a:schemeClr val="tx1">
                    <a:lumMod val="65000"/>
                    <a:lumOff val="35000"/>
                  </a:schemeClr>
                </a:solidFill>
                <a:latin typeface="Helvetica Neue"/>
                <a:ea typeface="Helvetica Neue"/>
                <a:cs typeface="Helvetica Neue"/>
              </a:rPr>
              <a:t>based weighting scheme</a:t>
            </a:r>
            <a:r>
              <a:rPr lang="en-US" sz="1500" dirty="0">
                <a:solidFill>
                  <a:schemeClr val="tx1">
                    <a:lumMod val="65000"/>
                    <a:lumOff val="35000"/>
                  </a:schemeClr>
                </a:solidFill>
                <a:latin typeface="Helvetica Neue"/>
                <a:ea typeface="Helvetica Neue"/>
                <a:cs typeface="Helvetica Neue"/>
              </a:rPr>
              <a:t>. </a:t>
            </a:r>
            <a:r>
              <a:rPr lang="en" sz="1500" dirty="0">
                <a:solidFill>
                  <a:schemeClr val="tx1">
                    <a:lumMod val="65000"/>
                    <a:lumOff val="35000"/>
                  </a:schemeClr>
                </a:solidFill>
                <a:latin typeface="Helvetica Neue"/>
                <a:ea typeface="Helvetica Neue"/>
                <a:cs typeface="Helvetica Neue"/>
              </a:rPr>
              <a:t>Prioritizing rare variants with “sensitive sites” </a:t>
            </a:r>
            <a:r>
              <a:rPr lang="en-US" sz="1500" dirty="0">
                <a:solidFill>
                  <a:schemeClr val="tx1">
                    <a:lumMod val="65000"/>
                    <a:lumOff val="35000"/>
                  </a:schemeClr>
                </a:solidFill>
                <a:latin typeface="Helvetica Neue"/>
                <a:ea typeface="Helvetica Neue"/>
                <a:cs typeface="Helvetica Neue"/>
              </a:rPr>
              <a:t/>
            </a:r>
            <a:br>
              <a:rPr lang="en-US" sz="1500" dirty="0">
                <a:solidFill>
                  <a:schemeClr val="tx1">
                    <a:lumMod val="65000"/>
                    <a:lumOff val="35000"/>
                  </a:schemeClr>
                </a:solidFill>
                <a:latin typeface="Helvetica Neue"/>
                <a:ea typeface="Helvetica Neue"/>
                <a:cs typeface="Helvetica Neue"/>
              </a:rPr>
            </a:br>
            <a:r>
              <a:rPr lang="en" sz="1500" dirty="0">
                <a:solidFill>
                  <a:schemeClr val="tx1">
                    <a:lumMod val="65000"/>
                    <a:lumOff val="35000"/>
                  </a:schemeClr>
                </a:solidFill>
                <a:latin typeface="Helvetica Neue"/>
                <a:ea typeface="Helvetica Neue"/>
                <a:cs typeface="Helvetica Neue"/>
              </a:rPr>
              <a:t>(human</a:t>
            </a:r>
            <a:r>
              <a:rPr lang="en-US" sz="1500" dirty="0">
                <a:solidFill>
                  <a:schemeClr val="tx1">
                    <a:lumMod val="65000"/>
                    <a:lumOff val="35000"/>
                  </a:schemeClr>
                </a:solidFill>
                <a:latin typeface="Helvetica Neue"/>
                <a:ea typeface="Helvetica Neue"/>
                <a:cs typeface="Helvetica Neue"/>
              </a:rPr>
              <a:t> </a:t>
            </a:r>
            <a:r>
              <a:rPr lang="en" sz="1500" dirty="0">
                <a:solidFill>
                  <a:schemeClr val="tx1">
                    <a:lumMod val="65000"/>
                    <a:lumOff val="35000"/>
                  </a:schemeClr>
                </a:solidFill>
                <a:latin typeface="Helvetica Neue"/>
                <a:ea typeface="Helvetica Neue"/>
                <a:cs typeface="Helvetica Neue"/>
              </a:rPr>
              <a:t>conserved)</a:t>
            </a:r>
          </a:p>
          <a:p>
            <a:pPr lvl="1" indent="-228600">
              <a:spcBef>
                <a:spcPts val="400"/>
              </a:spcBef>
              <a:buClr>
                <a:srgbClr val="FFFFFF"/>
              </a:buClr>
              <a:buFont typeface="Helvetica Neue"/>
              <a:buChar char="•"/>
            </a:pPr>
            <a:r>
              <a:rPr lang="en-US" sz="1500" b="1" u="sng" dirty="0">
                <a:solidFill>
                  <a:srgbClr val="C00000"/>
                </a:solidFill>
              </a:rPr>
              <a:t>RADAR</a:t>
            </a:r>
            <a:r>
              <a:rPr lang="en-US" sz="1500" b="1" u="sng" dirty="0">
                <a:solidFill>
                  <a:schemeClr val="tx1">
                    <a:lumMod val="65000"/>
                    <a:lumOff val="35000"/>
                  </a:schemeClr>
                </a:solidFill>
              </a:rPr>
              <a:t>: </a:t>
            </a:r>
            <a:r>
              <a:rPr lang="en-US" sz="1500" dirty="0">
                <a:solidFill>
                  <a:schemeClr val="tx1">
                    <a:lumMod val="65000"/>
                    <a:lumOff val="35000"/>
                  </a:schemeClr>
                </a:solidFill>
              </a:rPr>
              <a:t>prioritize variants </a:t>
            </a:r>
            <a:r>
              <a:rPr lang="en-US" sz="1500" dirty="0" smtClean="0">
                <a:solidFill>
                  <a:schemeClr val="tx1">
                    <a:lumMod val="65000"/>
                    <a:lumOff val="35000"/>
                  </a:schemeClr>
                </a:solidFill>
              </a:rPr>
              <a:t>based on </a:t>
            </a:r>
            <a:r>
              <a:rPr lang="en-US" sz="1500" dirty="0">
                <a:solidFill>
                  <a:schemeClr val="tx1">
                    <a:lumMod val="65000"/>
                    <a:lumOff val="35000"/>
                  </a:schemeClr>
                </a:solidFill>
              </a:rPr>
              <a:t>post-transcriptional </a:t>
            </a:r>
            <a:r>
              <a:rPr lang="en-US" sz="1500" dirty="0" err="1">
                <a:solidFill>
                  <a:schemeClr val="tx1">
                    <a:lumMod val="65000"/>
                    <a:lumOff val="35000"/>
                  </a:schemeClr>
                </a:solidFill>
              </a:rPr>
              <a:t>regulome</a:t>
            </a:r>
            <a:r>
              <a:rPr lang="en-US" sz="1500" dirty="0">
                <a:solidFill>
                  <a:schemeClr val="tx1">
                    <a:lumMod val="65000"/>
                    <a:lumOff val="35000"/>
                  </a:schemeClr>
                </a:solidFill>
              </a:rPr>
              <a:t> using </a:t>
            </a:r>
            <a:r>
              <a:rPr lang="en-US" sz="1500" dirty="0" smtClean="0">
                <a:solidFill>
                  <a:schemeClr val="tx1">
                    <a:lumMod val="65000"/>
                    <a:lumOff val="35000"/>
                  </a:schemeClr>
                </a:solidFill>
              </a:rPr>
              <a:t>ENCODE </a:t>
            </a:r>
            <a:r>
              <a:rPr lang="en-US" sz="1500" dirty="0" err="1" smtClean="0">
                <a:solidFill>
                  <a:schemeClr val="tx1">
                    <a:lumMod val="65000"/>
                    <a:lumOff val="35000"/>
                  </a:schemeClr>
                </a:solidFill>
              </a:rPr>
              <a:t>eCLIP</a:t>
            </a:r>
            <a:endParaRPr lang="en-US" sz="1500" dirty="0">
              <a:solidFill>
                <a:schemeClr val="tx1">
                  <a:lumMod val="65000"/>
                  <a:lumOff val="35000"/>
                </a:schemeClr>
              </a:solidFill>
            </a:endParaRPr>
          </a:p>
          <a:p>
            <a:pPr lvl="1" indent="-228600">
              <a:spcBef>
                <a:spcPts val="400"/>
              </a:spcBef>
              <a:buClr>
                <a:srgbClr val="FFFFFF"/>
              </a:buClr>
              <a:buFont typeface="Helvetica Neue"/>
              <a:buChar char="•"/>
            </a:pPr>
            <a:r>
              <a:rPr lang="en-US" sz="1500" b="1" u="sng" dirty="0" err="1">
                <a:solidFill>
                  <a:srgbClr val="C00000"/>
                </a:solidFill>
              </a:rPr>
              <a:t>uORFs</a:t>
            </a:r>
            <a:r>
              <a:rPr lang="en-US" sz="1500" b="1" u="sng" dirty="0">
                <a:solidFill>
                  <a:schemeClr val="tx1">
                    <a:lumMod val="65000"/>
                    <a:lumOff val="35000"/>
                  </a:schemeClr>
                </a:solidFill>
              </a:rPr>
              <a:t>:</a:t>
            </a:r>
            <a:r>
              <a:rPr lang="en-US" sz="1500" dirty="0">
                <a:solidFill>
                  <a:schemeClr val="tx1">
                    <a:lumMod val="65000"/>
                    <a:lumOff val="35000"/>
                  </a:schemeClr>
                </a:solidFill>
              </a:rPr>
              <a:t> Feature integration to find small subset of upstream mutations that potentially alter </a:t>
            </a:r>
            <a:r>
              <a:rPr lang="en-US" sz="1500" dirty="0" smtClean="0">
                <a:solidFill>
                  <a:schemeClr val="tx1">
                    <a:lumMod val="65000"/>
                    <a:lumOff val="35000"/>
                  </a:schemeClr>
                </a:solidFill>
              </a:rPr>
              <a:t>translation</a:t>
            </a:r>
            <a:endParaRPr lang="en-US" sz="1500" dirty="0" smtClean="0">
              <a:solidFill>
                <a:schemeClr val="tx1">
                  <a:lumMod val="65000"/>
                  <a:lumOff val="35000"/>
                </a:schemeClr>
              </a:solidFill>
              <a:latin typeface="Helvetica Neue"/>
              <a:ea typeface="Helvetica Neue"/>
              <a:cs typeface="Helvetica Neue"/>
              <a:sym typeface="Helvetica Neue"/>
            </a:endParaRPr>
          </a:p>
          <a:p>
            <a:pPr lvl="0" indent="-228600">
              <a:spcBef>
                <a:spcPts val="400"/>
              </a:spcBef>
              <a:buClr>
                <a:srgbClr val="666666"/>
              </a:buClr>
              <a:buFont typeface="Helvetica Neue"/>
              <a:buChar char="•"/>
            </a:pPr>
            <a:r>
              <a:rPr lang="en" sz="1500" dirty="0" smtClean="0">
                <a:solidFill>
                  <a:schemeClr val="tx1">
                    <a:lumMod val="65000"/>
                    <a:lumOff val="35000"/>
                  </a:schemeClr>
                </a:solidFill>
                <a:latin typeface="Helvetica Neue"/>
                <a:ea typeface="Helvetica Neue"/>
                <a:cs typeface="Helvetica Neue"/>
                <a:sym typeface="Helvetica Neue"/>
              </a:rPr>
              <a:t>(</a:t>
            </a:r>
            <a:r>
              <a:rPr lang="en" sz="1500" dirty="0">
                <a:solidFill>
                  <a:schemeClr val="tx1">
                    <a:lumMod val="65000"/>
                    <a:lumOff val="35000"/>
                  </a:schemeClr>
                </a:solidFill>
                <a:latin typeface="Helvetica Neue"/>
                <a:ea typeface="Helvetica Neue"/>
                <a:cs typeface="Helvetica Neue"/>
                <a:sym typeface="Helvetica Neue"/>
              </a:rPr>
              <a:t>Low-power) application to </a:t>
            </a:r>
            <a:r>
              <a:rPr lang="en" sz="1500" b="1" dirty="0" err="1">
                <a:solidFill>
                  <a:srgbClr val="C00000"/>
                </a:solidFill>
                <a:latin typeface="Helvetica Neue"/>
                <a:ea typeface="Helvetica Neue"/>
                <a:cs typeface="Helvetica Neue"/>
                <a:sym typeface="Helvetica Neue"/>
              </a:rPr>
              <a:t>pRCC</a:t>
            </a:r>
            <a:endParaRPr lang="en" sz="1500" b="1" dirty="0">
              <a:solidFill>
                <a:srgbClr val="C00000"/>
              </a:solidFill>
              <a:latin typeface="Helvetica Neue"/>
              <a:ea typeface="Helvetica Neue"/>
              <a:cs typeface="Helvetica Neue"/>
              <a:sym typeface="Helvetica Neue"/>
            </a:endParaRPr>
          </a:p>
          <a:p>
            <a:pPr lvl="1" indent="-228600">
              <a:spcBef>
                <a:spcPts val="400"/>
              </a:spcBef>
              <a:buClr>
                <a:srgbClr val="666666"/>
              </a:buClr>
              <a:buFont typeface="Helvetica Neue"/>
              <a:buChar char="•"/>
            </a:pPr>
            <a:r>
              <a:rPr lang="en" sz="1500" dirty="0">
                <a:solidFill>
                  <a:schemeClr val="tx1">
                    <a:lumMod val="65000"/>
                    <a:lumOff val="35000"/>
                  </a:schemeClr>
                </a:solidFill>
                <a:latin typeface="Helvetica Neue"/>
                <a:ea typeface="Helvetica Neue"/>
                <a:cs typeface="Helvetica Neue"/>
                <a:sym typeface="Helvetica Neue"/>
              </a:rPr>
              <a:t>WGS finds additional facts on the canonical driver, MET. Other suggestive non-coding hotspots.</a:t>
            </a:r>
          </a:p>
          <a:p>
            <a:pPr lvl="1" indent="-228600">
              <a:spcBef>
                <a:spcPts val="400"/>
              </a:spcBef>
              <a:buClr>
                <a:srgbClr val="666666"/>
              </a:buClr>
              <a:buFont typeface="Helvetica Neue"/>
              <a:buChar char="•"/>
            </a:pPr>
            <a:r>
              <a:rPr lang="en-US" sz="1500" dirty="0">
                <a:solidFill>
                  <a:schemeClr val="tx1">
                    <a:lumMod val="65000"/>
                    <a:lumOff val="35000"/>
                  </a:schemeClr>
                </a:solidFill>
                <a:latin typeface="Helvetica Neue"/>
                <a:ea typeface="Helvetica Neue"/>
                <a:cs typeface="Helvetica Neue"/>
                <a:sym typeface="Helvetica Neue"/>
              </a:rPr>
              <a:t>Analysis of signatures &amp; </a:t>
            </a:r>
            <a:r>
              <a:rPr lang="en-US" sz="1500" dirty="0" err="1" smtClean="0">
                <a:solidFill>
                  <a:schemeClr val="tx1">
                    <a:lumMod val="65000"/>
                    <a:lumOff val="35000"/>
                  </a:schemeClr>
                </a:solidFill>
                <a:latin typeface="Helvetica Neue"/>
                <a:ea typeface="Helvetica Neue"/>
                <a:cs typeface="Helvetica Neue"/>
                <a:sym typeface="Helvetica Neue"/>
              </a:rPr>
              <a:t>tu</a:t>
            </a:r>
            <a:r>
              <a:rPr lang="en" sz="1500" dirty="0" err="1" smtClean="0">
                <a:solidFill>
                  <a:schemeClr val="tx1">
                    <a:lumMod val="65000"/>
                    <a:lumOff val="35000"/>
                  </a:schemeClr>
                </a:solidFill>
                <a:latin typeface="Helvetica Neue"/>
                <a:ea typeface="Helvetica Neue"/>
                <a:cs typeface="Helvetica Neue"/>
                <a:sym typeface="Helvetica Neue"/>
              </a:rPr>
              <a:t>mor</a:t>
            </a:r>
            <a:r>
              <a:rPr lang="en" sz="1500" dirty="0" smtClean="0">
                <a:solidFill>
                  <a:schemeClr val="tx1">
                    <a:lumMod val="65000"/>
                    <a:lumOff val="35000"/>
                  </a:schemeClr>
                </a:solidFill>
                <a:latin typeface="Helvetica Neue"/>
                <a:ea typeface="Helvetica Neue"/>
                <a:cs typeface="Helvetica Neue"/>
                <a:sym typeface="Helvetica Neue"/>
              </a:rPr>
              <a:t> </a:t>
            </a:r>
            <a:r>
              <a:rPr lang="en" sz="1500" dirty="0">
                <a:solidFill>
                  <a:schemeClr val="tx1">
                    <a:lumMod val="65000"/>
                    <a:lumOff val="35000"/>
                  </a:schemeClr>
                </a:solidFill>
                <a:latin typeface="Helvetica Neue"/>
                <a:ea typeface="Helvetica Neue"/>
                <a:cs typeface="Helvetica Neue"/>
                <a:sym typeface="Helvetica Neue"/>
              </a:rPr>
              <a:t>evolution </a:t>
            </a:r>
            <a:r>
              <a:rPr lang="en-US" sz="1500" dirty="0">
                <a:solidFill>
                  <a:schemeClr val="tx1">
                    <a:lumMod val="65000"/>
                    <a:lumOff val="35000"/>
                  </a:schemeClr>
                </a:solidFill>
                <a:latin typeface="Helvetica Neue"/>
                <a:ea typeface="Helvetica Neue"/>
                <a:cs typeface="Helvetica Neue"/>
                <a:sym typeface="Helvetica Neue"/>
              </a:rPr>
              <a:t>helps </a:t>
            </a:r>
            <a:r>
              <a:rPr lang="en-US" sz="1500" dirty="0" smtClean="0">
                <a:solidFill>
                  <a:schemeClr val="tx1">
                    <a:lumMod val="65000"/>
                    <a:lumOff val="35000"/>
                  </a:schemeClr>
                </a:solidFill>
                <a:latin typeface="Helvetica Neue"/>
                <a:ea typeface="Helvetica Neue"/>
                <a:cs typeface="Helvetica Neue"/>
                <a:sym typeface="Helvetica Neue"/>
              </a:rPr>
              <a:t>identify </a:t>
            </a:r>
            <a:r>
              <a:rPr lang="en" sz="1500" dirty="0" smtClean="0">
                <a:solidFill>
                  <a:schemeClr val="tx1">
                    <a:lumMod val="65000"/>
                    <a:lumOff val="35000"/>
                  </a:schemeClr>
                </a:solidFill>
                <a:latin typeface="Helvetica Neue"/>
                <a:ea typeface="Helvetica Neue"/>
                <a:cs typeface="Helvetica Neue"/>
                <a:sym typeface="Helvetica Neue"/>
              </a:rPr>
              <a:t>key </a:t>
            </a:r>
            <a:r>
              <a:rPr lang="en" sz="1500" dirty="0">
                <a:solidFill>
                  <a:schemeClr val="tx1">
                    <a:lumMod val="65000"/>
                    <a:lumOff val="35000"/>
                  </a:schemeClr>
                </a:solidFill>
                <a:latin typeface="Helvetica Neue"/>
                <a:ea typeface="Helvetica Neue"/>
                <a:cs typeface="Helvetica Neue"/>
                <a:sym typeface="Helvetica Neue"/>
              </a:rPr>
              <a:t>mutations </a:t>
            </a:r>
            <a:r>
              <a:rPr lang="en-US" sz="1500" dirty="0" smtClean="0">
                <a:solidFill>
                  <a:schemeClr val="tx1">
                    <a:lumMod val="65000"/>
                    <a:lumOff val="35000"/>
                  </a:schemeClr>
                </a:solidFill>
                <a:latin typeface="Helvetica Neue"/>
                <a:ea typeface="Helvetica Neue"/>
                <a:cs typeface="Helvetica Neue"/>
                <a:sym typeface="Helvetica Neue"/>
              </a:rPr>
              <a:t>in different ways 15</a:t>
            </a:r>
          </a:p>
          <a:p>
            <a:pPr lvl="1" indent="-228600">
              <a:spcBef>
                <a:spcPts val="400"/>
              </a:spcBef>
              <a:buClr>
                <a:srgbClr val="666666"/>
              </a:buClr>
              <a:buFont typeface="Helvetica Neue"/>
              <a:buChar char="•"/>
            </a:pPr>
            <a:endParaRPr lang="en" sz="1500" dirty="0">
              <a:solidFill>
                <a:schemeClr val="tx1">
                  <a:lumMod val="65000"/>
                  <a:lumOff val="35000"/>
                </a:schemeClr>
              </a:solidFill>
              <a:latin typeface="Helvetica Neue"/>
              <a:ea typeface="Helvetica Neue"/>
              <a:cs typeface="Helvetica Neue"/>
              <a:sym typeface="Helvetica Neue"/>
            </a:endParaRPr>
          </a:p>
        </p:txBody>
      </p:sp>
    </p:spTree>
    <p:extLst>
      <p:ext uri="{BB962C8B-B14F-4D97-AF65-F5344CB8AC3E}">
        <p14:creationId xmlns:p14="http://schemas.microsoft.com/office/powerpoint/2010/main" val="27907579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itle 1"/>
          <p:cNvSpPr>
            <a:spLocks noGrp="1"/>
          </p:cNvSpPr>
          <p:nvPr>
            <p:ph type="title"/>
          </p:nvPr>
        </p:nvSpPr>
        <p:spPr>
          <a:xfrm>
            <a:off x="439038" y="999392"/>
            <a:ext cx="3719146" cy="2800350"/>
          </a:xfrm>
        </p:spPr>
        <p:txBody>
          <a:bodyPr/>
          <a:lstStyle/>
          <a:p>
            <a:pPr eaLnBrk="1" hangingPunct="1"/>
            <a:r>
              <a:rPr lang="en-US" altLang="en-US" dirty="0">
                <a:ea typeface="ＭＳ Ｐゴシック" charset="-128"/>
              </a:rPr>
              <a:t>The </a:t>
            </a:r>
            <a:r>
              <a:rPr lang="en-US" altLang="en-US" dirty="0">
                <a:solidFill>
                  <a:srgbClr val="00B050"/>
                </a:solidFill>
                <a:ea typeface="ＭＳ Ｐゴシック" charset="-128"/>
              </a:rPr>
              <a:t>Scaling </a:t>
            </a:r>
            <a:r>
              <a:rPr lang="en-US" altLang="en-US" dirty="0">
                <a:ea typeface="ＭＳ Ｐゴシック" charset="-128"/>
              </a:rPr>
              <a:t>of Genomic Data Science:</a:t>
            </a:r>
            <a:br>
              <a:rPr lang="en-US" altLang="en-US" dirty="0">
                <a:ea typeface="ＭＳ Ｐゴシック" charset="-128"/>
              </a:rPr>
            </a:br>
            <a:r>
              <a:rPr lang="en-US" altLang="en-US" dirty="0">
                <a:ea typeface="ＭＳ Ｐゴシック" charset="-128"/>
              </a:rPr>
              <a:t/>
            </a:r>
            <a:br>
              <a:rPr lang="en-US" altLang="en-US" dirty="0">
                <a:ea typeface="ＭＳ Ｐゴシック" charset="-128"/>
              </a:rPr>
            </a:br>
            <a:r>
              <a:rPr lang="en-US" altLang="en-US" dirty="0">
                <a:ea typeface="ＭＳ Ｐゴシック" charset="-128"/>
              </a:rPr>
              <a:t>Powered by exponential increases in </a:t>
            </a:r>
            <a:br>
              <a:rPr lang="en-US" altLang="en-US" dirty="0">
                <a:ea typeface="ＭＳ Ｐゴシック" charset="-128"/>
              </a:rPr>
            </a:br>
            <a:r>
              <a:rPr lang="en-US" altLang="en-US" dirty="0">
                <a:ea typeface="ＭＳ Ｐゴシック" charset="-128"/>
              </a:rPr>
              <a:t>data &amp; computing</a:t>
            </a:r>
            <a:br>
              <a:rPr lang="en-US" altLang="en-US" dirty="0">
                <a:ea typeface="ＭＳ Ｐゴシック" charset="-128"/>
              </a:rPr>
            </a:br>
            <a:r>
              <a:rPr lang="en-US" altLang="en-US" dirty="0">
                <a:ea typeface="ＭＳ Ｐゴシック" charset="-128"/>
              </a:rPr>
              <a:t/>
            </a:r>
            <a:br>
              <a:rPr lang="en-US" altLang="en-US" dirty="0">
                <a:ea typeface="ＭＳ Ｐゴシック" charset="-128"/>
              </a:rPr>
            </a:br>
            <a:r>
              <a:rPr lang="en-US" altLang="en-US" dirty="0">
                <a:ea typeface="ＭＳ Ｐゴシック" charset="-128"/>
              </a:rPr>
              <a:t>(</a:t>
            </a:r>
            <a:r>
              <a:rPr lang="en-US" altLang="en-US" dirty="0">
                <a:solidFill>
                  <a:srgbClr val="FF0000"/>
                </a:solidFill>
                <a:ea typeface="ＭＳ Ｐゴシック" charset="-128"/>
              </a:rPr>
              <a:t>Moore’s Law</a:t>
            </a:r>
            <a:r>
              <a:rPr lang="en-US" altLang="en-US" dirty="0">
                <a:ea typeface="ＭＳ Ｐゴシック" charset="-128"/>
              </a:rPr>
              <a:t>)</a:t>
            </a:r>
          </a:p>
        </p:txBody>
      </p:sp>
      <p:pic>
        <p:nvPicPr>
          <p:cNvPr id="20482" name="Picture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471987" y="-41672"/>
            <a:ext cx="3586163" cy="26896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3" name="Picture 9" descr="http://www.nature.com/polopoly_fs/7.33896.1455023892%21/image/nature_NF_Moore-Law_11.02.2016-WEB.png_gen/derivatives/landscape_630/nature_NF_Moore-Law_11.02.2016-WEB.png"/>
          <p:cNvPicPr>
            <a:picLocks noChangeAspect="1" noChangeArrowheads="1"/>
          </p:cNvPicPr>
          <p:nvPr/>
        </p:nvPicPr>
        <p:blipFill>
          <a:blip r:embed="rId3">
            <a:extLst>
              <a:ext uri="{28A0092B-C50C-407E-A947-70E740481C1C}">
                <a14:useLocalDpi xmlns:a14="http://schemas.microsoft.com/office/drawing/2010/main" val="0"/>
              </a:ext>
            </a:extLst>
          </a:blip>
          <a:srcRect t="18034" b="46729"/>
          <a:stretch>
            <a:fillRect/>
          </a:stretch>
        </p:blipFill>
        <p:spPr bwMode="auto">
          <a:xfrm>
            <a:off x="4471987" y="2619375"/>
            <a:ext cx="3586163" cy="258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4" name="Rectangle 1"/>
          <p:cNvSpPr>
            <a:spLocks noChangeArrowheads="1"/>
          </p:cNvSpPr>
          <p:nvPr/>
        </p:nvSpPr>
        <p:spPr bwMode="auto">
          <a:xfrm>
            <a:off x="1143000" y="4872038"/>
            <a:ext cx="270138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indent="-57150">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buClr>
                <a:srgbClr val="A6A6A6"/>
              </a:buClr>
              <a:buSzPct val="100000"/>
            </a:pPr>
            <a:r>
              <a:rPr lang="en-US" altLang="en-US" sz="1200">
                <a:solidFill>
                  <a:srgbClr val="A6A6A6"/>
                </a:solidFill>
                <a:latin typeface="Calibri" charset="0"/>
                <a:sym typeface="Calibri" charset="0"/>
              </a:rPr>
              <a:t>[NHGRI website + Waldrop (‘15) Nature]</a:t>
            </a:r>
          </a:p>
        </p:txBody>
      </p:sp>
    </p:spTree>
    <p:extLst>
      <p:ext uri="{BB962C8B-B14F-4D97-AF65-F5344CB8AC3E}">
        <p14:creationId xmlns:p14="http://schemas.microsoft.com/office/powerpoint/2010/main" val="1661380003"/>
      </p:ext>
    </p:extLst>
  </p:cSld>
  <p:clrMapOvr>
    <a:masterClrMapping/>
  </p:clrMapOvr>
  <p:transition advTm="46976"/>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97"/>
        <p:cNvGrpSpPr/>
        <p:nvPr/>
      </p:nvGrpSpPr>
      <p:grpSpPr>
        <a:xfrm>
          <a:off x="0" y="0"/>
          <a:ext cx="0" cy="0"/>
          <a:chOff x="0" y="0"/>
          <a:chExt cx="0" cy="0"/>
        </a:xfrm>
      </p:grpSpPr>
      <p:sp>
        <p:nvSpPr>
          <p:cNvPr id="298" name="Shape 298"/>
          <p:cNvSpPr txBox="1">
            <a:spLocks noGrp="1"/>
          </p:cNvSpPr>
          <p:nvPr>
            <p:ph type="title"/>
          </p:nvPr>
        </p:nvSpPr>
        <p:spPr>
          <a:xfrm>
            <a:off x="0" y="108347"/>
            <a:ext cx="9144000" cy="615600"/>
          </a:xfrm>
          <a:prstGeom prst="rect">
            <a:avLst/>
          </a:prstGeom>
          <a:noFill/>
          <a:ln>
            <a:noFill/>
          </a:ln>
        </p:spPr>
        <p:txBody>
          <a:bodyPr wrap="square" lIns="92050" tIns="46025" rIns="92050" bIns="46025" anchor="ctr" anchorCtr="0">
            <a:noAutofit/>
          </a:bodyPr>
          <a:lstStyle/>
          <a:p>
            <a:pPr lvl="0">
              <a:buClr>
                <a:srgbClr val="7F7F7F"/>
              </a:buClr>
              <a:buSzPct val="25000"/>
            </a:pPr>
            <a:r>
              <a:rPr lang="en" sz="1800" dirty="0">
                <a:solidFill>
                  <a:schemeClr val="bg1"/>
                </a:solidFill>
                <a:latin typeface="Helvetica Neue"/>
                <a:ea typeface="Helvetica Neue"/>
                <a:cs typeface="Helvetica Neue"/>
                <a:sym typeface="Helvetica Neue"/>
              </a:rPr>
              <a:t>Prioritizing Variants </a:t>
            </a:r>
            <a:r>
              <a:rPr lang="en" sz="1800" dirty="0" smtClean="0">
                <a:solidFill>
                  <a:schemeClr val="bg1"/>
                </a:solidFill>
                <a:latin typeface="Helvetica Neue"/>
                <a:ea typeface="Helvetica Neue"/>
                <a:cs typeface="Helvetica Neue"/>
                <a:sym typeface="Helvetica Neue"/>
              </a:rPr>
              <a:t>in </a:t>
            </a:r>
            <a:r>
              <a:rPr lang="en" sz="1800" dirty="0">
                <a:solidFill>
                  <a:schemeClr val="bg1"/>
                </a:solidFill>
                <a:latin typeface="Helvetica Neue"/>
                <a:ea typeface="Helvetica Neue"/>
                <a:cs typeface="Helvetica Neue"/>
                <a:sym typeface="Helvetica Neue"/>
              </a:rPr>
              <a:t>Personal Genomes: </a:t>
            </a:r>
            <a:r>
              <a:rPr lang="en" sz="1800" dirty="0" smtClean="0">
                <a:solidFill>
                  <a:schemeClr val="bg1"/>
                </a:solidFill>
                <a:latin typeface="Helvetica Neue"/>
                <a:ea typeface="Helvetica Neue"/>
                <a:cs typeface="Helvetica Neue"/>
                <a:sym typeface="Helvetica Neue"/>
              </a:rPr>
              <a:t>Using </a:t>
            </a:r>
            <a:r>
              <a:rPr lang="en" sz="1800" dirty="0">
                <a:solidFill>
                  <a:schemeClr val="bg1"/>
                </a:solidFill>
                <a:latin typeface="Helvetica Neue"/>
                <a:ea typeface="Helvetica Neue"/>
                <a:cs typeface="Helvetica Neue"/>
                <a:sym typeface="Helvetica Neue"/>
              </a:rPr>
              <a:t>functional </a:t>
            </a:r>
            <a:br>
              <a:rPr lang="en" sz="1800" dirty="0">
                <a:solidFill>
                  <a:schemeClr val="bg1"/>
                </a:solidFill>
                <a:latin typeface="Helvetica Neue"/>
                <a:ea typeface="Helvetica Neue"/>
                <a:cs typeface="Helvetica Neue"/>
                <a:sym typeface="Helvetica Neue"/>
              </a:rPr>
            </a:br>
            <a:r>
              <a:rPr lang="en" sz="1800" dirty="0" smtClean="0">
                <a:solidFill>
                  <a:schemeClr val="bg1"/>
                </a:solidFill>
                <a:latin typeface="Helvetica Neue"/>
                <a:ea typeface="Helvetica Neue"/>
                <a:cs typeface="Helvetica Neue"/>
                <a:sym typeface="Helvetica Neue"/>
              </a:rPr>
              <a:t>impact, with </a:t>
            </a:r>
            <a:r>
              <a:rPr lang="en" sz="1800" dirty="0">
                <a:solidFill>
                  <a:schemeClr val="bg1"/>
                </a:solidFill>
                <a:latin typeface="Helvetica Neue"/>
                <a:ea typeface="Helvetica Neue"/>
                <a:cs typeface="Helvetica Neue"/>
                <a:sym typeface="Helvetica Neue"/>
              </a:rPr>
              <a:t>particular application to cancer</a:t>
            </a:r>
          </a:p>
        </p:txBody>
      </p:sp>
      <p:sp>
        <p:nvSpPr>
          <p:cNvPr id="299" name="Shape 299"/>
          <p:cNvSpPr txBox="1">
            <a:spLocks noGrp="1"/>
          </p:cNvSpPr>
          <p:nvPr>
            <p:ph type="body" idx="1"/>
          </p:nvPr>
        </p:nvSpPr>
        <p:spPr>
          <a:xfrm>
            <a:off x="50801" y="778675"/>
            <a:ext cx="3417614" cy="4212300"/>
          </a:xfrm>
          <a:prstGeom prst="rect">
            <a:avLst/>
          </a:prstGeom>
          <a:noFill/>
          <a:ln>
            <a:noFill/>
          </a:ln>
        </p:spPr>
        <p:txBody>
          <a:bodyPr wrap="square" lIns="92050" tIns="46025" rIns="92050" bIns="46025" anchor="t" anchorCtr="0">
            <a:noAutofit/>
          </a:bodyPr>
          <a:lstStyle/>
          <a:p>
            <a:pPr lvl="0" indent="-228600">
              <a:spcBef>
                <a:spcPts val="0"/>
              </a:spcBef>
              <a:buClr>
                <a:srgbClr val="FFFFFF"/>
              </a:buClr>
              <a:buFont typeface="Helvetica Neue"/>
              <a:buChar char="•"/>
            </a:pPr>
            <a:r>
              <a:rPr lang="en" sz="2000" dirty="0">
                <a:solidFill>
                  <a:schemeClr val="bg1"/>
                </a:solidFill>
                <a:latin typeface="Helvetica Neue"/>
                <a:ea typeface="Helvetica Neue"/>
                <a:cs typeface="Helvetica Neue"/>
                <a:sym typeface="Helvetica Neue"/>
              </a:rPr>
              <a:t>Introduction</a:t>
            </a:r>
            <a:endParaRPr lang="en-US" sz="2000" dirty="0">
              <a:solidFill>
                <a:schemeClr val="bg1"/>
              </a:solidFill>
              <a:latin typeface="Helvetica Neue"/>
              <a:ea typeface="Helvetica Neue"/>
              <a:cs typeface="Helvetica Neue"/>
              <a:sym typeface="Helvetica Neue"/>
            </a:endParaRPr>
          </a:p>
          <a:p>
            <a:pPr lvl="1" indent="-228600">
              <a:spcBef>
                <a:spcPts val="0"/>
              </a:spcBef>
              <a:buClr>
                <a:srgbClr val="FFFFFF"/>
              </a:buClr>
              <a:buFont typeface="Helvetica Neue"/>
              <a:buChar char="•"/>
            </a:pPr>
            <a:r>
              <a:rPr lang="en" sz="1600" dirty="0">
                <a:solidFill>
                  <a:schemeClr val="bg1"/>
                </a:solidFill>
                <a:latin typeface="Helvetica Neue"/>
                <a:ea typeface="Helvetica Neue"/>
                <a:cs typeface="Helvetica Neue"/>
                <a:sym typeface="Helvetica Neue"/>
              </a:rPr>
              <a:t>An individual's disease variants as </a:t>
            </a:r>
            <a:r>
              <a:rPr lang="en-US" sz="1600" dirty="0" smtClean="0">
                <a:solidFill>
                  <a:schemeClr val="bg1"/>
                </a:solidFill>
                <a:latin typeface="Helvetica Neue"/>
                <a:ea typeface="Helvetica Neue"/>
                <a:cs typeface="Helvetica Neue"/>
                <a:sym typeface="Helvetica Neue"/>
              </a:rPr>
              <a:t/>
            </a:r>
            <a:br>
              <a:rPr lang="en-US" sz="1600" dirty="0" smtClean="0">
                <a:solidFill>
                  <a:schemeClr val="bg1"/>
                </a:solidFill>
                <a:latin typeface="Helvetica Neue"/>
                <a:ea typeface="Helvetica Neue"/>
                <a:cs typeface="Helvetica Neue"/>
                <a:sym typeface="Helvetica Neue"/>
              </a:rPr>
            </a:br>
            <a:r>
              <a:rPr lang="en" sz="1600" dirty="0" smtClean="0">
                <a:solidFill>
                  <a:schemeClr val="bg1"/>
                </a:solidFill>
                <a:latin typeface="Helvetica Neue"/>
                <a:ea typeface="Helvetica Neue"/>
                <a:cs typeface="Helvetica Neue"/>
                <a:sym typeface="Helvetica Neue"/>
              </a:rPr>
              <a:t>the </a:t>
            </a:r>
            <a:r>
              <a:rPr lang="en" sz="1600" dirty="0">
                <a:solidFill>
                  <a:schemeClr val="bg1"/>
                </a:solidFill>
                <a:latin typeface="Helvetica Neue"/>
                <a:ea typeface="Helvetica Neue"/>
                <a:cs typeface="Helvetica Neue"/>
                <a:sym typeface="Helvetica Neue"/>
              </a:rPr>
              <a:t>public's gateway into genomics &amp; biology</a:t>
            </a:r>
          </a:p>
          <a:p>
            <a:pPr lvl="1" indent="-228600">
              <a:spcBef>
                <a:spcPts val="400"/>
              </a:spcBef>
              <a:buClr>
                <a:srgbClr val="FFFFFF"/>
              </a:buClr>
              <a:buFont typeface="Helvetica Neue"/>
              <a:buChar char="•"/>
            </a:pPr>
            <a:r>
              <a:rPr lang="en" sz="1600" b="1" u="sng" dirty="0">
                <a:solidFill>
                  <a:schemeClr val="bg1"/>
                </a:solidFill>
                <a:latin typeface="Helvetica Neue"/>
                <a:ea typeface="Helvetica Neue"/>
                <a:cs typeface="Helvetica Neue"/>
                <a:sym typeface="Helvetica Neue"/>
              </a:rPr>
              <a:t>The exponential scaling</a:t>
            </a:r>
            <a:r>
              <a:rPr lang="en" sz="1600" dirty="0">
                <a:solidFill>
                  <a:schemeClr val="bg1"/>
                </a:solidFill>
                <a:latin typeface="Helvetica Neue"/>
                <a:ea typeface="Helvetica Neue"/>
                <a:cs typeface="Helvetica Neue"/>
                <a:sym typeface="Helvetica Neue"/>
              </a:rPr>
              <a:t> of data </a:t>
            </a:r>
            <a:r>
              <a:rPr lang="en" sz="1600" dirty="0" smtClean="0">
                <a:solidFill>
                  <a:schemeClr val="bg1"/>
                </a:solidFill>
                <a:latin typeface="Helvetica Neue"/>
                <a:ea typeface="Helvetica Neue"/>
                <a:cs typeface="Helvetica Neue"/>
                <a:sym typeface="Helvetica Neue"/>
              </a:rPr>
              <a:t>gen</a:t>
            </a:r>
            <a:r>
              <a:rPr lang="en-US" sz="1600" dirty="0" smtClean="0">
                <a:solidFill>
                  <a:schemeClr val="bg1"/>
                </a:solidFill>
                <a:latin typeface="Helvetica Neue"/>
                <a:ea typeface="Helvetica Neue"/>
                <a:cs typeface="Helvetica Neue"/>
                <a:sym typeface="Helvetica Neue"/>
              </a:rPr>
              <a:t>.</a:t>
            </a:r>
            <a:r>
              <a:rPr lang="en" sz="1600" dirty="0" smtClean="0">
                <a:solidFill>
                  <a:schemeClr val="bg1"/>
                </a:solidFill>
                <a:latin typeface="Helvetica Neue"/>
                <a:ea typeface="Helvetica Neue"/>
                <a:cs typeface="Helvetica Neue"/>
                <a:sym typeface="Helvetica Neue"/>
              </a:rPr>
              <a:t> </a:t>
            </a:r>
            <a:r>
              <a:rPr lang="en" sz="1600" dirty="0">
                <a:solidFill>
                  <a:schemeClr val="bg1"/>
                </a:solidFill>
                <a:latin typeface="Helvetica Neue"/>
                <a:ea typeface="Helvetica Neue"/>
                <a:cs typeface="Helvetica Neue"/>
                <a:sym typeface="Helvetica Neue"/>
              </a:rPr>
              <a:t>&amp; processing</a:t>
            </a:r>
          </a:p>
          <a:p>
            <a:pPr lvl="1" indent="-228600">
              <a:spcBef>
                <a:spcPts val="400"/>
              </a:spcBef>
              <a:buClr>
                <a:srgbClr val="FFFFFF"/>
              </a:buClr>
              <a:buFont typeface="Helvetica Neue"/>
              <a:buChar char="•"/>
            </a:pPr>
            <a:r>
              <a:rPr lang="en-US" sz="1600" dirty="0" smtClean="0">
                <a:solidFill>
                  <a:schemeClr val="bg1"/>
                </a:solidFill>
                <a:latin typeface="Helvetica Neue"/>
                <a:ea typeface="Helvetica Neue"/>
                <a:cs typeface="Helvetica Neue"/>
                <a:sym typeface="Helvetica Neue"/>
              </a:rPr>
              <a:t>Big-data </a:t>
            </a:r>
            <a:r>
              <a:rPr lang="en-US" sz="1600" dirty="0">
                <a:solidFill>
                  <a:schemeClr val="bg1"/>
                </a:solidFill>
                <a:latin typeface="Helvetica Neue"/>
                <a:ea typeface="Helvetica Neue"/>
                <a:cs typeface="Helvetica Neue"/>
                <a:sym typeface="Helvetica Neue"/>
              </a:rPr>
              <a:t>m</a:t>
            </a:r>
            <a:r>
              <a:rPr lang="en" sz="1600" dirty="0" err="1" smtClean="0">
                <a:solidFill>
                  <a:schemeClr val="bg1"/>
                </a:solidFill>
                <a:latin typeface="Helvetica Neue"/>
                <a:ea typeface="Helvetica Neue"/>
                <a:cs typeface="Helvetica Neue"/>
                <a:sym typeface="Helvetica Neue"/>
              </a:rPr>
              <a:t>ining</a:t>
            </a:r>
            <a:r>
              <a:rPr lang="en" sz="1600" dirty="0" smtClean="0">
                <a:solidFill>
                  <a:schemeClr val="bg1"/>
                </a:solidFill>
                <a:latin typeface="Helvetica Neue"/>
                <a:ea typeface="Helvetica Neue"/>
                <a:cs typeface="Helvetica Neue"/>
                <a:sym typeface="Helvetica Neue"/>
              </a:rPr>
              <a:t> to </a:t>
            </a:r>
            <a:r>
              <a:rPr lang="en" sz="1600" dirty="0">
                <a:solidFill>
                  <a:schemeClr val="bg1"/>
                </a:solidFill>
                <a:latin typeface="Helvetica Neue"/>
                <a:ea typeface="Helvetica Neue"/>
                <a:cs typeface="Helvetica Neue"/>
                <a:sym typeface="Helvetica Neue"/>
              </a:rPr>
              <a:t>prioritize </a:t>
            </a:r>
            <a:r>
              <a:rPr lang="en-US" sz="1600" dirty="0">
                <a:solidFill>
                  <a:schemeClr val="bg1"/>
                </a:solidFill>
                <a:latin typeface="Helvetica Neue"/>
                <a:ea typeface="Helvetica Neue"/>
                <a:cs typeface="Helvetica Neue"/>
                <a:sym typeface="Helvetica Neue"/>
              </a:rPr>
              <a:t>key </a:t>
            </a:r>
            <a:r>
              <a:rPr lang="en" sz="1600" dirty="0">
                <a:solidFill>
                  <a:schemeClr val="bg1"/>
                </a:solidFill>
                <a:latin typeface="Helvetica Neue"/>
                <a:ea typeface="Helvetica Neue"/>
                <a:cs typeface="Helvetica Neue"/>
                <a:sym typeface="Helvetica Neue"/>
              </a:rPr>
              <a:t>variants </a:t>
            </a:r>
            <a:r>
              <a:rPr lang="en-US" sz="1600" dirty="0" smtClean="0">
                <a:solidFill>
                  <a:schemeClr val="bg1"/>
                </a:solidFill>
                <a:latin typeface="Helvetica Neue"/>
                <a:ea typeface="Helvetica Neue"/>
                <a:cs typeface="Helvetica Neue"/>
                <a:sym typeface="Helvetica Neue"/>
              </a:rPr>
              <a:t>as </a:t>
            </a:r>
            <a:r>
              <a:rPr lang="en" sz="1600" dirty="0" smtClean="0">
                <a:solidFill>
                  <a:schemeClr val="bg1"/>
                </a:solidFill>
                <a:latin typeface="Helvetica Neue"/>
                <a:ea typeface="Helvetica Neue"/>
                <a:cs typeface="Helvetica Neue"/>
                <a:sym typeface="Helvetica Neue"/>
              </a:rPr>
              <a:t>drivers</a:t>
            </a:r>
            <a:endParaRPr lang="en" sz="1600" dirty="0">
              <a:solidFill>
                <a:schemeClr val="bg1"/>
              </a:solidFill>
              <a:latin typeface="Helvetica Neue"/>
              <a:ea typeface="Helvetica Neue"/>
              <a:cs typeface="Helvetica Neue"/>
              <a:sym typeface="Helvetica Neue"/>
            </a:endParaRPr>
          </a:p>
          <a:p>
            <a:pPr marL="228600" lvl="1" indent="-228600">
              <a:spcBef>
                <a:spcPts val="0"/>
              </a:spcBef>
              <a:buClr>
                <a:srgbClr val="FFFFFF"/>
              </a:buClr>
              <a:buFont typeface="Helvetica Neue"/>
              <a:buChar char="•"/>
            </a:pPr>
            <a:r>
              <a:rPr lang="en" sz="2000" dirty="0">
                <a:solidFill>
                  <a:schemeClr val="bg1"/>
                </a:solidFill>
                <a:latin typeface="Helvetica Neue"/>
                <a:ea typeface="Helvetica Neue"/>
                <a:cs typeface="Helvetica Neue"/>
                <a:sym typeface="Helvetica Neue"/>
              </a:rPr>
              <a:t>Functional impact #1: Coding</a:t>
            </a:r>
          </a:p>
          <a:p>
            <a:pPr lvl="1" indent="-228600">
              <a:spcBef>
                <a:spcPts val="500"/>
              </a:spcBef>
              <a:buFont typeface="Merriweather Sans"/>
              <a:buChar char="•"/>
            </a:pPr>
            <a:r>
              <a:rPr lang="en" sz="1600" b="1" u="sng" dirty="0" smtClean="0">
                <a:solidFill>
                  <a:schemeClr val="bg1"/>
                </a:solidFill>
              </a:rPr>
              <a:t>Frustration</a:t>
            </a:r>
            <a:r>
              <a:rPr lang="en" sz="1600" dirty="0" smtClean="0">
                <a:solidFill>
                  <a:schemeClr val="bg1"/>
                </a:solidFill>
              </a:rPr>
              <a:t> </a:t>
            </a:r>
            <a:r>
              <a:rPr lang="en" sz="1600" dirty="0">
                <a:solidFill>
                  <a:schemeClr val="bg1"/>
                </a:solidFill>
              </a:rPr>
              <a:t>as a localized metric of SNV impact. Differential profiles for oncogenes v. TSGs</a:t>
            </a:r>
            <a:endParaRPr lang="en-US" sz="1600" dirty="0">
              <a:solidFill>
                <a:schemeClr val="bg1"/>
              </a:solidFill>
            </a:endParaRPr>
          </a:p>
          <a:p>
            <a:pPr lvl="1" indent="-228600">
              <a:spcBef>
                <a:spcPts val="400"/>
              </a:spcBef>
              <a:buClr>
                <a:srgbClr val="FFFFFF"/>
              </a:buClr>
              <a:buFont typeface="Helvetica Neue"/>
              <a:buChar char="•"/>
            </a:pPr>
            <a:endParaRPr lang="en-US" sz="1600" b="1" u="sng" dirty="0">
              <a:solidFill>
                <a:schemeClr val="bg1"/>
              </a:solidFill>
              <a:latin typeface="Helvetica Neue"/>
              <a:ea typeface="Helvetica Neue"/>
              <a:cs typeface="Helvetica Neue"/>
            </a:endParaRPr>
          </a:p>
          <a:p>
            <a:pPr marL="571500" marR="0" lvl="1" indent="-228600" algn="l" rtl="0">
              <a:lnSpc>
                <a:spcPct val="100000"/>
              </a:lnSpc>
              <a:spcBef>
                <a:spcPts val="500"/>
              </a:spcBef>
              <a:spcAft>
                <a:spcPts val="0"/>
              </a:spcAft>
              <a:buClr>
                <a:schemeClr val="lt1"/>
              </a:buClr>
              <a:buSzPct val="100000"/>
              <a:buFont typeface="Merriweather Sans"/>
              <a:buChar char="•"/>
            </a:pPr>
            <a:endParaRPr lang="en" sz="1800" b="0" i="0" u="none" strike="noStrike" cap="none" dirty="0">
              <a:solidFill>
                <a:schemeClr val="bg1"/>
              </a:solidFill>
              <a:latin typeface="Arial"/>
              <a:ea typeface="Arial"/>
              <a:cs typeface="Arial"/>
              <a:sym typeface="Arial"/>
            </a:endParaRPr>
          </a:p>
          <a:p>
            <a:pPr marL="457200" marR="0" lvl="0" indent="0" algn="l" rtl="0">
              <a:lnSpc>
                <a:spcPct val="100000"/>
              </a:lnSpc>
              <a:spcBef>
                <a:spcPts val="500"/>
              </a:spcBef>
              <a:spcAft>
                <a:spcPts val="0"/>
              </a:spcAft>
              <a:buNone/>
            </a:pPr>
            <a:r>
              <a:rPr lang="en" sz="1800" b="0" i="0" u="none" strike="noStrike" cap="none" dirty="0">
                <a:solidFill>
                  <a:schemeClr val="bg1"/>
                </a:solidFill>
                <a:latin typeface="Arial"/>
                <a:ea typeface="Arial"/>
                <a:cs typeface="Arial"/>
                <a:sym typeface="Arial"/>
              </a:rPr>
              <a:t/>
            </a:r>
            <a:br>
              <a:rPr lang="en" sz="1800" b="0" i="0" u="none" strike="noStrike" cap="none" dirty="0">
                <a:solidFill>
                  <a:schemeClr val="bg1"/>
                </a:solidFill>
                <a:latin typeface="Arial"/>
                <a:ea typeface="Arial"/>
                <a:cs typeface="Arial"/>
                <a:sym typeface="Arial"/>
              </a:rPr>
            </a:br>
            <a:endParaRPr lang="en" sz="1800" b="0" i="0" u="none" strike="noStrike" cap="none" dirty="0">
              <a:solidFill>
                <a:schemeClr val="bg1"/>
              </a:solidFill>
              <a:latin typeface="Arial"/>
              <a:ea typeface="Arial"/>
              <a:cs typeface="Arial"/>
              <a:sym typeface="Arial"/>
            </a:endParaRPr>
          </a:p>
        </p:txBody>
      </p:sp>
      <p:sp>
        <p:nvSpPr>
          <p:cNvPr id="300" name="Shape 300"/>
          <p:cNvSpPr txBox="1"/>
          <p:nvPr/>
        </p:nvSpPr>
        <p:spPr>
          <a:xfrm>
            <a:off x="8916425" y="3060000"/>
            <a:ext cx="529200" cy="2144100"/>
          </a:xfrm>
          <a:prstGeom prst="rect">
            <a:avLst/>
          </a:prstGeom>
          <a:solidFill>
            <a:srgbClr val="000000"/>
          </a:solidFill>
          <a:ln>
            <a:noFill/>
          </a:ln>
        </p:spPr>
        <p:txBody>
          <a:bodyPr wrap="square" lIns="91425" tIns="91425" rIns="91425" bIns="91425" anchor="t" anchorCtr="0">
            <a:noAutofit/>
          </a:bodyPr>
          <a:lstStyle/>
          <a:p>
            <a:pPr>
              <a:buClr>
                <a:srgbClr val="000000"/>
              </a:buClr>
              <a:buFont typeface="Arial"/>
              <a:buNone/>
            </a:pPr>
            <a:endParaRPr>
              <a:solidFill>
                <a:srgbClr val="000000">
                  <a:lumMod val="65000"/>
                  <a:lumOff val="35000"/>
                </a:srgbClr>
              </a:solidFill>
            </a:endParaRPr>
          </a:p>
        </p:txBody>
      </p:sp>
      <p:sp>
        <p:nvSpPr>
          <p:cNvPr id="301" name="Shape 301"/>
          <p:cNvSpPr txBox="1">
            <a:spLocks noGrp="1"/>
          </p:cNvSpPr>
          <p:nvPr>
            <p:ph type="body" idx="1"/>
          </p:nvPr>
        </p:nvSpPr>
        <p:spPr>
          <a:xfrm>
            <a:off x="3846786" y="778675"/>
            <a:ext cx="5069639" cy="4212300"/>
          </a:xfrm>
          <a:prstGeom prst="rect">
            <a:avLst/>
          </a:prstGeom>
          <a:noFill/>
          <a:ln>
            <a:noFill/>
          </a:ln>
        </p:spPr>
        <p:txBody>
          <a:bodyPr wrap="square" lIns="92050" tIns="46025" rIns="92050" bIns="46025" anchor="t" anchorCtr="0">
            <a:noAutofit/>
          </a:bodyPr>
          <a:lstStyle/>
          <a:p>
            <a:pPr indent="-228600">
              <a:spcBef>
                <a:spcPts val="500"/>
              </a:spcBef>
              <a:buFont typeface="Merriweather Sans"/>
              <a:buChar char="•"/>
            </a:pPr>
            <a:r>
              <a:rPr lang="en" sz="1500" dirty="0">
                <a:solidFill>
                  <a:schemeClr val="bg1"/>
                </a:solidFill>
                <a:latin typeface="Helvetica Neue"/>
                <a:ea typeface="Helvetica Neue"/>
                <a:cs typeface="Helvetica Neue"/>
                <a:sym typeface="Helvetica Neue"/>
              </a:rPr>
              <a:t>Functional impact #2: Non-coding</a:t>
            </a:r>
            <a:endParaRPr lang="en-US" sz="1500" dirty="0">
              <a:solidFill>
                <a:schemeClr val="bg1"/>
              </a:solidFill>
              <a:latin typeface="Helvetica Neue"/>
              <a:ea typeface="Helvetica Neue"/>
              <a:cs typeface="Helvetica Neue"/>
            </a:endParaRPr>
          </a:p>
          <a:p>
            <a:pPr lvl="1" indent="-228600">
              <a:spcBef>
                <a:spcPts val="500"/>
              </a:spcBef>
              <a:buFont typeface="Merriweather Sans"/>
              <a:buChar char="•"/>
            </a:pPr>
            <a:r>
              <a:rPr lang="en" sz="1500" b="1" u="sng" dirty="0" err="1">
                <a:solidFill>
                  <a:schemeClr val="bg1"/>
                </a:solidFill>
                <a:latin typeface="Helvetica Neue"/>
                <a:ea typeface="Helvetica Neue"/>
                <a:cs typeface="Helvetica Neue"/>
              </a:rPr>
              <a:t>FunSeq</a:t>
            </a:r>
            <a:r>
              <a:rPr lang="en" sz="1500" b="1" u="sng" dirty="0">
                <a:solidFill>
                  <a:schemeClr val="bg1"/>
                </a:solidFill>
                <a:latin typeface="Helvetica Neue"/>
                <a:ea typeface="Helvetica Neue"/>
                <a:cs typeface="Helvetica Neue"/>
              </a:rPr>
              <a:t> </a:t>
            </a:r>
            <a:r>
              <a:rPr lang="en" sz="1500" dirty="0">
                <a:solidFill>
                  <a:schemeClr val="bg1"/>
                </a:solidFill>
                <a:latin typeface="Helvetica Neue"/>
                <a:ea typeface="Helvetica Neue"/>
                <a:cs typeface="Helvetica Neue"/>
              </a:rPr>
              <a:t>integrates evidence, </a:t>
            </a:r>
            <a:r>
              <a:rPr lang="en-US" sz="1500" dirty="0">
                <a:solidFill>
                  <a:schemeClr val="bg1"/>
                </a:solidFill>
                <a:latin typeface="Helvetica Neue"/>
                <a:ea typeface="Helvetica Neue"/>
                <a:cs typeface="Helvetica Neue"/>
              </a:rPr>
              <a:t/>
            </a:r>
            <a:br>
              <a:rPr lang="en-US" sz="1500" dirty="0">
                <a:solidFill>
                  <a:schemeClr val="bg1"/>
                </a:solidFill>
                <a:latin typeface="Helvetica Neue"/>
                <a:ea typeface="Helvetica Neue"/>
                <a:cs typeface="Helvetica Neue"/>
              </a:rPr>
            </a:br>
            <a:r>
              <a:rPr lang="en" sz="1500" dirty="0">
                <a:solidFill>
                  <a:schemeClr val="bg1"/>
                </a:solidFill>
                <a:latin typeface="Helvetica Neue"/>
                <a:ea typeface="Helvetica Neue"/>
                <a:cs typeface="Helvetica Neue"/>
              </a:rPr>
              <a:t>with a</a:t>
            </a:r>
            <a:r>
              <a:rPr lang="en-US" sz="1500" dirty="0">
                <a:solidFill>
                  <a:schemeClr val="bg1"/>
                </a:solidFill>
                <a:latin typeface="Helvetica Neue"/>
                <a:ea typeface="Helvetica Neue"/>
                <a:cs typeface="Helvetica Neue"/>
              </a:rPr>
              <a:t> “</a:t>
            </a:r>
            <a:r>
              <a:rPr lang="en-US" sz="1500" dirty="0" err="1">
                <a:solidFill>
                  <a:schemeClr val="bg1"/>
                </a:solidFill>
                <a:latin typeface="Helvetica Neue"/>
                <a:ea typeface="Helvetica Neue"/>
                <a:cs typeface="Helvetica Neue"/>
              </a:rPr>
              <a:t>surprisal</a:t>
            </a:r>
            <a:r>
              <a:rPr lang="en-US" sz="1500" dirty="0">
                <a:solidFill>
                  <a:schemeClr val="bg1"/>
                </a:solidFill>
                <a:latin typeface="Helvetica Neue"/>
                <a:ea typeface="Helvetica Neue"/>
                <a:cs typeface="Helvetica Neue"/>
              </a:rPr>
              <a:t>” </a:t>
            </a:r>
            <a:r>
              <a:rPr lang="en" sz="1500" dirty="0">
                <a:solidFill>
                  <a:schemeClr val="bg1"/>
                </a:solidFill>
                <a:latin typeface="Helvetica Neue"/>
                <a:ea typeface="Helvetica Neue"/>
                <a:cs typeface="Helvetica Neue"/>
              </a:rPr>
              <a:t>based weighting scheme</a:t>
            </a:r>
            <a:r>
              <a:rPr lang="en-US" sz="1500" dirty="0">
                <a:solidFill>
                  <a:schemeClr val="bg1"/>
                </a:solidFill>
                <a:latin typeface="Helvetica Neue"/>
                <a:ea typeface="Helvetica Neue"/>
                <a:cs typeface="Helvetica Neue"/>
              </a:rPr>
              <a:t>. </a:t>
            </a:r>
            <a:r>
              <a:rPr lang="en" sz="1500" dirty="0">
                <a:solidFill>
                  <a:schemeClr val="bg1"/>
                </a:solidFill>
                <a:latin typeface="Helvetica Neue"/>
                <a:ea typeface="Helvetica Neue"/>
                <a:cs typeface="Helvetica Neue"/>
              </a:rPr>
              <a:t>Prioritizing rare variants with “sensitive sites” </a:t>
            </a:r>
            <a:r>
              <a:rPr lang="en-US" sz="1500" dirty="0">
                <a:solidFill>
                  <a:schemeClr val="bg1"/>
                </a:solidFill>
                <a:latin typeface="Helvetica Neue"/>
                <a:ea typeface="Helvetica Neue"/>
                <a:cs typeface="Helvetica Neue"/>
              </a:rPr>
              <a:t/>
            </a:r>
            <a:br>
              <a:rPr lang="en-US" sz="1500" dirty="0">
                <a:solidFill>
                  <a:schemeClr val="bg1"/>
                </a:solidFill>
                <a:latin typeface="Helvetica Neue"/>
                <a:ea typeface="Helvetica Neue"/>
                <a:cs typeface="Helvetica Neue"/>
              </a:rPr>
            </a:br>
            <a:r>
              <a:rPr lang="en" sz="1500" dirty="0">
                <a:solidFill>
                  <a:schemeClr val="bg1"/>
                </a:solidFill>
                <a:latin typeface="Helvetica Neue"/>
                <a:ea typeface="Helvetica Neue"/>
                <a:cs typeface="Helvetica Neue"/>
              </a:rPr>
              <a:t>(human</a:t>
            </a:r>
            <a:r>
              <a:rPr lang="en-US" sz="1500" dirty="0">
                <a:solidFill>
                  <a:schemeClr val="bg1"/>
                </a:solidFill>
                <a:latin typeface="Helvetica Neue"/>
                <a:ea typeface="Helvetica Neue"/>
                <a:cs typeface="Helvetica Neue"/>
              </a:rPr>
              <a:t> </a:t>
            </a:r>
            <a:r>
              <a:rPr lang="en" sz="1500" dirty="0">
                <a:solidFill>
                  <a:schemeClr val="bg1"/>
                </a:solidFill>
                <a:latin typeface="Helvetica Neue"/>
                <a:ea typeface="Helvetica Neue"/>
                <a:cs typeface="Helvetica Neue"/>
              </a:rPr>
              <a:t>conserved)</a:t>
            </a:r>
          </a:p>
          <a:p>
            <a:pPr lvl="1" indent="-228600">
              <a:spcBef>
                <a:spcPts val="400"/>
              </a:spcBef>
              <a:buClr>
                <a:srgbClr val="FFFFFF"/>
              </a:buClr>
              <a:buFont typeface="Helvetica Neue"/>
              <a:buChar char="•"/>
            </a:pPr>
            <a:r>
              <a:rPr lang="en-US" sz="1500" b="1" u="sng" dirty="0">
                <a:solidFill>
                  <a:schemeClr val="bg1"/>
                </a:solidFill>
              </a:rPr>
              <a:t>RADAR: </a:t>
            </a:r>
            <a:r>
              <a:rPr lang="en-US" sz="1500" dirty="0">
                <a:solidFill>
                  <a:schemeClr val="bg1"/>
                </a:solidFill>
              </a:rPr>
              <a:t>prioritize variants </a:t>
            </a:r>
            <a:r>
              <a:rPr lang="en-US" sz="1500" dirty="0" smtClean="0">
                <a:solidFill>
                  <a:schemeClr val="bg1"/>
                </a:solidFill>
              </a:rPr>
              <a:t>based on </a:t>
            </a:r>
            <a:r>
              <a:rPr lang="en-US" sz="1500" dirty="0">
                <a:solidFill>
                  <a:schemeClr val="bg1"/>
                </a:solidFill>
              </a:rPr>
              <a:t>post-transcriptional </a:t>
            </a:r>
            <a:r>
              <a:rPr lang="en-US" sz="1500" dirty="0" err="1">
                <a:solidFill>
                  <a:schemeClr val="bg1"/>
                </a:solidFill>
              </a:rPr>
              <a:t>regulome</a:t>
            </a:r>
            <a:r>
              <a:rPr lang="en-US" sz="1500" dirty="0">
                <a:solidFill>
                  <a:schemeClr val="bg1"/>
                </a:solidFill>
              </a:rPr>
              <a:t> using </a:t>
            </a:r>
            <a:r>
              <a:rPr lang="en-US" sz="1500" dirty="0" smtClean="0">
                <a:solidFill>
                  <a:schemeClr val="bg1"/>
                </a:solidFill>
              </a:rPr>
              <a:t>ENCODE </a:t>
            </a:r>
            <a:r>
              <a:rPr lang="en-US" sz="1500" dirty="0" err="1" smtClean="0">
                <a:solidFill>
                  <a:schemeClr val="bg1"/>
                </a:solidFill>
              </a:rPr>
              <a:t>eCLIP</a:t>
            </a:r>
            <a:endParaRPr lang="en-US" sz="1500" dirty="0">
              <a:solidFill>
                <a:schemeClr val="bg1"/>
              </a:solidFill>
            </a:endParaRPr>
          </a:p>
          <a:p>
            <a:pPr lvl="1" indent="-228600">
              <a:spcBef>
                <a:spcPts val="400"/>
              </a:spcBef>
              <a:buClr>
                <a:srgbClr val="FFFFFF"/>
              </a:buClr>
              <a:buFont typeface="Helvetica Neue"/>
              <a:buChar char="•"/>
            </a:pPr>
            <a:r>
              <a:rPr lang="en-US" sz="1500" b="1" u="sng" dirty="0" err="1">
                <a:solidFill>
                  <a:schemeClr val="bg1"/>
                </a:solidFill>
              </a:rPr>
              <a:t>uORFs</a:t>
            </a:r>
            <a:r>
              <a:rPr lang="en-US" sz="1500" b="1" u="sng" dirty="0">
                <a:solidFill>
                  <a:schemeClr val="bg1"/>
                </a:solidFill>
              </a:rPr>
              <a:t>:</a:t>
            </a:r>
            <a:r>
              <a:rPr lang="en-US" sz="1500" dirty="0">
                <a:solidFill>
                  <a:schemeClr val="bg1"/>
                </a:solidFill>
              </a:rPr>
              <a:t> Feature integration to find small subset of upstream mutations that potentially alter </a:t>
            </a:r>
            <a:r>
              <a:rPr lang="en-US" sz="1500" dirty="0" smtClean="0">
                <a:solidFill>
                  <a:schemeClr val="bg1"/>
                </a:solidFill>
              </a:rPr>
              <a:t>translation</a:t>
            </a:r>
            <a:endParaRPr lang="en-US" sz="1500" dirty="0" smtClean="0">
              <a:solidFill>
                <a:schemeClr val="bg1"/>
              </a:solidFill>
              <a:latin typeface="Helvetica Neue"/>
              <a:ea typeface="Helvetica Neue"/>
              <a:cs typeface="Helvetica Neue"/>
              <a:sym typeface="Helvetica Neue"/>
            </a:endParaRPr>
          </a:p>
          <a:p>
            <a:pPr lvl="0" indent="-228600">
              <a:spcBef>
                <a:spcPts val="400"/>
              </a:spcBef>
              <a:buClr>
                <a:srgbClr val="666666"/>
              </a:buClr>
              <a:buFont typeface="Helvetica Neue"/>
              <a:buChar char="•"/>
            </a:pPr>
            <a:r>
              <a:rPr lang="en" sz="1500" dirty="0" smtClean="0">
                <a:solidFill>
                  <a:schemeClr val="bg1"/>
                </a:solidFill>
                <a:latin typeface="Helvetica Neue"/>
                <a:ea typeface="Helvetica Neue"/>
                <a:cs typeface="Helvetica Neue"/>
                <a:sym typeface="Helvetica Neue"/>
              </a:rPr>
              <a:t>(</a:t>
            </a:r>
            <a:r>
              <a:rPr lang="en" sz="1500" dirty="0">
                <a:solidFill>
                  <a:schemeClr val="bg1"/>
                </a:solidFill>
                <a:latin typeface="Helvetica Neue"/>
                <a:ea typeface="Helvetica Neue"/>
                <a:cs typeface="Helvetica Neue"/>
                <a:sym typeface="Helvetica Neue"/>
              </a:rPr>
              <a:t>Low-power) application to </a:t>
            </a:r>
            <a:r>
              <a:rPr lang="en" sz="1500" b="1" dirty="0" err="1">
                <a:solidFill>
                  <a:schemeClr val="bg1"/>
                </a:solidFill>
                <a:latin typeface="Helvetica Neue"/>
                <a:ea typeface="Helvetica Neue"/>
                <a:cs typeface="Helvetica Neue"/>
                <a:sym typeface="Helvetica Neue"/>
              </a:rPr>
              <a:t>pRCC</a:t>
            </a:r>
            <a:endParaRPr lang="en" sz="1500" b="1" dirty="0">
              <a:solidFill>
                <a:schemeClr val="bg1"/>
              </a:solidFill>
              <a:latin typeface="Helvetica Neue"/>
              <a:ea typeface="Helvetica Neue"/>
              <a:cs typeface="Helvetica Neue"/>
              <a:sym typeface="Helvetica Neue"/>
            </a:endParaRPr>
          </a:p>
          <a:p>
            <a:pPr lvl="1" indent="-228600">
              <a:spcBef>
                <a:spcPts val="400"/>
              </a:spcBef>
              <a:buClr>
                <a:srgbClr val="666666"/>
              </a:buClr>
              <a:buFont typeface="Helvetica Neue"/>
              <a:buChar char="•"/>
            </a:pPr>
            <a:r>
              <a:rPr lang="en" sz="1500" dirty="0">
                <a:solidFill>
                  <a:schemeClr val="bg1"/>
                </a:solidFill>
                <a:latin typeface="Helvetica Neue"/>
                <a:ea typeface="Helvetica Neue"/>
                <a:cs typeface="Helvetica Neue"/>
                <a:sym typeface="Helvetica Neue"/>
              </a:rPr>
              <a:t>WGS finds additional facts on the canonical driver, MET. Other suggestive non-coding hotspots.</a:t>
            </a:r>
          </a:p>
          <a:p>
            <a:pPr lvl="1" indent="-228600">
              <a:spcBef>
                <a:spcPts val="400"/>
              </a:spcBef>
              <a:buClr>
                <a:srgbClr val="666666"/>
              </a:buClr>
              <a:buFont typeface="Helvetica Neue"/>
              <a:buChar char="•"/>
            </a:pPr>
            <a:r>
              <a:rPr lang="en-US" sz="1500" dirty="0">
                <a:solidFill>
                  <a:schemeClr val="bg1"/>
                </a:solidFill>
                <a:latin typeface="Helvetica Neue"/>
                <a:ea typeface="Helvetica Neue"/>
                <a:cs typeface="Helvetica Neue"/>
                <a:sym typeface="Helvetica Neue"/>
              </a:rPr>
              <a:t>Analysis of signatures &amp; </a:t>
            </a:r>
            <a:r>
              <a:rPr lang="en-US" sz="1500" dirty="0" err="1" smtClean="0">
                <a:solidFill>
                  <a:schemeClr val="bg1"/>
                </a:solidFill>
                <a:latin typeface="Helvetica Neue"/>
                <a:ea typeface="Helvetica Neue"/>
                <a:cs typeface="Helvetica Neue"/>
                <a:sym typeface="Helvetica Neue"/>
              </a:rPr>
              <a:t>tu</a:t>
            </a:r>
            <a:r>
              <a:rPr lang="en" sz="1500" dirty="0" err="1" smtClean="0">
                <a:solidFill>
                  <a:schemeClr val="bg1"/>
                </a:solidFill>
                <a:latin typeface="Helvetica Neue"/>
                <a:ea typeface="Helvetica Neue"/>
                <a:cs typeface="Helvetica Neue"/>
                <a:sym typeface="Helvetica Neue"/>
              </a:rPr>
              <a:t>mor</a:t>
            </a:r>
            <a:r>
              <a:rPr lang="en" sz="1500" dirty="0" smtClean="0">
                <a:solidFill>
                  <a:schemeClr val="bg1"/>
                </a:solidFill>
                <a:latin typeface="Helvetica Neue"/>
                <a:ea typeface="Helvetica Neue"/>
                <a:cs typeface="Helvetica Neue"/>
                <a:sym typeface="Helvetica Neue"/>
              </a:rPr>
              <a:t> </a:t>
            </a:r>
            <a:r>
              <a:rPr lang="en" sz="1500" dirty="0">
                <a:solidFill>
                  <a:schemeClr val="bg1"/>
                </a:solidFill>
                <a:latin typeface="Helvetica Neue"/>
                <a:ea typeface="Helvetica Neue"/>
                <a:cs typeface="Helvetica Neue"/>
                <a:sym typeface="Helvetica Neue"/>
              </a:rPr>
              <a:t>evolution </a:t>
            </a:r>
            <a:r>
              <a:rPr lang="en-US" sz="1500" dirty="0">
                <a:solidFill>
                  <a:schemeClr val="bg1"/>
                </a:solidFill>
                <a:latin typeface="Helvetica Neue"/>
                <a:ea typeface="Helvetica Neue"/>
                <a:cs typeface="Helvetica Neue"/>
                <a:sym typeface="Helvetica Neue"/>
              </a:rPr>
              <a:t>helps </a:t>
            </a:r>
            <a:r>
              <a:rPr lang="en-US" sz="1500" dirty="0" smtClean="0">
                <a:solidFill>
                  <a:schemeClr val="bg1"/>
                </a:solidFill>
                <a:latin typeface="Helvetica Neue"/>
                <a:ea typeface="Helvetica Neue"/>
                <a:cs typeface="Helvetica Neue"/>
                <a:sym typeface="Helvetica Neue"/>
              </a:rPr>
              <a:t>identify </a:t>
            </a:r>
            <a:r>
              <a:rPr lang="en" sz="1500" dirty="0" smtClean="0">
                <a:solidFill>
                  <a:schemeClr val="bg1"/>
                </a:solidFill>
                <a:latin typeface="Helvetica Neue"/>
                <a:ea typeface="Helvetica Neue"/>
                <a:cs typeface="Helvetica Neue"/>
                <a:sym typeface="Helvetica Neue"/>
              </a:rPr>
              <a:t>key </a:t>
            </a:r>
            <a:r>
              <a:rPr lang="en" sz="1500" dirty="0">
                <a:solidFill>
                  <a:schemeClr val="bg1"/>
                </a:solidFill>
                <a:latin typeface="Helvetica Neue"/>
                <a:ea typeface="Helvetica Neue"/>
                <a:cs typeface="Helvetica Neue"/>
                <a:sym typeface="Helvetica Neue"/>
              </a:rPr>
              <a:t>mutations </a:t>
            </a:r>
            <a:r>
              <a:rPr lang="en-US" sz="1500" dirty="0" smtClean="0">
                <a:solidFill>
                  <a:schemeClr val="bg1"/>
                </a:solidFill>
                <a:latin typeface="Helvetica Neue"/>
                <a:ea typeface="Helvetica Neue"/>
                <a:cs typeface="Helvetica Neue"/>
                <a:sym typeface="Helvetica Neue"/>
              </a:rPr>
              <a:t>in different ways 15</a:t>
            </a:r>
          </a:p>
          <a:p>
            <a:pPr lvl="1" indent="-228600">
              <a:spcBef>
                <a:spcPts val="400"/>
              </a:spcBef>
              <a:buClr>
                <a:srgbClr val="666666"/>
              </a:buClr>
              <a:buFont typeface="Helvetica Neue"/>
              <a:buChar char="•"/>
            </a:pPr>
            <a:endParaRPr lang="en" sz="1500" dirty="0">
              <a:solidFill>
                <a:schemeClr val="bg1"/>
              </a:solidFill>
              <a:latin typeface="Helvetica Neue"/>
              <a:ea typeface="Helvetica Neue"/>
              <a:cs typeface="Helvetica Neue"/>
              <a:sym typeface="Helvetica Neue"/>
            </a:endParaRPr>
          </a:p>
        </p:txBody>
      </p:sp>
    </p:spTree>
    <p:extLst>
      <p:ext uri="{BB962C8B-B14F-4D97-AF65-F5344CB8AC3E}">
        <p14:creationId xmlns:p14="http://schemas.microsoft.com/office/powerpoint/2010/main" val="156979782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876"/>
        <p:cNvGrpSpPr/>
        <p:nvPr/>
      </p:nvGrpSpPr>
      <p:grpSpPr>
        <a:xfrm>
          <a:off x="0" y="0"/>
          <a:ext cx="0" cy="0"/>
          <a:chOff x="0" y="0"/>
          <a:chExt cx="0" cy="0"/>
        </a:xfrm>
      </p:grpSpPr>
      <p:sp>
        <p:nvSpPr>
          <p:cNvPr id="1877" name="Shape 1877"/>
          <p:cNvSpPr/>
          <p:nvPr/>
        </p:nvSpPr>
        <p:spPr>
          <a:xfrm>
            <a:off x="8619000" y="-89775"/>
            <a:ext cx="525000" cy="5382300"/>
          </a:xfrm>
          <a:prstGeom prst="rect">
            <a:avLst/>
          </a:prstGeom>
          <a:solidFill>
            <a:srgbClr val="FFFFFF"/>
          </a:solidFill>
          <a:ln>
            <a:noFill/>
          </a:ln>
        </p:spPr>
        <p:txBody>
          <a:bodyPr wrap="square" lIns="91425" tIns="91425" rIns="91425" bIns="91425" anchor="ctr" anchorCtr="0">
            <a:noAutofit/>
          </a:bodyPr>
          <a:lstStyle/>
          <a:p>
            <a:pPr lvl="0">
              <a:spcBef>
                <a:spcPts val="0"/>
              </a:spcBef>
              <a:buNone/>
            </a:pPr>
            <a:endParaRPr/>
          </a:p>
        </p:txBody>
      </p:sp>
      <p:sp>
        <p:nvSpPr>
          <p:cNvPr id="1879" name="Shape 1879"/>
          <p:cNvSpPr/>
          <p:nvPr/>
        </p:nvSpPr>
        <p:spPr>
          <a:xfrm>
            <a:off x="601575" y="93160"/>
            <a:ext cx="5278136" cy="4923300"/>
          </a:xfrm>
          <a:prstGeom prst="rect">
            <a:avLst/>
          </a:prstGeom>
          <a:noFill/>
          <a:ln>
            <a:noFill/>
          </a:ln>
        </p:spPr>
        <p:txBody>
          <a:bodyPr wrap="square" lIns="68575" tIns="34275" rIns="68575" bIns="34275" anchor="t" anchorCtr="0">
            <a:noAutofit/>
          </a:bodyPr>
          <a:lstStyle/>
          <a:p>
            <a:pPr lvl="0" rtl="0">
              <a:spcBef>
                <a:spcPts val="0"/>
              </a:spcBef>
              <a:buClr>
                <a:schemeClr val="dk1"/>
              </a:buClr>
              <a:buSzPct val="25000"/>
              <a:buFont typeface="Arial"/>
              <a:buNone/>
            </a:pPr>
            <a:r>
              <a:rPr lang="en" sz="1200" dirty="0" err="1" smtClean="0">
                <a:solidFill>
                  <a:schemeClr val="dk1"/>
                </a:solidFill>
              </a:rPr>
              <a:t>github.com</a:t>
            </a:r>
            <a:r>
              <a:rPr lang="en" sz="1200" dirty="0" smtClean="0">
                <a:solidFill>
                  <a:schemeClr val="dk1"/>
                </a:solidFill>
              </a:rPr>
              <a:t>/</a:t>
            </a:r>
            <a:r>
              <a:rPr lang="en" sz="1200" dirty="0" err="1" smtClean="0">
                <a:solidFill>
                  <a:schemeClr val="dk1"/>
                </a:solidFill>
              </a:rPr>
              <a:t>gersteinlab</a:t>
            </a:r>
            <a:r>
              <a:rPr lang="en" sz="1200" dirty="0" smtClean="0">
                <a:solidFill>
                  <a:schemeClr val="dk1"/>
                </a:solidFill>
              </a:rPr>
              <a:t>/</a:t>
            </a:r>
            <a:r>
              <a:rPr lang="en" sz="1800" b="1" dirty="0" smtClean="0">
                <a:solidFill>
                  <a:srgbClr val="FF0000"/>
                </a:solidFill>
              </a:rPr>
              <a:t>Frustration</a:t>
            </a:r>
            <a:r>
              <a:rPr lang="en-US" sz="1800" b="1" dirty="0" smtClean="0">
                <a:solidFill>
                  <a:srgbClr val="FF0000"/>
                </a:solidFill>
              </a:rPr>
              <a:t> - </a:t>
            </a:r>
            <a:r>
              <a:rPr lang="en" sz="1200" dirty="0" smtClean="0">
                <a:solidFill>
                  <a:schemeClr val="dk1"/>
                </a:solidFill>
              </a:rPr>
              <a:t>S </a:t>
            </a:r>
            <a:r>
              <a:rPr lang="en" sz="1800" b="1" dirty="0">
                <a:solidFill>
                  <a:srgbClr val="1155CC"/>
                </a:solidFill>
              </a:rPr>
              <a:t>Kumar</a:t>
            </a:r>
            <a:r>
              <a:rPr lang="en" sz="1200" dirty="0">
                <a:solidFill>
                  <a:schemeClr val="dk1"/>
                </a:solidFill>
              </a:rPr>
              <a:t>, </a:t>
            </a:r>
            <a:r>
              <a:rPr lang="en" sz="1200" dirty="0" smtClean="0">
                <a:solidFill>
                  <a:schemeClr val="dk1"/>
                </a:solidFill>
              </a:rPr>
              <a:t>D Clarke</a:t>
            </a:r>
            <a:endParaRPr lang="en-US" sz="1200" dirty="0" smtClean="0">
              <a:solidFill>
                <a:schemeClr val="dk1"/>
              </a:solidFill>
            </a:endParaRPr>
          </a:p>
          <a:p>
            <a:pPr lvl="0" rtl="0">
              <a:spcBef>
                <a:spcPts val="0"/>
              </a:spcBef>
              <a:buClr>
                <a:schemeClr val="dk1"/>
              </a:buClr>
              <a:buSzPct val="25000"/>
              <a:buFont typeface="Arial"/>
              <a:buNone/>
            </a:pPr>
            <a:endParaRPr lang="en-US" sz="1200" dirty="0">
              <a:solidFill>
                <a:schemeClr val="dk1"/>
              </a:solidFill>
            </a:endParaRPr>
          </a:p>
          <a:p>
            <a:pPr>
              <a:buClr>
                <a:schemeClr val="dk1"/>
              </a:buClr>
              <a:buSzPct val="25000"/>
            </a:pPr>
            <a:r>
              <a:rPr lang="en-US" sz="2000" b="1" dirty="0" err="1">
                <a:solidFill>
                  <a:srgbClr val="FF0000"/>
                </a:solidFill>
              </a:rPr>
              <a:t>pRCC</a:t>
            </a:r>
            <a:r>
              <a:rPr lang="en-US" sz="2000" b="1" dirty="0">
                <a:solidFill>
                  <a:srgbClr val="FF0000"/>
                </a:solidFill>
              </a:rPr>
              <a:t> </a:t>
            </a:r>
            <a:r>
              <a:rPr lang="en-US" sz="1200" dirty="0">
                <a:solidFill>
                  <a:schemeClr val="dk1"/>
                </a:solidFill>
              </a:rPr>
              <a:t>- S </a:t>
            </a:r>
            <a:r>
              <a:rPr lang="en-US" sz="1800" b="1" dirty="0">
                <a:solidFill>
                  <a:srgbClr val="1155CC"/>
                </a:solidFill>
              </a:rPr>
              <a:t>Li</a:t>
            </a:r>
            <a:r>
              <a:rPr lang="en-US" sz="1200" dirty="0">
                <a:solidFill>
                  <a:schemeClr val="dk1"/>
                </a:solidFill>
              </a:rPr>
              <a:t>, B </a:t>
            </a:r>
            <a:r>
              <a:rPr lang="en-US" sz="1200" dirty="0" err="1">
                <a:solidFill>
                  <a:schemeClr val="dk1"/>
                </a:solidFill>
              </a:rPr>
              <a:t>Shuch</a:t>
            </a:r>
            <a:endParaRPr lang="en-US" sz="1200" dirty="0">
              <a:solidFill>
                <a:schemeClr val="dk1"/>
              </a:solidFill>
            </a:endParaRPr>
          </a:p>
          <a:p>
            <a:pPr lvl="0" rtl="0">
              <a:spcBef>
                <a:spcPts val="0"/>
              </a:spcBef>
              <a:buClr>
                <a:schemeClr val="dk1"/>
              </a:buClr>
              <a:buSzPct val="25000"/>
              <a:buFont typeface="Arial"/>
              <a:buNone/>
            </a:pPr>
            <a:endParaRPr lang="en" sz="1200" dirty="0" smtClean="0">
              <a:solidFill>
                <a:schemeClr val="dk1"/>
              </a:solidFill>
            </a:endParaRPr>
          </a:p>
          <a:p>
            <a:pPr lvl="0" rtl="0">
              <a:spcBef>
                <a:spcPts val="0"/>
              </a:spcBef>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1880" name="Shape 1880"/>
          <p:cNvSpPr/>
          <p:nvPr/>
        </p:nvSpPr>
        <p:spPr>
          <a:xfrm>
            <a:off x="6041500" y="98219"/>
            <a:ext cx="2755660" cy="2456591"/>
          </a:xfrm>
          <a:prstGeom prst="rect">
            <a:avLst/>
          </a:prstGeom>
          <a:noFill/>
          <a:ln>
            <a:noFill/>
          </a:ln>
        </p:spPr>
        <p:txBody>
          <a:bodyPr wrap="square" lIns="68575" tIns="34275" rIns="68575" bIns="34275" anchor="t" anchorCtr="0">
            <a:noAutofit/>
          </a:bodyPr>
          <a:lstStyle/>
          <a:p>
            <a:pPr lvl="0" rtl="0">
              <a:spcBef>
                <a:spcPts val="0"/>
              </a:spcBef>
              <a:buClr>
                <a:schemeClr val="dk1"/>
              </a:buClr>
              <a:buSzPct val="25000"/>
              <a:buFont typeface="Arial"/>
              <a:buNone/>
            </a:pPr>
            <a:r>
              <a:rPr lang="en" sz="1800" b="1" dirty="0" smtClean="0">
                <a:solidFill>
                  <a:srgbClr val="FF0000"/>
                </a:solidFill>
              </a:rPr>
              <a:t>CostSeq2</a:t>
            </a:r>
            <a:r>
              <a:rPr lang="en-US" sz="1800" b="1" dirty="0" smtClean="0">
                <a:solidFill>
                  <a:srgbClr val="FF0000"/>
                </a:solidFill>
              </a:rPr>
              <a:t> </a:t>
            </a:r>
            <a:r>
              <a:rPr lang="en-US" sz="1200" dirty="0">
                <a:solidFill>
                  <a:schemeClr val="dk1"/>
                </a:solidFill>
              </a:rPr>
              <a:t>-</a:t>
            </a:r>
            <a:r>
              <a:rPr lang="en-US" sz="1800" b="1" dirty="0" smtClean="0">
                <a:solidFill>
                  <a:srgbClr val="FF0000"/>
                </a:solidFill>
              </a:rPr>
              <a:t> </a:t>
            </a:r>
            <a:r>
              <a:rPr lang="en" sz="1100" dirty="0" smtClean="0">
                <a:solidFill>
                  <a:schemeClr val="dk1"/>
                </a:solidFill>
              </a:rPr>
              <a:t>P </a:t>
            </a:r>
            <a:r>
              <a:rPr lang="en" sz="1800" b="1" dirty="0">
                <a:solidFill>
                  <a:srgbClr val="1155CC"/>
                </a:solidFill>
              </a:rPr>
              <a:t>Muir</a:t>
            </a:r>
            <a:r>
              <a:rPr lang="en" sz="1100" dirty="0">
                <a:solidFill>
                  <a:schemeClr val="dk1"/>
                </a:solidFill>
              </a:rPr>
              <a:t>, S Li, S Lou, D Wang, </a:t>
            </a:r>
            <a:r>
              <a:rPr lang="en-US" sz="1100" dirty="0" smtClean="0">
                <a:solidFill>
                  <a:schemeClr val="dk1"/>
                </a:solidFill>
              </a:rPr>
              <a:t/>
            </a:r>
            <a:br>
              <a:rPr lang="en-US" sz="1100" dirty="0" smtClean="0">
                <a:solidFill>
                  <a:schemeClr val="dk1"/>
                </a:solidFill>
              </a:rPr>
            </a:br>
            <a:r>
              <a:rPr lang="en" sz="1100" dirty="0" smtClean="0">
                <a:solidFill>
                  <a:schemeClr val="dk1"/>
                </a:solidFill>
              </a:rPr>
              <a:t>DJ </a:t>
            </a:r>
            <a:r>
              <a:rPr lang="en" sz="1100" dirty="0" err="1">
                <a:solidFill>
                  <a:schemeClr val="dk1"/>
                </a:solidFill>
              </a:rPr>
              <a:t>Spakowicz</a:t>
            </a:r>
            <a:r>
              <a:rPr lang="en" sz="1100" dirty="0">
                <a:solidFill>
                  <a:schemeClr val="dk1"/>
                </a:solidFill>
              </a:rPr>
              <a:t>, </a:t>
            </a:r>
            <a:r>
              <a:rPr lang="en" sz="1100" dirty="0" smtClean="0">
                <a:solidFill>
                  <a:schemeClr val="dk1"/>
                </a:solidFill>
              </a:rPr>
              <a:t>L </a:t>
            </a:r>
            <a:r>
              <a:rPr lang="en" sz="1100" dirty="0" err="1">
                <a:solidFill>
                  <a:schemeClr val="dk1"/>
                </a:solidFill>
              </a:rPr>
              <a:t>Salichos</a:t>
            </a:r>
            <a:r>
              <a:rPr lang="en" sz="1100" dirty="0">
                <a:solidFill>
                  <a:schemeClr val="dk1"/>
                </a:solidFill>
              </a:rPr>
              <a:t>, J Zhang, </a:t>
            </a:r>
            <a:r>
              <a:rPr lang="en-US" sz="1100" dirty="0" smtClean="0">
                <a:solidFill>
                  <a:schemeClr val="dk1"/>
                </a:solidFill>
              </a:rPr>
              <a:t/>
            </a:r>
            <a:br>
              <a:rPr lang="en-US" sz="1100" dirty="0" smtClean="0">
                <a:solidFill>
                  <a:schemeClr val="dk1"/>
                </a:solidFill>
              </a:rPr>
            </a:br>
            <a:r>
              <a:rPr lang="en" sz="1100" dirty="0" smtClean="0">
                <a:solidFill>
                  <a:schemeClr val="dk1"/>
                </a:solidFill>
              </a:rPr>
              <a:t>GM </a:t>
            </a:r>
            <a:r>
              <a:rPr lang="en" sz="1100" dirty="0">
                <a:solidFill>
                  <a:schemeClr val="dk1"/>
                </a:solidFill>
              </a:rPr>
              <a:t>Weinstock, </a:t>
            </a:r>
            <a:r>
              <a:rPr lang="en" sz="1100" dirty="0" smtClean="0">
                <a:solidFill>
                  <a:schemeClr val="dk1"/>
                </a:solidFill>
              </a:rPr>
              <a:t>F </a:t>
            </a:r>
            <a:r>
              <a:rPr lang="en" sz="1100" dirty="0">
                <a:solidFill>
                  <a:schemeClr val="dk1"/>
                </a:solidFill>
              </a:rPr>
              <a:t>Isaacs, J </a:t>
            </a:r>
            <a:r>
              <a:rPr lang="en" sz="1100" dirty="0" err="1">
                <a:solidFill>
                  <a:schemeClr val="dk1"/>
                </a:solidFill>
              </a:rPr>
              <a:t>Rozowsky</a:t>
            </a:r>
            <a:endParaRPr lang="en" sz="1100" dirty="0">
              <a:solidFill>
                <a:schemeClr val="dk1"/>
              </a:solidFill>
            </a:endParaRPr>
          </a:p>
          <a:p>
            <a:pPr marL="0" marR="0" lvl="0" indent="0" algn="l" rtl="0">
              <a:spcBef>
                <a:spcPts val="0"/>
              </a:spcBef>
              <a:spcAft>
                <a:spcPts val="0"/>
              </a:spcAft>
              <a:buNone/>
            </a:pPr>
            <a:endParaRPr sz="1200" dirty="0"/>
          </a:p>
          <a:p>
            <a:pPr>
              <a:buClr>
                <a:schemeClr val="dk1"/>
              </a:buClr>
              <a:buSzPct val="25000"/>
            </a:pPr>
            <a:r>
              <a:rPr lang="en" sz="1200" dirty="0" smtClean="0"/>
              <a:t>g</a:t>
            </a:r>
            <a:r>
              <a:rPr lang="en-US" sz="1200" dirty="0" err="1"/>
              <a:t>ithub.g</a:t>
            </a:r>
            <a:r>
              <a:rPr lang="en" sz="1200" dirty="0" err="1"/>
              <a:t>ersteinlab.org</a:t>
            </a:r>
            <a:r>
              <a:rPr lang="en-US" sz="1200" dirty="0"/>
              <a:t>/</a:t>
            </a:r>
            <a:r>
              <a:rPr lang="en-US" sz="1800" b="1" dirty="0" err="1">
                <a:solidFill>
                  <a:srgbClr val="FF0000"/>
                </a:solidFill>
              </a:rPr>
              <a:t>uORFs</a:t>
            </a:r>
            <a:endParaRPr lang="en" sz="1200" dirty="0"/>
          </a:p>
          <a:p>
            <a:pPr lvl="0">
              <a:buSzPct val="25000"/>
            </a:pPr>
            <a:r>
              <a:rPr lang="en-US" sz="1200" dirty="0"/>
              <a:t>P</a:t>
            </a:r>
            <a:r>
              <a:rPr lang="en" sz="1200" dirty="0"/>
              <a:t> </a:t>
            </a:r>
            <a:r>
              <a:rPr lang="en-US" sz="1800" b="1" dirty="0">
                <a:solidFill>
                  <a:srgbClr val="1155CC"/>
                </a:solidFill>
              </a:rPr>
              <a:t>McGillivray</a:t>
            </a:r>
            <a:r>
              <a:rPr lang="en" sz="1200" dirty="0"/>
              <a:t>, </a:t>
            </a:r>
            <a:r>
              <a:rPr lang="en-US" sz="1200" dirty="0"/>
              <a:t>R</a:t>
            </a:r>
            <a:r>
              <a:rPr lang="en" sz="1200" dirty="0"/>
              <a:t> </a:t>
            </a:r>
            <a:r>
              <a:rPr lang="en-US" sz="1200" dirty="0"/>
              <a:t>Ault, </a:t>
            </a:r>
            <a:r>
              <a:rPr lang="en-US" sz="1200" dirty="0" smtClean="0"/>
              <a:t/>
            </a:r>
            <a:br>
              <a:rPr lang="en-US" sz="1200" dirty="0" smtClean="0"/>
            </a:br>
            <a:r>
              <a:rPr lang="en" sz="1200" dirty="0" smtClean="0"/>
              <a:t>M </a:t>
            </a:r>
            <a:r>
              <a:rPr lang="en" sz="1200" dirty="0" err="1" smtClean="0"/>
              <a:t>Pawashe</a:t>
            </a:r>
            <a:r>
              <a:rPr lang="en" sz="1200" dirty="0" smtClean="0"/>
              <a:t>,</a:t>
            </a:r>
            <a:r>
              <a:rPr lang="en-US" sz="1200" dirty="0" smtClean="0"/>
              <a:t> R </a:t>
            </a:r>
            <a:r>
              <a:rPr lang="en-US" sz="1200" dirty="0"/>
              <a:t>Kitchen, </a:t>
            </a:r>
            <a:r>
              <a:rPr lang="en-US" sz="1200" dirty="0" smtClean="0"/>
              <a:t>S </a:t>
            </a:r>
            <a:r>
              <a:rPr lang="en-US" sz="1200" dirty="0" err="1" smtClean="0"/>
              <a:t>Balasubramanian</a:t>
            </a:r>
            <a:endParaRPr lang="en-US" sz="1200" dirty="0" smtClean="0"/>
          </a:p>
          <a:p>
            <a:pPr lvl="0">
              <a:buSzPct val="25000"/>
            </a:pPr>
            <a:endParaRPr lang="en-US" sz="1200" dirty="0"/>
          </a:p>
          <a:p>
            <a:pPr lvl="0">
              <a:buSzPct val="25000"/>
            </a:pPr>
            <a:r>
              <a:rPr lang="en" sz="1800" b="1" dirty="0" err="1">
                <a:solidFill>
                  <a:srgbClr val="FF0000"/>
                </a:solidFill>
              </a:rPr>
              <a:t>FunSeq</a:t>
            </a:r>
            <a:r>
              <a:rPr lang="en" sz="1200" dirty="0" err="1">
                <a:solidFill>
                  <a:schemeClr val="dk1"/>
                </a:solidFill>
              </a:rPr>
              <a:t>.gersteinlab.org</a:t>
            </a:r>
            <a:endParaRPr lang="en" sz="1200" dirty="0">
              <a:solidFill>
                <a:schemeClr val="dk1"/>
              </a:solidFill>
            </a:endParaRPr>
          </a:p>
          <a:p>
            <a:pPr lvl="0">
              <a:buSzPct val="25000"/>
            </a:pPr>
            <a:r>
              <a:rPr lang="en" sz="1200" dirty="0">
                <a:solidFill>
                  <a:schemeClr val="dk1"/>
                </a:solidFill>
              </a:rPr>
              <a:t>Y </a:t>
            </a:r>
            <a:r>
              <a:rPr lang="en" sz="1800" b="1" dirty="0">
                <a:solidFill>
                  <a:srgbClr val="1155CC"/>
                </a:solidFill>
              </a:rPr>
              <a:t>Fu</a:t>
            </a:r>
            <a:r>
              <a:rPr lang="en" sz="1200" dirty="0">
                <a:solidFill>
                  <a:schemeClr val="dk1"/>
                </a:solidFill>
              </a:rPr>
              <a:t>, E </a:t>
            </a:r>
            <a:r>
              <a:rPr lang="en" sz="1800" b="1" dirty="0" err="1">
                <a:solidFill>
                  <a:srgbClr val="1155CC"/>
                </a:solidFill>
              </a:rPr>
              <a:t>Khurana</a:t>
            </a:r>
            <a:r>
              <a:rPr lang="en" sz="1200" dirty="0">
                <a:solidFill>
                  <a:schemeClr val="dk1"/>
                </a:solidFill>
              </a:rPr>
              <a:t>, Z Liu, S Lou, J Bedford, X Mu, K Yip</a:t>
            </a:r>
            <a:endParaRPr lang="en-US" sz="1200" dirty="0">
              <a:solidFill>
                <a:schemeClr val="dk1"/>
              </a:solidFill>
            </a:endParaRPr>
          </a:p>
          <a:p>
            <a:pPr lvl="0">
              <a:buSzPct val="25000"/>
            </a:pPr>
            <a:endParaRPr lang="en-US" sz="1200" dirty="0">
              <a:solidFill>
                <a:schemeClr val="dk1"/>
              </a:solidFill>
            </a:endParaRPr>
          </a:p>
          <a:p>
            <a:pPr>
              <a:buSzPct val="25000"/>
            </a:pPr>
            <a:endParaRPr lang="en-US" sz="1200" dirty="0">
              <a:solidFill>
                <a:schemeClr val="dk1"/>
              </a:solidFill>
            </a:endParaRPr>
          </a:p>
          <a:p>
            <a:pPr>
              <a:buSzPct val="25000"/>
            </a:pPr>
            <a:r>
              <a:rPr lang="en-US" sz="1800" b="1" dirty="0" err="1">
                <a:solidFill>
                  <a:srgbClr val="FF0000"/>
                </a:solidFill>
              </a:rPr>
              <a:t>RADAR.</a:t>
            </a:r>
            <a:r>
              <a:rPr lang="en-US" sz="1200" dirty="0" err="1">
                <a:solidFill>
                  <a:schemeClr val="dk1"/>
                </a:solidFill>
              </a:rPr>
              <a:t>gersteinlab.org</a:t>
            </a:r>
            <a:endParaRPr lang="en-US" sz="1200" dirty="0">
              <a:solidFill>
                <a:schemeClr val="dk1"/>
              </a:solidFill>
            </a:endParaRPr>
          </a:p>
          <a:p>
            <a:pPr>
              <a:buSzPct val="25000"/>
            </a:pPr>
            <a:r>
              <a:rPr lang="en-US" sz="1200" dirty="0">
                <a:solidFill>
                  <a:schemeClr val="dk1"/>
                </a:solidFill>
              </a:rPr>
              <a:t>J </a:t>
            </a:r>
            <a:r>
              <a:rPr lang="en-US" sz="1800" b="1" dirty="0">
                <a:solidFill>
                  <a:srgbClr val="1155CC"/>
                </a:solidFill>
              </a:rPr>
              <a:t>Zhang</a:t>
            </a:r>
            <a:r>
              <a:rPr lang="en-US" sz="1200" dirty="0">
                <a:solidFill>
                  <a:schemeClr val="dk1"/>
                </a:solidFill>
              </a:rPr>
              <a:t>, J </a:t>
            </a:r>
            <a:r>
              <a:rPr lang="en-US" sz="1800" b="1" dirty="0">
                <a:solidFill>
                  <a:srgbClr val="1155CC"/>
                </a:solidFill>
              </a:rPr>
              <a:t>Liu</a:t>
            </a:r>
            <a:r>
              <a:rPr lang="en-US" sz="1200" dirty="0">
                <a:solidFill>
                  <a:schemeClr val="dk1"/>
                </a:solidFill>
              </a:rPr>
              <a:t>, D Lee, L </a:t>
            </a:r>
            <a:r>
              <a:rPr lang="en-US" sz="1200" dirty="0" err="1">
                <a:solidFill>
                  <a:schemeClr val="dk1"/>
                </a:solidFill>
              </a:rPr>
              <a:t>Lochovsky</a:t>
            </a:r>
            <a:r>
              <a:rPr lang="en-US" sz="1200" dirty="0">
                <a:solidFill>
                  <a:schemeClr val="dk1"/>
                </a:solidFill>
              </a:rPr>
              <a:t>, J-J Feng, S Lou, </a:t>
            </a:r>
            <a:br>
              <a:rPr lang="en-US" sz="1200" dirty="0">
                <a:solidFill>
                  <a:schemeClr val="dk1"/>
                </a:solidFill>
              </a:rPr>
            </a:br>
            <a:r>
              <a:rPr lang="en-US" sz="1200" dirty="0">
                <a:solidFill>
                  <a:schemeClr val="dk1"/>
                </a:solidFill>
              </a:rPr>
              <a:t>M </a:t>
            </a:r>
            <a:r>
              <a:rPr lang="en-US" sz="1200" dirty="0" err="1">
                <a:solidFill>
                  <a:schemeClr val="dk1"/>
                </a:solidFill>
              </a:rPr>
              <a:t>Rutenberg</a:t>
            </a:r>
            <a:r>
              <a:rPr lang="en-US" sz="1200" dirty="0">
                <a:solidFill>
                  <a:schemeClr val="dk1"/>
                </a:solidFill>
              </a:rPr>
              <a:t>-Schoenberg</a:t>
            </a:r>
          </a:p>
          <a:p>
            <a:pPr lvl="0">
              <a:buClr>
                <a:srgbClr val="000000"/>
              </a:buClr>
            </a:pPr>
            <a:endParaRPr lang="en-US" sz="1200" dirty="0"/>
          </a:p>
          <a:p>
            <a:pPr lvl="0"/>
            <a:endParaRPr lang="en-US" sz="1050" dirty="0"/>
          </a:p>
          <a:p>
            <a:pPr>
              <a:buSzPct val="25000"/>
            </a:pPr>
            <a:endParaRPr lang="en-US" sz="1200" dirty="0">
              <a:solidFill>
                <a:schemeClr val="dk1"/>
              </a:solidFill>
            </a:endParaRPr>
          </a:p>
          <a:p>
            <a:pPr lvl="0">
              <a:buSzPct val="25000"/>
            </a:pPr>
            <a:endParaRPr lang="en" sz="1200" dirty="0">
              <a:solidFill>
                <a:schemeClr val="dk1"/>
              </a:solidFill>
            </a:endParaRPr>
          </a:p>
          <a:p>
            <a:pPr lvl="0">
              <a:buSzPct val="25000"/>
            </a:pPr>
            <a:endParaRPr lang="en-US" sz="1200" dirty="0"/>
          </a:p>
          <a:p>
            <a:pPr lvl="0" rtl="0">
              <a:spcBef>
                <a:spcPts val="0"/>
              </a:spcBef>
              <a:buClr>
                <a:schemeClr val="dk1"/>
              </a:buClr>
              <a:buFont typeface="Arial"/>
              <a:buNone/>
            </a:pPr>
            <a:endParaRPr sz="1200" dirty="0">
              <a:solidFill>
                <a:schemeClr val="dk1"/>
              </a:solidFill>
            </a:endParaRPr>
          </a:p>
          <a:p>
            <a:pPr lvl="0" rtl="0">
              <a:spcBef>
                <a:spcPts val="0"/>
              </a:spcBef>
              <a:buClr>
                <a:schemeClr val="dk1"/>
              </a:buClr>
              <a:buFont typeface="Arial"/>
              <a:buNone/>
            </a:pPr>
            <a:endParaRPr lang="en" sz="2400" b="1" dirty="0">
              <a:solidFill>
                <a:srgbClr val="1155CC"/>
              </a:solidFill>
            </a:endParaRPr>
          </a:p>
          <a:p>
            <a:pPr lvl="0" rtl="0">
              <a:spcBef>
                <a:spcPts val="0"/>
              </a:spcBef>
              <a:buClr>
                <a:schemeClr val="dk1"/>
              </a:buClr>
              <a:buFont typeface="Arial"/>
              <a:buNone/>
            </a:pPr>
            <a:endParaRPr sz="1200" b="1" dirty="0"/>
          </a:p>
        </p:txBody>
      </p:sp>
      <p:sp>
        <p:nvSpPr>
          <p:cNvPr id="2" name="TextBox 1"/>
          <p:cNvSpPr txBox="1"/>
          <p:nvPr/>
        </p:nvSpPr>
        <p:spPr>
          <a:xfrm rot="16200000">
            <a:off x="-2012541" y="2293599"/>
            <a:ext cx="4830168" cy="615553"/>
          </a:xfrm>
          <a:prstGeom prst="rect">
            <a:avLst/>
          </a:prstGeom>
          <a:noFill/>
        </p:spPr>
        <p:txBody>
          <a:bodyPr wrap="none" rtlCol="0">
            <a:spAutoFit/>
          </a:bodyPr>
          <a:lstStyle/>
          <a:p>
            <a:pPr lvl="0">
              <a:buSzPct val="61111"/>
            </a:pPr>
            <a:r>
              <a:rPr lang="en" sz="2200" b="1" dirty="0" smtClean="0">
                <a:solidFill>
                  <a:schemeClr val="tx1">
                    <a:lumMod val="95000"/>
                    <a:lumOff val="5000"/>
                  </a:schemeClr>
                </a:solidFill>
              </a:rPr>
              <a:t>Ack</a:t>
            </a:r>
            <a:r>
              <a:rPr lang="en" sz="1200" dirty="0" smtClean="0">
                <a:solidFill>
                  <a:schemeClr val="dk1"/>
                </a:solidFill>
              </a:rPr>
              <a:t>nowledgments</a:t>
            </a:r>
            <a:r>
              <a:rPr lang="en-US" sz="1200" dirty="0">
                <a:solidFill>
                  <a:schemeClr val="dk1"/>
                </a:solidFill>
              </a:rPr>
              <a:t>!</a:t>
            </a:r>
            <a:r>
              <a:rPr lang="en-US" sz="1200" dirty="0" smtClean="0">
                <a:solidFill>
                  <a:schemeClr val="dk1"/>
                </a:solidFill>
              </a:rPr>
              <a:t>    </a:t>
            </a:r>
            <a:r>
              <a:rPr lang="en" sz="1200" dirty="0" smtClean="0">
                <a:solidFill>
                  <a:schemeClr val="dk1"/>
                </a:solidFill>
              </a:rPr>
              <a:t>Also</a:t>
            </a:r>
            <a:r>
              <a:rPr lang="en" sz="1200" dirty="0">
                <a:solidFill>
                  <a:schemeClr val="dk1"/>
                </a:solidFill>
              </a:rPr>
              <a:t>, </a:t>
            </a:r>
            <a:r>
              <a:rPr lang="en" sz="1200" dirty="0" smtClean="0">
                <a:solidFill>
                  <a:schemeClr val="dk1"/>
                </a:solidFill>
              </a:rPr>
              <a:t>Hiring</a:t>
            </a:r>
            <a:r>
              <a:rPr lang="en-US" sz="1200" dirty="0"/>
              <a:t>:</a:t>
            </a:r>
            <a:r>
              <a:rPr lang="en" sz="1200" dirty="0" smtClean="0"/>
              <a:t> </a:t>
            </a:r>
            <a:r>
              <a:rPr lang="en" sz="1200" dirty="0"/>
              <a:t>See</a:t>
            </a:r>
            <a:r>
              <a:rPr lang="en" sz="1800" b="1" dirty="0">
                <a:solidFill>
                  <a:schemeClr val="tx1">
                    <a:lumMod val="95000"/>
                    <a:lumOff val="5000"/>
                  </a:schemeClr>
                </a:solidFill>
              </a:rPr>
              <a:t> </a:t>
            </a:r>
            <a:r>
              <a:rPr lang="en" sz="2200" b="1" dirty="0" err="1">
                <a:solidFill>
                  <a:schemeClr val="tx1">
                    <a:lumMod val="95000"/>
                    <a:lumOff val="5000"/>
                  </a:schemeClr>
                </a:solidFill>
              </a:rPr>
              <a:t>Jobs</a:t>
            </a:r>
            <a:r>
              <a:rPr lang="en" sz="1200" dirty="0" err="1"/>
              <a:t>.gersteinlab.org</a:t>
            </a:r>
            <a:endParaRPr lang="en" sz="1200" dirty="0"/>
          </a:p>
          <a:p>
            <a:endParaRPr lang="en-US" sz="1200"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1575" y="1156975"/>
            <a:ext cx="5278136" cy="3523156"/>
          </a:xfrm>
          <a:prstGeom prst="rect">
            <a:avLst/>
          </a:prstGeom>
          <a:ln w="28575">
            <a:solidFill>
              <a:schemeClr val="tx1"/>
            </a:solidFill>
          </a:ln>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7367" y="0"/>
            <a:ext cx="8059380" cy="4863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872039768"/>
      </p:ext>
    </p:extLst>
  </p:cSld>
  <p:clrMapOvr>
    <a:masterClrMapping/>
  </p:clrMapOvr>
  <p:transition advTm="1573"/>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892"/>
        <p:cNvGrpSpPr/>
        <p:nvPr/>
      </p:nvGrpSpPr>
      <p:grpSpPr>
        <a:xfrm>
          <a:off x="0" y="0"/>
          <a:ext cx="0" cy="0"/>
          <a:chOff x="0" y="0"/>
          <a:chExt cx="0" cy="0"/>
        </a:xfrm>
      </p:grpSpPr>
      <p:sp>
        <p:nvSpPr>
          <p:cNvPr id="1893" name="Shape 1893"/>
          <p:cNvSpPr txBox="1">
            <a:spLocks noGrp="1"/>
          </p:cNvSpPr>
          <p:nvPr>
            <p:ph type="title"/>
          </p:nvPr>
        </p:nvSpPr>
        <p:spPr>
          <a:xfrm>
            <a:off x="457200" y="205978"/>
            <a:ext cx="8229600" cy="857400"/>
          </a:xfrm>
          <a:prstGeom prst="rect">
            <a:avLst/>
          </a:prstGeom>
        </p:spPr>
        <p:txBody>
          <a:bodyPr wrap="square" lIns="91425" tIns="91425" rIns="91425" bIns="91425" anchor="b" anchorCtr="0">
            <a:noAutofit/>
          </a:bodyPr>
          <a:lstStyle/>
          <a:p>
            <a:pPr lvl="0">
              <a:spcBef>
                <a:spcPts val="0"/>
              </a:spcBef>
              <a:buNone/>
            </a:pPr>
            <a:r>
              <a:rPr lang="en"/>
              <a:t>Info about this talk</a:t>
            </a:r>
          </a:p>
        </p:txBody>
      </p:sp>
      <p:sp>
        <p:nvSpPr>
          <p:cNvPr id="1894" name="Shape 1894"/>
          <p:cNvSpPr txBox="1">
            <a:spLocks noGrp="1"/>
          </p:cNvSpPr>
          <p:nvPr>
            <p:ph type="body" idx="1"/>
          </p:nvPr>
        </p:nvSpPr>
        <p:spPr>
          <a:xfrm>
            <a:off x="457200" y="934278"/>
            <a:ext cx="8229600" cy="3991573"/>
          </a:xfrm>
          <a:prstGeom prst="rect">
            <a:avLst/>
          </a:prstGeom>
        </p:spPr>
        <p:txBody>
          <a:bodyPr wrap="square" lIns="91425" tIns="91425" rIns="91425" bIns="91425" anchor="t" anchorCtr="0">
            <a:noAutofit/>
          </a:bodyPr>
          <a:lstStyle/>
          <a:p>
            <a:pPr marL="0" lvl="0" indent="0" rtl="0">
              <a:spcBef>
                <a:spcPts val="0"/>
              </a:spcBef>
              <a:buNone/>
            </a:pPr>
            <a:r>
              <a:rPr lang="en-US" dirty="0" smtClean="0"/>
              <a:t>No Conflicts</a:t>
            </a:r>
          </a:p>
          <a:p>
            <a:pPr marL="461963" lvl="0" indent="0" rtl="0">
              <a:spcBef>
                <a:spcPts val="0"/>
              </a:spcBef>
              <a:buNone/>
            </a:pPr>
            <a:r>
              <a:rPr lang="en-US" sz="1400" dirty="0" smtClean="0"/>
              <a:t>Unless explicitly listed here. There are no conflicts of interest relevant to the material in this talk </a:t>
            </a:r>
          </a:p>
          <a:p>
            <a:pPr marL="0" lvl="0" indent="0" rtl="0">
              <a:spcBef>
                <a:spcPts val="0"/>
              </a:spcBef>
              <a:buNone/>
            </a:pPr>
            <a:r>
              <a:rPr lang="en" dirty="0" smtClean="0"/>
              <a:t>General PERMISSIONS</a:t>
            </a:r>
          </a:p>
          <a:p>
            <a:pPr marL="457200" lvl="0" indent="-381000" rtl="0">
              <a:spcBef>
                <a:spcPts val="0"/>
              </a:spcBef>
              <a:spcAft>
                <a:spcPts val="0"/>
              </a:spcAft>
            </a:pPr>
            <a:r>
              <a:rPr lang="en" sz="1400" dirty="0" smtClean="0"/>
              <a:t>This </a:t>
            </a:r>
            <a:r>
              <a:rPr lang="en" sz="1400" dirty="0"/>
              <a:t>Presentation is copyright Mark Gerstein, Yale University, </a:t>
            </a:r>
            <a:r>
              <a:rPr lang="en" sz="1400" dirty="0" smtClean="0"/>
              <a:t>201</a:t>
            </a:r>
            <a:r>
              <a:rPr lang="en-US" sz="1400" dirty="0" smtClean="0"/>
              <a:t>7</a:t>
            </a:r>
            <a:r>
              <a:rPr lang="en" sz="1400" dirty="0" smtClean="0"/>
              <a:t>. </a:t>
            </a:r>
            <a:endParaRPr lang="en" sz="1400" dirty="0"/>
          </a:p>
          <a:p>
            <a:pPr marL="457200" lvl="0" indent="-381000"/>
            <a:r>
              <a:rPr lang="en" sz="1400" dirty="0"/>
              <a:t>Please read permissions statement at </a:t>
            </a:r>
            <a:r>
              <a:rPr lang="en-US" sz="1400" dirty="0"/>
              <a:t/>
            </a:r>
            <a:br>
              <a:rPr lang="en-US" sz="1400" dirty="0"/>
            </a:br>
            <a:r>
              <a:rPr lang="en-US" sz="2000" b="1" dirty="0" err="1" smtClean="0"/>
              <a:t>sites.gersteinlab.org</a:t>
            </a:r>
            <a:r>
              <a:rPr lang="en-US" sz="2000" b="1" dirty="0" smtClean="0"/>
              <a:t>/Permissions</a:t>
            </a:r>
            <a:endParaRPr lang="en" sz="1400" b="1" dirty="0"/>
          </a:p>
          <a:p>
            <a:pPr marL="457200" lvl="0" indent="-381000" rtl="0">
              <a:spcBef>
                <a:spcPts val="0"/>
              </a:spcBef>
            </a:pPr>
            <a:r>
              <a:rPr lang="en-US" sz="1400" dirty="0" smtClean="0"/>
              <a:t>Basically, </a:t>
            </a:r>
            <a:r>
              <a:rPr lang="en-US" sz="1400" dirty="0"/>
              <a:t>f</a:t>
            </a:r>
            <a:r>
              <a:rPr lang="en" sz="1400" dirty="0" smtClean="0"/>
              <a:t>eel </a:t>
            </a:r>
            <a:r>
              <a:rPr lang="en" sz="1400" dirty="0"/>
              <a:t>free to use slides &amp; images in the talk with PROPER acknowledgement (via citation to relevant papers or </a:t>
            </a:r>
            <a:r>
              <a:rPr lang="en-US" sz="1400" dirty="0" smtClean="0"/>
              <a:t>website </a:t>
            </a:r>
            <a:r>
              <a:rPr lang="en" sz="1400" dirty="0" smtClean="0"/>
              <a:t>link). </a:t>
            </a:r>
            <a:r>
              <a:rPr lang="en" sz="1400" dirty="0"/>
              <a:t>Paper references in the talk were mostly from </a:t>
            </a:r>
            <a:r>
              <a:rPr lang="en" sz="1400" dirty="0" err="1"/>
              <a:t>Papers.GersteinLab.org</a:t>
            </a:r>
            <a:r>
              <a:rPr lang="en" sz="1400" dirty="0"/>
              <a:t>. </a:t>
            </a:r>
          </a:p>
          <a:p>
            <a:pPr marL="0" lvl="0" indent="0" rtl="0">
              <a:spcBef>
                <a:spcPts val="0"/>
              </a:spcBef>
              <a:buNone/>
            </a:pPr>
            <a:endParaRPr sz="1400" dirty="0"/>
          </a:p>
          <a:p>
            <a:pPr marL="0" lvl="0" indent="0" rtl="0">
              <a:spcBef>
                <a:spcPts val="0"/>
              </a:spcBef>
              <a:buNone/>
            </a:pPr>
            <a:r>
              <a:rPr lang="en" dirty="0"/>
              <a:t>PHOTOS &amp; IMAGES </a:t>
            </a:r>
          </a:p>
          <a:p>
            <a:pPr marL="457200" lvl="0" indent="0" rtl="0">
              <a:spcBef>
                <a:spcPts val="0"/>
              </a:spcBef>
              <a:buNone/>
            </a:pPr>
            <a:r>
              <a:rPr lang="en" sz="1400" dirty="0"/>
              <a:t>For thoughts on the source and permissions of many of the photos and clipped images in this presentation see </a:t>
            </a:r>
            <a:r>
              <a:rPr lang="en" sz="1400" dirty="0" err="1"/>
              <a:t>streams.gerstein.info</a:t>
            </a:r>
            <a:r>
              <a:rPr lang="en" sz="1400" dirty="0"/>
              <a:t> . In particular, many of the images have particular EXIF tags, such as  </a:t>
            </a:r>
            <a:r>
              <a:rPr lang="en" sz="1400" dirty="0" err="1"/>
              <a:t>kwpotppt</a:t>
            </a:r>
            <a:r>
              <a:rPr lang="en" sz="1400" dirty="0"/>
              <a:t> , that can be easily queried from </a:t>
            </a:r>
            <a:r>
              <a:rPr lang="en" sz="1400" dirty="0" err="1"/>
              <a:t>flickr</a:t>
            </a:r>
            <a:r>
              <a:rPr lang="en" sz="1400" dirty="0"/>
              <a:t>, </a:t>
            </a:r>
            <a:r>
              <a:rPr lang="en" sz="1400" dirty="0" err="1"/>
              <a:t>viz</a:t>
            </a:r>
            <a:r>
              <a:rPr lang="en" sz="1400" dirty="0"/>
              <a:t>: </a:t>
            </a:r>
            <a:r>
              <a:rPr lang="en" sz="1400" dirty="0" err="1"/>
              <a:t>flickr.com</a:t>
            </a:r>
            <a:r>
              <a:rPr lang="en" sz="1400" dirty="0"/>
              <a:t>/photos/</a:t>
            </a:r>
            <a:r>
              <a:rPr lang="en" sz="1400" dirty="0" err="1"/>
              <a:t>mbgmbg</a:t>
            </a:r>
            <a:r>
              <a:rPr lang="en" sz="1400" dirty="0"/>
              <a:t>/tags/</a:t>
            </a:r>
            <a:r>
              <a:rPr lang="en" sz="1400" dirty="0" err="1"/>
              <a:t>kwpotppt</a:t>
            </a:r>
            <a:r>
              <a:rPr lang="en" sz="1400" dirty="0"/>
              <a:t> </a:t>
            </a:r>
            <a:r>
              <a:rPr lang="en" dirty="0"/>
              <a:t/>
            </a:r>
            <a:br>
              <a:rPr lang="en" dirty="0"/>
            </a:br>
            <a:endParaRPr lang="en"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le 1"/>
          <p:cNvSpPr>
            <a:spLocks noGrp="1"/>
          </p:cNvSpPr>
          <p:nvPr>
            <p:ph type="title"/>
          </p:nvPr>
        </p:nvSpPr>
        <p:spPr>
          <a:xfrm>
            <a:off x="195721" y="0"/>
            <a:ext cx="8748988" cy="857250"/>
          </a:xfrm>
        </p:spPr>
        <p:txBody>
          <a:bodyPr/>
          <a:lstStyle/>
          <a:p>
            <a:pPr eaLnBrk="1" hangingPunct="1"/>
            <a:r>
              <a:rPr lang="en-US" altLang="en-US">
                <a:ea typeface="ＭＳ Ｐゴシック" charset="-128"/>
              </a:rPr>
              <a:t>Exponential </a:t>
            </a:r>
            <a:r>
              <a:rPr lang="en-US" altLang="en-US">
                <a:solidFill>
                  <a:srgbClr val="00B050"/>
                </a:solidFill>
                <a:ea typeface="ＭＳ Ｐゴシック" charset="-128"/>
              </a:rPr>
              <a:t>Scaling </a:t>
            </a:r>
            <a:r>
              <a:rPr lang="en-US" altLang="en-US">
                <a:ea typeface="ＭＳ Ｐゴシック" charset="-128"/>
              </a:rPr>
              <a:t>Changes Fields Using Genomic Data</a:t>
            </a:r>
          </a:p>
        </p:txBody>
      </p:sp>
      <p:sp>
        <p:nvSpPr>
          <p:cNvPr id="21506" name="Rectangle 8"/>
          <p:cNvSpPr>
            <a:spLocks noChangeArrowheads="1"/>
          </p:cNvSpPr>
          <p:nvPr/>
        </p:nvSpPr>
        <p:spPr bwMode="auto">
          <a:xfrm>
            <a:off x="1119188" y="4936331"/>
            <a:ext cx="2859881"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5613">
              <a:defRPr sz="2400">
                <a:solidFill>
                  <a:schemeClr val="tx1"/>
                </a:solidFill>
                <a:latin typeface="Arial" charset="0"/>
                <a:ea typeface="ＭＳ Ｐゴシック" charset="-128"/>
              </a:defRPr>
            </a:lvl1pPr>
            <a:lvl2pPr marL="742950" indent="-285750" defTabSz="455613">
              <a:defRPr sz="2400">
                <a:solidFill>
                  <a:schemeClr val="tx1"/>
                </a:solidFill>
                <a:latin typeface="Arial" charset="0"/>
                <a:ea typeface="ＭＳ Ｐゴシック" charset="-128"/>
              </a:defRPr>
            </a:lvl2pPr>
            <a:lvl3pPr marL="1143000" indent="-228600" defTabSz="455613">
              <a:defRPr sz="2400">
                <a:solidFill>
                  <a:schemeClr val="tx1"/>
                </a:solidFill>
                <a:latin typeface="Arial" charset="0"/>
                <a:ea typeface="ＭＳ Ｐゴシック" charset="-128"/>
              </a:defRPr>
            </a:lvl3pPr>
            <a:lvl4pPr marL="1600200" indent="-228600" defTabSz="455613">
              <a:defRPr sz="2400">
                <a:solidFill>
                  <a:schemeClr val="tx1"/>
                </a:solidFill>
                <a:latin typeface="Arial" charset="0"/>
                <a:ea typeface="ＭＳ Ｐゴシック" charset="-128"/>
              </a:defRPr>
            </a:lvl4pPr>
            <a:lvl5pPr marL="2057400" indent="-228600" defTabSz="455613">
              <a:defRPr sz="2400">
                <a:solidFill>
                  <a:schemeClr val="tx1"/>
                </a:solidFill>
                <a:latin typeface="Arial" charset="0"/>
                <a:ea typeface="ＭＳ Ｐゴシック" charset="-128"/>
              </a:defRPr>
            </a:lvl5pPr>
            <a:lvl6pPr marL="2514600" indent="-228600" defTabSz="455613"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5613"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5613"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5613"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en-US" sz="900">
                <a:solidFill>
                  <a:srgbClr val="A6A6A6"/>
                </a:solidFill>
                <a:latin typeface="Calibri" charset="0"/>
              </a:rPr>
              <a:t>[</a:t>
            </a:r>
            <a:r>
              <a:rPr lang="en-US" altLang="ja-JP" sz="900">
                <a:solidFill>
                  <a:srgbClr val="A6A6A6"/>
                </a:solidFill>
                <a:latin typeface="Calibri" charset="0"/>
              </a:rPr>
              <a:t>Muir et al. (‘15) GenomeBiol.]</a:t>
            </a:r>
            <a:endParaRPr lang="en-US" altLang="en-US" sz="900">
              <a:solidFill>
                <a:srgbClr val="A6A6A6"/>
              </a:solidFill>
              <a:latin typeface="Calibri" charset="0"/>
            </a:endParaRPr>
          </a:p>
        </p:txBody>
      </p:sp>
      <p:pic>
        <p:nvPicPr>
          <p:cNvPr id="21507" name="Picture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84735" y="685800"/>
            <a:ext cx="5772150" cy="41636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31332127"/>
      </p:ext>
    </p:extLst>
  </p:cSld>
  <p:clrMapOvr>
    <a:masterClrMapping/>
  </p:clrMapOvr>
  <p:transition advTm="46755"/>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pic>
        <p:nvPicPr>
          <p:cNvPr id="217" name="Shape 217"/>
          <p:cNvPicPr preferRelativeResize="0"/>
          <p:nvPr/>
        </p:nvPicPr>
        <p:blipFill rotWithShape="1">
          <a:blip r:embed="rId3">
            <a:alphaModFix/>
          </a:blip>
          <a:srcRect l="10497" t="10388" r="6773" b="4293"/>
          <a:stretch/>
        </p:blipFill>
        <p:spPr>
          <a:xfrm>
            <a:off x="995082" y="178753"/>
            <a:ext cx="7579195" cy="4915098"/>
          </a:xfrm>
          <a:prstGeom prst="rect">
            <a:avLst/>
          </a:prstGeom>
          <a:noFill/>
          <a:ln>
            <a:noFill/>
          </a:ln>
        </p:spPr>
      </p:pic>
      <p:sp>
        <p:nvSpPr>
          <p:cNvPr id="218" name="Shape 218"/>
          <p:cNvSpPr txBox="1"/>
          <p:nvPr/>
        </p:nvSpPr>
        <p:spPr>
          <a:xfrm rot="-5400000">
            <a:off x="-1460191" y="3302436"/>
            <a:ext cx="3312797" cy="369332"/>
          </a:xfrm>
          <a:prstGeom prst="rect">
            <a:avLst/>
          </a:prstGeom>
          <a:noFill/>
          <a:ln>
            <a:noFill/>
          </a:ln>
        </p:spPr>
        <p:txBody>
          <a:bodyPr wrap="square" lIns="68575" tIns="34275" rIns="68575" bIns="34275" anchor="t" anchorCtr="0">
            <a:noAutofit/>
          </a:bodyPr>
          <a:lstStyle/>
          <a:p>
            <a:pPr marL="0" marR="0" lvl="0" indent="0" algn="l" rtl="0">
              <a:spcBef>
                <a:spcPts val="0"/>
              </a:spcBef>
              <a:buSzPct val="25000"/>
              <a:buNone/>
            </a:pPr>
            <a:r>
              <a:rPr lang="en" sz="1000" i="1">
                <a:solidFill>
                  <a:schemeClr val="dk1"/>
                </a:solidFill>
                <a:latin typeface="Calibri"/>
                <a:ea typeface="Calibri"/>
                <a:cs typeface="Calibri"/>
                <a:sym typeface="Calibri"/>
              </a:rPr>
              <a:t>Hardeep Nahal , 12</a:t>
            </a:r>
            <a:r>
              <a:rPr lang="en" sz="1000" i="1" baseline="30000">
                <a:solidFill>
                  <a:schemeClr val="dk1"/>
                </a:solidFill>
                <a:latin typeface="Calibri"/>
                <a:ea typeface="Calibri"/>
                <a:cs typeface="Calibri"/>
                <a:sym typeface="Calibri"/>
              </a:rPr>
              <a:t>th</a:t>
            </a:r>
            <a:r>
              <a:rPr lang="en" sz="1000" i="1">
                <a:solidFill>
                  <a:schemeClr val="dk1"/>
                </a:solidFill>
                <a:latin typeface="Calibri"/>
                <a:ea typeface="Calibri"/>
                <a:cs typeface="Calibri"/>
                <a:sym typeface="Calibri"/>
              </a:rPr>
              <a:t> Scientific </a:t>
            </a:r>
          </a:p>
          <a:p>
            <a:pPr marL="0" marR="0" lvl="0" indent="0" algn="l" rtl="0">
              <a:spcBef>
                <a:spcPts val="0"/>
              </a:spcBef>
              <a:buSzPct val="25000"/>
              <a:buNone/>
            </a:pPr>
            <a:r>
              <a:rPr lang="en" sz="1000" i="1">
                <a:solidFill>
                  <a:schemeClr val="dk1"/>
                </a:solidFill>
                <a:latin typeface="Calibri"/>
                <a:ea typeface="Calibri"/>
                <a:cs typeface="Calibri"/>
                <a:sym typeface="Calibri"/>
              </a:rPr>
              <a:t>ICGC Workshop (Sept 2016)</a:t>
            </a:r>
          </a:p>
        </p:txBody>
      </p:sp>
      <p:sp>
        <p:nvSpPr>
          <p:cNvPr id="219" name="Shape 219"/>
          <p:cNvSpPr/>
          <p:nvPr/>
        </p:nvSpPr>
        <p:spPr>
          <a:xfrm>
            <a:off x="937675" y="273100"/>
            <a:ext cx="4114800" cy="409800"/>
          </a:xfrm>
          <a:prstGeom prst="rect">
            <a:avLst/>
          </a:prstGeom>
          <a:solidFill>
            <a:srgbClr val="FFFFFF"/>
          </a:solidFill>
          <a:ln w="9525" cap="flat" cmpd="sng">
            <a:solidFill>
              <a:srgbClr val="FFFFFF"/>
            </a:solidFill>
            <a:prstDash val="solid"/>
            <a:round/>
            <a:headEnd type="none" w="med" len="med"/>
            <a:tailEnd type="none" w="med" len="med"/>
          </a:ln>
        </p:spPr>
        <p:txBody>
          <a:bodyPr wrap="square" lIns="91425" tIns="91425" rIns="91425" bIns="91425" anchor="ctr" anchorCtr="0">
            <a:noAutofit/>
          </a:bodyPr>
          <a:lstStyle/>
          <a:p>
            <a:pPr lvl="0">
              <a:spcBef>
                <a:spcPts val="0"/>
              </a:spcBef>
              <a:buNone/>
            </a:pPr>
            <a:endParaRPr/>
          </a:p>
        </p:txBody>
      </p:sp>
      <p:sp>
        <p:nvSpPr>
          <p:cNvPr id="220" name="Shape 220"/>
          <p:cNvSpPr/>
          <p:nvPr/>
        </p:nvSpPr>
        <p:spPr>
          <a:xfrm>
            <a:off x="0" y="57600"/>
            <a:ext cx="9144000" cy="346200"/>
          </a:xfrm>
          <a:prstGeom prst="rect">
            <a:avLst/>
          </a:prstGeom>
          <a:noFill/>
          <a:ln>
            <a:noFill/>
          </a:ln>
        </p:spPr>
        <p:txBody>
          <a:bodyPr wrap="square" lIns="68575" tIns="34275" rIns="68575" bIns="34275" anchor="t" anchorCtr="0">
            <a:noAutofit/>
          </a:bodyPr>
          <a:lstStyle/>
          <a:p>
            <a:pPr marL="0" marR="0" lvl="0" indent="0" algn="ctr" rtl="0">
              <a:spcBef>
                <a:spcPts val="0"/>
              </a:spcBef>
              <a:buSzPct val="25000"/>
              <a:buNone/>
            </a:pPr>
            <a:r>
              <a:rPr lang="en" sz="2700" b="1">
                <a:solidFill>
                  <a:srgbClr val="011893"/>
                </a:solidFill>
                <a:latin typeface="Calibri"/>
                <a:ea typeface="Calibri"/>
                <a:cs typeface="Calibri"/>
                <a:sym typeface="Calibri"/>
              </a:rPr>
              <a:t>Growth of ICGC datasets</a:t>
            </a:r>
          </a:p>
        </p:txBody>
      </p:sp>
    </p:spTree>
    <p:extLst>
      <p:ext uri="{BB962C8B-B14F-4D97-AF65-F5344CB8AC3E}">
        <p14:creationId xmlns:p14="http://schemas.microsoft.com/office/powerpoint/2010/main" val="101641066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pic>
        <p:nvPicPr>
          <p:cNvPr id="222" name="Shape 222" descr="Slide1.jpg"/>
          <p:cNvPicPr preferRelativeResize="0"/>
          <p:nvPr/>
        </p:nvPicPr>
        <p:blipFill rotWithShape="1">
          <a:blip r:embed="rId3">
            <a:alphaModFix/>
          </a:blip>
          <a:srcRect l="7639" t="66919" r="9858" b="17223"/>
          <a:stretch/>
        </p:blipFill>
        <p:spPr>
          <a:xfrm>
            <a:off x="1666875" y="3423048"/>
            <a:ext cx="5635219" cy="814761"/>
          </a:xfrm>
          <a:prstGeom prst="rect">
            <a:avLst/>
          </a:prstGeom>
          <a:noFill/>
          <a:ln>
            <a:noFill/>
          </a:ln>
        </p:spPr>
      </p:pic>
      <p:pic>
        <p:nvPicPr>
          <p:cNvPr id="223" name="Shape 223"/>
          <p:cNvPicPr preferRelativeResize="0"/>
          <p:nvPr/>
        </p:nvPicPr>
        <p:blipFill rotWithShape="1">
          <a:blip r:embed="rId4">
            <a:alphaModFix/>
          </a:blip>
          <a:srcRect/>
          <a:stretch/>
        </p:blipFill>
        <p:spPr>
          <a:xfrm>
            <a:off x="3722848" y="3381665"/>
            <a:ext cx="1581900" cy="949200"/>
          </a:xfrm>
          <a:prstGeom prst="rect">
            <a:avLst/>
          </a:prstGeom>
          <a:noFill/>
          <a:ln>
            <a:noFill/>
          </a:ln>
        </p:spPr>
      </p:pic>
      <p:pic>
        <p:nvPicPr>
          <p:cNvPr id="224" name="Shape 224"/>
          <p:cNvPicPr preferRelativeResize="0"/>
          <p:nvPr/>
        </p:nvPicPr>
        <p:blipFill rotWithShape="1">
          <a:blip r:embed="rId4">
            <a:alphaModFix/>
          </a:blip>
          <a:srcRect/>
          <a:stretch/>
        </p:blipFill>
        <p:spPr>
          <a:xfrm>
            <a:off x="5908711" y="3361635"/>
            <a:ext cx="1581900" cy="949200"/>
          </a:xfrm>
          <a:prstGeom prst="rect">
            <a:avLst/>
          </a:prstGeom>
          <a:noFill/>
          <a:ln>
            <a:noFill/>
          </a:ln>
        </p:spPr>
      </p:pic>
      <p:pic>
        <p:nvPicPr>
          <p:cNvPr id="225" name="Shape 225" descr="C:\Users\JM\thesis\mark_work\allele_specificity\manuscript\figures\fig1-process\fig1 v10a.png"/>
          <p:cNvPicPr preferRelativeResize="0"/>
          <p:nvPr/>
        </p:nvPicPr>
        <p:blipFill rotWithShape="1">
          <a:blip r:embed="rId5">
            <a:alphaModFix/>
          </a:blip>
          <a:srcRect l="65942" t="5050" r="26043" b="84633"/>
          <a:stretch/>
        </p:blipFill>
        <p:spPr>
          <a:xfrm>
            <a:off x="4368403" y="1282304"/>
            <a:ext cx="225414" cy="500410"/>
          </a:xfrm>
          <a:prstGeom prst="rect">
            <a:avLst/>
          </a:prstGeom>
          <a:noFill/>
          <a:ln>
            <a:noFill/>
          </a:ln>
        </p:spPr>
      </p:pic>
      <p:pic>
        <p:nvPicPr>
          <p:cNvPr id="226" name="Shape 226" descr="C:\Users\JM\thesis\mark_work\allele_specificity\manuscript\figures\fig1-process\fig1 v10a.png"/>
          <p:cNvPicPr preferRelativeResize="0"/>
          <p:nvPr/>
        </p:nvPicPr>
        <p:blipFill rotWithShape="1">
          <a:blip r:embed="rId5">
            <a:alphaModFix/>
          </a:blip>
          <a:srcRect l="65942" t="5050" r="26043" b="84633"/>
          <a:stretch/>
        </p:blipFill>
        <p:spPr>
          <a:xfrm>
            <a:off x="6552010" y="1227535"/>
            <a:ext cx="253738" cy="563110"/>
          </a:xfrm>
          <a:prstGeom prst="rect">
            <a:avLst/>
          </a:prstGeom>
          <a:noFill/>
          <a:ln>
            <a:noFill/>
          </a:ln>
        </p:spPr>
      </p:pic>
      <p:grpSp>
        <p:nvGrpSpPr>
          <p:cNvPr id="227" name="Shape 227"/>
          <p:cNvGrpSpPr/>
          <p:nvPr/>
        </p:nvGrpSpPr>
        <p:grpSpPr>
          <a:xfrm>
            <a:off x="6452432" y="1222770"/>
            <a:ext cx="460049" cy="508732"/>
            <a:chOff x="5569073" y="346372"/>
            <a:chExt cx="1040599" cy="1153326"/>
          </a:xfrm>
        </p:grpSpPr>
        <p:pic>
          <p:nvPicPr>
            <p:cNvPr id="228" name="Shape 228" descr="C:\Users\JM\thesis\mark_work\allele_specificity\manuscript\figures\fig1-process\fig1 v10a.png"/>
            <p:cNvPicPr preferRelativeResize="0"/>
            <p:nvPr/>
          </p:nvPicPr>
          <p:blipFill rotWithShape="1">
            <a:blip r:embed="rId5">
              <a:alphaModFix/>
            </a:blip>
            <a:srcRect l="65942" t="5050" r="26043" b="84633"/>
            <a:stretch/>
          </p:blipFill>
          <p:spPr>
            <a:xfrm>
              <a:off x="5569073" y="364013"/>
              <a:ext cx="509835" cy="1135685"/>
            </a:xfrm>
            <a:prstGeom prst="rect">
              <a:avLst/>
            </a:prstGeom>
            <a:noFill/>
            <a:ln>
              <a:noFill/>
            </a:ln>
          </p:spPr>
        </p:pic>
        <p:pic>
          <p:nvPicPr>
            <p:cNvPr id="229" name="Shape 229" descr="C:\Users\JM\thesis\mark_work\allele_specificity\manuscript\figures\fig1-process\fig1 v10a.png"/>
            <p:cNvPicPr preferRelativeResize="0"/>
            <p:nvPr/>
          </p:nvPicPr>
          <p:blipFill rotWithShape="1">
            <a:blip r:embed="rId5">
              <a:alphaModFix/>
            </a:blip>
            <a:srcRect l="65942" t="5050" r="26043" b="84633"/>
            <a:stretch/>
          </p:blipFill>
          <p:spPr>
            <a:xfrm>
              <a:off x="6099834" y="346372"/>
              <a:ext cx="509838" cy="1135685"/>
            </a:xfrm>
            <a:prstGeom prst="rect">
              <a:avLst/>
            </a:prstGeom>
            <a:noFill/>
            <a:ln>
              <a:noFill/>
            </a:ln>
          </p:spPr>
        </p:pic>
      </p:grpSp>
      <p:sp>
        <p:nvSpPr>
          <p:cNvPr id="230" name="Shape 230"/>
          <p:cNvSpPr txBox="1"/>
          <p:nvPr/>
        </p:nvSpPr>
        <p:spPr>
          <a:xfrm>
            <a:off x="4225539" y="3521869"/>
            <a:ext cx="690600" cy="208200"/>
          </a:xfrm>
          <a:prstGeom prst="rect">
            <a:avLst/>
          </a:prstGeom>
          <a:noFill/>
          <a:ln>
            <a:noFill/>
          </a:ln>
        </p:spPr>
        <p:txBody>
          <a:bodyPr wrap="square" lIns="68575" tIns="34275" rIns="68575" bIns="34275" anchor="t" anchorCtr="0">
            <a:noAutofit/>
          </a:bodyPr>
          <a:lstStyle/>
          <a:p>
            <a:pPr marL="0" marR="0" lvl="0" indent="0" algn="l" rtl="0">
              <a:spcBef>
                <a:spcPts val="0"/>
              </a:spcBef>
              <a:buSzPct val="25000"/>
              <a:buNone/>
            </a:pPr>
            <a:r>
              <a:rPr lang="en" sz="900" b="0" i="0" u="none" strike="noStrike" cap="none">
                <a:solidFill>
                  <a:srgbClr val="000000"/>
                </a:solidFill>
                <a:latin typeface="Helvetica Neue"/>
                <a:ea typeface="Helvetica Neue"/>
                <a:cs typeface="Helvetica Neue"/>
                <a:sym typeface="Helvetica Neue"/>
              </a:rPr>
              <a:t>Common</a:t>
            </a:r>
          </a:p>
        </p:txBody>
      </p:sp>
      <p:sp>
        <p:nvSpPr>
          <p:cNvPr id="231" name="Shape 231"/>
          <p:cNvSpPr txBox="1"/>
          <p:nvPr/>
        </p:nvSpPr>
        <p:spPr>
          <a:xfrm>
            <a:off x="4551761" y="4257676"/>
            <a:ext cx="812100" cy="208200"/>
          </a:xfrm>
          <a:prstGeom prst="rect">
            <a:avLst/>
          </a:prstGeom>
          <a:noFill/>
          <a:ln>
            <a:noFill/>
          </a:ln>
        </p:spPr>
        <p:txBody>
          <a:bodyPr wrap="square" lIns="68575" tIns="34275" rIns="68575" bIns="34275" anchor="t" anchorCtr="0">
            <a:noAutofit/>
          </a:bodyPr>
          <a:lstStyle/>
          <a:p>
            <a:pPr marL="0" marR="0" lvl="0" indent="0" algn="l" rtl="0">
              <a:spcBef>
                <a:spcPts val="0"/>
              </a:spcBef>
              <a:buSzPct val="25000"/>
              <a:buNone/>
            </a:pPr>
            <a:r>
              <a:rPr lang="en" sz="900" b="0" i="0" u="none" strike="noStrike" cap="none">
                <a:solidFill>
                  <a:srgbClr val="000000"/>
                </a:solidFill>
                <a:latin typeface="Helvetica Neue"/>
                <a:ea typeface="Helvetica Neue"/>
                <a:cs typeface="Helvetica Neue"/>
                <a:sym typeface="Helvetica Neue"/>
              </a:rPr>
              <a:t>Rare* (1-4%)</a:t>
            </a:r>
          </a:p>
        </p:txBody>
      </p:sp>
      <p:grpSp>
        <p:nvGrpSpPr>
          <p:cNvPr id="232" name="Shape 232"/>
          <p:cNvGrpSpPr/>
          <p:nvPr/>
        </p:nvGrpSpPr>
        <p:grpSpPr>
          <a:xfrm>
            <a:off x="4481513" y="4112319"/>
            <a:ext cx="114300" cy="273835"/>
            <a:chOff x="687950" y="4216237"/>
            <a:chExt cx="152400" cy="364094"/>
          </a:xfrm>
        </p:grpSpPr>
        <p:cxnSp>
          <p:nvCxnSpPr>
            <p:cNvPr id="233" name="Shape 233"/>
            <p:cNvCxnSpPr/>
            <p:nvPr/>
          </p:nvCxnSpPr>
          <p:spPr>
            <a:xfrm>
              <a:off x="687950" y="4216237"/>
              <a:ext cx="0" cy="211800"/>
            </a:xfrm>
            <a:prstGeom prst="straightConnector1">
              <a:avLst/>
            </a:prstGeom>
            <a:noFill/>
            <a:ln w="12700" cap="flat" cmpd="sng">
              <a:solidFill>
                <a:schemeClr val="dk1"/>
              </a:solidFill>
              <a:prstDash val="solid"/>
              <a:round/>
              <a:headEnd type="none" w="med" len="med"/>
              <a:tailEnd type="none" w="med" len="med"/>
            </a:ln>
          </p:spPr>
        </p:cxnSp>
        <p:cxnSp>
          <p:nvCxnSpPr>
            <p:cNvPr id="234" name="Shape 234"/>
            <p:cNvCxnSpPr/>
            <p:nvPr/>
          </p:nvCxnSpPr>
          <p:spPr>
            <a:xfrm>
              <a:off x="687950" y="4427931"/>
              <a:ext cx="152400" cy="152400"/>
            </a:xfrm>
            <a:prstGeom prst="straightConnector1">
              <a:avLst/>
            </a:prstGeom>
            <a:noFill/>
            <a:ln w="12700" cap="flat" cmpd="sng">
              <a:solidFill>
                <a:schemeClr val="dk1"/>
              </a:solidFill>
              <a:prstDash val="solid"/>
              <a:round/>
              <a:headEnd type="none" w="med" len="med"/>
              <a:tailEnd type="none" w="med" len="med"/>
            </a:ln>
          </p:spPr>
        </p:cxnSp>
      </p:grpSp>
      <p:graphicFrame>
        <p:nvGraphicFramePr>
          <p:cNvPr id="235" name="Shape 235"/>
          <p:cNvGraphicFramePr/>
          <p:nvPr/>
        </p:nvGraphicFramePr>
        <p:xfrm>
          <a:off x="3877866" y="2105026"/>
          <a:ext cx="1327175" cy="1194420"/>
        </p:xfrm>
        <a:graphic>
          <a:graphicData uri="http://schemas.openxmlformats.org/drawingml/2006/table">
            <a:tbl>
              <a:tblPr>
                <a:noFill/>
                <a:tableStyleId>{BB4626DD-51CF-44E0-BF5A-A42955276F48}</a:tableStyleId>
              </a:tblPr>
              <a:tblGrid>
                <a:gridCol w="457200"/>
                <a:gridCol w="869975"/>
              </a:tblGrid>
              <a:tr h="277300">
                <a:tc>
                  <a:txBody>
                    <a:bodyPr/>
                    <a:lstStyle/>
                    <a:p>
                      <a:pPr marL="0" marR="0" lvl="0" indent="-69850" algn="ctr" rtl="0">
                        <a:lnSpc>
                          <a:spcPct val="100000"/>
                        </a:lnSpc>
                        <a:spcBef>
                          <a:spcPts val="0"/>
                        </a:spcBef>
                        <a:spcAft>
                          <a:spcPts val="0"/>
                        </a:spcAft>
                        <a:buClr>
                          <a:srgbClr val="000000"/>
                        </a:buClr>
                        <a:buSzPct val="100000"/>
                        <a:buFont typeface="Helvetica Neue"/>
                        <a:buNone/>
                      </a:pPr>
                      <a:r>
                        <a:rPr lang="en" sz="1100" b="0" i="0" u="none" strike="noStrike" cap="none">
                          <a:solidFill>
                            <a:srgbClr val="000000"/>
                          </a:solidFill>
                          <a:latin typeface="Helvetica Neue"/>
                          <a:ea typeface="Helvetica Neue"/>
                          <a:cs typeface="Helvetica Neue"/>
                          <a:sym typeface="Helvetica Neue"/>
                        </a:rPr>
                        <a:t>SNP</a:t>
                      </a:r>
                    </a:p>
                  </a:txBody>
                  <a:tcPr marL="68625" marR="68625" marT="34225" marB="342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solidFill>
                      <a:srgbClr val="009973"/>
                    </a:solidFill>
                  </a:tcPr>
                </a:tc>
                <a:tc>
                  <a:txBody>
                    <a:bodyPr/>
                    <a:lstStyle/>
                    <a:p>
                      <a:pPr marL="0" marR="0" lvl="0" indent="-69850" algn="ctr" rtl="0">
                        <a:lnSpc>
                          <a:spcPct val="100000"/>
                        </a:lnSpc>
                        <a:spcBef>
                          <a:spcPts val="0"/>
                        </a:spcBef>
                        <a:spcAft>
                          <a:spcPts val="0"/>
                        </a:spcAft>
                        <a:buClr>
                          <a:srgbClr val="000000"/>
                        </a:buClr>
                        <a:buSzPct val="100000"/>
                        <a:buFont typeface="Helvetica Neue"/>
                        <a:buNone/>
                      </a:pPr>
                      <a:r>
                        <a:rPr lang="en" sz="1100" b="0" i="0" u="none" strike="noStrike" cap="none">
                          <a:solidFill>
                            <a:srgbClr val="000000"/>
                          </a:solidFill>
                          <a:latin typeface="Helvetica Neue"/>
                          <a:ea typeface="Helvetica Neue"/>
                          <a:cs typeface="Helvetica Neue"/>
                          <a:sym typeface="Helvetica Neue"/>
                        </a:rPr>
                        <a:t>3.5 – 4.3M</a:t>
                      </a:r>
                    </a:p>
                  </a:txBody>
                  <a:tcPr marL="68625" marR="68625" marT="34225" marB="342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r>
              <a:tr h="228500">
                <a:tc>
                  <a:txBody>
                    <a:bodyPr/>
                    <a:lstStyle/>
                    <a:p>
                      <a:pPr marL="0" marR="0" lvl="0" indent="-69850" algn="ctr" rtl="0">
                        <a:lnSpc>
                          <a:spcPct val="100000"/>
                        </a:lnSpc>
                        <a:spcBef>
                          <a:spcPts val="0"/>
                        </a:spcBef>
                        <a:spcAft>
                          <a:spcPts val="0"/>
                        </a:spcAft>
                        <a:buClr>
                          <a:srgbClr val="000000"/>
                        </a:buClr>
                        <a:buSzPct val="100000"/>
                        <a:buFont typeface="Helvetica Neue"/>
                        <a:buNone/>
                      </a:pPr>
                      <a:r>
                        <a:rPr lang="en" sz="1100" b="0" i="0" u="none" strike="noStrike" cap="none">
                          <a:solidFill>
                            <a:srgbClr val="000000"/>
                          </a:solidFill>
                          <a:latin typeface="Helvetica Neue"/>
                          <a:ea typeface="Helvetica Neue"/>
                          <a:cs typeface="Helvetica Neue"/>
                          <a:sym typeface="Helvetica Neue"/>
                        </a:rPr>
                        <a:t>Indel</a:t>
                      </a:r>
                    </a:p>
                  </a:txBody>
                  <a:tcPr marL="68625" marR="68625" marT="34225" marB="342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solidFill>
                      <a:srgbClr val="009973"/>
                    </a:solidFill>
                  </a:tcPr>
                </a:tc>
                <a:tc>
                  <a:txBody>
                    <a:bodyPr/>
                    <a:lstStyle/>
                    <a:p>
                      <a:pPr marL="0" marR="0" lvl="0" indent="-69850" algn="ctr" rtl="0">
                        <a:lnSpc>
                          <a:spcPct val="100000"/>
                        </a:lnSpc>
                        <a:spcBef>
                          <a:spcPts val="0"/>
                        </a:spcBef>
                        <a:spcAft>
                          <a:spcPts val="0"/>
                        </a:spcAft>
                        <a:buClr>
                          <a:srgbClr val="000000"/>
                        </a:buClr>
                        <a:buSzPct val="100000"/>
                        <a:buFont typeface="Helvetica Neue"/>
                        <a:buNone/>
                      </a:pPr>
                      <a:r>
                        <a:rPr lang="en" sz="1100" b="0" i="0" u="none" strike="noStrike" cap="none">
                          <a:solidFill>
                            <a:srgbClr val="000000"/>
                          </a:solidFill>
                          <a:latin typeface="Helvetica Neue"/>
                          <a:ea typeface="Helvetica Neue"/>
                          <a:cs typeface="Helvetica Neue"/>
                          <a:sym typeface="Helvetica Neue"/>
                        </a:rPr>
                        <a:t>550 – 625K</a:t>
                      </a:r>
                    </a:p>
                  </a:txBody>
                  <a:tcPr marL="68625" marR="68625" marT="34225" marB="342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r>
              <a:tr h="388475">
                <a:tc>
                  <a:txBody>
                    <a:bodyPr/>
                    <a:lstStyle/>
                    <a:p>
                      <a:pPr marL="0" marR="0" lvl="0" indent="-69850" algn="ctr" rtl="0">
                        <a:lnSpc>
                          <a:spcPct val="100000"/>
                        </a:lnSpc>
                        <a:spcBef>
                          <a:spcPts val="0"/>
                        </a:spcBef>
                        <a:spcAft>
                          <a:spcPts val="0"/>
                        </a:spcAft>
                        <a:buClr>
                          <a:srgbClr val="000000"/>
                        </a:buClr>
                        <a:buSzPct val="100000"/>
                        <a:buFont typeface="Helvetica Neue"/>
                        <a:buNone/>
                      </a:pPr>
                      <a:r>
                        <a:rPr lang="en" sz="1100" b="0" i="0" u="none" strike="noStrike" cap="none">
                          <a:solidFill>
                            <a:srgbClr val="000000"/>
                          </a:solidFill>
                          <a:latin typeface="Helvetica Neue"/>
                          <a:ea typeface="Helvetica Neue"/>
                          <a:cs typeface="Helvetica Neue"/>
                          <a:sym typeface="Helvetica Neue"/>
                        </a:rPr>
                        <a:t>SV</a:t>
                      </a:r>
                    </a:p>
                  </a:txBody>
                  <a:tcPr marL="68625" marR="68625" marT="34225" marB="342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solidFill>
                      <a:srgbClr val="009973"/>
                    </a:solidFill>
                  </a:tcPr>
                </a:tc>
                <a:tc>
                  <a:txBody>
                    <a:bodyPr/>
                    <a:lstStyle/>
                    <a:p>
                      <a:pPr marL="0" marR="0" lvl="0" indent="-69850" algn="ctr" rtl="0">
                        <a:lnSpc>
                          <a:spcPct val="100000"/>
                        </a:lnSpc>
                        <a:spcBef>
                          <a:spcPts val="0"/>
                        </a:spcBef>
                        <a:spcAft>
                          <a:spcPts val="0"/>
                        </a:spcAft>
                        <a:buClr>
                          <a:srgbClr val="000000"/>
                        </a:buClr>
                        <a:buSzPct val="100000"/>
                        <a:buFont typeface="Helvetica Neue"/>
                        <a:buNone/>
                      </a:pPr>
                      <a:r>
                        <a:rPr lang="en" sz="1100" b="0" i="0" u="none" strike="noStrike" cap="none">
                          <a:solidFill>
                            <a:srgbClr val="000000"/>
                          </a:solidFill>
                          <a:latin typeface="Helvetica Neue"/>
                          <a:ea typeface="Helvetica Neue"/>
                          <a:cs typeface="Helvetica Neue"/>
                          <a:sym typeface="Helvetica Neue"/>
                        </a:rPr>
                        <a:t>2.1 – 2.5K (20Mb)</a:t>
                      </a:r>
                    </a:p>
                  </a:txBody>
                  <a:tcPr marL="68625" marR="68625" marT="34225" marB="342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r>
              <a:tr h="277300">
                <a:tc>
                  <a:txBody>
                    <a:bodyPr/>
                    <a:lstStyle/>
                    <a:p>
                      <a:pPr marL="0" marR="0" lvl="0" indent="-69850" algn="ctr" rtl="0">
                        <a:lnSpc>
                          <a:spcPct val="100000"/>
                        </a:lnSpc>
                        <a:spcBef>
                          <a:spcPts val="0"/>
                        </a:spcBef>
                        <a:spcAft>
                          <a:spcPts val="0"/>
                        </a:spcAft>
                        <a:buClr>
                          <a:srgbClr val="000000"/>
                        </a:buClr>
                        <a:buSzPct val="100000"/>
                        <a:buFont typeface="Helvetica Neue"/>
                        <a:buNone/>
                      </a:pPr>
                      <a:r>
                        <a:rPr lang="en" sz="1100" b="0" i="0" u="none" strike="noStrike" cap="none">
                          <a:solidFill>
                            <a:srgbClr val="000000"/>
                          </a:solidFill>
                          <a:latin typeface="Helvetica Neue"/>
                          <a:ea typeface="Helvetica Neue"/>
                          <a:cs typeface="Helvetica Neue"/>
                          <a:sym typeface="Helvetica Neue"/>
                        </a:rPr>
                        <a:t>Total</a:t>
                      </a:r>
                    </a:p>
                  </a:txBody>
                  <a:tcPr marL="68625" marR="68625" marT="34225" marB="342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solidFill>
                      <a:srgbClr val="009973"/>
                    </a:solidFill>
                  </a:tcPr>
                </a:tc>
                <a:tc>
                  <a:txBody>
                    <a:bodyPr/>
                    <a:lstStyle/>
                    <a:p>
                      <a:pPr marL="0" marR="0" lvl="0" indent="-69850" algn="ctr" rtl="0">
                        <a:lnSpc>
                          <a:spcPct val="100000"/>
                        </a:lnSpc>
                        <a:spcBef>
                          <a:spcPts val="0"/>
                        </a:spcBef>
                        <a:spcAft>
                          <a:spcPts val="0"/>
                        </a:spcAft>
                        <a:buClr>
                          <a:srgbClr val="000000"/>
                        </a:buClr>
                        <a:buSzPct val="100000"/>
                        <a:buFont typeface="Helvetica Neue"/>
                        <a:buNone/>
                      </a:pPr>
                      <a:r>
                        <a:rPr lang="en" sz="1100" b="0" i="0" u="none" strike="noStrike" cap="none">
                          <a:solidFill>
                            <a:srgbClr val="000000"/>
                          </a:solidFill>
                          <a:latin typeface="Helvetica Neue"/>
                          <a:ea typeface="Helvetica Neue"/>
                          <a:cs typeface="Helvetica Neue"/>
                          <a:sym typeface="Helvetica Neue"/>
                        </a:rPr>
                        <a:t>4.1 – 5M</a:t>
                      </a:r>
                    </a:p>
                  </a:txBody>
                  <a:tcPr marL="68625" marR="68625" marT="34225" marB="342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r>
            </a:tbl>
          </a:graphicData>
        </a:graphic>
      </p:graphicFrame>
      <p:graphicFrame>
        <p:nvGraphicFramePr>
          <p:cNvPr id="236" name="Shape 236"/>
          <p:cNvGraphicFramePr/>
          <p:nvPr/>
        </p:nvGraphicFramePr>
        <p:xfrm>
          <a:off x="6049566" y="2084786"/>
          <a:ext cx="1275175" cy="1070840"/>
        </p:xfrm>
        <a:graphic>
          <a:graphicData uri="http://schemas.openxmlformats.org/drawingml/2006/table">
            <a:tbl>
              <a:tblPr bandRow="1">
                <a:noFill/>
                <a:tableStyleId>{BB4626DD-51CF-44E0-BF5A-A42955276F48}</a:tableStyleId>
              </a:tblPr>
              <a:tblGrid>
                <a:gridCol w="457675"/>
                <a:gridCol w="817500"/>
              </a:tblGrid>
              <a:tr h="278200">
                <a:tc>
                  <a:txBody>
                    <a:bodyPr/>
                    <a:lstStyle/>
                    <a:p>
                      <a:pPr marL="0" marR="0" lvl="0" indent="0" algn="ctr" rtl="0">
                        <a:spcBef>
                          <a:spcPts val="0"/>
                        </a:spcBef>
                        <a:buSzPct val="25000"/>
                        <a:buNone/>
                      </a:pPr>
                      <a:r>
                        <a:rPr lang="en" sz="1100" u="none" strike="noStrike" cap="none">
                          <a:latin typeface="Helvetica Neue"/>
                          <a:ea typeface="Helvetica Neue"/>
                          <a:cs typeface="Helvetica Neue"/>
                          <a:sym typeface="Helvetica Neue"/>
                        </a:rPr>
                        <a:t>SNP</a:t>
                      </a:r>
                    </a:p>
                  </a:txBody>
                  <a:tcPr marL="68625" marR="68625" marT="34300" marB="34300">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solidFill>
                      <a:srgbClr val="009973"/>
                    </a:solidFill>
                  </a:tcPr>
                </a:tc>
                <a:tc>
                  <a:txBody>
                    <a:bodyPr/>
                    <a:lstStyle/>
                    <a:p>
                      <a:pPr marL="0" marR="0" lvl="0" indent="0" algn="ctr" rtl="0">
                        <a:spcBef>
                          <a:spcPts val="0"/>
                        </a:spcBef>
                        <a:buSzPct val="25000"/>
                        <a:buNone/>
                      </a:pPr>
                      <a:r>
                        <a:rPr lang="en" sz="1100" u="none" strike="noStrike" cap="none">
                          <a:latin typeface="Helvetica Neue"/>
                          <a:ea typeface="Helvetica Neue"/>
                          <a:cs typeface="Helvetica Neue"/>
                          <a:sym typeface="Helvetica Neue"/>
                        </a:rPr>
                        <a:t>84.7M</a:t>
                      </a:r>
                    </a:p>
                  </a:txBody>
                  <a:tcPr marL="68625" marR="68625" marT="34300" marB="34300">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r>
              <a:tr h="228650">
                <a:tc>
                  <a:txBody>
                    <a:bodyPr/>
                    <a:lstStyle/>
                    <a:p>
                      <a:pPr marL="0" marR="0" lvl="0" indent="0" algn="ctr" rtl="0">
                        <a:spcBef>
                          <a:spcPts val="0"/>
                        </a:spcBef>
                        <a:buSzPct val="25000"/>
                        <a:buNone/>
                      </a:pPr>
                      <a:r>
                        <a:rPr lang="en" sz="1100" u="none" strike="noStrike" cap="none">
                          <a:latin typeface="Helvetica Neue"/>
                          <a:ea typeface="Helvetica Neue"/>
                          <a:cs typeface="Helvetica Neue"/>
                          <a:sym typeface="Helvetica Neue"/>
                        </a:rPr>
                        <a:t>Indel</a:t>
                      </a:r>
                    </a:p>
                  </a:txBody>
                  <a:tcPr marL="68625" marR="68625" marT="34300" marB="34300">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solidFill>
                      <a:srgbClr val="009973"/>
                    </a:solidFill>
                  </a:tcPr>
                </a:tc>
                <a:tc>
                  <a:txBody>
                    <a:bodyPr/>
                    <a:lstStyle/>
                    <a:p>
                      <a:pPr marL="0" marR="0" lvl="0" indent="0" algn="ctr" rtl="0">
                        <a:spcBef>
                          <a:spcPts val="0"/>
                        </a:spcBef>
                        <a:buSzPct val="25000"/>
                        <a:buNone/>
                      </a:pPr>
                      <a:r>
                        <a:rPr lang="en" sz="1100" u="none" strike="noStrike" cap="none">
                          <a:latin typeface="Helvetica Neue"/>
                          <a:ea typeface="Helvetica Neue"/>
                          <a:cs typeface="Helvetica Neue"/>
                          <a:sym typeface="Helvetica Neue"/>
                        </a:rPr>
                        <a:t>3.6M</a:t>
                      </a:r>
                    </a:p>
                  </a:txBody>
                  <a:tcPr marL="68625" marR="68625" marT="34300" marB="34300">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r>
              <a:tr h="278200">
                <a:tc>
                  <a:txBody>
                    <a:bodyPr/>
                    <a:lstStyle/>
                    <a:p>
                      <a:pPr marL="0" marR="0" lvl="0" indent="0" algn="ctr" rtl="0">
                        <a:spcBef>
                          <a:spcPts val="0"/>
                        </a:spcBef>
                        <a:buSzPct val="25000"/>
                        <a:buNone/>
                      </a:pPr>
                      <a:r>
                        <a:rPr lang="en" sz="1100" u="none" strike="noStrike" cap="none">
                          <a:latin typeface="Helvetica Neue"/>
                          <a:ea typeface="Helvetica Neue"/>
                          <a:cs typeface="Helvetica Neue"/>
                          <a:sym typeface="Helvetica Neue"/>
                        </a:rPr>
                        <a:t>SV</a:t>
                      </a:r>
                    </a:p>
                  </a:txBody>
                  <a:tcPr marL="68625" marR="68625" marT="34300" marB="34300">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solidFill>
                      <a:srgbClr val="009973"/>
                    </a:solidFill>
                  </a:tcPr>
                </a:tc>
                <a:tc>
                  <a:txBody>
                    <a:bodyPr/>
                    <a:lstStyle/>
                    <a:p>
                      <a:pPr marL="0" marR="0" lvl="0" indent="0" algn="ctr" rtl="0">
                        <a:spcBef>
                          <a:spcPts val="0"/>
                        </a:spcBef>
                        <a:buSzPct val="25000"/>
                        <a:buNone/>
                      </a:pPr>
                      <a:r>
                        <a:rPr lang="en" sz="1100" u="none" strike="noStrike" cap="none">
                          <a:latin typeface="Helvetica Neue"/>
                          <a:ea typeface="Helvetica Neue"/>
                          <a:cs typeface="Helvetica Neue"/>
                          <a:sym typeface="Helvetica Neue"/>
                        </a:rPr>
                        <a:t>60K</a:t>
                      </a:r>
                    </a:p>
                  </a:txBody>
                  <a:tcPr marL="68625" marR="68625" marT="34300" marB="34300">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r>
              <a:tr h="278200">
                <a:tc>
                  <a:txBody>
                    <a:bodyPr/>
                    <a:lstStyle/>
                    <a:p>
                      <a:pPr marL="0" marR="0" lvl="0" indent="0" algn="ctr" rtl="0">
                        <a:spcBef>
                          <a:spcPts val="0"/>
                        </a:spcBef>
                        <a:buSzPct val="25000"/>
                        <a:buNone/>
                      </a:pPr>
                      <a:r>
                        <a:rPr lang="en" sz="1100" u="none" strike="noStrike" cap="none">
                          <a:latin typeface="Helvetica Neue"/>
                          <a:ea typeface="Helvetica Neue"/>
                          <a:cs typeface="Helvetica Neue"/>
                          <a:sym typeface="Helvetica Neue"/>
                        </a:rPr>
                        <a:t>Total</a:t>
                      </a:r>
                    </a:p>
                  </a:txBody>
                  <a:tcPr marL="68625" marR="68625" marT="34300" marB="34300">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solidFill>
                      <a:srgbClr val="2F5496"/>
                    </a:solidFill>
                  </a:tcPr>
                </a:tc>
                <a:tc>
                  <a:txBody>
                    <a:bodyPr/>
                    <a:lstStyle/>
                    <a:p>
                      <a:pPr marL="0" marR="0" lvl="0" indent="0" algn="ctr" rtl="0">
                        <a:spcBef>
                          <a:spcPts val="0"/>
                        </a:spcBef>
                        <a:buSzPct val="25000"/>
                        <a:buNone/>
                      </a:pPr>
                      <a:r>
                        <a:rPr lang="en" sz="1100" u="none" strike="noStrike" cap="none">
                          <a:latin typeface="Helvetica Neue"/>
                          <a:ea typeface="Helvetica Neue"/>
                          <a:cs typeface="Helvetica Neue"/>
                          <a:sym typeface="Helvetica Neue"/>
                        </a:rPr>
                        <a:t>88.3M</a:t>
                      </a:r>
                    </a:p>
                  </a:txBody>
                  <a:tcPr marL="68625" marR="68625" marT="34300" marB="34300">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r>
            </a:tbl>
          </a:graphicData>
        </a:graphic>
      </p:graphicFrame>
      <p:sp>
        <p:nvSpPr>
          <p:cNvPr id="237" name="Shape 237"/>
          <p:cNvSpPr txBox="1"/>
          <p:nvPr/>
        </p:nvSpPr>
        <p:spPr>
          <a:xfrm>
            <a:off x="1485900" y="205978"/>
            <a:ext cx="6172200" cy="857400"/>
          </a:xfrm>
          <a:prstGeom prst="rect">
            <a:avLst/>
          </a:prstGeom>
          <a:noFill/>
          <a:ln>
            <a:noFill/>
          </a:ln>
        </p:spPr>
        <p:txBody>
          <a:bodyPr wrap="square" lIns="68525" tIns="34250" rIns="68525" bIns="34250" anchor="ctr" anchorCtr="0">
            <a:noAutofit/>
          </a:bodyPr>
          <a:lstStyle/>
          <a:p>
            <a:pPr marL="0" marR="0" lvl="0" indent="-171450" algn="ctr" rtl="0">
              <a:spcBef>
                <a:spcPts val="0"/>
              </a:spcBef>
              <a:buClr>
                <a:srgbClr val="000090"/>
              </a:buClr>
              <a:buSzPct val="100000"/>
              <a:buFont typeface="Arial"/>
              <a:buNone/>
            </a:pPr>
            <a:r>
              <a:rPr lang="en" sz="2700" b="1" i="0" u="none" strike="noStrike" cap="none">
                <a:solidFill>
                  <a:srgbClr val="011893"/>
                </a:solidFill>
              </a:rPr>
              <a:t>Human Genetic Variation</a:t>
            </a:r>
          </a:p>
        </p:txBody>
      </p:sp>
      <p:sp>
        <p:nvSpPr>
          <p:cNvPr id="238" name="Shape 238"/>
          <p:cNvSpPr txBox="1"/>
          <p:nvPr/>
        </p:nvSpPr>
        <p:spPr>
          <a:xfrm>
            <a:off x="3779045" y="988219"/>
            <a:ext cx="1388100" cy="253500"/>
          </a:xfrm>
          <a:prstGeom prst="rect">
            <a:avLst/>
          </a:prstGeom>
          <a:noFill/>
          <a:ln>
            <a:noFill/>
          </a:ln>
        </p:spPr>
        <p:txBody>
          <a:bodyPr wrap="square" lIns="68575" tIns="34275" rIns="68575" bIns="34275" anchor="t" anchorCtr="0">
            <a:noAutofit/>
          </a:bodyPr>
          <a:lstStyle/>
          <a:p>
            <a:pPr marL="0" marR="0" lvl="0" indent="0" algn="l" rtl="0">
              <a:spcBef>
                <a:spcPts val="0"/>
              </a:spcBef>
              <a:buSzPct val="25000"/>
              <a:buNone/>
            </a:pPr>
            <a:r>
              <a:rPr lang="en" sz="1200" b="0" i="0" u="none" strike="noStrike" cap="none">
                <a:solidFill>
                  <a:srgbClr val="000000"/>
                </a:solidFill>
                <a:latin typeface="Helvetica Neue"/>
                <a:ea typeface="Helvetica Neue"/>
                <a:cs typeface="Helvetica Neue"/>
                <a:sym typeface="Helvetica Neue"/>
              </a:rPr>
              <a:t>A Typical Genome</a:t>
            </a:r>
          </a:p>
        </p:txBody>
      </p:sp>
      <p:sp>
        <p:nvSpPr>
          <p:cNvPr id="239" name="Shape 239"/>
          <p:cNvSpPr txBox="1"/>
          <p:nvPr/>
        </p:nvSpPr>
        <p:spPr>
          <a:xfrm>
            <a:off x="6134100" y="835819"/>
            <a:ext cx="1109700" cy="438000"/>
          </a:xfrm>
          <a:prstGeom prst="rect">
            <a:avLst/>
          </a:prstGeom>
          <a:noFill/>
          <a:ln>
            <a:noFill/>
          </a:ln>
        </p:spPr>
        <p:txBody>
          <a:bodyPr wrap="square" lIns="68575" tIns="34275" rIns="68575" bIns="34275" anchor="t" anchorCtr="0">
            <a:noAutofit/>
          </a:bodyPr>
          <a:lstStyle/>
          <a:p>
            <a:pPr marL="0" marR="0" lvl="0" indent="0" algn="l" rtl="0">
              <a:spcBef>
                <a:spcPts val="0"/>
              </a:spcBef>
              <a:buSzPct val="25000"/>
              <a:buNone/>
            </a:pPr>
            <a:r>
              <a:rPr lang="en" sz="1200" b="0" i="0" u="none" strike="noStrike" cap="none">
                <a:solidFill>
                  <a:srgbClr val="000000"/>
                </a:solidFill>
                <a:latin typeface="Helvetica Neue"/>
                <a:ea typeface="Helvetica Neue"/>
                <a:cs typeface="Helvetica Neue"/>
                <a:sym typeface="Helvetica Neue"/>
              </a:rPr>
              <a:t>Population of </a:t>
            </a:r>
          </a:p>
          <a:p>
            <a:pPr marL="0" marR="0" lvl="0" indent="0" algn="l" rtl="0">
              <a:spcBef>
                <a:spcPts val="0"/>
              </a:spcBef>
              <a:buSzPct val="25000"/>
              <a:buNone/>
            </a:pPr>
            <a:r>
              <a:rPr lang="en" sz="1200" b="0" i="0" u="none" strike="noStrike" cap="none">
                <a:solidFill>
                  <a:srgbClr val="000000"/>
                </a:solidFill>
                <a:latin typeface="Helvetica Neue"/>
                <a:ea typeface="Helvetica Neue"/>
                <a:cs typeface="Helvetica Neue"/>
                <a:sym typeface="Helvetica Neue"/>
              </a:rPr>
              <a:t>2,504 peoples</a:t>
            </a:r>
          </a:p>
        </p:txBody>
      </p:sp>
      <p:cxnSp>
        <p:nvCxnSpPr>
          <p:cNvPr id="240" name="Shape 240"/>
          <p:cNvCxnSpPr/>
          <p:nvPr/>
        </p:nvCxnSpPr>
        <p:spPr>
          <a:xfrm>
            <a:off x="4714875" y="1495425"/>
            <a:ext cx="1657200" cy="0"/>
          </a:xfrm>
          <a:prstGeom prst="straightConnector1">
            <a:avLst/>
          </a:prstGeom>
          <a:noFill/>
          <a:ln w="12700" cap="flat" cmpd="sng">
            <a:solidFill>
              <a:schemeClr val="dk1"/>
            </a:solidFill>
            <a:prstDash val="solid"/>
            <a:round/>
            <a:headEnd type="none" w="med" len="med"/>
            <a:tailEnd type="stealth" w="lg" len="lg"/>
          </a:ln>
        </p:spPr>
      </p:cxnSp>
      <p:sp>
        <p:nvSpPr>
          <p:cNvPr id="241" name="Shape 241"/>
          <p:cNvSpPr txBox="1"/>
          <p:nvPr/>
        </p:nvSpPr>
        <p:spPr>
          <a:xfrm>
            <a:off x="3431375" y="4757750"/>
            <a:ext cx="4972200" cy="300300"/>
          </a:xfrm>
          <a:prstGeom prst="rect">
            <a:avLst/>
          </a:prstGeom>
          <a:noFill/>
          <a:ln>
            <a:noFill/>
          </a:ln>
        </p:spPr>
        <p:txBody>
          <a:bodyPr wrap="square" lIns="68575" tIns="34275" rIns="68575" bIns="34275" anchor="t" anchorCtr="0">
            <a:noAutofit/>
          </a:bodyPr>
          <a:lstStyle/>
          <a:p>
            <a:pPr marL="0" marR="0" lvl="0" indent="-50800" algn="l" rtl="0">
              <a:spcBef>
                <a:spcPts val="0"/>
              </a:spcBef>
              <a:spcAft>
                <a:spcPts val="0"/>
              </a:spcAft>
              <a:buClr>
                <a:srgbClr val="000000"/>
              </a:buClr>
              <a:buSzPct val="72727"/>
              <a:buFont typeface="Helvetica Neue"/>
              <a:buNone/>
            </a:pPr>
            <a:r>
              <a:rPr lang="en" sz="1100" b="1" i="0" u="none" strike="noStrike" cap="none">
                <a:solidFill>
                  <a:srgbClr val="000000"/>
                </a:solidFill>
                <a:latin typeface="Helvetica Neue"/>
                <a:ea typeface="Helvetica Neue"/>
                <a:cs typeface="Helvetica Neue"/>
                <a:sym typeface="Helvetica Neue"/>
              </a:rPr>
              <a:t>The 1000 Genomes Project Consortium</a:t>
            </a:r>
            <a:r>
              <a:rPr lang="en" sz="1100" b="0" i="0" u="none" strike="noStrike" cap="none">
                <a:solidFill>
                  <a:srgbClr val="000000"/>
                </a:solidFill>
                <a:latin typeface="Helvetica Neue"/>
                <a:ea typeface="Helvetica Neue"/>
                <a:cs typeface="Helvetica Neue"/>
                <a:sym typeface="Helvetica Neue"/>
              </a:rPr>
              <a:t>,</a:t>
            </a:r>
            <a:r>
              <a:rPr lang="en" sz="800" b="0" i="0" u="none" strike="noStrike" cap="none">
                <a:solidFill>
                  <a:srgbClr val="000000"/>
                </a:solidFill>
                <a:latin typeface="Helvetica Neue"/>
                <a:ea typeface="Helvetica Neue"/>
                <a:cs typeface="Helvetica Neue"/>
                <a:sym typeface="Helvetica Neue"/>
              </a:rPr>
              <a:t> Nature. 2015. 526:68-74  </a:t>
            </a:r>
          </a:p>
          <a:p>
            <a:pPr marL="0" marR="0" lvl="0" indent="-50800" algn="l" rtl="0">
              <a:spcBef>
                <a:spcPts val="0"/>
              </a:spcBef>
              <a:buClr>
                <a:srgbClr val="000000"/>
              </a:buClr>
              <a:buSzPct val="100000"/>
              <a:buFont typeface="Helvetica Neue"/>
              <a:buNone/>
            </a:pPr>
            <a:r>
              <a:rPr lang="en" sz="800" b="0" i="0" u="none" strike="noStrike" cap="none">
                <a:solidFill>
                  <a:srgbClr val="000000"/>
                </a:solidFill>
                <a:latin typeface="Helvetica Neue"/>
                <a:ea typeface="Helvetica Neue"/>
                <a:cs typeface="Helvetica Neue"/>
                <a:sym typeface="Helvetica Neue"/>
              </a:rPr>
              <a:t>Khurana E. et al. Nat. Rev. Genet. 2016. 17:93-108</a:t>
            </a:r>
          </a:p>
        </p:txBody>
      </p:sp>
      <p:sp>
        <p:nvSpPr>
          <p:cNvPr id="242" name="Shape 242"/>
          <p:cNvSpPr/>
          <p:nvPr/>
        </p:nvSpPr>
        <p:spPr>
          <a:xfrm>
            <a:off x="5644754" y="1854994"/>
            <a:ext cx="1968000" cy="2577600"/>
          </a:xfrm>
          <a:prstGeom prst="rect">
            <a:avLst/>
          </a:prstGeom>
          <a:noFill/>
          <a:ln w="12700" cap="flat" cmpd="sng">
            <a:solidFill>
              <a:schemeClr val="dk1"/>
            </a:solidFill>
            <a:prstDash val="solid"/>
            <a:round/>
            <a:headEnd type="none" w="med" len="med"/>
            <a:tailEnd type="none" w="med" len="med"/>
          </a:ln>
        </p:spPr>
        <p:txBody>
          <a:bodyPr wrap="square" lIns="68575" tIns="34275" rIns="68575" bIns="34275" anchor="ctr" anchorCtr="0">
            <a:noAutofit/>
          </a:bodyPr>
          <a:lstStyle/>
          <a:p>
            <a:pPr marL="0" marR="0" lvl="0" indent="-57150" algn="ctr" rtl="0">
              <a:spcBef>
                <a:spcPts val="0"/>
              </a:spcBef>
              <a:buClr>
                <a:schemeClr val="dk1"/>
              </a:buClr>
              <a:buFont typeface="Arial"/>
              <a:buNone/>
            </a:pPr>
            <a:endParaRPr sz="900" b="1" i="0" u="none" strike="noStrike" cap="none">
              <a:solidFill>
                <a:srgbClr val="000000"/>
              </a:solidFill>
              <a:latin typeface="Arial"/>
              <a:ea typeface="Arial"/>
              <a:cs typeface="Arial"/>
              <a:sym typeface="Arial"/>
            </a:endParaRPr>
          </a:p>
        </p:txBody>
      </p:sp>
      <p:sp>
        <p:nvSpPr>
          <p:cNvPr id="243" name="Shape 243"/>
          <p:cNvSpPr txBox="1"/>
          <p:nvPr/>
        </p:nvSpPr>
        <p:spPr>
          <a:xfrm>
            <a:off x="6446044" y="3442106"/>
            <a:ext cx="690600" cy="208200"/>
          </a:xfrm>
          <a:prstGeom prst="rect">
            <a:avLst/>
          </a:prstGeom>
          <a:noFill/>
          <a:ln>
            <a:noFill/>
          </a:ln>
        </p:spPr>
        <p:txBody>
          <a:bodyPr wrap="square" lIns="68575" tIns="34275" rIns="68575" bIns="34275" anchor="t" anchorCtr="0">
            <a:noAutofit/>
          </a:bodyPr>
          <a:lstStyle/>
          <a:p>
            <a:pPr marL="0" marR="0" lvl="0" indent="0" algn="l" rtl="0">
              <a:spcBef>
                <a:spcPts val="0"/>
              </a:spcBef>
              <a:buSzPct val="25000"/>
              <a:buNone/>
            </a:pPr>
            <a:r>
              <a:rPr lang="en" sz="900" b="0" i="0" u="none" strike="noStrike" cap="none">
                <a:solidFill>
                  <a:srgbClr val="000000"/>
                </a:solidFill>
                <a:latin typeface="Helvetica Neue"/>
                <a:ea typeface="Helvetica Neue"/>
                <a:cs typeface="Helvetica Neue"/>
                <a:sym typeface="Helvetica Neue"/>
              </a:rPr>
              <a:t>Common</a:t>
            </a:r>
          </a:p>
        </p:txBody>
      </p:sp>
      <p:sp>
        <p:nvSpPr>
          <p:cNvPr id="244" name="Shape 244"/>
          <p:cNvSpPr txBox="1"/>
          <p:nvPr/>
        </p:nvSpPr>
        <p:spPr>
          <a:xfrm>
            <a:off x="6834188" y="4252913"/>
            <a:ext cx="796500" cy="208200"/>
          </a:xfrm>
          <a:prstGeom prst="rect">
            <a:avLst/>
          </a:prstGeom>
          <a:noFill/>
          <a:ln>
            <a:noFill/>
          </a:ln>
        </p:spPr>
        <p:txBody>
          <a:bodyPr wrap="square" lIns="68575" tIns="34275" rIns="68575" bIns="34275" anchor="t" anchorCtr="0">
            <a:noAutofit/>
          </a:bodyPr>
          <a:lstStyle/>
          <a:p>
            <a:pPr marL="0" marR="0" lvl="0" indent="0" algn="l" rtl="0">
              <a:spcBef>
                <a:spcPts val="0"/>
              </a:spcBef>
              <a:buSzPct val="25000"/>
              <a:buNone/>
            </a:pPr>
            <a:r>
              <a:rPr lang="en" sz="900" b="0" i="0" u="none" strike="noStrike" cap="none">
                <a:solidFill>
                  <a:srgbClr val="000000"/>
                </a:solidFill>
                <a:latin typeface="Helvetica Neue"/>
                <a:ea typeface="Helvetica Neue"/>
                <a:cs typeface="Helvetica Neue"/>
                <a:sym typeface="Helvetica Neue"/>
              </a:rPr>
              <a:t>Rare (~75%)</a:t>
            </a:r>
          </a:p>
        </p:txBody>
      </p:sp>
      <p:grpSp>
        <p:nvGrpSpPr>
          <p:cNvPr id="245" name="Shape 245"/>
          <p:cNvGrpSpPr/>
          <p:nvPr/>
        </p:nvGrpSpPr>
        <p:grpSpPr>
          <a:xfrm>
            <a:off x="6777038" y="4068567"/>
            <a:ext cx="114300" cy="272670"/>
            <a:chOff x="687950" y="4216237"/>
            <a:chExt cx="152400" cy="364094"/>
          </a:xfrm>
        </p:grpSpPr>
        <p:cxnSp>
          <p:nvCxnSpPr>
            <p:cNvPr id="246" name="Shape 246"/>
            <p:cNvCxnSpPr/>
            <p:nvPr/>
          </p:nvCxnSpPr>
          <p:spPr>
            <a:xfrm>
              <a:off x="687950" y="4216237"/>
              <a:ext cx="0" cy="211800"/>
            </a:xfrm>
            <a:prstGeom prst="straightConnector1">
              <a:avLst/>
            </a:prstGeom>
            <a:noFill/>
            <a:ln w="12700" cap="flat" cmpd="sng">
              <a:solidFill>
                <a:schemeClr val="dk1"/>
              </a:solidFill>
              <a:prstDash val="solid"/>
              <a:round/>
              <a:headEnd type="none" w="med" len="med"/>
              <a:tailEnd type="none" w="med" len="med"/>
            </a:ln>
          </p:spPr>
        </p:cxnSp>
        <p:cxnSp>
          <p:nvCxnSpPr>
            <p:cNvPr id="247" name="Shape 247"/>
            <p:cNvCxnSpPr/>
            <p:nvPr/>
          </p:nvCxnSpPr>
          <p:spPr>
            <a:xfrm>
              <a:off x="687950" y="4427931"/>
              <a:ext cx="152400" cy="152400"/>
            </a:xfrm>
            <a:prstGeom prst="straightConnector1">
              <a:avLst/>
            </a:prstGeom>
            <a:noFill/>
            <a:ln w="12700" cap="flat" cmpd="sng">
              <a:solidFill>
                <a:schemeClr val="dk1"/>
              </a:solidFill>
              <a:prstDash val="solid"/>
              <a:round/>
              <a:headEnd type="none" w="med" len="med"/>
              <a:tailEnd type="none" w="med" len="med"/>
            </a:ln>
          </p:spPr>
        </p:cxnSp>
      </p:grpSp>
      <p:sp>
        <p:nvSpPr>
          <p:cNvPr id="248" name="Shape 248"/>
          <p:cNvSpPr txBox="1"/>
          <p:nvPr/>
        </p:nvSpPr>
        <p:spPr>
          <a:xfrm>
            <a:off x="3930063" y="1881200"/>
            <a:ext cx="1222800" cy="231000"/>
          </a:xfrm>
          <a:prstGeom prst="rect">
            <a:avLst/>
          </a:prstGeom>
          <a:noFill/>
          <a:ln>
            <a:noFill/>
          </a:ln>
        </p:spPr>
        <p:txBody>
          <a:bodyPr wrap="square" lIns="68575" tIns="34275" rIns="68575" bIns="34275" anchor="t" anchorCtr="0">
            <a:noAutofit/>
          </a:bodyPr>
          <a:lstStyle/>
          <a:p>
            <a:pPr marL="0" marR="0" lvl="0" indent="0" algn="l" rtl="0">
              <a:spcBef>
                <a:spcPts val="0"/>
              </a:spcBef>
              <a:buSzPct val="25000"/>
              <a:buNone/>
            </a:pPr>
            <a:r>
              <a:rPr lang="en" sz="1100" b="0" i="0" u="none" strike="noStrike" cap="none">
                <a:solidFill>
                  <a:srgbClr val="000000"/>
                </a:solidFill>
                <a:latin typeface="Helvetica Neue"/>
                <a:ea typeface="Helvetica Neue"/>
                <a:cs typeface="Helvetica Neue"/>
                <a:sym typeface="Helvetica Neue"/>
              </a:rPr>
              <a:t>Class of Variants</a:t>
            </a:r>
          </a:p>
        </p:txBody>
      </p:sp>
      <p:sp>
        <p:nvSpPr>
          <p:cNvPr id="249" name="Shape 249"/>
          <p:cNvSpPr txBox="1"/>
          <p:nvPr/>
        </p:nvSpPr>
        <p:spPr>
          <a:xfrm>
            <a:off x="3775475" y="3318275"/>
            <a:ext cx="1581900" cy="231000"/>
          </a:xfrm>
          <a:prstGeom prst="rect">
            <a:avLst/>
          </a:prstGeom>
          <a:noFill/>
          <a:ln>
            <a:noFill/>
          </a:ln>
        </p:spPr>
        <p:txBody>
          <a:bodyPr wrap="square" lIns="68575" tIns="34275" rIns="68575" bIns="34275" anchor="t" anchorCtr="0">
            <a:noAutofit/>
          </a:bodyPr>
          <a:lstStyle/>
          <a:p>
            <a:pPr marL="0" marR="0" lvl="0" indent="0" algn="l" rtl="0">
              <a:spcBef>
                <a:spcPts val="0"/>
              </a:spcBef>
              <a:buSzPct val="25000"/>
              <a:buNone/>
            </a:pPr>
            <a:r>
              <a:rPr lang="en" sz="1100" b="0" i="0" u="none" strike="noStrike" cap="none">
                <a:solidFill>
                  <a:srgbClr val="000000"/>
                </a:solidFill>
                <a:latin typeface="Helvetica Neue"/>
                <a:ea typeface="Helvetica Neue"/>
                <a:cs typeface="Helvetica Neue"/>
                <a:sym typeface="Helvetica Neue"/>
              </a:rPr>
              <a:t>Prevalence of Variants</a:t>
            </a:r>
          </a:p>
        </p:txBody>
      </p:sp>
      <p:sp>
        <p:nvSpPr>
          <p:cNvPr id="250" name="Shape 250"/>
          <p:cNvSpPr txBox="1"/>
          <p:nvPr/>
        </p:nvSpPr>
        <p:spPr>
          <a:xfrm>
            <a:off x="1209675" y="4456511"/>
            <a:ext cx="5054100" cy="207300"/>
          </a:xfrm>
          <a:prstGeom prst="rect">
            <a:avLst/>
          </a:prstGeom>
          <a:noFill/>
          <a:ln>
            <a:noFill/>
          </a:ln>
        </p:spPr>
        <p:txBody>
          <a:bodyPr wrap="square" lIns="68575" tIns="34275" rIns="68575" bIns="34275" anchor="t" anchorCtr="0">
            <a:noAutofit/>
          </a:bodyPr>
          <a:lstStyle/>
          <a:p>
            <a:pPr marL="0" marR="0" lvl="0" indent="-57150" algn="l" rtl="0">
              <a:spcBef>
                <a:spcPts val="0"/>
              </a:spcBef>
              <a:buClr>
                <a:srgbClr val="000000"/>
              </a:buClr>
              <a:buSzPct val="100000"/>
              <a:buFont typeface="Helvetica Neue"/>
              <a:buNone/>
            </a:pPr>
            <a:r>
              <a:rPr lang="en" sz="900" b="0" i="0" u="none" strike="noStrike" cap="none">
                <a:solidFill>
                  <a:srgbClr val="000000"/>
                </a:solidFill>
                <a:latin typeface="Helvetica Neue"/>
                <a:ea typeface="Helvetica Neue"/>
                <a:cs typeface="Helvetica Neue"/>
                <a:sym typeface="Helvetica Neue"/>
              </a:rPr>
              <a:t>* Variants with allele frequency &lt; 0.5% are considered as rare variants in 1000 genomes project.</a:t>
            </a:r>
          </a:p>
        </p:txBody>
      </p:sp>
      <p:pic>
        <p:nvPicPr>
          <p:cNvPr id="251" name="Shape 251" descr="C:\Users\JM\thesis\mark_work\allele_specificity\manuscript\figures\fig1-process\fig1 v10a.png"/>
          <p:cNvPicPr preferRelativeResize="0"/>
          <p:nvPr/>
        </p:nvPicPr>
        <p:blipFill rotWithShape="1">
          <a:blip r:embed="rId5">
            <a:alphaModFix/>
          </a:blip>
          <a:srcRect l="65942" t="5050" r="26043" b="84633"/>
          <a:stretch/>
        </p:blipFill>
        <p:spPr>
          <a:xfrm>
            <a:off x="2166938" y="1283494"/>
            <a:ext cx="225414" cy="501594"/>
          </a:xfrm>
          <a:prstGeom prst="rect">
            <a:avLst/>
          </a:prstGeom>
          <a:noFill/>
          <a:ln>
            <a:noFill/>
          </a:ln>
        </p:spPr>
      </p:pic>
      <p:sp>
        <p:nvSpPr>
          <p:cNvPr id="252" name="Shape 252"/>
          <p:cNvSpPr txBox="1"/>
          <p:nvPr/>
        </p:nvSpPr>
        <p:spPr>
          <a:xfrm>
            <a:off x="1565672" y="1009650"/>
            <a:ext cx="1408500" cy="253500"/>
          </a:xfrm>
          <a:prstGeom prst="rect">
            <a:avLst/>
          </a:prstGeom>
          <a:noFill/>
          <a:ln>
            <a:noFill/>
          </a:ln>
        </p:spPr>
        <p:txBody>
          <a:bodyPr wrap="square" lIns="68575" tIns="34275" rIns="68575" bIns="34275" anchor="t" anchorCtr="0">
            <a:noAutofit/>
          </a:bodyPr>
          <a:lstStyle/>
          <a:p>
            <a:pPr marL="0" marR="0" lvl="0" indent="0" algn="l" rtl="0">
              <a:spcBef>
                <a:spcPts val="0"/>
              </a:spcBef>
              <a:buSzPct val="25000"/>
              <a:buNone/>
            </a:pPr>
            <a:r>
              <a:rPr lang="en" sz="1200" b="0" i="0" u="none" strike="noStrike" cap="none">
                <a:solidFill>
                  <a:srgbClr val="000000"/>
                </a:solidFill>
                <a:latin typeface="Helvetica Neue"/>
                <a:ea typeface="Helvetica Neue"/>
                <a:cs typeface="Helvetica Neue"/>
                <a:sym typeface="Helvetica Neue"/>
              </a:rPr>
              <a:t>A Cancer Genome</a:t>
            </a:r>
          </a:p>
        </p:txBody>
      </p:sp>
      <p:sp>
        <p:nvSpPr>
          <p:cNvPr id="253" name="Shape 253"/>
          <p:cNvSpPr/>
          <p:nvPr/>
        </p:nvSpPr>
        <p:spPr>
          <a:xfrm>
            <a:off x="1296591" y="1879998"/>
            <a:ext cx="1984800" cy="2559900"/>
          </a:xfrm>
          <a:prstGeom prst="rect">
            <a:avLst/>
          </a:prstGeom>
          <a:noFill/>
          <a:ln w="12700" cap="flat" cmpd="sng">
            <a:solidFill>
              <a:schemeClr val="dk1"/>
            </a:solidFill>
            <a:prstDash val="solid"/>
            <a:round/>
            <a:headEnd type="none" w="med" len="med"/>
            <a:tailEnd type="none" w="med" len="med"/>
          </a:ln>
        </p:spPr>
        <p:txBody>
          <a:bodyPr wrap="square" lIns="68575" tIns="34275" rIns="68575" bIns="34275" anchor="ctr" anchorCtr="0">
            <a:noAutofit/>
          </a:bodyPr>
          <a:lstStyle/>
          <a:p>
            <a:pPr marL="0" marR="0" lvl="0" indent="-57150" algn="ctr" rtl="0">
              <a:spcBef>
                <a:spcPts val="0"/>
              </a:spcBef>
              <a:buClr>
                <a:schemeClr val="dk1"/>
              </a:buClr>
              <a:buFont typeface="Arial"/>
              <a:buNone/>
            </a:pPr>
            <a:endParaRPr sz="900" b="1" i="0" u="none" strike="noStrike" cap="none">
              <a:solidFill>
                <a:srgbClr val="000000"/>
              </a:solidFill>
              <a:latin typeface="Arial"/>
              <a:ea typeface="Arial"/>
              <a:cs typeface="Arial"/>
              <a:sym typeface="Arial"/>
            </a:endParaRPr>
          </a:p>
        </p:txBody>
      </p:sp>
      <p:graphicFrame>
        <p:nvGraphicFramePr>
          <p:cNvPr id="254" name="Shape 254"/>
          <p:cNvGraphicFramePr/>
          <p:nvPr/>
        </p:nvGraphicFramePr>
        <p:xfrm>
          <a:off x="1328738" y="2109788"/>
          <a:ext cx="1913325" cy="1006050"/>
        </p:xfrm>
        <a:graphic>
          <a:graphicData uri="http://schemas.openxmlformats.org/drawingml/2006/table">
            <a:tbl>
              <a:tblPr>
                <a:noFill/>
                <a:tableStyleId>{BB4626DD-51CF-44E0-BF5A-A42955276F48}</a:tableStyleId>
              </a:tblPr>
              <a:tblGrid>
                <a:gridCol w="621500"/>
                <a:gridCol w="556025"/>
                <a:gridCol w="735800"/>
              </a:tblGrid>
              <a:tr h="388700">
                <a:tc>
                  <a:txBody>
                    <a:bodyPr/>
                    <a:lstStyle/>
                    <a:p>
                      <a:pPr marL="0" marR="0" lvl="0" indent="-69850" algn="ctr" rtl="0">
                        <a:lnSpc>
                          <a:spcPct val="100000"/>
                        </a:lnSpc>
                        <a:spcBef>
                          <a:spcPts val="0"/>
                        </a:spcBef>
                        <a:spcAft>
                          <a:spcPts val="0"/>
                        </a:spcAft>
                        <a:buClr>
                          <a:schemeClr val="dk1"/>
                        </a:buClr>
                        <a:buSzPct val="110000"/>
                        <a:buFont typeface="Calibri"/>
                        <a:buNone/>
                      </a:pPr>
                      <a:endParaRPr sz="1000" b="0" i="0" u="none" strike="noStrike" cap="none">
                        <a:solidFill>
                          <a:srgbClr val="000000"/>
                        </a:solidFill>
                        <a:latin typeface="Helvetica Neue"/>
                        <a:ea typeface="Helvetica Neue"/>
                        <a:cs typeface="Helvetica Neue"/>
                        <a:sym typeface="Helvetica Neue"/>
                      </a:endParaRPr>
                    </a:p>
                  </a:txBody>
                  <a:tcPr marL="68575" marR="68575" marT="34325" marB="343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69850" algn="ctr" rtl="0">
                        <a:lnSpc>
                          <a:spcPct val="100000"/>
                        </a:lnSpc>
                        <a:spcBef>
                          <a:spcPts val="0"/>
                        </a:spcBef>
                        <a:spcAft>
                          <a:spcPts val="0"/>
                        </a:spcAft>
                        <a:buClr>
                          <a:srgbClr val="000000"/>
                        </a:buClr>
                        <a:buSzPct val="110000"/>
                        <a:buFont typeface="Helvetica Neue"/>
                        <a:buNone/>
                      </a:pPr>
                      <a:r>
                        <a:rPr lang="en" sz="1000" b="0" i="0" u="none" strike="noStrike" cap="none">
                          <a:solidFill>
                            <a:srgbClr val="000000"/>
                          </a:solidFill>
                          <a:latin typeface="Helvetica Neue"/>
                          <a:ea typeface="Helvetica Neue"/>
                          <a:cs typeface="Helvetica Neue"/>
                          <a:sym typeface="Helvetica Neue"/>
                        </a:rPr>
                        <a:t>Coding</a:t>
                      </a:r>
                    </a:p>
                  </a:txBody>
                  <a:tcPr marL="68575" marR="68575" marT="34325" marB="343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solidFill>
                      <a:srgbClr val="EB90B2"/>
                    </a:solidFill>
                  </a:tcPr>
                </a:tc>
                <a:tc>
                  <a:txBody>
                    <a:bodyPr/>
                    <a:lstStyle/>
                    <a:p>
                      <a:pPr marL="0" marR="0" lvl="0" indent="-69850" algn="ctr" rtl="0">
                        <a:lnSpc>
                          <a:spcPct val="100000"/>
                        </a:lnSpc>
                        <a:spcBef>
                          <a:spcPts val="0"/>
                        </a:spcBef>
                        <a:spcAft>
                          <a:spcPts val="0"/>
                        </a:spcAft>
                        <a:buClr>
                          <a:srgbClr val="000000"/>
                        </a:buClr>
                        <a:buSzPct val="110000"/>
                        <a:buFont typeface="Helvetica Neue"/>
                        <a:buNone/>
                      </a:pPr>
                      <a:r>
                        <a:rPr lang="en" sz="1000" b="0" i="0" u="none" strike="noStrike" cap="none">
                          <a:solidFill>
                            <a:srgbClr val="000000"/>
                          </a:solidFill>
                          <a:latin typeface="Helvetica Neue"/>
                          <a:ea typeface="Helvetica Neue"/>
                          <a:cs typeface="Helvetica Neue"/>
                          <a:sym typeface="Helvetica Neue"/>
                        </a:rPr>
                        <a:t>Non-</a:t>
                      </a:r>
                    </a:p>
                    <a:p>
                      <a:pPr marL="0" marR="0" lvl="0" indent="-69850" algn="ctr" rtl="0">
                        <a:lnSpc>
                          <a:spcPct val="100000"/>
                        </a:lnSpc>
                        <a:spcBef>
                          <a:spcPts val="0"/>
                        </a:spcBef>
                        <a:spcAft>
                          <a:spcPts val="0"/>
                        </a:spcAft>
                        <a:buClr>
                          <a:srgbClr val="000000"/>
                        </a:buClr>
                        <a:buSzPct val="110000"/>
                        <a:buFont typeface="Helvetica Neue"/>
                        <a:buNone/>
                      </a:pPr>
                      <a:r>
                        <a:rPr lang="en" sz="1000" b="0" i="0" u="none" strike="noStrike" cap="none">
                          <a:solidFill>
                            <a:srgbClr val="000000"/>
                          </a:solidFill>
                          <a:latin typeface="Helvetica Neue"/>
                          <a:ea typeface="Helvetica Neue"/>
                          <a:cs typeface="Helvetica Neue"/>
                          <a:sym typeface="Helvetica Neue"/>
                        </a:rPr>
                        <a:t>coding</a:t>
                      </a:r>
                    </a:p>
                  </a:txBody>
                  <a:tcPr marL="68575" marR="68575" marT="34325" marB="343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solidFill>
                      <a:srgbClr val="EB90B2"/>
                    </a:solidFill>
                  </a:tcPr>
                </a:tc>
              </a:tr>
              <a:tr h="388700">
                <a:tc>
                  <a:txBody>
                    <a:bodyPr/>
                    <a:lstStyle/>
                    <a:p>
                      <a:pPr marL="0" marR="0" lvl="0" indent="-69850" algn="ctr" rtl="0">
                        <a:lnSpc>
                          <a:spcPct val="100000"/>
                        </a:lnSpc>
                        <a:spcBef>
                          <a:spcPts val="0"/>
                        </a:spcBef>
                        <a:spcAft>
                          <a:spcPts val="0"/>
                        </a:spcAft>
                        <a:buClr>
                          <a:srgbClr val="000000"/>
                        </a:buClr>
                        <a:buSzPct val="110000"/>
                        <a:buFont typeface="Helvetica Neue"/>
                        <a:buNone/>
                      </a:pPr>
                      <a:r>
                        <a:rPr lang="en" sz="1000" b="0" i="0" u="none" strike="noStrike" cap="none">
                          <a:solidFill>
                            <a:srgbClr val="000000"/>
                          </a:solidFill>
                          <a:latin typeface="Helvetica Neue"/>
                          <a:ea typeface="Helvetica Neue"/>
                          <a:cs typeface="Helvetica Neue"/>
                          <a:sym typeface="Helvetica Neue"/>
                        </a:rPr>
                        <a:t>Germ-</a:t>
                      </a:r>
                    </a:p>
                    <a:p>
                      <a:pPr marL="0" marR="0" lvl="0" indent="-69850" algn="ctr" rtl="0">
                        <a:lnSpc>
                          <a:spcPct val="100000"/>
                        </a:lnSpc>
                        <a:spcBef>
                          <a:spcPts val="0"/>
                        </a:spcBef>
                        <a:spcAft>
                          <a:spcPts val="0"/>
                        </a:spcAft>
                        <a:buClr>
                          <a:srgbClr val="000000"/>
                        </a:buClr>
                        <a:buSzPct val="110000"/>
                        <a:buFont typeface="Helvetica Neue"/>
                        <a:buNone/>
                      </a:pPr>
                      <a:r>
                        <a:rPr lang="en" sz="1000" b="0" i="0" u="none" strike="noStrike" cap="none">
                          <a:solidFill>
                            <a:srgbClr val="000000"/>
                          </a:solidFill>
                          <a:latin typeface="Helvetica Neue"/>
                          <a:ea typeface="Helvetica Neue"/>
                          <a:cs typeface="Helvetica Neue"/>
                          <a:sym typeface="Helvetica Neue"/>
                        </a:rPr>
                        <a:t>line</a:t>
                      </a:r>
                    </a:p>
                  </a:txBody>
                  <a:tcPr marL="68575" marR="68575" marT="34325" marB="343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solidFill>
                      <a:srgbClr val="009973"/>
                    </a:solidFill>
                  </a:tcPr>
                </a:tc>
                <a:tc>
                  <a:txBody>
                    <a:bodyPr/>
                    <a:lstStyle/>
                    <a:p>
                      <a:pPr marL="0" marR="0" lvl="0" indent="-69850" algn="ctr" rtl="0">
                        <a:lnSpc>
                          <a:spcPct val="100000"/>
                        </a:lnSpc>
                        <a:spcBef>
                          <a:spcPts val="0"/>
                        </a:spcBef>
                        <a:spcAft>
                          <a:spcPts val="0"/>
                        </a:spcAft>
                        <a:buClr>
                          <a:srgbClr val="000000"/>
                        </a:buClr>
                        <a:buSzPct val="110000"/>
                        <a:buFont typeface="Helvetica Neue"/>
                        <a:buNone/>
                      </a:pPr>
                      <a:r>
                        <a:rPr lang="en" sz="1000" b="0" i="0" u="none" strike="noStrike" cap="none">
                          <a:solidFill>
                            <a:srgbClr val="000000"/>
                          </a:solidFill>
                          <a:latin typeface="Helvetica Neue"/>
                          <a:ea typeface="Helvetica Neue"/>
                          <a:cs typeface="Helvetica Neue"/>
                          <a:sym typeface="Helvetica Neue"/>
                        </a:rPr>
                        <a:t>22K</a:t>
                      </a:r>
                    </a:p>
                  </a:txBody>
                  <a:tcPr marL="68575" marR="68575" marT="34325" marB="343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solidFill>
                      <a:srgbClr val="009973"/>
                    </a:solidFill>
                  </a:tcPr>
                </a:tc>
                <a:tc>
                  <a:txBody>
                    <a:bodyPr/>
                    <a:lstStyle/>
                    <a:p>
                      <a:pPr marL="0" marR="0" lvl="0" indent="-69850" algn="ctr" rtl="0">
                        <a:lnSpc>
                          <a:spcPct val="100000"/>
                        </a:lnSpc>
                        <a:spcBef>
                          <a:spcPts val="0"/>
                        </a:spcBef>
                        <a:spcAft>
                          <a:spcPts val="0"/>
                        </a:spcAft>
                        <a:buClr>
                          <a:srgbClr val="000000"/>
                        </a:buClr>
                        <a:buSzPct val="110000"/>
                        <a:buFont typeface="Helvetica Neue"/>
                        <a:buNone/>
                      </a:pPr>
                      <a:r>
                        <a:rPr lang="en" sz="1000" b="0" i="0" u="none" strike="noStrike" cap="none">
                          <a:solidFill>
                            <a:srgbClr val="000000"/>
                          </a:solidFill>
                          <a:latin typeface="Helvetica Neue"/>
                          <a:ea typeface="Helvetica Neue"/>
                          <a:cs typeface="Helvetica Neue"/>
                          <a:sym typeface="Helvetica Neue"/>
                        </a:rPr>
                        <a:t>4.1 – 5M</a:t>
                      </a:r>
                    </a:p>
                  </a:txBody>
                  <a:tcPr marL="68575" marR="68575" marT="34325" marB="343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solidFill>
                      <a:srgbClr val="009973"/>
                    </a:solidFill>
                  </a:tcPr>
                </a:tc>
              </a:tr>
              <a:tr h="228650">
                <a:tc>
                  <a:txBody>
                    <a:bodyPr/>
                    <a:lstStyle/>
                    <a:p>
                      <a:pPr marL="0" marR="0" lvl="0" indent="-69850" algn="ctr" rtl="0">
                        <a:lnSpc>
                          <a:spcPct val="100000"/>
                        </a:lnSpc>
                        <a:spcBef>
                          <a:spcPts val="0"/>
                        </a:spcBef>
                        <a:spcAft>
                          <a:spcPts val="0"/>
                        </a:spcAft>
                        <a:buClr>
                          <a:srgbClr val="000000"/>
                        </a:buClr>
                        <a:buSzPct val="110000"/>
                        <a:buFont typeface="Helvetica Neue"/>
                        <a:buNone/>
                      </a:pPr>
                      <a:r>
                        <a:rPr lang="en" sz="1000" b="0" i="0" u="none" strike="noStrike" cap="none">
                          <a:solidFill>
                            <a:srgbClr val="000000"/>
                          </a:solidFill>
                          <a:latin typeface="Helvetica Neue"/>
                          <a:ea typeface="Helvetica Neue"/>
                          <a:cs typeface="Helvetica Neue"/>
                          <a:sym typeface="Helvetica Neue"/>
                        </a:rPr>
                        <a:t>Somatic</a:t>
                      </a:r>
                    </a:p>
                  </a:txBody>
                  <a:tcPr marL="68575" marR="68575" marT="34325" marB="343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69850" algn="ctr" rtl="0">
                        <a:lnSpc>
                          <a:spcPct val="100000"/>
                        </a:lnSpc>
                        <a:spcBef>
                          <a:spcPts val="0"/>
                        </a:spcBef>
                        <a:spcAft>
                          <a:spcPts val="0"/>
                        </a:spcAft>
                        <a:buClr>
                          <a:srgbClr val="000000"/>
                        </a:buClr>
                        <a:buSzPct val="110000"/>
                        <a:buFont typeface="Helvetica Neue"/>
                        <a:buNone/>
                      </a:pPr>
                      <a:r>
                        <a:rPr lang="en" sz="1000" b="0" i="0" u="none" strike="noStrike" cap="none">
                          <a:solidFill>
                            <a:srgbClr val="000000"/>
                          </a:solidFill>
                          <a:latin typeface="Helvetica Neue"/>
                          <a:ea typeface="Helvetica Neue"/>
                          <a:cs typeface="Helvetica Neue"/>
                          <a:sym typeface="Helvetica Neue"/>
                        </a:rPr>
                        <a:t>~50</a:t>
                      </a:r>
                    </a:p>
                  </a:txBody>
                  <a:tcPr marL="68575" marR="68575" marT="34325" marB="343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69850" algn="ctr" rtl="0">
                        <a:lnSpc>
                          <a:spcPct val="100000"/>
                        </a:lnSpc>
                        <a:spcBef>
                          <a:spcPts val="0"/>
                        </a:spcBef>
                        <a:spcAft>
                          <a:spcPts val="0"/>
                        </a:spcAft>
                        <a:buClr>
                          <a:srgbClr val="000000"/>
                        </a:buClr>
                        <a:buSzPct val="110000"/>
                        <a:buFont typeface="Helvetica Neue"/>
                        <a:buNone/>
                      </a:pPr>
                      <a:r>
                        <a:rPr lang="en" sz="1000" b="0" i="0" u="none" strike="noStrike" cap="none">
                          <a:solidFill>
                            <a:srgbClr val="000000"/>
                          </a:solidFill>
                          <a:latin typeface="Helvetica Neue"/>
                          <a:ea typeface="Helvetica Neue"/>
                          <a:cs typeface="Helvetica Neue"/>
                          <a:sym typeface="Helvetica Neue"/>
                        </a:rPr>
                        <a:t>5K</a:t>
                      </a:r>
                    </a:p>
                  </a:txBody>
                  <a:tcPr marL="68575" marR="68575" marT="34325" marB="343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r>
            </a:tbl>
          </a:graphicData>
        </a:graphic>
      </p:graphicFrame>
      <p:sp>
        <p:nvSpPr>
          <p:cNvPr id="255" name="Shape 255"/>
          <p:cNvSpPr txBox="1"/>
          <p:nvPr/>
        </p:nvSpPr>
        <p:spPr>
          <a:xfrm>
            <a:off x="1666876" y="1881188"/>
            <a:ext cx="1222800" cy="231000"/>
          </a:xfrm>
          <a:prstGeom prst="rect">
            <a:avLst/>
          </a:prstGeom>
          <a:noFill/>
          <a:ln>
            <a:noFill/>
          </a:ln>
        </p:spPr>
        <p:txBody>
          <a:bodyPr wrap="square" lIns="68575" tIns="34275" rIns="68575" bIns="34275" anchor="t" anchorCtr="0">
            <a:noAutofit/>
          </a:bodyPr>
          <a:lstStyle/>
          <a:p>
            <a:pPr marL="0" marR="0" lvl="0" indent="0" algn="ctr" rtl="0">
              <a:spcBef>
                <a:spcPts val="0"/>
              </a:spcBef>
              <a:buSzPct val="25000"/>
              <a:buNone/>
            </a:pPr>
            <a:r>
              <a:rPr lang="en" sz="1100" b="0" i="0" u="none" strike="noStrike" cap="none">
                <a:solidFill>
                  <a:srgbClr val="000000"/>
                </a:solidFill>
                <a:latin typeface="Helvetica Neue"/>
                <a:ea typeface="Helvetica Neue"/>
                <a:cs typeface="Helvetica Neue"/>
                <a:sym typeface="Helvetica Neue"/>
              </a:rPr>
              <a:t>Origin of Variants</a:t>
            </a:r>
          </a:p>
        </p:txBody>
      </p:sp>
      <p:sp>
        <p:nvSpPr>
          <p:cNvPr id="256" name="Shape 256"/>
          <p:cNvSpPr/>
          <p:nvPr/>
        </p:nvSpPr>
        <p:spPr>
          <a:xfrm>
            <a:off x="2257425" y="1518048"/>
            <a:ext cx="33300" cy="34500"/>
          </a:xfrm>
          <a:prstGeom prst="ellipse">
            <a:avLst/>
          </a:prstGeom>
          <a:solidFill>
            <a:srgbClr val="FF0000"/>
          </a:solidFill>
          <a:ln w="12700" cap="flat" cmpd="sng">
            <a:solidFill>
              <a:srgbClr val="FF0000"/>
            </a:solidFill>
            <a:prstDash val="solid"/>
            <a:round/>
            <a:headEnd type="none" w="med" len="med"/>
            <a:tailEnd type="none" w="med" len="med"/>
          </a:ln>
        </p:spPr>
        <p:txBody>
          <a:bodyPr wrap="square" lIns="68575" tIns="34275" rIns="68575" bIns="34275" anchor="ctr" anchorCtr="0">
            <a:noAutofit/>
          </a:bodyPr>
          <a:lstStyle/>
          <a:p>
            <a:pPr marL="0" marR="0" lvl="0" indent="-57150" algn="ctr" rtl="0">
              <a:spcBef>
                <a:spcPts val="0"/>
              </a:spcBef>
              <a:buClr>
                <a:schemeClr val="dk1"/>
              </a:buClr>
              <a:buFont typeface="Arial"/>
              <a:buNone/>
            </a:pPr>
            <a:endParaRPr sz="900" b="1" i="0" u="none" strike="noStrike" cap="none">
              <a:solidFill>
                <a:srgbClr val="000000"/>
              </a:solidFill>
              <a:latin typeface="Arial"/>
              <a:ea typeface="Arial"/>
              <a:cs typeface="Arial"/>
              <a:sym typeface="Arial"/>
            </a:endParaRPr>
          </a:p>
        </p:txBody>
      </p:sp>
      <p:sp>
        <p:nvSpPr>
          <p:cNvPr id="257" name="Shape 257"/>
          <p:cNvSpPr/>
          <p:nvPr/>
        </p:nvSpPr>
        <p:spPr>
          <a:xfrm rot="-5400000">
            <a:off x="2973723" y="2369870"/>
            <a:ext cx="1172700" cy="636000"/>
          </a:xfrm>
          <a:prstGeom prst="trapezoid">
            <a:avLst>
              <a:gd name="adj" fmla="val 60600"/>
            </a:avLst>
          </a:prstGeom>
          <a:solidFill>
            <a:srgbClr val="FFFF00">
              <a:alpha val="25880"/>
            </a:srgbClr>
          </a:solidFill>
          <a:ln w="12700" cap="flat" cmpd="sng">
            <a:solidFill>
              <a:schemeClr val="dk1"/>
            </a:solidFill>
            <a:prstDash val="solid"/>
            <a:round/>
            <a:headEnd type="none" w="med" len="med"/>
            <a:tailEnd type="none" w="med" len="med"/>
          </a:ln>
        </p:spPr>
        <p:txBody>
          <a:bodyPr wrap="square" lIns="68575" tIns="34275" rIns="68575" bIns="34275" anchor="ctr" anchorCtr="0">
            <a:noAutofit/>
          </a:bodyPr>
          <a:lstStyle/>
          <a:p>
            <a:pPr marL="0" marR="0" lvl="0" indent="0" algn="ctr" rtl="0">
              <a:spcBef>
                <a:spcPts val="0"/>
              </a:spcBef>
              <a:buNone/>
            </a:pPr>
            <a:endParaRPr sz="900" b="1" i="0" u="none" strike="noStrike" cap="none">
              <a:solidFill>
                <a:srgbClr val="000000"/>
              </a:solidFill>
              <a:latin typeface="Arial"/>
              <a:ea typeface="Arial"/>
              <a:cs typeface="Arial"/>
              <a:sym typeface="Arial"/>
            </a:endParaRPr>
          </a:p>
        </p:txBody>
      </p:sp>
      <p:pic>
        <p:nvPicPr>
          <p:cNvPr id="258" name="Shape 258"/>
          <p:cNvPicPr preferRelativeResize="0"/>
          <p:nvPr/>
        </p:nvPicPr>
        <p:blipFill rotWithShape="1">
          <a:blip r:embed="rId6">
            <a:alphaModFix/>
          </a:blip>
          <a:srcRect/>
          <a:stretch/>
        </p:blipFill>
        <p:spPr>
          <a:xfrm>
            <a:off x="1457901" y="3346577"/>
            <a:ext cx="1643100" cy="985800"/>
          </a:xfrm>
          <a:prstGeom prst="rect">
            <a:avLst/>
          </a:prstGeom>
          <a:noFill/>
          <a:ln>
            <a:noFill/>
          </a:ln>
        </p:spPr>
      </p:pic>
      <p:grpSp>
        <p:nvGrpSpPr>
          <p:cNvPr id="259" name="Shape 259"/>
          <p:cNvGrpSpPr/>
          <p:nvPr/>
        </p:nvGrpSpPr>
        <p:grpSpPr>
          <a:xfrm>
            <a:off x="2270522" y="4135242"/>
            <a:ext cx="114300" cy="272670"/>
            <a:chOff x="687950" y="4216237"/>
            <a:chExt cx="152400" cy="364094"/>
          </a:xfrm>
        </p:grpSpPr>
        <p:cxnSp>
          <p:nvCxnSpPr>
            <p:cNvPr id="260" name="Shape 260"/>
            <p:cNvCxnSpPr/>
            <p:nvPr/>
          </p:nvCxnSpPr>
          <p:spPr>
            <a:xfrm>
              <a:off x="687950" y="4216237"/>
              <a:ext cx="0" cy="211800"/>
            </a:xfrm>
            <a:prstGeom prst="straightConnector1">
              <a:avLst/>
            </a:prstGeom>
            <a:noFill/>
            <a:ln w="12700" cap="flat" cmpd="sng">
              <a:solidFill>
                <a:schemeClr val="dk1"/>
              </a:solidFill>
              <a:prstDash val="solid"/>
              <a:round/>
              <a:headEnd type="none" w="med" len="med"/>
              <a:tailEnd type="none" w="med" len="med"/>
            </a:ln>
          </p:spPr>
        </p:cxnSp>
        <p:cxnSp>
          <p:nvCxnSpPr>
            <p:cNvPr id="261" name="Shape 261"/>
            <p:cNvCxnSpPr/>
            <p:nvPr/>
          </p:nvCxnSpPr>
          <p:spPr>
            <a:xfrm>
              <a:off x="687950" y="4427931"/>
              <a:ext cx="152400" cy="152400"/>
            </a:xfrm>
            <a:prstGeom prst="straightConnector1">
              <a:avLst/>
            </a:prstGeom>
            <a:noFill/>
            <a:ln w="12700" cap="flat" cmpd="sng">
              <a:solidFill>
                <a:schemeClr val="dk1"/>
              </a:solidFill>
              <a:prstDash val="solid"/>
              <a:round/>
              <a:headEnd type="none" w="med" len="med"/>
              <a:tailEnd type="none" w="med" len="med"/>
            </a:ln>
          </p:spPr>
        </p:cxnSp>
      </p:grpSp>
      <p:sp>
        <p:nvSpPr>
          <p:cNvPr id="262" name="Shape 262"/>
          <p:cNvSpPr txBox="1"/>
          <p:nvPr/>
        </p:nvSpPr>
        <p:spPr>
          <a:xfrm>
            <a:off x="2353866" y="4280297"/>
            <a:ext cx="885900" cy="208200"/>
          </a:xfrm>
          <a:prstGeom prst="rect">
            <a:avLst/>
          </a:prstGeom>
          <a:noFill/>
          <a:ln>
            <a:noFill/>
          </a:ln>
        </p:spPr>
        <p:txBody>
          <a:bodyPr wrap="square" lIns="68575" tIns="34275" rIns="68575" bIns="34275" anchor="t" anchorCtr="0">
            <a:noAutofit/>
          </a:bodyPr>
          <a:lstStyle/>
          <a:p>
            <a:pPr marL="0" marR="0" lvl="0" indent="0" algn="l" rtl="0">
              <a:spcBef>
                <a:spcPts val="0"/>
              </a:spcBef>
              <a:buSzPct val="25000"/>
              <a:buNone/>
            </a:pPr>
            <a:r>
              <a:rPr lang="en" sz="900" b="0" i="0" u="none" strike="noStrike" cap="none">
                <a:solidFill>
                  <a:srgbClr val="000000"/>
                </a:solidFill>
                <a:latin typeface="Helvetica Neue"/>
                <a:ea typeface="Helvetica Neue"/>
                <a:cs typeface="Helvetica Neue"/>
                <a:sym typeface="Helvetica Neue"/>
              </a:rPr>
              <a:t>Driver (~0.1%)</a:t>
            </a:r>
          </a:p>
        </p:txBody>
      </p:sp>
      <p:sp>
        <p:nvSpPr>
          <p:cNvPr id="263" name="Shape 263"/>
          <p:cNvSpPr txBox="1"/>
          <p:nvPr/>
        </p:nvSpPr>
        <p:spPr>
          <a:xfrm>
            <a:off x="1968104" y="3558779"/>
            <a:ext cx="690600" cy="207300"/>
          </a:xfrm>
          <a:prstGeom prst="rect">
            <a:avLst/>
          </a:prstGeom>
          <a:noFill/>
          <a:ln>
            <a:noFill/>
          </a:ln>
        </p:spPr>
        <p:txBody>
          <a:bodyPr wrap="square" lIns="68575" tIns="34275" rIns="68575" bIns="34275" anchor="t" anchorCtr="0">
            <a:noAutofit/>
          </a:bodyPr>
          <a:lstStyle/>
          <a:p>
            <a:pPr marL="0" marR="0" lvl="0" indent="0" algn="l" rtl="0">
              <a:spcBef>
                <a:spcPts val="0"/>
              </a:spcBef>
              <a:buSzPct val="25000"/>
              <a:buNone/>
            </a:pPr>
            <a:r>
              <a:rPr lang="en" sz="900" b="0" i="0" u="none" strike="noStrike" cap="none">
                <a:solidFill>
                  <a:srgbClr val="000000"/>
                </a:solidFill>
                <a:latin typeface="Helvetica Neue"/>
                <a:ea typeface="Helvetica Neue"/>
                <a:cs typeface="Helvetica Neue"/>
                <a:sym typeface="Helvetica Neue"/>
              </a:rPr>
              <a:t>Passenger</a:t>
            </a:r>
          </a:p>
        </p:txBody>
      </p:sp>
      <p:cxnSp>
        <p:nvCxnSpPr>
          <p:cNvPr id="264" name="Shape 264"/>
          <p:cNvCxnSpPr/>
          <p:nvPr/>
        </p:nvCxnSpPr>
        <p:spPr>
          <a:xfrm rot="10800000">
            <a:off x="2478929" y="1518047"/>
            <a:ext cx="1746600" cy="0"/>
          </a:xfrm>
          <a:prstGeom prst="straightConnector1">
            <a:avLst/>
          </a:prstGeom>
          <a:noFill/>
          <a:ln w="12700" cap="flat" cmpd="sng">
            <a:solidFill>
              <a:schemeClr val="dk1"/>
            </a:solidFill>
            <a:prstDash val="solid"/>
            <a:round/>
            <a:headEnd type="none" w="med" len="med"/>
            <a:tailEnd type="stealth" w="lg" len="lg"/>
          </a:ln>
        </p:spPr>
      </p:cxnSp>
      <p:sp>
        <p:nvSpPr>
          <p:cNvPr id="265" name="Shape 265"/>
          <p:cNvSpPr/>
          <p:nvPr/>
        </p:nvSpPr>
        <p:spPr>
          <a:xfrm>
            <a:off x="3498057" y="1872854"/>
            <a:ext cx="1984800" cy="2559900"/>
          </a:xfrm>
          <a:prstGeom prst="rect">
            <a:avLst/>
          </a:prstGeom>
          <a:noFill/>
          <a:ln w="12700" cap="flat" cmpd="sng">
            <a:solidFill>
              <a:schemeClr val="dk1"/>
            </a:solidFill>
            <a:prstDash val="solid"/>
            <a:round/>
            <a:headEnd type="none" w="med" len="med"/>
            <a:tailEnd type="none" w="med" len="med"/>
          </a:ln>
        </p:spPr>
        <p:txBody>
          <a:bodyPr wrap="square" lIns="68575" tIns="34275" rIns="68575" bIns="34275" anchor="ctr" anchorCtr="0">
            <a:noAutofit/>
          </a:bodyPr>
          <a:lstStyle/>
          <a:p>
            <a:pPr marL="0" marR="0" lvl="0" indent="-57150" algn="ctr" rtl="0">
              <a:spcBef>
                <a:spcPts val="0"/>
              </a:spcBef>
              <a:buClr>
                <a:schemeClr val="dk1"/>
              </a:buClr>
              <a:buFont typeface="Arial"/>
              <a:buNone/>
            </a:pPr>
            <a:endParaRPr sz="900" b="1" i="0" u="none" strike="noStrike" cap="none">
              <a:solidFill>
                <a:srgbClr val="000000"/>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sp>
        <p:nvSpPr>
          <p:cNvPr id="271" name="Shape 271"/>
          <p:cNvSpPr txBox="1">
            <a:spLocks noGrp="1"/>
          </p:cNvSpPr>
          <p:nvPr>
            <p:ph type="title"/>
          </p:nvPr>
        </p:nvSpPr>
        <p:spPr>
          <a:xfrm>
            <a:off x="1482329" y="196454"/>
            <a:ext cx="2356200" cy="1583400"/>
          </a:xfrm>
          <a:prstGeom prst="rect">
            <a:avLst/>
          </a:prstGeom>
          <a:noFill/>
          <a:ln>
            <a:noFill/>
          </a:ln>
        </p:spPr>
        <p:txBody>
          <a:bodyPr wrap="square" lIns="68575" tIns="34275" rIns="68575" bIns="34275" anchor="ctr" anchorCtr="0">
            <a:noAutofit/>
          </a:bodyPr>
          <a:lstStyle/>
          <a:p>
            <a:pPr marL="0" marR="0" lvl="0" indent="-152400" algn="ctr" rtl="0">
              <a:lnSpc>
                <a:spcPct val="90000"/>
              </a:lnSpc>
              <a:spcBef>
                <a:spcPts val="0"/>
              </a:spcBef>
              <a:buClr>
                <a:srgbClr val="011893"/>
              </a:buClr>
              <a:buSzPct val="100000"/>
              <a:buFont typeface="Arial"/>
              <a:buNone/>
            </a:pPr>
            <a:r>
              <a:rPr lang="en" sz="2400" b="1" i="0" u="none" strike="noStrike" cap="none">
                <a:solidFill>
                  <a:srgbClr val="011893"/>
                </a:solidFill>
                <a:latin typeface="Arial"/>
                <a:ea typeface="Arial"/>
                <a:cs typeface="Arial"/>
                <a:sym typeface="Arial"/>
              </a:rPr>
              <a:t>Finding Key Variants</a:t>
            </a:r>
            <a:br>
              <a:rPr lang="en" sz="2400" b="1" i="0" u="none" strike="noStrike" cap="none">
                <a:solidFill>
                  <a:srgbClr val="011893"/>
                </a:solidFill>
                <a:latin typeface="Arial"/>
                <a:ea typeface="Arial"/>
                <a:cs typeface="Arial"/>
                <a:sym typeface="Arial"/>
              </a:rPr>
            </a:br>
            <a:r>
              <a:rPr lang="en" sz="2400" b="1" i="0" u="none" strike="noStrike" cap="none">
                <a:solidFill>
                  <a:srgbClr val="011893"/>
                </a:solidFill>
                <a:latin typeface="Arial"/>
                <a:ea typeface="Arial"/>
                <a:cs typeface="Arial"/>
                <a:sym typeface="Arial"/>
              </a:rPr>
              <a:t/>
            </a:r>
            <a:br>
              <a:rPr lang="en" sz="2400" b="1" i="0" u="none" strike="noStrike" cap="none">
                <a:solidFill>
                  <a:srgbClr val="011893"/>
                </a:solidFill>
                <a:latin typeface="Arial"/>
                <a:ea typeface="Arial"/>
                <a:cs typeface="Arial"/>
                <a:sym typeface="Arial"/>
              </a:rPr>
            </a:br>
            <a:r>
              <a:rPr lang="en" sz="2400" b="1" i="0" u="none" strike="noStrike" cap="none">
                <a:solidFill>
                  <a:srgbClr val="011893"/>
                </a:solidFill>
                <a:latin typeface="Arial"/>
                <a:ea typeface="Arial"/>
                <a:cs typeface="Arial"/>
                <a:sym typeface="Arial"/>
              </a:rPr>
              <a:t>Germline</a:t>
            </a:r>
          </a:p>
        </p:txBody>
      </p:sp>
      <p:sp>
        <p:nvSpPr>
          <p:cNvPr id="272" name="Shape 272"/>
          <p:cNvSpPr txBox="1"/>
          <p:nvPr/>
        </p:nvSpPr>
        <p:spPr>
          <a:xfrm>
            <a:off x="1143000" y="2457451"/>
            <a:ext cx="6601800" cy="2793300"/>
          </a:xfrm>
          <a:prstGeom prst="rect">
            <a:avLst/>
          </a:prstGeom>
          <a:noFill/>
          <a:ln>
            <a:noFill/>
          </a:ln>
        </p:spPr>
        <p:txBody>
          <a:bodyPr wrap="square" lIns="68575" tIns="34275" rIns="68575" bIns="34275" anchor="t" anchorCtr="0">
            <a:noAutofit/>
          </a:bodyPr>
          <a:lstStyle/>
          <a:p>
            <a:pPr marL="215900" marR="0" lvl="0" indent="-209550" algn="l" rtl="0">
              <a:spcBef>
                <a:spcPts val="0"/>
              </a:spcBef>
              <a:spcAft>
                <a:spcPts val="0"/>
              </a:spcAft>
              <a:buClr>
                <a:srgbClr val="008000"/>
              </a:buClr>
              <a:buSzPct val="100000"/>
              <a:buFont typeface="Arial"/>
              <a:buChar char="•"/>
            </a:pPr>
            <a:r>
              <a:rPr lang="en" sz="1500" b="1" i="0" u="none" strike="noStrike" cap="none">
                <a:solidFill>
                  <a:srgbClr val="008000"/>
                </a:solidFill>
                <a:latin typeface="Arial"/>
                <a:ea typeface="Arial"/>
                <a:cs typeface="Arial"/>
                <a:sym typeface="Arial"/>
              </a:rPr>
              <a:t>Common variants</a:t>
            </a:r>
            <a:r>
              <a:rPr lang="en" sz="1400" b="0" i="0" u="none" strike="noStrike" cap="none">
                <a:solidFill>
                  <a:srgbClr val="000000"/>
                </a:solidFill>
                <a:latin typeface="Arial"/>
                <a:ea typeface="Arial"/>
                <a:cs typeface="Arial"/>
                <a:sym typeface="Arial"/>
              </a:rPr>
              <a:t> </a:t>
            </a:r>
          </a:p>
          <a:p>
            <a:pPr marL="558800" marR="0" lvl="1" indent="-228600" algn="l" rtl="0">
              <a:spcBef>
                <a:spcPts val="0"/>
              </a:spcBef>
              <a:spcAft>
                <a:spcPts val="0"/>
              </a:spcAft>
              <a:buClr>
                <a:srgbClr val="000000"/>
              </a:buClr>
              <a:buSzPct val="100000"/>
              <a:buFont typeface="Arial"/>
              <a:buChar char="•"/>
            </a:pPr>
            <a:r>
              <a:rPr lang="en" sz="1200" b="0" i="0" u="none" strike="noStrike" cap="none">
                <a:solidFill>
                  <a:srgbClr val="000000"/>
                </a:solidFill>
                <a:latin typeface="Arial"/>
                <a:ea typeface="Arial"/>
                <a:cs typeface="Arial"/>
                <a:sym typeface="Arial"/>
              </a:rPr>
              <a:t>Can be most readily associated with phenotype (ie disease) via</a:t>
            </a:r>
            <a:r>
              <a:rPr lang="en" sz="1200"/>
              <a:t> </a:t>
            </a:r>
            <a:r>
              <a:rPr lang="en" sz="1200" b="0" i="0" u="none" strike="noStrike" cap="none">
                <a:solidFill>
                  <a:srgbClr val="000000"/>
                </a:solidFill>
                <a:latin typeface="Arial"/>
                <a:ea typeface="Arial"/>
                <a:cs typeface="Arial"/>
                <a:sym typeface="Arial"/>
              </a:rPr>
              <a:t>GWAS</a:t>
            </a:r>
          </a:p>
          <a:p>
            <a:pPr marL="558800" marR="0" lvl="1" indent="-228600" algn="l" rtl="0">
              <a:spcBef>
                <a:spcPts val="0"/>
              </a:spcBef>
              <a:spcAft>
                <a:spcPts val="0"/>
              </a:spcAft>
              <a:buClr>
                <a:srgbClr val="000000"/>
              </a:buClr>
              <a:buSzPct val="100000"/>
              <a:buFont typeface="Arial"/>
              <a:buChar char="•"/>
            </a:pPr>
            <a:r>
              <a:rPr lang="en" sz="1200" b="0" i="0" u="none" strike="noStrike" cap="none">
                <a:solidFill>
                  <a:srgbClr val="000000"/>
                </a:solidFill>
                <a:latin typeface="Arial"/>
                <a:ea typeface="Arial"/>
                <a:cs typeface="Arial"/>
                <a:sym typeface="Arial"/>
              </a:rPr>
              <a:t>Usually their functional effect is weaker</a:t>
            </a:r>
          </a:p>
          <a:p>
            <a:pPr marL="558800" marR="0" lvl="1" indent="-228600" algn="l" rtl="0">
              <a:spcBef>
                <a:spcPts val="0"/>
              </a:spcBef>
              <a:spcAft>
                <a:spcPts val="0"/>
              </a:spcAft>
              <a:buClr>
                <a:srgbClr val="000000"/>
              </a:buClr>
              <a:buSzPct val="100000"/>
              <a:buFont typeface="Arial"/>
              <a:buChar char="•"/>
            </a:pPr>
            <a:r>
              <a:rPr lang="en" sz="1200" b="0" i="0" u="none" strike="noStrike" cap="none">
                <a:solidFill>
                  <a:srgbClr val="000000"/>
                </a:solidFill>
                <a:latin typeface="Arial"/>
                <a:ea typeface="Arial"/>
                <a:cs typeface="Arial"/>
                <a:sym typeface="Arial"/>
              </a:rPr>
              <a:t>Many are non-coding</a:t>
            </a:r>
          </a:p>
          <a:p>
            <a:pPr marL="558800" marR="0" lvl="1" indent="-228600" algn="l" rtl="0">
              <a:spcBef>
                <a:spcPts val="0"/>
              </a:spcBef>
              <a:spcAft>
                <a:spcPts val="0"/>
              </a:spcAft>
              <a:buClr>
                <a:srgbClr val="000000"/>
              </a:buClr>
              <a:buSzPct val="100000"/>
              <a:buFont typeface="Arial"/>
              <a:buChar char="•"/>
            </a:pPr>
            <a:r>
              <a:rPr lang="en" sz="1200" b="0" i="0" u="none" strike="noStrike" cap="none">
                <a:solidFill>
                  <a:srgbClr val="000000"/>
                </a:solidFill>
                <a:latin typeface="Arial"/>
                <a:ea typeface="Arial"/>
                <a:cs typeface="Arial"/>
                <a:sym typeface="Arial"/>
              </a:rPr>
              <a:t>Issue of LD in identifying the actual causal variant.</a:t>
            </a:r>
          </a:p>
          <a:p>
            <a:pPr marL="215900" marR="0" lvl="0" indent="-209550" algn="l" rtl="0">
              <a:spcBef>
                <a:spcPts val="0"/>
              </a:spcBef>
              <a:spcAft>
                <a:spcPts val="0"/>
              </a:spcAft>
              <a:buClr>
                <a:srgbClr val="008000"/>
              </a:buClr>
              <a:buSzPct val="100000"/>
              <a:buFont typeface="Arial"/>
              <a:buChar char="•"/>
            </a:pPr>
            <a:r>
              <a:rPr lang="en" sz="1500" b="1" i="0" u="none" strike="noStrike" cap="none">
                <a:solidFill>
                  <a:srgbClr val="008000"/>
                </a:solidFill>
                <a:latin typeface="Arial"/>
                <a:ea typeface="Arial"/>
                <a:cs typeface="Arial"/>
                <a:sym typeface="Arial"/>
              </a:rPr>
              <a:t>Rare variants</a:t>
            </a:r>
          </a:p>
          <a:p>
            <a:pPr marL="558800" marR="0" lvl="1" indent="-228600" algn="l" rtl="0">
              <a:spcBef>
                <a:spcPts val="0"/>
              </a:spcBef>
              <a:spcAft>
                <a:spcPts val="0"/>
              </a:spcAft>
              <a:buClr>
                <a:srgbClr val="000000"/>
              </a:buClr>
              <a:buSzPct val="100000"/>
              <a:buFont typeface="Arial"/>
              <a:buChar char="•"/>
            </a:pPr>
            <a:r>
              <a:rPr lang="en" sz="1200" b="0" i="0" u="none" strike="noStrike" cap="none">
                <a:solidFill>
                  <a:srgbClr val="000000"/>
                </a:solidFill>
                <a:latin typeface="Arial"/>
                <a:ea typeface="Arial"/>
                <a:cs typeface="Arial"/>
                <a:sym typeface="Arial"/>
              </a:rPr>
              <a:t>Associations are usually underpowered due to low frequencies</a:t>
            </a:r>
            <a:r>
              <a:rPr lang="en" sz="1200"/>
              <a:t> but </a:t>
            </a:r>
            <a:r>
              <a:rPr lang="en" sz="1200" b="0" i="0" u="none" strike="noStrike" cap="none">
                <a:solidFill>
                  <a:srgbClr val="000000"/>
                </a:solidFill>
                <a:latin typeface="Arial"/>
                <a:ea typeface="Arial"/>
                <a:cs typeface="Arial"/>
                <a:sym typeface="Arial"/>
              </a:rPr>
              <a:t>often have larger functional impact</a:t>
            </a:r>
          </a:p>
          <a:p>
            <a:pPr marL="558800" marR="0" lvl="1" indent="-228600" algn="l" rtl="0">
              <a:spcBef>
                <a:spcPts val="0"/>
              </a:spcBef>
              <a:spcAft>
                <a:spcPts val="0"/>
              </a:spcAft>
              <a:buClr>
                <a:srgbClr val="000000"/>
              </a:buClr>
              <a:buSzPct val="100000"/>
              <a:buFont typeface="Arial"/>
              <a:buChar char="•"/>
            </a:pPr>
            <a:r>
              <a:rPr lang="en" sz="1200" b="0" i="0" u="none" strike="noStrike" cap="none">
                <a:solidFill>
                  <a:srgbClr val="000000"/>
                </a:solidFill>
                <a:latin typeface="Arial"/>
                <a:ea typeface="Arial"/>
                <a:cs typeface="Arial"/>
                <a:sym typeface="Arial"/>
              </a:rPr>
              <a:t>Can be collapsed in the same element to gain statistical power (burden tests).</a:t>
            </a:r>
          </a:p>
          <a:p>
            <a:pPr marL="457200" marR="0" lvl="0" indent="0" algn="l" rtl="0">
              <a:spcBef>
                <a:spcPts val="0"/>
              </a:spcBef>
              <a:spcAft>
                <a:spcPts val="0"/>
              </a:spcAft>
              <a:buNone/>
            </a:pPr>
            <a:endParaRPr sz="1100"/>
          </a:p>
          <a:p>
            <a:pPr marL="215900" marR="0" lvl="0" indent="-304800" algn="l" rtl="0">
              <a:spcBef>
                <a:spcPts val="0"/>
              </a:spcBef>
              <a:spcAft>
                <a:spcPts val="0"/>
              </a:spcAft>
              <a:buClr>
                <a:schemeClr val="dk1"/>
              </a:buClr>
              <a:buFont typeface="Arial"/>
              <a:buNone/>
            </a:pPr>
            <a:endParaRPr sz="1400" b="0" i="0" u="none" strike="noStrike" cap="none">
              <a:solidFill>
                <a:srgbClr val="000000"/>
              </a:solidFill>
              <a:latin typeface="Arial"/>
              <a:ea typeface="Arial"/>
              <a:cs typeface="Arial"/>
              <a:sym typeface="Arial"/>
            </a:endParaRPr>
          </a:p>
          <a:p>
            <a:pPr marL="215900" marR="0" lvl="0" indent="-215900" algn="l" rtl="0">
              <a:spcBef>
                <a:spcPts val="0"/>
              </a:spcBef>
              <a:buClr>
                <a:schemeClr val="dk1"/>
              </a:buClr>
              <a:buFont typeface="Arial"/>
              <a:buNone/>
            </a:pPr>
            <a:endParaRPr sz="1400" b="0" i="0" u="none" strike="noStrike" cap="none">
              <a:solidFill>
                <a:srgbClr val="000000"/>
              </a:solidFill>
              <a:latin typeface="Arial"/>
              <a:ea typeface="Arial"/>
              <a:cs typeface="Arial"/>
              <a:sym typeface="Arial"/>
            </a:endParaRPr>
          </a:p>
        </p:txBody>
      </p:sp>
      <p:sp>
        <p:nvSpPr>
          <p:cNvPr id="273" name="Shape 273"/>
          <p:cNvSpPr txBox="1"/>
          <p:nvPr/>
        </p:nvSpPr>
        <p:spPr>
          <a:xfrm>
            <a:off x="1143002" y="4880375"/>
            <a:ext cx="6959100" cy="184500"/>
          </a:xfrm>
          <a:prstGeom prst="rect">
            <a:avLst/>
          </a:prstGeom>
          <a:noFill/>
          <a:ln>
            <a:noFill/>
          </a:ln>
        </p:spPr>
        <p:txBody>
          <a:bodyPr wrap="square" lIns="68575" tIns="34275" rIns="68575" bIns="34275" anchor="t" anchorCtr="0">
            <a:noAutofit/>
          </a:bodyPr>
          <a:lstStyle/>
          <a:p>
            <a:pPr marL="0" marR="0" lvl="0" indent="-50800" algn="l" rtl="0">
              <a:spcBef>
                <a:spcPts val="0"/>
              </a:spcBef>
              <a:buClr>
                <a:srgbClr val="000000"/>
              </a:buClr>
              <a:buSzPct val="100000"/>
              <a:buFont typeface="Helvetica Neue"/>
              <a:buNone/>
            </a:pPr>
            <a:r>
              <a:rPr lang="en" sz="800" b="0" i="0" u="none" strike="noStrike" cap="none">
                <a:solidFill>
                  <a:srgbClr val="000000"/>
                </a:solidFill>
                <a:latin typeface="Helvetica Neue"/>
                <a:ea typeface="Helvetica Neue"/>
                <a:cs typeface="Helvetica Neue"/>
                <a:sym typeface="Helvetica Neue"/>
              </a:rPr>
              <a:t>McCarthy, M. et al. Nat. Rev. Genet. 2008. 9, 356-369, Zuk, O. et al. PNSA. 2014. Vol. 11, no. 4, MacArthur DG et al. Nature 2014. 508:469-476</a:t>
            </a:r>
          </a:p>
        </p:txBody>
      </p:sp>
      <p:pic>
        <p:nvPicPr>
          <p:cNvPr id="274" name="Shape 274" descr="Featured-Image1-759x482.jpg"/>
          <p:cNvPicPr preferRelativeResize="0"/>
          <p:nvPr/>
        </p:nvPicPr>
        <p:blipFill rotWithShape="1">
          <a:blip r:embed="rId3">
            <a:alphaModFix/>
          </a:blip>
          <a:srcRect/>
          <a:stretch/>
        </p:blipFill>
        <p:spPr>
          <a:xfrm>
            <a:off x="3974307" y="291703"/>
            <a:ext cx="3530287" cy="2234464"/>
          </a:xfrm>
          <a:prstGeom prst="rect">
            <a:avLst/>
          </a:prstGeom>
          <a:noFill/>
          <a:ln>
            <a:noFill/>
          </a:ln>
        </p:spPr>
      </p:pic>
      <p:sp>
        <p:nvSpPr>
          <p:cNvPr id="275" name="Shape 275"/>
          <p:cNvSpPr txBox="1"/>
          <p:nvPr/>
        </p:nvSpPr>
        <p:spPr>
          <a:xfrm>
            <a:off x="4396979" y="13097"/>
            <a:ext cx="2802900" cy="300000"/>
          </a:xfrm>
          <a:prstGeom prst="rect">
            <a:avLst/>
          </a:prstGeom>
          <a:noFill/>
          <a:ln>
            <a:noFill/>
          </a:ln>
        </p:spPr>
        <p:txBody>
          <a:bodyPr wrap="square" lIns="68575" tIns="34275" rIns="68575" bIns="34275" anchor="t" anchorCtr="0">
            <a:noAutofit/>
          </a:bodyPr>
          <a:lstStyle/>
          <a:p>
            <a:pPr marL="0" marR="0" lvl="0" indent="0" algn="l" rtl="0">
              <a:spcBef>
                <a:spcPts val="0"/>
              </a:spcBef>
              <a:buSzPct val="25000"/>
              <a:buNone/>
            </a:pPr>
            <a:r>
              <a:rPr lang="en" sz="1500" b="1" i="0" u="none" strike="noStrike" cap="none">
                <a:solidFill>
                  <a:srgbClr val="FF0000"/>
                </a:solidFill>
                <a:latin typeface="Helvetica Neue"/>
                <a:ea typeface="Helvetica Neue"/>
                <a:cs typeface="Helvetica Neue"/>
                <a:sym typeface="Helvetica Neue"/>
              </a:rPr>
              <a:t>CAN YOU FIND THE PANDA?</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MBGLab-Basic-w-Lectures">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3240</TotalTime>
  <Words>2528</Words>
  <Application>Microsoft Macintosh PowerPoint</Application>
  <PresentationFormat>On-screen Show (16:9)</PresentationFormat>
  <Paragraphs>463</Paragraphs>
  <Slides>53</Slides>
  <Notes>41</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53</vt:i4>
      </vt:variant>
    </vt:vector>
  </HeadingPairs>
  <TitlesOfParts>
    <vt:vector size="63" baseType="lpstr">
      <vt:lpstr>Arial</vt:lpstr>
      <vt:lpstr>Calibri</vt:lpstr>
      <vt:lpstr>Courier</vt:lpstr>
      <vt:lpstr>Courier New</vt:lpstr>
      <vt:lpstr>Helvetica</vt:lpstr>
      <vt:lpstr>Helvetica Neue</vt:lpstr>
      <vt:lpstr>Merriweather Sans</vt:lpstr>
      <vt:lpstr>ＭＳ Ｐゴシック</vt:lpstr>
      <vt:lpstr>Times New Roman</vt:lpstr>
      <vt:lpstr>MBGLab-Basic-w-Lectures</vt:lpstr>
      <vt:lpstr>Prioritizing Variants in Personal Genomes: Using functional  impact, with particular application to cancer</vt:lpstr>
      <vt:lpstr>PowerPoint Presentation</vt:lpstr>
      <vt:lpstr>PowerPoint Presentation</vt:lpstr>
      <vt:lpstr>PowerPoint Presentation</vt:lpstr>
      <vt:lpstr>The Scaling of Genomic Data Science:  Powered by exponential increases in  data &amp; computing  (Moore’s Law)</vt:lpstr>
      <vt:lpstr>Exponential Scaling Changes Fields Using Genomic Data</vt:lpstr>
      <vt:lpstr>PowerPoint Presentation</vt:lpstr>
      <vt:lpstr>PowerPoint Presentation</vt:lpstr>
      <vt:lpstr>Finding Key Variants  Germline</vt:lpstr>
      <vt:lpstr>Finding Key Variants  Somatic</vt:lpstr>
      <vt:lpstr>Prioritizing Variants in Personal Genomes: Using functional  impact, with particular application to cancer</vt:lpstr>
      <vt:lpstr>Prioritizing Variants in Personal Genomes: Using functional  impact, with particular application to cancer</vt:lpstr>
      <vt:lpstr>What is localized frustration?</vt:lpstr>
      <vt:lpstr>Workflow for evaluating localized frustration changes (∆F)</vt:lpstr>
      <vt:lpstr>Complexity of the second order frustration calculation</vt:lpstr>
      <vt:lpstr>Comparing ∆F values across different SNV categories: disease v normal</vt:lpstr>
      <vt:lpstr>Comparison between ∆F distributions: TSGs v. oncogenes</vt:lpstr>
      <vt:lpstr>Prioritizing Variants in Personal Genomes: Using functional  impact, with particular application to cancer</vt:lpstr>
      <vt:lpstr>PowerPoint Presentation</vt:lpstr>
      <vt:lpstr>Finding "Conserved” Sites in the Human Population:  Negative selection in non-coding elements based on Production ENCODE &amp; 1000G Phase 1</vt:lpstr>
      <vt:lpstr>PowerPoint Presentation</vt:lpstr>
      <vt:lpstr>PowerPoint Presentation</vt:lpstr>
      <vt:lpstr>PowerPoint Presentation</vt:lpstr>
      <vt:lpstr>Germline pathogenic variants show higher core scores than controls</vt:lpstr>
      <vt:lpstr>PowerPoint Presentation</vt:lpstr>
      <vt:lpstr>Prioritizing Variants in Personal Genomes: Using functional  impact, with particular application to cancer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Prioritizing Variants in Personal Genomes: Using functional  impact, with particular application to cancer</vt:lpstr>
      <vt:lpstr>Upstream open reading frames (uORFs) regulate translation are affected by somatic mutation</vt:lpstr>
      <vt:lpstr>The population of functional uORFs may be significant</vt:lpstr>
      <vt:lpstr>Prediction &amp; validation of  functional uORFs using 89 features</vt:lpstr>
      <vt:lpstr>A comprehensive catalog of functional uORFs</vt:lpstr>
      <vt:lpstr>Somatic alteration of uORFs disproportionately affects certain cancers and molecular pathways</vt:lpstr>
      <vt:lpstr>Prioritizing Variants in Personal Genomes: Using functional  impact, with particular application to cancer</vt:lpstr>
      <vt:lpstr>An (underpowered)  case study: pRCC </vt:lpstr>
      <vt:lpstr>Tyr-kinase MET: Known Facts &amp; New Results</vt:lpstr>
      <vt:lpstr>Beyond MET: 2 non-coding hotspots in NEAT &amp; ERRFl1,   supported by expr. changes &amp; survival analysis</vt:lpstr>
      <vt:lpstr>PowerPoint Presentation</vt:lpstr>
      <vt:lpstr>Construct evolutionary trees in pRCC</vt:lpstr>
      <vt:lpstr>PowerPoint Presentation</vt:lpstr>
      <vt:lpstr>PowerPoint Presentation</vt:lpstr>
      <vt:lpstr>Tree topology correlates with molecular subtypes</vt:lpstr>
      <vt:lpstr>Prioritizing Variants in Personal Genomes: Using functional  impact, with particular application to cancer</vt:lpstr>
      <vt:lpstr>Prioritizing Variants in Personal Genomes: Using functional  impact, with particular application to cancer</vt:lpstr>
      <vt:lpstr>PowerPoint Presentation</vt:lpstr>
      <vt:lpstr>PowerPoint Presentation</vt:lpstr>
      <vt:lpstr>Info about this talk</vt:lpstr>
    </vt:vector>
  </TitlesOfParts>
  <LinksUpToDate>false</LinksUpToDate>
  <SharedDoc>false</SharedDoc>
  <HyperlinksChanged>false</HyperlinksChanged>
  <AppVersion>15.0038</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Genomics &amp; Data Science:  Approaches to identifying key variants through functional impact &amp; recurrence</dc:title>
  <cp:lastModifiedBy>Microsoft Office User</cp:lastModifiedBy>
  <cp:revision>67</cp:revision>
  <dcterms:modified xsi:type="dcterms:W3CDTF">2018-06-13T02:28:37Z</dcterms:modified>
</cp:coreProperties>
</file>