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81"/>
  </p:notesMasterIdLst>
  <p:sldIdLst>
    <p:sldId id="256" r:id="rId2"/>
    <p:sldId id="257" r:id="rId3"/>
    <p:sldId id="258" r:id="rId4"/>
    <p:sldId id="259" r:id="rId5"/>
    <p:sldId id="383" r:id="rId6"/>
    <p:sldId id="384" r:id="rId7"/>
    <p:sldId id="355" r:id="rId8"/>
    <p:sldId id="264" r:id="rId9"/>
    <p:sldId id="265" r:id="rId10"/>
    <p:sldId id="266" r:id="rId11"/>
    <p:sldId id="267" r:id="rId12"/>
    <p:sldId id="268" r:id="rId13"/>
    <p:sldId id="269" r:id="rId14"/>
    <p:sldId id="270" r:id="rId15"/>
    <p:sldId id="271" r:id="rId16"/>
    <p:sldId id="366" r:id="rId17"/>
    <p:sldId id="389" r:id="rId18"/>
    <p:sldId id="275" r:id="rId19"/>
    <p:sldId id="276" r:id="rId20"/>
    <p:sldId id="277" r:id="rId21"/>
    <p:sldId id="278" r:id="rId22"/>
    <p:sldId id="281" r:id="rId23"/>
    <p:sldId id="282" r:id="rId24"/>
    <p:sldId id="390" r:id="rId25"/>
    <p:sldId id="284" r:id="rId26"/>
    <p:sldId id="285" r:id="rId27"/>
    <p:sldId id="286" r:id="rId28"/>
    <p:sldId id="287" r:id="rId29"/>
    <p:sldId id="288" r:id="rId30"/>
    <p:sldId id="391" r:id="rId31"/>
    <p:sldId id="377" r:id="rId32"/>
    <p:sldId id="381" r:id="rId33"/>
    <p:sldId id="386" r:id="rId34"/>
    <p:sldId id="398" r:id="rId35"/>
    <p:sldId id="388" r:id="rId36"/>
    <p:sldId id="392" r:id="rId37"/>
    <p:sldId id="379" r:id="rId38"/>
    <p:sldId id="290" r:id="rId39"/>
    <p:sldId id="291" r:id="rId40"/>
    <p:sldId id="292" r:id="rId41"/>
    <p:sldId id="293" r:id="rId42"/>
    <p:sldId id="294" r:id="rId43"/>
    <p:sldId id="295" r:id="rId44"/>
    <p:sldId id="296" r:id="rId45"/>
    <p:sldId id="297" r:id="rId46"/>
    <p:sldId id="393" r:id="rId47"/>
    <p:sldId id="299" r:id="rId48"/>
    <p:sldId id="300" r:id="rId49"/>
    <p:sldId id="301" r:id="rId50"/>
    <p:sldId id="302" r:id="rId51"/>
    <p:sldId id="303" r:id="rId52"/>
    <p:sldId id="304" r:id="rId53"/>
    <p:sldId id="305" r:id="rId54"/>
    <p:sldId id="394" r:id="rId55"/>
    <p:sldId id="307" r:id="rId56"/>
    <p:sldId id="308" r:id="rId57"/>
    <p:sldId id="309" r:id="rId58"/>
    <p:sldId id="310" r:id="rId59"/>
    <p:sldId id="311" r:id="rId60"/>
    <p:sldId id="313" r:id="rId61"/>
    <p:sldId id="314" r:id="rId62"/>
    <p:sldId id="395" r:id="rId63"/>
    <p:sldId id="342" r:id="rId64"/>
    <p:sldId id="343" r:id="rId65"/>
    <p:sldId id="344" r:id="rId66"/>
    <p:sldId id="345" r:id="rId67"/>
    <p:sldId id="346" r:id="rId68"/>
    <p:sldId id="347" r:id="rId69"/>
    <p:sldId id="348" r:id="rId70"/>
    <p:sldId id="349" r:id="rId71"/>
    <p:sldId id="350" r:id="rId72"/>
    <p:sldId id="356" r:id="rId73"/>
    <p:sldId id="353" r:id="rId74"/>
    <p:sldId id="354" r:id="rId75"/>
    <p:sldId id="396" r:id="rId76"/>
    <p:sldId id="397" r:id="rId77"/>
    <p:sldId id="332" r:id="rId78"/>
    <p:sldId id="373" r:id="rId79"/>
    <p:sldId id="334" r:id="rId8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79"/>
    <p:restoredTop sz="94714"/>
  </p:normalViewPr>
  <p:slideViewPr>
    <p:cSldViewPr snapToGrid="0" snapToObjects="1">
      <p:cViewPr>
        <p:scale>
          <a:sx n="141" d="100"/>
          <a:sy n="141" d="100"/>
        </p:scale>
        <p:origin x="856" y="30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83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53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8" name="Shape 2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14</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300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15</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000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8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222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18</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18</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extLst>
      <p:ext uri="{BB962C8B-B14F-4D97-AF65-F5344CB8AC3E}">
        <p14:creationId xmlns:p14="http://schemas.microsoft.com/office/powerpoint/2010/main" val="467023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19</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17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20</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0568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94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4" name="Shape 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7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12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685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81925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25</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6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2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170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28</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579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29</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7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07134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39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9" name="Shape 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95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668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1001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22939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70159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2893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6850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6112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6344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604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82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259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55976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137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9033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952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419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6" name="Shape 12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47" name="Shape 12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51</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8695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0073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69" name="Shape 1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041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90626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82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152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990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57</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8586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604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59</a:t>
            </a:fld>
            <a:endParaRPr lang="en"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7104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000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16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239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6" name="Shape 1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645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64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121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355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10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96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0323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68</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358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69</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67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70</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336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71</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669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12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solidFill>
                  <a:srgbClr val="366092"/>
                </a:solidFill>
                <a:latin typeface="Helvetica Neue" charset="0"/>
                <a:ea typeface="ＭＳ Ｐゴシック" charset="-128"/>
                <a:sym typeface="Helvetica Neue" charset="0"/>
              </a:rPr>
              <a:t>Mutation spectrum is further broken down to mutation signatures, which represent mutational processes</a:t>
            </a:r>
          </a:p>
          <a:p>
            <a:pPr>
              <a:spcBef>
                <a:spcPct val="0"/>
              </a:spcBef>
            </a:pPr>
            <a:endParaRPr lang="en-US" altLang="en-US" dirty="0">
              <a:ea typeface="ＭＳ Ｐゴシック" charset="-128"/>
            </a:endParaRPr>
          </a:p>
        </p:txBody>
      </p:sp>
      <p:sp>
        <p:nvSpPr>
          <p:cNvPr id="99330" name="Shape 127"/>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1064860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Shape 138"/>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1378" name="Shape 139"/>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solidFill>
                <a:srgbClr val="000000"/>
              </a:solidFill>
              <a:ea typeface="ＭＳ Ｐゴシック" charset="-128"/>
              <a:sym typeface="Calibri" charset="0"/>
            </a:endParaRPr>
          </a:p>
        </p:txBody>
      </p:sp>
      <p:sp>
        <p:nvSpPr>
          <p:cNvPr id="101379" name="Shape 140"/>
          <p:cNvSpPr>
            <a:spLocks noGrp="1"/>
          </p:cNvSpPr>
          <p:nvPr>
            <p:ph type="sldNum" sz="quarter" idx="5"/>
          </p:nvPr>
        </p:nvSpPr>
        <p:spPr bwMode="auto">
          <a:xfrm>
            <a:off x="3884613" y="8685213"/>
            <a:ext cx="2971800" cy="4587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p>
            <a:pPr>
              <a:buSzPct val="25000"/>
            </a:pPr>
            <a:fld id="{2FFB0BA3-04C5-8A4F-898C-84FCAA5740DB}" type="slidenum">
              <a:rPr lang="en-US" altLang="en-US">
                <a:solidFill>
                  <a:srgbClr val="000000"/>
                </a:solidFill>
                <a:sym typeface="Calibri" charset="0"/>
              </a:rPr>
              <a:pPr>
                <a:buSzPct val="25000"/>
              </a:pPr>
              <a:t>73</a:t>
            </a:fld>
            <a:endParaRPr lang="en-US" altLang="en-US">
              <a:solidFill>
                <a:srgbClr val="000000"/>
              </a:solidFill>
              <a:sym typeface="Calibri" charset="0"/>
            </a:endParaRPr>
          </a:p>
        </p:txBody>
      </p:sp>
    </p:spTree>
    <p:extLst>
      <p:ext uri="{BB962C8B-B14F-4D97-AF65-F5344CB8AC3E}">
        <p14:creationId xmlns:p14="http://schemas.microsoft.com/office/powerpoint/2010/main" val="198794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Shape 203"/>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dirty="0">
              <a:ea typeface="ＭＳ Ｐゴシック" charset="-128"/>
            </a:endParaRPr>
          </a:p>
        </p:txBody>
      </p:sp>
      <p:sp>
        <p:nvSpPr>
          <p:cNvPr id="105474" name="Shape 204"/>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1499916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257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56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80450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878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019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26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jp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6.jp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5"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2.jp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5" Type="http://schemas.openxmlformats.org/officeDocument/2006/relationships/image" Target="../media/image78.jp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emf"/><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3" Type="http://schemas.openxmlformats.org/officeDocument/2006/relationships/image" Target="../media/image105.tiff"/><Relationship Id="rId4" Type="http://schemas.openxmlformats.org/officeDocument/2006/relationships/image" Target="../media/image106.tiff"/><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4363067" y="171622"/>
            <a:ext cx="4399461" cy="1531091"/>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 sz="1800" dirty="0">
                <a:solidFill>
                  <a:srgbClr val="000000"/>
                </a:solidFill>
              </a:rPr>
              <a:t>Prioritizing Variants </a:t>
            </a:r>
            <a:r>
              <a:rPr lang="en-US" sz="1800" dirty="0" smtClean="0">
                <a:solidFill>
                  <a:srgbClr val="000000"/>
                </a:solidFill>
              </a:rPr>
              <a:t/>
            </a:r>
            <a:br>
              <a:rPr lang="en-US" sz="1800" dirty="0" smtClean="0">
                <a:solidFill>
                  <a:srgbClr val="000000"/>
                </a:solidFill>
              </a:rPr>
            </a:br>
            <a:r>
              <a:rPr lang="en" sz="1800" dirty="0" smtClean="0">
                <a:solidFill>
                  <a:srgbClr val="000000"/>
                </a:solidFill>
              </a:rPr>
              <a:t>in </a:t>
            </a:r>
            <a:r>
              <a:rPr lang="en" sz="1800" dirty="0">
                <a:solidFill>
                  <a:srgbClr val="000000"/>
                </a:solidFill>
              </a:rPr>
              <a:t>Personal Genomes: </a:t>
            </a:r>
            <a:br>
              <a:rPr lang="en" sz="1800" dirty="0">
                <a:solidFill>
                  <a:srgbClr val="000000"/>
                </a:solidFill>
              </a:rPr>
            </a:br>
            <a:r>
              <a:rPr lang="en-US" sz="1800" dirty="0" smtClean="0">
                <a:solidFill>
                  <a:srgbClr val="000000"/>
                </a:solidFill>
              </a:rPr>
              <a:t>Using</a:t>
            </a:r>
            <a:r>
              <a:rPr lang="en" sz="1800" dirty="0" smtClean="0">
                <a:solidFill>
                  <a:srgbClr val="000000"/>
                </a:solidFill>
              </a:rPr>
              <a:t> </a:t>
            </a:r>
            <a:r>
              <a:rPr lang="en" sz="1800" dirty="0">
                <a:solidFill>
                  <a:srgbClr val="000000"/>
                </a:solidFill>
              </a:rPr>
              <a:t>functional </a:t>
            </a:r>
            <a:r>
              <a:rPr lang="en" sz="1800" dirty="0" smtClean="0">
                <a:solidFill>
                  <a:srgbClr val="000000"/>
                </a:solidFill>
              </a:rPr>
              <a:t>impact </a:t>
            </a:r>
            <a:r>
              <a:rPr lang="en" sz="1800" dirty="0">
                <a:solidFill>
                  <a:srgbClr val="000000"/>
                </a:solidFill>
              </a:rPr>
              <a:t>&amp; </a:t>
            </a:r>
            <a:r>
              <a:rPr lang="en" sz="1800" dirty="0" smtClean="0">
                <a:solidFill>
                  <a:srgbClr val="000000"/>
                </a:solidFill>
              </a:rPr>
              <a:t>recurrence</a:t>
            </a:r>
            <a:r>
              <a:rPr lang="en-US" sz="1800" dirty="0" smtClean="0">
                <a:solidFill>
                  <a:srgbClr val="000000"/>
                </a:solidFill>
              </a:rPr>
              <a:t>, </a:t>
            </a:r>
            <a:br>
              <a:rPr lang="en-US" sz="1800" dirty="0" smtClean="0">
                <a:solidFill>
                  <a:srgbClr val="000000"/>
                </a:solidFill>
              </a:rPr>
            </a:br>
            <a:r>
              <a:rPr lang="en-US" sz="1800" dirty="0" smtClean="0">
                <a:solidFill>
                  <a:srgbClr val="000000"/>
                </a:solidFill>
              </a:rPr>
              <a:t>with particular application to cancer</a:t>
            </a:r>
            <a:endParaRPr lang="en" sz="1800" dirty="0">
              <a:solidFill>
                <a:srgbClr val="000000"/>
              </a:solidFill>
            </a:endParaRPr>
          </a:p>
        </p:txBody>
      </p:sp>
      <p:sp>
        <p:nvSpPr>
          <p:cNvPr id="50" name="Shape 50"/>
          <p:cNvSpPr txBox="1">
            <a:spLocks noGrp="1"/>
          </p:cNvSpPr>
          <p:nvPr>
            <p:ph type="subTitle" idx="1"/>
          </p:nvPr>
        </p:nvSpPr>
        <p:spPr>
          <a:xfrm>
            <a:off x="4192425" y="2219085"/>
            <a:ext cx="4740745" cy="2732016"/>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Yale</a:t>
            </a: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lang="en-US" sz="1800" b="0" dirty="0" smtClean="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downloadable from </a:t>
            </a:r>
            <a:r>
              <a:rPr lang="en" sz="1400" i="0" u="none" strike="noStrike" cap="none" dirty="0" err="1">
                <a:solidFill>
                  <a:schemeClr val="bg2"/>
                </a:solidFill>
              </a:rPr>
              <a:t>Lectures.GersteinLab.org</a:t>
            </a:r>
            <a:endParaRPr lang="en" sz="1400" i="0" u="none" strike="noStrike" cap="none" dirty="0">
              <a:solidFill>
                <a:schemeClr val="bg2"/>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&amp; “tweetable” </a:t>
            </a:r>
            <a:r>
              <a:rPr lang="en" sz="1400" b="0" i="0" u="none" strike="noStrike" cap="none" dirty="0" smtClean="0">
                <a:solidFill>
                  <a:schemeClr val="tx1">
                    <a:lumMod val="65000"/>
                    <a:lumOff val="35000"/>
                  </a:schemeClr>
                </a:solidFill>
              </a:rPr>
              <a:t>(</a:t>
            </a:r>
            <a:r>
              <a:rPr lang="en" sz="1400" b="0" i="0" u="none" strike="noStrike" cap="none" dirty="0">
                <a:solidFill>
                  <a:schemeClr val="tx1">
                    <a:lumMod val="65000"/>
                    <a:lumOff val="35000"/>
                  </a:schemeClr>
                </a:solidFill>
              </a:rPr>
              <a:t>via </a:t>
            </a:r>
            <a:r>
              <a:rPr lang="en" sz="1400" i="0" u="none" strike="noStrike" cap="none" dirty="0" smtClean="0">
                <a:solidFill>
                  <a:schemeClr val="bg2"/>
                </a:solidFill>
              </a:rPr>
              <a:t>@</a:t>
            </a:r>
            <a:r>
              <a:rPr lang="en" sz="1400" dirty="0" err="1" smtClean="0">
                <a:solidFill>
                  <a:schemeClr val="bg2"/>
                </a:solidFill>
              </a:rPr>
              <a:t>M</a:t>
            </a:r>
            <a:r>
              <a:rPr lang="en" sz="1400" i="0" u="none" strike="noStrike" cap="none" dirty="0" err="1" smtClean="0">
                <a:solidFill>
                  <a:schemeClr val="bg2"/>
                </a:solidFill>
              </a:rPr>
              <a:t>ark</a:t>
            </a:r>
            <a:r>
              <a:rPr lang="en" sz="1400" dirty="0" err="1" smtClean="0">
                <a:solidFill>
                  <a:schemeClr val="bg2"/>
                </a:solidFill>
              </a:rPr>
              <a:t>G</a:t>
            </a:r>
            <a:r>
              <a:rPr lang="en" sz="1400" i="0" u="none" strike="noStrike" cap="none" dirty="0" err="1" smtClean="0">
                <a:solidFill>
                  <a:schemeClr val="bg2"/>
                </a:solidFill>
              </a:rPr>
              <a:t>erstein</a:t>
            </a:r>
            <a:r>
              <a:rPr lang="en" sz="1400" b="0" i="0" u="none" strike="noStrike" cap="none" dirty="0" smtClean="0">
                <a:solidFill>
                  <a:schemeClr val="tx1">
                    <a:lumMod val="65000"/>
                    <a:lumOff val="35000"/>
                  </a:schemeClr>
                </a:solidFill>
              </a:rPr>
              <a:t>). </a:t>
            </a:r>
            <a:endParaRPr lang="en" sz="1400" b="0" i="0" u="none" strike="noStrike" cap="none"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No </a:t>
            </a:r>
            <a:r>
              <a:rPr lang="en" sz="1400" b="0" i="0" u="none" strike="noStrike" cap="none" dirty="0">
                <a:solidFill>
                  <a:schemeClr val="tx1">
                    <a:lumMod val="65000"/>
                    <a:lumOff val="35000"/>
                  </a:schemeClr>
                </a:solidFill>
              </a:rPr>
              <a:t>Conflicts for t</a:t>
            </a:r>
            <a:r>
              <a:rPr lang="en" sz="1400" b="0" dirty="0">
                <a:solidFill>
                  <a:schemeClr val="tx1">
                    <a:lumMod val="65000"/>
                    <a:lumOff val="35000"/>
                  </a:schemeClr>
                </a:solidFill>
              </a:rPr>
              <a:t>his Talk</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See </a:t>
            </a:r>
            <a:r>
              <a:rPr lang="en" sz="1400" b="0" i="0" u="none" strike="noStrike" cap="none" dirty="0">
                <a:solidFill>
                  <a:schemeClr val="tx1">
                    <a:lumMod val="65000"/>
                    <a:lumOff val="35000"/>
                  </a:schemeClr>
                </a:solidFill>
              </a:rPr>
              <a:t>last slide for more info</a:t>
            </a:r>
            <a:r>
              <a:rPr lang="en" sz="1400" b="0" i="0" u="none" strike="noStrike" cap="none" dirty="0" smtClean="0">
                <a:solidFill>
                  <a:schemeClr val="tx1">
                    <a:lumMod val="65000"/>
                    <a:lumOff val="35000"/>
                  </a:schemeClr>
                </a:solidFill>
              </a:rPr>
              <a:t>.</a:t>
            </a:r>
            <a:endParaRPr lang="en" sz="1400" b="0" i="0" u="none" strike="noStrike" cap="none" dirty="0">
              <a:solidFill>
                <a:schemeClr val="tx1">
                  <a:lumMod val="65000"/>
                  <a:lumOff val="35000"/>
                </a:schemeClr>
              </a:solidFill>
            </a:endParaRPr>
          </a:p>
        </p:txBody>
      </p:sp>
      <p:pic>
        <p:nvPicPr>
          <p:cNvPr id="5" name="Picture 4"/>
          <p:cNvPicPr>
            <a:picLocks noChangeAspect="1"/>
          </p:cNvPicPr>
          <p:nvPr/>
        </p:nvPicPr>
        <p:blipFill>
          <a:blip r:embed="rId3"/>
          <a:stretch>
            <a:fillRect/>
          </a:stretch>
        </p:blipFill>
        <p:spPr>
          <a:xfrm>
            <a:off x="653496" y="100720"/>
            <a:ext cx="3271320" cy="2453490"/>
          </a:xfrm>
          <a:prstGeom prst="rect">
            <a:avLst/>
          </a:prstGeom>
        </p:spPr>
      </p:pic>
      <p:pic>
        <p:nvPicPr>
          <p:cNvPr id="7" name="Picture 6"/>
          <p:cNvPicPr>
            <a:picLocks noChangeAspect="1"/>
          </p:cNvPicPr>
          <p:nvPr/>
        </p:nvPicPr>
        <p:blipFill>
          <a:blip r:embed="rId4"/>
          <a:stretch>
            <a:fillRect/>
          </a:stretch>
        </p:blipFill>
        <p:spPr>
          <a:xfrm flipV="1">
            <a:off x="653496" y="2554209"/>
            <a:ext cx="3271320" cy="2453490"/>
          </a:xfrm>
          <a:prstGeom prst="rect">
            <a:avLst/>
          </a:prstGeom>
        </p:spPr>
      </p:pic>
      <p:sp>
        <p:nvSpPr>
          <p:cNvPr id="8" name="Rectangle 7"/>
          <p:cNvSpPr/>
          <p:nvPr/>
        </p:nvSpPr>
        <p:spPr>
          <a:xfrm>
            <a:off x="653496" y="100720"/>
            <a:ext cx="3271320" cy="49069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190" name="Shape 19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191" name="Shape 19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192" name="Shape 192"/>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93" name="Shape 19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194" name="Shape 194" descr="seq_pipeline_1.jpg"/>
          <p:cNvPicPr preferRelativeResize="0"/>
          <p:nvPr/>
        </p:nvPicPr>
        <p:blipFill>
          <a:blip r:embed="rId4">
            <a:alphaModFix/>
          </a:blip>
          <a:stretch>
            <a:fillRect/>
          </a:stretch>
        </p:blipFill>
        <p:spPr>
          <a:xfrm>
            <a:off x="4541050" y="1088225"/>
            <a:ext cx="3307501" cy="2887781"/>
          </a:xfrm>
          <a:prstGeom prst="rect">
            <a:avLst/>
          </a:prstGeom>
          <a:noFill/>
          <a:ln>
            <a:noFill/>
          </a:ln>
        </p:spPr>
      </p:pic>
      <p:cxnSp>
        <p:nvCxnSpPr>
          <p:cNvPr id="195" name="Shape 195"/>
          <p:cNvCxnSpPr/>
          <p:nvPr/>
        </p:nvCxnSpPr>
        <p:spPr>
          <a:xfrm>
            <a:off x="4404122" y="2209800"/>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201" name="Shape 201"/>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202" name="Shape 202"/>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03" name="Shape 20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204" name="Shape 204"/>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05" name="Shape 205"/>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pic>
        <p:nvPicPr>
          <p:cNvPr id="206" name="Shape 206" descr="seq_pipeline_2.jpg"/>
          <p:cNvPicPr preferRelativeResize="0"/>
          <p:nvPr/>
        </p:nvPicPr>
        <p:blipFill>
          <a:blip r:embed="rId4">
            <a:alphaModFix/>
          </a:blip>
          <a:stretch>
            <a:fillRect/>
          </a:stretch>
        </p:blipFill>
        <p:spPr>
          <a:xfrm>
            <a:off x="4541050" y="1088225"/>
            <a:ext cx="3307501" cy="2879849"/>
          </a:xfrm>
          <a:prstGeom prst="rect">
            <a:avLst/>
          </a:prstGeom>
          <a:noFill/>
          <a:ln>
            <a:noFill/>
          </a:ln>
        </p:spPr>
      </p:pic>
      <p:cxnSp>
        <p:nvCxnSpPr>
          <p:cNvPr id="207" name="Shape 207"/>
          <p:cNvCxnSpPr/>
          <p:nvPr/>
        </p:nvCxnSpPr>
        <p:spPr>
          <a:xfrm>
            <a:off x="4421982" y="2207419"/>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213" name="Shape 213"/>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14" name="Shape 214"/>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15" name="Shape 215"/>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cxnSp>
        <p:nvCxnSpPr>
          <p:cNvPr id="216" name="Shape 216"/>
          <p:cNvCxnSpPr/>
          <p:nvPr/>
        </p:nvCxnSpPr>
        <p:spPr>
          <a:xfrm rot="10800000" flipH="1">
            <a:off x="4198144" y="2644323"/>
            <a:ext cx="861900" cy="7200"/>
          </a:xfrm>
          <a:prstGeom prst="straightConnector1">
            <a:avLst/>
          </a:prstGeom>
          <a:noFill/>
          <a:ln w="28575" cap="flat" cmpd="sng">
            <a:solidFill>
              <a:srgbClr val="FF6600"/>
            </a:solidFill>
            <a:prstDash val="solid"/>
            <a:round/>
            <a:headEnd type="none" w="med" len="med"/>
            <a:tailEnd type="triangle" w="lg" len="lg"/>
          </a:ln>
        </p:spPr>
      </p:cxnSp>
      <p:pic>
        <p:nvPicPr>
          <p:cNvPr id="217" name="Shape 217"/>
          <p:cNvPicPr preferRelativeResize="0"/>
          <p:nvPr/>
        </p:nvPicPr>
        <p:blipFill rotWithShape="1">
          <a:blip r:embed="rId4">
            <a:alphaModFix/>
          </a:blip>
          <a:srcRect r="4752"/>
          <a:stretch/>
        </p:blipFill>
        <p:spPr>
          <a:xfrm>
            <a:off x="5128361" y="1178481"/>
            <a:ext cx="2595952" cy="318547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Germline</a:t>
            </a:r>
          </a:p>
        </p:txBody>
      </p:sp>
      <p:sp>
        <p:nvSpPr>
          <p:cNvPr id="272" name="Shape 272"/>
          <p:cNvSpPr txBox="1"/>
          <p:nvPr/>
        </p:nvSpPr>
        <p:spPr>
          <a:xfrm>
            <a:off x="1143000" y="2457451"/>
            <a:ext cx="6601800" cy="2793300"/>
          </a:xfrm>
          <a:prstGeom prst="rect">
            <a:avLst/>
          </a:prstGeom>
          <a:noFill/>
          <a:ln>
            <a:noFill/>
          </a:ln>
        </p:spPr>
        <p:txBody>
          <a:bodyPr wrap="square" lIns="68575" tIns="34275" rIns="68575" bIns="34275" anchor="t" anchorCtr="0">
            <a:noAutofit/>
          </a:bodyPr>
          <a:lstStyle/>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Common variants</a:t>
            </a:r>
            <a:r>
              <a:rPr lang="en" sz="1400" b="0" i="0" u="none" strike="noStrike" cap="none">
                <a:solidFill>
                  <a:srgbClr val="000000"/>
                </a:solidFill>
                <a:latin typeface="Arial"/>
                <a:ea typeface="Arial"/>
                <a:cs typeface="Arial"/>
                <a:sym typeface="Arial"/>
              </a:rPr>
              <a:t> </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most readily associated with phenotype (ie disease) via</a:t>
            </a:r>
            <a:r>
              <a:rPr lang="en" sz="1200"/>
              <a:t> </a:t>
            </a:r>
            <a:r>
              <a:rPr lang="en" sz="1200" b="0" i="0" u="none" strike="noStrike" cap="none">
                <a:solidFill>
                  <a:srgbClr val="000000"/>
                </a:solidFill>
                <a:latin typeface="Arial"/>
                <a:ea typeface="Arial"/>
                <a:cs typeface="Arial"/>
                <a:sym typeface="Arial"/>
              </a:rPr>
              <a:t>GWAS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Usually their functional effect is weaker</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Many are non-coding</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Issue of LD in identifying the actual causal variant.</a:t>
            </a:r>
          </a:p>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Rare variants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Associations are usually underpowered due to low frequencies</a:t>
            </a:r>
            <a:r>
              <a:rPr lang="en" sz="1200"/>
              <a:t> but </a:t>
            </a:r>
            <a:r>
              <a:rPr lang="en" sz="1200" b="0" i="0" u="none" strike="noStrike" cap="none">
                <a:solidFill>
                  <a:srgbClr val="000000"/>
                </a:solidFill>
                <a:latin typeface="Arial"/>
                <a:ea typeface="Arial"/>
                <a:cs typeface="Arial"/>
                <a:sym typeface="Arial"/>
              </a:rPr>
              <a:t>often have larger functional impact</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collapsed in the same element to gain statistical power (burden tests).</a:t>
            </a:r>
          </a:p>
          <a:p>
            <a:pPr marL="457200" marR="0" lvl="0" indent="0" algn="l" rtl="0">
              <a:spcBef>
                <a:spcPts val="0"/>
              </a:spcBef>
              <a:spcAft>
                <a:spcPts val="0"/>
              </a:spcAft>
              <a:buNone/>
            </a:pPr>
            <a:endParaRPr sz="1100"/>
          </a:p>
          <a:p>
            <a:pPr marL="215900" marR="0" lvl="0" indent="-304800" algn="l" rtl="0">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215900" marR="0" lvl="0" indent="-215900" algn="l" rtl="0">
              <a:spcBef>
                <a:spcPts val="0"/>
              </a:spcBef>
              <a:buClr>
                <a:schemeClr val="dk1"/>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1143002" y="4880375"/>
            <a:ext cx="69591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id="274" name="Shape 274"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75" name="Shape 27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Somatic</a:t>
            </a:r>
          </a:p>
        </p:txBody>
      </p:sp>
      <p:sp>
        <p:nvSpPr>
          <p:cNvPr id="282" name="Shape 282"/>
          <p:cNvSpPr txBox="1">
            <a:spLocks noGrp="1"/>
          </p:cNvSpPr>
          <p:nvPr>
            <p:ph type="body" idx="1"/>
          </p:nvPr>
        </p:nvSpPr>
        <p:spPr>
          <a:xfrm>
            <a:off x="1143001" y="2402681"/>
            <a:ext cx="6633000" cy="2487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Overall</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Often these can be </a:t>
            </a:r>
            <a:r>
              <a:rPr lang="en" sz="1400">
                <a:latin typeface="Calibri"/>
                <a:ea typeface="Calibri"/>
                <a:cs typeface="Calibri"/>
                <a:sym typeface="Calibri"/>
              </a:rPr>
              <a:t>thought of </a:t>
            </a:r>
            <a:r>
              <a:rPr lang="en" sz="1400" b="0" i="0" u="none" strike="noStrike" cap="none">
                <a:solidFill>
                  <a:schemeClr val="dk1"/>
                </a:solidFill>
                <a:latin typeface="Calibri"/>
                <a:ea typeface="Calibri"/>
                <a:cs typeface="Calibri"/>
                <a:sym typeface="Calibri"/>
              </a:rPr>
              <a:t> as</a:t>
            </a:r>
            <a:r>
              <a:rPr lang="en" sz="1400" b="0" i="0" u="sng" strike="noStrike" cap="none">
                <a:solidFill>
                  <a:schemeClr val="dk1"/>
                </a:solidFill>
                <a:latin typeface="Calibri"/>
                <a:ea typeface="Calibri"/>
                <a:cs typeface="Calibri"/>
                <a:sym typeface="Calibri"/>
              </a:rPr>
              <a:t> very rare variants </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Drivers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Driver mutation is a mutation that directly or indirectly confers a selective growth advantage to the cell in which it occurs.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A typical tumor contains 2-8 drivers; the remaining mutations are passengers.</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Passengers</a:t>
            </a:r>
          </a:p>
          <a:p>
            <a:pPr marL="520700" marR="0" lvl="1"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Conceptually, a passenger mutation has no direct or indirect effect on the selective growth advantage of the cell in which it occurred.</a:t>
            </a:r>
          </a:p>
        </p:txBody>
      </p:sp>
      <p:pic>
        <p:nvPicPr>
          <p:cNvPr id="283" name="Shape 283"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84" name="Shape 284"/>
          <p:cNvSpPr/>
          <p:nvPr/>
        </p:nvSpPr>
        <p:spPr>
          <a:xfrm>
            <a:off x="6709173" y="2183606"/>
            <a:ext cx="492900" cy="411000"/>
          </a:xfrm>
          <a:prstGeom prst="ellipse">
            <a:avLst/>
          </a:prstGeom>
          <a:noFill/>
          <a:ln w="28575"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85" name="Shape 28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
        <p:nvSpPr>
          <p:cNvPr id="286" name="Shape 286"/>
          <p:cNvSpPr txBox="1"/>
          <p:nvPr/>
        </p:nvSpPr>
        <p:spPr>
          <a:xfrm>
            <a:off x="6240675" y="4958994"/>
            <a:ext cx="24969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Introduction</a:t>
            </a:r>
            <a:endParaRPr lang="en-US" sz="17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An individual's disease variants as </a:t>
            </a:r>
            <a:r>
              <a:rPr lang="en-US" sz="1300" dirty="0" smtClean="0">
                <a:solidFill>
                  <a:schemeClr val="bg1"/>
                </a:solidFill>
                <a:latin typeface="Helvetica Neue"/>
                <a:ea typeface="Helvetica Neue"/>
                <a:cs typeface="Helvetica Neue"/>
                <a:sym typeface="Helvetica Neue"/>
              </a:rPr>
              <a:t/>
            </a:r>
            <a:br>
              <a:rPr lang="en-US" sz="1300" dirty="0" smtClean="0">
                <a:solidFill>
                  <a:schemeClr val="bg1"/>
                </a:solidFill>
                <a:latin typeface="Helvetica Neue"/>
                <a:ea typeface="Helvetica Neue"/>
                <a:cs typeface="Helvetica Neue"/>
                <a:sym typeface="Helvetica Neue"/>
              </a:rPr>
            </a:br>
            <a:r>
              <a:rPr lang="en" sz="1300" dirty="0" smtClean="0">
                <a:solidFill>
                  <a:schemeClr val="bg1"/>
                </a:solidFill>
                <a:latin typeface="Helvetica Neue"/>
                <a:ea typeface="Helvetica Neue"/>
                <a:cs typeface="Helvetica Neue"/>
                <a:sym typeface="Helvetica Neue"/>
              </a:rPr>
              <a:t>the </a:t>
            </a:r>
            <a:r>
              <a:rPr lang="en" sz="1300" dirty="0">
                <a:solidFill>
                  <a:schemeClr val="bg1"/>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bg1"/>
                </a:solidFill>
                <a:latin typeface="Helvetica Neue"/>
                <a:ea typeface="Helvetica Neue"/>
                <a:cs typeface="Helvetica Neue"/>
                <a:sym typeface="Helvetica Neue"/>
              </a:rPr>
              <a:t>The exponential scaling</a:t>
            </a:r>
            <a:r>
              <a:rPr lang="en" sz="1300" dirty="0">
                <a:solidFill>
                  <a:schemeClr val="bg1"/>
                </a:solidFill>
                <a:latin typeface="Helvetica Neue"/>
                <a:ea typeface="Helvetica Neue"/>
                <a:cs typeface="Helvetica Neue"/>
                <a:sym typeface="Helvetica Neue"/>
              </a:rPr>
              <a:t> of data </a:t>
            </a:r>
            <a:r>
              <a:rPr lang="en" sz="1300" dirty="0" smtClean="0">
                <a:solidFill>
                  <a:schemeClr val="bg1"/>
                </a:solidFill>
                <a:latin typeface="Helvetica Neue"/>
                <a:ea typeface="Helvetica Neue"/>
                <a:cs typeface="Helvetica Neue"/>
                <a:sym typeface="Helvetica Neue"/>
              </a:rPr>
              <a:t>gen</a:t>
            </a:r>
            <a:r>
              <a:rPr lang="en-US" sz="1300" dirty="0" smtClean="0">
                <a:solidFill>
                  <a:schemeClr val="bg1"/>
                </a:solidFill>
                <a:latin typeface="Helvetica Neue"/>
                <a:ea typeface="Helvetica Neue"/>
                <a:cs typeface="Helvetica Neue"/>
                <a:sym typeface="Helvetica Neue"/>
              </a:rPr>
              <a:t>.</a:t>
            </a:r>
            <a:r>
              <a:rPr lang="en" sz="1300" dirty="0" smtClean="0">
                <a:solidFill>
                  <a:schemeClr val="bg1"/>
                </a:solidFill>
                <a:latin typeface="Helvetica Neue"/>
                <a:ea typeface="Helvetica Neue"/>
                <a:cs typeface="Helvetica Neue"/>
                <a:sym typeface="Helvetica Neue"/>
              </a:rPr>
              <a:t> </a:t>
            </a:r>
            <a:r>
              <a:rPr lang="en" sz="1300" dirty="0">
                <a:solidFill>
                  <a:schemeClr val="bg1"/>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bg1"/>
                </a:solidFill>
                <a:latin typeface="Helvetica Neue"/>
                <a:ea typeface="Helvetica Neue"/>
                <a:cs typeface="Helvetica Neue"/>
                <a:sym typeface="Helvetica Neue"/>
              </a:rPr>
              <a:t>Big-data </a:t>
            </a:r>
            <a:r>
              <a:rPr lang="en-US" sz="1300" dirty="0">
                <a:solidFill>
                  <a:schemeClr val="bg1"/>
                </a:solidFill>
                <a:latin typeface="Helvetica Neue"/>
                <a:ea typeface="Helvetica Neue"/>
                <a:cs typeface="Helvetica Neue"/>
                <a:sym typeface="Helvetica Neue"/>
              </a:rPr>
              <a:t>m</a:t>
            </a:r>
            <a:r>
              <a:rPr lang="en" sz="1300" dirty="0" err="1" smtClean="0">
                <a:solidFill>
                  <a:schemeClr val="bg1"/>
                </a:solidFill>
                <a:latin typeface="Helvetica Neue"/>
                <a:ea typeface="Helvetica Neue"/>
                <a:cs typeface="Helvetica Neue"/>
                <a:sym typeface="Helvetica Neue"/>
              </a:rPr>
              <a:t>ining</a:t>
            </a:r>
            <a:r>
              <a:rPr lang="en" sz="1300" dirty="0" smtClean="0">
                <a:solidFill>
                  <a:schemeClr val="bg1"/>
                </a:solidFill>
                <a:latin typeface="Helvetica Neue"/>
                <a:ea typeface="Helvetica Neue"/>
                <a:cs typeface="Helvetica Neue"/>
                <a:sym typeface="Helvetica Neue"/>
              </a:rPr>
              <a:t> to </a:t>
            </a:r>
            <a:r>
              <a:rPr lang="en" sz="1300" dirty="0">
                <a:solidFill>
                  <a:schemeClr val="bg1"/>
                </a:solidFill>
                <a:latin typeface="Helvetica Neue"/>
                <a:ea typeface="Helvetica Neue"/>
                <a:cs typeface="Helvetica Neue"/>
                <a:sym typeface="Helvetica Neue"/>
              </a:rPr>
              <a:t>prioritize </a:t>
            </a:r>
            <a:r>
              <a:rPr lang="en-US" sz="1300" dirty="0">
                <a:solidFill>
                  <a:schemeClr val="bg1"/>
                </a:solidFill>
                <a:latin typeface="Helvetica Neue"/>
                <a:ea typeface="Helvetica Neue"/>
                <a:cs typeface="Helvetica Neue"/>
                <a:sym typeface="Helvetica Neue"/>
              </a:rPr>
              <a:t>key </a:t>
            </a:r>
            <a:r>
              <a:rPr lang="en" sz="1300" dirty="0">
                <a:solidFill>
                  <a:schemeClr val="bg1"/>
                </a:solidFill>
                <a:latin typeface="Helvetica Neue"/>
                <a:ea typeface="Helvetica Neue"/>
                <a:cs typeface="Helvetica Neue"/>
                <a:sym typeface="Helvetica Neue"/>
              </a:rPr>
              <a:t>variants </a:t>
            </a:r>
            <a:r>
              <a:rPr lang="en-US" sz="1300" dirty="0" smtClean="0">
                <a:solidFill>
                  <a:schemeClr val="bg1"/>
                </a:solidFill>
                <a:latin typeface="Helvetica Neue"/>
                <a:ea typeface="Helvetica Neue"/>
                <a:cs typeface="Helvetica Neue"/>
                <a:sym typeface="Helvetica Neue"/>
              </a:rPr>
              <a:t>as </a:t>
            </a:r>
            <a:r>
              <a:rPr lang="en" sz="1300" dirty="0" smtClean="0">
                <a:solidFill>
                  <a:schemeClr val="bg1"/>
                </a:solidFill>
                <a:latin typeface="Helvetica Neue"/>
                <a:ea typeface="Helvetica Neue"/>
                <a:cs typeface="Helvetica Neue"/>
                <a:sym typeface="Helvetica Neue"/>
              </a:rPr>
              <a:t>drivers</a:t>
            </a:r>
            <a:endParaRPr lang="en" sz="1300" dirty="0">
              <a:solidFill>
                <a:schemeClr val="bg1"/>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chemeClr val="bg1"/>
                </a:solidFill>
              </a:rPr>
              <a:t>ALoFT</a:t>
            </a:r>
            <a:r>
              <a:rPr lang="en" sz="1300" dirty="0">
                <a:solidFill>
                  <a:schemeClr val="bg1"/>
                </a:solidFill>
              </a:rPr>
              <a:t>: Annotation of Loss-of-Function Transcripts. </a:t>
            </a:r>
          </a:p>
          <a:p>
            <a:pPr lvl="1" indent="-228600">
              <a:spcBef>
                <a:spcPts val="500"/>
              </a:spcBef>
              <a:buFont typeface="Merriweather Sans"/>
              <a:buChar char="•"/>
            </a:pPr>
            <a:r>
              <a:rPr lang="en" sz="1300" b="1" u="sng" dirty="0">
                <a:solidFill>
                  <a:schemeClr val="bg1"/>
                </a:solidFill>
              </a:rPr>
              <a:t>Frustration</a:t>
            </a:r>
            <a:r>
              <a:rPr lang="en" sz="1300" dirty="0">
                <a:solidFill>
                  <a:schemeClr val="bg1"/>
                </a:solidFill>
              </a:rPr>
              <a:t> as a localized metric of SNV impact. Differential profiles for oncogenes v. TSGs</a:t>
            </a:r>
            <a:endParaRPr lang="en-US" sz="1300" dirty="0">
              <a:solidFill>
                <a:schemeClr val="bg1"/>
              </a:solidFill>
            </a:endParaRPr>
          </a:p>
          <a:p>
            <a:pPr indent="-228600">
              <a:spcBef>
                <a:spcPts val="500"/>
              </a:spcBef>
              <a:buFont typeface="Merriweather Sans"/>
              <a:buChar char="•"/>
            </a:pPr>
            <a:r>
              <a:rPr lang="en" sz="1700" dirty="0">
                <a:solidFill>
                  <a:schemeClr val="bg1"/>
                </a:solidFill>
                <a:latin typeface="Helvetica Neue"/>
                <a:ea typeface="Helvetica Neue"/>
                <a:cs typeface="Helvetica Neue"/>
                <a:sym typeface="Helvetica Neue"/>
              </a:rPr>
              <a:t>Functional impact #2: Non-coding</a:t>
            </a:r>
            <a:endParaRPr lang="en-US" sz="1700" dirty="0">
              <a:solidFill>
                <a:schemeClr val="bg1"/>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chemeClr val="bg1"/>
                </a:solidFill>
              </a:rPr>
              <a:t>uORFs</a:t>
            </a:r>
            <a:r>
              <a:rPr lang="en-US" sz="1300" b="1" u="sng" dirty="0" smtClean="0">
                <a:solidFill>
                  <a:schemeClr val="bg1"/>
                </a:solidFill>
              </a:rPr>
              <a:t>:</a:t>
            </a:r>
            <a:r>
              <a:rPr lang="en-US" sz="1300" dirty="0" smtClean="0">
                <a:solidFill>
                  <a:schemeClr val="bg1"/>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chemeClr val="bg1"/>
                </a:solidFill>
                <a:latin typeface="Helvetica Neue"/>
                <a:ea typeface="Helvetica Neue"/>
                <a:cs typeface="Helvetica Neue"/>
              </a:rPr>
              <a:t>FunSeq</a:t>
            </a:r>
            <a:r>
              <a:rPr lang="en" sz="1300" b="1" u="sng" dirty="0" smtClean="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integrates evidence,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with a</a:t>
            </a:r>
            <a:r>
              <a:rPr lang="en-US" sz="1300" dirty="0">
                <a:solidFill>
                  <a:schemeClr val="bg1"/>
                </a:solidFill>
                <a:latin typeface="Helvetica Neue"/>
                <a:ea typeface="Helvetica Neue"/>
                <a:cs typeface="Helvetica Neue"/>
              </a:rPr>
              <a:t> “</a:t>
            </a:r>
            <a:r>
              <a:rPr lang="en-US" sz="1300" dirty="0" err="1">
                <a:solidFill>
                  <a:schemeClr val="bg1"/>
                </a:solidFill>
                <a:latin typeface="Helvetica Neue"/>
                <a:ea typeface="Helvetica Neue"/>
                <a:cs typeface="Helvetica Neue"/>
              </a:rPr>
              <a:t>surprisal</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based weighting </a:t>
            </a:r>
            <a:r>
              <a:rPr lang="en" sz="1300" dirty="0" smtClean="0">
                <a:solidFill>
                  <a:schemeClr val="bg1"/>
                </a:solidFill>
                <a:latin typeface="Helvetica Neue"/>
                <a:ea typeface="Helvetica Neue"/>
                <a:cs typeface="Helvetica Neue"/>
              </a:rPr>
              <a:t>scheme</a:t>
            </a:r>
            <a:r>
              <a:rPr lang="en-US" sz="1300" dirty="0" smtClean="0">
                <a:solidFill>
                  <a:schemeClr val="bg1"/>
                </a:solidFill>
                <a:latin typeface="Helvetica Neue"/>
                <a:ea typeface="Helvetica Neue"/>
                <a:cs typeface="Helvetica Neue"/>
              </a:rPr>
              <a:t>. </a:t>
            </a:r>
            <a:r>
              <a:rPr lang="en" sz="1300" dirty="0" smtClean="0">
                <a:solidFill>
                  <a:schemeClr val="bg1"/>
                </a:solidFill>
                <a:latin typeface="Helvetica Neue"/>
                <a:ea typeface="Helvetica Neue"/>
                <a:cs typeface="Helvetica Neue"/>
              </a:rPr>
              <a:t>Prioritizing </a:t>
            </a:r>
            <a:r>
              <a:rPr lang="en" sz="1300" dirty="0">
                <a:solidFill>
                  <a:schemeClr val="bg1"/>
                </a:solidFill>
                <a:latin typeface="Helvetica Neue"/>
                <a:ea typeface="Helvetica Neue"/>
                <a:cs typeface="Helvetica Neue"/>
              </a:rPr>
              <a:t>rare variants with “sensitive sites”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(human</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bg1"/>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bg1"/>
                </a:solidFill>
                <a:latin typeface="Arial"/>
                <a:ea typeface="Arial"/>
                <a:cs typeface="Arial"/>
                <a:sym typeface="Arial"/>
              </a:rPr>
              <a:t/>
            </a:r>
            <a:br>
              <a:rPr lang="en" sz="1400" b="0" i="0" u="none" strike="noStrike" cap="none" dirty="0">
                <a:solidFill>
                  <a:schemeClr val="bg1"/>
                </a:solidFill>
                <a:latin typeface="Arial"/>
                <a:ea typeface="Arial"/>
                <a:cs typeface="Arial"/>
                <a:sym typeface="Arial"/>
              </a:rPr>
            </a:br>
            <a:endParaRPr lang="en" sz="1400" b="0" i="0" u="none" strike="noStrike" cap="none" dirty="0">
              <a:solidFill>
                <a:schemeClr val="bg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FFFF"/>
                </a:solidFill>
                <a:latin typeface="Helvetica Neue"/>
                <a:ea typeface="Helvetica Neue"/>
                <a:cs typeface="Helvetica Neue"/>
                <a:sym typeface="Helvetica Neue"/>
              </a:rPr>
              <a:t>BMR</a:t>
            </a:r>
            <a:r>
              <a:rPr lang="en-US" sz="1300" dirty="0" smtClean="0">
                <a:solidFill>
                  <a:srgbClr val="FFFFFF"/>
                </a:solidFill>
                <a:latin typeface="Helvetica Neue"/>
                <a:ea typeface="Helvetica Neue"/>
                <a:cs typeface="Helvetica Neue"/>
                <a:sym typeface="Helvetica Neue"/>
              </a:rPr>
              <a:t> (</a:t>
            </a:r>
            <a:r>
              <a:rPr lang="en" sz="1300" dirty="0" smtClean="0">
                <a:solidFill>
                  <a:srgbClr val="FFFFFF"/>
                </a:solidFill>
                <a:latin typeface="Helvetica Neue"/>
                <a:ea typeface="Helvetica Neue"/>
                <a:cs typeface="Helvetica Neue"/>
                <a:sym typeface="Helvetica Neue"/>
              </a:rPr>
              <a:t>Background </a:t>
            </a:r>
            <a:r>
              <a:rPr lang="en" sz="1300" dirty="0">
                <a:solidFill>
                  <a:srgbClr val="FFFFFF"/>
                </a:solidFill>
                <a:latin typeface="Helvetica Neue"/>
                <a:ea typeface="Helvetica Neue"/>
                <a:cs typeface="Helvetica Neue"/>
                <a:sym typeface="Helvetica Neue"/>
              </a:rPr>
              <a:t>mutation rate</a:t>
            </a:r>
            <a:r>
              <a:rPr lang="en-US" sz="1300" dirty="0">
                <a:solidFill>
                  <a:srgbClr val="FFFFFF"/>
                </a:solidFill>
                <a:latin typeface="Helvetica Neue"/>
                <a:ea typeface="Helvetica Neue"/>
                <a:cs typeface="Helvetica Neue"/>
                <a:sym typeface="Helvetica Neue"/>
              </a:rPr>
              <a:t>)</a:t>
            </a:r>
            <a:r>
              <a:rPr lang="en" sz="1300" dirty="0">
                <a:solidFill>
                  <a:srgbClr val="FFFFFF"/>
                </a:solidFill>
                <a:latin typeface="Helvetica Neue"/>
                <a:ea typeface="Helvetica Neue"/>
                <a:cs typeface="Helvetica Neue"/>
                <a:sym typeface="Helvetica Neue"/>
              </a:rPr>
              <a:t> significantly varies &amp; is correlated</a:t>
            </a:r>
            <a:r>
              <a:rPr lang="en" sz="1300" b="0" i="0" u="none" strike="noStrike" cap="none" dirty="0">
                <a:solidFill>
                  <a:srgbClr val="FFFFFF"/>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a:t>
            </a:r>
            <a:r>
              <a:rPr lang="en" sz="1300" dirty="0">
                <a:solidFill>
                  <a:srgbClr val="FFFFFF"/>
                </a:solidFill>
                <a:latin typeface="Helvetica Neue"/>
                <a:ea typeface="Helvetica Neue"/>
                <a:cs typeface="Helvetica Neue"/>
                <a:sym typeface="Helvetica Neue"/>
              </a:rPr>
              <a:t>variety</a:t>
            </a:r>
            <a:r>
              <a:rPr lang="en" sz="1300" b="0" i="0" u="none" strike="noStrike" cap="none" dirty="0">
                <a:solidFill>
                  <a:srgbClr val="FFFFFF"/>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4129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15208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dirty="0" err="1">
                <a:solidFill>
                  <a:srgbClr val="000090"/>
                </a:solidFill>
                <a:latin typeface="Helvetica Neue"/>
                <a:ea typeface="Helvetica Neue"/>
                <a:cs typeface="Helvetica Neue"/>
                <a:sym typeface="Helvetica Neue"/>
              </a:rPr>
              <a:t>vat.gersteinlab.org</a:t>
            </a:r>
            <a:endParaRPr lang="en" sz="2400" b="0" i="0" u="none" strike="noStrike" cap="none" dirty="0">
              <a:solidFill>
                <a:srgbClr val="000090"/>
              </a:solidFill>
              <a:latin typeface="Helvetica Neue"/>
              <a:ea typeface="Helvetica Neue"/>
              <a:cs typeface="Helvetica Neue"/>
              <a:sym typeface="Helvetica Neue"/>
            </a:endParaRP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Shape 56"/>
          <p:cNvGrpSpPr/>
          <p:nvPr/>
        </p:nvGrpSpPr>
        <p:grpSpPr>
          <a:xfrm>
            <a:off x="4400501" y="2971536"/>
            <a:ext cx="628734" cy="1877520"/>
            <a:chOff x="4343400" y="3962400"/>
            <a:chExt cx="838200" cy="2503026"/>
          </a:xfrm>
        </p:grpSpPr>
        <p:pic>
          <p:nvPicPr>
            <p:cNvPr id="57" name="Shape 57"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58" name="Shape 58"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59" name="Shape 59"/>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60" name="Shape 60"/>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61" name="Shape 61"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62" name="Shape 62"/>
          <p:cNvGrpSpPr/>
          <p:nvPr/>
        </p:nvGrpSpPr>
        <p:grpSpPr>
          <a:xfrm>
            <a:off x="4743450" y="2171700"/>
            <a:ext cx="971550" cy="2800350"/>
            <a:chOff x="4800600" y="2895600"/>
            <a:chExt cx="1295400" cy="3733800"/>
          </a:xfrm>
        </p:grpSpPr>
        <p:cxnSp>
          <p:nvCxnSpPr>
            <p:cNvPr id="63" name="Shape 63"/>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64" name="Shape 64"/>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65" name="Shape 65"/>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66" name="Shape 66"/>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67" name="Shape 67"/>
          <p:cNvGrpSpPr/>
          <p:nvPr/>
        </p:nvGrpSpPr>
        <p:grpSpPr>
          <a:xfrm>
            <a:off x="3028950" y="2971800"/>
            <a:ext cx="1371600" cy="2057400"/>
            <a:chOff x="2514600" y="3962400"/>
            <a:chExt cx="1828800" cy="2743200"/>
          </a:xfrm>
        </p:grpSpPr>
        <p:cxnSp>
          <p:nvCxnSpPr>
            <p:cNvPr id="68" name="Shape 68"/>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69" name="Shape 69"/>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70" name="Shape 70"/>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71" name="Shape 71"/>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72" name="Shape 72"/>
          <p:cNvGrpSpPr/>
          <p:nvPr/>
        </p:nvGrpSpPr>
        <p:grpSpPr>
          <a:xfrm>
            <a:off x="5715000" y="2171700"/>
            <a:ext cx="1599267" cy="2825658"/>
            <a:chOff x="6096000" y="2895600"/>
            <a:chExt cx="2132355" cy="3767544"/>
          </a:xfrm>
        </p:grpSpPr>
        <p:pic>
          <p:nvPicPr>
            <p:cNvPr id="73" name="Shape 73"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74" name="Shape 74"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75" name="Shape 75"/>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76" name="Shape 76"/>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a:t>
            </a:r>
            <a:r>
              <a:rPr lang="en" sz="2300" b="1" i="0" u="none" strike="noStrike" cap="none" dirty="0" smtClean="0">
                <a:solidFill>
                  <a:srgbClr val="22228B"/>
                </a:solidFill>
                <a:latin typeface="Helvetica Neue"/>
                <a:ea typeface="Helvetica Neue"/>
                <a:cs typeface="Helvetica Neue"/>
                <a:sym typeface="Helvetica Neue"/>
              </a:rPr>
              <a:t>of</a:t>
            </a:r>
            <a:r>
              <a:rPr lang="en-US" sz="2300" b="1" i="0" u="none" strike="noStrike" cap="none" dirty="0" smtClean="0">
                <a:solidFill>
                  <a:srgbClr val="22228B"/>
                </a:solidFill>
                <a:latin typeface="Helvetica Neue"/>
                <a:ea typeface="Helvetica Neue"/>
                <a:cs typeface="Helvetica Neue"/>
                <a:sym typeface="Helvetica Neue"/>
              </a:rPr>
              <a:t>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L</a:t>
            </a:r>
            <a:r>
              <a:rPr lang="en" sz="2300" b="1" i="0" u="none" strike="noStrike" cap="none" dirty="0" smtClean="0">
                <a:solidFill>
                  <a:srgbClr val="22228B"/>
                </a:solidFill>
                <a:latin typeface="Helvetica Neue"/>
                <a:ea typeface="Helvetica Neue"/>
                <a:cs typeface="Helvetica Neue"/>
                <a:sym typeface="Helvetica Neue"/>
              </a:rPr>
              <a:t>oss-</a:t>
            </a:r>
            <a:r>
              <a:rPr lang="en" sz="2300" b="1" i="0" u="sng" strike="noStrike" cap="none" dirty="0" smtClean="0">
                <a:solidFill>
                  <a:srgbClr val="22228B"/>
                </a:solidFill>
                <a:latin typeface="Helvetica Neue"/>
                <a:ea typeface="Helvetica Neue"/>
                <a:cs typeface="Helvetica Neue"/>
                <a:sym typeface="Helvetica Neue"/>
              </a:rPr>
              <a:t>o</a:t>
            </a:r>
            <a:r>
              <a:rPr lang="en" sz="2300" b="1" i="0" u="none" strike="noStrike" cap="none" dirty="0" smtClean="0">
                <a:solidFill>
                  <a:srgbClr val="22228B"/>
                </a:solidFill>
                <a:latin typeface="Helvetica Neue"/>
                <a:ea typeface="Helvetica Neue"/>
                <a:cs typeface="Helvetica Neue"/>
                <a:sym typeface="Helvetica Neue"/>
              </a:rPr>
              <a:t>f-</a:t>
            </a:r>
            <a:r>
              <a:rPr lang="en" sz="2300" b="1" i="0" u="sng" strike="noStrike" cap="none" dirty="0" smtClean="0">
                <a:solidFill>
                  <a:srgbClr val="22228B"/>
                </a:solidFill>
                <a:latin typeface="Helvetica Neue"/>
                <a:ea typeface="Helvetica Neue"/>
                <a:cs typeface="Helvetica Neue"/>
                <a:sym typeface="Helvetica Neue"/>
              </a:rPr>
              <a:t>F</a:t>
            </a:r>
            <a:r>
              <a:rPr lang="en" sz="2300" b="1" i="0" u="none" strike="noStrike" cap="none" dirty="0" smtClean="0">
                <a:solidFill>
                  <a:srgbClr val="22228B"/>
                </a:solidFill>
                <a:latin typeface="Helvetica Neue"/>
                <a:ea typeface="Helvetica Neue"/>
                <a:cs typeface="Helvetica Neue"/>
                <a:sym typeface="Helvetica Neue"/>
              </a:rPr>
              <a:t>unction</a:t>
            </a:r>
            <a:r>
              <a:rPr lang="en" sz="2300" b="1" i="0" u="none" strike="noStrike" cap="none" dirty="0">
                <a:solidFill>
                  <a:srgbClr val="22228B"/>
                </a:solidFill>
                <a:latin typeface="Helvetica Neue"/>
                <a:ea typeface="Helvetica Neue"/>
                <a:cs typeface="Helvetica Neue"/>
                <a:sym typeface="Helvetica Neue"/>
              </a:rPr>
              <a:t> </a:t>
            </a:r>
            <a:r>
              <a:rPr lang="en-US" sz="2300" b="1" i="0" u="none" strike="noStrike" cap="none" dirty="0" smtClean="0">
                <a:solidFill>
                  <a:srgbClr val="22228B"/>
                </a:solidFill>
                <a:latin typeface="Helvetica Neue"/>
                <a:ea typeface="Helvetica Neue"/>
                <a:cs typeface="Helvetica Neue"/>
                <a:sym typeface="Helvetica Neue"/>
              </a:rPr>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T</a:t>
            </a:r>
            <a:r>
              <a:rPr lang="en" sz="2300" b="1" i="0" u="none" strike="noStrike" cap="none" dirty="0" smtClean="0">
                <a:solidFill>
                  <a:srgbClr val="22228B"/>
                </a:solidFill>
                <a:latin typeface="Helvetica Neue"/>
                <a:ea typeface="Helvetica Neue"/>
                <a:cs typeface="Helvetica Neue"/>
                <a:sym typeface="Helvetica Neue"/>
              </a:rPr>
              <a:t>ranscripts </a:t>
            </a:r>
            <a:r>
              <a:rPr lang="en" sz="2300" b="1" i="0" u="none" strike="noStrike" cap="none" dirty="0">
                <a:solidFill>
                  <a:srgbClr val="22228B"/>
                </a:solidFill>
                <a:latin typeface="Helvetica Neue"/>
                <a:ea typeface="Helvetica Neue"/>
                <a:cs typeface="Helvetica Neue"/>
                <a:sym typeface="Helvetica Neue"/>
              </a:rPr>
              <a:t>(</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dirty="0">
                <a:latin typeface="Helvetica Neue"/>
                <a:ea typeface="Helvetica Neue"/>
                <a:cs typeface="Helvetica Neue"/>
                <a:sym typeface="Helvetica Neue"/>
              </a:rPr>
              <a:t>Runs on top of VAT</a:t>
            </a:r>
          </a:p>
          <a:p>
            <a:pPr lvl="0" rtl="0">
              <a:lnSpc>
                <a:spcPct val="80000"/>
              </a:lnSpc>
              <a:spcBef>
                <a:spcPts val="0"/>
              </a:spcBef>
              <a:buNone/>
            </a:pPr>
            <a:endParaRPr sz="1400" dirty="0">
              <a:latin typeface="Helvetica Neue"/>
              <a:ea typeface="Helvetica Neue"/>
              <a:cs typeface="Helvetica Neue"/>
              <a:sym typeface="Helvetica Neue"/>
            </a:endParaRPr>
          </a:p>
          <a:p>
            <a:pPr lvl="0" rtl="0">
              <a:lnSpc>
                <a:spcPct val="80000"/>
              </a:lnSpc>
              <a:spcBef>
                <a:spcPts val="0"/>
              </a:spcBef>
              <a:buNone/>
            </a:pPr>
            <a:r>
              <a:rPr lang="en" sz="1400" dirty="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dirty="0">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94" name="Shape 39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95" name="Shape 39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96" name="Shape 39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97" name="Shape 39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65372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dirty="0">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dirty="0">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but for disease mutations (HGMD)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82" name="Shape 82"/>
          <p:cNvGrpSpPr/>
          <p:nvPr/>
        </p:nvGrpSpPr>
        <p:grpSpPr>
          <a:xfrm>
            <a:off x="3829050" y="2009775"/>
            <a:ext cx="1599267" cy="2825658"/>
            <a:chOff x="6096000" y="2895600"/>
            <a:chExt cx="2132355" cy="3767544"/>
          </a:xfrm>
        </p:grpSpPr>
        <p:pic>
          <p:nvPicPr>
            <p:cNvPr id="83" name="Shape 83"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84" name="Shape 84"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85" name="Shape 85"/>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86" name="Shape 86"/>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744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pstream open reading frames (</a:t>
            </a:r>
            <a:r>
              <a:rPr lang="en-US" dirty="0" err="1" smtClean="0"/>
              <a:t>uORFs</a:t>
            </a:r>
            <a:r>
              <a:rPr lang="en-US" dirty="0" smtClean="0"/>
              <a:t>) regulate translation are affected by somatic mutation</a:t>
            </a:r>
            <a:endParaRPr lang="en-US" dirty="0"/>
          </a:p>
        </p:txBody>
      </p:sp>
      <p:pic>
        <p:nvPicPr>
          <p:cNvPr id="6"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3" t="-1" r="59388" b="69504"/>
          <a:stretch/>
        </p:blipFill>
        <p:spPr bwMode="auto">
          <a:xfrm>
            <a:off x="772896" y="1501997"/>
            <a:ext cx="2844530" cy="1275134"/>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294723" y="1387809"/>
            <a:ext cx="4454769"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regulate the translation of downstream coding regions</a:t>
            </a:r>
            <a:r>
              <a:rPr lang="en-US" dirty="0" smtClean="0">
                <a:solidFill>
                  <a:schemeClr val="dk1"/>
                </a:solidFill>
                <a:latin typeface="Helvetica Neue"/>
                <a:ea typeface="Helvetica Neue"/>
                <a:cs typeface="Helvetica Neue"/>
                <a:sym typeface="Helvetica Neue"/>
              </a:rPr>
              <a:t>.</a:t>
            </a: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a:t>
            </a:r>
            <a:r>
              <a:rPr lang="en-US" dirty="0">
                <a:solidFill>
                  <a:schemeClr val="dk1"/>
                </a:solidFill>
                <a:latin typeface="Helvetica Neue"/>
                <a:ea typeface="Helvetica Neue"/>
                <a:cs typeface="Helvetica Neue"/>
                <a:sym typeface="Helvetica Neue"/>
              </a:rPr>
              <a:t>regulation may be altered by somatic mutation in cancer</a:t>
            </a:r>
            <a:r>
              <a:rPr lang="en-US" dirty="0" smtClean="0">
                <a:solidFill>
                  <a:schemeClr val="dk1"/>
                </a:solidFill>
                <a:latin typeface="Helvetica Neue"/>
                <a:ea typeface="Helvetica Neue"/>
                <a:cs typeface="Helvetica Neue"/>
                <a:sym typeface="Helvetica Neue"/>
              </a:rPr>
              <a:t>.</a:t>
            </a:r>
          </a:p>
          <a:p>
            <a:pPr marL="457200" indent="-317500">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In Battle et al. 2014 data </a:t>
            </a:r>
            <a:r>
              <a:rPr lang="en-US" dirty="0" err="1">
                <a:solidFill>
                  <a:schemeClr val="dk1"/>
                </a:solidFill>
                <a:latin typeface="Helvetica Neue"/>
                <a:ea typeface="Helvetica Neue"/>
                <a:cs typeface="Helvetica Neue"/>
                <a:sym typeface="Helvetica Neue"/>
              </a:rPr>
              <a:t>uORF</a:t>
            </a:r>
            <a:r>
              <a:rPr lang="en-US" dirty="0">
                <a:solidFill>
                  <a:schemeClr val="dk1"/>
                </a:solidFill>
                <a:latin typeface="Helvetica Neue"/>
                <a:ea typeface="Helvetica Neue"/>
                <a:cs typeface="Helvetica Neue"/>
                <a:sym typeface="Helvetica Neue"/>
              </a:rPr>
              <a:t> gain &amp; loss assoc. protein level change.</a:t>
            </a:r>
          </a:p>
          <a:p>
            <a:pPr marL="457200" indent="-317500">
              <a:buClr>
                <a:srgbClr val="000000"/>
              </a:buClr>
              <a:buSzPct val="100000"/>
              <a:buFont typeface="Helvetica Neue"/>
              <a:buChar char="●"/>
            </a:pP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1177106" y="4279111"/>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40966" t="-1" r="3018" b="69504"/>
          <a:stretch/>
        </p:blipFill>
        <p:spPr bwMode="auto">
          <a:xfrm>
            <a:off x="643687" y="2929118"/>
            <a:ext cx="3923490" cy="1275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146" t="2444" r="39804" b="48328"/>
          <a:stretch/>
        </p:blipFill>
        <p:spPr bwMode="auto">
          <a:xfrm>
            <a:off x="4830468" y="2835746"/>
            <a:ext cx="338328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24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750" y="292626"/>
            <a:ext cx="3990057" cy="572700"/>
          </a:xfrm>
        </p:spPr>
        <p:txBody>
          <a:bodyPr/>
          <a:lstStyle/>
          <a:p>
            <a:r>
              <a:rPr lang="en-US" sz="2000" dirty="0" smtClean="0"/>
              <a:t>The population of functional </a:t>
            </a:r>
            <a:r>
              <a:rPr lang="en-US" sz="2000" dirty="0" err="1" smtClean="0"/>
              <a:t>uORFs</a:t>
            </a:r>
            <a:r>
              <a:rPr lang="en-US" sz="2000" dirty="0" smtClean="0"/>
              <a:t> may be significant</a:t>
            </a:r>
            <a:endParaRPr lang="en-US" sz="2000" dirty="0"/>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13831" y="79213"/>
            <a:ext cx="4755374" cy="41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4783628" y="1102576"/>
            <a:ext cx="4120300" cy="244770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5009117" y="3669022"/>
            <a:ext cx="3669323" cy="1218993"/>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Ribosome profiling experiments have low overlap in identified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suggests high false-negative rate, and more functional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than currently known.</a:t>
            </a: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7017991"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8" name="TextBox 7"/>
          <p:cNvSpPr txBox="1"/>
          <p:nvPr/>
        </p:nvSpPr>
        <p:spPr>
          <a:xfrm>
            <a:off x="276541" y="3728913"/>
            <a:ext cx="4465002" cy="1077218"/>
          </a:xfrm>
          <a:prstGeom prst="rect">
            <a:avLst/>
          </a:prstGeom>
          <a:solidFill>
            <a:schemeClr val="bg1"/>
          </a:solidFill>
        </p:spPr>
        <p:txBody>
          <a:bodyPr wrap="square" rtlCol="0">
            <a:spAutoFit/>
          </a:bodyPr>
          <a:lstStyle/>
          <a:p>
            <a:pPr algn="ctr"/>
            <a:r>
              <a:rPr lang="en-US" sz="3200" b="1" dirty="0" smtClean="0"/>
              <a:t>From a “Universe” of 1.3 M pot. </a:t>
            </a:r>
            <a:r>
              <a:rPr lang="en-US" sz="3200" b="1" dirty="0" err="1" smtClean="0"/>
              <a:t>uORFs</a:t>
            </a:r>
            <a:endParaRPr lang="en-US" sz="3200" b="1" dirty="0"/>
          </a:p>
        </p:txBody>
      </p:sp>
    </p:spTree>
    <p:extLst>
      <p:ext uri="{BB962C8B-B14F-4D97-AF65-F5344CB8AC3E}">
        <p14:creationId xmlns:p14="http://schemas.microsoft.com/office/powerpoint/2010/main" val="2112752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12677" y="22407"/>
            <a:ext cx="3350351" cy="5225269"/>
            <a:chOff x="4754016" y="91724"/>
            <a:chExt cx="3183531" cy="4965093"/>
          </a:xfrm>
        </p:grpSpPr>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95" y="91724"/>
              <a:ext cx="3182752" cy="4965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4795"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4016" y="2205690"/>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9811"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11701" y="256184"/>
            <a:ext cx="4567796" cy="572700"/>
          </a:xfrm>
        </p:spPr>
        <p:txBody>
          <a:bodyPr/>
          <a:lstStyle/>
          <a:p>
            <a:pPr algn="l"/>
            <a:r>
              <a:rPr lang="en-US" sz="2000" dirty="0" smtClean="0"/>
              <a:t>Prediction &amp; validation of </a:t>
            </a:r>
            <a:br>
              <a:rPr lang="en-US" sz="2000" dirty="0" smtClean="0"/>
            </a:br>
            <a:r>
              <a:rPr lang="en-US" sz="2000" dirty="0" smtClean="0"/>
              <a:t>functional </a:t>
            </a:r>
            <a:r>
              <a:rPr lang="en-US" sz="2000" dirty="0" err="1" smtClean="0"/>
              <a:t>uORFs</a:t>
            </a:r>
            <a:r>
              <a:rPr lang="en-US" sz="2000" dirty="0" smtClean="0"/>
              <a:t> using 89 features</a:t>
            </a:r>
            <a:endParaRPr lang="en-US" sz="2000" dirty="0"/>
          </a:p>
        </p:txBody>
      </p:sp>
      <p:sp>
        <p:nvSpPr>
          <p:cNvPr id="12" name="Shape 461"/>
          <p:cNvSpPr txBox="1"/>
          <p:nvPr/>
        </p:nvSpPr>
        <p:spPr>
          <a:xfrm>
            <a:off x="311701" y="1268444"/>
            <a:ext cx="4314400"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Cross-validation on independent ribosome profiling datasets and validation using in vivo protein levels and ribosome occupancy in humans (Battle et al. 2014).</a:t>
            </a: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107" r="-796" b="69331"/>
          <a:stretch/>
        </p:blipFill>
        <p:spPr bwMode="auto">
          <a:xfrm>
            <a:off x="447391" y="2790131"/>
            <a:ext cx="1954069" cy="1873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61971" r="-796" b="-491"/>
          <a:stretch/>
        </p:blipFill>
        <p:spPr bwMode="auto">
          <a:xfrm>
            <a:off x="2584255" y="2790131"/>
            <a:ext cx="1770056" cy="212372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513"/>
          <p:cNvSpPr txBox="1"/>
          <p:nvPr/>
        </p:nvSpPr>
        <p:spPr>
          <a:xfrm>
            <a:off x="37657"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6" name="TextBox 5"/>
          <p:cNvSpPr txBox="1"/>
          <p:nvPr/>
        </p:nvSpPr>
        <p:spPr>
          <a:xfrm>
            <a:off x="8185690" y="649335"/>
            <a:ext cx="641522" cy="523220"/>
          </a:xfrm>
          <a:prstGeom prst="rect">
            <a:avLst/>
          </a:prstGeom>
          <a:noFill/>
        </p:spPr>
        <p:txBody>
          <a:bodyPr wrap="none" rtlCol="0">
            <a:spAutoFit/>
          </a:bodyPr>
          <a:lstStyle/>
          <a:p>
            <a:pPr algn="ctr"/>
            <a:r>
              <a:rPr lang="en-US" b="1" dirty="0" smtClean="0">
                <a:solidFill>
                  <a:srgbClr val="FF0000"/>
                </a:solidFill>
              </a:rPr>
              <a:t>Expr.</a:t>
            </a:r>
          </a:p>
          <a:p>
            <a:pPr algn="ctr"/>
            <a:r>
              <a:rPr lang="en-US" b="1" dirty="0" smtClean="0">
                <a:solidFill>
                  <a:srgbClr val="FF0000"/>
                </a:solidFill>
              </a:rPr>
              <a:t>Level</a:t>
            </a:r>
            <a:endParaRPr lang="en-US" b="1" dirty="0">
              <a:solidFill>
                <a:srgbClr val="FF0000"/>
              </a:solidFill>
            </a:endParaRPr>
          </a:p>
        </p:txBody>
      </p:sp>
      <p:sp>
        <p:nvSpPr>
          <p:cNvPr id="16" name="TextBox 15"/>
          <p:cNvSpPr txBox="1"/>
          <p:nvPr/>
        </p:nvSpPr>
        <p:spPr>
          <a:xfrm>
            <a:off x="8131188" y="1779775"/>
            <a:ext cx="750526" cy="523220"/>
          </a:xfrm>
          <a:prstGeom prst="rect">
            <a:avLst/>
          </a:prstGeom>
          <a:noFill/>
        </p:spPr>
        <p:txBody>
          <a:bodyPr wrap="none" rtlCol="0">
            <a:spAutoFit/>
          </a:bodyPr>
          <a:lstStyle/>
          <a:p>
            <a:pPr algn="ctr"/>
            <a:r>
              <a:rPr lang="en-US" b="1" dirty="0" smtClean="0">
                <a:solidFill>
                  <a:srgbClr val="FF0000"/>
                </a:solidFill>
              </a:rPr>
              <a:t>Tissue</a:t>
            </a:r>
            <a:br>
              <a:rPr lang="en-US" b="1" dirty="0" smtClean="0">
                <a:solidFill>
                  <a:srgbClr val="FF0000"/>
                </a:solidFill>
              </a:rPr>
            </a:br>
            <a:r>
              <a:rPr lang="en-US" b="1" dirty="0" smtClean="0">
                <a:solidFill>
                  <a:srgbClr val="FF0000"/>
                </a:solidFill>
              </a:rPr>
              <a:t>Dist.</a:t>
            </a:r>
            <a:endParaRPr lang="en-US" b="1" dirty="0">
              <a:solidFill>
                <a:srgbClr val="FF0000"/>
              </a:solidFill>
            </a:endParaRPr>
          </a:p>
        </p:txBody>
      </p:sp>
      <p:sp>
        <p:nvSpPr>
          <p:cNvPr id="17" name="TextBox 16"/>
          <p:cNvSpPr txBox="1"/>
          <p:nvPr/>
        </p:nvSpPr>
        <p:spPr>
          <a:xfrm>
            <a:off x="8209735" y="2763620"/>
            <a:ext cx="593432" cy="738664"/>
          </a:xfrm>
          <a:prstGeom prst="rect">
            <a:avLst/>
          </a:prstGeom>
          <a:noFill/>
        </p:spPr>
        <p:txBody>
          <a:bodyPr wrap="none" rtlCol="0">
            <a:spAutoFit/>
          </a:bodyPr>
          <a:lstStyle/>
          <a:p>
            <a:pPr algn="ctr"/>
            <a:r>
              <a:rPr lang="en-US" b="1" dirty="0" smtClean="0">
                <a:solidFill>
                  <a:srgbClr val="FF0000"/>
                </a:solidFill>
              </a:rPr>
              <a:t>Int. </a:t>
            </a:r>
            <a:br>
              <a:rPr lang="en-US" b="1" dirty="0" smtClean="0">
                <a:solidFill>
                  <a:srgbClr val="FF0000"/>
                </a:solidFill>
              </a:rPr>
            </a:br>
            <a:r>
              <a:rPr lang="en-US" b="1" dirty="0" smtClean="0">
                <a:solidFill>
                  <a:srgbClr val="FF0000"/>
                </a:solidFill>
              </a:rPr>
              <a:t>ATG</a:t>
            </a:r>
          </a:p>
          <a:p>
            <a:pPr algn="ctr"/>
            <a:r>
              <a:rPr lang="en-US" b="1" dirty="0" smtClean="0">
                <a:solidFill>
                  <a:srgbClr val="FF0000"/>
                </a:solidFill>
              </a:rPr>
              <a:t>Start</a:t>
            </a:r>
            <a:endParaRPr lang="en-US" b="1" dirty="0">
              <a:solidFill>
                <a:srgbClr val="FF0000"/>
              </a:solidFill>
            </a:endParaRPr>
          </a:p>
        </p:txBody>
      </p:sp>
      <p:sp>
        <p:nvSpPr>
          <p:cNvPr id="18" name="TextBox 17"/>
          <p:cNvSpPr txBox="1"/>
          <p:nvPr/>
        </p:nvSpPr>
        <p:spPr>
          <a:xfrm rot="16200000">
            <a:off x="8066267" y="3944693"/>
            <a:ext cx="880369" cy="523220"/>
          </a:xfrm>
          <a:prstGeom prst="rect">
            <a:avLst/>
          </a:prstGeom>
          <a:noFill/>
        </p:spPr>
        <p:txBody>
          <a:bodyPr wrap="none" rtlCol="0">
            <a:spAutoFit/>
          </a:bodyPr>
          <a:lstStyle/>
          <a:p>
            <a:pPr algn="ctr"/>
            <a:r>
              <a:rPr lang="en-US" b="1" dirty="0" smtClean="0">
                <a:solidFill>
                  <a:srgbClr val="FF0000"/>
                </a:solidFill>
              </a:rPr>
              <a:t>Cons-</a:t>
            </a:r>
            <a:br>
              <a:rPr lang="en-US" b="1" dirty="0" smtClean="0">
                <a:solidFill>
                  <a:srgbClr val="FF0000"/>
                </a:solidFill>
              </a:rPr>
            </a:br>
            <a:r>
              <a:rPr lang="en-US" b="1" dirty="0" err="1" smtClean="0">
                <a:solidFill>
                  <a:srgbClr val="FF0000"/>
                </a:solidFill>
              </a:rPr>
              <a:t>ervation</a:t>
            </a:r>
            <a:endParaRPr lang="en-US" b="1" dirty="0">
              <a:solidFill>
                <a:srgbClr val="FF0000"/>
              </a:solidFill>
            </a:endParaRPr>
          </a:p>
        </p:txBody>
      </p:sp>
    </p:spTree>
    <p:extLst>
      <p:ext uri="{BB962C8B-B14F-4D97-AF65-F5344CB8AC3E}">
        <p14:creationId xmlns:p14="http://schemas.microsoft.com/office/powerpoint/2010/main" val="696898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2132"/>
            <a:ext cx="8520600" cy="572700"/>
          </a:xfrm>
        </p:spPr>
        <p:txBody>
          <a:bodyPr/>
          <a:lstStyle/>
          <a:p>
            <a:r>
              <a:rPr lang="en-US" dirty="0" smtClean="0"/>
              <a:t>A comprehensive catalog of functional </a:t>
            </a:r>
            <a:r>
              <a:rPr lang="en-US" dirty="0" err="1" smtClean="0"/>
              <a:t>uORFs</a:t>
            </a:r>
            <a:endParaRPr lang="en-US" dirty="0"/>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4533646" y="838231"/>
            <a:ext cx="2026351" cy="210924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595732" y="3010877"/>
            <a:ext cx="4155275" cy="1650651"/>
          </a:xfrm>
          <a:prstGeom prst="rect">
            <a:avLst/>
          </a:prstGeom>
          <a:noFill/>
          <a:ln>
            <a:noFill/>
          </a:ln>
        </p:spPr>
        <p:txBody>
          <a:bodyPr wrap="square" lIns="68575" tIns="34275" rIns="68575" bIns="34275" anchor="t" anchorCtr="0">
            <a:noAutofit/>
          </a:bodyPr>
          <a:lstStyle/>
          <a:p>
            <a:pPr lvl="0" algn="ctr">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2400" b="1" dirty="0" smtClean="0">
                <a:solidFill>
                  <a:srgbClr val="C00000"/>
                </a:solidFill>
                <a:latin typeface="Helvetica Neue"/>
                <a:ea typeface="Helvetica Neue"/>
                <a:cs typeface="Helvetica Neue"/>
                <a:sym typeface="Helvetica Neue"/>
              </a:rPr>
              <a:t>180K</a:t>
            </a:r>
            <a:r>
              <a:rPr lang="en-US" sz="1600" dirty="0" smtClean="0">
                <a:solidFill>
                  <a:schemeClr val="dk1"/>
                </a:solidFill>
                <a:latin typeface="Helvetica Neue"/>
                <a:ea typeface="Helvetica Neue"/>
                <a:cs typeface="Helvetica Neue"/>
                <a:sym typeface="Helvetica Neue"/>
              </a:rPr>
              <a:t>: Large </a:t>
            </a:r>
            <a:r>
              <a:rPr lang="en-US" sz="1600" dirty="0">
                <a:solidFill>
                  <a:schemeClr val="dk1"/>
                </a:solidFill>
                <a:latin typeface="Helvetica Neue"/>
                <a:ea typeface="Helvetica Neue"/>
                <a:cs typeface="Helvetica Neue"/>
                <a:sym typeface="Helvetica Neue"/>
              </a:rPr>
              <a:t>predicted positive set likely to affect translation </a:t>
            </a:r>
            <a:r>
              <a:rPr lang="en-US" sz="1600" dirty="0" smtClean="0">
                <a:solidFill>
                  <a:schemeClr val="dk1"/>
                </a:solidFill>
                <a:latin typeface="Helvetica Neue"/>
                <a:ea typeface="Helvetica Neue"/>
                <a:cs typeface="Helvetica Neue"/>
                <a:sym typeface="Helvetica Neue"/>
              </a:rPr>
              <a:t> </a:t>
            </a:r>
          </a:p>
          <a:p>
            <a:pPr marL="457200" indent="-317500">
              <a:spcBef>
                <a:spcPts val="800"/>
              </a:spcBef>
              <a:buClr>
                <a:srgbClr val="000000"/>
              </a:buClr>
              <a:buSzPct val="100000"/>
              <a:buFont typeface="Helvetica Neue"/>
              <a:buChar char="●"/>
            </a:pPr>
            <a:r>
              <a:rPr lang="en-US" sz="1600" dirty="0" smtClean="0">
                <a:solidFill>
                  <a:schemeClr val="dk1"/>
                </a:solidFill>
                <a:latin typeface="Helvetica Neue"/>
                <a:ea typeface="Helvetica Neue"/>
                <a:cs typeface="Helvetica Neue"/>
                <a:sym typeface="Helvetica Neue"/>
              </a:rPr>
              <a:t>Calibration on gold standards, suggests getting </a:t>
            </a:r>
            <a:r>
              <a:rPr lang="en-US" sz="2000" b="1" dirty="0" smtClean="0">
                <a:solidFill>
                  <a:srgbClr val="C00000"/>
                </a:solidFill>
                <a:latin typeface="Helvetica Neue"/>
                <a:ea typeface="Helvetica Neue"/>
                <a:cs typeface="Helvetica Neue"/>
                <a:sym typeface="Helvetica Neue"/>
              </a:rPr>
              <a:t>~70%</a:t>
            </a:r>
            <a:r>
              <a:rPr lang="en-US" sz="1600" dirty="0" smtClean="0">
                <a:solidFill>
                  <a:schemeClr val="dk1"/>
                </a:solidFill>
                <a:latin typeface="Helvetica Neue"/>
                <a:ea typeface="Helvetica Neue"/>
                <a:cs typeface="Helvetica Neue"/>
                <a:sym typeface="Helvetica Neue"/>
              </a:rPr>
              <a:t> of known</a:t>
            </a:r>
            <a:endParaRPr lang="en-US" sz="1600" dirty="0" smtClean="0">
              <a:solidFill>
                <a:schemeClr val="dk1"/>
              </a:solidFill>
              <a:latin typeface="Helvetica Neue"/>
              <a:ea typeface="Helvetica Neue"/>
              <a:cs typeface="Helvetica Neue"/>
              <a:sym typeface="Helvetica Neue"/>
            </a:endParaRPr>
          </a:p>
        </p:txBody>
      </p:sp>
      <p:sp>
        <p:nvSpPr>
          <p:cNvPr id="10" name="Shape 513"/>
          <p:cNvSpPr txBox="1"/>
          <p:nvPr/>
        </p:nvSpPr>
        <p:spPr>
          <a:xfrm>
            <a:off x="164942" y="4700606"/>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8"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43488"/>
          <a:stretch/>
        </p:blipFill>
        <p:spPr bwMode="auto">
          <a:xfrm>
            <a:off x="6762054" y="1127670"/>
            <a:ext cx="2421046" cy="1627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Shape 461"/>
          <p:cNvSpPr txBox="1"/>
          <p:nvPr/>
        </p:nvSpPr>
        <p:spPr>
          <a:xfrm>
            <a:off x="-6864" y="1545823"/>
            <a:ext cx="1845949" cy="1326695"/>
          </a:xfrm>
          <a:prstGeom prst="rect">
            <a:avLst/>
          </a:prstGeom>
          <a:noFill/>
          <a:ln>
            <a:noFill/>
          </a:ln>
        </p:spPr>
        <p:txBody>
          <a:bodyPr wrap="square" lIns="68575" tIns="34275" rIns="68575" bIns="34275" anchor="t" anchorCtr="0">
            <a:noAutofit/>
          </a:bodyPr>
          <a:lstStyle/>
          <a:p>
            <a:pPr marL="139700" algn="ctr">
              <a:spcBef>
                <a:spcPts val="800"/>
              </a:spcBef>
              <a:buClr>
                <a:srgbClr val="000000"/>
              </a:buClr>
              <a:buSzPct val="100000"/>
            </a:pPr>
            <a:r>
              <a:rPr lang="en-US" sz="1200" dirty="0" smtClean="0">
                <a:solidFill>
                  <a:schemeClr val="dk1"/>
                </a:solidFill>
                <a:latin typeface="Helvetica Neue"/>
                <a:ea typeface="Helvetica Neue"/>
                <a:cs typeface="Helvetica Neue"/>
                <a:sym typeface="Helvetica Neue"/>
              </a:rPr>
              <a:t>Universe of </a:t>
            </a:r>
            <a:r>
              <a:rPr lang="en-US" sz="2400" b="1" dirty="0" smtClean="0">
                <a:solidFill>
                  <a:srgbClr val="C00000"/>
                </a:solidFill>
                <a:latin typeface="Helvetica Neue"/>
                <a:ea typeface="Helvetica Neue"/>
                <a:cs typeface="Helvetica Neue"/>
                <a:sym typeface="Helvetica Neue"/>
              </a:rPr>
              <a:t>1.3M</a:t>
            </a:r>
            <a:r>
              <a:rPr lang="en-US" sz="2400" dirty="0" smtClean="0">
                <a:solidFill>
                  <a:schemeClr val="dk1"/>
                </a:solidFill>
                <a:latin typeface="Helvetica Neue"/>
                <a:ea typeface="Helvetica Neue"/>
                <a:cs typeface="Helvetica Neue"/>
                <a:sym typeface="Helvetica Neue"/>
              </a:rPr>
              <a:t> </a:t>
            </a:r>
            <a:r>
              <a:rPr lang="en-US" sz="1200" dirty="0" err="1" smtClean="0">
                <a:solidFill>
                  <a:schemeClr val="dk1"/>
                </a:solidFill>
                <a:latin typeface="Helvetica Neue"/>
                <a:ea typeface="Helvetica Neue"/>
                <a:cs typeface="Helvetica Neue"/>
                <a:sym typeface="Helvetica Neue"/>
              </a:rPr>
              <a:t>uORFs</a:t>
            </a:r>
            <a:r>
              <a:rPr lang="en-US" sz="1200" dirty="0" smtClean="0">
                <a:solidFill>
                  <a:schemeClr val="dk1"/>
                </a:solidFill>
                <a:latin typeface="Helvetica Neue"/>
                <a:ea typeface="Helvetica Neue"/>
                <a:cs typeface="Helvetica Neue"/>
                <a:sym typeface="Helvetica Neue"/>
              </a:rPr>
              <a:t> </a:t>
            </a:r>
            <a:r>
              <a:rPr lang="en-US" sz="1200" dirty="0" smtClean="0">
                <a:solidFill>
                  <a:schemeClr val="dk1"/>
                </a:solidFill>
                <a:latin typeface="Helvetica Neue"/>
                <a:ea typeface="Helvetica Neue"/>
                <a:cs typeface="Helvetica Neue"/>
                <a:sym typeface="Helvetica Neue"/>
              </a:rPr>
              <a:t>scored via Simple Bayes </a:t>
            </a:r>
            <a:r>
              <a:rPr lang="en-US" sz="1200" dirty="0" err="1" smtClean="0">
                <a:solidFill>
                  <a:schemeClr val="dk1"/>
                </a:solidFill>
                <a:latin typeface="Helvetica Neue"/>
                <a:ea typeface="Helvetica Neue"/>
                <a:cs typeface="Helvetica Neue"/>
                <a:sym typeface="Helvetica Neue"/>
              </a:rPr>
              <a:t>algo</a:t>
            </a:r>
            <a:r>
              <a:rPr lang="en-US" sz="1200" dirty="0" smtClean="0">
                <a:solidFill>
                  <a:schemeClr val="dk1"/>
                </a:solidFill>
                <a:latin typeface="Helvetica Neue"/>
                <a:ea typeface="Helvetica Neue"/>
                <a:cs typeface="Helvetica Neue"/>
                <a:sym typeface="Helvetica Neue"/>
              </a:rPr>
              <a:t>.</a:t>
            </a:r>
          </a:p>
          <a:p>
            <a:pPr marL="285750" marR="0" lvl="0" indent="-285750" algn="ctr"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cxnSp>
        <p:nvCxnSpPr>
          <p:cNvPr id="26" name="Straight Arrow Connector 25"/>
          <p:cNvCxnSpPr/>
          <p:nvPr/>
        </p:nvCxnSpPr>
        <p:spPr>
          <a:xfrm>
            <a:off x="4009473" y="1970334"/>
            <a:ext cx="265308" cy="5713"/>
          </a:xfrm>
          <a:prstGeom prst="straightConnector1">
            <a:avLst/>
          </a:prstGeom>
          <a:ln>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56300" r="46048" b="28125"/>
          <a:stretch/>
        </p:blipFill>
        <p:spPr bwMode="auto">
          <a:xfrm>
            <a:off x="1999227" y="1349131"/>
            <a:ext cx="2421046" cy="103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22092" y="1675771"/>
            <a:ext cx="637675" cy="533400"/>
          </a:xfrm>
          <a:prstGeom prst="rect">
            <a:avLst/>
          </a:prstGeom>
          <a:noFill/>
          <a:ln w="28575">
            <a:solidFill>
              <a:srgbClr val="80808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44266" y="2061171"/>
            <a:ext cx="1444434" cy="32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46347" r="96606" b="43488"/>
          <a:stretch/>
        </p:blipFill>
        <p:spPr bwMode="auto">
          <a:xfrm>
            <a:off x="2092965" y="1675771"/>
            <a:ext cx="152400" cy="6748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1698533" y="1913064"/>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93670" y="1930136"/>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83172" y="2230520"/>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32306" y="2216591"/>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73370" y="1093707"/>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899212" y="1093706"/>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732" y="3711452"/>
            <a:ext cx="4572000" cy="523220"/>
          </a:xfrm>
          <a:prstGeom prst="rect">
            <a:avLst/>
          </a:prstGeom>
        </p:spPr>
        <p:txBody>
          <a:bodyPr>
            <a:sp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Predicted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may be intersected with disease associated variants.</a:t>
            </a:r>
            <a:endParaRPr lang="en" dirty="0">
              <a:latin typeface="Helvetica Neue"/>
              <a:ea typeface="Helvetica Neue"/>
              <a:cs typeface="Helvetica Neue"/>
              <a:sym typeface="Helvetica Neue"/>
            </a:endParaRPr>
          </a:p>
        </p:txBody>
      </p:sp>
      <p:cxnSp>
        <p:nvCxnSpPr>
          <p:cNvPr id="22" name="Straight Arrow Connector 21"/>
          <p:cNvCxnSpPr/>
          <p:nvPr/>
        </p:nvCxnSpPr>
        <p:spPr>
          <a:xfrm>
            <a:off x="4268338" y="1924423"/>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959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Somatic alteration of </a:t>
            </a:r>
            <a:r>
              <a:rPr lang="en-US" dirty="0" err="1" smtClean="0"/>
              <a:t>uORFs</a:t>
            </a:r>
            <a:r>
              <a:rPr lang="en-US" dirty="0" smtClean="0"/>
              <a:t> disproportionately affects certain cancers and molecular pathways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149" y="2378241"/>
            <a:ext cx="2652601" cy="2284976"/>
          </a:xfrm>
          <a:prstGeom prst="rect">
            <a:avLst/>
          </a:prstGeom>
        </p:spPr>
      </p:pic>
      <p:pic>
        <p:nvPicPr>
          <p:cNvPr id="9"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3347" t="52517" r="-4912" b="-1744"/>
          <a:stretch/>
        </p:blipFill>
        <p:spPr bwMode="auto">
          <a:xfrm>
            <a:off x="-1" y="2480650"/>
            <a:ext cx="6274879" cy="2182567"/>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513"/>
          <p:cNvSpPr txBox="1"/>
          <p:nvPr/>
        </p:nvSpPr>
        <p:spPr>
          <a:xfrm>
            <a:off x="2371494" y="4548017"/>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1" name="Shape 461"/>
          <p:cNvSpPr txBox="1"/>
          <p:nvPr/>
        </p:nvSpPr>
        <p:spPr>
          <a:xfrm>
            <a:off x="712099" y="1330911"/>
            <a:ext cx="8034709" cy="1660484"/>
          </a:xfrm>
          <a:prstGeom prst="rect">
            <a:avLst/>
          </a:prstGeom>
          <a:noFill/>
          <a:ln>
            <a:noFill/>
          </a:ln>
        </p:spPr>
        <p:txBody>
          <a:bodyPr wrap="square" lIns="68575" tIns="34275" rIns="68575" bIns="34275" anchor="t" anchorCtr="0">
            <a:noAutofit/>
          </a:bodyPr>
          <a:lstStyle/>
          <a:p>
            <a:pPr marL="457200" indent="-317500">
              <a:spcBef>
                <a:spcPts val="500"/>
              </a:spcBef>
              <a:buClr>
                <a:srgbClr val="000000"/>
              </a:buClr>
              <a:buSzPct val="100000"/>
              <a:buFont typeface="Helvetica Neue"/>
              <a:buChar char="●"/>
            </a:pPr>
            <a:r>
              <a:rPr lang="en-US" sz="1200" dirty="0" err="1" smtClean="0">
                <a:solidFill>
                  <a:schemeClr val="dk1"/>
                </a:solidFill>
                <a:latin typeface="Helvetica Neue"/>
                <a:ea typeface="Helvetica Neue"/>
                <a:cs typeface="Helvetica Neue"/>
                <a:sym typeface="Helvetica Neue"/>
              </a:rPr>
              <a:t>uORF</a:t>
            </a:r>
            <a:r>
              <a:rPr lang="en-US" sz="1200" dirty="0" smtClean="0">
                <a:solidFill>
                  <a:schemeClr val="dk1"/>
                </a:solidFill>
                <a:latin typeface="Helvetica Neue"/>
                <a:ea typeface="Helvetica Neue"/>
                <a:cs typeface="Helvetica Neue"/>
                <a:sym typeface="Helvetica Neue"/>
              </a:rPr>
              <a:t> gain and loss occurs in cancer (incl. in cancer associated genes, e.g., MYC, BCL2, etc.).</a:t>
            </a: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Alteration </a:t>
            </a:r>
            <a:r>
              <a:rPr lang="en-US" sz="1200" dirty="0">
                <a:solidFill>
                  <a:schemeClr val="dk1"/>
                </a:solidFill>
                <a:latin typeface="Helvetica Neue"/>
                <a:ea typeface="Helvetica Neue"/>
                <a:cs typeface="Helvetica Neue"/>
                <a:sym typeface="Helvetica Neue"/>
              </a:rPr>
              <a:t>of translation may contribute to cancer. </a:t>
            </a:r>
            <a:endParaRPr lang="en" sz="1200" dirty="0">
              <a:latin typeface="Helvetica Neue"/>
              <a:ea typeface="Helvetica Neue"/>
              <a:cs typeface="Helvetica Neue"/>
              <a:sym typeface="Helvetica Neue"/>
            </a:endParaRP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These changes are concentrated in certain cancers and pathways.</a:t>
            </a: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Mutations leading to </a:t>
            </a:r>
            <a:r>
              <a:rPr lang="en-US" sz="1200" dirty="0" err="1" smtClean="0">
                <a:solidFill>
                  <a:schemeClr val="dk1"/>
                </a:solidFill>
                <a:latin typeface="Helvetica Neue"/>
                <a:ea typeface="Helvetica Neue"/>
                <a:cs typeface="Helvetica Neue"/>
                <a:sym typeface="Helvetica Neue"/>
              </a:rPr>
              <a:t>uORFs</a:t>
            </a:r>
            <a:r>
              <a:rPr lang="en-US" sz="1200" dirty="0" smtClean="0">
                <a:solidFill>
                  <a:schemeClr val="dk1"/>
                </a:solidFill>
                <a:latin typeface="Helvetica Neue"/>
                <a:ea typeface="Helvetica Neue"/>
                <a:cs typeface="Helvetica Neue"/>
                <a:sym typeface="Helvetica Neue"/>
              </a:rPr>
              <a:t> diff in somatic vs. germline.</a:t>
            </a:r>
            <a:endParaRPr lang="en" sz="12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4" name="Rectangle 3"/>
          <p:cNvSpPr/>
          <p:nvPr/>
        </p:nvSpPr>
        <p:spPr>
          <a:xfrm>
            <a:off x="647363" y="2586981"/>
            <a:ext cx="275129" cy="29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2503" y="2546687"/>
            <a:ext cx="275129" cy="29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37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1702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779" b="23553"/>
          <a:stretch/>
        </p:blipFill>
        <p:spPr>
          <a:xfrm>
            <a:off x="611257" y="471427"/>
            <a:ext cx="7921487" cy="4373903"/>
          </a:xfrm>
          <a:prstGeom prst="rect">
            <a:avLst/>
          </a:prstGeom>
        </p:spPr>
      </p:pic>
      <p:sp>
        <p:nvSpPr>
          <p:cNvPr id="2" name="Title 1"/>
          <p:cNvSpPr>
            <a:spLocks noGrp="1"/>
          </p:cNvSpPr>
          <p:nvPr>
            <p:ph type="title"/>
          </p:nvPr>
        </p:nvSpPr>
        <p:spPr/>
        <p:txBody>
          <a:bodyPr/>
          <a:lstStyle/>
          <a:p>
            <a:r>
              <a:rPr lang="en-US" sz="1800" dirty="0">
                <a:solidFill>
                  <a:srgbClr val="22228B"/>
                </a:solidFill>
              </a:rPr>
              <a:t>C</a:t>
            </a:r>
            <a:r>
              <a:rPr lang="en-US" sz="1800" dirty="0" smtClean="0">
                <a:solidFill>
                  <a:srgbClr val="22228B"/>
                </a:solidFill>
              </a:rPr>
              <a:t>oding and non-coding elements may </a:t>
            </a:r>
            <a:r>
              <a:rPr lang="en-US" sz="1800" dirty="0">
                <a:solidFill>
                  <a:srgbClr val="22228B"/>
                </a:solidFill>
              </a:rPr>
              <a:t>synergistically</a:t>
            </a:r>
            <a:r>
              <a:rPr lang="en-US" sz="1800" dirty="0" smtClean="0">
                <a:solidFill>
                  <a:srgbClr val="22228B"/>
                </a:solidFill>
              </a:rPr>
              <a:t> contribute to cancer</a:t>
            </a:r>
            <a:endParaRPr lang="en-US" sz="1800" dirty="0"/>
          </a:p>
        </p:txBody>
      </p:sp>
      <p:sp>
        <p:nvSpPr>
          <p:cNvPr id="7" name="Shape 513"/>
          <p:cNvSpPr txBox="1"/>
          <p:nvPr/>
        </p:nvSpPr>
        <p:spPr>
          <a:xfrm>
            <a:off x="2504829" y="4664153"/>
            <a:ext cx="4074706"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Ann. Rev. Biomedical Data Science</a:t>
            </a:r>
            <a:r>
              <a:rPr lang="en" sz="1100" dirty="0" smtClean="0">
                <a:solidFill>
                  <a:schemeClr val="dk1"/>
                </a:solidFill>
                <a:latin typeface="Calibri"/>
                <a:ea typeface="Calibri"/>
                <a:cs typeface="Calibri"/>
                <a:sym typeface="Calibri"/>
              </a:rPr>
              <a:t> </a:t>
            </a:r>
            <a:r>
              <a:rPr lang="en" sz="1100" dirty="0">
                <a:solidFill>
                  <a:schemeClr val="dk1"/>
                </a:solidFill>
                <a:latin typeface="Calibri"/>
                <a:ea typeface="Calibri"/>
                <a:cs typeface="Calibri"/>
                <a:sym typeface="Calibri"/>
              </a:rPr>
              <a:t>(‘</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 in press.]</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3659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dirty="0">
                <a:solidFill>
                  <a:srgbClr val="7F7F7F"/>
                </a:solidFill>
                <a:latin typeface="Arial"/>
                <a:ea typeface="Arial"/>
                <a:cs typeface="Arial"/>
                <a:sym typeface="Arial"/>
              </a:rPr>
              <a:t>[Fu et al., </a:t>
            </a:r>
            <a:r>
              <a:rPr lang="en" sz="1000" dirty="0" err="1">
                <a:solidFill>
                  <a:srgbClr val="7F7F7F"/>
                </a:solidFill>
                <a:latin typeface="Arial"/>
                <a:ea typeface="Arial"/>
                <a:cs typeface="Arial"/>
                <a:sym typeface="Arial"/>
              </a:rPr>
              <a:t>GenomeBiology</a:t>
            </a:r>
            <a:r>
              <a:rPr lang="en" sz="1000" dirty="0">
                <a:solidFill>
                  <a:srgbClr val="7F7F7F"/>
                </a:solidFill>
                <a:latin typeface="Arial"/>
                <a:ea typeface="Arial"/>
                <a:cs typeface="Arial"/>
                <a:sym typeface="Arial"/>
              </a:rPr>
              <a:t> ('14), , </a:t>
            </a:r>
            <a:r>
              <a:rPr lang="en" sz="1000" dirty="0" err="1">
                <a:solidFill>
                  <a:srgbClr val="7F7F7F"/>
                </a:solidFill>
                <a:latin typeface="Arial"/>
                <a:ea typeface="Arial"/>
                <a:cs typeface="Arial"/>
                <a:sym typeface="Arial"/>
              </a:rPr>
              <a:t>Khurana</a:t>
            </a:r>
            <a:r>
              <a:rPr lang="en" sz="1000" dirty="0">
                <a:solidFill>
                  <a:srgbClr val="7F7F7F"/>
                </a:solidFill>
                <a:latin typeface="Arial"/>
                <a:ea typeface="Arial"/>
                <a:cs typeface="Arial"/>
                <a:sym typeface="Arial"/>
              </a:rPr>
              <a:t> et al., Science ('13)]</a:t>
            </a:r>
          </a:p>
          <a:p>
            <a:pPr marL="0" marR="0" lvl="0" indent="0" algn="l" rtl="0">
              <a:spcBef>
                <a:spcPts val="0"/>
              </a:spcBef>
              <a:buSzPct val="25000"/>
              <a:buNone/>
            </a:pPr>
            <a:r>
              <a:rPr lang="en" sz="1600" dirty="0">
                <a:solidFill>
                  <a:srgbClr val="7F7F7F"/>
                </a:solidFill>
                <a:latin typeface="Arial"/>
                <a:ea typeface="Arial"/>
                <a:cs typeface="Arial"/>
                <a:sym typeface="Aria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lvl="0" algn="ctr" rtl="0">
              <a:lnSpc>
                <a:spcPct val="100000"/>
              </a:lnSpc>
              <a:spcBef>
                <a:spcPts val="0"/>
              </a:spcBef>
              <a:buNone/>
            </a:pPr>
            <a:r>
              <a:rPr lang="en" b="1">
                <a:solidFill>
                  <a:schemeClr val="dk1"/>
                </a:solidFill>
                <a:latin typeface="Calibri"/>
                <a:ea typeface="Calibri"/>
                <a:cs typeface="Calibri"/>
                <a:sym typeface="Calibri"/>
              </a:rPr>
              <a:t>Depletion of Common Variants</a:t>
            </a:r>
          </a:p>
          <a:p>
            <a:pPr lvl="0" algn="ctr" rtl="0">
              <a:lnSpc>
                <a:spcPct val="100000"/>
              </a:lnSpc>
              <a:spcBef>
                <a:spcPts val="0"/>
              </a:spcBef>
              <a:buNone/>
            </a:pPr>
            <a:r>
              <a:rPr lang="en" b="1">
                <a:solidFill>
                  <a:schemeClr val="dk1"/>
                </a:solidFill>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lvl="0" algn="ctr" rtl="0">
              <a:lnSpc>
                <a:spcPct val="80000"/>
              </a:lnSpc>
              <a:spcBef>
                <a:spcPts val="0"/>
              </a:spcBef>
              <a:buNone/>
            </a:pPr>
            <a:r>
              <a:rPr lang="en" sz="2200">
                <a:solidFill>
                  <a:schemeClr val="dk1"/>
                </a:solidFill>
                <a:latin typeface="Calibri"/>
                <a:ea typeface="Calibri"/>
                <a:cs typeface="Calibri"/>
                <a:sym typeface="Calibri"/>
              </a:rPr>
              <a:t>Broad categories of regulatory regions under negative selection</a:t>
            </a:r>
          </a:p>
          <a:p>
            <a:pPr lvl="0" algn="ctr" rtl="0">
              <a:lnSpc>
                <a:spcPct val="80000"/>
              </a:lnSpc>
              <a:spcBef>
                <a:spcPts val="0"/>
              </a:spcBef>
              <a:buNone/>
            </a:pPr>
            <a:r>
              <a:rPr lang="en" sz="2200">
                <a:solidFill>
                  <a:schemeClr val="dk1"/>
                </a:solidFill>
                <a:latin typeface="Calibri"/>
                <a:ea typeface="Calibri"/>
                <a:cs typeface="Calibri"/>
                <a:sym typeface="Calibri"/>
              </a:rPr>
              <a:t>Related to:</a:t>
            </a:r>
          </a:p>
          <a:p>
            <a:pPr lvl="0" algn="ctr" rtl="0">
              <a:lnSpc>
                <a:spcPct val="80000"/>
              </a:lnSpc>
              <a:spcBef>
                <a:spcPts val="0"/>
              </a:spcBef>
              <a:buNone/>
            </a:pPr>
            <a:r>
              <a:rPr lang="en" sz="1100">
                <a:solidFill>
                  <a:schemeClr val="dk1"/>
                </a:solidFill>
                <a:latin typeface="Calibri"/>
                <a:ea typeface="Calibri"/>
                <a:cs typeface="Calibri"/>
                <a:sym typeface="Calibri"/>
              </a:rPr>
              <a:t>    	</a:t>
            </a:r>
          </a:p>
          <a:p>
            <a:pPr lvl="0" algn="ctr" rtl="0">
              <a:lnSpc>
                <a:spcPct val="80000"/>
              </a:lnSpc>
              <a:spcBef>
                <a:spcPts val="0"/>
              </a:spcBef>
              <a:buNone/>
            </a:pPr>
            <a:r>
              <a:rPr lang="en" sz="1100">
                <a:solidFill>
                  <a:schemeClr val="dk1"/>
                </a:solidFill>
                <a:latin typeface="Calibri"/>
                <a:ea typeface="Calibri"/>
                <a:cs typeface="Calibri"/>
                <a:sym typeface="Calibri"/>
              </a:rPr>
              <a:t>ENCODE, </a:t>
            </a:r>
            <a:r>
              <a:rPr lang="en" sz="1100" i="1">
                <a:solidFill>
                  <a:schemeClr val="dk1"/>
                </a:solidFill>
                <a:latin typeface="Calibri"/>
                <a:ea typeface="Calibri"/>
                <a:cs typeface="Calibri"/>
                <a:sym typeface="Calibri"/>
              </a:rPr>
              <a:t>Nature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Ward &amp; Kellis,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Mu et al, </a:t>
            </a:r>
            <a:r>
              <a:rPr lang="en" sz="1100" i="1">
                <a:solidFill>
                  <a:schemeClr val="dk1"/>
                </a:solidFill>
                <a:latin typeface="Calibri"/>
                <a:ea typeface="Calibri"/>
                <a:cs typeface="Calibri"/>
                <a:sym typeface="Calibri"/>
              </a:rPr>
              <a:t>NAR</a:t>
            </a:r>
            <a:r>
              <a:rPr lang="en" sz="1100">
                <a:solidFill>
                  <a:schemeClr val="dk1"/>
                </a:solidFill>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pPr lvl="0" rtl="0">
              <a:spcBef>
                <a:spcPts val="0"/>
              </a:spcBef>
              <a:buNone/>
            </a:pPr>
            <a:r>
              <a:rPr lang="en" sz="1200"/>
              <a:t>(TFSS: Sequence-specific TFs)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92" name="Shape 92"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93" name="Shape 93"/>
          <p:cNvGrpSpPr/>
          <p:nvPr/>
        </p:nvGrpSpPr>
        <p:grpSpPr>
          <a:xfrm>
            <a:off x="5314835" y="171453"/>
            <a:ext cx="292715" cy="541104"/>
            <a:chOff x="5562600" y="267946"/>
            <a:chExt cx="390235" cy="721857"/>
          </a:xfrm>
        </p:grpSpPr>
        <p:pic>
          <p:nvPicPr>
            <p:cNvPr id="94" name="Shape 94"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95" name="Shape 95"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96" name="Shape 96"/>
          <p:cNvGrpSpPr/>
          <p:nvPr/>
        </p:nvGrpSpPr>
        <p:grpSpPr>
          <a:xfrm>
            <a:off x="1543041" y="171455"/>
            <a:ext cx="292715" cy="541104"/>
            <a:chOff x="533400" y="228600"/>
            <a:chExt cx="390235" cy="721857"/>
          </a:xfrm>
        </p:grpSpPr>
        <p:pic>
          <p:nvPicPr>
            <p:cNvPr id="97" name="Shape 97"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98" name="Shape 98"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99" name="Shape 99"/>
          <p:cNvGrpSpPr/>
          <p:nvPr/>
        </p:nvGrpSpPr>
        <p:grpSpPr>
          <a:xfrm>
            <a:off x="7086436" y="171453"/>
            <a:ext cx="292715" cy="541104"/>
            <a:chOff x="7924800" y="267946"/>
            <a:chExt cx="390235" cy="721857"/>
          </a:xfrm>
        </p:grpSpPr>
        <p:pic>
          <p:nvPicPr>
            <p:cNvPr id="100" name="Shape 100"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01" name="Shape 101"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02" name="Shape 102"/>
          <p:cNvGrpSpPr/>
          <p:nvPr/>
        </p:nvGrpSpPr>
        <p:grpSpPr>
          <a:xfrm>
            <a:off x="6514952" y="1371530"/>
            <a:ext cx="292715" cy="541104"/>
            <a:chOff x="7162800" y="1868146"/>
            <a:chExt cx="390235" cy="721857"/>
          </a:xfrm>
        </p:grpSpPr>
        <p:pic>
          <p:nvPicPr>
            <p:cNvPr id="103" name="Shape 103"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04" name="Shape 104"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05" name="Shape 105"/>
          <p:cNvGrpSpPr/>
          <p:nvPr/>
        </p:nvGrpSpPr>
        <p:grpSpPr>
          <a:xfrm>
            <a:off x="7143584" y="1371530"/>
            <a:ext cx="292715" cy="541104"/>
            <a:chOff x="8001000" y="1868146"/>
            <a:chExt cx="390235" cy="721857"/>
          </a:xfrm>
        </p:grpSpPr>
        <p:pic>
          <p:nvPicPr>
            <p:cNvPr id="106" name="Shape 106"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07" name="Shape 107"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08" name="Shape 108"/>
          <p:cNvGrpSpPr/>
          <p:nvPr/>
        </p:nvGrpSpPr>
        <p:grpSpPr>
          <a:xfrm>
            <a:off x="3829050" y="2009775"/>
            <a:ext cx="1599267" cy="2825658"/>
            <a:chOff x="6096000" y="2895600"/>
            <a:chExt cx="2132355" cy="3767544"/>
          </a:xfrm>
        </p:grpSpPr>
        <p:pic>
          <p:nvPicPr>
            <p:cNvPr id="109" name="Shape 109"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10" name="Shape 110"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11" name="Shape 111"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12" name="Shape 112"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13" name="Shape 113"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14" name="Shape 114"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15" name="Shape 115"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16" name="Shape 116"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17" name="Shape 117"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18" name="Shape 118"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19" name="Shape 119"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20" name="Shape 120"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21" name="Shape 121"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22" name="Shape 122"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23" name="Shape 123"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24" name="Shape 124"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25" name="Shape 125"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26" name="Shape 126"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27" name="Shape 127"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28" name="Shape 128"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29" name="Shape 129"/>
          <p:cNvGrpSpPr/>
          <p:nvPr/>
        </p:nvGrpSpPr>
        <p:grpSpPr>
          <a:xfrm>
            <a:off x="3593157" y="1371530"/>
            <a:ext cx="292715" cy="541104"/>
            <a:chOff x="7162800" y="1868146"/>
            <a:chExt cx="390235" cy="721857"/>
          </a:xfrm>
        </p:grpSpPr>
        <p:pic>
          <p:nvPicPr>
            <p:cNvPr id="130" name="Shape 130"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31" name="Shape 131"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
        <p:nvSpPr>
          <p:cNvPr id="132" name="Shape 132"/>
          <p:cNvSpPr txBox="1"/>
          <p:nvPr/>
        </p:nvSpPr>
        <p:spPr>
          <a:xfrm>
            <a:off x="5685775" y="2414800"/>
            <a:ext cx="3109500" cy="2420700"/>
          </a:xfrm>
          <a:prstGeom prst="rect">
            <a:avLst/>
          </a:prstGeom>
          <a:noFill/>
          <a:ln>
            <a:noFill/>
          </a:ln>
        </p:spPr>
        <p:txBody>
          <a:bodyPr wrap="square" lIns="91425" tIns="91425" rIns="91425" bIns="91425" anchor="t" anchorCtr="0">
            <a:noAutofit/>
          </a:bodyPr>
          <a:lstStyle/>
          <a:p>
            <a:pPr lvl="0">
              <a:spcBef>
                <a:spcPts val="0"/>
              </a:spcBef>
              <a:buNone/>
            </a:pPr>
            <a:r>
              <a:rPr lang="en"/>
              <a:t>Keys to genome interpretation</a:t>
            </a:r>
          </a:p>
          <a:p>
            <a:pPr lvl="0">
              <a:spcBef>
                <a:spcPts val="0"/>
              </a:spcBef>
              <a:buNone/>
            </a:pPr>
            <a:endParaRPr/>
          </a:p>
          <a:p>
            <a:pPr lvl="0">
              <a:spcBef>
                <a:spcPts val="0"/>
              </a:spcBef>
              <a:buNone/>
            </a:pPr>
            <a:r>
              <a:rPr lang="en"/>
              <a:t>Relating individuals' variants to </a:t>
            </a:r>
            <a:r>
              <a:rPr lang="en" b="1">
                <a:solidFill>
                  <a:srgbClr val="980000"/>
                </a:solidFill>
              </a:rPr>
              <a:t>DBs</a:t>
            </a:r>
          </a:p>
          <a:p>
            <a:pPr lvl="0">
              <a:spcBef>
                <a:spcPts val="0"/>
              </a:spcBef>
              <a:buNone/>
            </a:pPr>
            <a:endParaRPr/>
          </a:p>
          <a:p>
            <a:pPr lvl="0">
              <a:spcBef>
                <a:spcPts val="0"/>
              </a:spcBef>
              <a:buNone/>
            </a:pPr>
            <a:r>
              <a:rPr lang="en" b="1">
                <a:solidFill>
                  <a:srgbClr val="980000"/>
                </a:solidFill>
              </a:rPr>
              <a:t>Scaling</a:t>
            </a:r>
            <a:r>
              <a:rPr lang="en"/>
              <a:t> DBs to the </a:t>
            </a:r>
            <a:r>
              <a:rPr lang="en" b="1">
                <a:solidFill>
                  <a:srgbClr val="980000"/>
                </a:solidFill>
              </a:rPr>
              <a:t>population</a:t>
            </a:r>
          </a:p>
          <a:p>
            <a:pPr lvl="0">
              <a:spcBef>
                <a:spcPts val="0"/>
              </a:spcBef>
              <a:buNone/>
            </a:pPr>
            <a:endParaRPr/>
          </a:p>
          <a:p>
            <a:pPr lvl="0">
              <a:spcBef>
                <a:spcPts val="0"/>
              </a:spcBef>
              <a:buClr>
                <a:schemeClr val="dk1"/>
              </a:buClr>
              <a:buFont typeface="Arial"/>
              <a:buNone/>
            </a:pPr>
            <a:r>
              <a:rPr lang="en">
                <a:solidFill>
                  <a:schemeClr val="dk1"/>
                </a:solidFill>
              </a:rPr>
              <a:t>Identifying </a:t>
            </a:r>
            <a:r>
              <a:rPr lang="en" b="1">
                <a:solidFill>
                  <a:srgbClr val="38761D"/>
                </a:solidFill>
              </a:rPr>
              <a:t>key variants</a:t>
            </a:r>
            <a:r>
              <a:rPr lang="en">
                <a:solidFill>
                  <a:schemeClr val="dk1"/>
                </a:solidFill>
              </a:rPr>
              <a:t> - </a:t>
            </a:r>
            <a:br>
              <a:rPr lang="en">
                <a:solidFill>
                  <a:schemeClr val="dk1"/>
                </a:solidFill>
              </a:rPr>
            </a:br>
            <a:r>
              <a:rPr lang="en">
                <a:solidFill>
                  <a:schemeClr val="dk1"/>
                </a:solidFill>
              </a:rPr>
              <a:t>separating into rare, recurrent, common, &amp;c</a:t>
            </a:r>
          </a:p>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a:t>
            </a:r>
            <a:r>
              <a:rPr lang="en" sz="1100" dirty="0" err="1">
                <a:solidFill>
                  <a:schemeClr val="dk1"/>
                </a:solidFill>
                <a:latin typeface="Calibri"/>
                <a:ea typeface="Calibri"/>
                <a:cs typeface="Calibri"/>
                <a:sym typeface="Calibri"/>
              </a:rPr>
              <a:t>Khurana</a:t>
            </a:r>
            <a:r>
              <a:rPr lang="en" sz="1100" dirty="0">
                <a:solidFill>
                  <a:schemeClr val="dk1"/>
                </a:solidFill>
                <a:latin typeface="Calibri"/>
                <a:ea typeface="Calibri"/>
                <a:cs typeface="Calibri"/>
                <a:sym typeface="Calibri"/>
              </a:rPr>
              <a:t> et al., </a:t>
            </a:r>
            <a:r>
              <a:rPr lang="en" sz="1100" i="1" dirty="0">
                <a:solidFill>
                  <a:schemeClr val="dk1"/>
                </a:solidFill>
                <a:latin typeface="Calibri"/>
                <a:ea typeface="Calibri"/>
                <a:cs typeface="Calibri"/>
                <a:sym typeface="Calibri"/>
              </a:rPr>
              <a:t>Science</a:t>
            </a:r>
            <a:r>
              <a:rPr lang="en" sz="1100" dirty="0">
                <a:solidFill>
                  <a:schemeClr val="dk1"/>
                </a:solidFill>
                <a:latin typeface="Calibri"/>
                <a:ea typeface="Calibri"/>
                <a:cs typeface="Calibri"/>
                <a:sym typeface="Calibri"/>
              </a:rPr>
              <a:t> (‘13)]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200" b="1">
                <a:solidFill>
                  <a:srgbClr val="22228B"/>
                </a:solidFill>
              </a:rPr>
              <a:t>Defining Sensitive</a:t>
            </a:r>
          </a:p>
          <a:p>
            <a:pPr lvl="0" rtl="0">
              <a:spcBef>
                <a:spcPts val="0"/>
              </a:spcBef>
              <a:buNone/>
            </a:pPr>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pPr lvl="0" rtl="0">
              <a:spcBef>
                <a:spcPts val="0"/>
              </a:spcBef>
              <a:buNone/>
            </a:pPr>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~0.4% genomic coverage  (~ top 25)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lgn="ctr">
              <a:spcBef>
                <a:spcPts val="0"/>
              </a:spcBef>
              <a:buNone/>
            </a:pPr>
            <a:r>
              <a:rPr lang="en" sz="2200" b="1" dirty="0">
                <a:solidFill>
                  <a:srgbClr val="22228B"/>
                </a:solidFill>
              </a:rPr>
              <a:t>SNPs which break TF motifs are under stronger selection</a:t>
            </a:r>
          </a:p>
        </p:txBody>
      </p:sp>
      <p:sp>
        <p:nvSpPr>
          <p:cNvPr id="531" name="Shape 531"/>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US" sz="1800" dirty="0" smtClean="0">
                <a:solidFill>
                  <a:srgbClr val="595959"/>
                </a:solidFill>
                <a:latin typeface="Arial"/>
                <a:ea typeface="Arial"/>
                <a:cs typeface="Arial"/>
                <a:sym typeface="Arial"/>
              </a:rPr>
              <a:t>Info. theory </a:t>
            </a:r>
            <a:r>
              <a:rPr lang="en" sz="1800" dirty="0" smtClean="0">
                <a:solidFill>
                  <a:srgbClr val="595959"/>
                </a:solidFill>
                <a:latin typeface="Arial"/>
                <a:ea typeface="Arial"/>
                <a:cs typeface="Arial"/>
                <a:sym typeface="Arial"/>
              </a:rPr>
              <a:t>based </a:t>
            </a:r>
            <a:r>
              <a:rPr lang="en" sz="1800" dirty="0">
                <a:solidFill>
                  <a:srgbClr val="595959"/>
                </a:solidFill>
                <a:latin typeface="Arial"/>
                <a:ea typeface="Arial"/>
                <a:cs typeface="Arial"/>
                <a:sym typeface="Arial"/>
              </a:rPr>
              <a:t>method </a:t>
            </a:r>
            <a:r>
              <a:rPr lang="en-US" sz="1800" dirty="0" smtClean="0">
                <a:solidFill>
                  <a:srgbClr val="595959"/>
                </a:solidFill>
                <a:latin typeface="Arial"/>
                <a:ea typeface="Arial"/>
                <a:cs typeface="Arial"/>
                <a:sym typeface="Arial"/>
              </a:rPr>
              <a:t>(</a:t>
            </a:r>
            <a:r>
              <a:rPr lang="en-US" sz="1800" dirty="0" err="1" smtClean="0">
                <a:solidFill>
                  <a:srgbClr val="595959"/>
                </a:solidFill>
                <a:latin typeface="Arial"/>
                <a:ea typeface="Arial"/>
                <a:cs typeface="Arial"/>
                <a:sym typeface="Arial"/>
              </a:rPr>
              <a:t>ie</a:t>
            </a:r>
            <a:r>
              <a:rPr lang="en-US" sz="1800" dirty="0" smtClean="0">
                <a:solidFill>
                  <a:srgbClr val="595959"/>
                </a:solidFill>
                <a:latin typeface="Arial"/>
                <a:ea typeface="Arial"/>
                <a:cs typeface="Arial"/>
                <a:sym typeface="Arial"/>
              </a:rPr>
              <a:t> annotation “</a:t>
            </a:r>
            <a:r>
              <a:rPr lang="en-US" sz="1800" dirty="0" err="1" smtClean="0">
                <a:solidFill>
                  <a:srgbClr val="595959"/>
                </a:solidFill>
                <a:latin typeface="Arial"/>
                <a:ea typeface="Arial"/>
                <a:cs typeface="Arial"/>
                <a:sym typeface="Arial"/>
              </a:rPr>
              <a:t>surprisal</a:t>
            </a:r>
            <a:r>
              <a:rPr lang="en-US" sz="1800" dirty="0" smtClean="0">
                <a:solidFill>
                  <a:srgbClr val="595959"/>
                </a:solidFill>
                <a:latin typeface="Arial"/>
                <a:ea typeface="Arial"/>
                <a:cs typeface="Arial"/>
                <a:sym typeface="Arial"/>
              </a:rPr>
              <a:t>”) </a:t>
            </a:r>
            <a:r>
              <a:rPr lang="en" sz="1800" dirty="0" smtClean="0">
                <a:solidFill>
                  <a:srgbClr val="595959"/>
                </a:solidFill>
                <a:latin typeface="Arial"/>
                <a:ea typeface="Arial"/>
                <a:cs typeface="Arial"/>
                <a:sym typeface="Arial"/>
              </a:rPr>
              <a:t>for </a:t>
            </a:r>
            <a:r>
              <a:rPr lang="en" sz="1800" dirty="0">
                <a:solidFill>
                  <a:srgbClr val="595959"/>
                </a:solidFill>
                <a:latin typeface="Arial"/>
                <a:ea typeface="Arial"/>
                <a:cs typeface="Arial"/>
                <a:sym typeface="Arial"/>
              </a:rPr>
              <a:t>weighting consistently many genomic features</a:t>
            </a:r>
          </a:p>
          <a:p>
            <a:pPr marL="215900" marR="0" lvl="0" indent="-203200" algn="l" rtl="0">
              <a:spcBef>
                <a:spcPts val="0"/>
              </a:spcBef>
              <a:spcAft>
                <a:spcPts val="0"/>
              </a:spcAft>
              <a:buClr>
                <a:srgbClr val="595959"/>
              </a:buClr>
              <a:buFont typeface="Arial"/>
              <a:buNone/>
            </a:pPr>
            <a:endParaRPr sz="1800" dirty="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dirty="0">
              <a:solidFill>
                <a:schemeClr val="dk1"/>
              </a:solidFill>
              <a:latin typeface="Arial"/>
              <a:ea typeface="Arial"/>
              <a:cs typeface="Arial"/>
              <a:sym typeface="Arial"/>
            </a:endParaRPr>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200" b="0" i="1" u="none">
                <a:solidFill>
                  <a:srgbClr val="000000"/>
                </a:solidFill>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600" i="0" u="none">
                <a:solidFill>
                  <a:srgbClr val="7F7F7F"/>
                </a:solidFill>
              </a:rPr>
              <a:t>[Fu et al., GenomeBiology ('14, in revision)]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Flowchart for 1 Prostate Cancer</a:t>
                </a:r>
              </a:p>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100" b="0" i="0" u="none" dirty="0">
                <a:solidFill>
                  <a:srgbClr val="000000"/>
                </a:solidFill>
                <a:latin typeface="Arial"/>
                <a:ea typeface="Arial"/>
                <a:cs typeface="Arial"/>
                <a:sym typeface="Arial"/>
              </a:rPr>
              <a:t>[</a:t>
            </a:r>
            <a:r>
              <a:rPr lang="en" sz="1100" b="0" i="0" u="none" dirty="0" err="1">
                <a:solidFill>
                  <a:srgbClr val="000000"/>
                </a:solidFill>
                <a:latin typeface="Arial"/>
                <a:ea typeface="Arial"/>
                <a:cs typeface="Arial"/>
                <a:sym typeface="Arial"/>
              </a:rPr>
              <a:t>Khurana</a:t>
            </a:r>
            <a:r>
              <a:rPr lang="en" sz="1100" b="0" i="0" u="none" dirty="0">
                <a:solidFill>
                  <a:srgbClr val="000000"/>
                </a:solidFill>
                <a:latin typeface="Arial"/>
                <a:ea typeface="Arial"/>
                <a:cs typeface="Arial"/>
                <a:sym typeface="Arial"/>
              </a:rPr>
              <a:t> et al., </a:t>
            </a:r>
            <a:r>
              <a:rPr lang="en" sz="1100" b="0" i="1" u="none" dirty="0">
                <a:solidFill>
                  <a:srgbClr val="000000"/>
                </a:solidFill>
                <a:latin typeface="Arial"/>
                <a:ea typeface="Arial"/>
                <a:cs typeface="Arial"/>
                <a:sym typeface="Arial"/>
              </a:rPr>
              <a:t>Science</a:t>
            </a:r>
            <a:r>
              <a:rPr lang="en" sz="1100" b="0" i="0" u="none" dirty="0">
                <a:solidFill>
                  <a:srgbClr val="000000"/>
                </a:solidFill>
                <a:latin typeface="Arial"/>
                <a:ea typeface="Arial"/>
                <a:cs typeface="Arial"/>
                <a:sym typeface="Arial"/>
              </a:rPr>
              <a:t> (‘13)]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9580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39038" y="999392"/>
            <a:ext cx="3719146" cy="2800350"/>
          </a:xfrm>
        </p:spPr>
        <p:txBody>
          <a:bodyPr/>
          <a:lstStyle/>
          <a:p>
            <a:pPr eaLnBrk="1" hangingPunct="1"/>
            <a:r>
              <a:rPr lang="en-US" altLang="en-US" dirty="0">
                <a:ea typeface="ＭＳ Ｐゴシック" charset="-128"/>
              </a:rPr>
              <a:t>The </a:t>
            </a:r>
            <a:r>
              <a:rPr lang="en-US" altLang="en-US" dirty="0">
                <a:solidFill>
                  <a:srgbClr val="00B050"/>
                </a:solidFill>
                <a:ea typeface="ＭＳ Ｐゴシック" charset="-128"/>
              </a:rPr>
              <a:t>Scaling </a:t>
            </a:r>
            <a:r>
              <a:rPr lang="en-US" altLang="en-US" dirty="0">
                <a:ea typeface="ＭＳ Ｐゴシック" charset="-128"/>
              </a:rPr>
              <a:t>of Genomic Data Science:</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Powered by exponential increases in </a:t>
            </a:r>
            <a:br>
              <a:rPr lang="en-US" altLang="en-US" dirty="0">
                <a:ea typeface="ＭＳ Ｐゴシック" charset="-128"/>
              </a:rPr>
            </a:br>
            <a:r>
              <a:rPr lang="en-US" altLang="en-US" dirty="0">
                <a:ea typeface="ＭＳ Ｐゴシック" charset="-128"/>
              </a:rPr>
              <a:t>data &amp; computing</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a:t>
            </a:r>
            <a:r>
              <a:rPr lang="en-US" altLang="en-US" dirty="0">
                <a:solidFill>
                  <a:srgbClr val="FF0000"/>
                </a:solidFill>
                <a:ea typeface="ＭＳ Ｐゴシック" charset="-128"/>
              </a:rPr>
              <a:t>Moore’s Law</a:t>
            </a:r>
            <a:r>
              <a:rPr lang="en-US" altLang="en-US" dirty="0">
                <a:ea typeface="ＭＳ Ｐゴシック" charset="-128"/>
              </a:rPr>
              <a:t>)</a:t>
            </a:r>
          </a:p>
        </p:txBody>
      </p:sp>
      <p:pic>
        <p:nvPicPr>
          <p:cNvPr id="2048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1987" y="-41672"/>
            <a:ext cx="3586163" cy="268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9" descr="http://www.nature.com/polopoly_fs/7.33896.1455023892%21/image/nature_NF_Moore-Law_11.02.2016-WEB.png_gen/derivatives/landscape_630/nature_NF_Moore-Law_11.02.2016-WEB.png"/>
          <p:cNvPicPr>
            <a:picLocks noChangeAspect="1" noChangeArrowheads="1"/>
          </p:cNvPicPr>
          <p:nvPr/>
        </p:nvPicPr>
        <p:blipFill>
          <a:blip r:embed="rId3">
            <a:extLst>
              <a:ext uri="{28A0092B-C50C-407E-A947-70E740481C1C}">
                <a14:useLocalDpi xmlns:a14="http://schemas.microsoft.com/office/drawing/2010/main" val="0"/>
              </a:ext>
            </a:extLst>
          </a:blip>
          <a:srcRect t="18034" b="46729"/>
          <a:stretch>
            <a:fillRect/>
          </a:stretch>
        </p:blipFill>
        <p:spPr bwMode="auto">
          <a:xfrm>
            <a:off x="4471987" y="2619375"/>
            <a:ext cx="35861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
          <p:cNvSpPr>
            <a:spLocks noChangeArrowheads="1"/>
          </p:cNvSpPr>
          <p:nvPr/>
        </p:nvSpPr>
        <p:spPr bwMode="auto">
          <a:xfrm>
            <a:off x="1143000" y="4872038"/>
            <a:ext cx="2701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571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A6A6A6"/>
              </a:buClr>
              <a:buSzPct val="100000"/>
            </a:pPr>
            <a:r>
              <a:rPr lang="en-US" altLang="en-US" sz="1200">
                <a:solidFill>
                  <a:srgbClr val="A6A6A6"/>
                </a:solidFill>
                <a:latin typeface="Calibri" charset="0"/>
                <a:sym typeface="Calibri" charset="0"/>
              </a:rPr>
              <a:t>[NHGRI website + Waldrop (‘15) Nature]</a:t>
            </a:r>
          </a:p>
        </p:txBody>
      </p:sp>
    </p:spTree>
    <p:extLst>
      <p:ext uri="{BB962C8B-B14F-4D97-AF65-F5344CB8AC3E}">
        <p14:creationId xmlns:p14="http://schemas.microsoft.com/office/powerpoint/2010/main" val="1661380003"/>
      </p:ext>
    </p:extLst>
  </p:cSld>
  <p:clrMapOvr>
    <a:masterClrMapping/>
  </p:clrMapOvr>
  <p:transition advTm="46976"/>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1253729" y="453629"/>
            <a:ext cx="1500300" cy="12549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1500" b="1" i="0" u="none" strike="noStrike" cap="none">
                <a:solidFill>
                  <a:srgbClr val="22228B"/>
                </a:solidFill>
                <a:latin typeface="Arial"/>
                <a:ea typeface="Arial"/>
                <a:cs typeface="Arial"/>
                <a:sym typeface="Arial"/>
              </a:rPr>
              <a:t>Cancer Somatic Mutational Heterogeneity, across cancer types, samples &amp; regions</a:t>
            </a:r>
          </a:p>
        </p:txBody>
      </p:sp>
      <p:sp>
        <p:nvSpPr>
          <p:cNvPr id="12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pic>
        <p:nvPicPr>
          <p:cNvPr id="1251" name="Shape 1251" descr="cancer_fnc_heterogeneity_cropped.jpg"/>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55"/>
        <p:cNvGrpSpPr/>
        <p:nvPr/>
      </p:nvGrpSpPr>
      <p:grpSpPr>
        <a:xfrm>
          <a:off x="0" y="0"/>
          <a:ext cx="0" cy="0"/>
          <a:chOff x="0" y="0"/>
          <a:chExt cx="0" cy="0"/>
        </a:xfrm>
      </p:grpSpPr>
      <p:sp>
        <p:nvSpPr>
          <p:cNvPr id="1256" name="Shape 1256"/>
          <p:cNvSpPr txBox="1"/>
          <p:nvPr/>
        </p:nvSpPr>
        <p:spPr>
          <a:xfrm>
            <a:off x="361650" y="4885200"/>
            <a:ext cx="5587200" cy="258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888888"/>
                </a:solidFill>
              </a:rPr>
              <a:t>[Yan et al., </a:t>
            </a:r>
            <a:r>
              <a:rPr lang="en" sz="1000" i="1" u="none">
                <a:solidFill>
                  <a:srgbClr val="888888"/>
                </a:solidFill>
              </a:rPr>
              <a:t>PLOS Comp. Bio. </a:t>
            </a:r>
            <a:r>
              <a:rPr lang="en" sz="1000" i="1">
                <a:solidFill>
                  <a:srgbClr val="888888"/>
                </a:solidFill>
              </a:rPr>
              <a:t>(‘</a:t>
            </a:r>
            <a:r>
              <a:rPr lang="en" sz="1000" i="1" u="none">
                <a:solidFill>
                  <a:srgbClr val="888888"/>
                </a:solidFill>
              </a:rPr>
              <a:t>17)</a:t>
            </a:r>
            <a:r>
              <a:rPr lang="en" sz="1000" i="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lang="en" sz="1000" i="0" u="none">
                <a:solidFill>
                  <a:srgbClr val="888888"/>
                </a:solidFill>
              </a:rPr>
              <a:t>]</a:t>
            </a:r>
          </a:p>
        </p:txBody>
      </p:sp>
      <p:sp>
        <p:nvSpPr>
          <p:cNvPr id="1257" name="Shape 1257"/>
          <p:cNvSpPr txBox="1"/>
          <p:nvPr/>
        </p:nvSpPr>
        <p:spPr>
          <a:xfrm>
            <a:off x="5119050" y="3629200"/>
            <a:ext cx="3682800" cy="11577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rgbClr val="22228B"/>
                </a:solidFill>
              </a:rPr>
              <a:t>Variation in somatic mutations is closely associated with chromatin structure (TADs) &amp; replication timing</a:t>
            </a:r>
          </a:p>
          <a:p>
            <a:pPr lvl="0" indent="457200" rtl="0">
              <a:spcBef>
                <a:spcPts val="0"/>
              </a:spcBef>
              <a:buNone/>
            </a:pPr>
            <a:endParaRPr sz="2400" b="1">
              <a:solidFill>
                <a:srgbClr val="22228B"/>
              </a:solidFill>
            </a:endParaRPr>
          </a:p>
        </p:txBody>
      </p:sp>
      <p:sp>
        <p:nvSpPr>
          <p:cNvPr id="1258" name="Shape 1258"/>
          <p:cNvSpPr txBox="1"/>
          <p:nvPr/>
        </p:nvSpPr>
        <p:spPr>
          <a:xfrm>
            <a:off x="5435600" y="2569400"/>
            <a:ext cx="3000000" cy="1601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800" b="1">
                <a:solidFill>
                  <a:srgbClr val="22228B"/>
                </a:solidFill>
              </a:rPr>
              <a:t>Chromatin remodeling failure leads to more mutations in early-replicating regions </a:t>
            </a:r>
          </a:p>
        </p:txBody>
      </p:sp>
      <p:pic>
        <p:nvPicPr>
          <p:cNvPr id="1259" name="Shape 1259"/>
          <p:cNvPicPr preferRelativeResize="0"/>
          <p:nvPr/>
        </p:nvPicPr>
        <p:blipFill>
          <a:blip r:embed="rId3">
            <a:alphaModFix/>
          </a:blip>
          <a:stretch>
            <a:fillRect/>
          </a:stretch>
        </p:blipFill>
        <p:spPr>
          <a:xfrm>
            <a:off x="84900" y="251575"/>
            <a:ext cx="4759542" cy="4334674"/>
          </a:xfrm>
          <a:prstGeom prst="rect">
            <a:avLst/>
          </a:prstGeom>
          <a:noFill/>
          <a:ln>
            <a:noFill/>
          </a:ln>
        </p:spPr>
      </p:pic>
      <p:pic>
        <p:nvPicPr>
          <p:cNvPr id="1260" name="Shape 1260"/>
          <p:cNvPicPr preferRelativeResize="0"/>
          <p:nvPr/>
        </p:nvPicPr>
        <p:blipFill rotWithShape="1">
          <a:blip r:embed="rId4">
            <a:alphaModFix/>
          </a:blip>
          <a:srcRect t="-4920" b="4920"/>
          <a:stretch/>
        </p:blipFill>
        <p:spPr>
          <a:xfrm>
            <a:off x="1727750" y="344375"/>
            <a:ext cx="1607976" cy="1380125"/>
          </a:xfrm>
          <a:prstGeom prst="rect">
            <a:avLst/>
          </a:prstGeom>
          <a:noFill/>
          <a:ln>
            <a:noFill/>
          </a:ln>
        </p:spPr>
      </p:pic>
      <p:sp>
        <p:nvSpPr>
          <p:cNvPr id="1261" name="Shape 1261"/>
          <p:cNvSpPr txBox="1"/>
          <p:nvPr/>
        </p:nvSpPr>
        <p:spPr>
          <a:xfrm>
            <a:off x="1133900" y="4385841"/>
            <a:ext cx="3277200" cy="2004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333333"/>
                </a:solidFill>
                <a:highlight>
                  <a:srgbClr val="FFFFFF"/>
                </a:highlight>
              </a:rPr>
              <a:t>genomic distance </a:t>
            </a:r>
            <a:r>
              <a:rPr lang="en" sz="1200" b="1">
                <a:solidFill>
                  <a:srgbClr val="333333"/>
                </a:solidFill>
                <a:highlight>
                  <a:srgbClr val="FFFFFF"/>
                </a:highlight>
              </a:rPr>
              <a:t>from the TAD boundary</a:t>
            </a:r>
          </a:p>
        </p:txBody>
      </p:sp>
      <p:cxnSp>
        <p:nvCxnSpPr>
          <p:cNvPr id="1262" name="Shape 1262"/>
          <p:cNvCxnSpPr/>
          <p:nvPr/>
        </p:nvCxnSpPr>
        <p:spPr>
          <a:xfrm>
            <a:off x="2540871" y="-586625"/>
            <a:ext cx="0" cy="4824000"/>
          </a:xfrm>
          <a:prstGeom prst="straightConnector1">
            <a:avLst/>
          </a:prstGeom>
          <a:noFill/>
          <a:ln w="9525" cap="flat" cmpd="sng">
            <a:solidFill>
              <a:schemeClr val="dk2"/>
            </a:solidFill>
            <a:prstDash val="solid"/>
            <a:round/>
            <a:headEnd type="none" w="lg" len="lg"/>
            <a:tailEnd type="none" w="lg" len="lg"/>
          </a:ln>
        </p:spPr>
      </p:cxnSp>
      <p:pic>
        <p:nvPicPr>
          <p:cNvPr id="1263" name="Shape 1263"/>
          <p:cNvPicPr preferRelativeResize="0"/>
          <p:nvPr/>
        </p:nvPicPr>
        <p:blipFill>
          <a:blip r:embed="rId5">
            <a:alphaModFix/>
          </a:blip>
          <a:stretch>
            <a:fillRect/>
          </a:stretch>
        </p:blipFill>
        <p:spPr>
          <a:xfrm>
            <a:off x="4844450" y="228600"/>
            <a:ext cx="4147150" cy="2912324"/>
          </a:xfrm>
          <a:prstGeom prst="rect">
            <a:avLst/>
          </a:prstGeom>
          <a:noFill/>
          <a:ln>
            <a:noFill/>
          </a:ln>
        </p:spPr>
      </p:pic>
      <p:sp>
        <p:nvSpPr>
          <p:cNvPr id="1264" name="Shape 1264"/>
          <p:cNvSpPr/>
          <p:nvPr/>
        </p:nvSpPr>
        <p:spPr>
          <a:xfrm>
            <a:off x="8908450" y="384350"/>
            <a:ext cx="91200" cy="2328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5" name="Shape 1265"/>
          <p:cNvSpPr/>
          <p:nvPr/>
        </p:nvSpPr>
        <p:spPr>
          <a:xfrm>
            <a:off x="4936800" y="247400"/>
            <a:ext cx="273900" cy="2004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6" name="Shape 1266"/>
          <p:cNvSpPr/>
          <p:nvPr/>
        </p:nvSpPr>
        <p:spPr>
          <a:xfrm>
            <a:off x="7403106" y="30148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NAR </a:t>
            </a:r>
            <a:r>
              <a:rPr lang="en" sz="800">
                <a:solidFill>
                  <a:srgbClr val="7F7F7F"/>
                </a:solidFill>
              </a:rPr>
              <a:t>(‘15)]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70"/>
        <p:cNvGrpSpPr/>
        <p:nvPr/>
      </p:nvGrpSpPr>
      <p:grpSpPr>
        <a:xfrm>
          <a:off x="0" y="0"/>
          <a:ext cx="0" cy="0"/>
          <a:chOff x="0" y="0"/>
          <a:chExt cx="0" cy="0"/>
        </a:xfrm>
      </p:grpSpPr>
      <p:sp>
        <p:nvSpPr>
          <p:cNvPr id="1271" name="Shape 1271"/>
          <p:cNvSpPr txBox="1">
            <a:spLocks noGrp="1"/>
          </p:cNvSpPr>
          <p:nvPr>
            <p:ph type="title"/>
          </p:nvPr>
        </p:nvSpPr>
        <p:spPr>
          <a:xfrm>
            <a:off x="651875" y="508425"/>
            <a:ext cx="3300900" cy="1682700"/>
          </a:xfrm>
          <a:prstGeom prst="rect">
            <a:avLst/>
          </a:prstGeom>
          <a:noFill/>
          <a:ln>
            <a:noFill/>
          </a:ln>
        </p:spPr>
        <p:txBody>
          <a:bodyPr wrap="square" lIns="91925" tIns="45950" rIns="91925" bIns="45950" anchor="ctr" anchorCtr="0">
            <a:noAutofit/>
          </a:bodyPr>
          <a:lstStyle/>
          <a:p>
            <a:pPr marL="0" marR="0" lvl="0" indent="0" algn="l" rtl="0">
              <a:lnSpc>
                <a:spcPct val="100000"/>
              </a:lnSpc>
              <a:spcBef>
                <a:spcPts val="0"/>
              </a:spcBef>
              <a:spcAft>
                <a:spcPts val="0"/>
              </a:spcAft>
              <a:buClr>
                <a:srgbClr val="22228B"/>
              </a:buClr>
              <a:buSzPct val="25000"/>
              <a:buFont typeface="Arial"/>
              <a:buNone/>
            </a:pPr>
            <a:r>
              <a:rPr lang="en"/>
              <a:t>mrTADFinder: </a:t>
            </a:r>
            <a:r>
              <a:rPr lang="en" sz="1800" b="1" i="0" u="none" strike="noStrike" cap="none">
                <a:solidFill>
                  <a:srgbClr val="22228B"/>
                </a:solidFill>
                <a:latin typeface="Arial"/>
                <a:ea typeface="Arial"/>
                <a:cs typeface="Arial"/>
                <a:sym typeface="Arial"/>
              </a:rPr>
              <a:t>Identifying TADs </a:t>
            </a:r>
            <a:r>
              <a:rPr lang="en" sz="1800"/>
              <a:t>at</a:t>
            </a:r>
            <a:r>
              <a:rPr lang="en" sz="1800" b="1" i="0" u="none" strike="noStrike" cap="none">
                <a:solidFill>
                  <a:srgbClr val="22228B"/>
                </a:solidFill>
                <a:latin typeface="Arial"/>
                <a:ea typeface="Arial"/>
                <a:cs typeface="Arial"/>
                <a:sym typeface="Arial"/>
              </a:rPr>
              <a:t> multiple resolutions by maximizing modula</a:t>
            </a:r>
            <a:r>
              <a:rPr lang="en" sz="1800"/>
              <a:t>rity </a:t>
            </a:r>
            <a:br>
              <a:rPr lang="en" sz="1800"/>
            </a:br>
            <a:r>
              <a:rPr lang="en" sz="1800"/>
              <a:t>vs appropriate null</a:t>
            </a:r>
          </a:p>
        </p:txBody>
      </p:sp>
      <p:pic>
        <p:nvPicPr>
          <p:cNvPr id="1272" name="Shape 1272" descr="pasted-image.png"/>
          <p:cNvPicPr preferRelativeResize="0"/>
          <p:nvPr/>
        </p:nvPicPr>
        <p:blipFill rotWithShape="1">
          <a:blip r:embed="rId3">
            <a:alphaModFix/>
          </a:blip>
          <a:srcRect/>
          <a:stretch/>
        </p:blipFill>
        <p:spPr>
          <a:xfrm>
            <a:off x="4097650" y="78750"/>
            <a:ext cx="4873622" cy="4472799"/>
          </a:xfrm>
          <a:prstGeom prst="rect">
            <a:avLst/>
          </a:prstGeom>
          <a:noFill/>
          <a:ln>
            <a:noFill/>
          </a:ln>
        </p:spPr>
      </p:pic>
      <p:sp>
        <p:nvSpPr>
          <p:cNvPr id="1273" name="Shape 1273"/>
          <p:cNvSpPr txBox="1"/>
          <p:nvPr/>
        </p:nvSpPr>
        <p:spPr>
          <a:xfrm>
            <a:off x="6418650" y="4786375"/>
            <a:ext cx="23190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7F7F7F"/>
                </a:solidFill>
              </a:rPr>
              <a:t>[Yan et al., </a:t>
            </a:r>
            <a:r>
              <a:rPr lang="en" sz="1000" i="1" u="none">
                <a:solidFill>
                  <a:srgbClr val="7F7F7F"/>
                </a:solidFill>
              </a:rPr>
              <a:t>PLOS Comp. Bio. </a:t>
            </a:r>
            <a:r>
              <a:rPr lang="en" sz="1000" i="1">
                <a:solidFill>
                  <a:srgbClr val="7F7F7F"/>
                </a:solidFill>
              </a:rPr>
              <a:t>(‘</a:t>
            </a:r>
            <a:r>
              <a:rPr lang="en" sz="1000" i="1" u="none">
                <a:solidFill>
                  <a:srgbClr val="7F7F7F"/>
                </a:solidFill>
              </a:rPr>
              <a:t>17)</a:t>
            </a:r>
            <a:r>
              <a:rPr lang="en" sz="1000" i="0" u="none">
                <a:solidFill>
                  <a:srgbClr val="7F7F7F"/>
                </a:solidFill>
              </a:rPr>
              <a:t>]</a:t>
            </a:r>
          </a:p>
        </p:txBody>
      </p:sp>
      <p:pic>
        <p:nvPicPr>
          <p:cNvPr id="1274" name="Shape 1274" descr="pasted-image.tiff"/>
          <p:cNvPicPr preferRelativeResize="0"/>
          <p:nvPr/>
        </p:nvPicPr>
        <p:blipFill rotWithShape="1">
          <a:blip r:embed="rId4">
            <a:alphaModFix/>
          </a:blip>
          <a:srcRect/>
          <a:stretch/>
        </p:blipFill>
        <p:spPr>
          <a:xfrm>
            <a:off x="124848" y="2849332"/>
            <a:ext cx="4688501" cy="2136869"/>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754450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4" y="4962798"/>
            <a:ext cx="2152867"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95721" y="0"/>
            <a:ext cx="8748988" cy="857250"/>
          </a:xfrm>
        </p:spPr>
        <p:txBody>
          <a:bodyPr/>
          <a:lstStyle/>
          <a:p>
            <a:pPr eaLnBrk="1" hangingPunct="1"/>
            <a:r>
              <a:rPr lang="en-US" altLang="en-US">
                <a:ea typeface="ＭＳ Ｐゴシック" charset="-128"/>
              </a:rPr>
              <a:t>Exponential </a:t>
            </a:r>
            <a:r>
              <a:rPr lang="en-US" altLang="en-US">
                <a:solidFill>
                  <a:srgbClr val="00B050"/>
                </a:solidFill>
                <a:ea typeface="ＭＳ Ｐゴシック" charset="-128"/>
              </a:rPr>
              <a:t>Scaling </a:t>
            </a:r>
            <a:r>
              <a:rPr lang="en-US" altLang="en-US">
                <a:ea typeface="ＭＳ Ｐゴシック" charset="-128"/>
              </a:rPr>
              <a:t>Changes Fields Using Genomic Data</a:t>
            </a:r>
          </a:p>
        </p:txBody>
      </p:sp>
      <p:sp>
        <p:nvSpPr>
          <p:cNvPr id="21506" name="Rectangle 8"/>
          <p:cNvSpPr>
            <a:spLocks noChangeArrowheads="1"/>
          </p:cNvSpPr>
          <p:nvPr/>
        </p:nvSpPr>
        <p:spPr bwMode="auto">
          <a:xfrm>
            <a:off x="1119188" y="4936331"/>
            <a:ext cx="28598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900">
                <a:solidFill>
                  <a:srgbClr val="A6A6A6"/>
                </a:solidFill>
                <a:latin typeface="Calibri" charset="0"/>
              </a:rPr>
              <a:t>[</a:t>
            </a:r>
            <a:r>
              <a:rPr lang="en-US" altLang="ja-JP" sz="900">
                <a:solidFill>
                  <a:srgbClr val="A6A6A6"/>
                </a:solidFill>
                <a:latin typeface="Calibri" charset="0"/>
              </a:rPr>
              <a:t>Muir et al. (‘15) GenomeBiol.]</a:t>
            </a:r>
            <a:endParaRPr lang="en-US" altLang="en-US" sz="900">
              <a:solidFill>
                <a:srgbClr val="A6A6A6"/>
              </a:solidFill>
              <a:latin typeface="Calibri" charset="0"/>
            </a:endParaRPr>
          </a:p>
        </p:txBody>
      </p:sp>
      <p:pic>
        <p:nvPicPr>
          <p:cNvPr id="2150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4735" y="685800"/>
            <a:ext cx="5772150" cy="416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32127"/>
      </p:ext>
    </p:extLst>
  </p:cSld>
  <p:clrMapOvr>
    <a:masterClrMapping/>
  </p:clrMapOvr>
  <p:transition advTm="46755"/>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gridCol w="1866125"/>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423162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l="14888" t="24336" r="16594" b="18507"/>
          <a:stretch/>
        </p:blipFill>
        <p:spPr>
          <a:xfrm>
            <a:off x="151700" y="1008175"/>
            <a:ext cx="8088074" cy="3795000"/>
          </a:xfrm>
          <a:prstGeom prst="rect">
            <a:avLst/>
          </a:prstGeom>
          <a:noFill/>
          <a:ln>
            <a:noFill/>
          </a:ln>
        </p:spPr>
      </p:pic>
      <p:sp>
        <p:nvSpPr>
          <p:cNvPr id="1349" name="Shape 1349"/>
          <p:cNvSpPr txBox="1">
            <a:spLocks noGrp="1"/>
          </p:cNvSpPr>
          <p:nvPr>
            <p:ph type="title"/>
          </p:nvPr>
        </p:nvSpPr>
        <p:spPr>
          <a:xfrm>
            <a:off x="57900" y="-62700"/>
            <a:ext cx="90282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300">
                <a:solidFill>
                  <a:srgbClr val="011893"/>
                </a:solidFill>
              </a:rPr>
              <a:t>Power, as an issue in driver discovery </a:t>
            </a:r>
          </a:p>
        </p:txBody>
      </p:sp>
      <p:sp>
        <p:nvSpPr>
          <p:cNvPr id="1350" name="Shape 1350"/>
          <p:cNvSpPr txBox="1">
            <a:spLocks noGrp="1"/>
          </p:cNvSpPr>
          <p:nvPr>
            <p:ph type="body" idx="1"/>
          </p:nvPr>
        </p:nvSpPr>
        <p:spPr>
          <a:xfrm>
            <a:off x="6998300" y="3447425"/>
            <a:ext cx="1701600" cy="1582500"/>
          </a:xfrm>
          <a:prstGeom prst="rect">
            <a:avLst/>
          </a:prstGeom>
          <a:solidFill>
            <a:srgbClr val="D9D2E9"/>
          </a:solidFill>
          <a:ln>
            <a:noFill/>
          </a:ln>
        </p:spPr>
        <p:txBody>
          <a:bodyPr wrap="square" lIns="68575" tIns="34275" rIns="68575" bIns="34275" anchor="t" anchorCtr="0">
            <a:noAutofit/>
          </a:bodyPr>
          <a:lstStyle/>
          <a:p>
            <a:pPr marL="0" marR="0" lvl="0" indent="0" algn="l" rtl="0">
              <a:lnSpc>
                <a:spcPct val="70000"/>
              </a:lnSpc>
              <a:spcBef>
                <a:spcPts val="0"/>
              </a:spcBef>
              <a:buClr>
                <a:schemeClr val="dk1"/>
              </a:buClr>
              <a:buSzPct val="25000"/>
              <a:buFont typeface="Arial"/>
              <a:buNone/>
            </a:pPr>
            <a:r>
              <a:rPr lang="en" sz="1800"/>
              <a:t>Better annotation or large number of samples could help.</a:t>
            </a:r>
          </a:p>
        </p:txBody>
      </p:sp>
      <p:sp>
        <p:nvSpPr>
          <p:cNvPr id="1351"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extLst>
      <p:ext uri="{BB962C8B-B14F-4D97-AF65-F5344CB8AC3E}">
        <p14:creationId xmlns:p14="http://schemas.microsoft.com/office/powerpoint/2010/main" val="11107786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85850" y="205975"/>
            <a:ext cx="5151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000">
                <a:latin typeface="Helvetica Neue"/>
                <a:ea typeface="Helvetica Neue"/>
                <a:cs typeface="Helvetica Neue"/>
                <a:sym typeface="Helvetica Neue"/>
              </a:rPr>
              <a:t>An (underpowered) </a:t>
            </a:r>
            <a:br>
              <a:rPr lang="en" sz="3000">
                <a:latin typeface="Helvetica Neue"/>
                <a:ea typeface="Helvetica Neue"/>
                <a:cs typeface="Helvetica Neue"/>
                <a:sym typeface="Helvetica Neue"/>
              </a:rPr>
            </a:br>
            <a:r>
              <a:rPr lang="en" sz="3000">
                <a:latin typeface="Helvetica Neue"/>
                <a:ea typeface="Helvetica Neue"/>
                <a:cs typeface="Helvetica Neue"/>
                <a:sym typeface="Helvetica Neue"/>
              </a:rPr>
              <a:t>case study: pRCC</a:t>
            </a:r>
            <a:br>
              <a:rPr lang="en" sz="3000">
                <a:latin typeface="Helvetica Neue"/>
                <a:ea typeface="Helvetica Neue"/>
                <a:cs typeface="Helvetica Neue"/>
                <a:sym typeface="Helvetica Neue"/>
              </a:rPr>
            </a:br>
            <a:endParaRPr lang="en" sz="3000">
              <a:latin typeface="Helvetica Neue"/>
              <a:ea typeface="Helvetica Neue"/>
              <a:cs typeface="Helvetica Neue"/>
              <a:sym typeface="Helvetica Neue"/>
            </a:endParaRPr>
          </a:p>
        </p:txBody>
      </p:sp>
      <p:sp>
        <p:nvSpPr>
          <p:cNvPr id="1358" name="Shape 1358"/>
          <p:cNvSpPr txBox="1">
            <a:spLocks noGrp="1"/>
          </p:cNvSpPr>
          <p:nvPr>
            <p:ph type="body" idx="1"/>
          </p:nvPr>
        </p:nvSpPr>
        <p:spPr>
          <a:xfrm>
            <a:off x="103800" y="1220375"/>
            <a:ext cx="4892400" cy="3394500"/>
          </a:xfrm>
          <a:prstGeom prst="rect">
            <a:avLst/>
          </a:prstGeom>
          <a:noFill/>
          <a:ln>
            <a:noFill/>
          </a:ln>
        </p:spPr>
        <p:txBody>
          <a:bodyPr wrap="square" lIns="91425" tIns="45700" rIns="91425" bIns="45700" anchor="t" anchorCtr="0">
            <a:noAutofit/>
          </a:bodyPr>
          <a:lstStyle/>
          <a:p>
            <a:pPr marL="342900" marR="0" lvl="0" indent="-336550" algn="l" rtl="0">
              <a:spcBef>
                <a:spcPts val="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Kidney cancer </a:t>
            </a:r>
            <a:r>
              <a:rPr lang="en" sz="2000" dirty="0">
                <a:solidFill>
                  <a:srgbClr val="000000"/>
                </a:solidFill>
                <a:latin typeface="Helvetica Neue"/>
                <a:ea typeface="Helvetica Neue"/>
                <a:cs typeface="Helvetica Neue"/>
                <a:sym typeface="Helvetica Neue"/>
              </a:rPr>
              <a:t>lifetime</a:t>
            </a:r>
            <a:r>
              <a:rPr lang="en" sz="2000" b="0" i="0" u="none" strike="noStrike" cap="none" dirty="0">
                <a:solidFill>
                  <a:srgbClr val="000000"/>
                </a:solidFill>
                <a:latin typeface="Helvetica Neue"/>
                <a:ea typeface="Helvetica Neue"/>
                <a:cs typeface="Helvetica Neue"/>
                <a:sym typeface="Helvetica Neue"/>
              </a:rPr>
              <a:t> risk</a:t>
            </a:r>
            <a:r>
              <a:rPr lang="en" sz="2000" dirty="0">
                <a:solidFill>
                  <a:srgbClr val="000000"/>
                </a:solidFill>
                <a:latin typeface="Helvetica Neue"/>
                <a:ea typeface="Helvetica Neue"/>
                <a:cs typeface="Helvetica Neue"/>
                <a:sym typeface="Helvetica Neue"/>
              </a:rPr>
              <a:t> of </a:t>
            </a:r>
            <a:r>
              <a:rPr lang="en" sz="2000" b="0" i="0" u="none" strike="noStrike" cap="none" dirty="0">
                <a:solidFill>
                  <a:srgbClr val="000000"/>
                </a:solidFill>
                <a:latin typeface="Helvetica Neue"/>
                <a:ea typeface="Helvetica Neue"/>
                <a:cs typeface="Helvetica Neue"/>
                <a:sym typeface="Helvetica Neue"/>
              </a:rPr>
              <a:t>1.6% </a:t>
            </a:r>
            <a:r>
              <a:rPr lang="en" sz="2000" dirty="0">
                <a:solidFill>
                  <a:srgbClr val="000000"/>
                </a:solidFill>
                <a:latin typeface="Helvetica Neue"/>
                <a:ea typeface="Helvetica Neue"/>
                <a:cs typeface="Helvetica Neue"/>
                <a:sym typeface="Helvetica Neue"/>
              </a:rPr>
              <a:t>&amp;</a:t>
            </a:r>
            <a:r>
              <a:rPr lang="en" sz="2000" dirty="0">
                <a:solidFill>
                  <a:srgbClr val="000000"/>
                </a:solidFill>
              </a:rPr>
              <a:t> the p</a:t>
            </a:r>
            <a:r>
              <a:rPr lang="en" sz="2000" b="0" i="0" u="none" strike="noStrike" cap="none" dirty="0">
                <a:solidFill>
                  <a:srgbClr val="000000"/>
                </a:solidFill>
                <a:latin typeface="Helvetica Neue"/>
                <a:ea typeface="Helvetica Neue"/>
                <a:cs typeface="Helvetica Neue"/>
                <a:sym typeface="Helvetica Neue"/>
              </a:rPr>
              <a:t>apillary type (</a:t>
            </a:r>
            <a:r>
              <a:rPr lang="en" sz="2000" b="0" i="0" u="none" strike="noStrike" cap="none" dirty="0" err="1">
                <a:solidFill>
                  <a:srgbClr val="000000"/>
                </a:solidFill>
                <a:latin typeface="Helvetica Neue"/>
                <a:ea typeface="Helvetica Neue"/>
                <a:cs typeface="Helvetica Neue"/>
                <a:sym typeface="Helvetica Neue"/>
              </a:rPr>
              <a:t>pRCC</a:t>
            </a:r>
            <a:r>
              <a:rPr lang="en" sz="2000" b="0" i="0" u="none" strike="noStrike" cap="none" dirty="0">
                <a:solidFill>
                  <a:srgbClr val="000000"/>
                </a:solidFill>
                <a:latin typeface="Helvetica Neue"/>
                <a:ea typeface="Helvetica Neue"/>
                <a:cs typeface="Helvetica Neue"/>
                <a:sym typeface="Helvetica Neue"/>
              </a:rPr>
              <a:t>) counts for ~10% of all cases</a:t>
            </a:r>
          </a:p>
          <a:p>
            <a:pPr marL="342900" marR="0" lvl="0" indent="-336550" algn="l" rtl="0">
              <a:spcBef>
                <a:spcPts val="48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TCGA project sequenced </a:t>
            </a:r>
            <a:r>
              <a:rPr lang="en" sz="2000" dirty="0">
                <a:solidFill>
                  <a:srgbClr val="000000"/>
                </a:solidFill>
              </a:rPr>
              <a:t>161</a:t>
            </a:r>
            <a:r>
              <a:rPr lang="en" sz="2000" b="0" i="0" u="none" strike="noStrike" cap="none" dirty="0">
                <a:solidFill>
                  <a:srgbClr val="000000"/>
                </a:solidFill>
                <a:latin typeface="Helvetica Neue"/>
                <a:ea typeface="Helvetica Neue"/>
                <a:cs typeface="Helvetica Neue"/>
                <a:sym typeface="Helvetica Neue"/>
              </a:rPr>
              <a:t> </a:t>
            </a:r>
            <a:r>
              <a:rPr lang="en" sz="2000" dirty="0" err="1">
                <a:latin typeface="Helvetica Neue"/>
                <a:ea typeface="Helvetica Neue"/>
                <a:cs typeface="Helvetica Neue"/>
                <a:sym typeface="Helvetica Neue"/>
              </a:rPr>
              <a:t>pRCC</a:t>
            </a:r>
            <a:r>
              <a:rPr lang="en" sz="2000" dirty="0">
                <a:solidFill>
                  <a:srgbClr val="000000"/>
                </a:solidFill>
              </a:rPr>
              <a:t> exomes</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latin typeface="Helvetica Neue"/>
                <a:ea typeface="Helvetica Neue"/>
                <a:cs typeface="Helvetica Neue"/>
                <a:sym typeface="Helvetica Neue"/>
              </a:rPr>
              <a:t>&amp;</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rPr>
              <a:t>classified them into </a:t>
            </a:r>
            <a:r>
              <a:rPr lang="en" sz="2000" b="0" i="0" u="none" strike="noStrike" cap="none" dirty="0">
                <a:solidFill>
                  <a:srgbClr val="000000"/>
                </a:solidFill>
                <a:latin typeface="Helvetica Neue"/>
                <a:ea typeface="Helvetica Neue"/>
                <a:cs typeface="Helvetica Neue"/>
                <a:sym typeface="Helvetica Neue"/>
              </a:rPr>
              <a:t>sub</a:t>
            </a:r>
            <a:r>
              <a:rPr lang="en" sz="2000" dirty="0">
                <a:solidFill>
                  <a:srgbClr val="000000"/>
                </a:solidFill>
              </a:rPr>
              <a:t>types</a:t>
            </a:r>
          </a:p>
          <a:p>
            <a:pPr marL="742950" marR="0" lvl="1" indent="-279400" algn="l" rtl="0">
              <a:spcBef>
                <a:spcPts val="400"/>
              </a:spcBef>
              <a:spcAft>
                <a:spcPts val="0"/>
              </a:spcAft>
              <a:buClr>
                <a:srgbClr val="000000"/>
              </a:buClr>
              <a:buSzPct val="100000"/>
              <a:buFont typeface="Arial"/>
              <a:buChar char="–"/>
            </a:pPr>
            <a:r>
              <a:rPr lang="en" sz="1800" dirty="0">
                <a:solidFill>
                  <a:srgbClr val="000000"/>
                </a:solidFill>
                <a:latin typeface="Helvetica Neue"/>
                <a:ea typeface="Helvetica Neue"/>
                <a:cs typeface="Helvetica Neue"/>
                <a:sym typeface="Helvetica Neue"/>
              </a:rPr>
              <a:t>Yet, </a:t>
            </a:r>
            <a:r>
              <a:rPr lang="en" sz="1800" b="0" i="0" u="none" strike="noStrike" cap="none" dirty="0">
                <a:solidFill>
                  <a:srgbClr val="000000"/>
                </a:solidFill>
                <a:latin typeface="Helvetica Neue"/>
                <a:ea typeface="Helvetica Neue"/>
                <a:cs typeface="Helvetica Neue"/>
                <a:sym typeface="Helvetica Neue"/>
              </a:rPr>
              <a:t>cannot pin down the cause for a significant portion of cases....</a:t>
            </a:r>
          </a:p>
          <a:p>
            <a:pPr marL="342900" marR="0" lvl="0" algn="l" rtl="0">
              <a:spcBef>
                <a:spcPts val="400"/>
              </a:spcBef>
              <a:spcAft>
                <a:spcPts val="0"/>
              </a:spcAft>
              <a:buClr>
                <a:srgbClr val="000000"/>
              </a:buClr>
              <a:buSzPct val="100000"/>
              <a:buFont typeface="Helvetica Neue"/>
              <a:buChar char="•"/>
            </a:pPr>
            <a:r>
              <a:rPr lang="en" sz="2000" dirty="0">
                <a:solidFill>
                  <a:srgbClr val="000000"/>
                </a:solidFill>
                <a:latin typeface="Helvetica Neue"/>
                <a:ea typeface="Helvetica Neue"/>
                <a:cs typeface="Helvetica Neue"/>
                <a:sym typeface="Helvetica Neue"/>
              </a:rPr>
              <a:t>35 WGS of TN pairs, </a:t>
            </a:r>
            <a:br>
              <a:rPr lang="en" sz="2000" dirty="0">
                <a:solidFill>
                  <a:srgbClr val="000000"/>
                </a:solidFill>
                <a:latin typeface="Helvetica Neue"/>
                <a:ea typeface="Helvetica Neue"/>
                <a:cs typeface="Helvetica Neue"/>
                <a:sym typeface="Helvetica Neue"/>
              </a:rPr>
            </a:br>
            <a:r>
              <a:rPr lang="en" sz="2000" dirty="0">
                <a:solidFill>
                  <a:srgbClr val="000000"/>
                </a:solidFill>
                <a:latin typeface="Helvetica Neue"/>
                <a:ea typeface="Helvetica Neue"/>
                <a:cs typeface="Helvetica Neue"/>
                <a:sym typeface="Helvetica Neue"/>
              </a:rPr>
              <a:t>perhaps useful</a:t>
            </a:r>
            <a:r>
              <a:rPr lang="en" sz="2000" dirty="0" smtClean="0">
                <a:solidFill>
                  <a:srgbClr val="000000"/>
                </a:solidFill>
                <a:latin typeface="Helvetica Neue"/>
                <a:ea typeface="Helvetica Neue"/>
                <a:cs typeface="Helvetica Neue"/>
                <a:sym typeface="Helvetica Neue"/>
              </a:rPr>
              <a:t>?</a:t>
            </a:r>
            <a:r>
              <a:rPr lang="en-US" sz="2000" dirty="0" smtClean="0">
                <a:solidFill>
                  <a:srgbClr val="000000"/>
                </a:solidFill>
                <a:latin typeface="Helvetica Neue"/>
                <a:ea typeface="Helvetica Neue"/>
                <a:cs typeface="Helvetica Neue"/>
                <a:sym typeface="Helvetica Neue"/>
              </a:rPr>
              <a:t> But not that definitive from a recurrence perspective</a:t>
            </a:r>
            <a:endParaRPr lang="en" sz="2000" dirty="0">
              <a:solidFill>
                <a:srgbClr val="000000"/>
              </a:solidFill>
              <a:latin typeface="Helvetica Neue"/>
              <a:ea typeface="Helvetica Neue"/>
              <a:cs typeface="Helvetica Neue"/>
              <a:sym typeface="Helvetica Neue"/>
            </a:endParaRPr>
          </a:p>
          <a:p>
            <a:pPr marL="0" marR="0" lvl="0" indent="0" algn="l" rtl="0">
              <a:spcBef>
                <a:spcPts val="400"/>
              </a:spcBef>
              <a:buNone/>
            </a:pPr>
            <a:endParaRPr sz="1800" b="0" i="0" u="none" strike="noStrike" cap="none" dirty="0">
              <a:solidFill>
                <a:srgbClr val="366092"/>
              </a:solidFill>
              <a:latin typeface="Helvetica Neue"/>
              <a:ea typeface="Helvetica Neue"/>
              <a:cs typeface="Helvetica Neue"/>
              <a:sym typeface="Helvetica Neue"/>
            </a:endParaRPr>
          </a:p>
        </p:txBody>
      </p:sp>
      <p:pic>
        <p:nvPicPr>
          <p:cNvPr id="1359" name="Shape 1359" descr="nejmoa1505917 copy.pdf"/>
          <p:cNvPicPr preferRelativeResize="0"/>
          <p:nvPr/>
        </p:nvPicPr>
        <p:blipFill rotWithShape="1">
          <a:blip r:embed="rId3">
            <a:alphaModFix/>
          </a:blip>
          <a:srcRect t="3855"/>
          <a:stretch/>
        </p:blipFill>
        <p:spPr>
          <a:xfrm>
            <a:off x="4913579" y="205975"/>
            <a:ext cx="3935100" cy="4561200"/>
          </a:xfrm>
          <a:prstGeom prst="rect">
            <a:avLst/>
          </a:prstGeom>
          <a:noFill/>
          <a:ln>
            <a:noFill/>
          </a:ln>
        </p:spPr>
      </p:pic>
      <p:sp>
        <p:nvSpPr>
          <p:cNvPr id="1360" name="Shape 1360"/>
          <p:cNvSpPr txBox="1"/>
          <p:nvPr/>
        </p:nvSpPr>
        <p:spPr>
          <a:xfrm>
            <a:off x="0" y="4928100"/>
            <a:ext cx="4040400" cy="215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16) ]</a:t>
            </a:r>
          </a:p>
        </p:txBody>
      </p:sp>
    </p:spTree>
    <p:extLst>
      <p:ext uri="{BB962C8B-B14F-4D97-AF65-F5344CB8AC3E}">
        <p14:creationId xmlns:p14="http://schemas.microsoft.com/office/powerpoint/2010/main" val="9613069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Met_Structure.jpg"/>
          <p:cNvPicPr preferRelativeResize="0"/>
          <p:nvPr/>
        </p:nvPicPr>
        <p:blipFill>
          <a:blip r:embed="rId3">
            <a:alphaModFix/>
          </a:blip>
          <a:stretch>
            <a:fillRect/>
          </a:stretch>
        </p:blipFill>
        <p:spPr>
          <a:xfrm>
            <a:off x="7449925" y="0"/>
            <a:ext cx="1605375" cy="3081450"/>
          </a:xfrm>
          <a:prstGeom prst="rect">
            <a:avLst/>
          </a:prstGeom>
          <a:noFill/>
          <a:ln>
            <a:noFill/>
          </a:ln>
        </p:spPr>
      </p:pic>
      <p:pic>
        <p:nvPicPr>
          <p:cNvPr id="1366" name="Shape 1366" descr="Fig1_final.tif"/>
          <p:cNvPicPr preferRelativeResize="0"/>
          <p:nvPr/>
        </p:nvPicPr>
        <p:blipFill rotWithShape="1">
          <a:blip r:embed="rId4">
            <a:alphaModFix/>
          </a:blip>
          <a:srcRect/>
          <a:stretch/>
        </p:blipFill>
        <p:spPr>
          <a:xfrm>
            <a:off x="105800" y="1967975"/>
            <a:ext cx="7709400" cy="3251700"/>
          </a:xfrm>
          <a:prstGeom prst="rect">
            <a:avLst/>
          </a:prstGeom>
          <a:noFill/>
          <a:ln>
            <a:noFill/>
          </a:ln>
        </p:spPr>
      </p:pic>
      <p:sp>
        <p:nvSpPr>
          <p:cNvPr id="1367" name="Shape 1367"/>
          <p:cNvSpPr txBox="1">
            <a:spLocks noGrp="1"/>
          </p:cNvSpPr>
          <p:nvPr>
            <p:ph type="title"/>
          </p:nvPr>
        </p:nvSpPr>
        <p:spPr>
          <a:xfrm>
            <a:off x="4875800" y="285275"/>
            <a:ext cx="2281200" cy="1284300"/>
          </a:xfrm>
          <a:prstGeom prst="rect">
            <a:avLst/>
          </a:prstGeom>
        </p:spPr>
        <p:txBody>
          <a:bodyPr wrap="square" lIns="91425" tIns="91425" rIns="91425" bIns="91425" anchor="ctr" anchorCtr="0">
            <a:noAutofit/>
          </a:bodyPr>
          <a:lstStyle/>
          <a:p>
            <a:pPr lvl="0">
              <a:spcBef>
                <a:spcPts val="0"/>
              </a:spcBef>
              <a:buNone/>
            </a:pPr>
            <a:r>
              <a:rPr lang="en" sz="3000">
                <a:latin typeface="Helvetica Neue"/>
                <a:ea typeface="Helvetica Neue"/>
                <a:cs typeface="Helvetica Neue"/>
                <a:sym typeface="Helvetica Neue"/>
              </a:rPr>
              <a:t>Tyr-kinase MET:</a:t>
            </a:r>
          </a:p>
          <a:p>
            <a:pPr lvl="0" rtl="0">
              <a:spcBef>
                <a:spcPts val="0"/>
              </a:spcBef>
              <a:buNone/>
            </a:pPr>
            <a:r>
              <a:rPr lang="en" sz="2300">
                <a:latin typeface="Helvetica Neue"/>
                <a:ea typeface="Helvetica Neue"/>
                <a:cs typeface="Helvetica Neue"/>
                <a:sym typeface="Helvetica Neue"/>
              </a:rPr>
              <a:t>Known Facts &amp; New Results</a:t>
            </a:r>
          </a:p>
        </p:txBody>
      </p:sp>
      <p:sp>
        <p:nvSpPr>
          <p:cNvPr id="1368" name="Shape 1368"/>
          <p:cNvSpPr txBox="1">
            <a:spLocks noGrp="1"/>
          </p:cNvSpPr>
          <p:nvPr>
            <p:ph type="body" idx="1"/>
          </p:nvPr>
        </p:nvSpPr>
        <p:spPr>
          <a:xfrm>
            <a:off x="-88775" y="0"/>
            <a:ext cx="6045000" cy="2724300"/>
          </a:xfrm>
          <a:prstGeom prst="rect">
            <a:avLst/>
          </a:prstGeom>
          <a:noFill/>
          <a:ln>
            <a:noFill/>
          </a:ln>
        </p:spPr>
        <p:txBody>
          <a:bodyPr wrap="square" lIns="91425" tIns="45700" rIns="91425" bIns="45700" anchor="t" anchorCtr="0">
            <a:noAutofit/>
          </a:bodyPr>
          <a:lstStyle/>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MET is long known </a:t>
            </a:r>
            <a:r>
              <a:rPr lang="en" sz="1800" dirty="0" err="1">
                <a:latin typeface="Helvetica Neue"/>
                <a:ea typeface="Helvetica Neue"/>
                <a:cs typeface="Helvetica Neue"/>
                <a:sym typeface="Helvetica Neue"/>
              </a:rPr>
              <a:t>pRCC</a:t>
            </a:r>
            <a:r>
              <a:rPr lang="en" sz="1800" dirty="0">
                <a:latin typeface="Helvetica Neue"/>
                <a:ea typeface="Helvetica Neue"/>
                <a:cs typeface="Helvetica Neue"/>
                <a:sym typeface="Helvetica Neue"/>
              </a:rPr>
              <a:t> driver</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MET, TCGA found somatic SNVs, dup-</a:t>
            </a:r>
            <a:br>
              <a:rPr lang="en" sz="1800" dirty="0">
                <a:latin typeface="Helvetica Neue"/>
                <a:ea typeface="Helvetica Neue"/>
                <a:cs typeface="Helvetica Neue"/>
                <a:sym typeface="Helvetica Neue"/>
              </a:rPr>
            </a:br>
            <a:r>
              <a:rPr lang="en" sz="1800" dirty="0" err="1">
                <a:latin typeface="Helvetica Neue"/>
                <a:ea typeface="Helvetica Neue"/>
                <a:cs typeface="Helvetica Neue"/>
                <a:sym typeface="Helvetica Neue"/>
              </a:rPr>
              <a:t>lications</a:t>
            </a:r>
            <a:r>
              <a:rPr lang="en" sz="1800" dirty="0">
                <a:latin typeface="Helvetica Neue"/>
                <a:ea typeface="Helvetica Neue"/>
                <a:cs typeface="Helvetica Neue"/>
                <a:sym typeface="Helvetica Neue"/>
              </a:rPr>
              <a:t> &amp; an alt. splicing event as drivers </a:t>
            </a:r>
            <a:r>
              <a:rPr lang="en" sz="1200" dirty="0">
                <a:latin typeface="Helvetica Neue"/>
                <a:ea typeface="Helvetica Neue"/>
                <a:cs typeface="Helvetica Neue"/>
                <a:sym typeface="Helvetica Neue"/>
              </a:rPr>
              <a:t>(43/161).</a:t>
            </a:r>
            <a:r>
              <a:rPr lang="en" sz="1800" dirty="0">
                <a:latin typeface="Helvetica Neue"/>
                <a:ea typeface="Helvetica Neue"/>
                <a:cs typeface="Helvetica Neue"/>
                <a:sym typeface="Helvetica Neue"/>
              </a:rPr>
              <a:t> </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addition, from 35 WGS we found</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A noncoding hotspot associated with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Lack of </a:t>
            </a:r>
            <a:r>
              <a:rPr lang="en" sz="1400" dirty="0" smtClean="0">
                <a:latin typeface="Helvetica Neue"/>
                <a:ea typeface="Helvetica Neue"/>
                <a:cs typeface="Helvetica Neue"/>
                <a:sym typeface="Helvetica Neue"/>
              </a:rPr>
              <a:t>SV</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US" sz="1400" dirty="0" smtClean="0">
                <a:latin typeface="Helvetica Neue"/>
                <a:ea typeface="Helvetica Neue"/>
                <a:cs typeface="Helvetica Neue"/>
                <a:sym typeface="Helvetica Neue"/>
              </a:rPr>
              <a:t>&amp; </a:t>
            </a:r>
            <a:r>
              <a:rPr lang="en" sz="1400" dirty="0" smtClean="0">
                <a:latin typeface="Helvetica Neue"/>
                <a:ea typeface="Helvetica Neue"/>
                <a:cs typeface="Helvetica Neue"/>
                <a:sym typeface="Helvetica Neue"/>
              </a:rPr>
              <a:t>breakpoint</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 sz="1400" dirty="0">
                <a:latin typeface="Helvetica Neue"/>
                <a:ea typeface="Helvetica Neue"/>
                <a:cs typeface="Helvetica Neue"/>
                <a:sym typeface="Helvetica Neue"/>
              </a:rPr>
              <a:t>disrupting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Germline SNP (rs11762213) predicts survival </a:t>
            </a:r>
            <a:br>
              <a:rPr lang="en" sz="1400" dirty="0">
                <a:latin typeface="Helvetica Neue"/>
                <a:ea typeface="Helvetica Neue"/>
                <a:cs typeface="Helvetica Neue"/>
                <a:sym typeface="Helvetica Neue"/>
              </a:rPr>
            </a:br>
            <a:r>
              <a:rPr lang="en" sz="1400" dirty="0">
                <a:latin typeface="Helvetica Neue"/>
                <a:ea typeface="Helvetica Neue"/>
                <a:cs typeface="Helvetica Neue"/>
                <a:sym typeface="Helvetica Neue"/>
              </a:rPr>
              <a:t>in type 2 patients</a:t>
            </a:r>
          </a:p>
          <a:p>
            <a:pPr marL="0" marR="0" lvl="0" indent="0" algn="l" rtl="0">
              <a:lnSpc>
                <a:spcPct val="90000"/>
              </a:lnSpc>
              <a:spcBef>
                <a:spcPts val="0"/>
              </a:spcBef>
              <a:spcAft>
                <a:spcPts val="0"/>
              </a:spcAft>
              <a:buNone/>
            </a:pPr>
            <a:endParaRPr dirty="0">
              <a:latin typeface="Helvetica Neue"/>
              <a:ea typeface="Helvetica Neue"/>
              <a:cs typeface="Helvetica Neue"/>
              <a:sym typeface="Helvetica Neue"/>
            </a:endParaRPr>
          </a:p>
        </p:txBody>
      </p:sp>
      <p:sp>
        <p:nvSpPr>
          <p:cNvPr id="1369" name="Shape 1369"/>
          <p:cNvSpPr txBox="1"/>
          <p:nvPr/>
        </p:nvSpPr>
        <p:spPr>
          <a:xfrm>
            <a:off x="7517300" y="3685300"/>
            <a:ext cx="1347000" cy="1107300"/>
          </a:xfrm>
          <a:prstGeom prst="rect">
            <a:avLst/>
          </a:prstGeom>
          <a:noFill/>
          <a:ln>
            <a:noFill/>
          </a:ln>
        </p:spPr>
        <p:txBody>
          <a:bodyPr wrap="square" lIns="91425" tIns="45700" rIns="91425" bIns="45700" anchor="t" anchorCtr="0">
            <a:noAutofit/>
          </a:bodyPr>
          <a:lstStyle/>
          <a:p>
            <a:pPr marR="0" lvl="0" algn="l" rtl="0">
              <a:spcBef>
                <a:spcPts val="0"/>
              </a:spcBef>
              <a:buNone/>
            </a:pP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 </a:t>
            </a: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endParaRPr sz="1000">
              <a:solidFill>
                <a:srgbClr val="434343"/>
              </a:solidFill>
              <a:latin typeface="Helvetica Neue"/>
              <a:ea typeface="Helvetica Neue"/>
              <a:cs typeface="Helvetica Neue"/>
              <a:sym typeface="Helvetica Neue"/>
            </a:endParaRPr>
          </a:p>
          <a:p>
            <a:pPr marR="0" lvl="0" algn="l" rtl="0">
              <a:spcBef>
                <a:spcPts val="0"/>
              </a:spcBef>
              <a:buNone/>
            </a:pPr>
            <a:endParaRPr sz="1000">
              <a:solidFill>
                <a:srgbClr val="434343"/>
              </a:solidFill>
              <a:highlight>
                <a:srgbClr val="F8F9FA"/>
              </a:highlight>
              <a:latin typeface="Helvetica Neue"/>
              <a:ea typeface="Helvetica Neue"/>
              <a:cs typeface="Helvetica Neue"/>
              <a:sym typeface="Helvetica Neue"/>
            </a:endParaRPr>
          </a:p>
        </p:txBody>
      </p:sp>
    </p:spTree>
    <p:extLst>
      <p:ext uri="{BB962C8B-B14F-4D97-AF65-F5344CB8AC3E}">
        <p14:creationId xmlns:p14="http://schemas.microsoft.com/office/powerpoint/2010/main" val="692998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descr="Fig2.tif"/>
          <p:cNvPicPr preferRelativeResize="0"/>
          <p:nvPr/>
        </p:nvPicPr>
        <p:blipFill rotWithShape="1">
          <a:blip r:embed="rId3">
            <a:alphaModFix/>
          </a:blip>
          <a:srcRect/>
          <a:stretch/>
        </p:blipFill>
        <p:spPr>
          <a:xfrm>
            <a:off x="-285050" y="186000"/>
            <a:ext cx="7318200" cy="4771500"/>
          </a:xfrm>
          <a:prstGeom prst="rect">
            <a:avLst/>
          </a:prstGeom>
          <a:noFill/>
          <a:ln>
            <a:noFill/>
          </a:ln>
        </p:spPr>
      </p:pic>
      <p:sp>
        <p:nvSpPr>
          <p:cNvPr id="1375" name="Shape 1375"/>
          <p:cNvSpPr txBox="1">
            <a:spLocks noGrp="1"/>
          </p:cNvSpPr>
          <p:nvPr>
            <p:ph type="title"/>
          </p:nvPr>
        </p:nvSpPr>
        <p:spPr>
          <a:xfrm>
            <a:off x="6918375" y="186000"/>
            <a:ext cx="1932600" cy="4771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Beyond </a:t>
            </a:r>
            <a:r>
              <a:rPr lang="en" i="1" u="none" strike="noStrike" cap="none">
                <a:solidFill>
                  <a:srgbClr val="22228B"/>
                </a:solidFill>
                <a:latin typeface="Helvetica Neue"/>
                <a:ea typeface="Helvetica Neue"/>
                <a:cs typeface="Helvetica Neue"/>
                <a:sym typeface="Helvetica Neue"/>
              </a:rPr>
              <a:t>MET</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2</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n</a:t>
            </a:r>
            <a:r>
              <a:rPr lang="en" i="0" u="none" strike="noStrike" cap="none">
                <a:solidFill>
                  <a:srgbClr val="22228B"/>
                </a:solidFill>
                <a:latin typeface="Helvetica Neue"/>
                <a:ea typeface="Helvetica Neue"/>
                <a:cs typeface="Helvetica Neue"/>
                <a:sym typeface="Helvetica Neue"/>
              </a:rPr>
              <a:t>on-coding </a:t>
            </a:r>
            <a:r>
              <a:rPr lang="en">
                <a:latin typeface="Helvetica Neue"/>
                <a:ea typeface="Helvetica Neue"/>
                <a:cs typeface="Helvetica Neue"/>
                <a:sym typeface="Helvetica Neue"/>
              </a:rPr>
              <a:t>h</a:t>
            </a:r>
            <a:r>
              <a:rPr lang="en" i="0" u="none" strike="noStrike" cap="none">
                <a:solidFill>
                  <a:srgbClr val="22228B"/>
                </a:solidFill>
                <a:latin typeface="Helvetica Neue"/>
                <a:ea typeface="Helvetica Neue"/>
                <a:cs typeface="Helvetica Neue"/>
                <a:sym typeface="Helvetica Neue"/>
              </a:rPr>
              <a:t>otspots in NEAT &amp; ERRFl1, </a:t>
            </a:r>
          </a:p>
          <a:p>
            <a:pPr marL="0" marR="0" lvl="0" indent="0" algn="l" rtl="0">
              <a:spcBef>
                <a:spcPts val="0"/>
              </a:spcBef>
              <a:buClr>
                <a:srgbClr val="366092"/>
              </a:buClr>
              <a:buSzPct val="25000"/>
              <a:buFont typeface="Helvetica Neue"/>
              <a:buNone/>
            </a:pPr>
            <a:endParaRPr>
              <a:latin typeface="Helvetica Neue"/>
              <a:ea typeface="Helvetica Neue"/>
              <a:cs typeface="Helvetica Neue"/>
              <a:sym typeface="Helvetica Neue"/>
            </a:endParaRPr>
          </a:p>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supported by </a:t>
            </a:r>
            <a:r>
              <a:rPr lang="en">
                <a:latin typeface="Helvetica Neue"/>
                <a:ea typeface="Helvetica Neue"/>
                <a:cs typeface="Helvetica Neue"/>
                <a:sym typeface="Helvetica Neue"/>
              </a:rPr>
              <a:t>expr. changes &amp; survival analysis</a:t>
            </a:r>
          </a:p>
        </p:txBody>
      </p:sp>
      <p:sp>
        <p:nvSpPr>
          <p:cNvPr id="1376" name="Shape 1376"/>
          <p:cNvSpPr txBox="1"/>
          <p:nvPr/>
        </p:nvSpPr>
        <p:spPr>
          <a:xfrm rot="-5400000">
            <a:off x="7299850" y="-124648"/>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177241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i="1">
                <a:solidFill>
                  <a:schemeClr val="dk1"/>
                </a:solidFill>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700" b="1">
                <a:solidFill>
                  <a:schemeClr val="dk1"/>
                </a:solidFill>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extLst>
      <p:ext uri="{BB962C8B-B14F-4D97-AF65-F5344CB8AC3E}">
        <p14:creationId xmlns:p14="http://schemas.microsoft.com/office/powerpoint/2010/main" val="12044481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771375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12" name="Shape 1412"/>
          <p:cNvGrpSpPr/>
          <p:nvPr/>
        </p:nvGrpSpPr>
        <p:grpSpPr>
          <a:xfrm>
            <a:off x="539552" y="135043"/>
            <a:ext cx="6235221" cy="4770619"/>
            <a:chOff x="8149" y="46384"/>
            <a:chExt cx="9297973" cy="7113956"/>
          </a:xfrm>
        </p:grpSpPr>
        <p:pic>
          <p:nvPicPr>
            <p:cNvPr id="1413" name="Shape 1413"/>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Tree>
    <p:extLst>
      <p:ext uri="{BB962C8B-B14F-4D97-AF65-F5344CB8AC3E}">
        <p14:creationId xmlns:p14="http://schemas.microsoft.com/office/powerpoint/2010/main" val="657029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l="10497" t="10388" r="6773" b="4293"/>
          <a:stretch/>
        </p:blipFill>
        <p:spPr>
          <a:xfrm>
            <a:off x="995082" y="178753"/>
            <a:ext cx="7579195" cy="4915098"/>
          </a:xfrm>
          <a:prstGeom prst="rect">
            <a:avLst/>
          </a:prstGeom>
          <a:noFill/>
          <a:ln>
            <a:noFill/>
          </a:ln>
        </p:spPr>
      </p:pic>
      <p:sp>
        <p:nvSpPr>
          <p:cNvPr id="218" name="Shape 218"/>
          <p:cNvSpPr txBox="1"/>
          <p:nvPr/>
        </p:nvSpPr>
        <p:spPr>
          <a:xfrm rot="-5400000">
            <a:off x="-1460191" y="3302436"/>
            <a:ext cx="3312797" cy="36933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Hardeep Nahal , 12</a:t>
            </a:r>
            <a:r>
              <a:rPr lang="en" sz="1000" i="1" baseline="30000">
                <a:solidFill>
                  <a:schemeClr val="dk1"/>
                </a:solidFill>
                <a:latin typeface="Calibri"/>
                <a:ea typeface="Calibri"/>
                <a:cs typeface="Calibri"/>
                <a:sym typeface="Calibri"/>
              </a:rPr>
              <a:t>th</a:t>
            </a:r>
            <a:r>
              <a:rPr lang="en" sz="1000" i="1">
                <a:solidFill>
                  <a:schemeClr val="dk1"/>
                </a:solidFill>
                <a:latin typeface="Calibri"/>
                <a:ea typeface="Calibri"/>
                <a:cs typeface="Calibri"/>
                <a:sym typeface="Calibri"/>
              </a:rPr>
              <a:t> Scientific </a:t>
            </a:r>
          </a:p>
          <a:p>
            <a:pPr marL="0" marR="0" lvl="0" indent="0" algn="l" rtl="0">
              <a:spcBef>
                <a:spcPts val="0"/>
              </a:spcBef>
              <a:buSzPct val="25000"/>
              <a:buNone/>
            </a:pPr>
            <a:r>
              <a:rPr lang="en" sz="1000" i="1">
                <a:solidFill>
                  <a:schemeClr val="dk1"/>
                </a:solidFill>
                <a:latin typeface="Calibri"/>
                <a:ea typeface="Calibri"/>
                <a:cs typeface="Calibri"/>
                <a:sym typeface="Calibri"/>
              </a:rPr>
              <a:t>ICGC Workshop (Sept 2016)</a:t>
            </a:r>
          </a:p>
        </p:txBody>
      </p:sp>
      <p:sp>
        <p:nvSpPr>
          <p:cNvPr id="219" name="Shape 219"/>
          <p:cNvSpPr/>
          <p:nvPr/>
        </p:nvSpPr>
        <p:spPr>
          <a:xfrm>
            <a:off x="937675" y="273100"/>
            <a:ext cx="4114800" cy="4098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0" y="57600"/>
            <a:ext cx="9144000" cy="3462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700" b="1">
                <a:solidFill>
                  <a:srgbClr val="011893"/>
                </a:solidFill>
                <a:latin typeface="Calibri"/>
                <a:ea typeface="Calibri"/>
                <a:cs typeface="Calibri"/>
                <a:sym typeface="Calibri"/>
              </a:rPr>
              <a:t>Growth of ICGC datasets</a:t>
            </a:r>
          </a:p>
        </p:txBody>
      </p:sp>
    </p:spTree>
    <p:extLst>
      <p:ext uri="{BB962C8B-B14F-4D97-AF65-F5344CB8AC3E}">
        <p14:creationId xmlns:p14="http://schemas.microsoft.com/office/powerpoint/2010/main" val="10164106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26" name="Shape 1426"/>
          <p:cNvGrpSpPr/>
          <p:nvPr/>
        </p:nvGrpSpPr>
        <p:grpSpPr>
          <a:xfrm>
            <a:off x="539552" y="123478"/>
            <a:ext cx="6235221" cy="4782185"/>
            <a:chOff x="8149" y="29137"/>
            <a:chExt cx="9297973" cy="7131203"/>
          </a:xfrm>
        </p:grpSpPr>
        <p:pic>
          <p:nvPicPr>
            <p:cNvPr id="1427" name="Shape 1427"/>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Tree>
    <p:extLst>
      <p:ext uri="{BB962C8B-B14F-4D97-AF65-F5344CB8AC3E}">
        <p14:creationId xmlns:p14="http://schemas.microsoft.com/office/powerpoint/2010/main" val="15220974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2800" b="1" i="0" u="none" strike="noStrike" cap="none">
                <a:solidFill>
                  <a:srgbClr val="22228B"/>
                </a:solidFill>
                <a:latin typeface="Helvetica Neue"/>
                <a:ea typeface="Helvetica Neue"/>
                <a:cs typeface="Helvetica Neue"/>
                <a:sym typeface="Helvetica Neue"/>
              </a:rPr>
              <a:t>Tree </a:t>
            </a:r>
            <a:r>
              <a:rPr lang="en" sz="2800">
                <a:solidFill>
                  <a:srgbClr val="22228B"/>
                </a:solidFill>
                <a:latin typeface="Helvetica Neue"/>
                <a:ea typeface="Helvetica Neue"/>
                <a:cs typeface="Helvetica Neue"/>
                <a:sym typeface="Helvetica Neue"/>
              </a:rPr>
              <a:t>t</a:t>
            </a:r>
            <a:r>
              <a:rPr lang="en" sz="2800" b="1" i="0" u="none" strike="noStrike" cap="none">
                <a:solidFill>
                  <a:srgbClr val="22228B"/>
                </a:solidFill>
                <a:latin typeface="Helvetica Neue"/>
                <a:ea typeface="Helvetica Neue"/>
                <a:cs typeface="Helvetica Neue"/>
                <a:sym typeface="Helvetica Neue"/>
              </a:rPr>
              <a:t>opology </a:t>
            </a:r>
            <a:r>
              <a:rPr lang="en" sz="2800">
                <a:solidFill>
                  <a:srgbClr val="22228B"/>
                </a:solidFill>
                <a:latin typeface="Helvetica Neue"/>
                <a:ea typeface="Helvetica Neue"/>
                <a:cs typeface="Helvetica Neue"/>
                <a:sym typeface="Helvetica Neue"/>
              </a:rPr>
              <a:t>c</a:t>
            </a:r>
            <a:r>
              <a:rPr lang="en" sz="2800" b="1" i="0" u="none" strike="noStrike" cap="none">
                <a:solidFill>
                  <a:srgbClr val="22228B"/>
                </a:solidFill>
                <a:latin typeface="Helvetica Neue"/>
                <a:ea typeface="Helvetica Neue"/>
                <a:cs typeface="Helvetica Neue"/>
                <a:sym typeface="Helvetica Neue"/>
              </a:rPr>
              <a:t>orrelates with </a:t>
            </a:r>
            <a:r>
              <a:rPr lang="en" sz="2800">
                <a:solidFill>
                  <a:srgbClr val="22228B"/>
                </a:solidFill>
                <a:latin typeface="Helvetica Neue"/>
                <a:ea typeface="Helvetica Neue"/>
                <a:cs typeface="Helvetica Neue"/>
                <a:sym typeface="Helvetica Neue"/>
              </a:rPr>
              <a:t>molecular s</a:t>
            </a:r>
            <a:r>
              <a:rPr lang="en" sz="2800" b="1" i="0" u="none" strike="noStrike" cap="none">
                <a:solidFill>
                  <a:srgbClr val="22228B"/>
                </a:solidFill>
                <a:latin typeface="Helvetica Neue"/>
                <a:ea typeface="Helvetica Neue"/>
                <a:cs typeface="Helvetica Neue"/>
                <a:sym typeface="Helvetica Neue"/>
              </a:rPr>
              <a:t>ubtype</a:t>
            </a:r>
            <a:r>
              <a:rPr lang="en" sz="2800">
                <a:solidFill>
                  <a:srgbClr val="22228B"/>
                </a:solidFill>
                <a:latin typeface="Helvetica Neue"/>
                <a:ea typeface="Helvetica Neue"/>
                <a:cs typeface="Helvetica Neue"/>
                <a:sym typeface="Helvetica Neue"/>
              </a:rPr>
              <a:t>s</a:t>
            </a:r>
          </a:p>
        </p:txBody>
      </p:sp>
      <p:pic>
        <p:nvPicPr>
          <p:cNvPr id="1475" name="Shape 1475" descr="temp.pdf"/>
          <p:cNvPicPr preferRelativeResize="0"/>
          <p:nvPr/>
        </p:nvPicPr>
        <p:blipFill rotWithShape="1">
          <a:blip r:embed="rId3">
            <a:alphaModFix/>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1167529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5583" y="-258417"/>
            <a:ext cx="1133060" cy="5647765"/>
          </a:xfrm>
          <a:prstGeom prst="rect">
            <a:avLst/>
          </a:prstGeom>
          <a:solidFill>
            <a:schemeClr val="bg1"/>
          </a:solidFill>
          <a:ln>
            <a:noFill/>
          </a:ln>
        </p:spPr>
        <p:txBody>
          <a:bodyPr wrap="square" rtlCol="0">
            <a:spAutoFit/>
          </a:bodyPr>
          <a:lstStyle/>
          <a:p>
            <a:endParaRPr lang="en-US"/>
          </a:p>
        </p:txBody>
      </p:sp>
      <p:sp>
        <p:nvSpPr>
          <p:cNvPr id="98306" name="Shape 130"/>
          <p:cNvSpPr>
            <a:spLocks noGrp="1"/>
          </p:cNvSpPr>
          <p:nvPr>
            <p:ph type="body" idx="4294967295"/>
          </p:nvPr>
        </p:nvSpPr>
        <p:spPr>
          <a:xfrm>
            <a:off x="3585407" y="1094185"/>
            <a:ext cx="6172200" cy="2545556"/>
          </a:xfrm>
        </p:spPr>
        <p:txBody>
          <a:bodyPr vert="horz" wrap="square" lIns="68567" tIns="34274" rIns="68567" bIns="34274" numCol="1" anchor="t" anchorCtr="0" compatLnSpc="1">
            <a:prstTxWarp prst="textNoShape">
              <a:avLst/>
            </a:prstTxWarp>
          </a:bodyPr>
          <a:lstStyle/>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p:txBody>
      </p:sp>
      <p:sp>
        <p:nvSpPr>
          <p:cNvPr id="98309" name="Shape 135"/>
          <p:cNvSpPr>
            <a:spLocks noChangeArrowheads="1"/>
          </p:cNvSpPr>
          <p:nvPr/>
        </p:nvSpPr>
        <p:spPr bwMode="auto">
          <a:xfrm>
            <a:off x="6933106" y="3292813"/>
            <a:ext cx="2106923" cy="230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eaLnBrk="1" hangingPunct="1">
              <a:buSzPct val="25000"/>
            </a:pPr>
            <a:r>
              <a:rPr lang="en-US" altLang="en-US" sz="1125" b="1" dirty="0">
                <a:solidFill>
                  <a:srgbClr val="366092"/>
                </a:solidFill>
                <a:latin typeface="Helvetica Neue" charset="0"/>
                <a:sym typeface="Helvetica Neue" charset="0"/>
              </a:rPr>
              <a:t>S: Mutation signature </a:t>
            </a:r>
            <a:r>
              <a:rPr lang="en-US" altLang="en-US" sz="1125" i="1" dirty="0">
                <a:solidFill>
                  <a:srgbClr val="366092"/>
                </a:solidFill>
                <a:latin typeface="Helvetica Neue" charset="0"/>
                <a:sym typeface="Helvetica Neue" charset="0"/>
              </a:rPr>
              <a:t>inferred</a:t>
            </a:r>
          </a:p>
        </p:txBody>
      </p:sp>
      <p:pic>
        <p:nvPicPr>
          <p:cNvPr id="98310" name="Shape 136" descr="Signature_patterns.png"/>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t="-1" r="1615" b="6027"/>
          <a:stretch/>
        </p:blipFill>
        <p:spPr bwMode="auto">
          <a:xfrm>
            <a:off x="6837046" y="1630301"/>
            <a:ext cx="2167412" cy="737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Shape 121" descr="nrg3729-f1.jpg"/>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130" y="783158"/>
            <a:ext cx="4723917" cy="3357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37045" y="2471662"/>
            <a:ext cx="2167128" cy="602942"/>
          </a:xfrm>
          <a:prstGeom prst="rect">
            <a:avLst/>
          </a:prstGeom>
        </p:spPr>
      </p:pic>
      <p:cxnSp>
        <p:nvCxnSpPr>
          <p:cNvPr id="5" name="Straight Arrow Connector 4"/>
          <p:cNvCxnSpPr/>
          <p:nvPr/>
        </p:nvCxnSpPr>
        <p:spPr bwMode="auto">
          <a:xfrm>
            <a:off x="6188232" y="1385226"/>
            <a:ext cx="648814" cy="245074"/>
          </a:xfrm>
          <a:prstGeom prst="straightConnector1">
            <a:avLst/>
          </a:prstGeom>
          <a:noFill/>
          <a:ln w="12700"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a:off x="5412146" y="2126102"/>
            <a:ext cx="1316995" cy="446877"/>
          </a:xfrm>
          <a:prstGeom prst="straightConnector1">
            <a:avLst/>
          </a:prstGeom>
          <a:noFill/>
          <a:ln w="12700" cap="flat" cmpd="sng" algn="ctr">
            <a:solidFill>
              <a:schemeClr val="tx1"/>
            </a:solidFill>
            <a:prstDash val="solid"/>
            <a:round/>
            <a:headEnd type="none" w="sm" len="sm"/>
            <a:tailEnd type="arrow"/>
          </a:ln>
          <a:effectLst/>
        </p:spPr>
      </p:cxnSp>
      <p:sp>
        <p:nvSpPr>
          <p:cNvPr id="12" name="Rectangle 11"/>
          <p:cNvSpPr/>
          <p:nvPr/>
        </p:nvSpPr>
        <p:spPr>
          <a:xfrm>
            <a:off x="6837046" y="1630301"/>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sp>
        <p:nvSpPr>
          <p:cNvPr id="23" name="Rectangle 22"/>
          <p:cNvSpPr/>
          <p:nvPr/>
        </p:nvSpPr>
        <p:spPr>
          <a:xfrm>
            <a:off x="6837046" y="2450842"/>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grpSp>
        <p:nvGrpSpPr>
          <p:cNvPr id="2" name="Group 1"/>
          <p:cNvGrpSpPr/>
          <p:nvPr/>
        </p:nvGrpSpPr>
        <p:grpSpPr>
          <a:xfrm>
            <a:off x="1887586" y="3943034"/>
            <a:ext cx="2177041" cy="805793"/>
            <a:chOff x="2414371" y="5493862"/>
            <a:chExt cx="2902721" cy="1074390"/>
          </a:xfrm>
        </p:grpSpPr>
        <p:grpSp>
          <p:nvGrpSpPr>
            <p:cNvPr id="98308" name="Shape 132"/>
            <p:cNvGrpSpPr>
              <a:grpSpLocks/>
            </p:cNvGrpSpPr>
            <p:nvPr/>
          </p:nvGrpSpPr>
          <p:grpSpPr bwMode="auto">
            <a:xfrm>
              <a:off x="2414371" y="5583556"/>
              <a:ext cx="2902721" cy="984696"/>
              <a:chOff x="-250819" y="2963166"/>
              <a:chExt cx="4639290" cy="1573102"/>
            </a:xfrm>
          </p:grpSpPr>
          <p:pic>
            <p:nvPicPr>
              <p:cNvPr id="98311" name="Shape 133"/>
              <p:cNvPicPr preferRelativeResize="0">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9845" y="2963166"/>
                <a:ext cx="3971400" cy="1234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2" name="Shape 134"/>
              <p:cNvSpPr>
                <a:spLocks noChangeArrowheads="1"/>
              </p:cNvSpPr>
              <p:nvPr/>
            </p:nvSpPr>
            <p:spPr bwMode="auto">
              <a:xfrm>
                <a:off x="-250819" y="4228468"/>
                <a:ext cx="4639290" cy="30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eaLnBrk="1" hangingPunct="1">
                  <a:buSzPct val="25000"/>
                </a:pPr>
                <a:r>
                  <a:rPr lang="en-US" altLang="en-US" sz="1125" b="1" dirty="0">
                    <a:solidFill>
                      <a:srgbClr val="366092"/>
                    </a:solidFill>
                    <a:latin typeface="Helvetica Neue" charset="0"/>
                    <a:sym typeface="Helvetica Neue" charset="0"/>
                  </a:rPr>
                  <a:t>M: Mutation spectrum </a:t>
                </a:r>
                <a:r>
                  <a:rPr lang="en-US" altLang="en-US" sz="1125" i="1" dirty="0">
                    <a:solidFill>
                      <a:srgbClr val="366092"/>
                    </a:solidFill>
                    <a:latin typeface="Helvetica Neue" charset="0"/>
                    <a:sym typeface="Helvetica Neue" charset="0"/>
                  </a:rPr>
                  <a:t>observed</a:t>
                </a:r>
              </a:p>
            </p:txBody>
          </p:sp>
        </p:grpSp>
        <p:sp>
          <p:nvSpPr>
            <p:cNvPr id="24" name="Rectangle 23"/>
            <p:cNvSpPr/>
            <p:nvPr/>
          </p:nvSpPr>
          <p:spPr>
            <a:xfrm>
              <a:off x="2416191" y="5493862"/>
              <a:ext cx="2522286" cy="88172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25" name="Shape 198"/>
          <p:cNvSpPr/>
          <p:nvPr/>
        </p:nvSpPr>
        <p:spPr>
          <a:xfrm>
            <a:off x="4262616" y="4692126"/>
            <a:ext cx="5269832" cy="697222"/>
          </a:xfrm>
          <a:prstGeom prst="rect">
            <a:avLst/>
          </a:prstGeom>
          <a:noFill/>
          <a:ln>
            <a:noFill/>
          </a:ln>
        </p:spPr>
        <p:txBody>
          <a:bodyPr wrap="square" lIns="68567" tIns="34274" rIns="68567" bIns="34274" anchor="t" anchorCtr="0">
            <a:noAutofit/>
          </a:bodyPr>
          <a:lstStyle/>
          <a:p>
            <a:pPr>
              <a:buSzPct val="25000"/>
            </a:pPr>
            <a:r>
              <a:rPr lang="en-US" sz="1200" dirty="0">
                <a:solidFill>
                  <a:srgbClr val="808080"/>
                </a:solidFill>
                <a:latin typeface="Helvetica"/>
                <a:ea typeface="Helvetica Neue"/>
                <a:cs typeface="Helvetica"/>
                <a:sym typeface="Helvetica Neue"/>
              </a:rPr>
              <a:t>[T. </a:t>
            </a:r>
            <a:r>
              <a:rPr lang="en" sz="1200" dirty="0">
                <a:solidFill>
                  <a:srgbClr val="808080"/>
                </a:solidFill>
                <a:latin typeface="Helvetica"/>
                <a:ea typeface="Helvetica Neue"/>
                <a:cs typeface="Helvetica"/>
                <a:sym typeface="Helvetica Neue"/>
              </a:rPr>
              <a:t>Helleday,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Eshtad &amp;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Nik-Zainal, </a:t>
            </a:r>
            <a:r>
              <a:rPr lang="en-US" sz="1200" dirty="0">
                <a:solidFill>
                  <a:srgbClr val="808080"/>
                </a:solidFill>
                <a:latin typeface="Helvetica"/>
                <a:ea typeface="Helvetica Neue"/>
                <a:cs typeface="Helvetica"/>
                <a:sym typeface="Helvetica Neue"/>
              </a:rPr>
              <a:t/>
            </a:r>
            <a:br>
              <a:rPr lang="en-US" sz="1200" dirty="0">
                <a:solidFill>
                  <a:srgbClr val="808080"/>
                </a:solidFill>
                <a:latin typeface="Helvetica"/>
                <a:ea typeface="Helvetica Neue"/>
                <a:cs typeface="Helvetica"/>
                <a:sym typeface="Helvetica Neue"/>
              </a:rPr>
            </a:br>
            <a:r>
              <a:rPr lang="en" sz="1200" dirty="0">
                <a:solidFill>
                  <a:srgbClr val="808080"/>
                </a:solidFill>
                <a:latin typeface="Helvetica"/>
                <a:ea typeface="Helvetica Neue"/>
                <a:cs typeface="Helvetica"/>
                <a:sym typeface="Helvetica Neue"/>
              </a:rPr>
              <a:t>Nature Reviews Genetics </a:t>
            </a:r>
            <a:r>
              <a:rPr lang="en-US" sz="1200" dirty="0">
                <a:solidFill>
                  <a:srgbClr val="808080"/>
                </a:solidFill>
                <a:latin typeface="Helvetica"/>
                <a:ea typeface="Helvetica Neue"/>
                <a:cs typeface="Helvetica"/>
                <a:sym typeface="Helvetica Neue"/>
              </a:rPr>
              <a:t>(</a:t>
            </a:r>
            <a:r>
              <a:rPr lang="mr-IN" sz="1200" dirty="0">
                <a:solidFill>
                  <a:srgbClr val="808080"/>
                </a:solidFill>
                <a:latin typeface="Helvetica"/>
                <a:ea typeface="Helvetica Neue"/>
                <a:cs typeface="Helvetica"/>
                <a:sym typeface="Helvetica Neue"/>
              </a:rPr>
              <a:t>’</a:t>
            </a:r>
            <a:r>
              <a:rPr lang="en" sz="1200" dirty="0">
                <a:solidFill>
                  <a:srgbClr val="808080"/>
                </a:solidFill>
                <a:latin typeface="Helvetica"/>
                <a:ea typeface="Helvetica Neue"/>
                <a:cs typeface="Helvetica"/>
                <a:sym typeface="Helvetica Neue"/>
              </a:rPr>
              <a:t>14</a:t>
            </a:r>
            <a:r>
              <a:rPr lang="en-US" sz="1200" dirty="0">
                <a:solidFill>
                  <a:srgbClr val="808080"/>
                </a:solidFill>
                <a:latin typeface="Helvetica"/>
                <a:ea typeface="Helvetica Neue"/>
                <a:cs typeface="Helvetica"/>
                <a:sym typeface="Helvetica Neue"/>
              </a:rPr>
              <a:t>), L. </a:t>
            </a:r>
            <a:r>
              <a:rPr lang="en-US" sz="1200" dirty="0" err="1">
                <a:solidFill>
                  <a:srgbClr val="808080"/>
                </a:solidFill>
                <a:latin typeface="Helvetica"/>
                <a:ea typeface="Helvetica Neue"/>
                <a:cs typeface="Helvetica"/>
                <a:sym typeface="Helvetica Neue"/>
              </a:rPr>
              <a:t>Alexandrov</a:t>
            </a:r>
            <a:r>
              <a:rPr lang="en-US" sz="1200" dirty="0">
                <a:solidFill>
                  <a:srgbClr val="808080"/>
                </a:solidFill>
                <a:latin typeface="Helvetica"/>
                <a:ea typeface="Helvetica Neue"/>
                <a:cs typeface="Helvetica"/>
                <a:sym typeface="Helvetica Neue"/>
              </a:rPr>
              <a:t> et al., Nature (‘13) ]</a:t>
            </a:r>
            <a:r>
              <a:rPr lang="en" sz="1200" dirty="0">
                <a:solidFill>
                  <a:srgbClr val="808080"/>
                </a:solidFill>
                <a:latin typeface="Helvetica"/>
                <a:ea typeface="Helvetica Neue"/>
                <a:cs typeface="Helvetica"/>
                <a:sym typeface="Helvetica Neue"/>
              </a:rPr>
              <a:t>  </a:t>
            </a:r>
          </a:p>
        </p:txBody>
      </p:sp>
      <p:sp>
        <p:nvSpPr>
          <p:cNvPr id="21" name="Title 1"/>
          <p:cNvSpPr txBox="1">
            <a:spLocks/>
          </p:cNvSpPr>
          <p:nvPr/>
        </p:nvSpPr>
        <p:spPr>
          <a:xfrm>
            <a:off x="130274" y="109592"/>
            <a:ext cx="8883455"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eaLnBrk="1" fontAlgn="auto" hangingPunct="1">
              <a:spcAft>
                <a:spcPts val="0"/>
              </a:spcAft>
              <a:defRPr/>
            </a:pPr>
            <a:r>
              <a:rPr lang="en-US" sz="2700" b="0" dirty="0">
                <a:latin typeface="Helvetica Neue" charset="0"/>
                <a:ea typeface="Helvetica Neue" charset="0"/>
                <a:cs typeface="Helvetica Neue" charset="0"/>
              </a:rPr>
              <a:t>Mutational processes carry context-specific signatures</a:t>
            </a:r>
          </a:p>
        </p:txBody>
      </p:sp>
      <p:pic>
        <p:nvPicPr>
          <p:cNvPr id="35" name="Picture 34"/>
          <p:cNvPicPr/>
          <p:nvPr/>
        </p:nvPicPr>
        <p:blipFill rotWithShape="1">
          <a:blip r:embed="rId7" cstate="print">
            <a:extLst>
              <a:ext uri="{28A0092B-C50C-407E-A947-70E740481C1C}">
                <a14:useLocalDpi xmlns:a14="http://schemas.microsoft.com/office/drawing/2010/main"/>
              </a:ext>
            </a:extLst>
          </a:blip>
          <a:srcRect l="30346" r="49287" b="25871"/>
          <a:stretch/>
        </p:blipFill>
        <p:spPr bwMode="auto">
          <a:xfrm>
            <a:off x="145278" y="1209688"/>
            <a:ext cx="1814311" cy="2482307"/>
          </a:xfrm>
          <a:prstGeom prst="rect">
            <a:avLst/>
          </a:prstGeom>
          <a:ln w="19050">
            <a:solidFill>
              <a:schemeClr val="tx1"/>
            </a:solidFill>
          </a:ln>
          <a:extLst>
            <a:ext uri="{53640926-AAD7-44d8-BBD7-CCE9431645EC}">
              <a14:shadowObscured xmlns="" xmlns:a14="http://schemas.microsoft.com/office/drawing/2010/main"/>
            </a:ext>
          </a:extLst>
        </p:spPr>
      </p:pic>
      <p:cxnSp>
        <p:nvCxnSpPr>
          <p:cNvPr id="36" name="Straight Arrow Connector 35"/>
          <p:cNvCxnSpPr/>
          <p:nvPr/>
        </p:nvCxnSpPr>
        <p:spPr bwMode="auto">
          <a:xfrm flipH="1" flipV="1">
            <a:off x="1813494" y="3523793"/>
            <a:ext cx="832487" cy="575076"/>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bwMode="auto">
          <a:xfrm>
            <a:off x="178504" y="1340922"/>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6" name="Rectangle 25"/>
          <p:cNvSpPr/>
          <p:nvPr/>
        </p:nvSpPr>
        <p:spPr bwMode="auto">
          <a:xfrm>
            <a:off x="1191144" y="15777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7" name="Rectangle 26"/>
          <p:cNvSpPr/>
          <p:nvPr/>
        </p:nvSpPr>
        <p:spPr bwMode="auto">
          <a:xfrm rot="5400000">
            <a:off x="1459735" y="16920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8" name="Shape 151"/>
          <p:cNvSpPr txBox="1">
            <a:spLocks noChangeArrowheads="1"/>
          </p:cNvSpPr>
          <p:nvPr/>
        </p:nvSpPr>
        <p:spPr bwMode="auto">
          <a:xfrm>
            <a:off x="178504" y="1270123"/>
            <a:ext cx="925845" cy="137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A[C&gt;T]G</a:t>
            </a:r>
          </a:p>
        </p:txBody>
      </p:sp>
      <p:sp>
        <p:nvSpPr>
          <p:cNvPr id="29" name="Shape 152"/>
          <p:cNvSpPr txBox="1">
            <a:spLocks noChangeArrowheads="1"/>
          </p:cNvSpPr>
          <p:nvPr/>
        </p:nvSpPr>
        <p:spPr bwMode="auto">
          <a:xfrm>
            <a:off x="1124692" y="1549535"/>
            <a:ext cx="921987" cy="161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C[C&gt;T]G</a:t>
            </a:r>
          </a:p>
        </p:txBody>
      </p:sp>
      <p:cxnSp>
        <p:nvCxnSpPr>
          <p:cNvPr id="19" name="Straight Arrow Connector 18"/>
          <p:cNvCxnSpPr/>
          <p:nvPr/>
        </p:nvCxnSpPr>
        <p:spPr bwMode="auto">
          <a:xfrm flipH="1">
            <a:off x="3689532" y="3943035"/>
            <a:ext cx="375095" cy="197434"/>
          </a:xfrm>
          <a:prstGeom prst="straightConnector1">
            <a:avLst/>
          </a:prstGeom>
          <a:noFill/>
          <a:ln w="12700" cap="flat" cmpd="sng" algn="ctr">
            <a:solidFill>
              <a:schemeClr val="tx1"/>
            </a:solidFill>
            <a:prstDash val="solid"/>
            <a:round/>
            <a:headEnd type="none" w="sm" len="sm"/>
            <a:tailEnd type="arrow"/>
          </a:ln>
          <a:effectLst/>
        </p:spPr>
      </p:cxnSp>
      <p:sp>
        <p:nvSpPr>
          <p:cNvPr id="9" name="TextBox 8"/>
          <p:cNvSpPr txBox="1"/>
          <p:nvPr/>
        </p:nvSpPr>
        <p:spPr>
          <a:xfrm>
            <a:off x="4474401" y="4207378"/>
            <a:ext cx="2025232" cy="600162"/>
          </a:xfrm>
          <a:prstGeom prst="rect">
            <a:avLst/>
          </a:prstGeom>
          <a:noFill/>
        </p:spPr>
        <p:txBody>
          <a:bodyPr wrap="none" lIns="68579" tIns="34289" rIns="68579" bIns="34289" rtlCol="0">
            <a:spAutoFit/>
          </a:bodyPr>
          <a:lstStyle/>
          <a:p>
            <a:r>
              <a:rPr lang="en-US" sz="2400" dirty="0">
                <a:latin typeface="Helvetica"/>
                <a:cs typeface="Helvetica"/>
              </a:rPr>
              <a:t>M = S × W+ </a:t>
            </a:r>
            <a:r>
              <a:rPr lang="en-US" sz="2400" dirty="0" err="1">
                <a:latin typeface="Helvetica"/>
                <a:cs typeface="Helvetica"/>
              </a:rPr>
              <a:t>ε</a:t>
            </a:r>
            <a:endParaRPr lang="en-US" sz="2400" dirty="0">
              <a:latin typeface="Helvetica"/>
              <a:cs typeface="Helvetica"/>
            </a:endParaRPr>
          </a:p>
          <a:p>
            <a:endParaRPr lang="en-US" sz="1050" dirty="0"/>
          </a:p>
        </p:txBody>
      </p:sp>
    </p:spTree>
    <p:extLst>
      <p:ext uri="{BB962C8B-B14F-4D97-AF65-F5344CB8AC3E}">
        <p14:creationId xmlns:p14="http://schemas.microsoft.com/office/powerpoint/2010/main" val="1522736210"/>
      </p:ext>
    </p:extLst>
  </p:cSld>
  <p:clrMapOvr>
    <a:masterClrMapping/>
  </p:clrMapOvr>
  <mc:AlternateContent xmlns:mc="http://schemas.openxmlformats.org/markup-compatibility/2006" xmlns:p14="http://schemas.microsoft.com/office/powerpoint/2010/main">
    <mc:Choice Requires="p14">
      <p:transition spd="slow" p14:dur="2000" advTm="45402"/>
    </mc:Choice>
    <mc:Fallback xmlns="">
      <p:transition spd="slow" advTm="45402"/>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Shape 142"/>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65407" y="1195720"/>
            <a:ext cx="1570682" cy="3470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Shape 144"/>
          <p:cNvSpPr>
            <a:spLocks noGrp="1"/>
          </p:cNvSpPr>
          <p:nvPr>
            <p:ph type="body" idx="1"/>
          </p:nvPr>
        </p:nvSpPr>
        <p:spPr>
          <a:xfrm>
            <a:off x="438585" y="1077832"/>
            <a:ext cx="6172200" cy="2545556"/>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sz="1200" dirty="0">
                <a:solidFill>
                  <a:srgbClr val="366092"/>
                </a:solidFill>
                <a:latin typeface="Helvetica Neue" charset="0"/>
                <a:ea typeface="ＭＳ Ｐゴシック" charset="-128"/>
                <a:sym typeface="Helvetica Neue" charset="0"/>
              </a:rPr>
              <a:t>The loadings on PC1 are mostly [C&gt;T]G</a:t>
            </a:r>
          </a:p>
          <a:p>
            <a:pPr marL="257168" indent="-257168">
              <a:spcBef>
                <a:spcPts val="244"/>
              </a:spcBef>
              <a:buClr>
                <a:srgbClr val="366092"/>
              </a:buClr>
            </a:pPr>
            <a:r>
              <a:rPr lang="en-US" altLang="en-US" sz="1200" dirty="0">
                <a:solidFill>
                  <a:srgbClr val="366092"/>
                </a:solidFill>
                <a:latin typeface="Helvetica Neue" charset="0"/>
                <a:ea typeface="ＭＳ Ｐゴシック" charset="-128"/>
                <a:sym typeface="Helvetica Neue" charset="0"/>
              </a:rPr>
              <a:t>Confirmed by higher C&gt;T% in CpGs  in the </a:t>
            </a:r>
            <a:r>
              <a:rPr lang="en-US" altLang="en-US" sz="1200" dirty="0" err="1">
                <a:solidFill>
                  <a:srgbClr val="366092"/>
                </a:solidFill>
                <a:latin typeface="Helvetica Neue" charset="0"/>
                <a:ea typeface="ＭＳ Ｐゴシック" charset="-128"/>
                <a:sym typeface="Helvetica Neue" charset="0"/>
              </a:rPr>
              <a:t>hypermethylated</a:t>
            </a:r>
            <a:r>
              <a:rPr lang="en-US" altLang="en-US" sz="1200" dirty="0">
                <a:solidFill>
                  <a:srgbClr val="366092"/>
                </a:solidFill>
                <a:latin typeface="Helvetica Neue" charset="0"/>
                <a:ea typeface="ＭＳ Ｐゴシック" charset="-128"/>
                <a:sym typeface="Helvetica Neue" charset="0"/>
              </a:rPr>
              <a:t> group (cluster1) </a:t>
            </a:r>
          </a:p>
          <a:p>
            <a:pPr marL="257168" indent="-257168">
              <a:spcBef>
                <a:spcPts val="244"/>
              </a:spcBef>
              <a:buClr>
                <a:srgbClr val="366092"/>
              </a:buClr>
              <a:buNone/>
            </a:pPr>
            <a:endParaRPr lang="en-US" altLang="en-US" sz="1200" dirty="0">
              <a:solidFill>
                <a:srgbClr val="366092"/>
              </a:solidFill>
              <a:latin typeface="Helvetica Neue" charset="0"/>
              <a:ea typeface="ＭＳ Ｐゴシック" charset="-128"/>
              <a:sym typeface="Helvetica Neue" charset="0"/>
            </a:endParaRPr>
          </a:p>
        </p:txBody>
      </p:sp>
      <p:grpSp>
        <p:nvGrpSpPr>
          <p:cNvPr id="100358" name="Shape 147"/>
          <p:cNvGrpSpPr>
            <a:grpSpLocks/>
          </p:cNvGrpSpPr>
          <p:nvPr/>
        </p:nvGrpSpPr>
        <p:grpSpPr bwMode="auto">
          <a:xfrm>
            <a:off x="337415" y="2966163"/>
            <a:ext cx="5081778" cy="1484708"/>
            <a:chOff x="-51753" y="2059089"/>
            <a:chExt cx="4709100" cy="1979853"/>
          </a:xfrm>
        </p:grpSpPr>
        <p:pic>
          <p:nvPicPr>
            <p:cNvPr id="100360" name="Shape 148"/>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t="62022"/>
            <a:stretch>
              <a:fillRect/>
            </a:stretch>
          </p:blipFill>
          <p:spPr bwMode="auto">
            <a:xfrm>
              <a:off x="-51753" y="2423143"/>
              <a:ext cx="4709100" cy="1615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0361" name="Shape 149"/>
            <p:cNvGrpSpPr>
              <a:grpSpLocks/>
            </p:cNvGrpSpPr>
            <p:nvPr/>
          </p:nvGrpSpPr>
          <p:grpSpPr bwMode="auto">
            <a:xfrm>
              <a:off x="1344412" y="2059089"/>
              <a:ext cx="1989512" cy="766251"/>
              <a:chOff x="1344412" y="2799859"/>
              <a:chExt cx="1989512" cy="766251"/>
            </a:xfrm>
          </p:grpSpPr>
          <p:cxnSp>
            <p:nvCxnSpPr>
              <p:cNvPr id="100362" name="Shape 150"/>
              <p:cNvCxnSpPr>
                <a:cxnSpLocks noChangeShapeType="1"/>
              </p:cNvCxnSpPr>
              <p:nvPr/>
            </p:nvCxnSpPr>
            <p:spPr bwMode="auto">
              <a:xfrm>
                <a:off x="1771127" y="3001768"/>
                <a:ext cx="129000" cy="162000"/>
              </a:xfrm>
              <a:prstGeom prst="straightConnector1">
                <a:avLst/>
              </a:prstGeom>
              <a:noFill/>
              <a:ln w="12700">
                <a:solidFill>
                  <a:schemeClr val="tx1"/>
                </a:solidFill>
                <a:round/>
                <a:headEnd/>
                <a:tailEnd type="stealth" w="lg" len="lg"/>
              </a:ln>
              <a:extLst>
                <a:ext uri="{909E8E84-426E-40dd-AFC4-6F175D3DCCD1}">
                  <a14:hiddenFill xmlns="" xmlns:a14="http://schemas.microsoft.com/office/drawing/2010/main">
                    <a:noFill/>
                  </a14:hiddenFill>
                </a:ext>
              </a:extLst>
            </p:spPr>
          </p:cxnSp>
          <p:sp>
            <p:nvSpPr>
              <p:cNvPr id="100363" name="Shape 151"/>
              <p:cNvSpPr txBox="1">
                <a:spLocks noChangeArrowheads="1"/>
              </p:cNvSpPr>
              <p:nvPr/>
            </p:nvSpPr>
            <p:spPr bwMode="auto">
              <a:xfrm>
                <a:off x="1344412" y="2807730"/>
                <a:ext cx="586500" cy="2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A[C&gt;T]G</a:t>
                </a:r>
              </a:p>
            </p:txBody>
          </p:sp>
          <p:sp>
            <p:nvSpPr>
              <p:cNvPr id="100364" name="Shape 152"/>
              <p:cNvSpPr txBox="1">
                <a:spLocks noChangeArrowheads="1"/>
              </p:cNvSpPr>
              <p:nvPr/>
            </p:nvSpPr>
            <p:spPr bwMode="auto">
              <a:xfrm>
                <a:off x="1900127" y="2948469"/>
                <a:ext cx="594900" cy="2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C[C&gt;T]G</a:t>
                </a:r>
              </a:p>
            </p:txBody>
          </p:sp>
          <p:sp>
            <p:nvSpPr>
              <p:cNvPr id="100365" name="Shape 153"/>
              <p:cNvSpPr txBox="1">
                <a:spLocks noChangeArrowheads="1"/>
              </p:cNvSpPr>
              <p:nvPr/>
            </p:nvSpPr>
            <p:spPr bwMode="auto">
              <a:xfrm>
                <a:off x="2398421" y="2799859"/>
                <a:ext cx="597900" cy="2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G[C&gt;T]G</a:t>
                </a:r>
              </a:p>
            </p:txBody>
          </p:sp>
          <p:sp>
            <p:nvSpPr>
              <p:cNvPr id="100366" name="Shape 154"/>
              <p:cNvSpPr txBox="1">
                <a:spLocks noChangeArrowheads="1"/>
              </p:cNvSpPr>
              <p:nvPr/>
            </p:nvSpPr>
            <p:spPr bwMode="auto">
              <a:xfrm>
                <a:off x="2751624" y="3025455"/>
                <a:ext cx="582300" cy="2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T[C&gt;T]G</a:t>
                </a:r>
              </a:p>
            </p:txBody>
          </p:sp>
          <p:cxnSp>
            <p:nvCxnSpPr>
              <p:cNvPr id="100367" name="Shape 155"/>
              <p:cNvCxnSpPr>
                <a:cxnSpLocks noChangeShapeType="1"/>
              </p:cNvCxnSpPr>
              <p:nvPr/>
            </p:nvCxnSpPr>
            <p:spPr bwMode="auto">
              <a:xfrm>
                <a:off x="2088890" y="3201266"/>
                <a:ext cx="0" cy="315299"/>
              </a:xfrm>
              <a:prstGeom prst="straightConnector1">
                <a:avLst/>
              </a:prstGeom>
              <a:noFill/>
              <a:ln w="12700">
                <a:solidFill>
                  <a:schemeClr val="tx1"/>
                </a:solidFill>
                <a:round/>
                <a:headEnd/>
                <a:tailEnd type="stealth" w="lg" len="lg"/>
              </a:ln>
              <a:extLst>
                <a:ext uri="{909E8E84-426E-40dd-AFC4-6F175D3DCCD1}">
                  <a14:hiddenFill xmlns="" xmlns:a14="http://schemas.microsoft.com/office/drawing/2010/main">
                    <a:noFill/>
                  </a14:hiddenFill>
                </a:ext>
              </a:extLst>
            </p:spPr>
          </p:cxnSp>
          <p:cxnSp>
            <p:nvCxnSpPr>
              <p:cNvPr id="100368" name="Shape 156"/>
              <p:cNvCxnSpPr>
                <a:cxnSpLocks noChangeShapeType="1"/>
              </p:cNvCxnSpPr>
              <p:nvPr/>
            </p:nvCxnSpPr>
            <p:spPr bwMode="auto">
              <a:xfrm flipH="1">
                <a:off x="2256875" y="3003546"/>
                <a:ext cx="382200" cy="366300"/>
              </a:xfrm>
              <a:prstGeom prst="straightConnector1">
                <a:avLst/>
              </a:prstGeom>
              <a:noFill/>
              <a:ln w="12700">
                <a:solidFill>
                  <a:schemeClr val="tx1"/>
                </a:solidFill>
                <a:round/>
                <a:headEnd/>
                <a:tailEnd type="stealth" w="lg" len="lg"/>
              </a:ln>
              <a:extLst>
                <a:ext uri="{909E8E84-426E-40dd-AFC4-6F175D3DCCD1}">
                  <a14:hiddenFill xmlns="" xmlns:a14="http://schemas.microsoft.com/office/drawing/2010/main">
                    <a:noFill/>
                  </a14:hiddenFill>
                </a:ext>
              </a:extLst>
            </p:spPr>
          </p:cxnSp>
          <p:cxnSp>
            <p:nvCxnSpPr>
              <p:cNvPr id="100369" name="Shape 157"/>
              <p:cNvCxnSpPr>
                <a:cxnSpLocks noChangeShapeType="1"/>
              </p:cNvCxnSpPr>
              <p:nvPr/>
            </p:nvCxnSpPr>
            <p:spPr bwMode="auto">
              <a:xfrm flipH="1">
                <a:off x="2425282" y="3250810"/>
                <a:ext cx="504900" cy="315300"/>
              </a:xfrm>
              <a:prstGeom prst="straightConnector1">
                <a:avLst/>
              </a:prstGeom>
              <a:noFill/>
              <a:ln w="12700">
                <a:solidFill>
                  <a:schemeClr val="tx1"/>
                </a:solidFill>
                <a:round/>
                <a:headEnd/>
                <a:tailEnd type="stealth" w="lg" len="lg"/>
              </a:ln>
              <a:extLst>
                <a:ext uri="{909E8E84-426E-40dd-AFC4-6F175D3DCCD1}">
                  <a14:hiddenFill xmlns="" xmlns:a14="http://schemas.microsoft.com/office/drawing/2010/main">
                    <a:noFill/>
                  </a14:hiddenFill>
                </a:ext>
              </a:extLst>
            </p:spPr>
          </p:cxnSp>
        </p:grpSp>
      </p:grpSp>
      <p:pic>
        <p:nvPicPr>
          <p:cNvPr id="100359" name="Shape 158"/>
          <p:cNvPicPr preferRelativeResize="0">
            <a:picLocks noChangeAspect="1" noChangeArrowheads="1"/>
          </p:cNvPicPr>
          <p:nvPr/>
        </p:nvPicPr>
        <p:blipFill>
          <a:blip r:embed="rId5" cstate="print">
            <a:extLst>
              <a:ext uri="{28A0092B-C50C-407E-A947-70E740481C1C}">
                <a14:useLocalDpi xmlns:a14="http://schemas.microsoft.com/office/drawing/2010/main"/>
              </a:ext>
            </a:extLst>
          </a:blip>
          <a:srcRect t="11057" b="64705"/>
          <a:stretch>
            <a:fillRect/>
          </a:stretch>
        </p:blipFill>
        <p:spPr bwMode="auto">
          <a:xfrm>
            <a:off x="341977" y="1885950"/>
            <a:ext cx="5077369" cy="1110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Shape 142"/>
          <p:cNvPicPr preferRelativeResize="0">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58939" y="1209587"/>
            <a:ext cx="1693458" cy="3470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itle 3"/>
          <p:cNvSpPr txBox="1">
            <a:spLocks/>
          </p:cNvSpPr>
          <p:nvPr/>
        </p:nvSpPr>
        <p:spPr bwMode="auto">
          <a:xfrm>
            <a:off x="761047" y="57018"/>
            <a:ext cx="7755536" cy="857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err="1">
                <a:solidFill>
                  <a:srgbClr val="000090"/>
                </a:solidFill>
                <a:latin typeface="Helvetica Neue" charset="0"/>
                <a:ea typeface="Helvetica Neue" charset="0"/>
                <a:cs typeface="Helvetica Neue" charset="0"/>
              </a:rPr>
              <a:t>CpGs</a:t>
            </a:r>
            <a:r>
              <a:rPr lang="en-US" altLang="en-US" sz="2700" dirty="0">
                <a:solidFill>
                  <a:srgbClr val="000090"/>
                </a:solidFill>
                <a:latin typeface="Helvetica Neue" charset="0"/>
                <a:ea typeface="Helvetica Neue" charset="0"/>
                <a:cs typeface="Helvetica Neue" charset="0"/>
              </a:rPr>
              <a:t> drive inter-patient variation in </a:t>
            </a:r>
            <a:r>
              <a:rPr lang="en-US" altLang="en-US" sz="2700" dirty="0" err="1">
                <a:solidFill>
                  <a:srgbClr val="000090"/>
                </a:solidFill>
                <a:latin typeface="Helvetica Neue" charset="0"/>
                <a:ea typeface="Helvetica Neue" charset="0"/>
                <a:cs typeface="Helvetica Neue" charset="0"/>
              </a:rPr>
              <a:t>pRCC</a:t>
            </a:r>
            <a:r>
              <a:rPr lang="en-US" altLang="en-US" sz="2700" dirty="0">
                <a:solidFill>
                  <a:srgbClr val="000090"/>
                </a:solidFill>
                <a:latin typeface="Helvetica Neue" charset="0"/>
                <a:ea typeface="Helvetica Neue" charset="0"/>
                <a:cs typeface="Helvetica Neue" charset="0"/>
              </a:rPr>
              <a:t> mutational spectra</a:t>
            </a:r>
          </a:p>
        </p:txBody>
      </p:sp>
      <p:sp>
        <p:nvSpPr>
          <p:cNvPr id="2" name="Rectangle 1"/>
          <p:cNvSpPr/>
          <p:nvPr/>
        </p:nvSpPr>
        <p:spPr>
          <a:xfrm>
            <a:off x="3626713" y="4852674"/>
            <a:ext cx="3875098" cy="253914"/>
          </a:xfrm>
          <a:prstGeom prst="rect">
            <a:avLst/>
          </a:prstGeom>
        </p:spPr>
        <p:txBody>
          <a:bodyPr wrap="non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23730456"/>
      </p:ext>
    </p:extLst>
  </p:cSld>
  <p:clrMapOvr>
    <a:masterClrMapping/>
  </p:clrMapOvr>
  <mc:AlternateContent xmlns:mc="http://schemas.openxmlformats.org/markup-compatibility/2006" xmlns:p14="http://schemas.microsoft.com/office/powerpoint/2010/main">
    <mc:Choice Requires="p14">
      <p:transition spd="slow" p14:dur="2000" advTm="50651"/>
    </mc:Choice>
    <mc:Fallback xmlns="">
      <p:transition spd="slow" advTm="50651"/>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207"/>
          <p:cNvSpPr>
            <a:spLocks noGrp="1"/>
          </p:cNvSpPr>
          <p:nvPr>
            <p:ph type="body" idx="1"/>
          </p:nvPr>
        </p:nvSpPr>
        <p:spPr>
          <a:xfrm>
            <a:off x="4972609" y="2173122"/>
            <a:ext cx="3429001" cy="1056598"/>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dirty="0">
                <a:latin typeface="Helvetica"/>
                <a:ea typeface="Arial" charset="0"/>
                <a:cs typeface="Helvetica"/>
                <a:sym typeface="Helvetica Neue" charset="0"/>
              </a:rPr>
              <a:t>C</a:t>
            </a:r>
            <a:r>
              <a:rPr lang="en-US" altLang="en-US" dirty="0" smtClean="0">
                <a:latin typeface="Helvetica"/>
                <a:ea typeface="Arial" charset="0"/>
                <a:cs typeface="Helvetica"/>
                <a:sym typeface="Helvetica Neue" charset="0"/>
              </a:rPr>
              <a:t>hromatin remodeling </a:t>
            </a:r>
            <a:r>
              <a:rPr lang="en-US" altLang="en-US" dirty="0">
                <a:latin typeface="Helvetica"/>
                <a:ea typeface="Arial" charset="0"/>
                <a:cs typeface="Helvetica"/>
                <a:sym typeface="Helvetica Neue" charset="0"/>
              </a:rPr>
              <a:t>defect </a:t>
            </a:r>
            <a:r>
              <a:rPr lang="en-US" altLang="en-US" dirty="0" smtClean="0">
                <a:latin typeface="Helvetica"/>
                <a:ea typeface="Arial" charset="0"/>
                <a:cs typeface="Helvetica"/>
                <a:sym typeface="Helvetica Neue" charset="0"/>
              </a:rPr>
              <a:t>(“</a:t>
            </a:r>
            <a:r>
              <a:rPr lang="en-US" altLang="en-US" dirty="0" err="1" smtClean="0">
                <a:latin typeface="Helvetica"/>
                <a:ea typeface="Arial" charset="0"/>
                <a:cs typeface="Helvetica"/>
                <a:sym typeface="Helvetica Neue" charset="0"/>
              </a:rPr>
              <a:t>mut</a:t>
            </a:r>
            <a:r>
              <a:rPr lang="en-US" altLang="en-US" dirty="0" smtClean="0">
                <a:latin typeface="Helvetica"/>
                <a:ea typeface="Arial" charset="0"/>
                <a:cs typeface="Helvetica"/>
                <a:sym typeface="Helvetica Neue" charset="0"/>
              </a:rPr>
              <a:t>”) leads to </a:t>
            </a:r>
            <a:r>
              <a:rPr lang="en-US" altLang="en-US" dirty="0">
                <a:latin typeface="Helvetica"/>
                <a:ea typeface="Arial" charset="0"/>
                <a:cs typeface="Helvetica"/>
                <a:sym typeface="Helvetica Neue" charset="0"/>
              </a:rPr>
              <a:t>more mutations in open </a:t>
            </a:r>
            <a:r>
              <a:rPr lang="en-US" altLang="en-US" dirty="0" smtClean="0">
                <a:latin typeface="Helvetica"/>
                <a:ea typeface="Arial" charset="0"/>
                <a:cs typeface="Helvetica"/>
                <a:sym typeface="Helvetica Neue" charset="0"/>
              </a:rPr>
              <a:t>chromatin (raw number &amp; fraction) in those </a:t>
            </a:r>
            <a:r>
              <a:rPr lang="en-US" altLang="en-US" dirty="0" err="1" smtClean="0">
                <a:latin typeface="Helvetica"/>
                <a:ea typeface="Arial" charset="0"/>
                <a:cs typeface="Helvetica"/>
                <a:sym typeface="Helvetica Neue" charset="0"/>
              </a:rPr>
              <a:t>pRCC</a:t>
            </a:r>
            <a:r>
              <a:rPr lang="en-US" altLang="en-US" dirty="0" smtClean="0">
                <a:latin typeface="Helvetica"/>
                <a:ea typeface="Arial" charset="0"/>
                <a:cs typeface="Helvetica"/>
                <a:sym typeface="Helvetica Neue" charset="0"/>
              </a:rPr>
              <a:t> cases w/ the mutation</a:t>
            </a:r>
            <a:endParaRPr lang="en-US" altLang="en-US" dirty="0">
              <a:latin typeface="Helvetica"/>
              <a:ea typeface="Arial" charset="0"/>
              <a:cs typeface="Helvetica"/>
            </a:endParaRPr>
          </a:p>
        </p:txBody>
      </p:sp>
      <p:pic>
        <p:nvPicPr>
          <p:cNvPr id="104453" name="Shape 210"/>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997" y="38511"/>
            <a:ext cx="2403759" cy="5159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3"/>
          <p:cNvSpPr txBox="1">
            <a:spLocks/>
          </p:cNvSpPr>
          <p:nvPr/>
        </p:nvSpPr>
        <p:spPr bwMode="auto">
          <a:xfrm>
            <a:off x="4862958" y="765342"/>
            <a:ext cx="3883805" cy="857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a:solidFill>
                  <a:srgbClr val="000090"/>
                </a:solidFill>
                <a:latin typeface="Helvetica Neue" charset="0"/>
                <a:ea typeface="Helvetica Neue" charset="0"/>
                <a:cs typeface="Helvetica Neue" charset="0"/>
              </a:rPr>
              <a:t>Key mutation affects mutational landscape which, in turn, affects overall burden in </a:t>
            </a:r>
            <a:r>
              <a:rPr lang="en-US" altLang="en-US" sz="2700" dirty="0" err="1">
                <a:solidFill>
                  <a:srgbClr val="000090"/>
                </a:solidFill>
                <a:latin typeface="Helvetica Neue" charset="0"/>
                <a:ea typeface="Helvetica Neue" charset="0"/>
                <a:cs typeface="Helvetica Neue" charset="0"/>
              </a:rPr>
              <a:t>pRCC</a:t>
            </a:r>
            <a:endParaRPr lang="en-US" altLang="en-US" sz="2700" dirty="0">
              <a:solidFill>
                <a:srgbClr val="000090"/>
              </a:solidFill>
              <a:latin typeface="Helvetica Neue" charset="0"/>
              <a:ea typeface="Helvetica Neue" charset="0"/>
              <a:cs typeface="Helvetica Neue" charset="0"/>
            </a:endParaRPr>
          </a:p>
        </p:txBody>
      </p:sp>
      <p:pic>
        <p:nvPicPr>
          <p:cNvPr id="7" name="Shape 210"/>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76646" y="31562"/>
            <a:ext cx="2351766" cy="5166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4997296" y="4798627"/>
            <a:ext cx="4013532" cy="253914"/>
          </a:xfrm>
          <a:prstGeom prst="rect">
            <a:avLst/>
          </a:prstGeom>
        </p:spPr>
        <p:txBody>
          <a:bodyPr wrap="squar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0391181"/>
      </p:ext>
    </p:extLst>
  </p:cSld>
  <p:clrMapOvr>
    <a:masterClrMapping/>
  </p:clrMapOvr>
  <mc:AlternateContent xmlns:mc="http://schemas.openxmlformats.org/markup-compatibility/2006" xmlns:p14="http://schemas.microsoft.com/office/powerpoint/2010/main">
    <mc:Choice Requires="p14">
      <p:transition spd="slow" p14:dur="2000" advTm="39217"/>
    </mc:Choice>
    <mc:Fallback xmlns="">
      <p:transition spd="slow" advTm="39217"/>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a:solidFill>
                  <a:schemeClr val="tx1">
                    <a:lumMod val="65000"/>
                    <a:lumOff val="35000"/>
                  </a:schemeClr>
                </a:solidFill>
                <a:latin typeface="Helvetica Neue"/>
                <a:ea typeface="Helvetica Neue"/>
                <a:cs typeface="Helvetica Neue"/>
                <a:sym typeface="Helvetica Neue"/>
              </a:rPr>
              <a:t>impact &amp; recurrence, </a:t>
            </a:r>
            <a:r>
              <a:rPr lang="en" sz="1800" dirty="0" smtClean="0">
                <a:solidFill>
                  <a:schemeClr val="tx1">
                    <a:lumMod val="65000"/>
                    <a:lumOff val="35000"/>
                  </a:schemeClr>
                </a:solidFill>
                <a:latin typeface="Helvetica Neue"/>
                <a:ea typeface="Helvetica Neue"/>
                <a:cs typeface="Helvetica Neue"/>
                <a:sym typeface="Helvetica Neue"/>
              </a:rPr>
              <a:t>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a:t>
            </a:r>
            <a:r>
              <a:rPr lang="en-US" sz="1300" dirty="0" smtClean="0">
                <a:solidFill>
                  <a:schemeClr val="tx1">
                    <a:lumMod val="65000"/>
                    <a:lumOff val="35000"/>
                  </a:schemeClr>
                </a:solidFill>
                <a:latin typeface="Helvetica Neue"/>
                <a:ea typeface="Helvetica Neue"/>
                <a:cs typeface="Helvetica Neue"/>
                <a:sym typeface="Helvetica Neue"/>
              </a:rPr>
              <a:t/>
            </a:r>
            <a:br>
              <a:rPr lang="en-US" sz="1300" dirty="0" smtClean="0">
                <a:solidFill>
                  <a:schemeClr val="tx1">
                    <a:lumMod val="65000"/>
                    <a:lumOff val="35000"/>
                  </a:schemeClr>
                </a:solidFill>
                <a:latin typeface="Helvetica Neue"/>
                <a:ea typeface="Helvetica Neue"/>
                <a:cs typeface="Helvetica Neue"/>
                <a:sym typeface="Helvetica Neue"/>
              </a:rPr>
            </a:br>
            <a:r>
              <a:rPr lang="en" sz="1300" dirty="0" smtClean="0">
                <a:solidFill>
                  <a:schemeClr val="tx1">
                    <a:lumMod val="65000"/>
                    <a:lumOff val="35000"/>
                  </a:schemeClr>
                </a:solidFill>
                <a:latin typeface="Helvetica Neue"/>
                <a:ea typeface="Helvetica Neue"/>
                <a:cs typeface="Helvetica Neue"/>
                <a:sym typeface="Helvetica Neue"/>
              </a:rPr>
              <a:t>the </a:t>
            </a:r>
            <a:r>
              <a:rPr lang="en" sz="13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tx1">
                    <a:lumMod val="65000"/>
                    <a:lumOff val="35000"/>
                  </a:schemeClr>
                </a:solidFill>
                <a:latin typeface="Helvetica Neue"/>
                <a:ea typeface="Helvetica Neue"/>
                <a:cs typeface="Helvetica Neue"/>
                <a:sym typeface="Helvetica Neue"/>
              </a:rPr>
              <a:t>The </a:t>
            </a:r>
            <a:r>
              <a:rPr lang="en" sz="1300" b="1" u="sng" dirty="0">
                <a:solidFill>
                  <a:srgbClr val="FFC000"/>
                </a:solidFill>
                <a:latin typeface="Helvetica Neue"/>
                <a:ea typeface="Helvetica Neue"/>
                <a:cs typeface="Helvetica Neue"/>
                <a:sym typeface="Helvetica Neue"/>
              </a:rPr>
              <a:t>exponential scaling</a:t>
            </a:r>
            <a:r>
              <a:rPr lang="en" sz="1300" dirty="0">
                <a:solidFill>
                  <a:schemeClr val="tx1">
                    <a:lumMod val="65000"/>
                    <a:lumOff val="35000"/>
                  </a:schemeClr>
                </a:solidFill>
                <a:latin typeface="Helvetica Neue"/>
                <a:ea typeface="Helvetica Neue"/>
                <a:cs typeface="Helvetica Neue"/>
                <a:sym typeface="Helvetica Neue"/>
              </a:rPr>
              <a:t> of data </a:t>
            </a:r>
            <a:r>
              <a:rPr lang="en" sz="1300" dirty="0" smtClean="0">
                <a:solidFill>
                  <a:schemeClr val="tx1">
                    <a:lumMod val="65000"/>
                    <a:lumOff val="35000"/>
                  </a:schemeClr>
                </a:solidFill>
                <a:latin typeface="Helvetica Neue"/>
                <a:ea typeface="Helvetica Neue"/>
                <a:cs typeface="Helvetica Neue"/>
                <a:sym typeface="Helvetica Neue"/>
              </a:rPr>
              <a:t>gen</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tx1">
                    <a:lumMod val="65000"/>
                    <a:lumOff val="35000"/>
                  </a:schemeClr>
                </a:solidFill>
                <a:latin typeface="Helvetica Neue"/>
                <a:ea typeface="Helvetica Neue"/>
                <a:cs typeface="Helvetica Neue"/>
                <a:sym typeface="Helvetica Neue"/>
              </a:rPr>
              <a:t>Big-data </a:t>
            </a:r>
            <a:r>
              <a:rPr lang="en-US" sz="1300" dirty="0">
                <a:solidFill>
                  <a:schemeClr val="tx1">
                    <a:lumMod val="65000"/>
                    <a:lumOff val="35000"/>
                  </a:schemeClr>
                </a:solidFill>
                <a:latin typeface="Helvetica Neue"/>
                <a:ea typeface="Helvetica Neue"/>
                <a:cs typeface="Helvetica Neue"/>
                <a:sym typeface="Helvetica Neue"/>
              </a:rPr>
              <a:t>m</a:t>
            </a:r>
            <a:r>
              <a:rPr lang="en" sz="1300" dirty="0" err="1" smtClean="0">
                <a:solidFill>
                  <a:schemeClr val="tx1">
                    <a:lumMod val="65000"/>
                    <a:lumOff val="35000"/>
                  </a:schemeClr>
                </a:solidFill>
                <a:latin typeface="Helvetica Neue"/>
                <a:ea typeface="Helvetica Neue"/>
                <a:cs typeface="Helvetica Neue"/>
                <a:sym typeface="Helvetica Neue"/>
              </a:rPr>
              <a:t>ining</a:t>
            </a:r>
            <a:r>
              <a:rPr lang="en" sz="1300" dirty="0" smtClean="0">
                <a:solidFill>
                  <a:schemeClr val="tx1">
                    <a:lumMod val="65000"/>
                    <a:lumOff val="35000"/>
                  </a:schemeClr>
                </a:solidFill>
                <a:latin typeface="Helvetica Neue"/>
                <a:ea typeface="Helvetica Neue"/>
                <a:cs typeface="Helvetica Neue"/>
                <a:sym typeface="Helvetica Neue"/>
              </a:rPr>
              <a:t> to </a:t>
            </a:r>
            <a:r>
              <a:rPr lang="en" sz="1300" dirty="0">
                <a:solidFill>
                  <a:schemeClr val="tx1">
                    <a:lumMod val="65000"/>
                    <a:lumOff val="35000"/>
                  </a:schemeClr>
                </a:solidFill>
                <a:latin typeface="Helvetica Neue"/>
                <a:ea typeface="Helvetica Neue"/>
                <a:cs typeface="Helvetica Neue"/>
                <a:sym typeface="Helvetica Neue"/>
              </a:rPr>
              <a:t>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r>
              <a:rPr lang="en-US" sz="1300" dirty="0" smtClean="0">
                <a:solidFill>
                  <a:schemeClr val="tx1">
                    <a:lumMod val="65000"/>
                    <a:lumOff val="35000"/>
                  </a:schemeClr>
                </a:solidFill>
                <a:latin typeface="Helvetica Neue"/>
                <a:ea typeface="Helvetica Neue"/>
                <a:cs typeface="Helvetica Neue"/>
                <a:sym typeface="Helvetica Neue"/>
              </a:rPr>
              <a:t>as </a:t>
            </a:r>
            <a:r>
              <a:rPr lang="en" sz="1300" dirty="0" smtClean="0">
                <a:solidFill>
                  <a:schemeClr val="tx1">
                    <a:lumMod val="65000"/>
                    <a:lumOff val="35000"/>
                  </a:schemeClr>
                </a:solidFill>
                <a:latin typeface="Helvetica Neue"/>
                <a:ea typeface="Helvetica Neue"/>
                <a:cs typeface="Helvetica Neue"/>
                <a:sym typeface="Helvetica Neue"/>
              </a:rPr>
              <a:t>drivers</a:t>
            </a:r>
            <a:endParaRPr lang="en" sz="13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C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C000"/>
                </a:solidFill>
              </a:rPr>
              <a:t>Frustration</a:t>
            </a:r>
            <a:r>
              <a:rPr lang="en" sz="1300" dirty="0">
                <a:solidFill>
                  <a:srgbClr val="FFC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7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rgbClr val="FFC000"/>
                </a:solidFill>
              </a:rPr>
              <a:t>uORFs</a:t>
            </a:r>
            <a:r>
              <a:rPr lang="en-US" sz="1300" b="1" u="sng" dirty="0" smtClean="0">
                <a:solidFill>
                  <a:schemeClr val="tx1">
                    <a:lumMod val="65000"/>
                    <a:lumOff val="35000"/>
                  </a:schemeClr>
                </a:solidFill>
              </a:rPr>
              <a:t>:</a:t>
            </a:r>
            <a:r>
              <a:rPr lang="en-US" sz="1300" dirty="0" smtClean="0">
                <a:solidFill>
                  <a:schemeClr val="tx1">
                    <a:lumMod val="65000"/>
                    <a:lumOff val="35000"/>
                  </a:schemeClr>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rgbClr val="FFC000"/>
                </a:solidFill>
                <a:latin typeface="Helvetica Neue"/>
                <a:ea typeface="Helvetica Neue"/>
                <a:cs typeface="Helvetica Neue"/>
              </a:rPr>
              <a:t>FunSeq</a:t>
            </a:r>
            <a:r>
              <a:rPr lang="en" sz="1300" b="1" u="sng" dirty="0" smtClean="0">
                <a:solidFill>
                  <a:srgbClr val="FFC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a:t>
            </a:r>
            <a:r>
              <a:rPr lang="en" sz="1300" dirty="0" smtClean="0">
                <a:solidFill>
                  <a:schemeClr val="tx1">
                    <a:lumMod val="65000"/>
                    <a:lumOff val="35000"/>
                  </a:schemeClr>
                </a:solidFill>
                <a:latin typeface="Helvetica Neue"/>
                <a:ea typeface="Helvetica Neue"/>
                <a:cs typeface="Helvetica Neue"/>
              </a:rPr>
              <a:t>scheme</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Prioritizing </a:t>
            </a:r>
            <a:r>
              <a:rPr lang="en" sz="1300" dirty="0">
                <a:solidFill>
                  <a:schemeClr val="tx1">
                    <a:lumMod val="65000"/>
                    <a:lumOff val="35000"/>
                  </a:schemeClr>
                </a:solidFill>
                <a:latin typeface="Helvetica Neue"/>
                <a:ea typeface="Helvetica Neue"/>
                <a:cs typeface="Helvetica Neue"/>
              </a:rPr>
              <a:t>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C000"/>
                </a:solidFill>
                <a:latin typeface="Helvetica Neue"/>
                <a:ea typeface="Helvetica Neue"/>
                <a:cs typeface="Helvetica Neue"/>
                <a:sym typeface="Helvetica Neue"/>
              </a:rPr>
              <a:t>BMR</a:t>
            </a:r>
            <a:r>
              <a:rPr lang="en-US" sz="1300" dirty="0" smtClean="0">
                <a:solidFill>
                  <a:srgbClr val="FFC000"/>
                </a:solidFill>
                <a:latin typeface="Helvetica Neue"/>
                <a:ea typeface="Helvetica Neue"/>
                <a:cs typeface="Helvetica Neue"/>
                <a:sym typeface="Helvetica Neue"/>
              </a:rPr>
              <a:t> </a:t>
            </a:r>
            <a:r>
              <a:rPr lang="en-US" sz="1300" dirty="0" smtClean="0">
                <a:solidFill>
                  <a:schemeClr val="tx1">
                    <a:lumMod val="65000"/>
                    <a:lumOff val="35000"/>
                  </a:schemeClr>
                </a:solidFill>
                <a:latin typeface="Helvetica Neue"/>
                <a:ea typeface="Helvetica Neue"/>
                <a:cs typeface="Helvetica Neue"/>
                <a:sym typeface="Helvetica Neue"/>
              </a:rPr>
              <a:t>(</a:t>
            </a:r>
            <a:r>
              <a:rPr lang="en" sz="1300" dirty="0" smtClean="0">
                <a:solidFill>
                  <a:schemeClr val="tx1">
                    <a:lumMod val="65000"/>
                    <a:lumOff val="35000"/>
                  </a:schemeClr>
                </a:solidFill>
                <a:latin typeface="Helvetica Neue"/>
                <a:ea typeface="Helvetica Neue"/>
                <a:cs typeface="Helvetica Neue"/>
                <a:sym typeface="Helvetica Neue"/>
              </a:rPr>
              <a:t>Background </a:t>
            </a:r>
            <a:r>
              <a:rPr lang="en" sz="1300" dirty="0">
                <a:solidFill>
                  <a:schemeClr val="tx1">
                    <a:lumMod val="65000"/>
                    <a:lumOff val="35000"/>
                  </a:schemeClr>
                </a:solidFill>
                <a:latin typeface="Helvetica Neue"/>
                <a:ea typeface="Helvetica Neue"/>
                <a:cs typeface="Helvetica Neue"/>
                <a:sym typeface="Helvetica Neue"/>
              </a:rPr>
              <a:t>mutation rate</a:t>
            </a:r>
            <a:r>
              <a:rPr lang="en-US" sz="1300" dirty="0">
                <a:solidFill>
                  <a:schemeClr val="tx1">
                    <a:lumMod val="65000"/>
                    <a:lumOff val="35000"/>
                  </a:schemeClr>
                </a:solidFill>
                <a:latin typeface="Helvetica Neue"/>
                <a:ea typeface="Helvetica Neue"/>
                <a:cs typeface="Helvetica Neue"/>
                <a:sym typeface="Helvetica Neue"/>
              </a:rPr>
              <a:t>)</a:t>
            </a:r>
            <a:r>
              <a:rPr lang="en" sz="1300" dirty="0">
                <a:solidFill>
                  <a:schemeClr val="tx1">
                    <a:lumMod val="65000"/>
                    <a:lumOff val="35000"/>
                  </a:schemeClr>
                </a:solidFill>
                <a:latin typeface="Helvetica Neue"/>
                <a:ea typeface="Helvetica Neue"/>
                <a:cs typeface="Helvetica Neue"/>
                <a:sym typeface="Helvetica Neue"/>
              </a:rPr>
              <a:t> significantly varies &amp; is correlated</a:t>
            </a:r>
            <a:r>
              <a:rPr lang="en" sz="1300" b="0" i="0" u="none" strike="noStrike" cap="none" dirty="0">
                <a:solidFill>
                  <a:schemeClr val="tx1">
                    <a:lumMod val="65000"/>
                    <a:lumOff val="35000"/>
                  </a:schemeClr>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a:t>
            </a:r>
            <a:r>
              <a:rPr lang="en" sz="1300" dirty="0">
                <a:solidFill>
                  <a:schemeClr val="tx1">
                    <a:lumMod val="65000"/>
                    <a:lumOff val="35000"/>
                  </a:schemeClr>
                </a:solidFill>
                <a:latin typeface="Helvetica Neue"/>
                <a:ea typeface="Helvetica Neue"/>
                <a:cs typeface="Helvetica Neue"/>
                <a:sym typeface="Helvetica Neue"/>
              </a:rPr>
              <a:t>variety</a:t>
            </a:r>
            <a:r>
              <a:rPr lang="en" sz="1300" b="0" i="0" u="none" strike="noStrike" cap="none" dirty="0">
                <a:solidFill>
                  <a:schemeClr val="tx1">
                    <a:lumMod val="65000"/>
                    <a:lumOff val="35000"/>
                  </a:schemeClr>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C000"/>
                </a:solidFill>
                <a:latin typeface="Helvetica Neue"/>
                <a:ea typeface="Helvetica Neue"/>
                <a:cs typeface="Helvetica Neue"/>
                <a:sym typeface="Helvetica Neue"/>
              </a:rPr>
              <a:t>pRCC</a:t>
            </a:r>
            <a:endParaRPr lang="en" sz="1700" b="1" dirty="0">
              <a:solidFill>
                <a:srgbClr val="FFC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350632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579815"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Introduction</a:t>
            </a:r>
            <a:endParaRPr lang="en-US" sz="17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bg1"/>
                </a:solidFill>
                <a:latin typeface="Helvetica Neue"/>
                <a:ea typeface="Helvetica Neue"/>
                <a:cs typeface="Helvetica Neue"/>
                <a:sym typeface="Helvetica Neue"/>
              </a:rPr>
              <a:t>An individual's disease variants as </a:t>
            </a:r>
            <a:r>
              <a:rPr lang="en-US" sz="1300" dirty="0" smtClean="0">
                <a:solidFill>
                  <a:schemeClr val="bg1"/>
                </a:solidFill>
                <a:latin typeface="Helvetica Neue"/>
                <a:ea typeface="Helvetica Neue"/>
                <a:cs typeface="Helvetica Neue"/>
                <a:sym typeface="Helvetica Neue"/>
              </a:rPr>
              <a:t/>
            </a:r>
            <a:br>
              <a:rPr lang="en-US" sz="1300" dirty="0" smtClean="0">
                <a:solidFill>
                  <a:schemeClr val="bg1"/>
                </a:solidFill>
                <a:latin typeface="Helvetica Neue"/>
                <a:ea typeface="Helvetica Neue"/>
                <a:cs typeface="Helvetica Neue"/>
                <a:sym typeface="Helvetica Neue"/>
              </a:rPr>
            </a:br>
            <a:r>
              <a:rPr lang="en" sz="1300" dirty="0" smtClean="0">
                <a:solidFill>
                  <a:schemeClr val="bg1"/>
                </a:solidFill>
                <a:latin typeface="Helvetica Neue"/>
                <a:ea typeface="Helvetica Neue"/>
                <a:cs typeface="Helvetica Neue"/>
                <a:sym typeface="Helvetica Neue"/>
              </a:rPr>
              <a:t>the </a:t>
            </a:r>
            <a:r>
              <a:rPr lang="en" sz="1300" dirty="0">
                <a:solidFill>
                  <a:schemeClr val="bg1"/>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300" b="1" u="sng" dirty="0">
                <a:solidFill>
                  <a:schemeClr val="bg1"/>
                </a:solidFill>
                <a:latin typeface="Helvetica Neue"/>
                <a:ea typeface="Helvetica Neue"/>
                <a:cs typeface="Helvetica Neue"/>
                <a:sym typeface="Helvetica Neue"/>
              </a:rPr>
              <a:t>The exponential scaling</a:t>
            </a:r>
            <a:r>
              <a:rPr lang="en" sz="1300" dirty="0">
                <a:solidFill>
                  <a:schemeClr val="bg1"/>
                </a:solidFill>
                <a:latin typeface="Helvetica Neue"/>
                <a:ea typeface="Helvetica Neue"/>
                <a:cs typeface="Helvetica Neue"/>
                <a:sym typeface="Helvetica Neue"/>
              </a:rPr>
              <a:t> of data </a:t>
            </a:r>
            <a:r>
              <a:rPr lang="en" sz="1300" dirty="0" smtClean="0">
                <a:solidFill>
                  <a:schemeClr val="bg1"/>
                </a:solidFill>
                <a:latin typeface="Helvetica Neue"/>
                <a:ea typeface="Helvetica Neue"/>
                <a:cs typeface="Helvetica Neue"/>
                <a:sym typeface="Helvetica Neue"/>
              </a:rPr>
              <a:t>gen</a:t>
            </a:r>
            <a:r>
              <a:rPr lang="en-US" sz="1300" dirty="0" smtClean="0">
                <a:solidFill>
                  <a:schemeClr val="bg1"/>
                </a:solidFill>
                <a:latin typeface="Helvetica Neue"/>
                <a:ea typeface="Helvetica Neue"/>
                <a:cs typeface="Helvetica Neue"/>
                <a:sym typeface="Helvetica Neue"/>
              </a:rPr>
              <a:t>.</a:t>
            </a:r>
            <a:r>
              <a:rPr lang="en" sz="1300" dirty="0" smtClean="0">
                <a:solidFill>
                  <a:schemeClr val="bg1"/>
                </a:solidFill>
                <a:latin typeface="Helvetica Neue"/>
                <a:ea typeface="Helvetica Neue"/>
                <a:cs typeface="Helvetica Neue"/>
                <a:sym typeface="Helvetica Neue"/>
              </a:rPr>
              <a:t> </a:t>
            </a:r>
            <a:r>
              <a:rPr lang="en" sz="1300" dirty="0">
                <a:solidFill>
                  <a:schemeClr val="bg1"/>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300" dirty="0" smtClean="0">
                <a:solidFill>
                  <a:schemeClr val="bg1"/>
                </a:solidFill>
                <a:latin typeface="Helvetica Neue"/>
                <a:ea typeface="Helvetica Neue"/>
                <a:cs typeface="Helvetica Neue"/>
                <a:sym typeface="Helvetica Neue"/>
              </a:rPr>
              <a:t>Big-data </a:t>
            </a:r>
            <a:r>
              <a:rPr lang="en-US" sz="1300" dirty="0">
                <a:solidFill>
                  <a:schemeClr val="bg1"/>
                </a:solidFill>
                <a:latin typeface="Helvetica Neue"/>
                <a:ea typeface="Helvetica Neue"/>
                <a:cs typeface="Helvetica Neue"/>
                <a:sym typeface="Helvetica Neue"/>
              </a:rPr>
              <a:t>m</a:t>
            </a:r>
            <a:r>
              <a:rPr lang="en" sz="1300" dirty="0" err="1" smtClean="0">
                <a:solidFill>
                  <a:schemeClr val="bg1"/>
                </a:solidFill>
                <a:latin typeface="Helvetica Neue"/>
                <a:ea typeface="Helvetica Neue"/>
                <a:cs typeface="Helvetica Neue"/>
                <a:sym typeface="Helvetica Neue"/>
              </a:rPr>
              <a:t>ining</a:t>
            </a:r>
            <a:r>
              <a:rPr lang="en" sz="1300" dirty="0" smtClean="0">
                <a:solidFill>
                  <a:schemeClr val="bg1"/>
                </a:solidFill>
                <a:latin typeface="Helvetica Neue"/>
                <a:ea typeface="Helvetica Neue"/>
                <a:cs typeface="Helvetica Neue"/>
                <a:sym typeface="Helvetica Neue"/>
              </a:rPr>
              <a:t> to </a:t>
            </a:r>
            <a:r>
              <a:rPr lang="en" sz="1300" dirty="0">
                <a:solidFill>
                  <a:schemeClr val="bg1"/>
                </a:solidFill>
                <a:latin typeface="Helvetica Neue"/>
                <a:ea typeface="Helvetica Neue"/>
                <a:cs typeface="Helvetica Neue"/>
                <a:sym typeface="Helvetica Neue"/>
              </a:rPr>
              <a:t>prioritize </a:t>
            </a:r>
            <a:r>
              <a:rPr lang="en-US" sz="1300" dirty="0">
                <a:solidFill>
                  <a:schemeClr val="bg1"/>
                </a:solidFill>
                <a:latin typeface="Helvetica Neue"/>
                <a:ea typeface="Helvetica Neue"/>
                <a:cs typeface="Helvetica Neue"/>
                <a:sym typeface="Helvetica Neue"/>
              </a:rPr>
              <a:t>key </a:t>
            </a:r>
            <a:r>
              <a:rPr lang="en" sz="1300" dirty="0">
                <a:solidFill>
                  <a:schemeClr val="bg1"/>
                </a:solidFill>
                <a:latin typeface="Helvetica Neue"/>
                <a:ea typeface="Helvetica Neue"/>
                <a:cs typeface="Helvetica Neue"/>
                <a:sym typeface="Helvetica Neue"/>
              </a:rPr>
              <a:t>variants </a:t>
            </a:r>
            <a:r>
              <a:rPr lang="en-US" sz="1300" dirty="0" smtClean="0">
                <a:solidFill>
                  <a:schemeClr val="bg1"/>
                </a:solidFill>
                <a:latin typeface="Helvetica Neue"/>
                <a:ea typeface="Helvetica Neue"/>
                <a:cs typeface="Helvetica Neue"/>
                <a:sym typeface="Helvetica Neue"/>
              </a:rPr>
              <a:t>as </a:t>
            </a:r>
            <a:r>
              <a:rPr lang="en" sz="1300" dirty="0" smtClean="0">
                <a:solidFill>
                  <a:schemeClr val="bg1"/>
                </a:solidFill>
                <a:latin typeface="Helvetica Neue"/>
                <a:ea typeface="Helvetica Neue"/>
                <a:cs typeface="Helvetica Neue"/>
                <a:sym typeface="Helvetica Neue"/>
              </a:rPr>
              <a:t>drivers</a:t>
            </a:r>
            <a:endParaRPr lang="en" sz="1300" dirty="0">
              <a:solidFill>
                <a:schemeClr val="bg1"/>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17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chemeClr val="bg1"/>
                </a:solidFill>
              </a:rPr>
              <a:t>ALoFT</a:t>
            </a:r>
            <a:r>
              <a:rPr lang="en" sz="1300" dirty="0">
                <a:solidFill>
                  <a:schemeClr val="bg1"/>
                </a:solidFill>
              </a:rPr>
              <a:t>: Annotation of Loss-of-Function Transcripts. </a:t>
            </a:r>
          </a:p>
          <a:p>
            <a:pPr lvl="1" indent="-228600">
              <a:spcBef>
                <a:spcPts val="500"/>
              </a:spcBef>
              <a:buFont typeface="Merriweather Sans"/>
              <a:buChar char="•"/>
            </a:pPr>
            <a:r>
              <a:rPr lang="en" sz="1300" b="1" u="sng" dirty="0">
                <a:solidFill>
                  <a:schemeClr val="bg1"/>
                </a:solidFill>
              </a:rPr>
              <a:t>Frustration</a:t>
            </a:r>
            <a:r>
              <a:rPr lang="en" sz="1300" dirty="0">
                <a:solidFill>
                  <a:schemeClr val="bg1"/>
                </a:solidFill>
              </a:rPr>
              <a:t> as a localized metric of SNV impact. Differential profiles for oncogenes v. TSGs</a:t>
            </a:r>
            <a:endParaRPr lang="en-US" sz="1300" dirty="0">
              <a:solidFill>
                <a:schemeClr val="bg1"/>
              </a:solidFill>
            </a:endParaRPr>
          </a:p>
          <a:p>
            <a:pPr indent="-228600">
              <a:spcBef>
                <a:spcPts val="500"/>
              </a:spcBef>
              <a:buFont typeface="Merriweather Sans"/>
              <a:buChar char="•"/>
            </a:pPr>
            <a:r>
              <a:rPr lang="en" sz="1700" dirty="0">
                <a:solidFill>
                  <a:schemeClr val="bg1"/>
                </a:solidFill>
                <a:latin typeface="Helvetica Neue"/>
                <a:ea typeface="Helvetica Neue"/>
                <a:cs typeface="Helvetica Neue"/>
                <a:sym typeface="Helvetica Neue"/>
              </a:rPr>
              <a:t>Functional impact #2: Non-coding</a:t>
            </a:r>
            <a:endParaRPr lang="en-US" sz="1700" dirty="0">
              <a:solidFill>
                <a:schemeClr val="bg1"/>
              </a:solidFill>
              <a:latin typeface="Helvetica Neue"/>
              <a:ea typeface="Helvetica Neue"/>
              <a:cs typeface="Helvetica Neue"/>
            </a:endParaRPr>
          </a:p>
          <a:p>
            <a:pPr lvl="1" indent="-228600">
              <a:spcBef>
                <a:spcPts val="500"/>
              </a:spcBef>
              <a:buFont typeface="Merriweather Sans"/>
              <a:buChar char="•"/>
            </a:pPr>
            <a:r>
              <a:rPr lang="en-US" sz="1300" b="1" u="sng" dirty="0" err="1" smtClean="0">
                <a:solidFill>
                  <a:schemeClr val="bg1"/>
                </a:solidFill>
              </a:rPr>
              <a:t>uORFs</a:t>
            </a:r>
            <a:r>
              <a:rPr lang="en-US" sz="1300" b="1" u="sng" dirty="0" smtClean="0">
                <a:solidFill>
                  <a:schemeClr val="bg1"/>
                </a:solidFill>
              </a:rPr>
              <a:t>:</a:t>
            </a:r>
            <a:r>
              <a:rPr lang="en-US" sz="1300" dirty="0" smtClean="0">
                <a:solidFill>
                  <a:schemeClr val="bg1"/>
                </a:solidFill>
              </a:rPr>
              <a:t> Feature integration to find small subset of upstream mutations that potentially alter translation</a:t>
            </a:r>
          </a:p>
          <a:p>
            <a:pPr lvl="1" indent="-228600">
              <a:spcBef>
                <a:spcPts val="400"/>
              </a:spcBef>
              <a:buClr>
                <a:srgbClr val="FFFFFF"/>
              </a:buClr>
              <a:buFont typeface="Helvetica Neue"/>
              <a:buChar char="•"/>
            </a:pPr>
            <a:r>
              <a:rPr lang="en" sz="1300" b="1" u="sng" dirty="0" err="1" smtClean="0">
                <a:solidFill>
                  <a:schemeClr val="bg1"/>
                </a:solidFill>
                <a:latin typeface="Helvetica Neue"/>
                <a:ea typeface="Helvetica Neue"/>
                <a:cs typeface="Helvetica Neue"/>
              </a:rPr>
              <a:t>FunSeq</a:t>
            </a:r>
            <a:r>
              <a:rPr lang="en" sz="1300" b="1" u="sng" dirty="0" smtClean="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integrates evidence,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with a</a:t>
            </a:r>
            <a:r>
              <a:rPr lang="en-US" sz="1300" dirty="0">
                <a:solidFill>
                  <a:schemeClr val="bg1"/>
                </a:solidFill>
                <a:latin typeface="Helvetica Neue"/>
                <a:ea typeface="Helvetica Neue"/>
                <a:cs typeface="Helvetica Neue"/>
              </a:rPr>
              <a:t> “</a:t>
            </a:r>
            <a:r>
              <a:rPr lang="en-US" sz="1300" dirty="0" err="1">
                <a:solidFill>
                  <a:schemeClr val="bg1"/>
                </a:solidFill>
                <a:latin typeface="Helvetica Neue"/>
                <a:ea typeface="Helvetica Neue"/>
                <a:cs typeface="Helvetica Neue"/>
              </a:rPr>
              <a:t>surprisal</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based weighting </a:t>
            </a:r>
            <a:r>
              <a:rPr lang="en" sz="1300" dirty="0" smtClean="0">
                <a:solidFill>
                  <a:schemeClr val="bg1"/>
                </a:solidFill>
                <a:latin typeface="Helvetica Neue"/>
                <a:ea typeface="Helvetica Neue"/>
                <a:cs typeface="Helvetica Neue"/>
              </a:rPr>
              <a:t>scheme</a:t>
            </a:r>
            <a:r>
              <a:rPr lang="en-US" sz="1300" dirty="0" smtClean="0">
                <a:solidFill>
                  <a:schemeClr val="bg1"/>
                </a:solidFill>
                <a:latin typeface="Helvetica Neue"/>
                <a:ea typeface="Helvetica Neue"/>
                <a:cs typeface="Helvetica Neue"/>
              </a:rPr>
              <a:t>. </a:t>
            </a:r>
            <a:r>
              <a:rPr lang="en" sz="1300" dirty="0" smtClean="0">
                <a:solidFill>
                  <a:schemeClr val="bg1"/>
                </a:solidFill>
                <a:latin typeface="Helvetica Neue"/>
                <a:ea typeface="Helvetica Neue"/>
                <a:cs typeface="Helvetica Neue"/>
              </a:rPr>
              <a:t>Prioritizing </a:t>
            </a:r>
            <a:r>
              <a:rPr lang="en" sz="1300" dirty="0">
                <a:solidFill>
                  <a:schemeClr val="bg1"/>
                </a:solidFill>
                <a:latin typeface="Helvetica Neue"/>
                <a:ea typeface="Helvetica Neue"/>
                <a:cs typeface="Helvetica Neue"/>
              </a:rPr>
              <a:t>rare variants with “sensitive sites” </a:t>
            </a:r>
            <a:r>
              <a:rPr lang="en-US" sz="1300" dirty="0">
                <a:solidFill>
                  <a:schemeClr val="bg1"/>
                </a:solidFill>
                <a:latin typeface="Helvetica Neue"/>
                <a:ea typeface="Helvetica Neue"/>
                <a:cs typeface="Helvetica Neue"/>
              </a:rPr>
              <a:t/>
            </a:r>
            <a:br>
              <a:rPr lang="en-US" sz="1300" dirty="0">
                <a:solidFill>
                  <a:schemeClr val="bg1"/>
                </a:solidFill>
                <a:latin typeface="Helvetica Neue"/>
                <a:ea typeface="Helvetica Neue"/>
                <a:cs typeface="Helvetica Neue"/>
              </a:rPr>
            </a:br>
            <a:r>
              <a:rPr lang="en" sz="1300" dirty="0">
                <a:solidFill>
                  <a:schemeClr val="bg1"/>
                </a:solidFill>
                <a:latin typeface="Helvetica Neue"/>
                <a:ea typeface="Helvetica Neue"/>
                <a:cs typeface="Helvetica Neue"/>
              </a:rPr>
              <a:t>(human</a:t>
            </a:r>
            <a:r>
              <a:rPr lang="en-US" sz="1300" dirty="0">
                <a:solidFill>
                  <a:schemeClr val="bg1"/>
                </a:solidFill>
                <a:latin typeface="Helvetica Neue"/>
                <a:ea typeface="Helvetica Neue"/>
                <a:cs typeface="Helvetica Neue"/>
              </a:rPr>
              <a:t> </a:t>
            </a:r>
            <a:r>
              <a:rPr lang="en" sz="1300" dirty="0">
                <a:solidFill>
                  <a:schemeClr val="bg1"/>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bg1"/>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bg1"/>
                </a:solidFill>
                <a:latin typeface="Arial"/>
                <a:ea typeface="Arial"/>
                <a:cs typeface="Arial"/>
                <a:sym typeface="Arial"/>
              </a:rPr>
              <a:t/>
            </a:r>
            <a:br>
              <a:rPr lang="en" sz="1400" b="0" i="0" u="none" strike="noStrike" cap="none" dirty="0">
                <a:solidFill>
                  <a:schemeClr val="bg1"/>
                </a:solidFill>
                <a:latin typeface="Arial"/>
                <a:ea typeface="Arial"/>
                <a:cs typeface="Arial"/>
                <a:sym typeface="Arial"/>
              </a:rPr>
            </a:br>
            <a:endParaRPr lang="en" sz="1400" b="0" i="0" u="none" strike="noStrike" cap="none" dirty="0">
              <a:solidFill>
                <a:schemeClr val="bg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49263" y="778675"/>
            <a:ext cx="4736088"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US" sz="1300" b="1" i="0" u="sng" strike="noStrike" cap="none" dirty="0" smtClean="0">
                <a:solidFill>
                  <a:srgbClr val="FFFFFF"/>
                </a:solidFill>
                <a:latin typeface="Helvetica Neue"/>
                <a:ea typeface="Helvetica Neue"/>
                <a:cs typeface="Helvetica Neue"/>
                <a:sym typeface="Helvetica Neue"/>
              </a:rPr>
              <a:t>BMR</a:t>
            </a:r>
            <a:r>
              <a:rPr lang="en-US" sz="1300" dirty="0" smtClean="0">
                <a:solidFill>
                  <a:srgbClr val="FFFFFF"/>
                </a:solidFill>
                <a:latin typeface="Helvetica Neue"/>
                <a:ea typeface="Helvetica Neue"/>
                <a:cs typeface="Helvetica Neue"/>
                <a:sym typeface="Helvetica Neue"/>
              </a:rPr>
              <a:t> (</a:t>
            </a:r>
            <a:r>
              <a:rPr lang="en" sz="1300" dirty="0" smtClean="0">
                <a:solidFill>
                  <a:srgbClr val="FFFFFF"/>
                </a:solidFill>
                <a:latin typeface="Helvetica Neue"/>
                <a:ea typeface="Helvetica Neue"/>
                <a:cs typeface="Helvetica Neue"/>
                <a:sym typeface="Helvetica Neue"/>
              </a:rPr>
              <a:t>Background </a:t>
            </a:r>
            <a:r>
              <a:rPr lang="en" sz="1300" dirty="0">
                <a:solidFill>
                  <a:srgbClr val="FFFFFF"/>
                </a:solidFill>
                <a:latin typeface="Helvetica Neue"/>
                <a:ea typeface="Helvetica Neue"/>
                <a:cs typeface="Helvetica Neue"/>
                <a:sym typeface="Helvetica Neue"/>
              </a:rPr>
              <a:t>mutation rate</a:t>
            </a:r>
            <a:r>
              <a:rPr lang="en-US" sz="1300" dirty="0">
                <a:solidFill>
                  <a:srgbClr val="FFFFFF"/>
                </a:solidFill>
                <a:latin typeface="Helvetica Neue"/>
                <a:ea typeface="Helvetica Neue"/>
                <a:cs typeface="Helvetica Neue"/>
                <a:sym typeface="Helvetica Neue"/>
              </a:rPr>
              <a:t>)</a:t>
            </a:r>
            <a:r>
              <a:rPr lang="en" sz="1300" dirty="0">
                <a:solidFill>
                  <a:srgbClr val="FFFFFF"/>
                </a:solidFill>
                <a:latin typeface="Helvetica Neue"/>
                <a:ea typeface="Helvetica Neue"/>
                <a:cs typeface="Helvetica Neue"/>
                <a:sym typeface="Helvetica Neue"/>
              </a:rPr>
              <a:t> significantly varies &amp; is correlated</a:t>
            </a:r>
            <a:r>
              <a:rPr lang="en" sz="1300" b="0" i="0" u="none" strike="noStrike" cap="none" dirty="0">
                <a:solidFill>
                  <a:srgbClr val="FFFFFF"/>
                </a:solidFill>
                <a:latin typeface="Helvetica Neue"/>
                <a:ea typeface="Helvetica Neue"/>
                <a:cs typeface="Helvetica Neue"/>
                <a:sym typeface="Helvetica Neue"/>
              </a:rPr>
              <a:t>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a:t>
            </a:r>
            <a:r>
              <a:rPr lang="en" sz="1300" dirty="0">
                <a:solidFill>
                  <a:srgbClr val="FFFFFF"/>
                </a:solidFill>
                <a:latin typeface="Helvetica Neue"/>
                <a:ea typeface="Helvetica Neue"/>
                <a:cs typeface="Helvetica Neue"/>
                <a:sym typeface="Helvetica Neue"/>
              </a:rPr>
              <a:t>variety</a:t>
            </a:r>
            <a:r>
              <a:rPr lang="en" sz="1300" b="0" i="0" u="none" strike="noStrike" cap="none" dirty="0">
                <a:solidFill>
                  <a:srgbClr val="FFFFFF"/>
                </a:solidFill>
                <a:latin typeface="Helvetica Neue"/>
                <a:ea typeface="Helvetica Neue"/>
                <a:cs typeface="Helvetica Neue"/>
                <a:sym typeface="Helvetica Neue"/>
              </a:rPr>
              <a:t>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43325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879" name="Shape 1879"/>
          <p:cNvSpPr/>
          <p:nvPr/>
        </p:nvSpPr>
        <p:spPr>
          <a:xfrm>
            <a:off x="601575" y="93160"/>
            <a:ext cx="4350671"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a:solidFill>
                  <a:srgbClr val="FF0000"/>
                </a:solidFill>
              </a:rPr>
              <a:t>Frustration</a:t>
            </a:r>
          </a:p>
          <a:p>
            <a:pPr lvl="0" rtl="0">
              <a:spcBef>
                <a:spcPts val="0"/>
              </a:spcBef>
              <a:buClr>
                <a:schemeClr val="dk1"/>
              </a:buClr>
              <a:buSzPct val="25000"/>
              <a:buFont typeface="Arial"/>
              <a:buNone/>
            </a:pPr>
            <a:r>
              <a:rPr lang="en" sz="1200" dirty="0">
                <a:solidFill>
                  <a:schemeClr val="dk1"/>
                </a:solidFill>
              </a:rPr>
              <a:t>S </a:t>
            </a:r>
            <a:r>
              <a:rPr lang="en" sz="1800" b="1" dirty="0">
                <a:solidFill>
                  <a:srgbClr val="1155CC"/>
                </a:solidFill>
              </a:rPr>
              <a:t>Kumar</a:t>
            </a:r>
            <a:r>
              <a:rPr lang="en" sz="1200" dirty="0">
                <a:solidFill>
                  <a:schemeClr val="dk1"/>
                </a:solidFill>
              </a:rPr>
              <a:t>, D Clarke</a:t>
            </a: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err="1">
                <a:solidFill>
                  <a:srgbClr val="FF0000"/>
                </a:solidFill>
              </a:rPr>
              <a:t>MrTADfinder</a:t>
            </a:r>
            <a:endParaRPr lang="en" sz="1800" b="1" dirty="0">
              <a:solidFill>
                <a:srgbClr val="FF0000"/>
              </a:solidFill>
            </a:endParaRPr>
          </a:p>
          <a:p>
            <a:pPr marL="0" marR="0" lvl="0" indent="0" rtl="0">
              <a:spcBef>
                <a:spcPts val="0"/>
              </a:spcBef>
              <a:spcAft>
                <a:spcPts val="0"/>
              </a:spcAft>
              <a:buSzPct val="25000"/>
              <a:buNone/>
            </a:pPr>
            <a:r>
              <a:rPr lang="en" sz="1200" dirty="0">
                <a:solidFill>
                  <a:schemeClr val="dk1"/>
                </a:solidFill>
              </a:rPr>
              <a:t>KK </a:t>
            </a:r>
            <a:r>
              <a:rPr lang="en" sz="1800" b="1" dirty="0">
                <a:solidFill>
                  <a:srgbClr val="1155CC"/>
                </a:solidFill>
              </a:rPr>
              <a:t>Yan</a:t>
            </a:r>
            <a:r>
              <a:rPr lang="en" sz="1200" dirty="0">
                <a:solidFill>
                  <a:schemeClr val="dk1"/>
                </a:solidFill>
              </a:rPr>
              <a:t>, S Lou</a:t>
            </a:r>
          </a:p>
          <a:p>
            <a:pPr marL="0" marR="0" lvl="0" indent="0" rtl="0">
              <a:spcBef>
                <a:spcPts val="0"/>
              </a:spcBef>
              <a:spcAft>
                <a:spcPts val="0"/>
              </a:spcAft>
              <a:buNone/>
            </a:pPr>
            <a:endParaRPr sz="1200" b="1" dirty="0">
              <a:solidFill>
                <a:srgbClr val="FF0000"/>
              </a:solidFill>
            </a:endParaRPr>
          </a:p>
          <a:p>
            <a:pPr marL="0" marR="0" lvl="0" indent="0" rtl="0">
              <a:spcBef>
                <a:spcPts val="0"/>
              </a:spcBef>
              <a:spcAft>
                <a:spcPts val="0"/>
              </a:spcAft>
              <a:buSzPct val="25000"/>
              <a:buNone/>
            </a:pPr>
            <a:r>
              <a:rPr lang="en" sz="1800" b="1" i="0" u="none" strike="noStrike" cap="none" dirty="0" err="1">
                <a:solidFill>
                  <a:srgbClr val="FF0000"/>
                </a:solidFill>
                <a:latin typeface="Arial"/>
                <a:ea typeface="Arial"/>
                <a:cs typeface="Arial"/>
                <a:sym typeface="Arial"/>
              </a:rPr>
              <a:t>VAT</a:t>
            </a:r>
            <a:r>
              <a:rPr lang="en" sz="1200" b="0" i="0" u="none" strike="noStrike" cap="none" dirty="0" err="1">
                <a:solidFill>
                  <a:srgbClr val="000000"/>
                </a:solidFill>
                <a:latin typeface="Arial"/>
                <a:ea typeface="Arial"/>
                <a:cs typeface="Arial"/>
                <a:sym typeface="Arial"/>
              </a:rPr>
              <a:t>.gersteinlab.org</a:t>
            </a:r>
            <a:endParaRPr lang="en"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rgbClr val="000000"/>
                </a:solidFill>
                <a:latin typeface="Arial"/>
                <a:ea typeface="Arial"/>
                <a:cs typeface="Arial"/>
                <a:sym typeface="Arial"/>
              </a:rPr>
              <a:t>L </a:t>
            </a:r>
            <a:r>
              <a:rPr lang="en" sz="1800" b="1" dirty="0" err="1">
                <a:solidFill>
                  <a:srgbClr val="1155CC"/>
                </a:solidFill>
              </a:rPr>
              <a:t>Habegger</a:t>
            </a:r>
            <a:r>
              <a:rPr lang="en" sz="1200" b="0" i="0" u="none" strike="noStrike" cap="none" dirty="0">
                <a:solidFill>
                  <a:srgbClr val="000000"/>
                </a:solidFill>
                <a:latin typeface="Arial"/>
                <a:ea typeface="Arial"/>
                <a:cs typeface="Arial"/>
                <a:sym typeface="Arial"/>
              </a:rPr>
              <a:t>, S </a:t>
            </a:r>
            <a:r>
              <a:rPr lang="en" sz="1200" dirty="0" err="1"/>
              <a:t>Balasubramanian</a:t>
            </a:r>
            <a:r>
              <a:rPr lang="en" sz="1200" dirty="0"/>
              <a:t>, </a:t>
            </a:r>
            <a:r>
              <a:rPr lang="en" sz="1200" dirty="0" smtClean="0"/>
              <a:t>DZ </a:t>
            </a:r>
            <a:r>
              <a:rPr lang="en" sz="1200" dirty="0"/>
              <a:t>Chen, </a:t>
            </a:r>
            <a:r>
              <a:rPr lang="en" sz="1200" dirty="0" smtClean="0"/>
              <a:t>E</a:t>
            </a:r>
            <a:r>
              <a:rPr lang="en-US" sz="1200" dirty="0" smtClean="0"/>
              <a:t> </a:t>
            </a:r>
            <a:r>
              <a:rPr lang="en" sz="1200" dirty="0" err="1" smtClean="0"/>
              <a:t>Khurana</a:t>
            </a:r>
            <a:r>
              <a:rPr lang="en" sz="1200" dirty="0"/>
              <a:t>, </a:t>
            </a:r>
            <a:r>
              <a:rPr lang="en-US" sz="1200" dirty="0" smtClean="0"/>
              <a:t/>
            </a:r>
            <a:br>
              <a:rPr lang="en-US" sz="1200" dirty="0" smtClean="0"/>
            </a:br>
            <a:r>
              <a:rPr lang="en" sz="1200" dirty="0" smtClean="0"/>
              <a:t>A </a:t>
            </a:r>
            <a:r>
              <a:rPr lang="en" sz="1200" dirty="0" err="1"/>
              <a:t>Sboner</a:t>
            </a:r>
            <a:r>
              <a:rPr lang="en" sz="1200" dirty="0"/>
              <a:t>, </a:t>
            </a:r>
            <a:r>
              <a:rPr lang="en" sz="1200" dirty="0" smtClean="0"/>
              <a:t>A </a:t>
            </a:r>
            <a:r>
              <a:rPr lang="en" sz="1200" dirty="0" err="1"/>
              <a:t>Harmanci</a:t>
            </a:r>
            <a:r>
              <a:rPr lang="en" sz="1200" dirty="0"/>
              <a:t>, </a:t>
            </a:r>
            <a:r>
              <a:rPr lang="en" sz="1200" dirty="0" smtClean="0"/>
              <a:t>J </a:t>
            </a:r>
            <a:r>
              <a:rPr lang="en" sz="1200" dirty="0" err="1"/>
              <a:t>Ro</a:t>
            </a:r>
            <a:r>
              <a:rPr lang="en" sz="1200" b="0" i="0" u="none" strike="noStrike" cap="none" dirty="0" err="1">
                <a:solidFill>
                  <a:srgbClr val="000000"/>
                </a:solidFill>
                <a:latin typeface="Arial"/>
                <a:ea typeface="Arial"/>
                <a:cs typeface="Arial"/>
                <a:sym typeface="Arial"/>
              </a:rPr>
              <a:t>zowsky</a:t>
            </a:r>
            <a:r>
              <a:rPr lang="en" sz="1200" b="0" i="0" u="none" strike="noStrike" cap="none" dirty="0">
                <a:solidFill>
                  <a:srgbClr val="000000"/>
                </a:solidFill>
                <a:latin typeface="Arial"/>
                <a:ea typeface="Arial"/>
                <a:cs typeface="Arial"/>
                <a:sym typeface="Arial"/>
              </a:rPr>
              <a:t>, D Clarke, M Snyder</a:t>
            </a:r>
          </a:p>
          <a:p>
            <a:pPr marL="0" marR="0" lvl="0" indent="0" rtl="0">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ALoFT.</a:t>
            </a:r>
            <a:r>
              <a:rPr lang="en" sz="1200" dirty="0" err="1">
                <a:solidFill>
                  <a:schemeClr val="dk1"/>
                </a:solidFill>
              </a:rPr>
              <a:t>gersteinlab.org</a:t>
            </a:r>
            <a:endParaRPr lang="en" sz="1200" dirty="0">
              <a:solidFill>
                <a:schemeClr val="dk1"/>
              </a:solidFill>
            </a:endParaRPr>
          </a:p>
          <a:p>
            <a:pPr marL="0" marR="0" lvl="0" indent="0" algn="l" rtl="0">
              <a:lnSpc>
                <a:spcPct val="100000"/>
              </a:lnSpc>
              <a:spcBef>
                <a:spcPts val="0"/>
              </a:spcBef>
              <a:spcAft>
                <a:spcPts val="0"/>
              </a:spcAft>
              <a:buSzPct val="25000"/>
              <a:buNone/>
            </a:pPr>
            <a:r>
              <a:rPr lang="en" sz="1400" b="0" i="0" u="none" strike="noStrike" cap="none" dirty="0">
                <a:solidFill>
                  <a:schemeClr val="dk1"/>
                </a:solidFill>
                <a:latin typeface="Arial"/>
                <a:ea typeface="Arial"/>
                <a:cs typeface="Arial"/>
                <a:sym typeface="Arial"/>
              </a:rPr>
              <a:t>S </a:t>
            </a:r>
            <a:r>
              <a:rPr lang="en" sz="1800" b="1" dirty="0" err="1">
                <a:solidFill>
                  <a:srgbClr val="1155CC"/>
                </a:solidFill>
              </a:rPr>
              <a:t>Balasubramanian</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Pawashe</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P</a:t>
            </a:r>
            <a:r>
              <a:rPr lang="en-US" sz="1200" b="0" i="0" u="none" strike="noStrike" cap="none" dirty="0" smtClean="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McGillivray</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Jin</a:t>
            </a:r>
            <a:r>
              <a:rPr lang="en" sz="1200" b="0" i="0" u="none" strike="noStrike" cap="none" dirty="0">
                <a:solidFill>
                  <a:schemeClr val="dk1"/>
                </a:solidFill>
                <a:latin typeface="Arial"/>
                <a:ea typeface="Arial"/>
                <a:cs typeface="Arial"/>
                <a:sym typeface="Arial"/>
              </a:rPr>
              <a:t>, J Liu, </a:t>
            </a:r>
            <a:r>
              <a:rPr lang="en" sz="1200" b="0" i="0" u="none" strike="noStrike" cap="none" dirty="0" smtClean="0">
                <a:solidFill>
                  <a:schemeClr val="dk1"/>
                </a:solidFill>
                <a:latin typeface="Arial"/>
                <a:ea typeface="Arial"/>
                <a:cs typeface="Arial"/>
                <a:sym typeface="Arial"/>
              </a:rPr>
              <a:t>K </a:t>
            </a:r>
            <a:r>
              <a:rPr lang="en" sz="1200" b="0" i="0" u="none" strike="noStrike" cap="none" dirty="0" err="1">
                <a:solidFill>
                  <a:schemeClr val="dk1"/>
                </a:solidFill>
                <a:latin typeface="Arial"/>
                <a:ea typeface="Arial"/>
                <a:cs typeface="Arial"/>
                <a:sym typeface="Arial"/>
              </a:rPr>
              <a:t>Karczewski</a:t>
            </a:r>
            <a:r>
              <a:rPr lang="en" sz="1200" b="0" i="0" u="none" strike="noStrike" cap="none" dirty="0">
                <a:solidFill>
                  <a:schemeClr val="dk1"/>
                </a:solidFill>
                <a:latin typeface="Arial"/>
                <a:ea typeface="Arial"/>
                <a:cs typeface="Arial"/>
                <a:sym typeface="Arial"/>
              </a:rPr>
              <a:t>, D MacArthur</a:t>
            </a: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F</a:t>
            </a:r>
            <a:r>
              <a:rPr lang="en" sz="1800" b="1" i="0" u="none" strike="noStrike" cap="none" dirty="0" err="1">
                <a:solidFill>
                  <a:srgbClr val="FF0000"/>
                </a:solidFill>
                <a:latin typeface="Arial"/>
                <a:ea typeface="Arial"/>
                <a:cs typeface="Arial"/>
                <a:sym typeface="Arial"/>
              </a:rPr>
              <a:t>un</a:t>
            </a:r>
            <a:r>
              <a:rPr lang="en" sz="1800" b="1" dirty="0" err="1">
                <a:solidFill>
                  <a:srgbClr val="FF0000"/>
                </a:solidFill>
              </a:rPr>
              <a:t>S</a:t>
            </a:r>
            <a:r>
              <a:rPr lang="en" sz="1800" b="1" i="0" u="none" strike="noStrike" cap="none" dirty="0" err="1">
                <a:solidFill>
                  <a:srgbClr val="FF0000"/>
                </a:solidFill>
                <a:latin typeface="Arial"/>
                <a:ea typeface="Arial"/>
                <a:cs typeface="Arial"/>
                <a:sym typeface="Arial"/>
              </a:rPr>
              <a:t>eq</a:t>
            </a:r>
            <a:r>
              <a:rPr lang="en" sz="1200" b="0" i="0" u="none" strike="noStrike" cap="none" dirty="0" err="1">
                <a:solidFill>
                  <a:schemeClr val="dk1"/>
                </a:solidFill>
                <a:latin typeface="Arial"/>
                <a:ea typeface="Arial"/>
                <a:cs typeface="Arial"/>
                <a:sym typeface="Arial"/>
              </a:rPr>
              <a:t>.gersteinlab.org</a:t>
            </a:r>
            <a:endParaRPr lang="en"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 sz="1200" dirty="0">
                <a:solidFill>
                  <a:schemeClr val="dk1"/>
                </a:solidFill>
              </a:rPr>
              <a:t>E </a:t>
            </a:r>
            <a:r>
              <a:rPr lang="en" sz="1800" b="1" dirty="0" err="1">
                <a:solidFill>
                  <a:srgbClr val="1155CC"/>
                </a:solidFill>
              </a:rPr>
              <a:t>Khurana</a:t>
            </a:r>
            <a:r>
              <a:rPr lang="en" sz="1200" dirty="0">
                <a:solidFill>
                  <a:schemeClr val="dk1"/>
                </a:solidFill>
              </a:rPr>
              <a:t>, </a:t>
            </a:r>
            <a:r>
              <a:rPr lang="en" sz="1200" b="0" i="0" u="none" strike="noStrike" cap="none" dirty="0">
                <a:solidFill>
                  <a:schemeClr val="dk1"/>
                </a:solidFill>
                <a:latin typeface="Arial"/>
                <a:ea typeface="Arial"/>
                <a:cs typeface="Arial"/>
                <a:sym typeface="Arial"/>
              </a:rPr>
              <a:t>Z Liu, </a:t>
            </a:r>
            <a:r>
              <a:rPr lang="en" sz="1200" b="0" i="0" u="none" strike="noStrike" cap="none" dirty="0" smtClean="0">
                <a:solidFill>
                  <a:schemeClr val="dk1"/>
                </a:solidFill>
                <a:latin typeface="Arial"/>
                <a:ea typeface="Arial"/>
                <a:cs typeface="Arial"/>
                <a:sym typeface="Arial"/>
              </a:rPr>
              <a:t>S </a:t>
            </a:r>
            <a:r>
              <a:rPr lang="en" sz="1200" b="0" i="0" u="none" strike="noStrike" cap="none" dirty="0">
                <a:solidFill>
                  <a:schemeClr val="dk1"/>
                </a:solidFill>
                <a:latin typeface="Arial"/>
                <a:ea typeface="Arial"/>
                <a:cs typeface="Arial"/>
                <a:sym typeface="Arial"/>
              </a:rPr>
              <a:t>Lou, J Bedford, </a:t>
            </a:r>
            <a:r>
              <a:rPr lang="en" sz="1200" b="0" i="0" u="none" strike="noStrike" cap="none" dirty="0" smtClean="0">
                <a:solidFill>
                  <a:schemeClr val="dk1"/>
                </a:solidFill>
                <a:latin typeface="Arial"/>
                <a:ea typeface="Arial"/>
                <a:cs typeface="Arial"/>
                <a:sym typeface="Arial"/>
              </a:rPr>
              <a:t>X </a:t>
            </a:r>
            <a:r>
              <a:rPr lang="en" sz="1200" b="0" i="0" u="none" strike="noStrike" cap="none" dirty="0">
                <a:solidFill>
                  <a:schemeClr val="dk1"/>
                </a:solidFill>
                <a:latin typeface="Arial"/>
                <a:ea typeface="Arial"/>
                <a:cs typeface="Arial"/>
                <a:sym typeface="Arial"/>
              </a:rPr>
              <a:t>Mu, </a:t>
            </a:r>
            <a:r>
              <a:rPr lang="en" sz="1200" b="0" i="0" u="none" strike="noStrike" cap="none" dirty="0" smtClean="0">
                <a:solidFill>
                  <a:schemeClr val="dk1"/>
                </a:solidFill>
                <a:latin typeface="Arial"/>
                <a:ea typeface="Arial"/>
                <a:cs typeface="Arial"/>
                <a:sym typeface="Arial"/>
              </a:rPr>
              <a:t>K </a:t>
            </a:r>
            <a:r>
              <a:rPr lang="en" sz="1200" b="0" i="0" u="none" strike="noStrike" cap="none" dirty="0" smtClean="0">
                <a:solidFill>
                  <a:schemeClr val="dk1"/>
                </a:solidFill>
                <a:latin typeface="Arial"/>
                <a:ea typeface="Arial"/>
                <a:cs typeface="Arial"/>
                <a:sym typeface="Arial"/>
              </a:rPr>
              <a:t>Yip</a:t>
            </a:r>
            <a:endParaRPr lang="en-US" sz="1200" b="0" i="0" u="none" strike="noStrike" cap="none" dirty="0" smtClean="0">
              <a:solidFill>
                <a:schemeClr val="dk1"/>
              </a:solidFill>
              <a:latin typeface="Arial"/>
              <a:ea typeface="Arial"/>
              <a:cs typeface="Arial"/>
              <a:sym typeface="Arial"/>
            </a:endParaRPr>
          </a:p>
          <a:p>
            <a:pPr marL="0" marR="0" lvl="0" indent="0" rtl="0">
              <a:spcBef>
                <a:spcPts val="0"/>
              </a:spcBef>
              <a:spcAft>
                <a:spcPts val="0"/>
              </a:spcAft>
              <a:buSzPct val="25000"/>
              <a:buNone/>
            </a:pPr>
            <a:endParaRPr lang="en-US" sz="1200" b="0" i="0" u="none" strike="noStrike" cap="none" dirty="0" smtClean="0">
              <a:solidFill>
                <a:schemeClr val="dk1"/>
              </a:solidFill>
              <a:latin typeface="Arial"/>
              <a:ea typeface="Arial"/>
              <a:cs typeface="Arial"/>
              <a:sym typeface="Arial"/>
            </a:endParaRPr>
          </a:p>
          <a:p>
            <a:pPr>
              <a:buSzPct val="25000"/>
            </a:pPr>
            <a:r>
              <a:rPr lang="en-US" sz="2000" b="1" dirty="0" err="1">
                <a:solidFill>
                  <a:srgbClr val="FF0000"/>
                </a:solidFill>
              </a:rPr>
              <a:t>pRCC</a:t>
            </a:r>
            <a:r>
              <a:rPr lang="en-US" sz="2000" b="1" dirty="0">
                <a:solidFill>
                  <a:srgbClr val="FF0000"/>
                </a:solidFill>
              </a:rPr>
              <a:t> </a:t>
            </a:r>
            <a:r>
              <a:rPr lang="en-US" sz="1200" dirty="0">
                <a:solidFill>
                  <a:schemeClr val="dk1"/>
                </a:solidFill>
              </a:rPr>
              <a:t>- S </a:t>
            </a:r>
            <a:r>
              <a:rPr lang="en-US" sz="1800" b="1" dirty="0">
                <a:solidFill>
                  <a:srgbClr val="1155CC"/>
                </a:solidFill>
              </a:rPr>
              <a:t>Li</a:t>
            </a:r>
            <a:r>
              <a:rPr lang="en-US" sz="1200" dirty="0">
                <a:solidFill>
                  <a:schemeClr val="dk1"/>
                </a:solidFill>
              </a:rPr>
              <a:t>, B </a:t>
            </a:r>
            <a:r>
              <a:rPr lang="en-US" sz="1200" dirty="0" err="1" smtClean="0">
                <a:solidFill>
                  <a:schemeClr val="dk1"/>
                </a:solidFill>
              </a:rPr>
              <a:t>Shuch</a:t>
            </a:r>
            <a:endParaRPr lang="en-US" sz="1200" dirty="0" smtClean="0">
              <a:solidFill>
                <a:schemeClr val="dk1"/>
              </a:solidFill>
            </a:endParaRPr>
          </a:p>
          <a:p>
            <a:pPr>
              <a:buClr>
                <a:schemeClr val="dk1"/>
              </a:buClr>
              <a:buSzPct val="25000"/>
            </a:pPr>
            <a:endParaRPr lang="en-US" sz="1800" dirty="0">
              <a:solidFill>
                <a:schemeClr val="dk1"/>
              </a:solidFill>
            </a:endParaRPr>
          </a:p>
          <a:p>
            <a:pPr lvl="0">
              <a:buClr>
                <a:schemeClr val="dk1"/>
              </a:buClr>
              <a:buSzPct val="25000"/>
            </a:pPr>
            <a:r>
              <a:rPr lang="en" sz="1800" b="1" dirty="0" err="1" smtClean="0">
                <a:solidFill>
                  <a:srgbClr val="FF0000"/>
                </a:solidFill>
              </a:rPr>
              <a:t>MOAT</a:t>
            </a:r>
            <a:r>
              <a:rPr lang="en" sz="1200" dirty="0" err="1" smtClean="0">
                <a:solidFill>
                  <a:schemeClr val="dk1"/>
                </a:solidFill>
              </a:rPr>
              <a:t>.gersteinlab.org</a:t>
            </a:r>
            <a:r>
              <a:rPr lang="en-US" sz="1200" dirty="0" smtClean="0">
                <a:solidFill>
                  <a:schemeClr val="dk1"/>
                </a:solidFill>
              </a:rPr>
              <a:t> </a:t>
            </a:r>
            <a:r>
              <a:rPr lang="en-US" sz="1200" dirty="0">
                <a:solidFill>
                  <a:schemeClr val="dk1"/>
                </a:solidFill>
              </a:rPr>
              <a:t>- </a:t>
            </a:r>
            <a:r>
              <a:rPr lang="en" sz="1200" dirty="0">
                <a:solidFill>
                  <a:schemeClr val="dk1"/>
                </a:solidFill>
              </a:rPr>
              <a:t>L </a:t>
            </a:r>
            <a:r>
              <a:rPr lang="en" sz="1800" b="1" dirty="0" err="1">
                <a:solidFill>
                  <a:srgbClr val="1155CC"/>
                </a:solidFill>
              </a:rPr>
              <a:t>Lochovsky</a:t>
            </a:r>
            <a:r>
              <a:rPr lang="en" sz="1200" dirty="0">
                <a:solidFill>
                  <a:schemeClr val="dk1"/>
                </a:solidFill>
              </a:rPr>
              <a:t>, J </a:t>
            </a:r>
            <a:r>
              <a:rPr lang="en" sz="1800" b="1" dirty="0">
                <a:solidFill>
                  <a:srgbClr val="1155CC"/>
                </a:solidFill>
              </a:rPr>
              <a:t>Zhang</a:t>
            </a:r>
            <a:endParaRPr lang="en-US" sz="1800" b="1" dirty="0">
              <a:solidFill>
                <a:srgbClr val="1155CC"/>
              </a:solidFill>
            </a:endParaRPr>
          </a:p>
          <a:p>
            <a:pPr lvl="0">
              <a:buClr>
                <a:srgbClr val="000000"/>
              </a:buClr>
            </a:pPr>
            <a:endParaRPr lang="en-US" sz="1200" dirty="0"/>
          </a:p>
          <a:p>
            <a:pPr lvl="0"/>
            <a:endParaRPr lang="en-US" sz="1050" dirty="0"/>
          </a:p>
          <a:p>
            <a:pPr>
              <a:buSzPct val="25000"/>
            </a:pP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
        <p:nvSpPr>
          <p:cNvPr id="1880" name="Shape 1880"/>
          <p:cNvSpPr/>
          <p:nvPr/>
        </p:nvSpPr>
        <p:spPr>
          <a:xfrm>
            <a:off x="4888871" y="-419159"/>
            <a:ext cx="4278099"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Font typeface="Arial"/>
              <a:buNone/>
            </a:pPr>
            <a:endParaRPr sz="1800" b="1" dirty="0" smtClean="0">
              <a:solidFill>
                <a:srgbClr val="FF0000"/>
              </a:solidFill>
            </a:endParaRPr>
          </a:p>
          <a:p>
            <a:pPr lvl="0" rtl="0">
              <a:spcBef>
                <a:spcPts val="0"/>
              </a:spcBef>
              <a:buClr>
                <a:schemeClr val="dk1"/>
              </a:buClr>
              <a:buSzPct val="25000"/>
              <a:buFont typeface="Arial"/>
              <a:buNone/>
            </a:pPr>
            <a:endParaRPr lang="en-US" sz="1800" b="1" dirty="0" smtClean="0">
              <a:solidFill>
                <a:srgbClr val="FF0000"/>
              </a:solidFill>
            </a:endParaRPr>
          </a:p>
          <a:p>
            <a:pPr lvl="0" rtl="0">
              <a:spcBef>
                <a:spcPts val="0"/>
              </a:spcBef>
              <a:buClr>
                <a:schemeClr val="dk1"/>
              </a:buClr>
              <a:buSzPct val="25000"/>
              <a:buFont typeface="Arial"/>
              <a:buNone/>
            </a:pPr>
            <a:r>
              <a:rPr lang="en" sz="1800" b="1" dirty="0" smtClean="0">
                <a:solidFill>
                  <a:srgbClr val="FF0000"/>
                </a:solidFill>
              </a:rPr>
              <a:t>CostSeq2</a:t>
            </a:r>
            <a:r>
              <a:rPr lang="en-US" sz="1800" b="1" dirty="0" smtClean="0">
                <a:solidFill>
                  <a:srgbClr val="FF0000"/>
                </a:solidFill>
              </a:rPr>
              <a:t> </a:t>
            </a:r>
            <a:r>
              <a:rPr lang="en-US" sz="1200" dirty="0">
                <a:solidFill>
                  <a:schemeClr val="dk1"/>
                </a:solidFill>
              </a:rPr>
              <a:t>-</a:t>
            </a:r>
            <a:r>
              <a:rPr lang="en-US" sz="1800" b="1" dirty="0" smtClean="0">
                <a:solidFill>
                  <a:srgbClr val="FF0000"/>
                </a:solidFill>
              </a:rPr>
              <a:t> </a:t>
            </a:r>
            <a:r>
              <a:rPr lang="en" sz="1100" dirty="0" smtClean="0">
                <a:solidFill>
                  <a:schemeClr val="dk1"/>
                </a:solidFill>
              </a:rPr>
              <a:t>P </a:t>
            </a:r>
            <a:r>
              <a:rPr lang="en" sz="1800" b="1" dirty="0">
                <a:solidFill>
                  <a:srgbClr val="1155CC"/>
                </a:solidFill>
              </a:rPr>
              <a:t>Muir</a:t>
            </a:r>
            <a:r>
              <a:rPr lang="en" sz="1100" dirty="0">
                <a:solidFill>
                  <a:schemeClr val="dk1"/>
                </a:solidFill>
              </a:rPr>
              <a:t>, S Li, S Lou, D Wang, </a:t>
            </a:r>
            <a:r>
              <a:rPr lang="en-US" sz="1100" dirty="0" smtClean="0">
                <a:solidFill>
                  <a:schemeClr val="dk1"/>
                </a:solidFill>
              </a:rPr>
              <a:t/>
            </a:r>
            <a:br>
              <a:rPr lang="en-US" sz="1100" dirty="0" smtClean="0">
                <a:solidFill>
                  <a:schemeClr val="dk1"/>
                </a:solidFill>
              </a:rPr>
            </a:br>
            <a:r>
              <a:rPr lang="en" sz="1100" dirty="0" smtClean="0">
                <a:solidFill>
                  <a:schemeClr val="dk1"/>
                </a:solidFill>
              </a:rPr>
              <a:t>DJ </a:t>
            </a:r>
            <a:r>
              <a:rPr lang="en" sz="1100" dirty="0" err="1">
                <a:solidFill>
                  <a:schemeClr val="dk1"/>
                </a:solidFill>
              </a:rPr>
              <a:t>Spakowicz</a:t>
            </a:r>
            <a:r>
              <a:rPr lang="en" sz="1100" dirty="0">
                <a:solidFill>
                  <a:schemeClr val="dk1"/>
                </a:solidFill>
              </a:rPr>
              <a:t>, </a:t>
            </a:r>
            <a:r>
              <a:rPr lang="en" sz="1100" dirty="0" smtClean="0">
                <a:solidFill>
                  <a:schemeClr val="dk1"/>
                </a:solidFill>
              </a:rPr>
              <a:t>L </a:t>
            </a:r>
            <a:r>
              <a:rPr lang="en" sz="1100" dirty="0" err="1">
                <a:solidFill>
                  <a:schemeClr val="dk1"/>
                </a:solidFill>
              </a:rPr>
              <a:t>Salichos</a:t>
            </a:r>
            <a:r>
              <a:rPr lang="en" sz="1100" dirty="0">
                <a:solidFill>
                  <a:schemeClr val="dk1"/>
                </a:solidFill>
              </a:rPr>
              <a:t>, J Zhang, GM Weinstock, </a:t>
            </a:r>
            <a:r>
              <a:rPr lang="en-US" sz="1100" dirty="0" smtClean="0">
                <a:solidFill>
                  <a:schemeClr val="dk1"/>
                </a:solidFill>
              </a:rPr>
              <a:t/>
            </a:r>
            <a:br>
              <a:rPr lang="en-US" sz="1100" dirty="0" smtClean="0">
                <a:solidFill>
                  <a:schemeClr val="dk1"/>
                </a:solidFill>
              </a:rPr>
            </a:br>
            <a:r>
              <a:rPr lang="en" sz="1100" dirty="0" smtClean="0">
                <a:solidFill>
                  <a:schemeClr val="dk1"/>
                </a:solidFill>
              </a:rPr>
              <a:t>F </a:t>
            </a:r>
            <a:r>
              <a:rPr lang="en" sz="1100" dirty="0">
                <a:solidFill>
                  <a:schemeClr val="dk1"/>
                </a:solidFill>
              </a:rPr>
              <a:t>Isaacs, J </a:t>
            </a:r>
            <a:r>
              <a:rPr lang="en" sz="1100" dirty="0" err="1">
                <a:solidFill>
                  <a:schemeClr val="dk1"/>
                </a:solidFill>
              </a:rPr>
              <a:t>Rozowsky</a:t>
            </a:r>
            <a:endParaRPr lang="en" sz="1100" dirty="0">
              <a:solidFill>
                <a:schemeClr val="dk1"/>
              </a:solidFill>
            </a:endParaRPr>
          </a:p>
          <a:p>
            <a:pPr marL="0" marR="0" lvl="0" indent="0" algn="l" rtl="0">
              <a:spcBef>
                <a:spcPts val="0"/>
              </a:spcBef>
              <a:spcAft>
                <a:spcPts val="0"/>
              </a:spcAft>
              <a:buNone/>
            </a:pPr>
            <a:endParaRPr sz="1200" dirty="0"/>
          </a:p>
          <a:p>
            <a:pPr lvl="0" rtl="0">
              <a:spcBef>
                <a:spcPts val="0"/>
              </a:spcBef>
              <a:buClr>
                <a:schemeClr val="dk1"/>
              </a:buClr>
              <a:buSzPct val="25000"/>
              <a:buFont typeface="Arial"/>
              <a:buNone/>
            </a:pPr>
            <a:r>
              <a:rPr lang="en" sz="1800" b="1" dirty="0" err="1">
                <a:solidFill>
                  <a:srgbClr val="FF0000"/>
                </a:solidFill>
              </a:rPr>
              <a:t>LARVA</a:t>
            </a:r>
            <a:r>
              <a:rPr lang="en" sz="1200" dirty="0" err="1">
                <a:solidFill>
                  <a:schemeClr val="dk1"/>
                </a:solidFill>
              </a:rPr>
              <a:t>.gersteinlab.org</a:t>
            </a:r>
            <a:endParaRPr lang="en" sz="1200" dirty="0">
              <a:solidFill>
                <a:schemeClr val="dk1"/>
              </a:solidFill>
            </a:endParaRPr>
          </a:p>
          <a:p>
            <a:pPr lvl="0" rtl="0">
              <a:spcBef>
                <a:spcPts val="0"/>
              </a:spcBef>
              <a:buClr>
                <a:schemeClr val="dk1"/>
              </a:buClr>
              <a:buSzPct val="25000"/>
              <a:buFont typeface="Arial"/>
              <a:buNone/>
            </a:pPr>
            <a:r>
              <a:rPr lang="en" sz="1200" dirty="0">
                <a:solidFill>
                  <a:schemeClr val="dk1"/>
                </a:solidFill>
              </a:rPr>
              <a:t>L </a:t>
            </a:r>
            <a:r>
              <a:rPr lang="en" sz="1800" b="1" dirty="0" err="1">
                <a:solidFill>
                  <a:srgbClr val="1155CC"/>
                </a:solidFill>
              </a:rPr>
              <a:t>Lochovsky</a:t>
            </a:r>
            <a:r>
              <a:rPr lang="en" sz="1200" dirty="0">
                <a:solidFill>
                  <a:schemeClr val="dk1"/>
                </a:solidFill>
              </a:rPr>
              <a:t>, J </a:t>
            </a:r>
            <a:r>
              <a:rPr lang="en" sz="1800" b="1" dirty="0">
                <a:solidFill>
                  <a:srgbClr val="1155CC"/>
                </a:solidFill>
              </a:rPr>
              <a:t>Zhang</a:t>
            </a:r>
            <a:r>
              <a:rPr lang="en" sz="1200" dirty="0">
                <a:solidFill>
                  <a:schemeClr val="dk1"/>
                </a:solidFill>
              </a:rPr>
              <a:t>, </a:t>
            </a:r>
            <a:r>
              <a:rPr lang="en" sz="1200" dirty="0" smtClean="0">
                <a:solidFill>
                  <a:schemeClr val="dk1"/>
                </a:solidFill>
              </a:rPr>
              <a:t>Y </a:t>
            </a:r>
            <a:r>
              <a:rPr lang="en" sz="1200" dirty="0">
                <a:solidFill>
                  <a:schemeClr val="dk1"/>
                </a:solidFill>
              </a:rPr>
              <a:t>Fu, E </a:t>
            </a:r>
            <a:r>
              <a:rPr lang="en" sz="1200" dirty="0" err="1">
                <a:solidFill>
                  <a:schemeClr val="dk1"/>
                </a:solidFill>
              </a:rPr>
              <a:t>Khurana</a:t>
            </a:r>
            <a:endParaRPr lang="en" sz="1200" dirty="0">
              <a:solidFill>
                <a:schemeClr val="dk1"/>
              </a:solidFill>
            </a:endParaRPr>
          </a:p>
          <a:p>
            <a:pPr lvl="0" rtl="0">
              <a:spcBef>
                <a:spcPts val="0"/>
              </a:spcBef>
              <a:buClr>
                <a:schemeClr val="dk1"/>
              </a:buClr>
              <a:buFont typeface="Arial"/>
              <a:buNone/>
            </a:pPr>
            <a:endParaRPr lang="en-US" sz="1200" dirty="0" smtClean="0">
              <a:solidFill>
                <a:schemeClr val="dk1"/>
              </a:solidFill>
            </a:endParaRPr>
          </a:p>
          <a:p>
            <a:pPr>
              <a:buClr>
                <a:schemeClr val="dk1"/>
              </a:buClr>
              <a:buSzPct val="25000"/>
            </a:pPr>
            <a:r>
              <a:rPr lang="en" sz="1200" dirty="0"/>
              <a:t>g</a:t>
            </a:r>
            <a:r>
              <a:rPr lang="en-US" sz="1200" dirty="0" err="1"/>
              <a:t>ithub.g</a:t>
            </a:r>
            <a:r>
              <a:rPr lang="en" sz="1200" dirty="0" err="1"/>
              <a:t>ersteinlab.org</a:t>
            </a:r>
            <a:r>
              <a:rPr lang="en-US" sz="1200" dirty="0"/>
              <a:t>/</a:t>
            </a:r>
            <a:r>
              <a:rPr lang="en-US" sz="1800" b="1" dirty="0" err="1">
                <a:solidFill>
                  <a:srgbClr val="FF0000"/>
                </a:solidFill>
              </a:rPr>
              <a:t>uORFs</a:t>
            </a:r>
            <a:endParaRPr lang="en" sz="1200" dirty="0"/>
          </a:p>
          <a:p>
            <a:pPr lvl="0">
              <a:buSzPct val="25000"/>
            </a:pPr>
            <a:r>
              <a:rPr lang="en-US" sz="1200" dirty="0"/>
              <a:t>P</a:t>
            </a:r>
            <a:r>
              <a:rPr lang="en" sz="1200" dirty="0"/>
              <a:t> </a:t>
            </a:r>
            <a:r>
              <a:rPr lang="en-US" sz="1800" b="1" dirty="0">
                <a:solidFill>
                  <a:srgbClr val="1155CC"/>
                </a:solidFill>
              </a:rPr>
              <a:t>McGillivray</a:t>
            </a:r>
            <a:r>
              <a:rPr lang="en" sz="1200" dirty="0"/>
              <a:t>, </a:t>
            </a:r>
            <a:r>
              <a:rPr lang="en-US" sz="1200" dirty="0"/>
              <a:t>R</a:t>
            </a:r>
            <a:r>
              <a:rPr lang="en" sz="1200" dirty="0"/>
              <a:t> </a:t>
            </a:r>
            <a:r>
              <a:rPr lang="en-US" sz="1200" dirty="0"/>
              <a:t>Ault, </a:t>
            </a:r>
            <a:r>
              <a:rPr lang="en" sz="1200" dirty="0"/>
              <a:t>M </a:t>
            </a:r>
            <a:r>
              <a:rPr lang="en" sz="1200" dirty="0" err="1" smtClean="0"/>
              <a:t>Pawashe</a:t>
            </a:r>
            <a:r>
              <a:rPr lang="en" sz="1200" dirty="0" smtClean="0"/>
              <a:t>,</a:t>
            </a:r>
            <a:r>
              <a:rPr lang="en-US" sz="1200" dirty="0" smtClean="0"/>
              <a:t> R </a:t>
            </a:r>
            <a:r>
              <a:rPr lang="en-US" sz="1200" dirty="0"/>
              <a:t>Kitchen, </a:t>
            </a:r>
            <a:r>
              <a:rPr lang="en-US" sz="1200" dirty="0" smtClean="0"/>
              <a:t/>
            </a:r>
            <a:br>
              <a:rPr lang="en-US" sz="1200" dirty="0" smtClean="0"/>
            </a:br>
            <a:r>
              <a:rPr lang="en-US" sz="1200" dirty="0" smtClean="0"/>
              <a:t>S </a:t>
            </a:r>
            <a:r>
              <a:rPr lang="en-US" sz="1200" dirty="0" err="1"/>
              <a:t>Balasubramanian</a:t>
            </a:r>
            <a:endParaRPr lang="en-US" sz="1200" dirty="0"/>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Font typeface="Arial"/>
              <a:buNone/>
            </a:pPr>
            <a:endParaRPr lang="en" sz="2400" b="1" dirty="0">
              <a:solidFill>
                <a:srgbClr val="1155CC"/>
              </a:solidFill>
            </a:endParaRPr>
          </a:p>
          <a:p>
            <a:pPr lvl="0" rtl="0">
              <a:spcBef>
                <a:spcPts val="0"/>
              </a:spcBef>
              <a:buClr>
                <a:schemeClr val="dk1"/>
              </a:buClr>
              <a:buFont typeface="Arial"/>
              <a:buNone/>
            </a:pPr>
            <a:endParaRPr sz="120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smtClean="0">
                <a:solidFill>
                  <a:schemeClr val="tx1">
                    <a:lumMod val="95000"/>
                    <a:lumOff val="5000"/>
                  </a:schemeClr>
                </a:solidFill>
              </a:rPr>
              <a:t>Ack</a:t>
            </a:r>
            <a:r>
              <a:rPr lang="en" sz="1200" dirty="0" smtClean="0">
                <a:solidFill>
                  <a:schemeClr val="dk1"/>
                </a:solidFill>
              </a:rPr>
              <a:t>nowledgments</a:t>
            </a:r>
            <a:r>
              <a:rPr lang="en-US" sz="1200" dirty="0">
                <a:solidFill>
                  <a:schemeClr val="dk1"/>
                </a:solidFill>
              </a:rPr>
              <a:t>!</a:t>
            </a:r>
            <a:r>
              <a:rPr lang="en-US" sz="1200" dirty="0" smtClean="0">
                <a:solidFill>
                  <a:schemeClr val="dk1"/>
                </a:solidFill>
              </a:rPr>
              <a:t>    </a:t>
            </a:r>
            <a:r>
              <a:rPr lang="en" sz="1200" dirty="0" smtClean="0">
                <a:solidFill>
                  <a:schemeClr val="dk1"/>
                </a:solidFill>
              </a:rPr>
              <a:t>Also</a:t>
            </a:r>
            <a:r>
              <a:rPr lang="en" sz="1200" dirty="0">
                <a:solidFill>
                  <a:schemeClr val="dk1"/>
                </a:solidFill>
              </a:rPr>
              <a:t>, </a:t>
            </a:r>
            <a:r>
              <a:rPr lang="en" sz="1200" dirty="0" smtClean="0">
                <a:solidFill>
                  <a:schemeClr val="dk1"/>
                </a:solidFill>
              </a:rPr>
              <a:t>Hiring</a:t>
            </a:r>
            <a:r>
              <a:rPr lang="en-US" sz="1200" dirty="0"/>
              <a:t>:</a:t>
            </a:r>
            <a:r>
              <a:rPr lang="en" sz="1200" dirty="0" smtClean="0"/>
              <a:t> </a:t>
            </a:r>
            <a:r>
              <a:rPr lang="en" sz="1200" dirty="0"/>
              <a:t>See</a:t>
            </a:r>
            <a:r>
              <a:rPr lang="en" sz="1800" b="1" dirty="0">
                <a:solidFill>
                  <a:schemeClr val="tx1">
                    <a:lumMod val="95000"/>
                    <a:lumOff val="5000"/>
                  </a:schemeClr>
                </a:solidFill>
              </a:rPr>
              <a:t> </a:t>
            </a:r>
            <a:r>
              <a:rPr lang="en" sz="2200" b="1" dirty="0" err="1">
                <a:solidFill>
                  <a:schemeClr val="tx1">
                    <a:lumMod val="95000"/>
                    <a:lumOff val="5000"/>
                  </a:schemeClr>
                </a:solidFill>
              </a:rPr>
              <a:t>Jobs</a:t>
            </a:r>
            <a:r>
              <a:rPr lang="en" sz="1200" dirty="0" err="1"/>
              <a:t>.gersteinlab.org</a:t>
            </a:r>
            <a:endParaRPr lang="en" sz="1200" dirty="0"/>
          </a:p>
          <a:p>
            <a:endParaRPr lang="en-US" sz="1200" dirty="0"/>
          </a:p>
        </p:txBody>
      </p:sp>
      <p:pic>
        <p:nvPicPr>
          <p:cNvPr id="4" name="Picture 3"/>
          <p:cNvPicPr>
            <a:picLocks noChangeAspect="1"/>
          </p:cNvPicPr>
          <p:nvPr/>
        </p:nvPicPr>
        <p:blipFill rotWithShape="1">
          <a:blip r:embed="rId3"/>
          <a:srcRect l="5469" t="17410" r="7145" b="9121"/>
          <a:stretch/>
        </p:blipFill>
        <p:spPr>
          <a:xfrm rot="16200000">
            <a:off x="6355358" y="3107411"/>
            <a:ext cx="2473838" cy="1463690"/>
          </a:xfrm>
          <a:prstGeom prst="rect">
            <a:avLst/>
          </a:prstGeom>
          <a:ln w="28575">
            <a:solidFill>
              <a:schemeClr val="tx1"/>
            </a:solidFill>
          </a:ln>
        </p:spPr>
      </p:pic>
      <p:pic>
        <p:nvPicPr>
          <p:cNvPr id="5" name="Picture 4"/>
          <p:cNvPicPr>
            <a:picLocks noChangeAspect="1"/>
          </p:cNvPicPr>
          <p:nvPr/>
        </p:nvPicPr>
        <p:blipFill>
          <a:blip r:embed="rId4"/>
          <a:stretch>
            <a:fillRect/>
          </a:stretch>
        </p:blipFill>
        <p:spPr>
          <a:xfrm rot="16200000">
            <a:off x="4802122" y="3012765"/>
            <a:ext cx="2468738" cy="1647883"/>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smtClean="0"/>
              <a:t>No Conflicts</a:t>
            </a:r>
          </a:p>
          <a:p>
            <a:pPr marL="461963" lvl="0" indent="0" rtl="0">
              <a:spcBef>
                <a:spcPts val="0"/>
              </a:spcBef>
              <a:buNone/>
            </a:pPr>
            <a:r>
              <a:rPr lang="en-US" sz="1400" dirty="0" smtClean="0"/>
              <a:t>Unless explicitly listed here. There are no conflicts of interest relevant to the material in this talk </a:t>
            </a:r>
          </a:p>
          <a:p>
            <a:pPr marL="0" lvl="0" indent="0" rtl="0">
              <a:spcBef>
                <a:spcPts val="0"/>
              </a:spcBef>
              <a:buNone/>
            </a:pPr>
            <a:r>
              <a:rPr lang="en" dirty="0" smtClean="0"/>
              <a:t>General PERMISSIONS</a:t>
            </a:r>
          </a:p>
          <a:p>
            <a:pPr marL="457200" lvl="0" indent="-381000" rtl="0">
              <a:spcBef>
                <a:spcPts val="0"/>
              </a:spcBef>
              <a:spcAft>
                <a:spcPts val="0"/>
              </a:spcAft>
            </a:pPr>
            <a:r>
              <a:rPr lang="en" sz="1400" dirty="0" smtClean="0"/>
              <a:t>This </a:t>
            </a:r>
            <a:r>
              <a:rPr lang="en" sz="1400" dirty="0"/>
              <a:t>Presentation is copyright Mark Gerstein, Yale University, </a:t>
            </a:r>
            <a:r>
              <a:rPr lang="en" sz="1400" dirty="0" smtClean="0"/>
              <a:t>201</a:t>
            </a:r>
            <a:r>
              <a:rPr lang="en-US" sz="1400" dirty="0" smtClean="0"/>
              <a:t>7</a:t>
            </a:r>
            <a:r>
              <a:rPr lang="en" sz="1400" dirty="0" smtClean="0"/>
              <a:t>. </a:t>
            </a:r>
            <a:endParaRPr lang="en" sz="1400" dirty="0"/>
          </a:p>
          <a:p>
            <a:pPr marL="457200" lvl="0" indent="-381000"/>
            <a:r>
              <a:rPr lang="en" sz="1400" dirty="0"/>
              <a:t>Please read permissions statement at </a:t>
            </a:r>
            <a:r>
              <a:rPr lang="en-US" sz="1400" dirty="0"/>
              <a:t/>
            </a:r>
            <a:br>
              <a:rPr lang="en-US" sz="1400" dirty="0"/>
            </a:br>
            <a:r>
              <a:rPr lang="en-US" sz="2000" b="1" dirty="0" err="1" smtClean="0"/>
              <a:t>sites.gersteinlab.org</a:t>
            </a:r>
            <a:r>
              <a:rPr lang="en-US" sz="2000" b="1" dirty="0" smtClean="0"/>
              <a:t>/Permissions</a:t>
            </a:r>
            <a:endParaRPr lang="en" sz="1400" b="1" dirty="0"/>
          </a:p>
          <a:p>
            <a:pPr marL="457200" lvl="0" indent="-381000" rtl="0">
              <a:spcBef>
                <a:spcPts val="0"/>
              </a:spcBef>
            </a:pPr>
            <a:r>
              <a:rPr lang="en-US" sz="1400" dirty="0" smtClean="0"/>
              <a:t>Basically, </a:t>
            </a:r>
            <a:r>
              <a:rPr lang="en-US" sz="1400" dirty="0"/>
              <a:t>f</a:t>
            </a:r>
            <a:r>
              <a:rPr lang="en" sz="1400" dirty="0" smtClean="0"/>
              <a:t>eel </a:t>
            </a:r>
            <a:r>
              <a:rPr lang="en" sz="1400" dirty="0"/>
              <a:t>free to use slides &amp; images in the talk with PROPER acknowledgement (via citation to relevant papers or </a:t>
            </a:r>
            <a:r>
              <a:rPr lang="en-US" sz="1400" dirty="0" smtClean="0"/>
              <a:t>website </a:t>
            </a:r>
            <a:r>
              <a:rPr lang="en" sz="1400" dirty="0" smtClean="0"/>
              <a:t>link). </a:t>
            </a:r>
            <a:r>
              <a:rPr lang="en" sz="1400" dirty="0"/>
              <a:t>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0" name="Shape 170"/>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1" name="Shape 17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72" name="Shape 172"/>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8" name="Shape 178"/>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9" name="Shape 17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80" name="Shape 18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pic>
        <p:nvPicPr>
          <p:cNvPr id="181" name="Shape 181"/>
          <p:cNvPicPr preferRelativeResize="0"/>
          <p:nvPr/>
        </p:nvPicPr>
        <p:blipFill rotWithShape="1">
          <a:blip r:embed="rId4">
            <a:alphaModFix/>
          </a:blip>
          <a:srcRect l="20336" t="9396" r="17489" b="9249"/>
          <a:stretch/>
        </p:blipFill>
        <p:spPr>
          <a:xfrm>
            <a:off x="3686175" y="3818335"/>
            <a:ext cx="1063228" cy="1042988"/>
          </a:xfrm>
          <a:prstGeom prst="rect">
            <a:avLst/>
          </a:prstGeom>
          <a:noFill/>
          <a:ln>
            <a:noFill/>
          </a:ln>
        </p:spPr>
      </p:pic>
      <p:cxnSp>
        <p:nvCxnSpPr>
          <p:cNvPr id="182" name="Shape 182"/>
          <p:cNvCxnSpPr/>
          <p:nvPr/>
        </p:nvCxnSpPr>
        <p:spPr>
          <a:xfrm rot="10800000">
            <a:off x="3553032" y="2030036"/>
            <a:ext cx="507000" cy="1788300"/>
          </a:xfrm>
          <a:prstGeom prst="straightConnector1">
            <a:avLst/>
          </a:prstGeom>
          <a:noFill/>
          <a:ln w="28575" cap="flat" cmpd="sng">
            <a:solidFill>
              <a:srgbClr val="548135"/>
            </a:solidFill>
            <a:prstDash val="solid"/>
            <a:round/>
            <a:headEnd type="triangle" w="med" len="med"/>
            <a:tailEnd type="none" w="med" len="med"/>
          </a:ln>
        </p:spPr>
      </p:cxnSp>
      <p:pic>
        <p:nvPicPr>
          <p:cNvPr id="183" name="Shape 183"/>
          <p:cNvPicPr preferRelativeResize="0"/>
          <p:nvPr/>
        </p:nvPicPr>
        <p:blipFill rotWithShape="1">
          <a:blip r:embed="rId5">
            <a:alphaModFix/>
          </a:blip>
          <a:srcRect l="89" t="-620" r="427" b="619"/>
          <a:stretch/>
        </p:blipFill>
        <p:spPr>
          <a:xfrm>
            <a:off x="1220391" y="4064795"/>
            <a:ext cx="2409190" cy="67346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2996</TotalTime>
  <Words>3691</Words>
  <Application>Microsoft Macintosh PowerPoint</Application>
  <PresentationFormat>On-screen Show (16:9)</PresentationFormat>
  <Paragraphs>724</Paragraphs>
  <Slides>79</Slides>
  <Notes>72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Calibri</vt:lpstr>
      <vt:lpstr>Cambria Math</vt:lpstr>
      <vt:lpstr>Courier</vt:lpstr>
      <vt:lpstr>Courier New</vt:lpstr>
      <vt:lpstr>Helvetica</vt:lpstr>
      <vt:lpstr>Helvetica Neue</vt:lpstr>
      <vt:lpstr>Merriweather Sans</vt:lpstr>
      <vt:lpstr>ＭＳ Ｐゴシック</vt:lpstr>
      <vt:lpstr>Times New Roman</vt:lpstr>
      <vt:lpstr>Arial</vt:lpstr>
      <vt:lpstr>MBGLab-Basic-w-Lectures</vt:lpstr>
      <vt:lpstr>Prioritizing Variants  in Personal Genomes:  Using functional impact &amp; recurrence,  with particular application to cancer</vt:lpstr>
      <vt:lpstr>PowerPoint Presentation</vt:lpstr>
      <vt:lpstr>PowerPoint Presentation</vt:lpstr>
      <vt:lpstr>PowerPoint Presentation</vt:lpstr>
      <vt:lpstr>The Scaling of Genomic Data Science:  Powered by exponential increases in  data &amp; computing  (Moore’s Law)</vt:lpstr>
      <vt:lpstr>Exponential Scaling Changes Fields Using Genomic Data</vt:lpstr>
      <vt:lpstr>PowerPoint Presentation</vt:lpstr>
      <vt:lpstr>The changing costs of a sequencing pipeline</vt:lpstr>
      <vt:lpstr>The changing costs of a sequencing pipeline</vt:lpstr>
      <vt:lpstr>The changing costs of a sequencing pipeline</vt:lpstr>
      <vt:lpstr>The changing costs of a sequencing pipeline</vt:lpstr>
      <vt:lpstr>The changing costs of a sequencing pipeline</vt:lpstr>
      <vt:lpstr>PowerPoint Presentation</vt:lpstr>
      <vt:lpstr>Finding Key Variants  Germline</vt:lpstr>
      <vt:lpstr>Finding Key Variants  Somatic</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ALoFT refines cancer mutation characterization</vt:lpstr>
      <vt:lpstr>Prioritizing Variants in Personal Genomes: Using functional  impact &amp; recurrence, with particular application to cancer</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Prioritizing Variants in Personal Genomes: Using functional  impact &amp; recurrence, with particular application to cancer</vt:lpstr>
      <vt:lpstr>Upstream open reading frames (uORFs) regulate translation are affected by somatic mutation</vt:lpstr>
      <vt:lpstr>The population of functional uORFs may be significant</vt:lpstr>
      <vt:lpstr>Prediction &amp; validation of  functional uORFs using 89 features</vt:lpstr>
      <vt:lpstr>A comprehensive catalog of functional uORFs</vt:lpstr>
      <vt:lpstr>Somatic alteration of uORFs disproportionately affects certain cancers and molecular pathways</vt:lpstr>
      <vt:lpstr>Prioritizing Variants in Personal Genomes: Using functional  impact &amp; recurrence, with particular application to cancer</vt:lpstr>
      <vt:lpstr>Coding and non-coding elements may synergistically contribute to cancer</vt:lpstr>
      <vt:lpstr>PowerPoint Presentation</vt:lpstr>
      <vt:lpstr>Finding "Conserved” Sites in the Human Population:  Negative selection in non-coding elements based on Production ENCODE &amp; 1000G Phase 1</vt:lpstr>
      <vt:lpstr>PowerPoint Presentation</vt:lpstr>
      <vt:lpstr>PowerPoint Presentation</vt:lpstr>
      <vt:lpstr>SNPs which break TF motifs are under stronger selection</vt:lpstr>
      <vt:lpstr>PowerPoint Presentation</vt:lpstr>
      <vt:lpstr>Germline pathogenic variants show higher core scores than controls</vt:lpstr>
      <vt:lpstr>PowerPoint Presentation</vt:lpstr>
      <vt:lpstr>Prioritizing Variants in Personal Genomes: Using functional  impact &amp; recurrence, with particular application to cancer</vt:lpstr>
      <vt:lpstr>PowerPoint Presentation</vt:lpstr>
      <vt:lpstr>PowerPoint Presentation</vt:lpstr>
      <vt:lpstr>PowerPoint Presentation</vt:lpstr>
      <vt:lpstr>PowerPoint Presentation</vt:lpstr>
      <vt:lpstr>Cancer Somatic Mutational Heterogeneity, across cancer types, samples &amp; regions</vt:lpstr>
      <vt:lpstr>PowerPoint Presentation</vt:lpstr>
      <vt:lpstr>mrTADFinder: Identifying TADs at multiple resolutions by maximizing modularity  vs appropriate null</vt:lpstr>
      <vt:lpstr>Prioritizing Variants in Personal Genomes: Using functional  impact &amp; recurrence, with particular application to cancer</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Prioritizing Variants in Personal Genomes: Using functional  impact &amp; recurrence, with particular application to cancer</vt:lpstr>
      <vt:lpstr>Power, as an issue in driver discovery </vt:lpstr>
      <vt:lpstr>An (underpowered)  case study: pRCC </vt:lpstr>
      <vt:lpstr>Tyr-kinase MET: Known Facts &amp; New Results</vt:lpstr>
      <vt:lpstr>Beyond MET: 2 non-coding hotspots in NEAT &amp; ERRFl1,   supported by expr. changes &amp; survival analysis</vt:lpstr>
      <vt:lpstr>PowerPoint Presentation</vt:lpstr>
      <vt:lpstr>Construct evolutionary trees in pRCC</vt:lpstr>
      <vt:lpstr>PowerPoint Presentation</vt:lpstr>
      <vt:lpstr>PowerPoint Presentation</vt:lpstr>
      <vt:lpstr>Tree topology correlates with molecular subtypes</vt:lpstr>
      <vt:lpstr>PowerPoint Presentation</vt:lpstr>
      <vt:lpstr>PowerPoint Presentation</vt:lpstr>
      <vt:lpstr>PowerPoint Presentation</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PowerPoint Presentation</vt:lpstr>
      <vt:lpstr>PowerPoint Presentation</vt:lpstr>
      <vt:lpstr>Info about this talk</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Microsoft Office User</cp:lastModifiedBy>
  <cp:revision>52</cp:revision>
  <dcterms:modified xsi:type="dcterms:W3CDTF">2018-04-14T22:02:16Z</dcterms:modified>
</cp:coreProperties>
</file>