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9"/>
  </p:notesMasterIdLst>
  <p:handoutMasterIdLst>
    <p:handoutMasterId r:id="rId10"/>
  </p:handoutMasterIdLst>
  <p:sldIdLst>
    <p:sldId id="6147" r:id="rId4"/>
    <p:sldId id="6192" r:id="rId5"/>
    <p:sldId id="6195" r:id="rId6"/>
    <p:sldId id="6193" r:id="rId7"/>
    <p:sldId id="6194" r:id="rId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6" autoAdjust="0"/>
    <p:restoredTop sz="50000" autoAdjust="0"/>
  </p:normalViewPr>
  <p:slideViewPr>
    <p:cSldViewPr snapToGrid="0">
      <p:cViewPr>
        <p:scale>
          <a:sx n="91" d="100"/>
          <a:sy n="91" d="100"/>
        </p:scale>
        <p:origin x="608" y="288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  <p:sldLayoutId id="214752760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3200" dirty="0"/>
              <a:t>Challenge 4 </a:t>
            </a:r>
            <a:r>
              <a:rPr lang="mr-IN" sz="3200" dirty="0"/>
              <a:t>–</a:t>
            </a:r>
            <a:r>
              <a:rPr lang="en-US" sz="32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1093939"/>
          </a:xfrm>
        </p:spPr>
        <p:txBody>
          <a:bodyPr/>
          <a:lstStyle/>
          <a:p>
            <a:r>
              <a:rPr lang="en-US" alt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/>
            </a:r>
            <a:b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CMG</a:t>
            </a:r>
            <a:endParaRPr lang="en-US" altLang="en-US" sz="16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6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938784"/>
          </a:xfrm>
        </p:spPr>
        <p:txBody>
          <a:bodyPr/>
          <a:lstStyle/>
          <a:p>
            <a:r>
              <a:rPr lang="en-US" sz="2800" dirty="0" smtClean="0"/>
              <a:t>Moving beyond coding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34" y="1533715"/>
            <a:ext cx="11356731" cy="4467402"/>
          </a:xfrm>
        </p:spPr>
        <p:txBody>
          <a:bodyPr/>
          <a:lstStyle/>
          <a:p>
            <a:r>
              <a:rPr lang="en-US" dirty="0" smtClean="0"/>
              <a:t>CMG projects have been mostly WES, with a few incorporating WGS </a:t>
            </a:r>
            <a:br>
              <a:rPr lang="en-US" dirty="0" smtClean="0"/>
            </a:br>
            <a:r>
              <a:rPr lang="en-US" dirty="0" smtClean="0"/>
              <a:t>(incl. Dubowitz &amp; unsolved cases).</a:t>
            </a:r>
          </a:p>
          <a:p>
            <a:endParaRPr lang="en-US" sz="1800" dirty="0" smtClean="0"/>
          </a:p>
          <a:p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WES, interpreting variants in non-coding regions is challenging.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3 things to consider in </a:t>
            </a:r>
            <a:r>
              <a:rPr lang="en-US" b="1" dirty="0">
                <a:solidFill>
                  <a:srgbClr val="FF0000"/>
                </a:solidFill>
              </a:rPr>
              <a:t>this regard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annotation qual., differential impact, variant qual.) </a:t>
            </a:r>
            <a:r>
              <a:rPr lang="mr-IN" b="1" dirty="0" smtClean="0">
                <a:solidFill>
                  <a:srgbClr val="FF0000"/>
                </a:solidFill>
              </a:rPr>
              <a:t>…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56968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122" y="1676601"/>
            <a:ext cx="5444197" cy="446740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ENCODE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has developed non-coding annotations &amp; a </a:t>
            </a:r>
            <a:r>
              <a:rPr lang="en-US" sz="2000" dirty="0"/>
              <a:t>number of tools have been developed to synthesize </a:t>
            </a:r>
            <a:r>
              <a:rPr lang="en-US" sz="2000" dirty="0" smtClean="0"/>
              <a:t>these </a:t>
            </a:r>
            <a:r>
              <a:rPr lang="en-US" sz="2000" dirty="0"/>
              <a:t>(</a:t>
            </a:r>
            <a:r>
              <a:rPr lang="en-US" sz="2000" dirty="0" err="1"/>
              <a:t>eg</a:t>
            </a:r>
            <a:r>
              <a:rPr lang="en-US" sz="2000" dirty="0"/>
              <a:t> </a:t>
            </a:r>
            <a:r>
              <a:rPr lang="en-US" sz="2000" dirty="0" err="1"/>
              <a:t>HaploReg</a:t>
            </a:r>
            <a:r>
              <a:rPr lang="en-US" sz="2000" dirty="0"/>
              <a:t>, FunSeq, &amp;c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Compared </a:t>
            </a:r>
            <a:r>
              <a:rPr lang="en-US" sz="2000" dirty="0"/>
              <a:t>to coding regions, the underlying functional </a:t>
            </a:r>
            <a:r>
              <a:rPr lang="en-US" sz="2000" b="1" dirty="0" smtClean="0">
                <a:solidFill>
                  <a:srgbClr val="FF0000"/>
                </a:solidFill>
              </a:rPr>
              <a:t>territory </a:t>
            </a:r>
            <a:r>
              <a:rPr lang="en-US" sz="2000" b="1" dirty="0">
                <a:solidFill>
                  <a:srgbClr val="FF0000"/>
                </a:solidFill>
              </a:rPr>
              <a:t>of non-coding regions </a:t>
            </a:r>
            <a:r>
              <a:rPr lang="en-US" sz="2000" b="1" dirty="0" smtClean="0">
                <a:solidFill>
                  <a:srgbClr val="FF0000"/>
                </a:solidFill>
              </a:rPr>
              <a:t>is not as well defined</a:t>
            </a:r>
            <a:r>
              <a:rPr lang="en-US" sz="2000" dirty="0" smtClean="0"/>
              <a:t> nor is the differential effect of different mutations </a:t>
            </a:r>
            <a:endParaRPr lang="en-US" sz="2000" dirty="0"/>
          </a:p>
          <a:p>
            <a:r>
              <a:rPr lang="en-US" sz="2000" dirty="0" smtClean="0"/>
              <a:t>This creates </a:t>
            </a:r>
            <a:r>
              <a:rPr lang="en-US" sz="2000" b="1" dirty="0" smtClean="0">
                <a:solidFill>
                  <a:srgbClr val="FF0000"/>
                </a:solidFill>
              </a:rPr>
              <a:t>power issues</a:t>
            </a:r>
            <a:r>
              <a:rPr lang="en-US" sz="2000" dirty="0" smtClean="0"/>
              <a:t> in non-coding </a:t>
            </a:r>
            <a:r>
              <a:rPr lang="en-US" sz="2000" dirty="0"/>
              <a:t>variant </a:t>
            </a:r>
            <a:r>
              <a:rPr lang="en-US" sz="2000" dirty="0" smtClean="0"/>
              <a:t>prioritization. More precise (</a:t>
            </a:r>
            <a:r>
              <a:rPr lang="en-US" sz="2000" dirty="0" err="1" smtClean="0"/>
              <a:t>ie</a:t>
            </a:r>
            <a:r>
              <a:rPr lang="en-US" sz="2000" dirty="0" smtClean="0"/>
              <a:t> more </a:t>
            </a:r>
            <a:r>
              <a:rPr lang="en-US" sz="2000" dirty="0"/>
              <a:t>compact) annotation </a:t>
            </a:r>
            <a:r>
              <a:rPr lang="en-US" sz="2000" dirty="0" smtClean="0"/>
              <a:t>may be useful.</a:t>
            </a:r>
            <a:endParaRPr lang="en-US" sz="2000" dirty="0"/>
          </a:p>
          <a:p>
            <a:r>
              <a:rPr lang="en-US" sz="2000" dirty="0" smtClean="0"/>
              <a:t>Also, </a:t>
            </a:r>
            <a:r>
              <a:rPr lang="en-US" sz="2000" dirty="0"/>
              <a:t>i</a:t>
            </a:r>
            <a:r>
              <a:rPr lang="en-US" sz="2000" dirty="0" smtClean="0"/>
              <a:t>ntegration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tissue-specific </a:t>
            </a:r>
            <a:r>
              <a:rPr lang="en-US" sz="2000" dirty="0" smtClean="0"/>
              <a:t>annotations </a:t>
            </a:r>
            <a:r>
              <a:rPr lang="en-US" sz="2000" dirty="0"/>
              <a:t>&amp; epigenetic data is important for deciphering impact of non-coding </a:t>
            </a:r>
            <a:r>
              <a:rPr lang="en-US" sz="20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17925" y="1676601"/>
            <a:ext cx="5927707" cy="480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05426842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96706" y="241452"/>
            <a:ext cx="11038776" cy="9456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we need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consider in moving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from coding to non-coding #2: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Most of the high-impact </a:t>
            </a:r>
            <a:r>
              <a:rPr lang="en-US" dirty="0">
                <a:ea typeface="+mj-ea"/>
              </a:rPr>
              <a:t>variants </a:t>
            </a:r>
            <a:r>
              <a:rPr lang="en-US" dirty="0" smtClean="0">
                <a:ea typeface="+mj-ea"/>
              </a:rPr>
              <a:t>found so far tend </a:t>
            </a:r>
            <a:r>
              <a:rPr lang="en-US" dirty="0">
                <a:ea typeface="+mj-ea"/>
              </a:rPr>
              <a:t>to occur in coding </a:t>
            </a:r>
            <a:r>
              <a:rPr lang="en-US" dirty="0" smtClean="0">
                <a:ea typeface="+mj-ea"/>
              </a:rPr>
              <a:t>regions (</a:t>
            </a:r>
            <a:r>
              <a:rPr lang="en-US" dirty="0">
                <a:ea typeface="+mj-ea"/>
              </a:rPr>
              <a:t>lessons from cancer genomics</a:t>
            </a:r>
            <a:r>
              <a:rPr lang="en-US" dirty="0" smtClean="0">
                <a:ea typeface="+mj-ea"/>
              </a:rPr>
              <a:t>)</a:t>
            </a:r>
            <a:endParaRPr lang="en-US" dirty="0">
              <a:ea typeface="+mj-ea"/>
            </a:endParaRPr>
          </a:p>
        </p:txBody>
      </p:sp>
      <p:sp>
        <p:nvSpPr>
          <p:cNvPr id="282626" name="Rectangle 8"/>
          <p:cNvSpPr>
            <a:spLocks noChangeArrowheads="1"/>
          </p:cNvSpPr>
          <p:nvPr/>
        </p:nvSpPr>
        <p:spPr bwMode="auto">
          <a:xfrm>
            <a:off x="7209964" y="1681592"/>
            <a:ext cx="4525519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Somatic coding driver vs non-coding passenger</a:t>
            </a:r>
            <a:r>
              <a:rPr lang="en-US" altLang="en-US" sz="2000" b="0" dirty="0"/>
              <a:t> as an example of extreme dichotomy. Or is this a function of ascertainment </a:t>
            </a:r>
            <a:r>
              <a:rPr lang="en-US" altLang="en-US" sz="2000" b="0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20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2000" b="0" dirty="0" smtClean="0"/>
              <a:t>Despite </a:t>
            </a:r>
            <a:r>
              <a:rPr lang="en-US" altLang="en-US" sz="2000" b="0" dirty="0"/>
              <a:t>1000s of WGS call sets, very</a:t>
            </a:r>
            <a:r>
              <a:rPr lang="en-US" altLang="en-US" sz="2000" dirty="0">
                <a:solidFill>
                  <a:srgbClr val="FF0000"/>
                </a:solidFill>
              </a:rPr>
              <a:t> few non-coding drivers</a:t>
            </a:r>
            <a:r>
              <a:rPr lang="en-US" altLang="en-US" sz="2000" b="0" dirty="0"/>
              <a:t> have been </a:t>
            </a:r>
            <a:r>
              <a:rPr lang="en-US" altLang="en-US" sz="2000" b="0" dirty="0" smtClean="0"/>
              <a:t>found in cancer genomics </a:t>
            </a:r>
            <a:r>
              <a:rPr lang="en-US" altLang="en-US" sz="1800" b="0" dirty="0" smtClean="0"/>
              <a:t>[</a:t>
            </a:r>
            <a:r>
              <a:rPr lang="en-US" altLang="en-US" sz="1800" b="0" dirty="0" err="1" smtClean="0"/>
              <a:t>Rhienbay</a:t>
            </a:r>
            <a:r>
              <a:rPr lang="en-US" altLang="en-US" sz="1800" b="0" dirty="0" smtClean="0"/>
              <a:t> et al </a:t>
            </a:r>
            <a:r>
              <a:rPr lang="en-US" altLang="en-US" sz="1800" b="0" dirty="0" err="1" smtClean="0"/>
              <a:t>bioRxiv</a:t>
            </a:r>
            <a:r>
              <a:rPr lang="en-US" altLang="en-US" sz="1800" b="0" dirty="0" smtClean="0"/>
              <a:t> </a:t>
            </a:r>
            <a:r>
              <a:rPr lang="mr-IN" altLang="en-US" sz="1800" b="0" dirty="0"/>
              <a:t>’</a:t>
            </a:r>
            <a:r>
              <a:rPr lang="en-US" altLang="en-US" sz="1800" b="0" dirty="0"/>
              <a:t>17; </a:t>
            </a:r>
            <a:r>
              <a:rPr lang="en-US" altLang="en-US" sz="1800" b="0" dirty="0" err="1"/>
              <a:t>Khurana</a:t>
            </a:r>
            <a:r>
              <a:rPr lang="en-US" altLang="en-US" sz="1800" b="0" dirty="0"/>
              <a:t> et al NRG </a:t>
            </a:r>
            <a:r>
              <a:rPr lang="mr-IN" altLang="en-US" sz="1800" b="0" dirty="0"/>
              <a:t>’</a:t>
            </a:r>
            <a:r>
              <a:rPr lang="en-US" altLang="en-US" sz="1800" b="0" dirty="0"/>
              <a:t>16]</a:t>
            </a: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endParaRPr lang="en-US" altLang="en-US" sz="20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2000" b="0" dirty="0"/>
              <a:t>In </a:t>
            </a:r>
            <a:r>
              <a:rPr lang="en-US" altLang="en-US" sz="2000" b="0" dirty="0" smtClean="0"/>
              <a:t>general (</a:t>
            </a:r>
            <a:r>
              <a:rPr lang="en-US" altLang="en-US" sz="2000" b="0" dirty="0" err="1" smtClean="0"/>
              <a:t>ie</a:t>
            </a:r>
            <a:r>
              <a:rPr lang="en-US" altLang="en-US" sz="2000" b="0" dirty="0" smtClean="0"/>
              <a:t> for CMG), </a:t>
            </a:r>
            <a:r>
              <a:rPr lang="en-US" altLang="en-US" sz="2000" b="0" dirty="0" smtClean="0"/>
              <a:t>do high-impact </a:t>
            </a:r>
            <a:r>
              <a:rPr lang="en-US" altLang="en-US" sz="2000" b="0" dirty="0"/>
              <a:t>variants </a:t>
            </a:r>
            <a:r>
              <a:rPr lang="en-US" altLang="en-US" sz="2000" b="0" dirty="0" smtClean="0"/>
              <a:t>tend </a:t>
            </a:r>
            <a:r>
              <a:rPr lang="en-US" altLang="en-US" sz="2000" b="0" dirty="0"/>
              <a:t>to occur in coding regions</a:t>
            </a:r>
            <a:r>
              <a:rPr lang="en-US" altLang="en-US" sz="2000" dirty="0"/>
              <a:t> </a:t>
            </a:r>
            <a:r>
              <a:rPr lang="en-US" altLang="en-US" sz="2000" b="0" dirty="0"/>
              <a:t>&amp; </a:t>
            </a:r>
            <a:r>
              <a:rPr lang="en-US" altLang="en-US" sz="2000" b="0" dirty="0" smtClean="0"/>
              <a:t>“softer” </a:t>
            </a:r>
            <a:r>
              <a:rPr lang="en-US" altLang="en-US" sz="2000" b="0" dirty="0"/>
              <a:t>regulatory </a:t>
            </a:r>
            <a:r>
              <a:rPr lang="en-US" altLang="en-US" sz="2000" b="0" dirty="0" smtClean="0"/>
              <a:t>ones, in </a:t>
            </a:r>
            <a:r>
              <a:rPr lang="en-US" altLang="en-US" sz="2000" b="0" dirty="0"/>
              <a:t>non-coding </a:t>
            </a:r>
            <a:r>
              <a:rPr lang="en-US" altLang="en-US" sz="2000" b="0" dirty="0" smtClean="0"/>
              <a:t>regions? </a:t>
            </a:r>
            <a:endParaRPr lang="en-US" altLang="en-US" sz="2000" b="0" dirty="0"/>
          </a:p>
        </p:txBody>
      </p:sp>
      <p:cxnSp>
        <p:nvCxnSpPr>
          <p:cNvPr id="282627" name="Straight Arrow Connector 6"/>
          <p:cNvCxnSpPr>
            <a:cxnSpLocks noChangeShapeType="1"/>
          </p:cNvCxnSpPr>
          <p:nvPr/>
        </p:nvCxnSpPr>
        <p:spPr bwMode="auto">
          <a:xfrm flipH="1">
            <a:off x="685594" y="2087602"/>
            <a:ext cx="11112" cy="40354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28" name="TextBox 10"/>
          <p:cNvSpPr txBox="1">
            <a:spLocks noChangeArrowheads="1"/>
          </p:cNvSpPr>
          <p:nvPr/>
        </p:nvSpPr>
        <p:spPr bwMode="auto">
          <a:xfrm>
            <a:off x="5212435" y="2412172"/>
            <a:ext cx="12805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 smtClean="0"/>
              <a:t>Mendelian risk </a:t>
            </a:r>
            <a:r>
              <a:rPr lang="en-US" altLang="en-US" dirty="0"/>
              <a:t>variants found from </a:t>
            </a:r>
            <a:r>
              <a:rPr lang="en-US" altLang="en-US" dirty="0" smtClean="0"/>
              <a:t>family</a:t>
            </a:r>
            <a:endParaRPr lang="en-US" altLang="en-US" dirty="0"/>
          </a:p>
          <a:p>
            <a:pPr algn="ctr"/>
            <a:r>
              <a:rPr lang="en-US" altLang="en-US" dirty="0"/>
              <a:t>studies</a:t>
            </a:r>
          </a:p>
        </p:txBody>
      </p:sp>
      <p:sp>
        <p:nvSpPr>
          <p:cNvPr id="282629" name="TextBox 18"/>
          <p:cNvSpPr txBox="1">
            <a:spLocks noChangeArrowheads="1"/>
          </p:cNvSpPr>
          <p:nvPr/>
        </p:nvSpPr>
        <p:spPr bwMode="auto">
          <a:xfrm>
            <a:off x="5045571" y="5209882"/>
            <a:ext cx="1921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VUS in Mendelian studies</a:t>
            </a:r>
          </a:p>
        </p:txBody>
      </p:sp>
      <p:sp>
        <p:nvSpPr>
          <p:cNvPr id="282630" name="TextBox 19"/>
          <p:cNvSpPr txBox="1">
            <a:spLocks noChangeArrowheads="1"/>
          </p:cNvSpPr>
          <p:nvPr/>
        </p:nvSpPr>
        <p:spPr bwMode="auto">
          <a:xfrm>
            <a:off x="1111255" y="2547597"/>
            <a:ext cx="1531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Common variants found in GWAS</a:t>
            </a:r>
          </a:p>
        </p:txBody>
      </p:sp>
      <p:sp>
        <p:nvSpPr>
          <p:cNvPr id="282631" name="TextBox 20"/>
          <p:cNvSpPr txBox="1">
            <a:spLocks noChangeArrowheads="1"/>
          </p:cNvSpPr>
          <p:nvPr/>
        </p:nvSpPr>
        <p:spPr bwMode="auto">
          <a:xfrm>
            <a:off x="974519" y="5209882"/>
            <a:ext cx="148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Common SNPs w/o clinical utility</a:t>
            </a:r>
          </a:p>
        </p:txBody>
      </p:sp>
      <p:sp>
        <p:nvSpPr>
          <p:cNvPr id="282632" name="Oval 23"/>
          <p:cNvSpPr>
            <a:spLocks noChangeArrowheads="1"/>
          </p:cNvSpPr>
          <p:nvPr/>
        </p:nvSpPr>
        <p:spPr bwMode="auto">
          <a:xfrm>
            <a:off x="5197568" y="2185464"/>
            <a:ext cx="1397000" cy="1271587"/>
          </a:xfrm>
          <a:prstGeom prst="ellipse">
            <a:avLst/>
          </a:prstGeom>
          <a:solidFill>
            <a:srgbClr val="FF000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3" name="TextBox 26"/>
          <p:cNvSpPr txBox="1">
            <a:spLocks noChangeArrowheads="1"/>
          </p:cNvSpPr>
          <p:nvPr/>
        </p:nvSpPr>
        <p:spPr bwMode="auto">
          <a:xfrm>
            <a:off x="3086777" y="2480664"/>
            <a:ext cx="1538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Drivers found from cohort-level recurrence</a:t>
            </a:r>
          </a:p>
        </p:txBody>
      </p:sp>
      <p:sp>
        <p:nvSpPr>
          <p:cNvPr id="282634" name="TextBox 27"/>
          <p:cNvSpPr txBox="1">
            <a:spLocks noChangeArrowheads="1"/>
          </p:cNvSpPr>
          <p:nvPr/>
        </p:nvSpPr>
        <p:spPr bwMode="auto">
          <a:xfrm>
            <a:off x="2980528" y="5209882"/>
            <a:ext cx="160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 smtClean="0"/>
              <a:t>Passenger mutations</a:t>
            </a:r>
            <a:endParaRPr lang="en-US" altLang="en-US" dirty="0"/>
          </a:p>
        </p:txBody>
      </p:sp>
      <p:sp>
        <p:nvSpPr>
          <p:cNvPr id="282635" name="Oval 23"/>
          <p:cNvSpPr>
            <a:spLocks noChangeArrowheads="1"/>
          </p:cNvSpPr>
          <p:nvPr/>
        </p:nvSpPr>
        <p:spPr bwMode="auto">
          <a:xfrm>
            <a:off x="3193253" y="2200075"/>
            <a:ext cx="1397000" cy="1271587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6" name="Oval 23"/>
          <p:cNvSpPr>
            <a:spLocks noChangeArrowheads="1"/>
          </p:cNvSpPr>
          <p:nvPr/>
        </p:nvSpPr>
        <p:spPr bwMode="auto">
          <a:xfrm>
            <a:off x="1185725" y="2200526"/>
            <a:ext cx="1397000" cy="1271588"/>
          </a:xfrm>
          <a:prstGeom prst="ellipse">
            <a:avLst/>
          </a:prstGeom>
          <a:solidFill>
            <a:srgbClr val="FF0000">
              <a:alpha val="1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7" name="Oval 23"/>
          <p:cNvSpPr>
            <a:spLocks noChangeArrowheads="1"/>
          </p:cNvSpPr>
          <p:nvPr/>
        </p:nvSpPr>
        <p:spPr bwMode="auto">
          <a:xfrm>
            <a:off x="1042576" y="4804922"/>
            <a:ext cx="1397000" cy="1271587"/>
          </a:xfrm>
          <a:prstGeom prst="ellipse">
            <a:avLst/>
          </a:prstGeom>
          <a:solidFill>
            <a:srgbClr val="4BAB50">
              <a:alpha val="9019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8" name="Oval 23"/>
          <p:cNvSpPr>
            <a:spLocks noChangeArrowheads="1"/>
          </p:cNvSpPr>
          <p:nvPr/>
        </p:nvSpPr>
        <p:spPr bwMode="auto">
          <a:xfrm>
            <a:off x="3110471" y="4795369"/>
            <a:ext cx="1397000" cy="1271587"/>
          </a:xfrm>
          <a:prstGeom prst="ellipse">
            <a:avLst/>
          </a:prstGeom>
          <a:solidFill>
            <a:srgbClr val="4BAB50">
              <a:alpha val="38823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9" name="Oval 23"/>
          <p:cNvSpPr>
            <a:spLocks noChangeArrowheads="1"/>
          </p:cNvSpPr>
          <p:nvPr/>
        </p:nvSpPr>
        <p:spPr bwMode="auto">
          <a:xfrm>
            <a:off x="5288402" y="4804922"/>
            <a:ext cx="1397000" cy="1271587"/>
          </a:xfrm>
          <a:prstGeom prst="ellipse">
            <a:avLst/>
          </a:prstGeom>
          <a:solidFill>
            <a:srgbClr val="4BAB5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40" name="TextBox 3"/>
          <p:cNvSpPr txBox="1">
            <a:spLocks noChangeArrowheads="1"/>
          </p:cNvSpPr>
          <p:nvPr/>
        </p:nvSpPr>
        <p:spPr bwMode="auto">
          <a:xfrm rot="-5400000">
            <a:off x="-270009" y="3970048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/>
              <a:t>Effect Size</a:t>
            </a:r>
          </a:p>
        </p:txBody>
      </p:sp>
      <p:sp>
        <p:nvSpPr>
          <p:cNvPr id="282641" name="TextBox 4"/>
          <p:cNvSpPr txBox="1">
            <a:spLocks noChangeArrowheads="1"/>
          </p:cNvSpPr>
          <p:nvPr/>
        </p:nvSpPr>
        <p:spPr bwMode="auto">
          <a:xfrm>
            <a:off x="407781" y="181706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high</a:t>
            </a:r>
          </a:p>
        </p:txBody>
      </p:sp>
      <p:sp>
        <p:nvSpPr>
          <p:cNvPr id="282642" name="TextBox 27"/>
          <p:cNvSpPr txBox="1">
            <a:spLocks noChangeArrowheads="1"/>
          </p:cNvSpPr>
          <p:nvPr/>
        </p:nvSpPr>
        <p:spPr bwMode="auto">
          <a:xfrm>
            <a:off x="461551" y="613024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low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01331" y="6544005"/>
            <a:ext cx="2481648" cy="23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08080"/>
                </a:solidFill>
              </a:rPr>
              <a:t>[Adapted from Thomas </a:t>
            </a:r>
            <a:r>
              <a:rPr lang="en-US" altLang="en-US" sz="900" dirty="0">
                <a:solidFill>
                  <a:srgbClr val="808080"/>
                </a:solidFill>
              </a:rPr>
              <a:t>et al., </a:t>
            </a:r>
            <a:r>
              <a:rPr lang="en-US" altLang="en-US" sz="900" dirty="0" smtClean="0">
                <a:solidFill>
                  <a:srgbClr val="808080"/>
                </a:solidFill>
              </a:rPr>
              <a:t>Lancet </a:t>
            </a:r>
            <a:r>
              <a:rPr lang="en-US" altLang="en-US" sz="900" dirty="0">
                <a:solidFill>
                  <a:srgbClr val="808080"/>
                </a:solidFill>
              </a:rPr>
              <a:t>(</a:t>
            </a:r>
            <a:r>
              <a:rPr lang="en-US" altLang="en-US" sz="900" dirty="0" smtClean="0">
                <a:solidFill>
                  <a:srgbClr val="808080"/>
                </a:solidFill>
              </a:rPr>
              <a:t>'</a:t>
            </a:r>
            <a:r>
              <a:rPr lang="en-US" altLang="ja-JP" sz="900" dirty="0" smtClean="0">
                <a:solidFill>
                  <a:srgbClr val="808080"/>
                </a:solidFill>
              </a:rPr>
              <a:t>15)]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33048" y="121033"/>
            <a:ext cx="11057204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we need to consider in moving from coding to non-coding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#3: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ea typeface="+mj-ea"/>
              </a:rPr>
              <a:t>Variant </a:t>
            </a:r>
            <a:r>
              <a:rPr lang="en-US" dirty="0" smtClean="0">
                <a:ea typeface="+mj-ea"/>
              </a:rPr>
              <a:t>calls (even coding ones) from WGS maybe more informative &amp; accurate</a:t>
            </a:r>
            <a:endParaRPr lang="en-US" dirty="0">
              <a:ea typeface="+mj-ea"/>
            </a:endParaRPr>
          </a:p>
        </p:txBody>
      </p:sp>
      <p:sp>
        <p:nvSpPr>
          <p:cNvPr id="283650" name="TextBox 2"/>
          <p:cNvSpPr txBox="1">
            <a:spLocks noChangeArrowheads="1"/>
          </p:cNvSpPr>
          <p:nvPr/>
        </p:nvSpPr>
        <p:spPr bwMode="auto">
          <a:xfrm>
            <a:off x="6499274" y="1268428"/>
            <a:ext cx="5345724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2000" b="0" dirty="0"/>
              <a:t>WGS can detect </a:t>
            </a:r>
            <a:r>
              <a:rPr lang="en-US" altLang="en-US" sz="2000" dirty="0">
                <a:solidFill>
                  <a:srgbClr val="FF0000"/>
                </a:solidFill>
              </a:rPr>
              <a:t>full spectrum of variants </a:t>
            </a:r>
            <a:r>
              <a:rPr lang="en-US" altLang="en-US" sz="2000" b="0" dirty="0"/>
              <a:t>including SNPs, INDELs, &amp; SVs.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sz="2000" dirty="0" smtClean="0">
                <a:solidFill>
                  <a:srgbClr val="FF0000"/>
                </a:solidFill>
              </a:rPr>
              <a:t>SVs</a:t>
            </a:r>
            <a:r>
              <a:rPr lang="en-US" altLang="en-US" sz="2000" dirty="0" smtClean="0">
                <a:solidFill>
                  <a:srgbClr val="FF0000"/>
                </a:solidFill>
              </a:rPr>
              <a:t>, in particular</a:t>
            </a:r>
            <a:r>
              <a:rPr lang="en-US" altLang="en-US" sz="2000" b="0" dirty="0" smtClean="0"/>
              <a:t>, are </a:t>
            </a:r>
            <a:r>
              <a:rPr lang="en-US" altLang="en-US" sz="2000" b="0" dirty="0"/>
              <a:t>harder to interpret just in terms of </a:t>
            </a:r>
            <a:r>
              <a:rPr lang="en-US" altLang="en-US" sz="2000" b="0" dirty="0" smtClean="0"/>
              <a:t>exomes</a:t>
            </a:r>
            <a:r>
              <a:rPr lang="en-US" altLang="en-US" sz="2000" b="0" dirty="0"/>
              <a:t>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sz="1800" b="0" dirty="0" smtClean="0"/>
              <a:t>[</a:t>
            </a:r>
            <a:r>
              <a:rPr lang="en-US" altLang="en-US" sz="1800" b="0" dirty="0" smtClean="0"/>
              <a:t>Yang et al. AJHG ‘15].</a:t>
            </a:r>
            <a:endParaRPr lang="en-US" altLang="en-US" sz="20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2000" b="0" dirty="0"/>
              <a:t>Accuracy of mapping can be better (even to coding), </a:t>
            </a:r>
            <a:r>
              <a:rPr lang="en-US" altLang="en-US" sz="2000" b="0" dirty="0" smtClean="0"/>
              <a:t>esp. w/ regard </a:t>
            </a:r>
            <a:r>
              <a:rPr lang="en-US" altLang="en-US" sz="2000" b="0" dirty="0"/>
              <a:t>to </a:t>
            </a:r>
            <a:r>
              <a:rPr lang="en-US" altLang="en-US" sz="2000" dirty="0">
                <a:solidFill>
                  <a:srgbClr val="FF0000"/>
                </a:solidFill>
              </a:rPr>
              <a:t>repeats</a:t>
            </a:r>
            <a:r>
              <a:rPr lang="en-US" altLang="en-US" sz="2000" b="0" dirty="0"/>
              <a:t> &amp; pseudogenes </a:t>
            </a:r>
            <a:r>
              <a:rPr lang="en-US" altLang="en-US" sz="1800" b="0" dirty="0"/>
              <a:t>[Zhang et al. PLOS Comp. Bio. ‘17</a:t>
            </a:r>
            <a:r>
              <a:rPr lang="en-US" altLang="en-US" sz="1800" b="0" dirty="0" smtClean="0"/>
              <a:t>].</a:t>
            </a:r>
            <a:endParaRPr lang="en-US" altLang="en-US" sz="20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2000" b="0" dirty="0">
                <a:ea typeface="Arial" charset="0"/>
                <a:cs typeface="Arial" charset="0"/>
              </a:rPr>
              <a:t>Potentially better uniformity in coverage may lead to better accuracy in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coding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variants (&amp; handling of mosaicism) </a:t>
            </a:r>
            <a:br>
              <a:rPr lang="en-US" altLang="en-US" sz="2000" b="0" dirty="0" smtClean="0">
                <a:ea typeface="Arial" charset="0"/>
                <a:cs typeface="Arial" charset="0"/>
              </a:rPr>
            </a:br>
            <a:r>
              <a:rPr lang="en-US" altLang="en-US" sz="1800" b="0" dirty="0" smtClean="0">
                <a:ea typeface="Arial" charset="0"/>
                <a:cs typeface="Arial" charset="0"/>
              </a:rPr>
              <a:t>[</a:t>
            </a:r>
            <a:r>
              <a:rPr lang="en-US" altLang="en-US" sz="1800" b="0" dirty="0" err="1" smtClean="0">
                <a:ea typeface="Arial" charset="0"/>
                <a:cs typeface="Arial" charset="0"/>
              </a:rPr>
              <a:t>Belkadi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 </a:t>
            </a:r>
            <a:r>
              <a:rPr lang="en-US" altLang="en-US" sz="1800" b="0" dirty="0">
                <a:ea typeface="Arial" charset="0"/>
                <a:cs typeface="Arial" charset="0"/>
              </a:rPr>
              <a:t>et al. 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PNAS. </a:t>
            </a:r>
            <a:r>
              <a:rPr lang="mr-IN" altLang="en-US" sz="1800" b="0" dirty="0" smtClean="0">
                <a:ea typeface="Arial" charset="0"/>
                <a:cs typeface="Arial" charset="0"/>
              </a:rPr>
              <a:t>’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15].</a:t>
            </a:r>
            <a:endParaRPr lang="en-US" altLang="en-US" sz="2000" b="0" dirty="0"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2000" b="0" dirty="0">
                <a:ea typeface="Arial" charset="0"/>
                <a:cs typeface="Arial" charset="0"/>
              </a:rPr>
              <a:t>WGS also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makes possible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more </a:t>
            </a:r>
            <a:r>
              <a:rPr lang="en-US" altLang="en-US" sz="2000" dirty="0">
                <a:solidFill>
                  <a:srgbClr val="FF0000"/>
                </a:solidFill>
                <a:ea typeface="Arial" charset="0"/>
                <a:cs typeface="Arial" charset="0"/>
              </a:rPr>
              <a:t>precise </a:t>
            </a:r>
            <a:r>
              <a:rPr lang="en-US" altLang="en-US" sz="20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references for mapping </a:t>
            </a:r>
            <a:r>
              <a:rPr lang="mr-IN" altLang="en-US" sz="2000" b="0" dirty="0" smtClean="0">
                <a:ea typeface="Arial" charset="0"/>
                <a:cs typeface="Arial" charset="0"/>
              </a:rPr>
              <a:t>–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 </a:t>
            </a:r>
            <a:r>
              <a:rPr lang="en-US" altLang="en-US" sz="2000" b="0" dirty="0" err="1">
                <a:ea typeface="Arial" charset="0"/>
                <a:cs typeface="Arial" charset="0"/>
              </a:rPr>
              <a:t>ie</a:t>
            </a:r>
            <a:r>
              <a:rPr lang="en-US" altLang="en-US" sz="2000" b="0" dirty="0">
                <a:ea typeface="Arial" charset="0"/>
                <a:cs typeface="Arial" charset="0"/>
              </a:rPr>
              <a:t>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individual-specific, </a:t>
            </a:r>
            <a:r>
              <a:rPr lang="en-US" altLang="en-US" sz="2000" b="0" dirty="0">
                <a:ea typeface="Arial" charset="0"/>
                <a:cs typeface="Arial" charset="0"/>
              </a:rPr>
              <a:t>personal </a:t>
            </a:r>
            <a:r>
              <a:rPr lang="en-US" altLang="en-US" sz="2000" b="0" dirty="0" err="1">
                <a:ea typeface="Arial" charset="0"/>
                <a:cs typeface="Arial" charset="0"/>
              </a:rPr>
              <a:t>dipoloid</a:t>
            </a:r>
            <a:r>
              <a:rPr lang="en-US" altLang="en-US" sz="2000" b="0" dirty="0">
                <a:ea typeface="Arial" charset="0"/>
                <a:cs typeface="Arial" charset="0"/>
              </a:rPr>
              <a:t> genomes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&amp; population </a:t>
            </a:r>
            <a:r>
              <a:rPr lang="en-US" altLang="en-US" sz="2000" b="0" dirty="0">
                <a:ea typeface="Arial" charset="0"/>
                <a:cs typeface="Arial" charset="0"/>
              </a:rPr>
              <a:t>specific references 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[</a:t>
            </a:r>
            <a:r>
              <a:rPr lang="en-US" altLang="en-US" sz="1800" b="0" dirty="0" err="1">
                <a:ea typeface="Arial" charset="0"/>
                <a:cs typeface="Arial" charset="0"/>
              </a:rPr>
              <a:t>Chaisson</a:t>
            </a:r>
            <a:r>
              <a:rPr lang="en-US" altLang="en-US" sz="1800" b="0" dirty="0">
                <a:ea typeface="Arial" charset="0"/>
                <a:cs typeface="Arial" charset="0"/>
              </a:rPr>
              <a:t> et al. NRG </a:t>
            </a:r>
            <a:r>
              <a:rPr lang="mr-IN" altLang="en-US" sz="1800" b="0" dirty="0" smtClean="0"/>
              <a:t>’</a:t>
            </a:r>
            <a:r>
              <a:rPr lang="en-US" altLang="en-US" sz="1800" b="0" dirty="0" smtClean="0"/>
              <a:t>15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; </a:t>
            </a:r>
            <a:r>
              <a:rPr lang="en-US" altLang="en-US" sz="1800" b="0" dirty="0" err="1" smtClean="0">
                <a:ea typeface="Arial" charset="0"/>
                <a:cs typeface="Arial" charset="0"/>
              </a:rPr>
              <a:t>Rozowsky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 </a:t>
            </a:r>
            <a:r>
              <a:rPr lang="en-US" altLang="en-US" sz="1800" b="0" dirty="0">
                <a:ea typeface="Arial" charset="0"/>
                <a:cs typeface="Arial" charset="0"/>
              </a:rPr>
              <a:t>et al. 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MSB ‘11] </a:t>
            </a:r>
            <a:r>
              <a:rPr lang="en-US" altLang="en-US" sz="2000" b="0" dirty="0" smtClean="0">
                <a:ea typeface="Arial" charset="0"/>
                <a:cs typeface="Arial" charset="0"/>
              </a:rPr>
              <a:t>.</a:t>
            </a:r>
          </a:p>
        </p:txBody>
      </p:sp>
      <p:pic>
        <p:nvPicPr>
          <p:cNvPr id="283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3" y="1400255"/>
            <a:ext cx="5832594" cy="211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365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" y="3981157"/>
            <a:ext cx="5756226" cy="2329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95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129331</TotalTime>
  <Words>291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Courier New</vt:lpstr>
      <vt:lpstr>Lucida Grande</vt:lpstr>
      <vt:lpstr>ＭＳ Ｐゴシック</vt:lpstr>
      <vt:lpstr>Basic-template-i0jhhsb-20160605</vt:lpstr>
      <vt:lpstr>Outline-Style-20160605</vt:lpstr>
      <vt:lpstr>to-follow-up</vt:lpstr>
      <vt:lpstr>Challenge 4 –  Moving beyond coding regions</vt:lpstr>
      <vt:lpstr>Moving beyond coding</vt:lpstr>
      <vt:lpstr>Things to consider in moving beyond coding #1: Quality &amp; scale of coding v. non-coding annotation &amp; the impact of this on statistical power</vt:lpstr>
      <vt:lpstr> Things we need to consider in moving from coding to non-coding #2:  Most of the high-impact variants found so far tend to occur in coding regions (lessons from cancer genomics)</vt:lpstr>
      <vt:lpstr>Things we need to consider in moving from coding to non-coding #3:  Variant calls (even coding ones) from WGS maybe more informative &amp; accurate</vt:lpstr>
    </vt:vector>
  </TitlesOfParts>
  <Company>Yale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Microsoft Office User</cp:lastModifiedBy>
  <cp:revision>2121</cp:revision>
  <cp:lastPrinted>2016-12-19T03:55:19Z</cp:lastPrinted>
  <dcterms:created xsi:type="dcterms:W3CDTF">2010-09-06T09:08:38Z</dcterms:created>
  <dcterms:modified xsi:type="dcterms:W3CDTF">2018-04-03T17:08:05Z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