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Lst>
  <p:notesMasterIdLst>
    <p:notesMasterId r:id="rId32"/>
  </p:notesMasterIdLst>
  <p:handoutMasterIdLst>
    <p:handoutMasterId r:id="rId33"/>
  </p:handoutMasterIdLst>
  <p:sldIdLst>
    <p:sldId id="6147" r:id="rId4"/>
    <p:sldId id="6191" r:id="rId5"/>
    <p:sldId id="6190" r:id="rId6"/>
    <p:sldId id="6107" r:id="rId7"/>
    <p:sldId id="6227" r:id="rId8"/>
    <p:sldId id="6232" r:id="rId9"/>
    <p:sldId id="6238" r:id="rId10"/>
    <p:sldId id="6114" r:id="rId11"/>
    <p:sldId id="6208" r:id="rId12"/>
    <p:sldId id="6216" r:id="rId13"/>
    <p:sldId id="6239" r:id="rId14"/>
    <p:sldId id="6112" r:id="rId15"/>
    <p:sldId id="6113" r:id="rId16"/>
    <p:sldId id="6115" r:id="rId17"/>
    <p:sldId id="6181" r:id="rId18"/>
    <p:sldId id="6120" r:id="rId19"/>
    <p:sldId id="6122" r:id="rId20"/>
    <p:sldId id="6123" r:id="rId21"/>
    <p:sldId id="6240" r:id="rId22"/>
    <p:sldId id="6228" r:id="rId23"/>
    <p:sldId id="6229" r:id="rId24"/>
    <p:sldId id="6230" r:id="rId25"/>
    <p:sldId id="6231" r:id="rId26"/>
    <p:sldId id="6241" r:id="rId27"/>
    <p:sldId id="6242" r:id="rId28"/>
    <p:sldId id="6149" r:id="rId29"/>
    <p:sldId id="6082" r:id="rId30"/>
    <p:sldId id="6083" r:id="rId3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FFC5AD"/>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53" autoAdjust="0"/>
    <p:restoredTop sz="50000" autoAdjust="0"/>
  </p:normalViewPr>
  <p:slideViewPr>
    <p:cSldViewPr snapToGrid="0">
      <p:cViewPr>
        <p:scale>
          <a:sx n="95" d="100"/>
          <a:sy n="95" d="100"/>
        </p:scale>
        <p:origin x="1872" y="-3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10</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12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20</a:t>
            </a:fld>
            <a:endParaRPr lang="en-US"/>
          </a:p>
        </p:txBody>
      </p:sp>
    </p:spTree>
    <p:extLst>
      <p:ext uri="{BB962C8B-B14F-4D97-AF65-F5344CB8AC3E}">
        <p14:creationId xmlns:p14="http://schemas.microsoft.com/office/powerpoint/2010/main" val="1189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23</a:t>
            </a:fld>
            <a:endParaRPr lang="en-US"/>
          </a:p>
        </p:txBody>
      </p:sp>
    </p:spTree>
    <p:extLst>
      <p:ext uri="{BB962C8B-B14F-4D97-AF65-F5344CB8AC3E}">
        <p14:creationId xmlns:p14="http://schemas.microsoft.com/office/powerpoint/2010/main" val="174789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10/13/17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0.jpeg"/><Relationship Id="rId5" Type="http://schemas.microsoft.com/office/2007/relationships/hdphoto" Target="../media/hdphoto4.wdp"/><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3.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86421" y="215374"/>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8" y="215374"/>
            <a:ext cx="9041531" cy="900603"/>
          </a:xfrm>
        </p:spPr>
        <p:txBody>
          <a:bodyPr/>
          <a:lstStyle/>
          <a:p>
            <a:r>
              <a:rPr lang="en-US" altLang="en-US" sz="2000" dirty="0" smtClean="0">
                <a:solidFill>
                  <a:schemeClr val="accent6"/>
                </a:solidFill>
              </a:rPr>
              <a:t>Genomic </a:t>
            </a:r>
            <a:r>
              <a:rPr lang="en-US" altLang="en-US" sz="2000" dirty="0">
                <a:solidFill>
                  <a:schemeClr val="accent6"/>
                </a:solidFill>
              </a:rPr>
              <a:t>Privacy &amp; </a:t>
            </a:r>
            <a:r>
              <a:rPr lang="en-US" altLang="en-US" sz="2000" dirty="0" smtClean="0">
                <a:solidFill>
                  <a:schemeClr val="accent6"/>
                </a:solidFill>
              </a:rPr>
              <a:t>the 2-sided Nature of RNA-</a:t>
            </a:r>
            <a:r>
              <a:rPr lang="en-US" altLang="en-US" sz="2000" dirty="0" err="1" smtClean="0">
                <a:solidFill>
                  <a:schemeClr val="accent6"/>
                </a:solidFill>
              </a:rPr>
              <a:t>seq</a:t>
            </a:r>
            <a:r>
              <a:rPr lang="en-US" altLang="en-US" sz="2000" dirty="0">
                <a:solidFill>
                  <a:schemeClr val="accent6"/>
                </a:solidFill>
              </a:rPr>
              <a:t>:</a:t>
            </a:r>
            <a:br>
              <a:rPr lang="en-US" altLang="en-US" sz="2000" dirty="0">
                <a:solidFill>
                  <a:schemeClr val="accent6"/>
                </a:solidFill>
              </a:rPr>
            </a:br>
            <a:r>
              <a:rPr lang="en-US" altLang="en-US" sz="2000" dirty="0">
                <a:solidFill>
                  <a:schemeClr val="accent6"/>
                </a:solidFill>
              </a:rPr>
              <a:t> Quantifying the Leakage of Individual </a:t>
            </a:r>
            <a:r>
              <a:rPr lang="en-US" altLang="en-US" sz="2000" dirty="0" smtClean="0">
                <a:solidFill>
                  <a:schemeClr val="accent6"/>
                </a:solidFill>
              </a:rPr>
              <a:t>Information</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362126" y="6118412"/>
            <a:ext cx="8522215"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 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solidFill>
                  <a:schemeClr val="accent1">
                    <a:lumMod val="50000"/>
                  </a:schemeClr>
                </a:solidFill>
                <a:ea typeface="ＭＳ Ｐゴシック" charset="-128"/>
              </a:rPr>
              <a:t>Lectures.GersteinLab.org</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dirty="0" smtClean="0">
                <a:solidFill>
                  <a:schemeClr val="accent1">
                    <a:lumMod val="50000"/>
                  </a:schemeClr>
                </a:solidFill>
                <a:ea typeface="ＭＳ Ｐゴシック" charset="-128"/>
              </a:rPr>
              <a:t>&amp; </a:t>
            </a:r>
            <a:r>
              <a:rPr lang="en-US" altLang="en-US" sz="1400" dirty="0">
                <a:solidFill>
                  <a:schemeClr val="accent1">
                    <a:lumMod val="50000"/>
                  </a:schemeClr>
                </a:solidFill>
                <a:ea typeface="ＭＳ Ｐゴシック" charset="-128"/>
              </a:rPr>
              <a:t>“</a:t>
            </a:r>
            <a:r>
              <a:rPr lang="en-US" altLang="ja-JP" sz="1400" dirty="0">
                <a:solidFill>
                  <a:schemeClr val="accent1">
                    <a:lumMod val="50000"/>
                  </a:schemeClr>
                </a:solidFill>
                <a:ea typeface="ＭＳ Ｐゴシック" charset="-128"/>
              </a:rPr>
              <a:t>tweetable</a:t>
            </a:r>
            <a:r>
              <a:rPr lang="en-US" altLang="en-US" sz="1400" dirty="0">
                <a:solidFill>
                  <a:schemeClr val="accent1">
                    <a:lumMod val="50000"/>
                  </a:schemeClr>
                </a:solidFill>
                <a:ea typeface="ＭＳ Ｐゴシック" charset="-128"/>
              </a:rPr>
              <a:t>”</a:t>
            </a:r>
            <a:r>
              <a:rPr lang="en-US" altLang="ja-JP" sz="140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grpSp>
        <p:nvGrpSpPr>
          <p:cNvPr id="8" name="Group 7"/>
          <p:cNvGrpSpPr/>
          <p:nvPr/>
        </p:nvGrpSpPr>
        <p:grpSpPr>
          <a:xfrm>
            <a:off x="1961640" y="1331195"/>
            <a:ext cx="5323187" cy="4572000"/>
            <a:chOff x="2967051" y="0"/>
            <a:chExt cx="7984781"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6000"/>
                      </a14:imgEffect>
                    </a14:imgLayer>
                  </a14:imgProps>
                </a:ext>
              </a:extLst>
            </a:blip>
            <a:stretch>
              <a:fillRect/>
            </a:stretch>
          </p:blipFill>
          <p:spPr>
            <a:xfrm>
              <a:off x="2967051" y="0"/>
              <a:ext cx="3209898" cy="6858000"/>
            </a:xfrm>
            <a:prstGeom prst="rect">
              <a:avLst/>
            </a:prstGeom>
            <a:ln w="57150">
              <a:solidFill>
                <a:schemeClr val="tx1"/>
              </a:solidFill>
            </a:ln>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194000"/>
                      </a14:imgEffect>
                    </a14:imgLayer>
                  </a14:imgProps>
                </a:ext>
              </a:extLst>
            </a:blip>
            <a:stretch>
              <a:fillRect/>
            </a:stretch>
          </p:blipFill>
          <p:spPr>
            <a:xfrm>
              <a:off x="6176949" y="0"/>
              <a:ext cx="4774883" cy="6858000"/>
            </a:xfrm>
            <a:prstGeom prst="rect">
              <a:avLst/>
            </a:prstGeom>
            <a:ln w="57150">
              <a:solidFill>
                <a:schemeClr val="tx1"/>
              </a:solidFill>
            </a:ln>
          </p:spPr>
        </p:pic>
      </p:grpSp>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1120390348"/>
      </p:ext>
    </p:extLst>
  </p:cSld>
  <p:clrMapOvr>
    <a:masterClrMapping/>
  </p:clrMapOvr>
  <p:transition spd="slow" advTm="2938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a:t>
            </a:r>
            <a:r>
              <a:rPr lang="en-US" sz="2000" dirty="0" smtClean="0">
                <a:solidFill>
                  <a:schemeClr val="tx1">
                    <a:lumMod val="75000"/>
                    <a:lumOff val="25000"/>
                  </a:schemeClr>
                </a:solidFill>
              </a:rPr>
              <a:t>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r>
              <a:rPr lang="en-US" sz="2400" b="1" dirty="0" smtClean="0">
                <a:solidFill>
                  <a:srgbClr val="FFC000"/>
                </a:solidFill>
              </a:rPr>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a:t>
            </a:r>
            <a:r>
              <a:rPr lang="en-US" sz="2400" b="1" dirty="0" smtClean="0">
                <a:solidFill>
                  <a:srgbClr val="FFC000"/>
                </a:solidFill>
              </a:rPr>
              <a:t>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16955157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a:t>
            </a:r>
            <a:r>
              <a:rPr lang="en-US" sz="2000" dirty="0" smtClean="0">
                <a:solidFill>
                  <a:schemeClr val="tx1">
                    <a:lumMod val="75000"/>
                    <a:lumOff val="25000"/>
                  </a:schemeClr>
                </a:solidFill>
              </a:rPr>
              <a:t>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r>
              <a:rPr lang="en-US" sz="2400" b="1" dirty="0" smtClean="0">
                <a:solidFill>
                  <a:srgbClr val="FFC000"/>
                </a:solidFill>
              </a:rPr>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a:t>
            </a:r>
            <a:r>
              <a:rPr lang="en-US" sz="2400" b="1" dirty="0" smtClean="0">
                <a:solidFill>
                  <a:srgbClr val="FFC000"/>
                </a:solidFill>
              </a:rPr>
              <a:t>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13540480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p:cNvSpPr>
          <p:nvPr/>
        </p:nvSpPr>
        <p:spPr>
          <a:xfrm>
            <a:off x="1242842" y="125412"/>
            <a:ext cx="6674311" cy="751822"/>
          </a:xfrm>
          <a:prstGeom prst="rect">
            <a:avLst/>
          </a:prstGeom>
        </p:spPr>
        <p:txBody>
          <a:bodyPr vert="horz" lIns="39027" tIns="19513" rIns="39027" bIns="19513" rtlCol="0" anchor="ctr">
            <a:noAutofit/>
          </a:bodyPr>
          <a:lst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a:lstStyle>
          <a:p>
            <a:pPr algn="ctr"/>
            <a:r>
              <a:rPr lang="en-US" sz="1900" dirty="0">
                <a:latin typeface="Arial" panose="020B0604020202020204" pitchFamily="34" charset="0"/>
                <a:cs typeface="Arial" panose="020B0604020202020204" pitchFamily="34" charset="0"/>
              </a:rPr>
              <a:t>Small Deletions and RNA-</a:t>
            </a:r>
            <a:r>
              <a:rPr lang="en-US" sz="1900" dirty="0" err="1">
                <a:latin typeface="Arial" panose="020B0604020202020204" pitchFamily="34" charset="0"/>
                <a:cs typeface="Arial" panose="020B0604020202020204" pitchFamily="34" charset="0"/>
              </a:rPr>
              <a:t>seq</a:t>
            </a:r>
            <a:r>
              <a:rPr lang="en-US" sz="1900" dirty="0">
                <a:latin typeface="Arial" panose="020B0604020202020204" pitchFamily="34" charset="0"/>
                <a:cs typeface="Arial" panose="020B0604020202020204" pitchFamily="34" charset="0"/>
              </a:rPr>
              <a:t> Signal</a:t>
            </a:r>
          </a:p>
        </p:txBody>
      </p:sp>
      <p:grpSp>
        <p:nvGrpSpPr>
          <p:cNvPr id="2" name="Group 1"/>
          <p:cNvGrpSpPr/>
          <p:nvPr/>
        </p:nvGrpSpPr>
        <p:grpSpPr>
          <a:xfrm>
            <a:off x="2208616" y="2395962"/>
            <a:ext cx="4768293" cy="4098798"/>
            <a:chOff x="10444590" y="2642585"/>
            <a:chExt cx="12397560" cy="8197595"/>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0444590" y="3616357"/>
              <a:ext cx="2592525" cy="1107996"/>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RNA-</a:t>
              </a:r>
              <a:r>
                <a:rPr lang="en-US" sz="1500" dirty="0" err="1">
                  <a:latin typeface="Arial" panose="020B0604020202020204" pitchFamily="34" charset="0"/>
                  <a:cs typeface="Arial" panose="020B0604020202020204" pitchFamily="34" charset="0"/>
                </a:rPr>
                <a:t>Seq</a:t>
              </a: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Signal</a:t>
              </a:r>
            </a:p>
          </p:txBody>
        </p:sp>
        <p:sp>
          <p:nvSpPr>
            <p:cNvPr id="196" name="TextBox 195"/>
            <p:cNvSpPr txBox="1"/>
            <p:nvPr/>
          </p:nvSpPr>
          <p:spPr>
            <a:xfrm>
              <a:off x="14928799" y="10193850"/>
              <a:ext cx="3704646" cy="646330"/>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4" y="9406544"/>
              <a:ext cx="4163023" cy="646330"/>
            </a:xfrm>
            <a:prstGeom prst="rect">
              <a:avLst/>
            </a:prstGeom>
            <a:noFill/>
          </p:spPr>
          <p:txBody>
            <a:bodyPr wrap="none" rtlCol="0">
              <a:spAutoFit/>
            </a:bodyPr>
            <a:lstStyle/>
            <a:p>
              <a:r>
                <a:rPr lang="en-US" sz="1500" dirty="0"/>
                <a:t>A  C   G  T   A   C  G</a:t>
              </a:r>
            </a:p>
          </p:txBody>
        </p:sp>
        <p:sp>
          <p:nvSpPr>
            <p:cNvPr id="202" name="TextBox 201"/>
            <p:cNvSpPr txBox="1"/>
            <p:nvPr/>
          </p:nvSpPr>
          <p:spPr>
            <a:xfrm>
              <a:off x="20078418" y="4980851"/>
              <a:ext cx="2763732" cy="104644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Genomic </a:t>
              </a:r>
            </a:p>
            <a:p>
              <a:pPr algn="ctr"/>
              <a:r>
                <a:rPr lang="en-US" sz="1400" dirty="0">
                  <a:latin typeface="Arial" panose="020B0604020202020204" pitchFamily="34" charset="0"/>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3" name="Picture 2" descr="Screen Shot 2017-09-29 at 9.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5" y="1069195"/>
            <a:ext cx="8362521" cy="1028178"/>
          </a:xfrm>
          <a:prstGeom prst="rect">
            <a:avLst/>
          </a:prstGeom>
        </p:spPr>
      </p:pic>
      <p:sp>
        <p:nvSpPr>
          <p:cNvPr id="41" name="Rectangle 40"/>
          <p:cNvSpPr/>
          <p:nvPr/>
        </p:nvSpPr>
        <p:spPr>
          <a:xfrm>
            <a:off x="0" y="6581001"/>
            <a:ext cx="2082621"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(submitted)</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01537326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874"/>
            <a:ext cx="8777682" cy="2647974"/>
          </a:xfrm>
          <a:prstGeom prst="rect">
            <a:avLst/>
          </a:prstGeom>
        </p:spPr>
      </p:pic>
      <p:sp>
        <p:nvSpPr>
          <p:cNvPr id="7" name="TextBox 6"/>
          <p:cNvSpPr txBox="1"/>
          <p:nvPr/>
        </p:nvSpPr>
        <p:spPr>
          <a:xfrm>
            <a:off x="0" y="0"/>
            <a:ext cx="9063084"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Structural Variants are Generally Detectable from Functional Genomics Data </a:t>
            </a:r>
          </a:p>
        </p:txBody>
      </p:sp>
      <p:grpSp>
        <p:nvGrpSpPr>
          <p:cNvPr id="8" name="Group 7"/>
          <p:cNvGrpSpPr/>
          <p:nvPr/>
        </p:nvGrpSpPr>
        <p:grpSpPr>
          <a:xfrm>
            <a:off x="2609581" y="3182140"/>
            <a:ext cx="4900944" cy="3564206"/>
            <a:chOff x="1131443" y="2876682"/>
            <a:chExt cx="10863833" cy="7744236"/>
          </a:xfrm>
        </p:grpSpPr>
        <p:sp>
          <p:nvSpPr>
            <p:cNvPr id="9" name="Freeform 8"/>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 name="Straight Connector 9"/>
            <p:cNvCxnSpPr>
              <a:stCxn id="9"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 name="Straight Connector 12"/>
            <p:cNvCxnSpPr>
              <a:stCxn id="12"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p:cNvCxnSpPr>
              <a:stCxn id="15"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136219" y="4483510"/>
              <a:ext cx="942196" cy="5034329"/>
              <a:chOff x="6136219" y="4289396"/>
              <a:chExt cx="942196" cy="5228443"/>
            </a:xfrm>
          </p:grpSpPr>
          <p:cxnSp>
            <p:nvCxnSpPr>
              <p:cNvPr id="22" name="Straight Connector 21"/>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31443" y="5522082"/>
              <a:ext cx="2369882" cy="1292662"/>
            </a:xfrm>
            <a:prstGeom prst="rect">
              <a:avLst/>
            </a:prstGeom>
            <a:noFill/>
          </p:spPr>
          <p:txBody>
            <a:bodyPr wrap="none" rtlCol="0">
              <a:spAutoFit/>
            </a:bodyPr>
            <a:lstStyle/>
            <a:p>
              <a:pPr algn="ctr"/>
              <a:r>
                <a:rPr lang="en-US" dirty="0" err="1">
                  <a:latin typeface="Arial" panose="020B0604020202020204" pitchFamily="34" charset="0"/>
                  <a:cs typeface="Arial" panose="020B0604020202020204" pitchFamily="34" charset="0"/>
                </a:rPr>
                <a:t>ChIP-Seq</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Signals</a:t>
              </a:r>
            </a:p>
          </p:txBody>
        </p:sp>
        <p:sp>
          <p:nvSpPr>
            <p:cNvPr id="20" name="TextBox 19"/>
            <p:cNvSpPr txBox="1"/>
            <p:nvPr/>
          </p:nvSpPr>
          <p:spPr>
            <a:xfrm>
              <a:off x="5264875" y="9638208"/>
              <a:ext cx="3370154" cy="73866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Large Deletion</a:t>
              </a:r>
            </a:p>
          </p:txBody>
        </p:sp>
        <p:sp>
          <p:nvSpPr>
            <p:cNvPr id="21" name="TextBox 20"/>
            <p:cNvSpPr txBox="1"/>
            <p:nvPr/>
          </p:nvSpPr>
          <p:spPr>
            <a:xfrm>
              <a:off x="9622190" y="9451368"/>
              <a:ext cx="2373086" cy="1169550"/>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Genomic </a:t>
              </a:r>
            </a:p>
            <a:p>
              <a:pPr algn="ctr"/>
              <a:r>
                <a:rPr lang="en-US" sz="1600" dirty="0">
                  <a:latin typeface="Arial" panose="020B0604020202020204" pitchFamily="34" charset="0"/>
                  <a:cs typeface="Arial" panose="020B0604020202020204" pitchFamily="34" charset="0"/>
                </a:rPr>
                <a:t>Coordinate</a:t>
              </a:r>
            </a:p>
          </p:txBody>
        </p:sp>
      </p:grpSp>
      <p:sp>
        <p:nvSpPr>
          <p:cNvPr id="24" name="Rectangle 23"/>
          <p:cNvSpPr/>
          <p:nvPr/>
        </p:nvSpPr>
        <p:spPr>
          <a:xfrm>
            <a:off x="0" y="6581001"/>
            <a:ext cx="2082621"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smtClean="0">
                <a:solidFill>
                  <a:srgbClr val="A6A6A6"/>
                </a:solidFill>
              </a:rPr>
              <a:t>(submitted)</a:t>
            </a:r>
            <a:r>
              <a:rPr lang="en-US" altLang="ja-JP" sz="110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696270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21271" y="-255494"/>
            <a:ext cx="1519517" cy="6777318"/>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 name="Picture 1" descr="at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593"/>
            <a:ext cx="9144000" cy="5703890"/>
          </a:xfrm>
          <a:prstGeom prst="rect">
            <a:avLst/>
          </a:prstGeom>
        </p:spPr>
      </p:pic>
      <p:sp>
        <p:nvSpPr>
          <p:cNvPr id="5" name="Rectangle 4"/>
          <p:cNvSpPr/>
          <p:nvPr/>
        </p:nvSpPr>
        <p:spPr>
          <a:xfrm>
            <a:off x="0" y="6581001"/>
            <a:ext cx="2082621"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smtClean="0">
                <a:solidFill>
                  <a:srgbClr val="A6A6A6"/>
                </a:solidFill>
              </a:rPr>
              <a:t>(submitted)</a:t>
            </a:r>
            <a:r>
              <a:rPr lang="en-US" altLang="ja-JP" sz="110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6209028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83109" y="411188"/>
            <a:ext cx="6725957" cy="316406"/>
          </a:xfrm>
          <a:prstGeom prst="rect">
            <a:avLst/>
          </a:prstGeom>
          <a:noFill/>
        </p:spPr>
        <p:txBody>
          <a:bodyPr wrap="none" lIns="39027" tIns="19513" rIns="39027" bIns="19513" rtlCol="0">
            <a:spAutoFit/>
          </a:bodyPr>
          <a:lstStyle/>
          <a:p>
            <a:r>
              <a:rPr lang="en-US" sz="1800" dirty="0">
                <a:latin typeface="Arial" panose="020B0604020202020204" pitchFamily="34" charset="0"/>
                <a:cs typeface="Arial" panose="020B0604020202020204" pitchFamily="34" charset="0"/>
              </a:rPr>
              <a:t>Predictability </a:t>
            </a:r>
            <a:r>
              <a:rPr lang="en-US" sz="1800" dirty="0" smtClean="0">
                <a:latin typeface="Arial" panose="020B0604020202020204" pitchFamily="34" charset="0"/>
                <a:cs typeface="Arial" panose="020B0604020202020204" pitchFamily="34" charset="0"/>
              </a:rPr>
              <a:t>vs. </a:t>
            </a:r>
            <a:r>
              <a:rPr lang="en-US" sz="1800" dirty="0">
                <a:latin typeface="Arial" panose="020B0604020202020204" pitchFamily="34" charset="0"/>
                <a:cs typeface="Arial" panose="020B0604020202020204" pitchFamily="34" charset="0"/>
              </a:rPr>
              <a:t>Information </a:t>
            </a:r>
            <a:r>
              <a:rPr lang="en-US" sz="1800" dirty="0" smtClean="0">
                <a:latin typeface="Arial" panose="020B0604020202020204" pitchFamily="34" charset="0"/>
                <a:cs typeface="Arial" panose="020B0604020202020204" pitchFamily="34" charset="0"/>
              </a:rPr>
              <a:t>Leakage &amp; Accuracy of Linking</a:t>
            </a:r>
            <a:endParaRPr lang="en-US"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170"/>
            <a:ext cx="4292130" cy="32983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088" y="1398049"/>
            <a:ext cx="4233927" cy="3300984"/>
          </a:xfrm>
          <a:prstGeom prst="rect">
            <a:avLst/>
          </a:prstGeom>
        </p:spPr>
      </p:pic>
      <p:sp>
        <p:nvSpPr>
          <p:cNvPr id="6" name="Rectangle 5"/>
          <p:cNvSpPr/>
          <p:nvPr/>
        </p:nvSpPr>
        <p:spPr>
          <a:xfrm>
            <a:off x="0" y="6581001"/>
            <a:ext cx="2082621"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smtClean="0">
                <a:solidFill>
                  <a:srgbClr val="A6A6A6"/>
                </a:solidFill>
              </a:rPr>
              <a:t>(submitted)</a:t>
            </a:r>
            <a:r>
              <a:rPr lang="en-US" altLang="ja-JP" sz="110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6847932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a:t>
            </a:r>
            <a:r>
              <a:rPr lang="en-US" sz="2000" dirty="0" smtClean="0">
                <a:solidFill>
                  <a:schemeClr val="tx1">
                    <a:lumMod val="75000"/>
                    <a:lumOff val="25000"/>
                  </a:schemeClr>
                </a:solidFill>
              </a:rPr>
              <a:t>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r>
              <a:rPr lang="en-US" sz="2400" b="1" dirty="0" smtClean="0">
                <a:solidFill>
                  <a:srgbClr val="FFC000"/>
                </a:solidFill>
              </a:rPr>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a:t>
            </a:r>
            <a:r>
              <a:rPr lang="en-US" sz="2400" b="1" dirty="0" smtClean="0">
                <a:solidFill>
                  <a:srgbClr val="FFC000"/>
                </a:solidFill>
              </a:rPr>
              <a:t>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6020077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Genomic Privacy &amp; the 2-sided Nature of RNA-</a:t>
            </a:r>
            <a:r>
              <a:rPr lang="en-US" sz="2000" dirty="0" err="1" smtClean="0"/>
              <a:t>seq</a:t>
            </a:r>
            <a:r>
              <a:rPr lang="en-US" sz="2000" dirty="0" smtClean="0"/>
              <a:t>:</a:t>
            </a:r>
            <a:br>
              <a:rPr lang="en-US" sz="2000" dirty="0" smtClean="0"/>
            </a:br>
            <a:r>
              <a:rPr lang="en-US" sz="2000" dirty="0" smtClean="0"/>
              <a:t> Quantifying </a:t>
            </a:r>
            <a:r>
              <a:rPr lang="en-US" sz="2000" dirty="0" smtClean="0"/>
              <a:t>the Leakage of Individual Information</a:t>
            </a:r>
            <a:endParaRPr lang="en-US" sz="2000" dirty="0"/>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t>Intro on RNA-</a:t>
            </a:r>
            <a:r>
              <a:rPr lang="en-US" sz="2400" b="1" dirty="0" err="1" smtClean="0"/>
              <a:t>seq</a:t>
            </a:r>
            <a:r>
              <a:rPr lang="en-US" sz="2400" b="1" dirty="0" smtClean="0"/>
              <a:t> &amp; the General Dilemma of Genomic Privacy</a:t>
            </a:r>
          </a:p>
          <a:p>
            <a:pPr lvl="1"/>
            <a:r>
              <a:rPr lang="en-US" sz="1800" dirty="0"/>
              <a:t>RNA-</a:t>
            </a:r>
            <a:r>
              <a:rPr lang="en-US" sz="1800" dirty="0" err="1"/>
              <a:t>seq</a:t>
            </a:r>
            <a:r>
              <a:rPr lang="en-US" sz="1800" dirty="0"/>
              <a:t> Presents a tricky privacy issue since much of the sequencing is for general, non-individual specific results yet it’s tagged with individual information</a:t>
            </a:r>
          </a:p>
          <a:p>
            <a:pPr lvl="1"/>
            <a:r>
              <a:rPr lang="en-US" sz="1800" dirty="0"/>
              <a:t>The need to quantify leaks</a:t>
            </a:r>
          </a:p>
          <a:p>
            <a:pPr lvl="2"/>
            <a:endParaRPr lang="en-US" sz="1400" dirty="0" smtClean="0"/>
          </a:p>
          <a:p>
            <a:pPr lvl="2"/>
            <a:endParaRPr lang="en-US" sz="1400" dirty="0" smtClean="0"/>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t>Quantifying </a:t>
            </a:r>
            <a:r>
              <a:rPr lang="en-US" sz="2400" b="1" dirty="0" smtClean="0"/>
              <a:t/>
            </a:r>
            <a:br>
              <a:rPr lang="en-US" sz="2400" b="1" dirty="0" smtClean="0"/>
            </a:br>
            <a:r>
              <a:rPr lang="en-US" sz="2400" b="1" dirty="0" smtClean="0"/>
              <a:t>RNA-</a:t>
            </a:r>
            <a:r>
              <a:rPr lang="en-US" sz="2400" b="1" dirty="0" err="1" smtClean="0"/>
              <a:t>seq</a:t>
            </a:r>
            <a:r>
              <a:rPr lang="en-US" sz="2400" b="1" dirty="0" smtClean="0"/>
              <a:t> </a:t>
            </a:r>
            <a:r>
              <a:rPr lang="en-US" sz="2400" b="1" dirty="0" smtClean="0"/>
              <a:t>Leakage</a:t>
            </a:r>
            <a:br>
              <a:rPr lang="en-US" sz="2400" b="1" dirty="0" smtClean="0"/>
            </a:br>
            <a:r>
              <a:rPr lang="mr-IN" sz="2400" b="1" dirty="0" smtClean="0"/>
              <a:t>…</a:t>
            </a:r>
            <a:r>
              <a:rPr lang="en-US" sz="2400" b="1" dirty="0" smtClean="0"/>
              <a:t>from Reads</a:t>
            </a:r>
            <a:endParaRPr lang="en-US" sz="2400" b="1" dirty="0"/>
          </a:p>
          <a:p>
            <a:pPr lvl="1"/>
            <a:r>
              <a:rPr lang="en-US" sz="1800" dirty="0"/>
              <a:t>A</a:t>
            </a:r>
            <a:r>
              <a:rPr lang="en-US" sz="1800" dirty="0" smtClean="0"/>
              <a:t>lmost as much as WGS</a:t>
            </a:r>
          </a:p>
          <a:p>
            <a:pPr lvl="1"/>
            <a:r>
              <a:rPr lang="en-US" sz="1800" dirty="0" smtClean="0"/>
              <a:t>But can remove </a:t>
            </a:r>
            <a:br>
              <a:rPr lang="en-US" sz="1800" dirty="0" smtClean="0"/>
            </a:br>
            <a:r>
              <a:rPr lang="en-US" sz="1800" dirty="0" smtClean="0"/>
              <a:t>SNVs </a:t>
            </a:r>
            <a:r>
              <a:rPr lang="en-US" sz="1800" dirty="0"/>
              <a:t>in reads w/ </a:t>
            </a:r>
            <a:r>
              <a:rPr lang="en-US" sz="1800" dirty="0" smtClean="0"/>
              <a:t>MRF</a:t>
            </a:r>
          </a:p>
          <a:p>
            <a:r>
              <a:rPr lang="mr-IN" sz="2200" b="1" dirty="0" smtClean="0"/>
              <a:t>…</a:t>
            </a:r>
            <a:r>
              <a:rPr lang="en-US" sz="2200" b="1" dirty="0" smtClean="0"/>
              <a:t>from </a:t>
            </a:r>
            <a:r>
              <a:rPr lang="en-US" sz="2200" b="1" dirty="0" err="1" smtClean="0"/>
              <a:t>eQTLs</a:t>
            </a:r>
            <a:endParaRPr lang="en-US" sz="2200" b="1" dirty="0"/>
          </a:p>
          <a:p>
            <a:pPr lvl="1"/>
            <a:r>
              <a:rPr lang="en-US" sz="1800" dirty="0"/>
              <a:t>Quantifying &amp; removing variant info from expression levels + </a:t>
            </a:r>
            <a:r>
              <a:rPr lang="en-US" sz="1800" dirty="0" smtClean="0"/>
              <a:t/>
            </a:r>
            <a:br>
              <a:rPr lang="en-US" sz="1800" dirty="0" smtClean="0"/>
            </a:br>
            <a:r>
              <a:rPr lang="en-US" sz="1800" dirty="0" err="1" smtClean="0"/>
              <a:t>eQTLs</a:t>
            </a:r>
            <a:r>
              <a:rPr lang="en-US" sz="1800" dirty="0" smtClean="0"/>
              <a:t> </a:t>
            </a:r>
            <a:r>
              <a:rPr lang="en-US" sz="1800" dirty="0"/>
              <a:t>using ICI &amp; predictability</a:t>
            </a:r>
          </a:p>
          <a:p>
            <a:pPr lvl="1"/>
            <a:r>
              <a:rPr lang="en-US" sz="1800" dirty="0"/>
              <a:t>Instantiating a practical linking </a:t>
            </a:r>
            <a:r>
              <a:rPr lang="en-US" sz="1800" dirty="0" smtClean="0"/>
              <a:t>attack</a:t>
            </a:r>
          </a:p>
          <a:p>
            <a:r>
              <a:rPr lang="mr-IN" sz="2200" b="1" dirty="0" smtClean="0"/>
              <a:t>…</a:t>
            </a:r>
            <a:r>
              <a:rPr lang="en-US" sz="2200" b="1" dirty="0" smtClean="0"/>
              <a:t>from </a:t>
            </a:r>
            <a:r>
              <a:rPr lang="en-US" sz="2200" b="1" dirty="0" err="1" smtClean="0"/>
              <a:t>Indels</a:t>
            </a:r>
            <a:r>
              <a:rPr lang="en-US" sz="2200" b="1" dirty="0" smtClean="0"/>
              <a:t>/SVs</a:t>
            </a:r>
          </a:p>
          <a:p>
            <a:pPr lvl="1"/>
            <a:r>
              <a:rPr lang="en-US" sz="1800" dirty="0" smtClean="0"/>
              <a:t>Another source of leakage in RNA-</a:t>
            </a:r>
            <a:r>
              <a:rPr lang="en-US" sz="1800" dirty="0" err="1" smtClean="0"/>
              <a:t>seq</a:t>
            </a:r>
            <a:r>
              <a:rPr lang="en-US" sz="1800" dirty="0" smtClean="0"/>
              <a:t> data &amp; how to use these for a related linking attack</a:t>
            </a:r>
          </a:p>
          <a:p>
            <a:endParaRPr lang="en-US" sz="2400" dirty="0"/>
          </a:p>
          <a:p>
            <a:endParaRPr lang="en-US" sz="2400" dirty="0"/>
          </a:p>
          <a:p>
            <a:endParaRPr lang="en-US" sz="2400" dirty="0"/>
          </a:p>
        </p:txBody>
      </p:sp>
      <p:sp>
        <p:nvSpPr>
          <p:cNvPr id="5" name="Rectangle 4"/>
          <p:cNvSpPr/>
          <p:nvPr/>
        </p:nvSpPr>
        <p:spPr>
          <a:xfrm>
            <a:off x="3779956" y="3290501"/>
            <a:ext cx="1584088" cy="276999"/>
          </a:xfrm>
          <a:prstGeom prst="rect">
            <a:avLst/>
          </a:prstGeom>
        </p:spPr>
        <p:txBody>
          <a:bodyPr wrap="none">
            <a:spAutoFit/>
          </a:bodyPr>
          <a:lstStyle/>
          <a:p>
            <a:pPr>
              <a:spcBef>
                <a:spcPct val="20000"/>
              </a:spcBef>
            </a:pPr>
            <a:r>
              <a:rPr lang="en-US" dirty="0">
                <a:solidFill>
                  <a:srgbClr val="000000"/>
                </a:solidFill>
              </a:rPr>
              <a:t>NIH BD2K Program</a:t>
            </a:r>
            <a:endParaRPr lang="en-US" sz="2000" dirty="0">
              <a:solidFill>
                <a:schemeClr val="accent5">
                  <a:lumMod val="50000"/>
                </a:schemeClr>
              </a:solidFill>
            </a:endParaRPr>
          </a:p>
        </p:txBody>
      </p:sp>
    </p:spTree>
    <p:extLst>
      <p:ext uri="{BB962C8B-B14F-4D97-AF65-F5344CB8AC3E}">
        <p14:creationId xmlns:p14="http://schemas.microsoft.com/office/powerpoint/2010/main" val="11489108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4814046" y="3881363"/>
            <a:ext cx="4329953" cy="255511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mr-IN" sz="1400" b="0" dirty="0" smtClean="0"/>
              <a:t>–</a:t>
            </a:r>
            <a:r>
              <a:rPr lang="en-US" sz="1400" b="0" dirty="0" smtClean="0"/>
              <a:t>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2400" b="0" dirty="0" smtClean="0"/>
              <a:t> </a:t>
            </a:r>
            <a:r>
              <a:rPr lang="en-US" sz="2400" dirty="0" err="1" smtClean="0">
                <a:solidFill>
                  <a:schemeClr val="accent5">
                    <a:lumMod val="50000"/>
                  </a:schemeClr>
                </a:solidFill>
              </a:rPr>
              <a:t>Gürsoy</a:t>
            </a:r>
            <a:r>
              <a:rPr lang="en-US" sz="1400" dirty="0" smtClean="0">
                <a:solidFill>
                  <a:srgbClr val="000000"/>
                </a:solidFill>
              </a:rPr>
              <a:t>,</a:t>
            </a:r>
            <a:r>
              <a:rPr lang="en-US" sz="1400" b="0" dirty="0" smtClean="0">
                <a:solidFill>
                  <a:srgbClr val="000000"/>
                </a:solidFill>
              </a:rPr>
              <a:t> </a:t>
            </a:r>
            <a:r>
              <a:rPr lang="en-US" sz="1400" b="0" dirty="0" smtClean="0">
                <a:solidFill>
                  <a:srgbClr val="000000"/>
                </a:solidFill>
              </a:rPr>
              <a:t/>
            </a:r>
            <a:br>
              <a:rPr lang="en-US" sz="1400" b="0" dirty="0" smtClean="0">
                <a:solidFill>
                  <a:srgbClr val="000000"/>
                </a:solidFill>
              </a:rPr>
            </a:br>
            <a:r>
              <a:rPr lang="en-US" sz="1400" b="0" dirty="0" smtClean="0">
                <a:solidFill>
                  <a:srgbClr val="000000"/>
                </a:solidFill>
              </a:rPr>
              <a:t>F </a:t>
            </a:r>
            <a:r>
              <a:rPr lang="en-US" sz="1400" b="0" dirty="0" smtClean="0">
                <a:solidFill>
                  <a:srgbClr val="000000"/>
                </a:solidFill>
              </a:rPr>
              <a:t>Navarro, S </a:t>
            </a:r>
            <a:r>
              <a:rPr lang="en-US" sz="1400" b="0" dirty="0" smtClean="0">
                <a:solidFill>
                  <a:srgbClr val="000000"/>
                </a:solidFill>
              </a:rPr>
              <a:t>Wagner, X Kong</a:t>
            </a:r>
          </a:p>
          <a:p>
            <a:pPr>
              <a:spcBef>
                <a:spcPct val="20000"/>
              </a:spcBef>
            </a:pPr>
            <a:endParaRPr lang="en-US" sz="1400" b="0" dirty="0">
              <a:solidFill>
                <a:srgbClr val="000000"/>
              </a:solidFill>
            </a:endParaRPr>
          </a:p>
        </p:txBody>
      </p:sp>
      <p:sp>
        <p:nvSpPr>
          <p:cNvPr id="558081" name="Title 1"/>
          <p:cNvSpPr txBox="1">
            <a:spLocks/>
          </p:cNvSpPr>
          <p:nvPr/>
        </p:nvSpPr>
        <p:spPr bwMode="auto">
          <a:xfrm>
            <a:off x="747887" y="130517"/>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sp>
        <p:nvSpPr>
          <p:cNvPr id="8" name="TextBox 7"/>
          <p:cNvSpPr txBox="1"/>
          <p:nvPr/>
        </p:nvSpPr>
        <p:spPr>
          <a:xfrm>
            <a:off x="5897662" y="6040789"/>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See </a:t>
            </a:r>
            <a:r>
              <a:rPr lang="en-US" sz="1600" dirty="0" err="1" smtClean="0">
                <a:solidFill>
                  <a:schemeClr val="bg1"/>
                </a:solidFill>
              </a:rPr>
              <a:t>JOBS.gersteinlab.org</a:t>
            </a:r>
            <a:r>
              <a:rPr lang="en-US" sz="1600" dirty="0" smtClean="0">
                <a:solidFill>
                  <a:schemeClr val="bg1"/>
                </a:solidFill>
              </a:rPr>
              <a:t> !</a:t>
            </a:r>
            <a:endParaRPr lang="en-US" sz="1600" dirty="0">
              <a:solidFill>
                <a:schemeClr val="bg1"/>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6000"/>
                    </a14:imgEffect>
                  </a14:imgLayer>
                </a14:imgProps>
              </a:ext>
            </a:extLst>
          </a:blip>
          <a:stretch>
            <a:fillRect/>
          </a:stretch>
        </p:blipFill>
        <p:spPr>
          <a:xfrm>
            <a:off x="3877662" y="130517"/>
            <a:ext cx="4579029" cy="345144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11000"/>
                    </a14:imgEffect>
                  </a14:imgLayer>
                </a14:imgProps>
              </a:ext>
            </a:extLst>
          </a:blip>
          <a:stretch>
            <a:fillRect/>
          </a:stretch>
        </p:blipFill>
        <p:spPr>
          <a:xfrm>
            <a:off x="747887" y="1579889"/>
            <a:ext cx="3784257" cy="5045675"/>
          </a:xfrm>
          <a:prstGeom prst="rect">
            <a:avLst/>
          </a:prstGeom>
        </p:spPr>
      </p:pic>
      <p:sp>
        <p:nvSpPr>
          <p:cNvPr id="2" name="Rectangle 1"/>
          <p:cNvSpPr/>
          <p:nvPr/>
        </p:nvSpPr>
        <p:spPr>
          <a:xfrm>
            <a:off x="2038533" y="670537"/>
            <a:ext cx="1468672" cy="707886"/>
          </a:xfrm>
          <a:prstGeom prst="rect">
            <a:avLst/>
          </a:prstGeom>
        </p:spPr>
        <p:txBody>
          <a:bodyPr wrap="none">
            <a:spAutoFit/>
          </a:bodyPr>
          <a:lstStyle/>
          <a:p>
            <a:pPr>
              <a:spcBef>
                <a:spcPct val="20000"/>
              </a:spcBef>
            </a:pPr>
            <a:r>
              <a:rPr lang="en-US" sz="2000">
                <a:solidFill>
                  <a:srgbClr val="000000"/>
                </a:solidFill>
              </a:rPr>
              <a:t>NIH </a:t>
            </a:r>
            <a:r>
              <a:rPr lang="en-US" sz="2000">
                <a:solidFill>
                  <a:srgbClr val="000000"/>
                </a:solidFill>
              </a:rPr>
              <a:t>BD2K </a:t>
            </a:r>
            <a:r>
              <a:rPr lang="en-US" sz="2000" smtClean="0">
                <a:solidFill>
                  <a:srgbClr val="000000"/>
                </a:solidFill>
              </a:rPr>
              <a:t/>
            </a:r>
            <a:br>
              <a:rPr lang="en-US" sz="2000" smtClean="0">
                <a:solidFill>
                  <a:srgbClr val="000000"/>
                </a:solidFill>
              </a:rPr>
            </a:br>
            <a:r>
              <a:rPr lang="en-US" sz="2000" smtClean="0">
                <a:solidFill>
                  <a:srgbClr val="000000"/>
                </a:solidFill>
              </a:rPr>
              <a:t>Program</a:t>
            </a:r>
            <a:endParaRPr lang="en-US" sz="3600" dirty="0">
              <a:solidFill>
                <a:schemeClr val="accent5">
                  <a:lumMod val="50000"/>
                </a:schemeClr>
              </a:solidFill>
            </a:endParaRPr>
          </a:p>
        </p:txBody>
      </p:sp>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t>General </a:t>
            </a:r>
            <a:r>
              <a:rPr lang="en-US" sz="2000" b="1" dirty="0"/>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stage: basic patterns and clusters of co-active genes across an organisms development</a:t>
            </a:r>
          </a:p>
          <a:p>
            <a:pPr lvl="1"/>
            <a:r>
              <a:rPr lang="en-US" sz="1800" dirty="0"/>
              <a:t>Evolutionary relationships: behavior preserved across a wide range of </a:t>
            </a:r>
            <a:r>
              <a:rPr lang="en-US" sz="1800" dirty="0" smtClean="0"/>
              <a:t>organisms</a:t>
            </a:r>
            <a:endParaRPr lang="en-US" sz="1800" dirty="0"/>
          </a:p>
          <a:p>
            <a:pPr lvl="1"/>
            <a:r>
              <a:rPr lang="en-US" sz="1800" dirty="0"/>
              <a:t>Tissue- and </a:t>
            </a:r>
            <a:r>
              <a:rPr lang="en-US" sz="1800" dirty="0" smtClean="0"/>
              <a:t>cell-type</a:t>
            </a:r>
          </a:p>
          <a:p>
            <a:pPr lvl="1"/>
            <a:r>
              <a:rPr lang="en-US" sz="1800" dirty="0" smtClean="0"/>
              <a:t>Disease </a:t>
            </a:r>
            <a:r>
              <a:rPr lang="en-US" sz="1800" dirty="0"/>
              <a:t>phenotypes: </a:t>
            </a:r>
            <a:r>
              <a:rPr lang="en-US" sz="1800" dirty="0" smtClean="0"/>
              <a:t>what genes go up in cancer?</a:t>
            </a:r>
            <a:endParaRPr lang="en-US" sz="1800" dirty="0"/>
          </a:p>
          <a:p>
            <a:r>
              <a:rPr lang="en-US" sz="2000" b="1" dirty="0" smtClean="0"/>
              <a:t>Above are </a:t>
            </a:r>
            <a:r>
              <a:rPr lang="en-US" sz="2000" b="1" dirty="0"/>
              <a:t>not tied to an </a:t>
            </a:r>
            <a:r>
              <a:rPr lang="en-US" sz="2000" b="1" dirty="0" smtClean="0"/>
              <a:t>individual’s genotype. However</a:t>
            </a:r>
            <a:r>
              <a:rPr lang="en-US" sz="2000" b="1" dirty="0"/>
              <a:t>, data </a:t>
            </a:r>
            <a:r>
              <a:rPr lang="en-US" sz="2000" b="1" dirty="0" smtClean="0"/>
              <a:t>is derived </a:t>
            </a:r>
            <a:r>
              <a:rPr lang="en-US" sz="2000" b="1" dirty="0"/>
              <a:t>from an individual </a:t>
            </a:r>
            <a:r>
              <a:rPr lang="en-US" sz="2000" b="1" dirty="0" smtClean="0"/>
              <a:t>&amp; tagged </a:t>
            </a:r>
            <a:r>
              <a:rPr lang="en-US" sz="2000" b="1" dirty="0"/>
              <a:t>with an individual’s genotype</a:t>
            </a:r>
          </a:p>
          <a:p>
            <a:r>
              <a:rPr lang="en-US" sz="2000" dirty="0" smtClean="0"/>
              <a:t>Note, a few calculations </a:t>
            </a:r>
            <a:r>
              <a:rPr lang="en-US" sz="2000" dirty="0" smtClean="0"/>
              <a:t>aim </a:t>
            </a:r>
            <a:r>
              <a:rPr lang="en-US" sz="2000" dirty="0"/>
              <a:t>to use </a:t>
            </a:r>
            <a:r>
              <a:rPr lang="en-US" sz="2000" dirty="0" smtClean="0"/>
              <a:t>explicitly genotype </a:t>
            </a:r>
            <a:r>
              <a:rPr lang="en-US" sz="2000" dirty="0" smtClean="0"/>
              <a:t>to </a:t>
            </a:r>
            <a:r>
              <a:rPr lang="en-US" sz="2000" dirty="0"/>
              <a:t>derive general relations related to sequence variation &amp; gene </a:t>
            </a:r>
            <a:r>
              <a:rPr lang="en-US" sz="2000" dirty="0" smtClean="0"/>
              <a:t>expression (</a:t>
            </a:r>
            <a:r>
              <a:rPr lang="en-US" sz="2000" dirty="0" err="1" smtClean="0"/>
              <a:t>eg</a:t>
            </a:r>
            <a:r>
              <a:rPr lang="en-US" sz="2000" dirty="0" smtClean="0"/>
              <a:t> allelic </a:t>
            </a:r>
            <a:r>
              <a:rPr lang="en-US" sz="2000" dirty="0" smtClean="0"/>
              <a:t>activity)</a:t>
            </a:r>
            <a:endParaRPr lang="en-US" sz="20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85800" y="192741"/>
            <a:ext cx="7772400" cy="1143000"/>
          </a:xfrm>
        </p:spPr>
        <p:txBody>
          <a:bodyPr/>
          <a:lstStyle/>
          <a:p>
            <a:r>
              <a:rPr lang="en-US" dirty="0" smtClean="0">
                <a:latin typeface="Arial" charset="0"/>
                <a:ea typeface="ＭＳ Ｐゴシック" charset="0"/>
                <a:cs typeface="ＭＳ Ｐゴシック" charset="0"/>
              </a:rPr>
              <a:t>Importance of Leakage Quantification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for Genomic Privacy</a:t>
            </a:r>
            <a:endParaRPr lang="en-US" dirty="0">
              <a:latin typeface="Arial" charset="0"/>
              <a:ea typeface="ＭＳ Ｐゴシック" charset="0"/>
              <a:cs typeface="ＭＳ Ｐゴシック" charset="0"/>
            </a:endParaRPr>
          </a:p>
        </p:txBody>
      </p:sp>
      <p:sp>
        <p:nvSpPr>
          <p:cNvPr id="2" name="Content Placeholder 1"/>
          <p:cNvSpPr>
            <a:spLocks noGrp="1"/>
          </p:cNvSpPr>
          <p:nvPr>
            <p:ph idx="1"/>
          </p:nvPr>
        </p:nvSpPr>
        <p:spPr>
          <a:xfrm>
            <a:off x="295835" y="1214717"/>
            <a:ext cx="8552330" cy="4638675"/>
          </a:xfrm>
        </p:spPr>
        <p:txBody>
          <a:bodyPr/>
          <a:lstStyle/>
          <a:p>
            <a:pPr>
              <a:defRPr/>
            </a:pPr>
            <a:r>
              <a:rPr lang="en-US" sz="2000" dirty="0"/>
              <a:t>The </a:t>
            </a:r>
            <a:r>
              <a:rPr lang="en-US" sz="2000" b="1" dirty="0" smtClean="0">
                <a:solidFill>
                  <a:srgbClr val="FF0000"/>
                </a:solidFill>
              </a:rPr>
              <a:t>overall dilemma </a:t>
            </a:r>
            <a:r>
              <a:rPr lang="en-US" sz="2000" b="1" dirty="0">
                <a:solidFill>
                  <a:srgbClr val="FF0000"/>
                </a:solidFill>
              </a:rPr>
              <a:t>of </a:t>
            </a:r>
            <a:r>
              <a:rPr lang="en-US" sz="2000" b="1" dirty="0" smtClean="0">
                <a:solidFill>
                  <a:srgbClr val="FF0000"/>
                </a:solidFill>
              </a:rPr>
              <a:t>genomic privacy</a:t>
            </a:r>
            <a:endParaRPr lang="en-US" sz="2000" b="1" dirty="0">
              <a:solidFill>
                <a:srgbClr val="FF0000"/>
              </a:solidFill>
            </a:endParaRPr>
          </a:p>
          <a:p>
            <a:pPr lvl="1">
              <a:defRPr/>
            </a:pPr>
            <a:r>
              <a:rPr lang="en-US" sz="2000" dirty="0"/>
              <a:t>From sharing information, the individual is potentially harmed but society </a:t>
            </a:r>
            <a:r>
              <a:rPr lang="en-US" sz="2000" dirty="0" smtClean="0"/>
              <a:t>benefits in terms of medical </a:t>
            </a:r>
            <a:r>
              <a:rPr lang="en-US" sz="2000" dirty="0" smtClean="0"/>
              <a:t>research</a:t>
            </a:r>
            <a:endParaRPr lang="en-US" sz="2000" dirty="0"/>
          </a:p>
          <a:p>
            <a:pPr lvl="1">
              <a:defRPr/>
            </a:pPr>
            <a:r>
              <a:rPr lang="en-US" sz="2000" dirty="0" smtClean="0"/>
              <a:t>How to balance risks v rewards?</a:t>
            </a:r>
          </a:p>
          <a:p>
            <a:pPr>
              <a:defRPr/>
            </a:pPr>
            <a:r>
              <a:rPr lang="en-US" sz="2000" b="1" dirty="0" smtClean="0">
                <a:solidFill>
                  <a:srgbClr val="00B400"/>
                </a:solidFill>
              </a:rPr>
              <a:t>Need to quantify leakage</a:t>
            </a:r>
            <a:endParaRPr lang="en-US" sz="2000" b="1" dirty="0" smtClean="0">
              <a:solidFill>
                <a:srgbClr val="00B400"/>
              </a:solidFill>
            </a:endParaRPr>
          </a:p>
          <a:p>
            <a:pPr lvl="1">
              <a:defRPr/>
            </a:pPr>
            <a:r>
              <a:rPr lang="en-US" sz="2000" dirty="0" smtClean="0"/>
              <a:t>Cost Benefit Analysis: how helpful is identifiable data in genomic research v. potential harm from a breach</a:t>
            </a:r>
          </a:p>
          <a:p>
            <a:pPr lvl="1">
              <a:defRPr/>
            </a:pPr>
            <a:r>
              <a:rPr lang="en-US" sz="2000" dirty="0" smtClean="0"/>
              <a:t>What </a:t>
            </a:r>
            <a:r>
              <a:rPr lang="en-US" sz="2000" dirty="0"/>
              <a:t>is acceptable </a:t>
            </a:r>
            <a:r>
              <a:rPr lang="en-US" sz="2000" dirty="0" smtClean="0"/>
              <a:t>risk </a:t>
            </a:r>
            <a:r>
              <a:rPr lang="mr-IN" sz="2000" dirty="0" smtClean="0"/>
              <a:t>–</a:t>
            </a:r>
            <a:r>
              <a:rPr lang="en-US" sz="2000" dirty="0" smtClean="0"/>
              <a:t> </a:t>
            </a:r>
            <a:r>
              <a:rPr lang="en-US" sz="2000" dirty="0" err="1" smtClean="0"/>
              <a:t>ie</a:t>
            </a:r>
            <a:r>
              <a:rPr lang="en-US" sz="2000" dirty="0" smtClean="0"/>
              <a:t> what </a:t>
            </a:r>
            <a:r>
              <a:rPr lang="en-US" sz="2000" dirty="0"/>
              <a:t>is acceptable data leakage? </a:t>
            </a:r>
          </a:p>
          <a:p>
            <a:pPr>
              <a:defRPr/>
            </a:pPr>
            <a:r>
              <a:rPr lang="en-US" sz="2000" dirty="0" smtClean="0"/>
              <a:t>Also, </a:t>
            </a:r>
            <a:r>
              <a:rPr lang="en-US" sz="2000" b="1" dirty="0" smtClean="0">
                <a:solidFill>
                  <a:srgbClr val="00B400"/>
                </a:solidFill>
              </a:rPr>
              <a:t>need careful </a:t>
            </a:r>
            <a:r>
              <a:rPr lang="en-US" sz="2000" b="1" dirty="0">
                <a:solidFill>
                  <a:srgbClr val="00B400"/>
                </a:solidFill>
              </a:rPr>
              <a:t>separation &amp; coupling of private &amp; public data</a:t>
            </a:r>
            <a:r>
              <a:rPr lang="en-US" sz="2000" dirty="0"/>
              <a:t> </a:t>
            </a:r>
          </a:p>
          <a:p>
            <a:pPr lvl="1">
              <a:defRPr/>
            </a:pPr>
            <a:r>
              <a:rPr lang="en-US" sz="2000" dirty="0"/>
              <a:t>Lightweight, freely accessible secondary datasets coupled to underlying variants </a:t>
            </a:r>
          </a:p>
          <a:p>
            <a:pPr lvl="1">
              <a:defRPr/>
            </a:pPr>
            <a:r>
              <a:rPr lang="en-US" sz="2000" dirty="0"/>
              <a:t>Selection of stub &amp; "test pilot" datasets for benchmarking</a:t>
            </a:r>
          </a:p>
          <a:p>
            <a:pPr lvl="1">
              <a:defRPr/>
            </a:pPr>
            <a:r>
              <a:rPr lang="en-US" sz="2000" dirty="0"/>
              <a:t>Develop programs on public stubs on your laptop, then move the program to the cloud for private production run</a:t>
            </a:r>
          </a:p>
          <a:p>
            <a:pPr lvl="1">
              <a:defRPr/>
            </a:pPr>
            <a:endParaRPr lang="en-US" sz="2000" dirty="0"/>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752020716"/>
      </p:ext>
    </p:extLst>
  </p:cSld>
  <p:clrMapOvr>
    <a:masterClrMapping/>
  </p:clrMapOvr>
  <p:transition advTm="16023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Genomic Privacy &amp; the 2-sided Nature of RNA-</a:t>
            </a:r>
            <a:r>
              <a:rPr lang="en-US" sz="2000" dirty="0" err="1" smtClean="0"/>
              <a:t>seq</a:t>
            </a:r>
            <a:r>
              <a:rPr lang="en-US" sz="2000" dirty="0" smtClean="0"/>
              <a:t>:</a:t>
            </a:r>
            <a:br>
              <a:rPr lang="en-US" sz="2000" dirty="0" smtClean="0"/>
            </a:br>
            <a:r>
              <a:rPr lang="en-US" sz="2000" dirty="0" smtClean="0"/>
              <a:t> Quantifying </a:t>
            </a:r>
            <a:r>
              <a:rPr lang="en-US" sz="2000" dirty="0" smtClean="0"/>
              <a:t>the Leakage of Individual Information</a:t>
            </a:r>
            <a:endParaRPr lang="en-US" sz="2000" dirty="0"/>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t>Intro on RNA-</a:t>
            </a:r>
            <a:r>
              <a:rPr lang="en-US" sz="2400" b="1" dirty="0" err="1" smtClean="0"/>
              <a:t>seq</a:t>
            </a:r>
            <a:r>
              <a:rPr lang="en-US" sz="2400" b="1" dirty="0" smtClean="0"/>
              <a:t> &amp; the General Dilemma of Genomic Privacy</a:t>
            </a:r>
          </a:p>
          <a:p>
            <a:pPr lvl="1"/>
            <a:r>
              <a:rPr lang="en-US" sz="1800" dirty="0"/>
              <a:t>RNA-</a:t>
            </a:r>
            <a:r>
              <a:rPr lang="en-US" sz="1800" dirty="0" err="1"/>
              <a:t>seq</a:t>
            </a:r>
            <a:r>
              <a:rPr lang="en-US" sz="1800" dirty="0"/>
              <a:t> Presents a tricky privacy issue since much of the sequencing is for general, non-individual specific results yet it’s tagged with individual information</a:t>
            </a:r>
          </a:p>
          <a:p>
            <a:pPr lvl="1"/>
            <a:r>
              <a:rPr lang="en-US" sz="1800" dirty="0"/>
              <a:t>The need to quantify leaks</a:t>
            </a:r>
          </a:p>
          <a:p>
            <a:pPr lvl="2"/>
            <a:endParaRPr lang="en-US" sz="1400" dirty="0" smtClean="0"/>
          </a:p>
          <a:p>
            <a:pPr lvl="2"/>
            <a:endParaRPr lang="en-US" sz="1400" dirty="0" smtClean="0"/>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t>Quantifying </a:t>
            </a:r>
            <a:r>
              <a:rPr lang="en-US" sz="2400" b="1" dirty="0" smtClean="0"/>
              <a:t/>
            </a:r>
            <a:br>
              <a:rPr lang="en-US" sz="2400" b="1" dirty="0" smtClean="0"/>
            </a:br>
            <a:r>
              <a:rPr lang="en-US" sz="2400" b="1" dirty="0" smtClean="0"/>
              <a:t>RNA-</a:t>
            </a:r>
            <a:r>
              <a:rPr lang="en-US" sz="2400" b="1" dirty="0" err="1" smtClean="0"/>
              <a:t>seq</a:t>
            </a:r>
            <a:r>
              <a:rPr lang="en-US" sz="2400" b="1" dirty="0" smtClean="0"/>
              <a:t> </a:t>
            </a:r>
            <a:r>
              <a:rPr lang="en-US" sz="2400" b="1" dirty="0" smtClean="0"/>
              <a:t>Leakage</a:t>
            </a:r>
            <a:br>
              <a:rPr lang="en-US" sz="2400" b="1" dirty="0" smtClean="0"/>
            </a:br>
            <a:r>
              <a:rPr lang="mr-IN" sz="2400" b="1" dirty="0" smtClean="0"/>
              <a:t>…</a:t>
            </a:r>
            <a:r>
              <a:rPr lang="en-US" sz="2400" b="1" dirty="0" smtClean="0"/>
              <a:t>from Reads</a:t>
            </a:r>
            <a:endParaRPr lang="en-US" sz="2400" b="1" dirty="0"/>
          </a:p>
          <a:p>
            <a:pPr lvl="1"/>
            <a:r>
              <a:rPr lang="en-US" sz="1800" dirty="0"/>
              <a:t>A</a:t>
            </a:r>
            <a:r>
              <a:rPr lang="en-US" sz="1800" dirty="0" smtClean="0"/>
              <a:t>lmost as much as WGS</a:t>
            </a:r>
          </a:p>
          <a:p>
            <a:pPr lvl="1"/>
            <a:r>
              <a:rPr lang="en-US" sz="1800" dirty="0" smtClean="0"/>
              <a:t>But can remove </a:t>
            </a:r>
            <a:br>
              <a:rPr lang="en-US" sz="1800" dirty="0" smtClean="0"/>
            </a:br>
            <a:r>
              <a:rPr lang="en-US" sz="1800" dirty="0" smtClean="0"/>
              <a:t>SNVs </a:t>
            </a:r>
            <a:r>
              <a:rPr lang="en-US" sz="1800" dirty="0"/>
              <a:t>in reads w/ </a:t>
            </a:r>
            <a:r>
              <a:rPr lang="en-US" sz="1800" dirty="0" smtClean="0"/>
              <a:t>MRF</a:t>
            </a:r>
          </a:p>
          <a:p>
            <a:r>
              <a:rPr lang="mr-IN" sz="2200" b="1" dirty="0" smtClean="0"/>
              <a:t>…</a:t>
            </a:r>
            <a:r>
              <a:rPr lang="en-US" sz="2200" b="1" dirty="0" smtClean="0"/>
              <a:t>from </a:t>
            </a:r>
            <a:r>
              <a:rPr lang="en-US" sz="2200" b="1" dirty="0" err="1" smtClean="0"/>
              <a:t>eQTLs</a:t>
            </a:r>
            <a:endParaRPr lang="en-US" sz="2200" b="1" dirty="0"/>
          </a:p>
          <a:p>
            <a:pPr lvl="1"/>
            <a:r>
              <a:rPr lang="en-US" sz="1800" dirty="0"/>
              <a:t>Quantifying &amp; removing variant info from expression levels + </a:t>
            </a:r>
            <a:r>
              <a:rPr lang="en-US" sz="1800" dirty="0" smtClean="0"/>
              <a:t/>
            </a:r>
            <a:br>
              <a:rPr lang="en-US" sz="1800" dirty="0" smtClean="0"/>
            </a:br>
            <a:r>
              <a:rPr lang="en-US" sz="1800" dirty="0" err="1" smtClean="0"/>
              <a:t>eQTLs</a:t>
            </a:r>
            <a:r>
              <a:rPr lang="en-US" sz="1800" dirty="0" smtClean="0"/>
              <a:t> </a:t>
            </a:r>
            <a:r>
              <a:rPr lang="en-US" sz="1800" dirty="0"/>
              <a:t>using ICI &amp; predictability</a:t>
            </a:r>
          </a:p>
          <a:p>
            <a:pPr lvl="1"/>
            <a:r>
              <a:rPr lang="en-US" sz="1800" dirty="0"/>
              <a:t>Instantiating a practical linking </a:t>
            </a:r>
            <a:r>
              <a:rPr lang="en-US" sz="1800" dirty="0" smtClean="0"/>
              <a:t>attack</a:t>
            </a:r>
          </a:p>
          <a:p>
            <a:r>
              <a:rPr lang="mr-IN" sz="2200" b="1" dirty="0" smtClean="0"/>
              <a:t>…</a:t>
            </a:r>
            <a:r>
              <a:rPr lang="en-US" sz="2200" b="1" dirty="0" smtClean="0"/>
              <a:t>from </a:t>
            </a:r>
            <a:r>
              <a:rPr lang="en-US" sz="2200" b="1" dirty="0" err="1" smtClean="0"/>
              <a:t>Indels</a:t>
            </a:r>
            <a:r>
              <a:rPr lang="en-US" sz="2200" b="1" dirty="0" smtClean="0"/>
              <a:t>/SVs</a:t>
            </a:r>
          </a:p>
          <a:p>
            <a:pPr lvl="1"/>
            <a:r>
              <a:rPr lang="en-US" sz="1800" dirty="0" smtClean="0"/>
              <a:t>Another source of leakage in RNA-</a:t>
            </a:r>
            <a:r>
              <a:rPr lang="en-US" sz="1800" dirty="0" err="1" smtClean="0"/>
              <a:t>seq</a:t>
            </a:r>
            <a:r>
              <a:rPr lang="en-US" sz="1800" dirty="0" smtClean="0"/>
              <a:t> data &amp; how to use these for a related linking attack</a:t>
            </a:r>
          </a:p>
          <a:p>
            <a:endParaRPr lang="en-US" sz="2400" dirty="0"/>
          </a:p>
          <a:p>
            <a:endParaRPr lang="en-US" sz="2400" dirty="0"/>
          </a:p>
          <a:p>
            <a:endParaRPr lang="en-US" sz="2400" dirty="0"/>
          </a:p>
        </p:txBody>
      </p:sp>
      <p:sp>
        <p:nvSpPr>
          <p:cNvPr id="5" name="Rectangle 4"/>
          <p:cNvSpPr/>
          <p:nvPr/>
        </p:nvSpPr>
        <p:spPr>
          <a:xfrm>
            <a:off x="3779956" y="3290501"/>
            <a:ext cx="1584088" cy="276999"/>
          </a:xfrm>
          <a:prstGeom prst="rect">
            <a:avLst/>
          </a:prstGeom>
        </p:spPr>
        <p:txBody>
          <a:bodyPr wrap="none">
            <a:spAutoFit/>
          </a:bodyPr>
          <a:lstStyle/>
          <a:p>
            <a:pPr>
              <a:spcBef>
                <a:spcPct val="20000"/>
              </a:spcBef>
            </a:pPr>
            <a:r>
              <a:rPr lang="en-US" dirty="0">
                <a:solidFill>
                  <a:srgbClr val="000000"/>
                </a:solidFill>
              </a:rPr>
              <a:t>NIH BD2K Program</a:t>
            </a:r>
            <a:endParaRPr lang="en-US" sz="2000" dirty="0">
              <a:solidFill>
                <a:schemeClr val="accent5">
                  <a:lumMod val="50000"/>
                </a:schemeClr>
              </a:solidFill>
            </a:endParaRPr>
          </a:p>
        </p:txBody>
      </p:sp>
    </p:spTree>
    <p:extLst>
      <p:ext uri="{BB962C8B-B14F-4D97-AF65-F5344CB8AC3E}">
        <p14:creationId xmlns:p14="http://schemas.microsoft.com/office/powerpoint/2010/main" val="6307161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a:t>
            </a:r>
            <a:r>
              <a:rPr lang="en-US" sz="2000" dirty="0" smtClean="0">
                <a:solidFill>
                  <a:schemeClr val="tx1">
                    <a:lumMod val="75000"/>
                    <a:lumOff val="25000"/>
                  </a:schemeClr>
                </a:solidFill>
              </a:rPr>
              <a:t>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r>
              <a:rPr lang="en-US" sz="2400" b="1" dirty="0" smtClean="0">
                <a:solidFill>
                  <a:srgbClr val="FFC000"/>
                </a:solidFill>
              </a:rPr>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a:t>
            </a:r>
            <a:r>
              <a:rPr lang="en-US" sz="2400" b="1" dirty="0" smtClean="0">
                <a:solidFill>
                  <a:srgbClr val="FFC000"/>
                </a:solidFill>
              </a:rPr>
              <a:t>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5814245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a:t>
            </a:r>
            <a:r>
              <a:rPr lang="en-US" dirty="0" smtClean="0"/>
              <a:t/>
            </a:r>
            <a:br>
              <a:rPr lang="en-US" dirty="0" smtClean="0"/>
            </a:br>
            <a:r>
              <a:rPr lang="en-US" dirty="0" smtClean="0"/>
              <a:t>Genotype</a:t>
            </a:r>
            <a:r>
              <a:rPr lang="en-US" dirty="0" smtClean="0"/>
              <a:t>, </a:t>
            </a:r>
            <a:r>
              <a:rPr lang="en-US" dirty="0" err="1" smtClean="0"/>
              <a:t>eQTL</a:t>
            </a:r>
            <a:r>
              <a:rPr lang="en-US" dirty="0" smtClean="0"/>
              <a:t> </a:t>
            </a:r>
            <a:r>
              <a:rPr lang="en-US" dirty="0" smtClean="0"/>
              <a:t>Datasets on Open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smtClean="0"/>
              <a:t>Publically available genotypes (not controlled access) are </a:t>
            </a:r>
            <a:r>
              <a:rPr lang="en-US" dirty="0"/>
              <a:t>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rotWithShape="1">
          <a:blip r:embed="rId2">
            <a:extLst>
              <a:ext uri="{28A0092B-C50C-407E-A947-70E740481C1C}">
                <a14:useLocalDpi xmlns:a14="http://schemas.microsoft.com/office/drawing/2010/main" val="0"/>
              </a:ext>
            </a:extLst>
          </a:blip>
          <a:srcRect l="4138" r="5191"/>
          <a:stretch/>
        </p:blipFill>
        <p:spPr bwMode="auto">
          <a:xfrm>
            <a:off x="6172201" y="5684792"/>
            <a:ext cx="2552350" cy="94770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5640147"/>
            <a:ext cx="4083739" cy="1036994"/>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2367" y="5652423"/>
            <a:ext cx="1664712" cy="101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480"/>
            <a:ext cx="4666129" cy="218521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a:t>
            </a:r>
            <a:r>
              <a:rPr lang="en-US" dirty="0" smtClean="0"/>
              <a:t>sequencing</a:t>
            </a:r>
          </a:p>
          <a:p>
            <a:pPr marL="742950" lvl="1" indent="-285750">
              <a:buFont typeface="Arial"/>
              <a:buChar char="•"/>
            </a:pPr>
            <a:r>
              <a:rPr lang="en-US" sz="1600" dirty="0" smtClean="0"/>
              <a:t>NA12878 as case study - 1000 genomes variants are used as gold standard</a:t>
            </a:r>
          </a:p>
          <a:p>
            <a:pPr marL="285750" indent="-285750">
              <a:buFont typeface="Arial"/>
              <a:buChar char="•"/>
            </a:pPr>
            <a:r>
              <a:rPr lang="en-US" dirty="0" smtClean="0"/>
              <a:t>How much information, for example, do RNA-</a:t>
            </a:r>
            <a:r>
              <a:rPr lang="en-US" dirty="0" err="1" smtClean="0"/>
              <a:t>Seq</a:t>
            </a:r>
            <a:r>
              <a:rPr lang="en-US" dirty="0" smtClean="0"/>
              <a:t> reads (or </a:t>
            </a:r>
            <a:r>
              <a:rPr lang="en-US" dirty="0" err="1" smtClean="0"/>
              <a:t>ChIP-Seq</a:t>
            </a:r>
            <a:r>
              <a:rPr lang="en-US" dirty="0" smtClean="0"/>
              <a:t>) reads contain? Does that information enough to identify individuals?</a:t>
            </a:r>
            <a:endParaRPr lang="en-US" sz="1600" dirty="0" smtClean="0"/>
          </a:p>
          <a:p>
            <a:pPr marL="285750" indent="-285750">
              <a:buFont typeface="Arial"/>
              <a:buChar char="•"/>
            </a:pPr>
            <a:endParaRPr lang="en-US" sz="1600" dirty="0" smtClean="0"/>
          </a:p>
        </p:txBody>
      </p:sp>
      <p:cxnSp>
        <p:nvCxnSpPr>
          <p:cNvPr id="4" name="Straight Arrow Connector 3"/>
          <p:cNvCxnSpPr/>
          <p:nvPr/>
        </p:nvCxnSpPr>
        <p:spPr bwMode="auto">
          <a:xfrm>
            <a:off x="3642250" y="2958832"/>
            <a:ext cx="753569" cy="0"/>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a:xfrm>
            <a:off x="0" y="4597753"/>
            <a:ext cx="4172539" cy="1877437"/>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8" name="Picture 7"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603" y="1193661"/>
            <a:ext cx="3938791" cy="2804996"/>
          </a:xfrm>
          <a:prstGeom prst="rect">
            <a:avLst/>
          </a:prstGeom>
        </p:spPr>
      </p:pic>
      <p:pic>
        <p:nvPicPr>
          <p:cNvPr id="13" name="Picture 12" descr="mgslide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55" y="2352008"/>
            <a:ext cx="3216409" cy="1667536"/>
          </a:xfrm>
          <a:prstGeom prst="rect">
            <a:avLst/>
          </a:prstGeom>
        </p:spPr>
      </p:pic>
      <p:sp>
        <p:nvSpPr>
          <p:cNvPr id="2" name="Rectangle 1"/>
          <p:cNvSpPr/>
          <p:nvPr/>
        </p:nvSpPr>
        <p:spPr>
          <a:xfrm>
            <a:off x="625359" y="1983931"/>
            <a:ext cx="2654062" cy="276999"/>
          </a:xfrm>
          <a:prstGeom prst="rect">
            <a:avLst/>
          </a:prstGeom>
        </p:spPr>
        <p:txBody>
          <a:bodyPr wrap="square">
            <a:spAutoFit/>
          </a:bodyPr>
          <a:lstStyle/>
          <a:p>
            <a:r>
              <a:rPr lang="en-US" dirty="0" smtClean="0"/>
              <a:t>Variants from RNA-</a:t>
            </a:r>
            <a:r>
              <a:rPr lang="en-US" dirty="0" err="1" smtClean="0"/>
              <a:t>Seq</a:t>
            </a:r>
            <a:r>
              <a:rPr lang="en-US" dirty="0" smtClean="0"/>
              <a:t> reads</a:t>
            </a:r>
            <a:endParaRPr lang="en-US" dirty="0"/>
          </a:p>
        </p:txBody>
      </p:sp>
      <p:sp>
        <p:nvSpPr>
          <p:cNvPr id="10" name="Title 9"/>
          <p:cNvSpPr>
            <a:spLocks noGrp="1"/>
          </p:cNvSpPr>
          <p:nvPr>
            <p:ph type="title"/>
          </p:nvPr>
        </p:nvSpPr>
        <p:spPr>
          <a:xfrm>
            <a:off x="5445187" y="144790"/>
            <a:ext cx="2593621" cy="1143000"/>
          </a:xfrm>
        </p:spPr>
        <p:txBody>
          <a:bodyPr/>
          <a:lstStyle/>
          <a:p>
            <a:r>
              <a:rPr lang="en-US" smtClean="0"/>
              <a:t>Variants directly in the reads</a:t>
            </a:r>
            <a:endParaRPr lang="en-US" dirty="0"/>
          </a:p>
        </p:txBody>
      </p:sp>
      <p:pic>
        <p:nvPicPr>
          <p:cNvPr id="12" name="Picture 11" descr="figureForMG_numberSNV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223" y="4017103"/>
            <a:ext cx="3591763" cy="2743200"/>
          </a:xfrm>
          <a:prstGeom prst="rect">
            <a:avLst/>
          </a:prstGeom>
        </p:spPr>
      </p:pic>
    </p:spTree>
    <p:extLst>
      <p:ext uri="{BB962C8B-B14F-4D97-AF65-F5344CB8AC3E}">
        <p14:creationId xmlns:p14="http://schemas.microsoft.com/office/powerpoint/2010/main" val="190060890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128920</TotalTime>
  <Words>1106</Words>
  <Application>Microsoft Macintosh PowerPoint</Application>
  <PresentationFormat>Letter Paper (8.5x11 in)</PresentationFormat>
  <Paragraphs>221</Paragraphs>
  <Slides>28</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Calibri</vt:lpstr>
      <vt:lpstr>Courier</vt:lpstr>
      <vt:lpstr>Courier New</vt:lpstr>
      <vt:lpstr>Helvetica</vt:lpstr>
      <vt:lpstr>Lucida Grande</vt:lpstr>
      <vt:lpstr>ＭＳ Ｐゴシック</vt:lpstr>
      <vt:lpstr>Arial</vt:lpstr>
      <vt:lpstr>Basic-template-i0jhhsb-20160605</vt:lpstr>
      <vt:lpstr>Outline-Style-20160605</vt:lpstr>
      <vt:lpstr>to-follow-up</vt:lpstr>
      <vt:lpstr>Genomic Privacy &amp; the 2-sided Nature of RNA-seq:  Quantifying the Leakage of Individual Information</vt:lpstr>
      <vt:lpstr>Activity Patterns</vt:lpstr>
      <vt:lpstr>PowerPoint Presentation</vt:lpstr>
      <vt:lpstr>2-sided nature of functional  genomics data: Analysis can be  very General/Public  or Individual/Private</vt:lpstr>
      <vt:lpstr>Importance of Leakage Quantification  for Genomic Privacy</vt:lpstr>
      <vt:lpstr>Genomic Privacy &amp; the 2-sided Nature of RNA-seq:  Quantifying the Leakage of Individual Information</vt:lpstr>
      <vt:lpstr>Genomic Privacy &amp; the 2-sided Nature of RNA-seq:  Quantifying the Leakage of Individual Information</vt:lpstr>
      <vt:lpstr>Representative Expression,  Genotype, eQTL Datasets on Open Datasets</vt:lpstr>
      <vt:lpstr>Variants directly in the reads</vt:lpstr>
      <vt:lpstr>Light-weight formats to Hide Most of the Read Data (Signal Tracks)</vt:lpstr>
      <vt:lpstr>Genomic Privacy &amp; the 2-sided Nature of RNA-seq:  Quantifying the Leakage of Individual Information</vt:lpstr>
      <vt:lpstr>PowerPoint Presentation</vt:lpstr>
      <vt:lpstr>Information Content and Predictability</vt:lpstr>
      <vt:lpstr>ICI Leakage versus Genotype Predictability</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Genomic Privacy &amp; the 2-sided Nature of RNA-seq:  Quantifying the Leakage of Individual Information</vt:lpstr>
      <vt:lpstr>PowerPoint Presentation</vt:lpstr>
      <vt:lpstr>PowerPoint Presentation</vt:lpstr>
      <vt:lpstr>PowerPoint Presentation</vt:lpstr>
      <vt:lpstr>PowerPoint Presentation</vt:lpstr>
      <vt:lpstr>Genomic Privacy &amp; the 2-sided Nature of RNA-seq:  Quantifying the Leakage of Individual Information</vt:lpstr>
      <vt:lpstr>Genomic Privacy &amp; the 2-sided Nature of RNA-seq:  Quantifying the Leakage of Individual Information</vt:lpstr>
      <vt:lpstr>PowerPoint Presentation</vt:lpstr>
      <vt:lpstr>Extra</vt:lpstr>
      <vt:lpstr>Info about content in this slide pack</vt:lpstr>
    </vt:vector>
  </TitlesOfParts>
  <Company>Yale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2091</cp:revision>
  <cp:lastPrinted>2016-12-19T03:55:19Z</cp:lastPrinted>
  <dcterms:created xsi:type="dcterms:W3CDTF">2010-09-06T09:08:38Z</dcterms:created>
  <dcterms:modified xsi:type="dcterms:W3CDTF">2017-10-13T15:19:09Z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