
<file path=[Content_Types].xml><?xml version="1.0" encoding="utf-8"?>
<Types xmlns="http://schemas.openxmlformats.org/package/2006/content-types">
  <Default Extension="xml" ContentType="application/xml"/>
  <Default Extension="jpeg" ContentType="image/jpeg"/>
  <Default Extension="tiff" ContentType="image/tiff"/>
  <Default Extension="jpg" ContentType="image/jpeg"/>
  <Default Extension="emf" ContentType="image/x-emf"/>
  <Default Extension="rels" ContentType="application/vnd.openxmlformats-package.relationships+xml"/>
  <Default Extension="wdp" ContentType="image/vnd.ms-photo"/>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527559" r:id="rId1"/>
    <p:sldMasterId id="2147527566" r:id="rId2"/>
    <p:sldMasterId id="2147527586" r:id="rId3"/>
  </p:sldMasterIdLst>
  <p:notesMasterIdLst>
    <p:notesMasterId r:id="rId32"/>
  </p:notesMasterIdLst>
  <p:handoutMasterIdLst>
    <p:handoutMasterId r:id="rId33"/>
  </p:handoutMasterIdLst>
  <p:sldIdLst>
    <p:sldId id="6147" r:id="rId4"/>
    <p:sldId id="6191" r:id="rId5"/>
    <p:sldId id="6190" r:id="rId6"/>
    <p:sldId id="6107" r:id="rId7"/>
    <p:sldId id="6227" r:id="rId8"/>
    <p:sldId id="6232" r:id="rId9"/>
    <p:sldId id="6238" r:id="rId10"/>
    <p:sldId id="6114" r:id="rId11"/>
    <p:sldId id="6208" r:id="rId12"/>
    <p:sldId id="6216" r:id="rId13"/>
    <p:sldId id="6239" r:id="rId14"/>
    <p:sldId id="6112" r:id="rId15"/>
    <p:sldId id="6113" r:id="rId16"/>
    <p:sldId id="6115" r:id="rId17"/>
    <p:sldId id="6181" r:id="rId18"/>
    <p:sldId id="6120" r:id="rId19"/>
    <p:sldId id="6122" r:id="rId20"/>
    <p:sldId id="6123" r:id="rId21"/>
    <p:sldId id="6240" r:id="rId22"/>
    <p:sldId id="6228" r:id="rId23"/>
    <p:sldId id="6229" r:id="rId24"/>
    <p:sldId id="6230" r:id="rId25"/>
    <p:sldId id="6231" r:id="rId26"/>
    <p:sldId id="6241" r:id="rId27"/>
    <p:sldId id="6242" r:id="rId28"/>
    <p:sldId id="6149" r:id="rId29"/>
    <p:sldId id="6082" r:id="rId30"/>
    <p:sldId id="6083" r:id="rId31"/>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b="1"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383">
          <p15:clr>
            <a:srgbClr val="A4A3A4"/>
          </p15:clr>
        </p15:guide>
        <p15:guide id="2" pos="288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B400"/>
    <a:srgbClr val="FFC5AD"/>
    <a:srgbClr val="68360F"/>
    <a:srgbClr val="20FF37"/>
    <a:srgbClr val="257FD7"/>
    <a:srgbClr val="FFEA08"/>
    <a:srgbClr val="FF7413"/>
    <a:srgbClr val="4BAB50"/>
    <a:srgbClr val="0033CC"/>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853" autoAdjust="0"/>
    <p:restoredTop sz="50000" autoAdjust="0"/>
  </p:normalViewPr>
  <p:slideViewPr>
    <p:cSldViewPr snapToGrid="0">
      <p:cViewPr>
        <p:scale>
          <a:sx n="95" d="100"/>
          <a:sy n="95" d="100"/>
        </p:scale>
        <p:origin x="1872" y="192"/>
      </p:cViewPr>
      <p:guideLst>
        <p:guide orient="horz" pos="2383"/>
        <p:guide pos="2881"/>
      </p:guideLst>
    </p:cSldViewPr>
  </p:slideViewPr>
  <p:outlineViewPr>
    <p:cViewPr>
      <p:scale>
        <a:sx n="33" d="100"/>
        <a:sy n="33" d="100"/>
      </p:scale>
      <p:origin x="0" y="33992"/>
    </p:cViewPr>
  </p:outlineViewPr>
  <p:notesTextViewPr>
    <p:cViewPr>
      <p:scale>
        <a:sx n="100" d="100"/>
        <a:sy n="100" d="100"/>
      </p:scale>
      <p:origin x="0" y="0"/>
    </p:cViewPr>
  </p:notesTextViewPr>
  <p:sorterViewPr>
    <p:cViewPr>
      <p:scale>
        <a:sx n="35" d="100"/>
        <a:sy n="35" d="100"/>
      </p:scale>
      <p:origin x="0" y="2504"/>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notesMaster" Target="notesMasters/notesMaster1.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handoutMaster" Target="handoutMasters/handoutMaster1.xml"/><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67200F20-CDF5-C541-A52C-C7547537935B}" type="slidenum">
              <a:rPr lang="en-US"/>
              <a:pPr>
                <a:defRPr/>
              </a:pPr>
              <a:t>‹#›</a:t>
            </a:fld>
            <a:endParaRPr lang="en-US"/>
          </a:p>
        </p:txBody>
      </p:sp>
    </p:spTree>
    <p:extLst>
      <p:ext uri="{BB962C8B-B14F-4D97-AF65-F5344CB8AC3E}">
        <p14:creationId xmlns:p14="http://schemas.microsoft.com/office/powerpoint/2010/main" val="3360249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26660"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0100BF89-F62E-4F4D-A171-8DD56B98F47F}" type="slidenum">
              <a:rPr lang="en-US"/>
              <a:pPr>
                <a:defRPr/>
              </a:pPr>
              <a:t>‹#›</a:t>
            </a:fld>
            <a:endParaRPr lang="en-US"/>
          </a:p>
        </p:txBody>
      </p:sp>
    </p:spTree>
    <p:extLst>
      <p:ext uri="{BB962C8B-B14F-4D97-AF65-F5344CB8AC3E}">
        <p14:creationId xmlns:p14="http://schemas.microsoft.com/office/powerpoint/2010/main" val="41208683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0763" eaLnBrk="0" hangingPunct="0">
              <a:defRPr sz="1200" b="1">
                <a:solidFill>
                  <a:schemeClr val="tx1"/>
                </a:solidFill>
                <a:latin typeface="Arial" charset="0"/>
                <a:ea typeface="ＭＳ Ｐゴシック" charset="0"/>
                <a:cs typeface="ＭＳ Ｐゴシック" charset="0"/>
              </a:defRPr>
            </a:lvl1pPr>
            <a:lvl2pPr marL="742950" indent="-285750" defTabSz="1020763" eaLnBrk="0" hangingPunct="0">
              <a:defRPr sz="1200" b="1">
                <a:solidFill>
                  <a:schemeClr val="tx1"/>
                </a:solidFill>
                <a:latin typeface="Arial" charset="0"/>
                <a:ea typeface="ＭＳ Ｐゴシック" charset="0"/>
              </a:defRPr>
            </a:lvl2pPr>
            <a:lvl3pPr marL="1143000" indent="-228600" defTabSz="1020763" eaLnBrk="0" hangingPunct="0">
              <a:defRPr sz="1200" b="1">
                <a:solidFill>
                  <a:schemeClr val="tx1"/>
                </a:solidFill>
                <a:latin typeface="Arial" charset="0"/>
                <a:ea typeface="ＭＳ Ｐゴシック" charset="0"/>
              </a:defRPr>
            </a:lvl3pPr>
            <a:lvl4pPr marL="1600200" indent="-228600" defTabSz="1020763" eaLnBrk="0" hangingPunct="0">
              <a:defRPr sz="1200" b="1">
                <a:solidFill>
                  <a:schemeClr val="tx1"/>
                </a:solidFill>
                <a:latin typeface="Arial" charset="0"/>
                <a:ea typeface="ＭＳ Ｐゴシック" charset="0"/>
              </a:defRPr>
            </a:lvl4pPr>
            <a:lvl5pPr marL="2057400" indent="-228600" defTabSz="1020763" eaLnBrk="0" hangingPunct="0">
              <a:defRPr sz="1200" b="1">
                <a:solidFill>
                  <a:schemeClr val="tx1"/>
                </a:solidFill>
                <a:latin typeface="Arial" charset="0"/>
                <a:ea typeface="ＭＳ Ｐゴシック" charset="0"/>
              </a:defRPr>
            </a:lvl5pPr>
            <a:lvl6pPr marL="2514600" indent="-228600" defTabSz="102076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076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076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0763" eaLnBrk="0" fontAlgn="base" hangingPunct="0">
              <a:spcBef>
                <a:spcPct val="0"/>
              </a:spcBef>
              <a:spcAft>
                <a:spcPct val="0"/>
              </a:spcAft>
              <a:defRPr sz="1200" b="1">
                <a:solidFill>
                  <a:schemeClr val="tx1"/>
                </a:solidFill>
                <a:latin typeface="Arial" charset="0"/>
                <a:ea typeface="ＭＳ Ｐゴシック" charset="0"/>
              </a:defRPr>
            </a:lvl9pPr>
          </a:lstStyle>
          <a:p>
            <a:fld id="{7730EE88-96B6-AB4A-81DB-E3AD0C88FFD1}" type="slidenum">
              <a:rPr lang="en-US" sz="1400" b="0">
                <a:solidFill>
                  <a:srgbClr val="000000"/>
                </a:solidFill>
              </a:rPr>
              <a:pPr/>
              <a:t>10</a:t>
            </a:fld>
            <a:endParaRPr lang="en-US" sz="1400" b="0">
              <a:solidFill>
                <a:srgbClr val="000000"/>
              </a:solidFill>
            </a:endParaRPr>
          </a:p>
        </p:txBody>
      </p:sp>
      <p:sp>
        <p:nvSpPr>
          <p:cNvPr id="324610" name="Rectangle 2"/>
          <p:cNvSpPr>
            <a:spLocks noGrp="1" noRot="1" noChangeAspect="1" noChangeArrowheads="1"/>
          </p:cNvSpPr>
          <p:nvPr>
            <p:ph type="sldImg"/>
          </p:nvPr>
        </p:nvSpPr>
        <p:spPr>
          <a:xfrm>
            <a:off x="1257300" y="720725"/>
            <a:ext cx="4802188" cy="3600450"/>
          </a:xfrm>
          <a:solidFill>
            <a:srgbClr val="FFFFFF"/>
          </a:solidFill>
          <a:ln/>
        </p:spPr>
      </p:sp>
      <p:sp>
        <p:nvSpPr>
          <p:cNvPr id="324611" name="Rectangle 3"/>
          <p:cNvSpPr>
            <a:spLocks noGrp="1" noChangeArrowheads="1"/>
          </p:cNvSpPr>
          <p:nvPr>
            <p:ph type="body" idx="1"/>
          </p:nvPr>
        </p:nvSpPr>
        <p:spPr>
          <a:xfrm>
            <a:off x="974725" y="4560888"/>
            <a:ext cx="5365750" cy="4319587"/>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63961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9730" name="Rectangle 6"/>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FCA4A529-FEBD-3144-B6C5-6350E282B40C}" type="slidenum">
              <a:rPr lang="en-GB" sz="1400" b="0">
                <a:solidFill>
                  <a:srgbClr val="000000"/>
                </a:solidFill>
                <a:latin typeface="Calibri" charset="0"/>
              </a:rPr>
              <a:pPr/>
              <a:t>12</a:t>
            </a:fld>
            <a:endParaRPr lang="en-GB" sz="1400" b="0">
              <a:solidFill>
                <a:srgbClr val="000000"/>
              </a:solidFill>
              <a:latin typeface="Calibri" charset="0"/>
            </a:endParaRPr>
          </a:p>
        </p:txBody>
      </p:sp>
      <p:sp>
        <p:nvSpPr>
          <p:cNvPr id="329731" name="Rectangle 1"/>
          <p:cNvSpPr>
            <a:spLocks noGrp="1" noRot="1" noChangeAspect="1" noChangeArrowheads="1" noTextEdit="1"/>
          </p:cNvSpPr>
          <p:nvPr>
            <p:ph type="sldImg"/>
          </p:nvPr>
        </p:nvSpPr>
        <p:spPr>
          <a:xfrm>
            <a:off x="1257300" y="730250"/>
            <a:ext cx="4799013" cy="3598863"/>
          </a:xfrm>
          <a:solidFill>
            <a:srgbClr val="FFFFFF"/>
          </a:solidFill>
          <a:ln/>
        </p:spPr>
      </p:sp>
      <p:sp>
        <p:nvSpPr>
          <p:cNvPr id="329732" name="Text Box 2"/>
          <p:cNvSpPr>
            <a:spLocks noGrp="1" noChangeArrowheads="1"/>
          </p:cNvSpPr>
          <p:nvPr>
            <p:ph type="body" idx="1"/>
          </p:nvPr>
        </p:nvSpPr>
        <p:spPr>
          <a:xfrm>
            <a:off x="731838" y="4560888"/>
            <a:ext cx="585152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9809"/>
          <a:lstStyle/>
          <a:p>
            <a:pPr algn="just">
              <a:lnSpc>
                <a:spcPct val="93000"/>
              </a:lnSpc>
              <a:spcBef>
                <a:spcPct val="0"/>
              </a:spcBef>
              <a:tabLst>
                <a:tab pos="669925" algn="l"/>
                <a:tab pos="1341438" algn="l"/>
                <a:tab pos="2011363" algn="l"/>
                <a:tab pos="2682875" algn="l"/>
                <a:tab pos="3354388" algn="l"/>
                <a:tab pos="4024313" algn="l"/>
                <a:tab pos="4695825" algn="l"/>
                <a:tab pos="5365750" algn="l"/>
              </a:tabLst>
            </a:pPr>
            <a:r>
              <a:rPr lang="en-US">
                <a:latin typeface="Arial" charset="0"/>
                <a:ea typeface="ＭＳ Ｐゴシック" charset="0"/>
                <a:cs typeface="ＭＳ Ｐゴシック" charset="0"/>
              </a:rPr>
              <a:t>A diagram to illustrate the RNA‐seq count variation of one gene due to an </a:t>
            </a:r>
            <a:r>
              <a:rPr lang="en-US" i="1">
                <a:latin typeface="Arial" charset="0"/>
                <a:ea typeface="ＭＳ Ｐゴシック" charset="0"/>
                <a:cs typeface="ＭＳ Ｐゴシック" charset="0"/>
              </a:rPr>
              <a:t>cis</a:t>
            </a:r>
            <a:r>
              <a:rPr lang="en-US">
                <a:latin typeface="Arial" charset="0"/>
                <a:ea typeface="ＭＳ Ｐゴシック" charset="0"/>
                <a:cs typeface="ＭＳ Ｐゴシック" charset="0"/>
              </a:rPr>
              <a:t>‐eQTL. (a) RNA‐seq measurements of a hypothetic gene with two exons in three diploid individuals. The target SNP which we test for association has the genotype CT, CC, and TT for the three individuals. There is an SNP on the first exon, which has genotype AT, AT, and AA for the three individuals. ASE can be measured by those sequence reads that overlap with a heterozygous exonic SNP. Therefore we can measure ASE for individuals (i) and (ii). However, association testing by ASE is only possible if the target SNP is heterozygous, thus only individual (i) can be used to test for eQTL by ASE (b) ASE measurements for individual (i). (c) TReC measured for the three individuals across the two exons of this gene.</a:t>
            </a:r>
          </a:p>
          <a:p>
            <a:pPr>
              <a:tabLst>
                <a:tab pos="669925" algn="l"/>
                <a:tab pos="1341438" algn="l"/>
                <a:tab pos="2011363" algn="l"/>
                <a:tab pos="2682875" algn="l"/>
                <a:tab pos="3354388" algn="l"/>
                <a:tab pos="4024313" algn="l"/>
                <a:tab pos="4695825" algn="l"/>
                <a:tab pos="5365750" algn="l"/>
              </a:tabLst>
            </a:pPr>
            <a:endParaRPr lang="en-US">
              <a:latin typeface="Arial" charset="0"/>
              <a:ea typeface="ＭＳ Ｐゴシック" charset="0"/>
              <a:cs typeface="ＭＳ Ｐゴシック" charset="0"/>
            </a:endParaRPr>
          </a:p>
          <a:p>
            <a:pPr>
              <a:tabLst>
                <a:tab pos="669925" algn="l"/>
                <a:tab pos="1341438" algn="l"/>
                <a:tab pos="2011363" algn="l"/>
                <a:tab pos="2682875" algn="l"/>
                <a:tab pos="3354388" algn="l"/>
                <a:tab pos="4024313" algn="l"/>
                <a:tab pos="4695825" algn="l"/>
                <a:tab pos="5365750" algn="l"/>
              </a:tabLst>
            </a:pPr>
            <a:r>
              <a:rPr lang="en-GB">
                <a:latin typeface="Arial" charset="0"/>
                <a:ea typeface="ＭＳ Ｐゴシック" charset="0"/>
                <a:cs typeface="ＭＳ Ｐゴシック" charset="0"/>
              </a:rPr>
              <a:t>© 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 LINK ACCOMPANYING THIS ARTICLE. WILEY OR AUTHOR OWNED IMAGES MAY BE USED FOR NON-COMMERCIAL PURPOSES, SUBJECT TO PROPER CITATION OF THE ARTICLE, AUTHOR, AND PUBLISHER.</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58871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4D467F-3662-4726-8F6F-A99C6C5D833C}" type="slidenum">
              <a:rPr lang="en-US" smtClean="0"/>
              <a:t>20</a:t>
            </a:fld>
            <a:endParaRPr lang="en-US"/>
          </a:p>
        </p:txBody>
      </p:sp>
    </p:spTree>
    <p:extLst>
      <p:ext uri="{BB962C8B-B14F-4D97-AF65-F5344CB8AC3E}">
        <p14:creationId xmlns:p14="http://schemas.microsoft.com/office/powerpoint/2010/main" val="118934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GEUVADIS ICI-\</a:t>
            </a:r>
            <a:r>
              <a:rPr lang="en-US" sz="1200" b="1" dirty="0" err="1" smtClean="0"/>
              <a:t>Pi_GW</a:t>
            </a:r>
            <a:r>
              <a:rPr lang="en-US" sz="1200" b="1" dirty="0" smtClean="0"/>
              <a:t> estimates:</a:t>
            </a:r>
            <a:endParaRPr lang="en-US" dirty="0"/>
          </a:p>
        </p:txBody>
      </p:sp>
      <p:sp>
        <p:nvSpPr>
          <p:cNvPr id="4" name="Slide Number Placeholder 3"/>
          <p:cNvSpPr>
            <a:spLocks noGrp="1"/>
          </p:cNvSpPr>
          <p:nvPr>
            <p:ph type="sldNum" sz="quarter" idx="10"/>
          </p:nvPr>
        </p:nvSpPr>
        <p:spPr/>
        <p:txBody>
          <a:bodyPr/>
          <a:lstStyle/>
          <a:p>
            <a:fld id="{A34D467F-3662-4726-8F6F-A99C6C5D833C}" type="slidenum">
              <a:rPr lang="en-US" smtClean="0"/>
              <a:t>23</a:t>
            </a:fld>
            <a:endParaRPr lang="en-US"/>
          </a:p>
        </p:txBody>
      </p:sp>
    </p:spTree>
    <p:extLst>
      <p:ext uri="{BB962C8B-B14F-4D97-AF65-F5344CB8AC3E}">
        <p14:creationId xmlns:p14="http://schemas.microsoft.com/office/powerpoint/2010/main" val="1747897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220623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9"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47"/>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7"/>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205908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C2E7393-9D36-9643-B77F-D3040B222269}" type="datetimeFigureOut">
              <a:rPr lang="en-US" smtClean="0">
                <a:solidFill>
                  <a:prstClr val="black">
                    <a:tint val="75000"/>
                  </a:prstClr>
                </a:solidFill>
                <a:latin typeface="Calibri"/>
              </a:rPr>
              <a:pPr/>
              <a:t>10/13/17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9459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33458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736434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81"/>
            <a:ext cx="82267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xfrm>
            <a:off x="457200" y="6246864"/>
            <a:ext cx="2127250"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6" name="Rectangle 4"/>
          <p:cNvSpPr>
            <a:spLocks noGrp="1" noChangeArrowheads="1"/>
          </p:cNvSpPr>
          <p:nvPr>
            <p:ph type="ftr" idx="11"/>
          </p:nvPr>
        </p:nvSpPr>
        <p:spPr>
          <a:xfrm>
            <a:off x="3127377" y="6246864"/>
            <a:ext cx="289718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7" name="Rectangle 5"/>
          <p:cNvSpPr>
            <a:spLocks noGrp="1" noChangeArrowheads="1"/>
          </p:cNvSpPr>
          <p:nvPr>
            <p:ph type="sldNum" idx="12"/>
          </p:nvPr>
        </p:nvSpPr>
        <p:spPr>
          <a:xfrm>
            <a:off x="6556375" y="6246864"/>
            <a:ext cx="212883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fld id="{A0051A5C-6566-9D40-9D3E-B18CC43A10FD}" type="slidenum">
              <a:rPr lang="en-GB"/>
              <a:pPr>
                <a:defRPr/>
              </a:pPr>
              <a:t>‹#›</a:t>
            </a:fld>
            <a:endParaRPr lang="en-GB"/>
          </a:p>
        </p:txBody>
      </p:sp>
    </p:spTree>
    <p:extLst>
      <p:ext uri="{BB962C8B-B14F-4D97-AF65-F5344CB8AC3E}">
        <p14:creationId xmlns:p14="http://schemas.microsoft.com/office/powerpoint/2010/main" val="1276138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886186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5"/>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tags" Target="../tags/tag1.xml"/><Relationship Id="rId9" Type="http://schemas.openxmlformats.org/officeDocument/2006/relationships/tags" Target="../tags/tag2.xml"/><Relationship Id="rId10" Type="http://schemas.openxmlformats.org/officeDocument/2006/relationships/tags" Target="../tags/tag3.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18.xml"/><Relationship Id="rId12" Type="http://schemas.openxmlformats.org/officeDocument/2006/relationships/slideLayout" Target="../slideLayouts/slideLayout19.xml"/><Relationship Id="rId13" Type="http://schemas.openxmlformats.org/officeDocument/2006/relationships/slideLayout" Target="../slideLayouts/slideLayout20.xml"/><Relationship Id="rId14" Type="http://schemas.openxmlformats.org/officeDocument/2006/relationships/theme" Target="../theme/theme3.xml"/><Relationship Id="rId15" Type="http://schemas.openxmlformats.org/officeDocument/2006/relationships/tags" Target="../tags/tag4.xml"/><Relationship Id="rId16" Type="http://schemas.openxmlformats.org/officeDocument/2006/relationships/tags" Target="../tags/tag5.xml"/><Relationship Id="rId17" Type="http://schemas.openxmlformats.org/officeDocument/2006/relationships/tags" Target="../tags/tag6.xml"/><Relationship Id="rId1" Type="http://schemas.openxmlformats.org/officeDocument/2006/relationships/slideLayout" Target="../slideLayouts/slideLayout8.xml"/><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 Id="rId9" Type="http://schemas.openxmlformats.org/officeDocument/2006/relationships/slideLayout" Target="../slideLayouts/slideLayout16.xml"/><Relationship Id="rId10"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custDataLst>
              <p:tags r:id="rId8"/>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custDataLst>
              <p:tags r:id="rId9"/>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0"/>
            </p:custDataLst>
          </p:nvPr>
        </p:nvSpPr>
        <p:spPr bwMode="auto">
          <a:xfrm rot="16200000">
            <a:off x="7319170" y="5253831"/>
            <a:ext cx="3078162" cy="263525"/>
          </a:xfrm>
          <a:prstGeom prst="rect">
            <a:avLst/>
          </a:prstGeom>
          <a:noFill/>
          <a:ln w="9525">
            <a:noFill/>
            <a:miter lim="800000"/>
            <a:headEnd/>
            <a:tailEnd/>
          </a:ln>
          <a:effectLst/>
        </p:spPr>
        <p:txBody>
          <a:bodyPr lIns="92006" tIns="46004" rIns="92006" bIns="46004"/>
          <a:lstStyle>
            <a:lvl1pPr defTabSz="909638">
              <a:defRPr>
                <a:solidFill>
                  <a:schemeClr val="tx1"/>
                </a:solidFill>
                <a:latin typeface="Arial" charset="0"/>
                <a:ea typeface="ＭＳ Ｐゴシック" charset="-128"/>
              </a:defRPr>
            </a:lvl1pPr>
            <a:lvl2pPr marL="742950" indent="-285750" defTabSz="909638">
              <a:defRPr>
                <a:solidFill>
                  <a:schemeClr val="tx1"/>
                </a:solidFill>
                <a:latin typeface="Arial" charset="0"/>
                <a:ea typeface="ＭＳ Ｐゴシック" charset="-128"/>
              </a:defRPr>
            </a:lvl2pPr>
            <a:lvl3pPr marL="1143000" indent="-228600" defTabSz="909638">
              <a:defRPr>
                <a:solidFill>
                  <a:schemeClr val="tx1"/>
                </a:solidFill>
                <a:latin typeface="Arial" charset="0"/>
                <a:ea typeface="ＭＳ Ｐゴシック" charset="-128"/>
              </a:defRPr>
            </a:lvl3pPr>
            <a:lvl4pPr marL="1600200" indent="-228600" defTabSz="909638">
              <a:defRPr>
                <a:solidFill>
                  <a:schemeClr val="tx1"/>
                </a:solidFill>
                <a:latin typeface="Arial" charset="0"/>
                <a:ea typeface="ＭＳ Ｐゴシック" charset="-128"/>
              </a:defRPr>
            </a:lvl4pPr>
            <a:lvl5pPr marL="2057400" indent="-228600" defTabSz="909638">
              <a:defRPr>
                <a:solidFill>
                  <a:schemeClr val="tx1"/>
                </a:solidFill>
                <a:latin typeface="Arial" charset="0"/>
                <a:ea typeface="ＭＳ Ｐゴシック" charset="-128"/>
              </a:defRPr>
            </a:lvl5pPr>
            <a:lvl6pPr marL="2514600" indent="-228600" defTabSz="909638" fontAlgn="base">
              <a:spcBef>
                <a:spcPct val="0"/>
              </a:spcBef>
              <a:spcAft>
                <a:spcPct val="0"/>
              </a:spcAft>
              <a:defRPr>
                <a:solidFill>
                  <a:schemeClr val="tx1"/>
                </a:solidFill>
                <a:latin typeface="Arial" charset="0"/>
                <a:ea typeface="ＭＳ Ｐゴシック" charset="-128"/>
              </a:defRPr>
            </a:lvl6pPr>
            <a:lvl7pPr marL="2971800" indent="-228600" defTabSz="909638" fontAlgn="base">
              <a:spcBef>
                <a:spcPct val="0"/>
              </a:spcBef>
              <a:spcAft>
                <a:spcPct val="0"/>
              </a:spcAft>
              <a:defRPr>
                <a:solidFill>
                  <a:schemeClr val="tx1"/>
                </a:solidFill>
                <a:latin typeface="Arial" charset="0"/>
                <a:ea typeface="ＭＳ Ｐゴシック" charset="-128"/>
              </a:defRPr>
            </a:lvl7pPr>
            <a:lvl8pPr marL="3429000" indent="-228600" defTabSz="909638" fontAlgn="base">
              <a:spcBef>
                <a:spcPct val="0"/>
              </a:spcBef>
              <a:spcAft>
                <a:spcPct val="0"/>
              </a:spcAft>
              <a:defRPr>
                <a:solidFill>
                  <a:schemeClr val="tx1"/>
                </a:solidFill>
                <a:latin typeface="Arial" charset="0"/>
                <a:ea typeface="ＭＳ Ｐゴシック" charset="-128"/>
              </a:defRPr>
            </a:lvl8pPr>
            <a:lvl9pPr marL="3886200" indent="-228600" defTabSz="909638" fontAlgn="base">
              <a:spcBef>
                <a:spcPct val="0"/>
              </a:spcBef>
              <a:spcAft>
                <a:spcPct val="0"/>
              </a:spcAft>
              <a:defRPr>
                <a:solidFill>
                  <a:schemeClr val="tx1"/>
                </a:solidFill>
                <a:latin typeface="Arial" charset="0"/>
                <a:ea typeface="ＭＳ Ｐゴシック" charset="-128"/>
              </a:defRPr>
            </a:lvl9pPr>
          </a:lstStyle>
          <a:p>
            <a:pPr eaLnBrk="0" hangingPunct="0"/>
            <a:fld id="{41641D8F-FA0A-C44D-A59E-B37C9BB6BE2E}" type="slidenum">
              <a:rPr lang="en-US" altLang="en-US" sz="1600" i="1" smtClean="0">
                <a:solidFill>
                  <a:srgbClr val="000000"/>
                </a:solidFill>
                <a:effectLst>
                  <a:outerShdw blurRad="38100" dist="38100" dir="2700000" algn="tl">
                    <a:srgbClr val="C0C0C0"/>
                  </a:outerShdw>
                </a:effectLst>
                <a:latin typeface="Courier New" charset="0"/>
                <a:cs typeface=""/>
              </a:rPr>
              <a:pPr eaLnBrk="0" hangingPunct="0"/>
              <a:t>‹#›</a:t>
            </a:fld>
            <a:r>
              <a:rPr lang="en-US" altLang="en-US" sz="2400" smtClean="0">
                <a:solidFill>
                  <a:srgbClr val="808080"/>
                </a:solidFill>
                <a:cs typeface=""/>
              </a:rPr>
              <a:t> - </a:t>
            </a:r>
            <a:r>
              <a:rPr lang="en-US" altLang="en-US" sz="1000" smtClean="0">
                <a:solidFill>
                  <a:srgbClr val="969696"/>
                </a:solidFill>
                <a:cs typeface=""/>
              </a:rPr>
              <a:t>Lectures.GersteinLab.org</a:t>
            </a:r>
            <a:endParaRPr lang="en-US" altLang="en-US" sz="300" b="0" smtClean="0">
              <a:solidFill>
                <a:srgbClr val="000000"/>
              </a:solidFill>
              <a:cs typeface=""/>
            </a:endParaRPr>
          </a:p>
        </p:txBody>
      </p:sp>
    </p:spTree>
    <p:extLst>
      <p:ext uri="{BB962C8B-B14F-4D97-AF65-F5344CB8AC3E}">
        <p14:creationId xmlns:p14="http://schemas.microsoft.com/office/powerpoint/2010/main" val="1735466634"/>
      </p:ext>
    </p:extLst>
  </p:cSld>
  <p:clrMap bg1="lt1" tx1="dk1" bg2="lt2" tx2="dk2" accent1="accent1" accent2="accent2" accent3="accent3" accent4="accent4" accent5="accent5" accent6="accent6" hlink="hlink" folHlink="folHlink"/>
  <p:sldLayoutIdLst>
    <p:sldLayoutId id="2147527562" r:id="rId1"/>
    <p:sldLayoutId id="2147527568" r:id="rId2"/>
    <p:sldLayoutId id="2147527570" r:id="rId3"/>
    <p:sldLayoutId id="2147527571" r:id="rId4"/>
    <p:sldLayoutId id="2147527584" r:id="rId5"/>
    <p:sldLayoutId id="2147527585" r:id="rId6"/>
  </p:sldLayoutIdLst>
  <p:transition/>
  <p:timing>
    <p:tnLst>
      <p:par>
        <p:cT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325"/>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685800" y="132715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952022977"/>
      </p:ext>
    </p:extLst>
  </p:cSld>
  <p:clrMap bg1="lt1" tx1="dk1" bg2="lt2" tx2="dk2" accent1="accent1" accent2="accent2" accent3="accent3" accent4="accent4" accent5="accent5" accent6="accent6" hlink="hlink" folHlink="folHlink"/>
  <p:sldLayoutIdLst>
    <p:sldLayoutId id="2147527567" r:id="rId1"/>
  </p:sldLayoutIdLst>
  <p:transition/>
  <p:timing>
    <p:tnLst>
      <p:par>
        <p:cTn id="1" dur="indefinite" restart="never" nodeType="tmRoot"/>
      </p:par>
    </p:tnLst>
  </p:timing>
  <p:hf hdr="0" ftr="0" dt="0"/>
  <p:txStyles>
    <p:titleStyle>
      <a:lvl1pPr algn="ctr" defTabSz="912813" rtl="0" eaLnBrk="0" fontAlgn="base" hangingPunct="0">
        <a:spcBef>
          <a:spcPct val="0"/>
        </a:spcBef>
        <a:spcAft>
          <a:spcPct val="0"/>
        </a:spcAft>
        <a:defRPr sz="3200" b="1">
          <a:solidFill>
            <a:schemeClr val="bg1"/>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bg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bg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bg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C5AD"/>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44"/>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74"/>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EA16ABE-66C5-9D4F-B7FD-AEDB9C0B4816}"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516629461"/>
      </p:ext>
    </p:extLst>
  </p:cSld>
  <p:clrMap bg1="lt1" tx1="dk1" bg2="lt2" tx2="dk2" accent1="accent1" accent2="accent2" accent3="accent3" accent4="accent4" accent5="accent5" accent6="accent6" hlink="hlink" folHlink="folHlink"/>
  <p:sldLayoutIdLst>
    <p:sldLayoutId id="2147527587" r:id="rId1"/>
    <p:sldLayoutId id="2147527588" r:id="rId2"/>
    <p:sldLayoutId id="2147527589" r:id="rId3"/>
    <p:sldLayoutId id="2147527590" r:id="rId4"/>
    <p:sldLayoutId id="2147527591" r:id="rId5"/>
    <p:sldLayoutId id="2147527592" r:id="rId6"/>
    <p:sldLayoutId id="2147527593" r:id="rId7"/>
    <p:sldLayoutId id="2147527594" r:id="rId8"/>
    <p:sldLayoutId id="2147527595" r:id="rId9"/>
    <p:sldLayoutId id="2147527596" r:id="rId10"/>
    <p:sldLayoutId id="2147527597" r:id="rId11"/>
    <p:sldLayoutId id="2147527598" r:id="rId12"/>
    <p:sldLayoutId id="2147527599" r:id="rId13"/>
  </p:sldLayoutIdLst>
  <p:transition/>
  <p:timing>
    <p:tnLst>
      <p:par>
        <p:cT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2.jpeg"/><Relationship Id="rId5" Type="http://schemas.microsoft.com/office/2007/relationships/hdphoto" Target="../media/hdphoto2.wdp"/><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28.jpeg"/><Relationship Id="rId5" Type="http://schemas.microsoft.com/office/2007/relationships/hdphoto" Target="../media/hdphoto4.wdp"/><Relationship Id="rId1" Type="http://schemas.openxmlformats.org/officeDocument/2006/relationships/slideLayout" Target="../slideLayouts/slideLayout4.xml"/><Relationship Id="rId2" Type="http://schemas.openxmlformats.org/officeDocument/2006/relationships/image" Target="../media/image2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5.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2.emf"/><Relationship Id="rId1" Type="http://schemas.openxmlformats.org/officeDocument/2006/relationships/slideLayout" Target="../slideLayouts/slideLayout3.xml"/><Relationship Id="rId2"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8886421" y="215374"/>
            <a:ext cx="515157" cy="712201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9218" name="Title 3"/>
          <p:cNvSpPr>
            <a:spLocks noGrp="1"/>
          </p:cNvSpPr>
          <p:nvPr>
            <p:ph type="ctrTitle"/>
          </p:nvPr>
        </p:nvSpPr>
        <p:spPr>
          <a:xfrm>
            <a:off x="102468" y="215374"/>
            <a:ext cx="9041531" cy="900603"/>
          </a:xfrm>
        </p:spPr>
        <p:txBody>
          <a:bodyPr/>
          <a:lstStyle/>
          <a:p>
            <a:r>
              <a:rPr lang="en-US" altLang="en-US" sz="2000" dirty="0" smtClean="0">
                <a:solidFill>
                  <a:schemeClr val="accent6"/>
                </a:solidFill>
              </a:rPr>
              <a:t>Genomic </a:t>
            </a:r>
            <a:r>
              <a:rPr lang="en-US" altLang="en-US" sz="2000" dirty="0">
                <a:solidFill>
                  <a:schemeClr val="accent6"/>
                </a:solidFill>
              </a:rPr>
              <a:t>Privacy &amp; </a:t>
            </a:r>
            <a:r>
              <a:rPr lang="en-US" altLang="en-US" sz="2000" dirty="0" smtClean="0">
                <a:solidFill>
                  <a:schemeClr val="accent6"/>
                </a:solidFill>
              </a:rPr>
              <a:t>the 2-sided Nature of RNA-</a:t>
            </a:r>
            <a:r>
              <a:rPr lang="en-US" altLang="en-US" sz="2000" dirty="0" err="1" smtClean="0">
                <a:solidFill>
                  <a:schemeClr val="accent6"/>
                </a:solidFill>
              </a:rPr>
              <a:t>seq</a:t>
            </a:r>
            <a:r>
              <a:rPr lang="en-US" altLang="en-US" sz="2000" dirty="0">
                <a:solidFill>
                  <a:schemeClr val="accent6"/>
                </a:solidFill>
              </a:rPr>
              <a:t>:</a:t>
            </a:r>
            <a:br>
              <a:rPr lang="en-US" altLang="en-US" sz="2000" dirty="0">
                <a:solidFill>
                  <a:schemeClr val="accent6"/>
                </a:solidFill>
              </a:rPr>
            </a:br>
            <a:r>
              <a:rPr lang="en-US" altLang="en-US" sz="2000" dirty="0">
                <a:solidFill>
                  <a:schemeClr val="accent6"/>
                </a:solidFill>
              </a:rPr>
              <a:t> Quantifying the Leakage of Individual </a:t>
            </a:r>
            <a:r>
              <a:rPr lang="en-US" altLang="en-US" sz="2000" dirty="0" smtClean="0">
                <a:solidFill>
                  <a:schemeClr val="accent6"/>
                </a:solidFill>
              </a:rPr>
              <a:t>Information</a:t>
            </a:r>
            <a:endParaRPr lang="en-US" altLang="en-US" sz="2000" dirty="0">
              <a:solidFill>
                <a:schemeClr val="accent6"/>
              </a:solidFill>
              <a:ea typeface="ＭＳ Ｐゴシック" charset="-128"/>
            </a:endParaRPr>
          </a:p>
        </p:txBody>
      </p:sp>
      <p:sp>
        <p:nvSpPr>
          <p:cNvPr id="9219" name="Subtitle 4"/>
          <p:cNvSpPr>
            <a:spLocks noGrp="1"/>
          </p:cNvSpPr>
          <p:nvPr>
            <p:ph type="subTitle" idx="1"/>
          </p:nvPr>
        </p:nvSpPr>
        <p:spPr>
          <a:xfrm>
            <a:off x="362126" y="6118412"/>
            <a:ext cx="8522215" cy="541699"/>
          </a:xfrm>
        </p:spPr>
        <p:txBody>
          <a:bodyPr/>
          <a:lstStyle/>
          <a:p>
            <a:r>
              <a:rPr lang="en-US" altLang="en-US" sz="1400" b="0" dirty="0">
                <a:solidFill>
                  <a:schemeClr val="tx1">
                    <a:lumMod val="65000"/>
                    <a:lumOff val="35000"/>
                  </a:schemeClr>
                </a:solidFill>
                <a:ea typeface="ＭＳ Ｐゴシック" charset="-128"/>
              </a:rPr>
              <a:t>Mark </a:t>
            </a:r>
            <a:r>
              <a:rPr lang="en-US" altLang="en-US" sz="1400" b="0" dirty="0" smtClean="0">
                <a:solidFill>
                  <a:schemeClr val="tx1">
                    <a:lumMod val="65000"/>
                    <a:lumOff val="35000"/>
                  </a:schemeClr>
                </a:solidFill>
                <a:ea typeface="ＭＳ Ｐゴシック" charset="-128"/>
              </a:rPr>
              <a:t>Gerstein, Yale. Slides </a:t>
            </a:r>
            <a:r>
              <a:rPr lang="en-US" altLang="en-US" sz="1400" b="0" dirty="0">
                <a:solidFill>
                  <a:schemeClr val="tx1">
                    <a:lumMod val="65000"/>
                    <a:lumOff val="35000"/>
                  </a:schemeClr>
                </a:solidFill>
                <a:ea typeface="ＭＳ Ｐゴシック" charset="-128"/>
              </a:rPr>
              <a:t>freely downloadable </a:t>
            </a:r>
            <a:r>
              <a:rPr lang="en-US" altLang="en-US" sz="1400" b="0" dirty="0" smtClean="0">
                <a:solidFill>
                  <a:schemeClr val="tx1">
                    <a:lumMod val="65000"/>
                    <a:lumOff val="35000"/>
                  </a:schemeClr>
                </a:solidFill>
                <a:ea typeface="ＭＳ Ｐゴシック" charset="-128"/>
              </a:rPr>
              <a:t>from </a:t>
            </a:r>
            <a:r>
              <a:rPr lang="en-US" altLang="en-US" sz="1400" dirty="0" err="1" smtClean="0">
                <a:solidFill>
                  <a:schemeClr val="accent1">
                    <a:lumMod val="50000"/>
                  </a:schemeClr>
                </a:solidFill>
                <a:ea typeface="ＭＳ Ｐゴシック" charset="-128"/>
              </a:rPr>
              <a:t>Lectures.GersteinLab.org</a:t>
            </a:r>
            <a:r>
              <a:rPr lang="en-US" altLang="en-US" sz="1400" dirty="0" smtClean="0">
                <a:solidFill>
                  <a:schemeClr val="accent1">
                    <a:lumMod val="50000"/>
                  </a:schemeClr>
                </a:solidFill>
                <a:ea typeface="ＭＳ Ｐゴシック" charset="-128"/>
              </a:rPr>
              <a:t>  </a:t>
            </a:r>
            <a:br>
              <a:rPr lang="en-US" altLang="en-US" sz="1400" dirty="0" smtClean="0">
                <a:solidFill>
                  <a:schemeClr val="accent1">
                    <a:lumMod val="50000"/>
                  </a:schemeClr>
                </a:solidFill>
                <a:ea typeface="ＭＳ Ｐゴシック" charset="-128"/>
              </a:rPr>
            </a:br>
            <a:r>
              <a:rPr lang="en-US" altLang="en-US" sz="1400" dirty="0" smtClean="0">
                <a:solidFill>
                  <a:schemeClr val="accent1">
                    <a:lumMod val="50000"/>
                  </a:schemeClr>
                </a:solidFill>
                <a:ea typeface="ＭＳ Ｐゴシック" charset="-128"/>
              </a:rPr>
              <a:t>&amp; </a:t>
            </a:r>
            <a:r>
              <a:rPr lang="en-US" altLang="en-US" sz="1400" dirty="0">
                <a:solidFill>
                  <a:schemeClr val="accent1">
                    <a:lumMod val="50000"/>
                  </a:schemeClr>
                </a:solidFill>
                <a:ea typeface="ＭＳ Ｐゴシック" charset="-128"/>
              </a:rPr>
              <a:t>“</a:t>
            </a:r>
            <a:r>
              <a:rPr lang="en-US" altLang="ja-JP" sz="1400" dirty="0">
                <a:solidFill>
                  <a:schemeClr val="accent1">
                    <a:lumMod val="50000"/>
                  </a:schemeClr>
                </a:solidFill>
                <a:ea typeface="ＭＳ Ｐゴシック" charset="-128"/>
              </a:rPr>
              <a:t>tweetable</a:t>
            </a:r>
            <a:r>
              <a:rPr lang="en-US" altLang="en-US" sz="1400" dirty="0">
                <a:solidFill>
                  <a:schemeClr val="accent1">
                    <a:lumMod val="50000"/>
                  </a:schemeClr>
                </a:solidFill>
                <a:ea typeface="ＭＳ Ｐゴシック" charset="-128"/>
              </a:rPr>
              <a:t>”</a:t>
            </a:r>
            <a:r>
              <a:rPr lang="en-US" altLang="ja-JP" sz="1400" dirty="0">
                <a:solidFill>
                  <a:schemeClr val="tx1">
                    <a:lumMod val="65000"/>
                    <a:lumOff val="35000"/>
                  </a:schemeClr>
                </a:solidFill>
                <a:ea typeface="ＭＳ Ｐゴシック" charset="-128"/>
              </a:rPr>
              <a:t> </a:t>
            </a:r>
            <a:r>
              <a:rPr lang="en-US" altLang="ja-JP" sz="1400" b="0" dirty="0" smtClean="0">
                <a:solidFill>
                  <a:schemeClr val="tx1">
                    <a:lumMod val="65000"/>
                    <a:lumOff val="35000"/>
                  </a:schemeClr>
                </a:solidFill>
                <a:ea typeface="ＭＳ Ｐゴシック" charset="-128"/>
              </a:rPr>
              <a:t> </a:t>
            </a:r>
            <a:r>
              <a:rPr lang="en-US" altLang="en-US" sz="1400" b="0" dirty="0" smtClean="0">
                <a:solidFill>
                  <a:schemeClr val="tx1">
                    <a:lumMod val="65000"/>
                    <a:lumOff val="35000"/>
                  </a:schemeClr>
                </a:solidFill>
                <a:ea typeface="ＭＳ Ｐゴシック" charset="-128"/>
              </a:rPr>
              <a:t>(</a:t>
            </a:r>
            <a:r>
              <a:rPr lang="en-US" altLang="en-US" sz="1400" b="0" dirty="0">
                <a:solidFill>
                  <a:schemeClr val="tx1">
                    <a:lumMod val="65000"/>
                    <a:lumOff val="35000"/>
                  </a:schemeClr>
                </a:solidFill>
                <a:ea typeface="ＭＳ Ｐゴシック" charset="-128"/>
              </a:rPr>
              <a:t>via @</a:t>
            </a:r>
            <a:r>
              <a:rPr lang="en-US" altLang="en-US" sz="1400" b="0" dirty="0" err="1" smtClean="0">
                <a:solidFill>
                  <a:schemeClr val="tx1">
                    <a:lumMod val="65000"/>
                    <a:lumOff val="35000"/>
                  </a:schemeClr>
                </a:solidFill>
                <a:ea typeface="ＭＳ Ｐゴシック" charset="-128"/>
              </a:rPr>
              <a:t>markgerstein</a:t>
            </a:r>
            <a:r>
              <a:rPr lang="en-US" altLang="en-US" sz="1400" b="0" dirty="0" smtClean="0">
                <a:solidFill>
                  <a:schemeClr val="tx1">
                    <a:lumMod val="65000"/>
                    <a:lumOff val="35000"/>
                  </a:schemeClr>
                </a:solidFill>
                <a:ea typeface="ＭＳ Ｐゴシック" charset="-128"/>
              </a:rPr>
              <a:t>). See </a:t>
            </a:r>
            <a:r>
              <a:rPr lang="en-US" altLang="en-US" sz="1400" b="0" dirty="0">
                <a:solidFill>
                  <a:schemeClr val="tx1">
                    <a:lumMod val="65000"/>
                    <a:lumOff val="35000"/>
                  </a:schemeClr>
                </a:solidFill>
                <a:ea typeface="ＭＳ Ｐゴシック" charset="-128"/>
              </a:rPr>
              <a:t>last slide for more info.</a:t>
            </a:r>
          </a:p>
          <a:p>
            <a:endParaRPr lang="en-US" altLang="en-US" sz="1400" b="0" dirty="0">
              <a:solidFill>
                <a:schemeClr val="tx1">
                  <a:lumMod val="65000"/>
                  <a:lumOff val="35000"/>
                </a:schemeClr>
              </a:solidFill>
              <a:ea typeface="ＭＳ Ｐゴシック" charset="-128"/>
            </a:endParaRPr>
          </a:p>
        </p:txBody>
      </p:sp>
      <p:grpSp>
        <p:nvGrpSpPr>
          <p:cNvPr id="8" name="Group 7"/>
          <p:cNvGrpSpPr/>
          <p:nvPr/>
        </p:nvGrpSpPr>
        <p:grpSpPr>
          <a:xfrm>
            <a:off x="1961640" y="1331195"/>
            <a:ext cx="5323187" cy="4572000"/>
            <a:chOff x="2967051" y="0"/>
            <a:chExt cx="7984781" cy="685800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36000"/>
                      </a14:imgEffect>
                    </a14:imgLayer>
                  </a14:imgProps>
                </a:ext>
              </a:extLst>
            </a:blip>
            <a:stretch>
              <a:fillRect/>
            </a:stretch>
          </p:blipFill>
          <p:spPr>
            <a:xfrm>
              <a:off x="2967051" y="0"/>
              <a:ext cx="3209898" cy="6858000"/>
            </a:xfrm>
            <a:prstGeom prst="rect">
              <a:avLst/>
            </a:prstGeom>
            <a:ln w="57150">
              <a:solidFill>
                <a:schemeClr val="tx1"/>
              </a:solidFill>
            </a:ln>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aturation sat="194000"/>
                      </a14:imgEffect>
                    </a14:imgLayer>
                  </a14:imgProps>
                </a:ext>
              </a:extLst>
            </a:blip>
            <a:stretch>
              <a:fillRect/>
            </a:stretch>
          </p:blipFill>
          <p:spPr>
            <a:xfrm>
              <a:off x="6176949" y="0"/>
              <a:ext cx="4774883" cy="6858000"/>
            </a:xfrm>
            <a:prstGeom prst="rect">
              <a:avLst/>
            </a:prstGeom>
            <a:ln w="57150">
              <a:solidFill>
                <a:schemeClr val="tx1"/>
              </a:solidFill>
            </a:ln>
          </p:spPr>
        </p:pic>
      </p:grpSp>
    </p:spTree>
    <p:extLst>
      <p:ext uri="{BB962C8B-B14F-4D97-AF65-F5344CB8AC3E}">
        <p14:creationId xmlns:p14="http://schemas.microsoft.com/office/powerpoint/2010/main" val="1390377756"/>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2"/>
          <p:cNvSpPr>
            <a:spLocks noGrp="1" noChangeArrowheads="1"/>
          </p:cNvSpPr>
          <p:nvPr>
            <p:ph type="title"/>
          </p:nvPr>
        </p:nvSpPr>
        <p:spPr>
          <a:xfrm>
            <a:off x="685800" y="210858"/>
            <a:ext cx="7772400" cy="800100"/>
          </a:xfrm>
        </p:spPr>
        <p:txBody>
          <a:bodyPr/>
          <a:lstStyle/>
          <a:p>
            <a:pPr eaLnBrk="1" hangingPunct="1"/>
            <a:r>
              <a:rPr lang="en-US" sz="3600" dirty="0">
                <a:latin typeface="Arial" charset="0"/>
                <a:ea typeface="ＭＳ Ｐゴシック" charset="0"/>
                <a:cs typeface="ＭＳ Ｐゴシック" charset="0"/>
              </a:rPr>
              <a:t>Light-weight </a:t>
            </a:r>
            <a:r>
              <a:rPr lang="en-US" sz="3600" dirty="0" smtClean="0">
                <a:latin typeface="Arial" charset="0"/>
                <a:ea typeface="ＭＳ Ｐゴシック" charset="0"/>
                <a:cs typeface="ＭＳ Ｐゴシック" charset="0"/>
              </a:rPr>
              <a:t>formats to Hide Most of the Read Data (Signal Tracks)</a:t>
            </a:r>
            <a:endParaRPr lang="en-US" sz="3600" dirty="0">
              <a:latin typeface="Arial" charset="0"/>
              <a:ea typeface="ＭＳ Ｐゴシック" charset="0"/>
              <a:cs typeface="ＭＳ Ｐゴシック" charset="0"/>
            </a:endParaRPr>
          </a:p>
        </p:txBody>
      </p:sp>
      <p:sp>
        <p:nvSpPr>
          <p:cNvPr id="323590" name="Content Placeholder 25"/>
          <p:cNvSpPr>
            <a:spLocks noGrp="1"/>
          </p:cNvSpPr>
          <p:nvPr>
            <p:ph idx="1"/>
          </p:nvPr>
        </p:nvSpPr>
        <p:spPr>
          <a:xfrm>
            <a:off x="608013" y="1174802"/>
            <a:ext cx="7796212" cy="2530549"/>
          </a:xfrm>
        </p:spPr>
        <p:txBody>
          <a:bodyPr>
            <a:spAutoFit/>
          </a:bodyPr>
          <a:lstStyle/>
          <a:p>
            <a:r>
              <a:rPr lang="en-US" dirty="0">
                <a:latin typeface="Arial" charset="0"/>
                <a:ea typeface="ＭＳ Ｐゴシック" charset="0"/>
                <a:cs typeface="ＭＳ Ｐゴシック" charset="0"/>
              </a:rPr>
              <a:t>Some lightweight format clearly separate public &amp; private info., aiding exchange</a:t>
            </a:r>
          </a:p>
          <a:p>
            <a:r>
              <a:rPr lang="en-US" dirty="0">
                <a:latin typeface="Arial" charset="0"/>
                <a:ea typeface="ＭＳ Ｐゴシック" charset="0"/>
                <a:cs typeface="ＭＳ Ｐゴシック" charset="0"/>
              </a:rPr>
              <a:t>Files become much smaller</a:t>
            </a:r>
          </a:p>
          <a:p>
            <a:r>
              <a:rPr lang="en-US" dirty="0">
                <a:latin typeface="Arial" charset="0"/>
                <a:ea typeface="ＭＳ Ｐゴシック" charset="0"/>
                <a:cs typeface="ＭＳ Ｐゴシック" charset="0"/>
              </a:rPr>
              <a:t>Distinction between formats to compute on and those to archive with – become sharper with big data</a:t>
            </a:r>
          </a:p>
          <a:p>
            <a:endParaRPr lang="en-US" dirty="0">
              <a:latin typeface="Arial" charset="0"/>
              <a:ea typeface="ＭＳ Ｐゴシック" charset="0"/>
              <a:cs typeface="ＭＳ Ｐゴシック" charset="0"/>
            </a:endParaRPr>
          </a:p>
        </p:txBody>
      </p:sp>
      <p:pic>
        <p:nvPicPr>
          <p:cNvPr id="323586" name="Picture 4" descr="Screen shot 2010-06-23 a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013" y="3254427"/>
            <a:ext cx="7796212" cy="2030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23587" name="Group 14"/>
          <p:cNvGrpSpPr>
            <a:grpSpLocks/>
          </p:cNvGrpSpPr>
          <p:nvPr/>
        </p:nvGrpSpPr>
        <p:grpSpPr bwMode="auto">
          <a:xfrm>
            <a:off x="3102002" y="5480102"/>
            <a:ext cx="2117725" cy="619125"/>
            <a:chOff x="1028700" y="4082858"/>
            <a:chExt cx="3657600" cy="1069975"/>
          </a:xfrm>
        </p:grpSpPr>
        <p:sp>
          <p:nvSpPr>
            <p:cNvPr id="323592" name="Line 6"/>
            <p:cNvSpPr>
              <a:spLocks noChangeShapeType="1"/>
            </p:cNvSpPr>
            <p:nvPr/>
          </p:nvSpPr>
          <p:spPr bwMode="auto">
            <a:xfrm>
              <a:off x="1028700" y="4235258"/>
              <a:ext cx="3657600" cy="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593" name="Rectangle 7"/>
            <p:cNvSpPr>
              <a:spLocks noChangeArrowheads="1"/>
            </p:cNvSpPr>
            <p:nvPr/>
          </p:nvSpPr>
          <p:spPr bwMode="auto">
            <a:xfrm>
              <a:off x="1333500" y="4159058"/>
              <a:ext cx="9906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594" name="Rectangle 8"/>
            <p:cNvSpPr>
              <a:spLocks noChangeArrowheads="1"/>
            </p:cNvSpPr>
            <p:nvPr/>
          </p:nvSpPr>
          <p:spPr bwMode="auto">
            <a:xfrm>
              <a:off x="2705100" y="4997258"/>
              <a:ext cx="533400" cy="152400"/>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3595" name="Line 9"/>
            <p:cNvSpPr>
              <a:spLocks noChangeShapeType="1"/>
            </p:cNvSpPr>
            <p:nvPr/>
          </p:nvSpPr>
          <p:spPr bwMode="auto">
            <a:xfrm flipH="1" flipV="1">
              <a:off x="2019300" y="4311458"/>
              <a:ext cx="685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596" name="Line 10"/>
            <p:cNvSpPr>
              <a:spLocks noChangeShapeType="1"/>
            </p:cNvSpPr>
            <p:nvPr/>
          </p:nvSpPr>
          <p:spPr bwMode="auto">
            <a:xfrm flipH="1" flipV="1">
              <a:off x="2324100" y="4311458"/>
              <a:ext cx="685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597" name="Line 11"/>
            <p:cNvSpPr>
              <a:spLocks noChangeShapeType="1"/>
            </p:cNvSpPr>
            <p:nvPr/>
          </p:nvSpPr>
          <p:spPr bwMode="auto">
            <a:xfrm flipH="1">
              <a:off x="3009900" y="4311458"/>
              <a:ext cx="304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598" name="Line 12"/>
            <p:cNvSpPr>
              <a:spLocks noChangeShapeType="1"/>
            </p:cNvSpPr>
            <p:nvPr/>
          </p:nvSpPr>
          <p:spPr bwMode="auto">
            <a:xfrm flipH="1">
              <a:off x="3238500" y="4311458"/>
              <a:ext cx="304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599" name="Rectangle 15"/>
            <p:cNvSpPr>
              <a:spLocks noChangeArrowheads="1"/>
            </p:cNvSpPr>
            <p:nvPr/>
          </p:nvSpPr>
          <p:spPr bwMode="auto">
            <a:xfrm>
              <a:off x="4305300" y="4159058"/>
              <a:ext cx="1524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600" name="Rectangle 16"/>
            <p:cNvSpPr>
              <a:spLocks noChangeArrowheads="1"/>
            </p:cNvSpPr>
            <p:nvPr/>
          </p:nvSpPr>
          <p:spPr bwMode="auto">
            <a:xfrm>
              <a:off x="3314700" y="4159058"/>
              <a:ext cx="6858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601" name="Line 22"/>
            <p:cNvSpPr>
              <a:spLocks noChangeShapeType="1"/>
            </p:cNvSpPr>
            <p:nvPr/>
          </p:nvSpPr>
          <p:spPr bwMode="auto">
            <a:xfrm flipV="1">
              <a:off x="20193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602" name="Line 23"/>
            <p:cNvSpPr>
              <a:spLocks noChangeShapeType="1"/>
            </p:cNvSpPr>
            <p:nvPr/>
          </p:nvSpPr>
          <p:spPr bwMode="auto">
            <a:xfrm flipV="1">
              <a:off x="23241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603" name="Line 24"/>
            <p:cNvSpPr>
              <a:spLocks noChangeShapeType="1"/>
            </p:cNvSpPr>
            <p:nvPr/>
          </p:nvSpPr>
          <p:spPr bwMode="auto">
            <a:xfrm flipV="1">
              <a:off x="33147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604" name="Line 25"/>
            <p:cNvSpPr>
              <a:spLocks noChangeShapeType="1"/>
            </p:cNvSpPr>
            <p:nvPr/>
          </p:nvSpPr>
          <p:spPr bwMode="auto">
            <a:xfrm flipV="1">
              <a:off x="35433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605" name="Line 33"/>
            <p:cNvSpPr>
              <a:spLocks noChangeShapeType="1"/>
            </p:cNvSpPr>
            <p:nvPr/>
          </p:nvSpPr>
          <p:spPr bwMode="auto">
            <a:xfrm>
              <a:off x="3009900" y="5013133"/>
              <a:ext cx="0" cy="139700"/>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323588" name="TextBox 2"/>
          <p:cNvSpPr txBox="1">
            <a:spLocks noChangeArrowheads="1"/>
          </p:cNvSpPr>
          <p:nvPr/>
        </p:nvSpPr>
        <p:spPr bwMode="auto">
          <a:xfrm>
            <a:off x="2879750" y="6192838"/>
            <a:ext cx="2663825" cy="646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t>Mapping coordinates without variants (MRF)</a:t>
            </a:r>
          </a:p>
        </p:txBody>
      </p:sp>
      <p:sp>
        <p:nvSpPr>
          <p:cNvPr id="323589" name="TextBox 31"/>
          <p:cNvSpPr txBox="1">
            <a:spLocks noChangeArrowheads="1"/>
          </p:cNvSpPr>
          <p:nvPr/>
        </p:nvSpPr>
        <p:spPr bwMode="auto">
          <a:xfrm>
            <a:off x="6242076" y="5494339"/>
            <a:ext cx="1992645" cy="1200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t>Reads </a:t>
            </a:r>
            <a:br>
              <a:rPr lang="en-US" sz="1800"/>
            </a:br>
            <a:r>
              <a:rPr lang="en-US" sz="1800"/>
              <a:t>(linked via ID, </a:t>
            </a:r>
            <a:br>
              <a:rPr lang="en-US" sz="1800"/>
            </a:br>
            <a:r>
              <a:rPr lang="en-US" sz="1800"/>
              <a:t>10X larger than </a:t>
            </a:r>
            <a:br>
              <a:rPr lang="en-US" sz="1800"/>
            </a:br>
            <a:r>
              <a:rPr lang="en-US" sz="1800"/>
              <a:t>mapping coord.)</a:t>
            </a:r>
          </a:p>
        </p:txBody>
      </p:sp>
      <p:sp>
        <p:nvSpPr>
          <p:cNvPr id="2" name="TextBox 1"/>
          <p:cNvSpPr txBox="1"/>
          <p:nvPr/>
        </p:nvSpPr>
        <p:spPr>
          <a:xfrm>
            <a:off x="238162" y="6477052"/>
            <a:ext cx="1638319" cy="246161"/>
          </a:xfrm>
          <a:prstGeom prst="rect">
            <a:avLst/>
          </a:prstGeom>
          <a:noFill/>
        </p:spPr>
        <p:txBody>
          <a:bodyPr wrap="none" lIns="91374" tIns="45690" rIns="91374" bIns="45690">
            <a:spAutoFit/>
          </a:bodyPr>
          <a:lstStyle/>
          <a:p>
            <a:pPr>
              <a:defRPr/>
            </a:pPr>
            <a:r>
              <a:rPr lang="en-US" sz="1000" dirty="0">
                <a:solidFill>
                  <a:schemeClr val="bg1">
                    <a:lumMod val="50000"/>
                  </a:schemeClr>
                </a:solidFill>
              </a:rPr>
              <a:t>[</a:t>
            </a:r>
            <a:r>
              <a:rPr lang="en-US" sz="1000" i="1" dirty="0">
                <a:solidFill>
                  <a:schemeClr val="bg1">
                    <a:lumMod val="50000"/>
                  </a:schemeClr>
                </a:solidFill>
              </a:rPr>
              <a:t>Bioinformatics</a:t>
            </a:r>
            <a:r>
              <a:rPr lang="en-US" sz="1000" dirty="0">
                <a:solidFill>
                  <a:schemeClr val="bg1">
                    <a:lumMod val="50000"/>
                  </a:schemeClr>
                </a:solidFill>
              </a:rPr>
              <a:t> 27: 281]</a:t>
            </a:r>
          </a:p>
        </p:txBody>
      </p:sp>
    </p:spTree>
    <p:extLst>
      <p:ext uri="{BB962C8B-B14F-4D97-AF65-F5344CB8AC3E}">
        <p14:creationId xmlns:p14="http://schemas.microsoft.com/office/powerpoint/2010/main" val="1120390348"/>
      </p:ext>
    </p:extLst>
  </p:cSld>
  <p:clrMapOvr>
    <a:masterClrMapping/>
  </p:clrMapOvr>
  <p:transition spd="slow" advTm="2938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solidFill>
                  <a:schemeClr val="tx1">
                    <a:lumMod val="75000"/>
                    <a:lumOff val="25000"/>
                  </a:schemeClr>
                </a:solidFill>
              </a:rPr>
              <a:t>Genomic Privacy &amp; the 2-sided Nature of RNA-</a:t>
            </a:r>
            <a:r>
              <a:rPr lang="en-US" sz="2000" dirty="0" err="1" smtClean="0">
                <a:solidFill>
                  <a:schemeClr val="tx1">
                    <a:lumMod val="75000"/>
                    <a:lumOff val="25000"/>
                  </a:schemeClr>
                </a:solidFill>
              </a:rPr>
              <a:t>seq</a:t>
            </a:r>
            <a:r>
              <a:rPr lang="en-US" sz="2000" dirty="0" smtClean="0">
                <a:solidFill>
                  <a:schemeClr val="tx1">
                    <a:lumMod val="75000"/>
                    <a:lumOff val="25000"/>
                  </a:schemeClr>
                </a:solidFill>
              </a:rPr>
              <a:t>:</a:t>
            </a:r>
            <a:br>
              <a:rPr lang="en-US" sz="2000" dirty="0" smtClean="0">
                <a:solidFill>
                  <a:schemeClr val="tx1">
                    <a:lumMod val="75000"/>
                    <a:lumOff val="25000"/>
                  </a:schemeClr>
                </a:solidFill>
              </a:rPr>
            </a:br>
            <a:r>
              <a:rPr lang="en-US" sz="2000" dirty="0" smtClean="0">
                <a:solidFill>
                  <a:schemeClr val="tx1">
                    <a:lumMod val="75000"/>
                    <a:lumOff val="25000"/>
                  </a:schemeClr>
                </a:solidFill>
              </a:rPr>
              <a:t> Quantifying the Leakage of Individual Information</a:t>
            </a:r>
            <a:endParaRPr lang="en-US" sz="2000" dirty="0">
              <a:solidFill>
                <a:schemeClr val="tx1">
                  <a:lumMod val="75000"/>
                  <a:lumOff val="25000"/>
                </a:schemeClr>
              </a:solidFill>
            </a:endParaRPr>
          </a:p>
        </p:txBody>
      </p:sp>
      <p:sp>
        <p:nvSpPr>
          <p:cNvPr id="3" name="Content Placeholder 2"/>
          <p:cNvSpPr>
            <a:spLocks noGrp="1"/>
          </p:cNvSpPr>
          <p:nvPr>
            <p:ph sz="half" idx="1"/>
          </p:nvPr>
        </p:nvSpPr>
        <p:spPr>
          <a:xfrm>
            <a:off x="685800" y="1326586"/>
            <a:ext cx="2998694" cy="5403747"/>
          </a:xfrm>
        </p:spPr>
        <p:txBody>
          <a:bodyPr/>
          <a:lstStyle/>
          <a:p>
            <a:r>
              <a:rPr lang="en-US" sz="2400" b="1" dirty="0" smtClean="0">
                <a:solidFill>
                  <a:schemeClr val="tx1">
                    <a:lumMod val="75000"/>
                    <a:lumOff val="25000"/>
                  </a:schemeClr>
                </a:solidFill>
              </a:rPr>
              <a:t>Intro on RNA-</a:t>
            </a:r>
            <a:r>
              <a:rPr lang="en-US" sz="2400" b="1" dirty="0" err="1" smtClean="0">
                <a:solidFill>
                  <a:schemeClr val="tx1">
                    <a:lumMod val="75000"/>
                    <a:lumOff val="25000"/>
                  </a:schemeClr>
                </a:solidFill>
              </a:rPr>
              <a:t>seq</a:t>
            </a:r>
            <a:r>
              <a:rPr lang="en-US" sz="2400" b="1" dirty="0" smtClean="0">
                <a:solidFill>
                  <a:schemeClr val="tx1">
                    <a:lumMod val="75000"/>
                    <a:lumOff val="25000"/>
                  </a:schemeClr>
                </a:solidFill>
              </a:rPr>
              <a:t> &amp; the General </a:t>
            </a:r>
            <a:r>
              <a:rPr lang="en-US" sz="2400" b="1" dirty="0" smtClean="0">
                <a:solidFill>
                  <a:srgbClr val="FFC000"/>
                </a:solidFill>
              </a:rPr>
              <a:t>Dilemma of Genomic Privacy</a:t>
            </a:r>
          </a:p>
          <a:p>
            <a:pPr lvl="1"/>
            <a:r>
              <a:rPr lang="en-US" sz="1800" dirty="0">
                <a:solidFill>
                  <a:schemeClr val="tx1">
                    <a:lumMod val="75000"/>
                    <a:lumOff val="25000"/>
                  </a:schemeClr>
                </a:solidFill>
              </a:rPr>
              <a:t>RNA-</a:t>
            </a:r>
            <a:r>
              <a:rPr lang="en-US" sz="1800" dirty="0" err="1">
                <a:solidFill>
                  <a:schemeClr val="tx1">
                    <a:lumMod val="75000"/>
                    <a:lumOff val="25000"/>
                  </a:schemeClr>
                </a:solidFill>
              </a:rPr>
              <a:t>seq</a:t>
            </a:r>
            <a:r>
              <a:rPr lang="en-US" sz="1800" dirty="0">
                <a:solidFill>
                  <a:schemeClr val="tx1">
                    <a:lumMod val="75000"/>
                    <a:lumOff val="25000"/>
                  </a:schemeClr>
                </a:solidFill>
              </a:rPr>
              <a:t> Presents a tricky privacy issue since much of the sequencing is for general, non-individual specific results yet it’s tagged with individual information</a:t>
            </a:r>
          </a:p>
          <a:p>
            <a:pPr lvl="1"/>
            <a:r>
              <a:rPr lang="en-US" sz="1800" dirty="0">
                <a:solidFill>
                  <a:schemeClr val="tx1">
                    <a:lumMod val="75000"/>
                    <a:lumOff val="25000"/>
                  </a:schemeClr>
                </a:solidFill>
              </a:rPr>
              <a:t>The need to quantify leaks</a:t>
            </a:r>
          </a:p>
          <a:p>
            <a:pPr lvl="2"/>
            <a:endParaRPr lang="en-US" sz="1400" dirty="0" smtClean="0">
              <a:solidFill>
                <a:schemeClr val="tx1">
                  <a:lumMod val="75000"/>
                  <a:lumOff val="25000"/>
                </a:schemeClr>
              </a:solidFill>
            </a:endParaRPr>
          </a:p>
          <a:p>
            <a:pPr lvl="2"/>
            <a:endParaRPr lang="en-US" sz="1400" dirty="0" smtClean="0">
              <a:solidFill>
                <a:schemeClr val="tx1">
                  <a:lumMod val="75000"/>
                  <a:lumOff val="25000"/>
                </a:schemeClr>
              </a:solidFill>
            </a:endParaRPr>
          </a:p>
        </p:txBody>
      </p:sp>
      <p:sp>
        <p:nvSpPr>
          <p:cNvPr id="4" name="Content Placeholder 3"/>
          <p:cNvSpPr>
            <a:spLocks noGrp="1"/>
          </p:cNvSpPr>
          <p:nvPr>
            <p:ph sz="half" idx="2"/>
          </p:nvPr>
        </p:nvSpPr>
        <p:spPr>
          <a:xfrm>
            <a:off x="4087906" y="1313492"/>
            <a:ext cx="4545106" cy="5416841"/>
          </a:xfrm>
        </p:spPr>
        <p:txBody>
          <a:bodyPr/>
          <a:lstStyle/>
          <a:p>
            <a:r>
              <a:rPr lang="en-US" sz="2400" b="1" dirty="0" smtClean="0">
                <a:solidFill>
                  <a:srgbClr val="FFC000"/>
                </a:solidFill>
              </a:rPr>
              <a:t>Quantifying </a:t>
            </a:r>
            <a:br>
              <a:rPr lang="en-US" sz="2400" b="1" dirty="0" smtClean="0">
                <a:solidFill>
                  <a:srgbClr val="FFC000"/>
                </a:solidFill>
              </a:rPr>
            </a:br>
            <a:r>
              <a:rPr lang="en-US" sz="2400" b="1" dirty="0" smtClean="0">
                <a:solidFill>
                  <a:srgbClr val="FFC000"/>
                </a:solidFill>
              </a:rPr>
              <a:t>RNA-</a:t>
            </a:r>
            <a:r>
              <a:rPr lang="en-US" sz="2400" b="1" dirty="0" err="1" smtClean="0">
                <a:solidFill>
                  <a:srgbClr val="FFC000"/>
                </a:solidFill>
              </a:rPr>
              <a:t>seq</a:t>
            </a:r>
            <a:r>
              <a:rPr lang="en-US" sz="2400" b="1" dirty="0" smtClean="0">
                <a:solidFill>
                  <a:srgbClr val="FFC000"/>
                </a:solidFill>
              </a:rPr>
              <a:t> Leakage</a:t>
            </a:r>
            <a:br>
              <a:rPr lang="en-US" sz="2400" b="1" dirty="0" smtClean="0">
                <a:solidFill>
                  <a:srgbClr val="FFC000"/>
                </a:solidFill>
              </a:rPr>
            </a:br>
            <a:r>
              <a:rPr lang="mr-IN" sz="2400" b="1" dirty="0" smtClean="0">
                <a:solidFill>
                  <a:srgbClr val="FFC000"/>
                </a:solidFill>
              </a:rPr>
              <a:t>…</a:t>
            </a:r>
            <a:r>
              <a:rPr lang="en-US" sz="2400" b="1" dirty="0" smtClean="0">
                <a:solidFill>
                  <a:srgbClr val="FFC000"/>
                </a:solidFill>
              </a:rPr>
              <a:t>from Reads</a:t>
            </a:r>
            <a:endParaRPr lang="en-US" sz="2400" b="1" dirty="0">
              <a:solidFill>
                <a:srgbClr val="FFC000"/>
              </a:solidFill>
            </a:endParaRPr>
          </a:p>
          <a:p>
            <a:pPr lvl="1"/>
            <a:r>
              <a:rPr lang="en-US" sz="1800" dirty="0">
                <a:solidFill>
                  <a:schemeClr val="tx1">
                    <a:lumMod val="75000"/>
                    <a:lumOff val="25000"/>
                  </a:schemeClr>
                </a:solidFill>
              </a:rPr>
              <a:t>A</a:t>
            </a:r>
            <a:r>
              <a:rPr lang="en-US" sz="1800" dirty="0" smtClean="0">
                <a:solidFill>
                  <a:schemeClr val="tx1">
                    <a:lumMod val="75000"/>
                    <a:lumOff val="25000"/>
                  </a:schemeClr>
                </a:solidFill>
              </a:rPr>
              <a:t>lmost as much as WGS</a:t>
            </a:r>
          </a:p>
          <a:p>
            <a:pPr lvl="1"/>
            <a:r>
              <a:rPr lang="en-US" sz="1800" dirty="0" smtClean="0">
                <a:solidFill>
                  <a:schemeClr val="tx1">
                    <a:lumMod val="75000"/>
                    <a:lumOff val="25000"/>
                  </a:schemeClr>
                </a:solidFill>
              </a:rPr>
              <a:t>But can remove </a:t>
            </a:r>
            <a:br>
              <a:rPr lang="en-US" sz="1800" dirty="0" smtClean="0">
                <a:solidFill>
                  <a:schemeClr val="tx1">
                    <a:lumMod val="75000"/>
                    <a:lumOff val="25000"/>
                  </a:schemeClr>
                </a:solidFill>
              </a:rPr>
            </a:br>
            <a:r>
              <a:rPr lang="en-US" sz="1800" dirty="0" smtClean="0">
                <a:solidFill>
                  <a:schemeClr val="tx1">
                    <a:lumMod val="75000"/>
                    <a:lumOff val="25000"/>
                  </a:schemeClr>
                </a:solidFill>
              </a:rPr>
              <a:t>SNVs </a:t>
            </a:r>
            <a:r>
              <a:rPr lang="en-US" sz="1800" dirty="0">
                <a:solidFill>
                  <a:schemeClr val="tx1">
                    <a:lumMod val="75000"/>
                    <a:lumOff val="25000"/>
                  </a:schemeClr>
                </a:solidFill>
              </a:rPr>
              <a:t>in reads w/ </a:t>
            </a:r>
            <a:r>
              <a:rPr lang="en-US" sz="1800" dirty="0" smtClean="0">
                <a:solidFill>
                  <a:schemeClr val="tx1">
                    <a:lumMod val="75000"/>
                    <a:lumOff val="25000"/>
                  </a:schemeClr>
                </a:solidFill>
              </a:rPr>
              <a:t>MRF</a:t>
            </a:r>
          </a:p>
          <a:p>
            <a:r>
              <a:rPr lang="mr-IN" sz="2200" b="1" dirty="0" smtClean="0">
                <a:solidFill>
                  <a:srgbClr val="FFC000"/>
                </a:solidFill>
              </a:rPr>
              <a:t>…</a:t>
            </a:r>
            <a:r>
              <a:rPr lang="en-US" sz="2200" b="1" dirty="0" smtClean="0">
                <a:solidFill>
                  <a:srgbClr val="FFC000"/>
                </a:solidFill>
              </a:rPr>
              <a:t>from </a:t>
            </a:r>
            <a:r>
              <a:rPr lang="en-US" sz="2200" b="1" dirty="0" err="1" smtClean="0">
                <a:solidFill>
                  <a:srgbClr val="FFC000"/>
                </a:solidFill>
              </a:rPr>
              <a:t>eQTLs</a:t>
            </a:r>
            <a:endParaRPr lang="en-US" sz="2200" b="1" dirty="0">
              <a:solidFill>
                <a:srgbClr val="FFC000"/>
              </a:solidFill>
            </a:endParaRPr>
          </a:p>
          <a:p>
            <a:pPr lvl="1"/>
            <a:r>
              <a:rPr lang="en-US" sz="1800" dirty="0">
                <a:solidFill>
                  <a:schemeClr val="tx1">
                    <a:lumMod val="75000"/>
                    <a:lumOff val="25000"/>
                  </a:schemeClr>
                </a:solidFill>
              </a:rPr>
              <a:t>Quantifying &amp; removing variant info from expression levels + </a:t>
            </a:r>
            <a:r>
              <a:rPr lang="en-US" sz="1800" dirty="0" smtClean="0">
                <a:solidFill>
                  <a:schemeClr val="tx1">
                    <a:lumMod val="75000"/>
                    <a:lumOff val="25000"/>
                  </a:schemeClr>
                </a:solidFill>
              </a:rPr>
              <a:t/>
            </a:r>
            <a:br>
              <a:rPr lang="en-US" sz="1800" dirty="0" smtClean="0">
                <a:solidFill>
                  <a:schemeClr val="tx1">
                    <a:lumMod val="75000"/>
                    <a:lumOff val="25000"/>
                  </a:schemeClr>
                </a:solidFill>
              </a:rPr>
            </a:br>
            <a:r>
              <a:rPr lang="en-US" sz="1800" dirty="0" err="1" smtClean="0">
                <a:solidFill>
                  <a:schemeClr val="tx1">
                    <a:lumMod val="75000"/>
                    <a:lumOff val="25000"/>
                  </a:schemeClr>
                </a:solidFill>
              </a:rPr>
              <a:t>eQTLs</a:t>
            </a:r>
            <a:r>
              <a:rPr lang="en-US" sz="1800" dirty="0" smtClean="0">
                <a:solidFill>
                  <a:schemeClr val="tx1">
                    <a:lumMod val="75000"/>
                    <a:lumOff val="25000"/>
                  </a:schemeClr>
                </a:solidFill>
              </a:rPr>
              <a:t> </a:t>
            </a:r>
            <a:r>
              <a:rPr lang="en-US" sz="1800" dirty="0">
                <a:solidFill>
                  <a:schemeClr val="tx1">
                    <a:lumMod val="75000"/>
                    <a:lumOff val="25000"/>
                  </a:schemeClr>
                </a:solidFill>
              </a:rPr>
              <a:t>using ICI &amp; predictability</a:t>
            </a:r>
          </a:p>
          <a:p>
            <a:pPr lvl="1"/>
            <a:r>
              <a:rPr lang="en-US" sz="1800" dirty="0">
                <a:solidFill>
                  <a:schemeClr val="tx1">
                    <a:lumMod val="75000"/>
                    <a:lumOff val="25000"/>
                  </a:schemeClr>
                </a:solidFill>
              </a:rPr>
              <a:t>Instantiating a practical linking </a:t>
            </a:r>
            <a:r>
              <a:rPr lang="en-US" sz="1800" dirty="0" smtClean="0">
                <a:solidFill>
                  <a:schemeClr val="tx1">
                    <a:lumMod val="75000"/>
                    <a:lumOff val="25000"/>
                  </a:schemeClr>
                </a:solidFill>
              </a:rPr>
              <a:t>attack</a:t>
            </a:r>
          </a:p>
          <a:p>
            <a:r>
              <a:rPr lang="mr-IN" sz="2200" b="1" dirty="0" smtClean="0">
                <a:solidFill>
                  <a:srgbClr val="FFC000"/>
                </a:solidFill>
              </a:rPr>
              <a:t>…</a:t>
            </a:r>
            <a:r>
              <a:rPr lang="en-US" sz="2200" b="1" dirty="0" smtClean="0">
                <a:solidFill>
                  <a:srgbClr val="FFC000"/>
                </a:solidFill>
              </a:rPr>
              <a:t>from </a:t>
            </a:r>
            <a:r>
              <a:rPr lang="en-US" sz="2200" b="1" dirty="0" err="1" smtClean="0">
                <a:solidFill>
                  <a:srgbClr val="FFC000"/>
                </a:solidFill>
              </a:rPr>
              <a:t>Indels</a:t>
            </a:r>
            <a:r>
              <a:rPr lang="en-US" sz="2200" b="1" dirty="0" smtClean="0">
                <a:solidFill>
                  <a:srgbClr val="FFC000"/>
                </a:solidFill>
              </a:rPr>
              <a:t>/SVs</a:t>
            </a:r>
          </a:p>
          <a:p>
            <a:pPr lvl="1"/>
            <a:r>
              <a:rPr lang="en-US" sz="1800" dirty="0" smtClean="0">
                <a:solidFill>
                  <a:schemeClr val="tx1">
                    <a:lumMod val="75000"/>
                    <a:lumOff val="25000"/>
                  </a:schemeClr>
                </a:solidFill>
              </a:rPr>
              <a:t>Another source of leakage in RNA-</a:t>
            </a:r>
            <a:r>
              <a:rPr lang="en-US" sz="1800" dirty="0" err="1" smtClean="0">
                <a:solidFill>
                  <a:schemeClr val="tx1">
                    <a:lumMod val="75000"/>
                    <a:lumOff val="25000"/>
                  </a:schemeClr>
                </a:solidFill>
              </a:rPr>
              <a:t>seq</a:t>
            </a:r>
            <a:r>
              <a:rPr lang="en-US" sz="1800" dirty="0" smtClean="0">
                <a:solidFill>
                  <a:schemeClr val="tx1">
                    <a:lumMod val="75000"/>
                    <a:lumOff val="25000"/>
                  </a:schemeClr>
                </a:solidFill>
              </a:rPr>
              <a:t> data &amp; how to use these for a related linking attack</a:t>
            </a:r>
          </a:p>
          <a:p>
            <a:endParaRPr lang="en-US" sz="2400" dirty="0">
              <a:solidFill>
                <a:schemeClr val="tx1">
                  <a:lumMod val="75000"/>
                  <a:lumOff val="25000"/>
                </a:schemeClr>
              </a:solidFill>
            </a:endParaRPr>
          </a:p>
          <a:p>
            <a:endParaRPr lang="en-US" sz="2400" dirty="0">
              <a:solidFill>
                <a:schemeClr val="tx1">
                  <a:lumMod val="75000"/>
                  <a:lumOff val="25000"/>
                </a:schemeClr>
              </a:solidFill>
            </a:endParaRPr>
          </a:p>
          <a:p>
            <a:endParaRPr lang="en-US" sz="2400" dirty="0">
              <a:solidFill>
                <a:schemeClr val="tx1">
                  <a:lumMod val="75000"/>
                  <a:lumOff val="25000"/>
                </a:schemeClr>
              </a:solidFill>
            </a:endParaRPr>
          </a:p>
        </p:txBody>
      </p:sp>
    </p:spTree>
    <p:extLst>
      <p:ext uri="{BB962C8B-B14F-4D97-AF65-F5344CB8AC3E}">
        <p14:creationId xmlns:p14="http://schemas.microsoft.com/office/powerpoint/2010/main" val="1695515717"/>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G_GI_slides_Nov.2015_Large-AH_Page_04.jpg"/>
          <p:cNvPicPr>
            <a:picLocks noChangeAspect="1"/>
          </p:cNvPicPr>
          <p:nvPr/>
        </p:nvPicPr>
        <p:blipFill rotWithShape="1">
          <a:blip r:embed="rId3">
            <a:extLst>
              <a:ext uri="{28A0092B-C50C-407E-A947-70E740481C1C}">
                <a14:useLocalDpi xmlns:a14="http://schemas.microsoft.com/office/drawing/2010/main" val="0"/>
              </a:ext>
            </a:extLst>
          </a:blip>
          <a:srcRect t="12088"/>
          <a:stretch/>
        </p:blipFill>
        <p:spPr>
          <a:xfrm>
            <a:off x="450159" y="3911604"/>
            <a:ext cx="5650778" cy="2793996"/>
          </a:xfrm>
          <a:prstGeom prst="rect">
            <a:avLst/>
          </a:prstGeom>
        </p:spPr>
      </p:pic>
      <p:pic>
        <p:nvPicPr>
          <p:cNvPr id="32870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88" y="175208"/>
            <a:ext cx="5286375" cy="3481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32870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328707" name="Title 1"/>
          <p:cNvSpPr txBox="1">
            <a:spLocks/>
          </p:cNvSpPr>
          <p:nvPr/>
        </p:nvSpPr>
        <p:spPr bwMode="auto">
          <a:xfrm>
            <a:off x="5767653" y="1254124"/>
            <a:ext cx="3285067" cy="71755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01" tIns="46002" rIns="92001" bIns="46002" anchor="ctr"/>
          <a:lstStyle>
            <a:lvl1pPr defTabSz="908050" eaLnBrk="0" hangingPunct="0">
              <a:defRPr sz="1200" b="1">
                <a:solidFill>
                  <a:schemeClr val="tx1"/>
                </a:solidFill>
                <a:latin typeface="Arial" charset="0"/>
                <a:ea typeface="ＭＳ Ｐゴシック" charset="0"/>
                <a:cs typeface="ＭＳ Ｐゴシック" charset="0"/>
              </a:defRPr>
            </a:lvl1pPr>
            <a:lvl2pPr marL="742950" indent="-285750" defTabSz="908050" eaLnBrk="0" hangingPunct="0">
              <a:defRPr sz="1200" b="1">
                <a:solidFill>
                  <a:schemeClr val="tx1"/>
                </a:solidFill>
                <a:latin typeface="Arial" charset="0"/>
                <a:ea typeface="ＭＳ Ｐゴシック" charset="0"/>
              </a:defRPr>
            </a:lvl2pPr>
            <a:lvl3pPr marL="1143000" indent="-228600" defTabSz="908050" eaLnBrk="0" hangingPunct="0">
              <a:defRPr sz="1200" b="1">
                <a:solidFill>
                  <a:schemeClr val="tx1"/>
                </a:solidFill>
                <a:latin typeface="Arial" charset="0"/>
                <a:ea typeface="ＭＳ Ｐゴシック" charset="0"/>
              </a:defRPr>
            </a:lvl3pPr>
            <a:lvl4pPr marL="1600200" indent="-228600" defTabSz="908050" eaLnBrk="0" hangingPunct="0">
              <a:defRPr sz="1200" b="1">
                <a:solidFill>
                  <a:schemeClr val="tx1"/>
                </a:solidFill>
                <a:latin typeface="Arial" charset="0"/>
                <a:ea typeface="ＭＳ Ｐゴシック" charset="0"/>
              </a:defRPr>
            </a:lvl4pPr>
            <a:lvl5pPr marL="2057400" indent="-228600" defTabSz="908050" eaLnBrk="0" hangingPunct="0">
              <a:defRPr sz="1200" b="1">
                <a:solidFill>
                  <a:schemeClr val="tx1"/>
                </a:solidFill>
                <a:latin typeface="Arial" charset="0"/>
                <a:ea typeface="ＭＳ Ｐゴシック" charset="0"/>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3200" dirty="0" err="1">
                <a:solidFill>
                  <a:srgbClr val="22228B"/>
                </a:solidFill>
              </a:rPr>
              <a:t>eQTL</a:t>
            </a:r>
            <a:r>
              <a:rPr lang="en-US" sz="3200" dirty="0">
                <a:solidFill>
                  <a:srgbClr val="22228B"/>
                </a:solidFill>
              </a:rPr>
              <a:t> Mapping Using RNA-</a:t>
            </a:r>
            <a:r>
              <a:rPr lang="en-US" sz="3200" dirty="0" err="1">
                <a:solidFill>
                  <a:srgbClr val="22228B"/>
                </a:solidFill>
              </a:rPr>
              <a:t>Seq</a:t>
            </a:r>
            <a:r>
              <a:rPr lang="en-US" sz="3200" dirty="0">
                <a:solidFill>
                  <a:srgbClr val="22228B"/>
                </a:solidFill>
              </a:rPr>
              <a:t> Data</a:t>
            </a:r>
          </a:p>
        </p:txBody>
      </p:sp>
      <p:sp>
        <p:nvSpPr>
          <p:cNvPr id="328708" name="TextBox 10"/>
          <p:cNvSpPr txBox="1">
            <a:spLocks noChangeArrowheads="1"/>
          </p:cNvSpPr>
          <p:nvPr/>
        </p:nvSpPr>
        <p:spPr bwMode="auto">
          <a:xfrm>
            <a:off x="148933" y="3876726"/>
            <a:ext cx="1579145" cy="246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000" dirty="0">
                <a:solidFill>
                  <a:srgbClr val="7F7F7F"/>
                </a:solidFill>
              </a:rPr>
              <a:t>[</a:t>
            </a:r>
            <a:r>
              <a:rPr lang="en-US" sz="1000" i="1" dirty="0">
                <a:solidFill>
                  <a:srgbClr val="7F7F7F"/>
                </a:solidFill>
              </a:rPr>
              <a:t>Biometrics 68(1) 1–11</a:t>
            </a:r>
            <a:r>
              <a:rPr lang="en-US" sz="1000" dirty="0">
                <a:solidFill>
                  <a:srgbClr val="7F7F7F"/>
                </a:solidFill>
              </a:rPr>
              <a:t>]</a:t>
            </a:r>
          </a:p>
        </p:txBody>
      </p:sp>
      <p:sp>
        <p:nvSpPr>
          <p:cNvPr id="328709" name="Text Placeholder 10"/>
          <p:cNvSpPr>
            <a:spLocks noGrp="1"/>
          </p:cNvSpPr>
          <p:nvPr>
            <p:ph sz="half" idx="1"/>
          </p:nvPr>
        </p:nvSpPr>
        <p:spPr>
          <a:xfrm>
            <a:off x="5765536" y="2673904"/>
            <a:ext cx="3289300" cy="4638675"/>
          </a:xfrm>
        </p:spPr>
        <p:txBody>
          <a:bodyPr/>
          <a:lstStyle/>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are genomic loci that contribute to variation in mRNA expression </a:t>
            </a:r>
            <a:r>
              <a:rPr lang="en-US" sz="2000" dirty="0" smtClean="0">
                <a:latin typeface="Arial" charset="0"/>
                <a:ea typeface="ＭＳ Ｐゴシック" charset="0"/>
                <a:cs typeface="ＭＳ Ｐゴシック" charset="0"/>
              </a:rPr>
              <a:t>levels</a:t>
            </a:r>
            <a:endParaRPr lang="en-US" sz="2000" dirty="0">
              <a:latin typeface="Arial" charset="0"/>
              <a:ea typeface="ＭＳ Ｐゴシック" charset="0"/>
              <a:cs typeface="ＭＳ Ｐゴシック" charset="0"/>
            </a:endParaRPr>
          </a:p>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provide insights on transcription regulation, and the molecular basis of phenotypic </a:t>
            </a:r>
            <a:r>
              <a:rPr lang="en-US" sz="2000" dirty="0" smtClean="0">
                <a:latin typeface="Arial" charset="0"/>
                <a:ea typeface="ＭＳ Ｐゴシック" charset="0"/>
                <a:cs typeface="ＭＳ Ｐゴシック" charset="0"/>
              </a:rPr>
              <a:t>outcomes</a:t>
            </a:r>
            <a:endParaRPr lang="en-US" sz="20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137847370"/>
      </p:ext>
    </p:extLst>
  </p:cSld>
  <p:clrMapOvr>
    <a:masterClrMapping/>
  </p:clrMapOvr>
  <p:transition spd="med" advTm="42478"/>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2875" y="452105"/>
            <a:ext cx="6529589" cy="6393016"/>
          </a:xfrm>
          <a:prstGeom prst="rect">
            <a:avLst/>
          </a:prstGeom>
        </p:spPr>
      </p:pic>
      <p:sp>
        <p:nvSpPr>
          <p:cNvPr id="5" name="Title 1"/>
          <p:cNvSpPr>
            <a:spLocks noGrp="1"/>
          </p:cNvSpPr>
          <p:nvPr>
            <p:ph type="title"/>
          </p:nvPr>
        </p:nvSpPr>
        <p:spPr>
          <a:xfrm>
            <a:off x="144888" y="0"/>
            <a:ext cx="9137561" cy="452176"/>
          </a:xfrm>
        </p:spPr>
        <p:txBody>
          <a:bodyPr>
            <a:normAutofit fontScale="90000"/>
          </a:bodyPr>
          <a:lstStyle/>
          <a:p>
            <a:pPr algn="ctr"/>
            <a:r>
              <a:rPr lang="en-US" dirty="0" smtClean="0"/>
              <a:t>Information Content and Predictability</a:t>
            </a:r>
            <a:endParaRPr lang="en-US" dirty="0"/>
          </a:p>
        </p:txBody>
      </p:sp>
      <p:sp>
        <p:nvSpPr>
          <p:cNvPr id="6" name="Rectangle 5"/>
          <p:cNvSpPr/>
          <p:nvPr/>
        </p:nvSpPr>
        <p:spPr>
          <a:xfrm>
            <a:off x="6535768" y="6583511"/>
            <a:ext cx="2379177"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dirty="0" smtClean="0">
                <a:solidFill>
                  <a:srgbClr val="A6A6A6"/>
                </a:solidFill>
              </a:rPr>
              <a:t> et al. Nat. Meth.  2016</a:t>
            </a:r>
            <a:r>
              <a:rPr lang="en-US" altLang="ja-JP" sz="1100" dirty="0" smtClean="0">
                <a:solidFill>
                  <a:srgbClr val="A6A6A6"/>
                </a:solidFill>
              </a:rPr>
              <a:t>]</a:t>
            </a:r>
            <a:endParaRPr lang="en-US" sz="1100" dirty="0">
              <a:solidFill>
                <a:srgbClr val="A6A6A6"/>
              </a:solidFill>
            </a:endParaRPr>
          </a:p>
        </p:txBody>
      </p:sp>
      <p:sp>
        <p:nvSpPr>
          <p:cNvPr id="2" name="TextBox 1"/>
          <p:cNvSpPr txBox="1"/>
          <p:nvPr/>
        </p:nvSpPr>
        <p:spPr>
          <a:xfrm>
            <a:off x="6097516" y="1187355"/>
            <a:ext cx="3046483" cy="784830"/>
          </a:xfrm>
          <a:prstGeom prst="rect">
            <a:avLst/>
          </a:prstGeom>
          <a:noFill/>
        </p:spPr>
        <p:txBody>
          <a:bodyPr wrap="square" rtlCol="0">
            <a:spAutoFit/>
          </a:bodyPr>
          <a:lstStyle/>
          <a:p>
            <a:pPr marL="171450" indent="-171450">
              <a:buFont typeface="Arial" panose="020B0604020202020204" pitchFamily="34" charset="0"/>
              <a:buChar char="•"/>
            </a:pPr>
            <a:r>
              <a:rPr lang="en-US" sz="1500" dirty="0" smtClean="0"/>
              <a:t>Higher frequency: Lower ICI</a:t>
            </a:r>
          </a:p>
          <a:p>
            <a:pPr marL="171450" indent="-171450">
              <a:buFont typeface="Arial" panose="020B0604020202020204" pitchFamily="34" charset="0"/>
              <a:buChar char="•"/>
            </a:pPr>
            <a:r>
              <a:rPr lang="en-US" sz="1500" dirty="0" smtClean="0"/>
              <a:t>Lower frequency: Higher ICI</a:t>
            </a:r>
          </a:p>
          <a:p>
            <a:pPr marL="171450" indent="-171450">
              <a:buFont typeface="Arial" panose="020B0604020202020204" pitchFamily="34" charset="0"/>
              <a:buChar char="•"/>
            </a:pPr>
            <a:r>
              <a:rPr lang="en-US" sz="1500" dirty="0" smtClean="0"/>
              <a:t>Additive for multiple variants</a:t>
            </a:r>
            <a:endParaRPr lang="en-US" sz="1500" dirty="0"/>
          </a:p>
        </p:txBody>
      </p:sp>
      <p:sp>
        <p:nvSpPr>
          <p:cNvPr id="7" name="TextBox 6"/>
          <p:cNvSpPr txBox="1"/>
          <p:nvPr/>
        </p:nvSpPr>
        <p:spPr>
          <a:xfrm>
            <a:off x="6097517" y="4260376"/>
            <a:ext cx="3046483" cy="1477328"/>
          </a:xfrm>
          <a:prstGeom prst="rect">
            <a:avLst/>
          </a:prstGeom>
          <a:noFill/>
        </p:spPr>
        <p:txBody>
          <a:bodyPr wrap="square" rtlCol="0">
            <a:spAutoFit/>
          </a:bodyPr>
          <a:lstStyle/>
          <a:p>
            <a:pPr marL="171450" indent="-171450">
              <a:buFont typeface="Arial" panose="020B0604020202020204" pitchFamily="34" charset="0"/>
              <a:buChar char="•"/>
            </a:pPr>
            <a:r>
              <a:rPr lang="en-US" sz="1500" dirty="0" smtClean="0"/>
              <a:t>Condition specific entropy</a:t>
            </a:r>
          </a:p>
          <a:p>
            <a:pPr marL="171450" indent="-171450">
              <a:buFont typeface="Arial" panose="020B0604020202020204" pitchFamily="34" charset="0"/>
              <a:buChar char="•"/>
            </a:pPr>
            <a:r>
              <a:rPr lang="en-US" sz="1500" dirty="0" smtClean="0"/>
              <a:t>Higher cond. entropy: Lower predictability</a:t>
            </a:r>
          </a:p>
          <a:p>
            <a:pPr marL="171450" indent="-171450">
              <a:buFont typeface="Arial" panose="020B0604020202020204" pitchFamily="34" charset="0"/>
              <a:buChar char="•"/>
            </a:pPr>
            <a:r>
              <a:rPr lang="en-US" sz="1500" dirty="0" smtClean="0"/>
              <a:t>Lower cond. entropy: Higher predictability</a:t>
            </a:r>
          </a:p>
          <a:p>
            <a:pPr marL="171450" indent="-171450">
              <a:buFont typeface="Arial" panose="020B0604020202020204" pitchFamily="34" charset="0"/>
              <a:buChar char="•"/>
            </a:pPr>
            <a:r>
              <a:rPr lang="en-US" sz="1500" dirty="0" smtClean="0"/>
              <a:t>Additive for multiple </a:t>
            </a:r>
            <a:r>
              <a:rPr lang="en-US" sz="1500" dirty="0" err="1" smtClean="0"/>
              <a:t>eQTLs</a:t>
            </a:r>
            <a:endParaRPr lang="en-US" sz="1500" dirty="0"/>
          </a:p>
        </p:txBody>
      </p:sp>
    </p:spTree>
    <p:extLst>
      <p:ext uri="{BB962C8B-B14F-4D97-AF65-F5344CB8AC3E}">
        <p14:creationId xmlns:p14="http://schemas.microsoft.com/office/powerpoint/2010/main" val="632045008"/>
      </p:ext>
    </p:extLst>
  </p:cSld>
  <p:clrMapOvr>
    <a:masterClrMapping/>
  </p:clrMapOvr>
  <mc:AlternateContent xmlns:mc="http://schemas.openxmlformats.org/markup-compatibility/2006" xmlns:p14="http://schemas.microsoft.com/office/powerpoint/2010/main">
    <mc:Choice Requires="p14">
      <p:transition spd="slow" p14:dur="2000" advTm="113865"/>
    </mc:Choice>
    <mc:Fallback xmlns="">
      <p:transition xmlns:p14="http://schemas.microsoft.com/office/powerpoint/2010/main" spd="slow" advTm="113865"/>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459504" y="4222359"/>
            <a:ext cx="2992847" cy="2145323"/>
          </a:xfrm>
        </p:spPr>
        <p:txBody>
          <a:bodyPr>
            <a:noAutofit/>
          </a:bodyPr>
          <a:lstStyle/>
          <a:p>
            <a:r>
              <a:rPr lang="en-US" dirty="0" smtClean="0"/>
              <a:t>ICI Leakage </a:t>
            </a:r>
            <a:r>
              <a:rPr lang="en-US" dirty="0"/>
              <a:t>versus Genotype Predictability</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73" y="1613647"/>
            <a:ext cx="4975756" cy="5217425"/>
          </a:xfrm>
          <a:prstGeom prst="rect">
            <a:avLst/>
          </a:prstGeom>
        </p:spPr>
      </p:pic>
      <p:sp>
        <p:nvSpPr>
          <p:cNvPr id="9" name="Rectangle 8"/>
          <p:cNvSpPr/>
          <p:nvPr/>
        </p:nvSpPr>
        <p:spPr>
          <a:xfrm>
            <a:off x="0" y="116396"/>
            <a:ext cx="2276585"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(‘16</a:t>
            </a:r>
            <a:r>
              <a:rPr lang="en-US" altLang="ja-JP" sz="1100" dirty="0" smtClean="0">
                <a:solidFill>
                  <a:srgbClr val="A6A6A6"/>
                </a:solidFill>
              </a:rPr>
              <a:t>]</a:t>
            </a:r>
            <a:endParaRPr lang="en-US" sz="1100" dirty="0">
              <a:solidFill>
                <a:srgbClr val="A6A6A6"/>
              </a:solidFill>
            </a:endParaRPr>
          </a:p>
        </p:txBody>
      </p:sp>
      <p:pic>
        <p:nvPicPr>
          <p:cNvPr id="10" name="Picture 9" descr="MG_GI_slides_Nov.2015_Large-AH_Page_07.jpg"/>
          <p:cNvPicPr>
            <a:picLocks noChangeAspect="1"/>
          </p:cNvPicPr>
          <p:nvPr/>
        </p:nvPicPr>
        <p:blipFill rotWithShape="1">
          <a:blip r:embed="rId3">
            <a:extLst>
              <a:ext uri="{28A0092B-C50C-407E-A947-70E740481C1C}">
                <a14:useLocalDpi xmlns:a14="http://schemas.microsoft.com/office/drawing/2010/main" val="0"/>
              </a:ext>
            </a:extLst>
          </a:blip>
          <a:srcRect l="12141" t="9172" r="16859"/>
          <a:stretch/>
        </p:blipFill>
        <p:spPr>
          <a:xfrm>
            <a:off x="4101353" y="116396"/>
            <a:ext cx="5042647" cy="3841512"/>
          </a:xfrm>
          <a:prstGeom prst="rect">
            <a:avLst/>
          </a:prstGeom>
        </p:spPr>
      </p:pic>
    </p:spTree>
    <p:extLst>
      <p:ext uri="{BB962C8B-B14F-4D97-AF65-F5344CB8AC3E}">
        <p14:creationId xmlns:p14="http://schemas.microsoft.com/office/powerpoint/2010/main" val="771483098"/>
      </p:ext>
    </p:extLst>
  </p:cSld>
  <p:clrMapOvr>
    <a:masterClrMapping/>
  </p:clrMapOvr>
  <mc:AlternateContent xmlns:mc="http://schemas.openxmlformats.org/markup-compatibility/2006" xmlns:p14="http://schemas.microsoft.com/office/powerpoint/2010/main">
    <mc:Choice Requires="p14">
      <p:transition spd="slow" p14:dur="2000" advTm="100456"/>
    </mc:Choice>
    <mc:Fallback xmlns="">
      <p:transition xmlns:p14="http://schemas.microsoft.com/office/powerpoint/2010/main" spd="slow" advTm="100456"/>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itle 1"/>
          <p:cNvSpPr>
            <a:spLocks noGrp="1"/>
          </p:cNvSpPr>
          <p:nvPr>
            <p:ph type="title"/>
          </p:nvPr>
        </p:nvSpPr>
        <p:spPr>
          <a:xfrm>
            <a:off x="628651" y="-521467"/>
            <a:ext cx="7948820" cy="1490179"/>
          </a:xfrm>
        </p:spPr>
        <p:txBody>
          <a:bodyPr>
            <a:normAutofit/>
          </a:bodyPr>
          <a:lstStyle/>
          <a:p>
            <a:pPr algn="ctr"/>
            <a:r>
              <a:rPr lang="en-US" sz="3600" dirty="0" smtClean="0"/>
              <a:t>Linking Attack Scenario</a:t>
            </a:r>
            <a:endParaRPr lang="en-US" sz="3600" dirty="0"/>
          </a:p>
        </p:txBody>
      </p:sp>
      <p:pic>
        <p:nvPicPr>
          <p:cNvPr id="2" name="Picture 1" descr="MG_GI_slides_Nov.2015_Large-AH_Page_02.jpg"/>
          <p:cNvPicPr>
            <a:picLocks noChangeAspect="1"/>
          </p:cNvPicPr>
          <p:nvPr/>
        </p:nvPicPr>
        <p:blipFill rotWithShape="1">
          <a:blip r:embed="rId2">
            <a:extLst>
              <a:ext uri="{28A0092B-C50C-407E-A947-70E740481C1C}">
                <a14:useLocalDpi xmlns:a14="http://schemas.microsoft.com/office/drawing/2010/main" val="0"/>
              </a:ext>
            </a:extLst>
          </a:blip>
          <a:srcRect t="6338" b="-1"/>
          <a:stretch/>
        </p:blipFill>
        <p:spPr>
          <a:xfrm>
            <a:off x="-677333" y="1473200"/>
            <a:ext cx="9482666" cy="4995334"/>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546593051"/>
      </p:ext>
    </p:extLst>
  </p:cSld>
  <p:clrMapOvr>
    <a:masterClrMapping/>
  </p:clrMapOvr>
  <mc:AlternateContent xmlns:mc="http://schemas.openxmlformats.org/markup-compatibility/2006" xmlns:p14="http://schemas.microsoft.com/office/powerpoint/2010/main">
    <mc:Choice Requires="p14">
      <p:transition spd="slow" p14:dur="2000" advTm="137549"/>
    </mc:Choice>
    <mc:Fallback xmlns="">
      <p:transition xmlns:p14="http://schemas.microsoft.com/office/powerpoint/2010/main" spd="slow" advTm="137549"/>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7626"/>
            <a:ext cx="7886700" cy="1325563"/>
          </a:xfrm>
        </p:spPr>
        <p:txBody>
          <a:bodyPr>
            <a:normAutofit/>
          </a:bodyPr>
          <a:lstStyle/>
          <a:p>
            <a:r>
              <a:rPr lang="en-US" dirty="0"/>
              <a:t>Levels of Expression-Genotype Model </a:t>
            </a:r>
            <a:r>
              <a:rPr lang="en-US" dirty="0" smtClean="0"/>
              <a:t>Simplifications for Genotype Prediction</a:t>
            </a:r>
            <a:endParaRPr lang="en-US" dirty="0"/>
          </a:p>
        </p:txBody>
      </p:sp>
      <p:pic>
        <p:nvPicPr>
          <p:cNvPr id="3" name="Picture 2" descr="Transcriptome-Mining-Building-Models-while-Protecting-Privacy--20151030-i0gi2015-AH_edited_Page_31.jpg"/>
          <p:cNvPicPr>
            <a:picLocks noChangeAspect="1"/>
          </p:cNvPicPr>
          <p:nvPr/>
        </p:nvPicPr>
        <p:blipFill rotWithShape="1">
          <a:blip r:embed="rId2">
            <a:extLst>
              <a:ext uri="{28A0092B-C50C-407E-A947-70E740481C1C}">
                <a14:useLocalDpi xmlns:a14="http://schemas.microsoft.com/office/drawing/2010/main" val="0"/>
              </a:ext>
            </a:extLst>
          </a:blip>
          <a:srcRect l="4006" t="22963" r="3839" b="15556"/>
          <a:stretch/>
        </p:blipFill>
        <p:spPr>
          <a:xfrm>
            <a:off x="12700" y="1331213"/>
            <a:ext cx="9144000" cy="4713987"/>
          </a:xfrm>
          <a:prstGeom prst="rect">
            <a:avLst/>
          </a:prstGeom>
        </p:spPr>
      </p:pic>
      <p:sp>
        <p:nvSpPr>
          <p:cNvPr id="5" name="Rectangle 4"/>
          <p:cNvSpPr/>
          <p:nvPr/>
        </p:nvSpPr>
        <p:spPr>
          <a:xfrm>
            <a:off x="0" y="6581001"/>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785937194"/>
      </p:ext>
    </p:extLst>
  </p:cSld>
  <p:clrMapOvr>
    <a:masterClrMapping/>
  </p:clrMapOvr>
  <mc:AlternateContent xmlns:mc="http://schemas.openxmlformats.org/markup-compatibility/2006" xmlns:p14="http://schemas.microsoft.com/office/powerpoint/2010/main">
    <mc:Choice Requires="p14">
      <p:transition spd="slow" p14:dur="2000" advTm="43403"/>
    </mc:Choice>
    <mc:Fallback xmlns="">
      <p:transition xmlns:p14="http://schemas.microsoft.com/office/powerpoint/2010/main" spd="slow" advTm="43403"/>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59594"/>
            <a:ext cx="7886700" cy="994172"/>
          </a:xfrm>
        </p:spPr>
        <p:txBody>
          <a:bodyPr>
            <a:normAutofit/>
          </a:bodyPr>
          <a:lstStyle/>
          <a:p>
            <a:r>
              <a:rPr lang="en-US" dirty="0" smtClean="0"/>
              <a:t>Success in Linking </a:t>
            </a:r>
            <a:r>
              <a:rPr lang="en-US" dirty="0"/>
              <a:t>Attack </a:t>
            </a:r>
            <a:r>
              <a:rPr lang="en-US" dirty="0" smtClean="0"/>
              <a:t/>
            </a:r>
            <a:br>
              <a:rPr lang="en-US" dirty="0" smtClean="0"/>
            </a:br>
            <a:r>
              <a:rPr lang="en-US" dirty="0" smtClean="0"/>
              <a:t>with </a:t>
            </a:r>
            <a:r>
              <a:rPr lang="en-US" dirty="0"/>
              <a:t>Extremity based Genotype Prediction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28" y="2770934"/>
            <a:ext cx="4196974" cy="3286966"/>
          </a:xfrm>
          <a:prstGeom prst="rect">
            <a:avLst/>
          </a:prstGeom>
        </p:spPr>
      </p:pic>
      <p:sp>
        <p:nvSpPr>
          <p:cNvPr id="14" name="TextBox 13"/>
          <p:cNvSpPr txBox="1"/>
          <p:nvPr/>
        </p:nvSpPr>
        <p:spPr>
          <a:xfrm>
            <a:off x="1020374" y="1946696"/>
            <a:ext cx="2947987" cy="523220"/>
          </a:xfrm>
          <a:prstGeom prst="rect">
            <a:avLst/>
          </a:prstGeom>
          <a:noFill/>
        </p:spPr>
        <p:txBody>
          <a:bodyPr wrap="none" rtlCol="0">
            <a:spAutoFit/>
          </a:bodyPr>
          <a:lstStyle/>
          <a:p>
            <a:r>
              <a:rPr lang="en-US" sz="1400" dirty="0"/>
              <a:t>200 individuals </a:t>
            </a:r>
            <a:r>
              <a:rPr lang="en-US" sz="1400" dirty="0" err="1"/>
              <a:t>eQTL</a:t>
            </a:r>
            <a:r>
              <a:rPr lang="en-US" sz="1400" dirty="0"/>
              <a:t> Discovery </a:t>
            </a:r>
          </a:p>
          <a:p>
            <a:r>
              <a:rPr lang="en-US" sz="1400" dirty="0"/>
              <a:t>200 individuals in Linking Attack</a:t>
            </a:r>
          </a:p>
        </p:txBody>
      </p:sp>
      <p:cxnSp>
        <p:nvCxnSpPr>
          <p:cNvPr id="8" name="Straight Arrow Connector 7"/>
          <p:cNvCxnSpPr/>
          <p:nvPr/>
        </p:nvCxnSpPr>
        <p:spPr>
          <a:xfrm>
            <a:off x="1078173" y="6103962"/>
            <a:ext cx="3697406" cy="0"/>
          </a:xfrm>
          <a:prstGeom prst="straightConnector1">
            <a:avLst/>
          </a:prstGeom>
          <a:ln w="476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91530" y="2838734"/>
            <a:ext cx="0" cy="2825088"/>
          </a:xfrm>
          <a:prstGeom prst="straightConnector1">
            <a:avLst/>
          </a:prstGeom>
          <a:ln w="47625">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0750" y="2212129"/>
            <a:ext cx="1079142" cy="523220"/>
          </a:xfrm>
          <a:prstGeom prst="rect">
            <a:avLst/>
          </a:prstGeom>
          <a:noFill/>
        </p:spPr>
        <p:txBody>
          <a:bodyPr wrap="none" rtlCol="0">
            <a:spAutoFit/>
          </a:bodyPr>
          <a:lstStyle/>
          <a:p>
            <a:pPr algn="ctr"/>
            <a:r>
              <a:rPr lang="en-US" sz="1400" dirty="0" smtClean="0"/>
              <a:t>High</a:t>
            </a:r>
          </a:p>
          <a:p>
            <a:r>
              <a:rPr lang="en-US" sz="1400" dirty="0" smtClean="0"/>
              <a:t>Sensitivity</a:t>
            </a:r>
            <a:endParaRPr lang="en-US" sz="1400" dirty="0"/>
          </a:p>
        </p:txBody>
      </p:sp>
      <p:sp>
        <p:nvSpPr>
          <p:cNvPr id="11" name="TextBox 10"/>
          <p:cNvSpPr txBox="1"/>
          <p:nvPr/>
        </p:nvSpPr>
        <p:spPr>
          <a:xfrm>
            <a:off x="-78380" y="5626345"/>
            <a:ext cx="1079142" cy="523220"/>
          </a:xfrm>
          <a:prstGeom prst="rect">
            <a:avLst/>
          </a:prstGeom>
          <a:noFill/>
        </p:spPr>
        <p:txBody>
          <a:bodyPr wrap="none" rtlCol="0">
            <a:spAutoFit/>
          </a:bodyPr>
          <a:lstStyle/>
          <a:p>
            <a:pPr algn="ctr"/>
            <a:r>
              <a:rPr lang="en-US" sz="1400" dirty="0" smtClean="0"/>
              <a:t>Low</a:t>
            </a:r>
          </a:p>
          <a:p>
            <a:r>
              <a:rPr lang="en-US" sz="1400" dirty="0" smtClean="0"/>
              <a:t>Sensitivity</a:t>
            </a:r>
            <a:endParaRPr lang="en-US" sz="1400" dirty="0"/>
          </a:p>
        </p:txBody>
      </p:sp>
      <p:sp>
        <p:nvSpPr>
          <p:cNvPr id="12" name="TextBox 11"/>
          <p:cNvSpPr txBox="1"/>
          <p:nvPr/>
        </p:nvSpPr>
        <p:spPr>
          <a:xfrm>
            <a:off x="791571" y="6175667"/>
            <a:ext cx="1309974" cy="523220"/>
          </a:xfrm>
          <a:prstGeom prst="rect">
            <a:avLst/>
          </a:prstGeom>
          <a:noFill/>
        </p:spPr>
        <p:txBody>
          <a:bodyPr wrap="none" rtlCol="0">
            <a:spAutoFit/>
          </a:bodyPr>
          <a:lstStyle/>
          <a:p>
            <a:pPr algn="ctr"/>
            <a:r>
              <a:rPr lang="en-US" sz="1400" dirty="0" smtClean="0"/>
              <a:t>High Number</a:t>
            </a:r>
          </a:p>
          <a:p>
            <a:pPr algn="ctr"/>
            <a:r>
              <a:rPr lang="en-US" sz="1400" dirty="0" smtClean="0"/>
              <a:t>Of </a:t>
            </a:r>
            <a:r>
              <a:rPr lang="en-US" sz="1400" dirty="0" err="1" smtClean="0"/>
              <a:t>eQTLs</a:t>
            </a:r>
            <a:endParaRPr lang="en-US" sz="1400" dirty="0" smtClean="0"/>
          </a:p>
        </p:txBody>
      </p:sp>
      <p:sp>
        <p:nvSpPr>
          <p:cNvPr id="13" name="TextBox 12"/>
          <p:cNvSpPr txBox="1"/>
          <p:nvPr/>
        </p:nvSpPr>
        <p:spPr>
          <a:xfrm>
            <a:off x="3823234" y="6170928"/>
            <a:ext cx="1269899" cy="523220"/>
          </a:xfrm>
          <a:prstGeom prst="rect">
            <a:avLst/>
          </a:prstGeom>
          <a:noFill/>
        </p:spPr>
        <p:txBody>
          <a:bodyPr wrap="none" rtlCol="0">
            <a:spAutoFit/>
          </a:bodyPr>
          <a:lstStyle/>
          <a:p>
            <a:pPr algn="ctr"/>
            <a:r>
              <a:rPr lang="en-US" sz="1400" dirty="0" smtClean="0"/>
              <a:t>Low Number</a:t>
            </a:r>
          </a:p>
          <a:p>
            <a:pPr algn="ctr"/>
            <a:r>
              <a:rPr lang="en-US" sz="1400" dirty="0" smtClean="0"/>
              <a:t>Of </a:t>
            </a:r>
            <a:r>
              <a:rPr lang="en-US" sz="1400" dirty="0" err="1" smtClean="0"/>
              <a:t>eQTLs</a:t>
            </a:r>
            <a:endParaRPr lang="en-US" sz="1400" dirty="0" smtClean="0"/>
          </a:p>
        </p:txBody>
      </p:sp>
      <p:sp>
        <p:nvSpPr>
          <p:cNvPr id="15" name="Rectangle 14"/>
          <p:cNvSpPr/>
          <p:nvPr/>
        </p:nvSpPr>
        <p:spPr>
          <a:xfrm>
            <a:off x="5899023" y="6596390"/>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561293790"/>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59594"/>
            <a:ext cx="7886700" cy="994172"/>
          </a:xfrm>
        </p:spPr>
        <p:txBody>
          <a:bodyPr>
            <a:normAutofit/>
          </a:bodyPr>
          <a:lstStyle/>
          <a:p>
            <a:r>
              <a:rPr lang="en-US" dirty="0"/>
              <a:t>Success in Linking Attack </a:t>
            </a:r>
            <a:br>
              <a:rPr lang="en-US" dirty="0"/>
            </a:br>
            <a:r>
              <a:rPr lang="en-US" dirty="0"/>
              <a:t>with Extremity based Genotype Prediction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28" y="2770934"/>
            <a:ext cx="4196974" cy="3286966"/>
          </a:xfrm>
          <a:prstGeom prst="rect">
            <a:avLst/>
          </a:prstGeom>
        </p:spPr>
      </p:pic>
      <p:sp>
        <p:nvSpPr>
          <p:cNvPr id="14" name="TextBox 13"/>
          <p:cNvSpPr txBox="1"/>
          <p:nvPr/>
        </p:nvSpPr>
        <p:spPr>
          <a:xfrm>
            <a:off x="1020374" y="1946696"/>
            <a:ext cx="2947987" cy="523220"/>
          </a:xfrm>
          <a:prstGeom prst="rect">
            <a:avLst/>
          </a:prstGeom>
          <a:noFill/>
        </p:spPr>
        <p:txBody>
          <a:bodyPr wrap="none" rtlCol="0">
            <a:spAutoFit/>
          </a:bodyPr>
          <a:lstStyle/>
          <a:p>
            <a:r>
              <a:rPr lang="en-US" sz="1400" dirty="0">
                <a:solidFill>
                  <a:srgbClr val="FF0000"/>
                </a:solidFill>
              </a:rPr>
              <a:t>200 individuals </a:t>
            </a:r>
            <a:r>
              <a:rPr lang="en-US" sz="1400" dirty="0" err="1">
                <a:solidFill>
                  <a:srgbClr val="FF0000"/>
                </a:solidFill>
              </a:rPr>
              <a:t>eQTL</a:t>
            </a:r>
            <a:r>
              <a:rPr lang="en-US" sz="1400" dirty="0">
                <a:solidFill>
                  <a:srgbClr val="FF0000"/>
                </a:solidFill>
              </a:rPr>
              <a:t> Discovery </a:t>
            </a:r>
          </a:p>
          <a:p>
            <a:r>
              <a:rPr lang="en-US" sz="1400" dirty="0">
                <a:solidFill>
                  <a:srgbClr val="FF0000"/>
                </a:solidFill>
              </a:rPr>
              <a:t>200 individuals in Linking Attack</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800" y="2728945"/>
            <a:ext cx="4241800" cy="3318789"/>
          </a:xfrm>
          <a:prstGeom prst="rect">
            <a:avLst/>
          </a:prstGeom>
        </p:spPr>
      </p:pic>
      <p:sp>
        <p:nvSpPr>
          <p:cNvPr id="16" name="TextBox 15"/>
          <p:cNvSpPr txBox="1"/>
          <p:nvPr/>
        </p:nvSpPr>
        <p:spPr>
          <a:xfrm>
            <a:off x="5103424" y="1946696"/>
            <a:ext cx="3295839" cy="523220"/>
          </a:xfrm>
          <a:prstGeom prst="rect">
            <a:avLst/>
          </a:prstGeom>
          <a:noFill/>
        </p:spPr>
        <p:txBody>
          <a:bodyPr wrap="none" rtlCol="0">
            <a:spAutoFit/>
          </a:bodyPr>
          <a:lstStyle/>
          <a:p>
            <a:r>
              <a:rPr lang="en-US" sz="1400" dirty="0">
                <a:solidFill>
                  <a:srgbClr val="FF0000"/>
                </a:solidFill>
              </a:rPr>
              <a:t>200 individuals </a:t>
            </a:r>
            <a:r>
              <a:rPr lang="en-US" sz="1400" dirty="0" err="1">
                <a:solidFill>
                  <a:srgbClr val="FF0000"/>
                </a:solidFill>
              </a:rPr>
              <a:t>eQTL</a:t>
            </a:r>
            <a:r>
              <a:rPr lang="en-US" sz="1400" dirty="0">
                <a:solidFill>
                  <a:srgbClr val="FF0000"/>
                </a:solidFill>
              </a:rPr>
              <a:t> Discovery </a:t>
            </a:r>
          </a:p>
          <a:p>
            <a:r>
              <a:rPr lang="en-US" sz="1400" dirty="0"/>
              <a:t>100,200 individuals</a:t>
            </a:r>
            <a:r>
              <a:rPr lang="en-US" sz="1400" dirty="0">
                <a:solidFill>
                  <a:srgbClr val="7030A0"/>
                </a:solidFill>
              </a:rPr>
              <a:t> </a:t>
            </a:r>
            <a:r>
              <a:rPr lang="en-US" sz="1400" dirty="0">
                <a:solidFill>
                  <a:srgbClr val="FF0000"/>
                </a:solidFill>
              </a:rPr>
              <a:t>in Linking Attack</a:t>
            </a:r>
          </a:p>
        </p:txBody>
      </p:sp>
      <p:sp>
        <p:nvSpPr>
          <p:cNvPr id="8" name="Rectangle 7"/>
          <p:cNvSpPr/>
          <p:nvPr/>
        </p:nvSpPr>
        <p:spPr>
          <a:xfrm>
            <a:off x="0" y="6581001"/>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dirty="0" smtClean="0">
                <a:solidFill>
                  <a:srgbClr val="A6A6A6"/>
                </a:solidFill>
              </a:rPr>
              <a:t> et 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916550906"/>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solidFill>
                  <a:schemeClr val="tx1">
                    <a:lumMod val="75000"/>
                    <a:lumOff val="25000"/>
                  </a:schemeClr>
                </a:solidFill>
              </a:rPr>
              <a:t>Genomic Privacy &amp; the 2-sided Nature of RNA-</a:t>
            </a:r>
            <a:r>
              <a:rPr lang="en-US" sz="2000" dirty="0" err="1" smtClean="0">
                <a:solidFill>
                  <a:schemeClr val="tx1">
                    <a:lumMod val="75000"/>
                    <a:lumOff val="25000"/>
                  </a:schemeClr>
                </a:solidFill>
              </a:rPr>
              <a:t>seq</a:t>
            </a:r>
            <a:r>
              <a:rPr lang="en-US" sz="2000" dirty="0" smtClean="0">
                <a:solidFill>
                  <a:schemeClr val="tx1">
                    <a:lumMod val="75000"/>
                    <a:lumOff val="25000"/>
                  </a:schemeClr>
                </a:solidFill>
              </a:rPr>
              <a:t>:</a:t>
            </a:r>
            <a:br>
              <a:rPr lang="en-US" sz="2000" dirty="0" smtClean="0">
                <a:solidFill>
                  <a:schemeClr val="tx1">
                    <a:lumMod val="75000"/>
                    <a:lumOff val="25000"/>
                  </a:schemeClr>
                </a:solidFill>
              </a:rPr>
            </a:br>
            <a:r>
              <a:rPr lang="en-US" sz="2000" dirty="0" smtClean="0">
                <a:solidFill>
                  <a:schemeClr val="tx1">
                    <a:lumMod val="75000"/>
                    <a:lumOff val="25000"/>
                  </a:schemeClr>
                </a:solidFill>
              </a:rPr>
              <a:t> Quantifying the Leakage of Individual Information</a:t>
            </a:r>
            <a:endParaRPr lang="en-US" sz="2000" dirty="0">
              <a:solidFill>
                <a:schemeClr val="tx1">
                  <a:lumMod val="75000"/>
                  <a:lumOff val="25000"/>
                </a:schemeClr>
              </a:solidFill>
            </a:endParaRPr>
          </a:p>
        </p:txBody>
      </p:sp>
      <p:sp>
        <p:nvSpPr>
          <p:cNvPr id="3" name="Content Placeholder 2"/>
          <p:cNvSpPr>
            <a:spLocks noGrp="1"/>
          </p:cNvSpPr>
          <p:nvPr>
            <p:ph sz="half" idx="1"/>
          </p:nvPr>
        </p:nvSpPr>
        <p:spPr>
          <a:xfrm>
            <a:off x="685800" y="1326586"/>
            <a:ext cx="2998694" cy="5403747"/>
          </a:xfrm>
        </p:spPr>
        <p:txBody>
          <a:bodyPr/>
          <a:lstStyle/>
          <a:p>
            <a:r>
              <a:rPr lang="en-US" sz="2400" b="1" dirty="0" smtClean="0">
                <a:solidFill>
                  <a:schemeClr val="tx1">
                    <a:lumMod val="75000"/>
                    <a:lumOff val="25000"/>
                  </a:schemeClr>
                </a:solidFill>
              </a:rPr>
              <a:t>Intro on RNA-</a:t>
            </a:r>
            <a:r>
              <a:rPr lang="en-US" sz="2400" b="1" dirty="0" err="1" smtClean="0">
                <a:solidFill>
                  <a:schemeClr val="tx1">
                    <a:lumMod val="75000"/>
                    <a:lumOff val="25000"/>
                  </a:schemeClr>
                </a:solidFill>
              </a:rPr>
              <a:t>seq</a:t>
            </a:r>
            <a:r>
              <a:rPr lang="en-US" sz="2400" b="1" dirty="0" smtClean="0">
                <a:solidFill>
                  <a:schemeClr val="tx1">
                    <a:lumMod val="75000"/>
                    <a:lumOff val="25000"/>
                  </a:schemeClr>
                </a:solidFill>
              </a:rPr>
              <a:t> &amp; the General </a:t>
            </a:r>
            <a:r>
              <a:rPr lang="en-US" sz="2400" b="1" dirty="0" smtClean="0">
                <a:solidFill>
                  <a:srgbClr val="FFC000"/>
                </a:solidFill>
              </a:rPr>
              <a:t>Dilemma of Genomic Privacy</a:t>
            </a:r>
          </a:p>
          <a:p>
            <a:pPr lvl="1"/>
            <a:r>
              <a:rPr lang="en-US" sz="1800" dirty="0">
                <a:solidFill>
                  <a:schemeClr val="tx1">
                    <a:lumMod val="75000"/>
                    <a:lumOff val="25000"/>
                  </a:schemeClr>
                </a:solidFill>
              </a:rPr>
              <a:t>RNA-</a:t>
            </a:r>
            <a:r>
              <a:rPr lang="en-US" sz="1800" dirty="0" err="1">
                <a:solidFill>
                  <a:schemeClr val="tx1">
                    <a:lumMod val="75000"/>
                    <a:lumOff val="25000"/>
                  </a:schemeClr>
                </a:solidFill>
              </a:rPr>
              <a:t>seq</a:t>
            </a:r>
            <a:r>
              <a:rPr lang="en-US" sz="1800" dirty="0">
                <a:solidFill>
                  <a:schemeClr val="tx1">
                    <a:lumMod val="75000"/>
                    <a:lumOff val="25000"/>
                  </a:schemeClr>
                </a:solidFill>
              </a:rPr>
              <a:t> Presents a tricky privacy issue since much of the sequencing is for general, non-individual specific results yet it’s tagged with individual information</a:t>
            </a:r>
          </a:p>
          <a:p>
            <a:pPr lvl="1"/>
            <a:r>
              <a:rPr lang="en-US" sz="1800" dirty="0">
                <a:solidFill>
                  <a:schemeClr val="tx1">
                    <a:lumMod val="75000"/>
                    <a:lumOff val="25000"/>
                  </a:schemeClr>
                </a:solidFill>
              </a:rPr>
              <a:t>The need to quantify leaks</a:t>
            </a:r>
          </a:p>
          <a:p>
            <a:pPr lvl="2"/>
            <a:endParaRPr lang="en-US" sz="1400" dirty="0" smtClean="0">
              <a:solidFill>
                <a:schemeClr val="tx1">
                  <a:lumMod val="75000"/>
                  <a:lumOff val="25000"/>
                </a:schemeClr>
              </a:solidFill>
            </a:endParaRPr>
          </a:p>
          <a:p>
            <a:pPr lvl="2"/>
            <a:endParaRPr lang="en-US" sz="1400" dirty="0" smtClean="0">
              <a:solidFill>
                <a:schemeClr val="tx1">
                  <a:lumMod val="75000"/>
                  <a:lumOff val="25000"/>
                </a:schemeClr>
              </a:solidFill>
            </a:endParaRPr>
          </a:p>
        </p:txBody>
      </p:sp>
      <p:sp>
        <p:nvSpPr>
          <p:cNvPr id="4" name="Content Placeholder 3"/>
          <p:cNvSpPr>
            <a:spLocks noGrp="1"/>
          </p:cNvSpPr>
          <p:nvPr>
            <p:ph sz="half" idx="2"/>
          </p:nvPr>
        </p:nvSpPr>
        <p:spPr>
          <a:xfrm>
            <a:off x="4087906" y="1313492"/>
            <a:ext cx="4545106" cy="5416841"/>
          </a:xfrm>
        </p:spPr>
        <p:txBody>
          <a:bodyPr/>
          <a:lstStyle/>
          <a:p>
            <a:r>
              <a:rPr lang="en-US" sz="2400" b="1" dirty="0" smtClean="0">
                <a:solidFill>
                  <a:srgbClr val="FFC000"/>
                </a:solidFill>
              </a:rPr>
              <a:t>Quantifying </a:t>
            </a:r>
            <a:br>
              <a:rPr lang="en-US" sz="2400" b="1" dirty="0" smtClean="0">
                <a:solidFill>
                  <a:srgbClr val="FFC000"/>
                </a:solidFill>
              </a:rPr>
            </a:br>
            <a:r>
              <a:rPr lang="en-US" sz="2400" b="1" dirty="0" smtClean="0">
                <a:solidFill>
                  <a:srgbClr val="FFC000"/>
                </a:solidFill>
              </a:rPr>
              <a:t>RNA-</a:t>
            </a:r>
            <a:r>
              <a:rPr lang="en-US" sz="2400" b="1" dirty="0" err="1" smtClean="0">
                <a:solidFill>
                  <a:srgbClr val="FFC000"/>
                </a:solidFill>
              </a:rPr>
              <a:t>seq</a:t>
            </a:r>
            <a:r>
              <a:rPr lang="en-US" sz="2400" b="1" dirty="0" smtClean="0">
                <a:solidFill>
                  <a:srgbClr val="FFC000"/>
                </a:solidFill>
              </a:rPr>
              <a:t> Leakage</a:t>
            </a:r>
            <a:br>
              <a:rPr lang="en-US" sz="2400" b="1" dirty="0" smtClean="0">
                <a:solidFill>
                  <a:srgbClr val="FFC000"/>
                </a:solidFill>
              </a:rPr>
            </a:br>
            <a:r>
              <a:rPr lang="mr-IN" sz="2400" b="1" dirty="0" smtClean="0">
                <a:solidFill>
                  <a:srgbClr val="FFC000"/>
                </a:solidFill>
              </a:rPr>
              <a:t>…</a:t>
            </a:r>
            <a:r>
              <a:rPr lang="en-US" sz="2400" b="1" dirty="0" smtClean="0">
                <a:solidFill>
                  <a:srgbClr val="FFC000"/>
                </a:solidFill>
              </a:rPr>
              <a:t>from Reads</a:t>
            </a:r>
            <a:endParaRPr lang="en-US" sz="2400" b="1" dirty="0">
              <a:solidFill>
                <a:srgbClr val="FFC000"/>
              </a:solidFill>
            </a:endParaRPr>
          </a:p>
          <a:p>
            <a:pPr lvl="1"/>
            <a:r>
              <a:rPr lang="en-US" sz="1800" dirty="0">
                <a:solidFill>
                  <a:schemeClr val="tx1">
                    <a:lumMod val="75000"/>
                    <a:lumOff val="25000"/>
                  </a:schemeClr>
                </a:solidFill>
              </a:rPr>
              <a:t>A</a:t>
            </a:r>
            <a:r>
              <a:rPr lang="en-US" sz="1800" dirty="0" smtClean="0">
                <a:solidFill>
                  <a:schemeClr val="tx1">
                    <a:lumMod val="75000"/>
                    <a:lumOff val="25000"/>
                  </a:schemeClr>
                </a:solidFill>
              </a:rPr>
              <a:t>lmost as much as WGS</a:t>
            </a:r>
          </a:p>
          <a:p>
            <a:pPr lvl="1"/>
            <a:r>
              <a:rPr lang="en-US" sz="1800" dirty="0" smtClean="0">
                <a:solidFill>
                  <a:schemeClr val="tx1">
                    <a:lumMod val="75000"/>
                    <a:lumOff val="25000"/>
                  </a:schemeClr>
                </a:solidFill>
              </a:rPr>
              <a:t>But can remove </a:t>
            </a:r>
            <a:br>
              <a:rPr lang="en-US" sz="1800" dirty="0" smtClean="0">
                <a:solidFill>
                  <a:schemeClr val="tx1">
                    <a:lumMod val="75000"/>
                    <a:lumOff val="25000"/>
                  </a:schemeClr>
                </a:solidFill>
              </a:rPr>
            </a:br>
            <a:r>
              <a:rPr lang="en-US" sz="1800" dirty="0" smtClean="0">
                <a:solidFill>
                  <a:schemeClr val="tx1">
                    <a:lumMod val="75000"/>
                    <a:lumOff val="25000"/>
                  </a:schemeClr>
                </a:solidFill>
              </a:rPr>
              <a:t>SNVs </a:t>
            </a:r>
            <a:r>
              <a:rPr lang="en-US" sz="1800" dirty="0">
                <a:solidFill>
                  <a:schemeClr val="tx1">
                    <a:lumMod val="75000"/>
                    <a:lumOff val="25000"/>
                  </a:schemeClr>
                </a:solidFill>
              </a:rPr>
              <a:t>in reads w/ </a:t>
            </a:r>
            <a:r>
              <a:rPr lang="en-US" sz="1800" dirty="0" smtClean="0">
                <a:solidFill>
                  <a:schemeClr val="tx1">
                    <a:lumMod val="75000"/>
                    <a:lumOff val="25000"/>
                  </a:schemeClr>
                </a:solidFill>
              </a:rPr>
              <a:t>MRF</a:t>
            </a:r>
          </a:p>
          <a:p>
            <a:r>
              <a:rPr lang="mr-IN" sz="2200" b="1" dirty="0" smtClean="0">
                <a:solidFill>
                  <a:srgbClr val="FFC000"/>
                </a:solidFill>
              </a:rPr>
              <a:t>…</a:t>
            </a:r>
            <a:r>
              <a:rPr lang="en-US" sz="2200" b="1" dirty="0" smtClean="0">
                <a:solidFill>
                  <a:srgbClr val="FFC000"/>
                </a:solidFill>
              </a:rPr>
              <a:t>from </a:t>
            </a:r>
            <a:r>
              <a:rPr lang="en-US" sz="2200" b="1" dirty="0" err="1" smtClean="0">
                <a:solidFill>
                  <a:srgbClr val="FFC000"/>
                </a:solidFill>
              </a:rPr>
              <a:t>eQTLs</a:t>
            </a:r>
            <a:endParaRPr lang="en-US" sz="2200" b="1" dirty="0">
              <a:solidFill>
                <a:srgbClr val="FFC000"/>
              </a:solidFill>
            </a:endParaRPr>
          </a:p>
          <a:p>
            <a:pPr lvl="1"/>
            <a:r>
              <a:rPr lang="en-US" sz="1800" dirty="0">
                <a:solidFill>
                  <a:schemeClr val="tx1">
                    <a:lumMod val="75000"/>
                    <a:lumOff val="25000"/>
                  </a:schemeClr>
                </a:solidFill>
              </a:rPr>
              <a:t>Quantifying &amp; removing variant info from expression levels + </a:t>
            </a:r>
            <a:r>
              <a:rPr lang="en-US" sz="1800" dirty="0" smtClean="0">
                <a:solidFill>
                  <a:schemeClr val="tx1">
                    <a:lumMod val="75000"/>
                    <a:lumOff val="25000"/>
                  </a:schemeClr>
                </a:solidFill>
              </a:rPr>
              <a:t/>
            </a:r>
            <a:br>
              <a:rPr lang="en-US" sz="1800" dirty="0" smtClean="0">
                <a:solidFill>
                  <a:schemeClr val="tx1">
                    <a:lumMod val="75000"/>
                    <a:lumOff val="25000"/>
                  </a:schemeClr>
                </a:solidFill>
              </a:rPr>
            </a:br>
            <a:r>
              <a:rPr lang="en-US" sz="1800" dirty="0" err="1" smtClean="0">
                <a:solidFill>
                  <a:schemeClr val="tx1">
                    <a:lumMod val="75000"/>
                    <a:lumOff val="25000"/>
                  </a:schemeClr>
                </a:solidFill>
              </a:rPr>
              <a:t>eQTLs</a:t>
            </a:r>
            <a:r>
              <a:rPr lang="en-US" sz="1800" dirty="0" smtClean="0">
                <a:solidFill>
                  <a:schemeClr val="tx1">
                    <a:lumMod val="75000"/>
                    <a:lumOff val="25000"/>
                  </a:schemeClr>
                </a:solidFill>
              </a:rPr>
              <a:t> </a:t>
            </a:r>
            <a:r>
              <a:rPr lang="en-US" sz="1800" dirty="0">
                <a:solidFill>
                  <a:schemeClr val="tx1">
                    <a:lumMod val="75000"/>
                    <a:lumOff val="25000"/>
                  </a:schemeClr>
                </a:solidFill>
              </a:rPr>
              <a:t>using ICI &amp; predictability</a:t>
            </a:r>
          </a:p>
          <a:p>
            <a:pPr lvl="1"/>
            <a:r>
              <a:rPr lang="en-US" sz="1800" dirty="0">
                <a:solidFill>
                  <a:schemeClr val="tx1">
                    <a:lumMod val="75000"/>
                    <a:lumOff val="25000"/>
                  </a:schemeClr>
                </a:solidFill>
              </a:rPr>
              <a:t>Instantiating a practical linking </a:t>
            </a:r>
            <a:r>
              <a:rPr lang="en-US" sz="1800" dirty="0" smtClean="0">
                <a:solidFill>
                  <a:schemeClr val="tx1">
                    <a:lumMod val="75000"/>
                    <a:lumOff val="25000"/>
                  </a:schemeClr>
                </a:solidFill>
              </a:rPr>
              <a:t>attack</a:t>
            </a:r>
          </a:p>
          <a:p>
            <a:r>
              <a:rPr lang="mr-IN" sz="2200" b="1" dirty="0" smtClean="0">
                <a:solidFill>
                  <a:srgbClr val="FFC000"/>
                </a:solidFill>
              </a:rPr>
              <a:t>…</a:t>
            </a:r>
            <a:r>
              <a:rPr lang="en-US" sz="2200" b="1" dirty="0" smtClean="0">
                <a:solidFill>
                  <a:srgbClr val="FFC000"/>
                </a:solidFill>
              </a:rPr>
              <a:t>from </a:t>
            </a:r>
            <a:r>
              <a:rPr lang="en-US" sz="2200" b="1" dirty="0" err="1" smtClean="0">
                <a:solidFill>
                  <a:srgbClr val="FFC000"/>
                </a:solidFill>
              </a:rPr>
              <a:t>Indels</a:t>
            </a:r>
            <a:r>
              <a:rPr lang="en-US" sz="2200" b="1" dirty="0" smtClean="0">
                <a:solidFill>
                  <a:srgbClr val="FFC000"/>
                </a:solidFill>
              </a:rPr>
              <a:t>/SVs</a:t>
            </a:r>
          </a:p>
          <a:p>
            <a:pPr lvl="1"/>
            <a:r>
              <a:rPr lang="en-US" sz="1800" dirty="0" smtClean="0">
                <a:solidFill>
                  <a:schemeClr val="tx1">
                    <a:lumMod val="75000"/>
                    <a:lumOff val="25000"/>
                  </a:schemeClr>
                </a:solidFill>
              </a:rPr>
              <a:t>Another source of leakage in RNA-</a:t>
            </a:r>
            <a:r>
              <a:rPr lang="en-US" sz="1800" dirty="0" err="1" smtClean="0">
                <a:solidFill>
                  <a:schemeClr val="tx1">
                    <a:lumMod val="75000"/>
                    <a:lumOff val="25000"/>
                  </a:schemeClr>
                </a:solidFill>
              </a:rPr>
              <a:t>seq</a:t>
            </a:r>
            <a:r>
              <a:rPr lang="en-US" sz="1800" dirty="0" smtClean="0">
                <a:solidFill>
                  <a:schemeClr val="tx1">
                    <a:lumMod val="75000"/>
                    <a:lumOff val="25000"/>
                  </a:schemeClr>
                </a:solidFill>
              </a:rPr>
              <a:t> data &amp; how to use these for a related linking attack</a:t>
            </a:r>
          </a:p>
          <a:p>
            <a:endParaRPr lang="en-US" sz="2400" dirty="0">
              <a:solidFill>
                <a:schemeClr val="tx1">
                  <a:lumMod val="75000"/>
                  <a:lumOff val="25000"/>
                </a:schemeClr>
              </a:solidFill>
            </a:endParaRPr>
          </a:p>
          <a:p>
            <a:endParaRPr lang="en-US" sz="2400" dirty="0">
              <a:solidFill>
                <a:schemeClr val="tx1">
                  <a:lumMod val="75000"/>
                  <a:lumOff val="25000"/>
                </a:schemeClr>
              </a:solidFill>
            </a:endParaRPr>
          </a:p>
          <a:p>
            <a:endParaRPr lang="en-US" sz="2400" dirty="0">
              <a:solidFill>
                <a:schemeClr val="tx1">
                  <a:lumMod val="75000"/>
                  <a:lumOff val="25000"/>
                </a:schemeClr>
              </a:solidFill>
            </a:endParaRPr>
          </a:p>
        </p:txBody>
      </p:sp>
    </p:spTree>
    <p:extLst>
      <p:ext uri="{BB962C8B-B14F-4D97-AF65-F5344CB8AC3E}">
        <p14:creationId xmlns:p14="http://schemas.microsoft.com/office/powerpoint/2010/main" val="135404808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491" y="6072906"/>
            <a:ext cx="3726873" cy="657808"/>
          </a:xfrm>
        </p:spPr>
        <p:txBody>
          <a:bodyPr/>
          <a:lstStyle/>
          <a:p>
            <a:r>
              <a:rPr lang="en-US" dirty="0" smtClean="0"/>
              <a:t>Activity Patterns</a:t>
            </a:r>
            <a:endParaRPr lang="en-US" dirty="0"/>
          </a:p>
        </p:txBody>
      </p:sp>
      <p:sp>
        <p:nvSpPr>
          <p:cNvPr id="30" name="Content Placeholder 29"/>
          <p:cNvSpPr>
            <a:spLocks noGrp="1"/>
          </p:cNvSpPr>
          <p:nvPr>
            <p:ph idx="1"/>
          </p:nvPr>
        </p:nvSpPr>
        <p:spPr>
          <a:xfrm>
            <a:off x="4268906" y="6072906"/>
            <a:ext cx="4114798" cy="657808"/>
          </a:xfrm>
        </p:spPr>
        <p:txBody>
          <a:bodyPr/>
          <a:lstStyle/>
          <a:p>
            <a:r>
              <a:rPr lang="en-US" sz="1600" dirty="0" smtClean="0"/>
              <a:t>RNA </a:t>
            </a:r>
            <a:r>
              <a:rPr lang="en-US" sz="1600" dirty="0"/>
              <a:t>Seq. </a:t>
            </a:r>
            <a:r>
              <a:rPr lang="en-US" sz="1600" dirty="0" smtClean="0"/>
              <a:t>gives rise </a:t>
            </a:r>
            <a:r>
              <a:rPr lang="en-US" sz="1600" dirty="0"/>
              <a:t>to </a:t>
            </a:r>
            <a:r>
              <a:rPr lang="en-US" sz="1600" dirty="0" smtClean="0"/>
              <a:t>activity patterns of genes </a:t>
            </a:r>
            <a:r>
              <a:rPr lang="en-US" sz="1600" dirty="0"/>
              <a:t>&amp; </a:t>
            </a:r>
            <a:r>
              <a:rPr lang="en-US" sz="1600" dirty="0" smtClean="0"/>
              <a:t>regions </a:t>
            </a:r>
            <a:r>
              <a:rPr lang="en-US" sz="1600" dirty="0"/>
              <a:t>in the </a:t>
            </a:r>
            <a:r>
              <a:rPr lang="en-US" sz="1600" dirty="0" smtClean="0"/>
              <a:t>genome</a:t>
            </a:r>
          </a:p>
        </p:txBody>
      </p:sp>
      <p:pic>
        <p:nvPicPr>
          <p:cNvPr id="5" name="Picture 4" descr="ezgif.com-video-to-gif-6.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244" y="750472"/>
            <a:ext cx="8601469" cy="4851766"/>
          </a:xfrm>
          <a:prstGeom prst="rect">
            <a:avLst/>
          </a:prstGeom>
        </p:spPr>
      </p:pic>
    </p:spTree>
    <p:extLst>
      <p:ext uri="{BB962C8B-B14F-4D97-AF65-F5344CB8AC3E}">
        <p14:creationId xmlns:p14="http://schemas.microsoft.com/office/powerpoint/2010/main" val="1724376327"/>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09-29 at 9.02.5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785" y="1069195"/>
            <a:ext cx="8362521" cy="1028178"/>
          </a:xfrm>
          <a:prstGeom prst="rect">
            <a:avLst/>
          </a:prstGeom>
        </p:spPr>
      </p:pic>
    </p:spTree>
    <p:extLst>
      <p:ext uri="{BB962C8B-B14F-4D97-AF65-F5344CB8AC3E}">
        <p14:creationId xmlns:p14="http://schemas.microsoft.com/office/powerpoint/2010/main" val="2015373267"/>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02874"/>
            <a:ext cx="8777682" cy="2647974"/>
          </a:xfrm>
          <a:prstGeom prst="rect">
            <a:avLst/>
          </a:prstGeom>
        </p:spPr>
      </p:pic>
    </p:spTree>
    <p:extLst>
      <p:ext uri="{BB962C8B-B14F-4D97-AF65-F5344CB8AC3E}">
        <p14:creationId xmlns:p14="http://schemas.microsoft.com/office/powerpoint/2010/main" val="1769627056"/>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8821271" y="-255494"/>
            <a:ext cx="1519517" cy="6777318"/>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Tree>
    <p:extLst>
      <p:ext uri="{BB962C8B-B14F-4D97-AF65-F5344CB8AC3E}">
        <p14:creationId xmlns:p14="http://schemas.microsoft.com/office/powerpoint/2010/main" val="1620902889"/>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6088" y="1398049"/>
            <a:ext cx="4233927" cy="3300984"/>
          </a:xfrm>
          <a:prstGeom prst="rect">
            <a:avLst/>
          </a:prstGeom>
        </p:spPr>
      </p:pic>
    </p:spTree>
    <p:extLst>
      <p:ext uri="{BB962C8B-B14F-4D97-AF65-F5344CB8AC3E}">
        <p14:creationId xmlns:p14="http://schemas.microsoft.com/office/powerpoint/2010/main" val="1684793228"/>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solidFill>
                  <a:schemeClr val="tx1">
                    <a:lumMod val="75000"/>
                    <a:lumOff val="25000"/>
                  </a:schemeClr>
                </a:solidFill>
              </a:rPr>
              <a:t>Genomic Privacy &amp; the 2-sided Nature of RNA-</a:t>
            </a:r>
            <a:r>
              <a:rPr lang="en-US" sz="2000" dirty="0" err="1" smtClean="0">
                <a:solidFill>
                  <a:schemeClr val="tx1">
                    <a:lumMod val="75000"/>
                    <a:lumOff val="25000"/>
                  </a:schemeClr>
                </a:solidFill>
              </a:rPr>
              <a:t>seq</a:t>
            </a:r>
            <a:r>
              <a:rPr lang="en-US" sz="2000" dirty="0" smtClean="0">
                <a:solidFill>
                  <a:schemeClr val="tx1">
                    <a:lumMod val="75000"/>
                    <a:lumOff val="25000"/>
                  </a:schemeClr>
                </a:solidFill>
              </a:rPr>
              <a:t>:</a:t>
            </a:r>
            <a:br>
              <a:rPr lang="en-US" sz="2000" dirty="0" smtClean="0">
                <a:solidFill>
                  <a:schemeClr val="tx1">
                    <a:lumMod val="75000"/>
                    <a:lumOff val="25000"/>
                  </a:schemeClr>
                </a:solidFill>
              </a:rPr>
            </a:br>
            <a:r>
              <a:rPr lang="en-US" sz="2000" dirty="0" smtClean="0">
                <a:solidFill>
                  <a:schemeClr val="tx1">
                    <a:lumMod val="75000"/>
                    <a:lumOff val="25000"/>
                  </a:schemeClr>
                </a:solidFill>
              </a:rPr>
              <a:t> Quantifying the Leakage of Individual Information</a:t>
            </a:r>
            <a:endParaRPr lang="en-US" sz="2000" dirty="0">
              <a:solidFill>
                <a:schemeClr val="tx1">
                  <a:lumMod val="75000"/>
                  <a:lumOff val="25000"/>
                </a:schemeClr>
              </a:solidFill>
            </a:endParaRPr>
          </a:p>
        </p:txBody>
      </p:sp>
      <p:sp>
        <p:nvSpPr>
          <p:cNvPr id="3" name="Content Placeholder 2"/>
          <p:cNvSpPr>
            <a:spLocks noGrp="1"/>
          </p:cNvSpPr>
          <p:nvPr>
            <p:ph sz="half" idx="1"/>
          </p:nvPr>
        </p:nvSpPr>
        <p:spPr>
          <a:xfrm>
            <a:off x="685800" y="1326586"/>
            <a:ext cx="2998694" cy="5403747"/>
          </a:xfrm>
        </p:spPr>
        <p:txBody>
          <a:bodyPr/>
          <a:lstStyle/>
          <a:p>
            <a:r>
              <a:rPr lang="en-US" sz="2400" b="1" dirty="0" smtClean="0">
                <a:solidFill>
                  <a:schemeClr val="tx1">
                    <a:lumMod val="75000"/>
                    <a:lumOff val="25000"/>
                  </a:schemeClr>
                </a:solidFill>
              </a:rPr>
              <a:t>Intro on RNA-</a:t>
            </a:r>
            <a:r>
              <a:rPr lang="en-US" sz="2400" b="1" dirty="0" err="1" smtClean="0">
                <a:solidFill>
                  <a:schemeClr val="tx1">
                    <a:lumMod val="75000"/>
                    <a:lumOff val="25000"/>
                  </a:schemeClr>
                </a:solidFill>
              </a:rPr>
              <a:t>seq</a:t>
            </a:r>
            <a:r>
              <a:rPr lang="en-US" sz="2400" b="1" dirty="0" smtClean="0">
                <a:solidFill>
                  <a:schemeClr val="tx1">
                    <a:lumMod val="75000"/>
                    <a:lumOff val="25000"/>
                  </a:schemeClr>
                </a:solidFill>
              </a:rPr>
              <a:t> &amp; the General </a:t>
            </a:r>
            <a:r>
              <a:rPr lang="en-US" sz="2400" b="1" dirty="0" smtClean="0">
                <a:solidFill>
                  <a:srgbClr val="FFC000"/>
                </a:solidFill>
              </a:rPr>
              <a:t>Dilemma of Genomic Privacy</a:t>
            </a:r>
          </a:p>
          <a:p>
            <a:pPr lvl="1"/>
            <a:r>
              <a:rPr lang="en-US" sz="1800" dirty="0">
                <a:solidFill>
                  <a:schemeClr val="tx1">
                    <a:lumMod val="75000"/>
                    <a:lumOff val="25000"/>
                  </a:schemeClr>
                </a:solidFill>
              </a:rPr>
              <a:t>RNA-</a:t>
            </a:r>
            <a:r>
              <a:rPr lang="en-US" sz="1800" dirty="0" err="1">
                <a:solidFill>
                  <a:schemeClr val="tx1">
                    <a:lumMod val="75000"/>
                    <a:lumOff val="25000"/>
                  </a:schemeClr>
                </a:solidFill>
              </a:rPr>
              <a:t>seq</a:t>
            </a:r>
            <a:r>
              <a:rPr lang="en-US" sz="1800" dirty="0">
                <a:solidFill>
                  <a:schemeClr val="tx1">
                    <a:lumMod val="75000"/>
                    <a:lumOff val="25000"/>
                  </a:schemeClr>
                </a:solidFill>
              </a:rPr>
              <a:t> Presents a tricky privacy issue since much of the sequencing is for general, non-individual specific results yet it’s tagged with individual information</a:t>
            </a:r>
          </a:p>
          <a:p>
            <a:pPr lvl="1"/>
            <a:r>
              <a:rPr lang="en-US" sz="1800" dirty="0">
                <a:solidFill>
                  <a:schemeClr val="tx1">
                    <a:lumMod val="75000"/>
                    <a:lumOff val="25000"/>
                  </a:schemeClr>
                </a:solidFill>
              </a:rPr>
              <a:t>The need to quantify leaks</a:t>
            </a:r>
          </a:p>
          <a:p>
            <a:pPr lvl="2"/>
            <a:endParaRPr lang="en-US" sz="1400" dirty="0" smtClean="0">
              <a:solidFill>
                <a:schemeClr val="tx1">
                  <a:lumMod val="75000"/>
                  <a:lumOff val="25000"/>
                </a:schemeClr>
              </a:solidFill>
            </a:endParaRPr>
          </a:p>
          <a:p>
            <a:pPr lvl="2"/>
            <a:endParaRPr lang="en-US" sz="1400" dirty="0" smtClean="0">
              <a:solidFill>
                <a:schemeClr val="tx1">
                  <a:lumMod val="75000"/>
                  <a:lumOff val="25000"/>
                </a:schemeClr>
              </a:solidFill>
            </a:endParaRPr>
          </a:p>
        </p:txBody>
      </p:sp>
      <p:sp>
        <p:nvSpPr>
          <p:cNvPr id="4" name="Content Placeholder 3"/>
          <p:cNvSpPr>
            <a:spLocks noGrp="1"/>
          </p:cNvSpPr>
          <p:nvPr>
            <p:ph sz="half" idx="2"/>
          </p:nvPr>
        </p:nvSpPr>
        <p:spPr>
          <a:xfrm>
            <a:off x="4087906" y="1313492"/>
            <a:ext cx="4545106" cy="5416841"/>
          </a:xfrm>
        </p:spPr>
        <p:txBody>
          <a:bodyPr/>
          <a:lstStyle/>
          <a:p>
            <a:r>
              <a:rPr lang="en-US" sz="2400" b="1" dirty="0" smtClean="0">
                <a:solidFill>
                  <a:srgbClr val="FFC000"/>
                </a:solidFill>
              </a:rPr>
              <a:t>Quantifying </a:t>
            </a:r>
            <a:br>
              <a:rPr lang="en-US" sz="2400" b="1" dirty="0" smtClean="0">
                <a:solidFill>
                  <a:srgbClr val="FFC000"/>
                </a:solidFill>
              </a:rPr>
            </a:br>
            <a:r>
              <a:rPr lang="en-US" sz="2400" b="1" dirty="0" smtClean="0">
                <a:solidFill>
                  <a:srgbClr val="FFC000"/>
                </a:solidFill>
              </a:rPr>
              <a:t>RNA-</a:t>
            </a:r>
            <a:r>
              <a:rPr lang="en-US" sz="2400" b="1" dirty="0" err="1" smtClean="0">
                <a:solidFill>
                  <a:srgbClr val="FFC000"/>
                </a:solidFill>
              </a:rPr>
              <a:t>seq</a:t>
            </a:r>
            <a:r>
              <a:rPr lang="en-US" sz="2400" b="1" dirty="0" smtClean="0">
                <a:solidFill>
                  <a:srgbClr val="FFC000"/>
                </a:solidFill>
              </a:rPr>
              <a:t> Leakage</a:t>
            </a:r>
            <a:br>
              <a:rPr lang="en-US" sz="2400" b="1" dirty="0" smtClean="0">
                <a:solidFill>
                  <a:srgbClr val="FFC000"/>
                </a:solidFill>
              </a:rPr>
            </a:br>
            <a:r>
              <a:rPr lang="mr-IN" sz="2400" b="1" dirty="0" smtClean="0">
                <a:solidFill>
                  <a:srgbClr val="FFC000"/>
                </a:solidFill>
              </a:rPr>
              <a:t>…</a:t>
            </a:r>
            <a:r>
              <a:rPr lang="en-US" sz="2400" b="1" dirty="0" smtClean="0">
                <a:solidFill>
                  <a:srgbClr val="FFC000"/>
                </a:solidFill>
              </a:rPr>
              <a:t>from Reads</a:t>
            </a:r>
            <a:endParaRPr lang="en-US" sz="2400" b="1" dirty="0">
              <a:solidFill>
                <a:srgbClr val="FFC000"/>
              </a:solidFill>
            </a:endParaRPr>
          </a:p>
          <a:p>
            <a:pPr lvl="1"/>
            <a:r>
              <a:rPr lang="en-US" sz="1800" dirty="0">
                <a:solidFill>
                  <a:schemeClr val="tx1">
                    <a:lumMod val="75000"/>
                    <a:lumOff val="25000"/>
                  </a:schemeClr>
                </a:solidFill>
              </a:rPr>
              <a:t>A</a:t>
            </a:r>
            <a:r>
              <a:rPr lang="en-US" sz="1800" dirty="0" smtClean="0">
                <a:solidFill>
                  <a:schemeClr val="tx1">
                    <a:lumMod val="75000"/>
                    <a:lumOff val="25000"/>
                  </a:schemeClr>
                </a:solidFill>
              </a:rPr>
              <a:t>lmost as much as WGS</a:t>
            </a:r>
          </a:p>
          <a:p>
            <a:pPr lvl="1"/>
            <a:r>
              <a:rPr lang="en-US" sz="1800" dirty="0" smtClean="0">
                <a:solidFill>
                  <a:schemeClr val="tx1">
                    <a:lumMod val="75000"/>
                    <a:lumOff val="25000"/>
                  </a:schemeClr>
                </a:solidFill>
              </a:rPr>
              <a:t>But can remove </a:t>
            </a:r>
            <a:br>
              <a:rPr lang="en-US" sz="1800" dirty="0" smtClean="0">
                <a:solidFill>
                  <a:schemeClr val="tx1">
                    <a:lumMod val="75000"/>
                    <a:lumOff val="25000"/>
                  </a:schemeClr>
                </a:solidFill>
              </a:rPr>
            </a:br>
            <a:r>
              <a:rPr lang="en-US" sz="1800" dirty="0" smtClean="0">
                <a:solidFill>
                  <a:schemeClr val="tx1">
                    <a:lumMod val="75000"/>
                    <a:lumOff val="25000"/>
                  </a:schemeClr>
                </a:solidFill>
              </a:rPr>
              <a:t>SNVs </a:t>
            </a:r>
            <a:r>
              <a:rPr lang="en-US" sz="1800" dirty="0">
                <a:solidFill>
                  <a:schemeClr val="tx1">
                    <a:lumMod val="75000"/>
                    <a:lumOff val="25000"/>
                  </a:schemeClr>
                </a:solidFill>
              </a:rPr>
              <a:t>in reads w/ </a:t>
            </a:r>
            <a:r>
              <a:rPr lang="en-US" sz="1800" dirty="0" smtClean="0">
                <a:solidFill>
                  <a:schemeClr val="tx1">
                    <a:lumMod val="75000"/>
                    <a:lumOff val="25000"/>
                  </a:schemeClr>
                </a:solidFill>
              </a:rPr>
              <a:t>MRF</a:t>
            </a:r>
          </a:p>
          <a:p>
            <a:r>
              <a:rPr lang="mr-IN" sz="2200" b="1" dirty="0" smtClean="0">
                <a:solidFill>
                  <a:srgbClr val="FFC000"/>
                </a:solidFill>
              </a:rPr>
              <a:t>…</a:t>
            </a:r>
            <a:r>
              <a:rPr lang="en-US" sz="2200" b="1" dirty="0" smtClean="0">
                <a:solidFill>
                  <a:srgbClr val="FFC000"/>
                </a:solidFill>
              </a:rPr>
              <a:t>from </a:t>
            </a:r>
            <a:r>
              <a:rPr lang="en-US" sz="2200" b="1" dirty="0" err="1" smtClean="0">
                <a:solidFill>
                  <a:srgbClr val="FFC000"/>
                </a:solidFill>
              </a:rPr>
              <a:t>eQTLs</a:t>
            </a:r>
            <a:endParaRPr lang="en-US" sz="2200" b="1" dirty="0">
              <a:solidFill>
                <a:srgbClr val="FFC000"/>
              </a:solidFill>
            </a:endParaRPr>
          </a:p>
          <a:p>
            <a:pPr lvl="1"/>
            <a:r>
              <a:rPr lang="en-US" sz="1800" dirty="0">
                <a:solidFill>
                  <a:schemeClr val="tx1">
                    <a:lumMod val="75000"/>
                    <a:lumOff val="25000"/>
                  </a:schemeClr>
                </a:solidFill>
              </a:rPr>
              <a:t>Quantifying &amp; removing variant info from expression levels + </a:t>
            </a:r>
            <a:r>
              <a:rPr lang="en-US" sz="1800" dirty="0" smtClean="0">
                <a:solidFill>
                  <a:schemeClr val="tx1">
                    <a:lumMod val="75000"/>
                    <a:lumOff val="25000"/>
                  </a:schemeClr>
                </a:solidFill>
              </a:rPr>
              <a:t/>
            </a:r>
            <a:br>
              <a:rPr lang="en-US" sz="1800" dirty="0" smtClean="0">
                <a:solidFill>
                  <a:schemeClr val="tx1">
                    <a:lumMod val="75000"/>
                    <a:lumOff val="25000"/>
                  </a:schemeClr>
                </a:solidFill>
              </a:rPr>
            </a:br>
            <a:r>
              <a:rPr lang="en-US" sz="1800" dirty="0" err="1" smtClean="0">
                <a:solidFill>
                  <a:schemeClr val="tx1">
                    <a:lumMod val="75000"/>
                    <a:lumOff val="25000"/>
                  </a:schemeClr>
                </a:solidFill>
              </a:rPr>
              <a:t>eQTLs</a:t>
            </a:r>
            <a:r>
              <a:rPr lang="en-US" sz="1800" dirty="0" smtClean="0">
                <a:solidFill>
                  <a:schemeClr val="tx1">
                    <a:lumMod val="75000"/>
                    <a:lumOff val="25000"/>
                  </a:schemeClr>
                </a:solidFill>
              </a:rPr>
              <a:t> </a:t>
            </a:r>
            <a:r>
              <a:rPr lang="en-US" sz="1800" dirty="0">
                <a:solidFill>
                  <a:schemeClr val="tx1">
                    <a:lumMod val="75000"/>
                    <a:lumOff val="25000"/>
                  </a:schemeClr>
                </a:solidFill>
              </a:rPr>
              <a:t>using ICI &amp; predictability</a:t>
            </a:r>
          </a:p>
          <a:p>
            <a:pPr lvl="1"/>
            <a:r>
              <a:rPr lang="en-US" sz="1800" dirty="0">
                <a:solidFill>
                  <a:schemeClr val="tx1">
                    <a:lumMod val="75000"/>
                    <a:lumOff val="25000"/>
                  </a:schemeClr>
                </a:solidFill>
              </a:rPr>
              <a:t>Instantiating a practical linking </a:t>
            </a:r>
            <a:r>
              <a:rPr lang="en-US" sz="1800" dirty="0" smtClean="0">
                <a:solidFill>
                  <a:schemeClr val="tx1">
                    <a:lumMod val="75000"/>
                    <a:lumOff val="25000"/>
                  </a:schemeClr>
                </a:solidFill>
              </a:rPr>
              <a:t>attack</a:t>
            </a:r>
          </a:p>
          <a:p>
            <a:r>
              <a:rPr lang="mr-IN" sz="2200" b="1" dirty="0" smtClean="0">
                <a:solidFill>
                  <a:srgbClr val="FFC000"/>
                </a:solidFill>
              </a:rPr>
              <a:t>…</a:t>
            </a:r>
            <a:r>
              <a:rPr lang="en-US" sz="2200" b="1" dirty="0" smtClean="0">
                <a:solidFill>
                  <a:srgbClr val="FFC000"/>
                </a:solidFill>
              </a:rPr>
              <a:t>from </a:t>
            </a:r>
            <a:r>
              <a:rPr lang="en-US" sz="2200" b="1" dirty="0" err="1" smtClean="0">
                <a:solidFill>
                  <a:srgbClr val="FFC000"/>
                </a:solidFill>
              </a:rPr>
              <a:t>Indels</a:t>
            </a:r>
            <a:r>
              <a:rPr lang="en-US" sz="2200" b="1" dirty="0" smtClean="0">
                <a:solidFill>
                  <a:srgbClr val="FFC000"/>
                </a:solidFill>
              </a:rPr>
              <a:t>/SVs</a:t>
            </a:r>
          </a:p>
          <a:p>
            <a:pPr lvl="1"/>
            <a:r>
              <a:rPr lang="en-US" sz="1800" dirty="0" smtClean="0">
                <a:solidFill>
                  <a:schemeClr val="tx1">
                    <a:lumMod val="75000"/>
                    <a:lumOff val="25000"/>
                  </a:schemeClr>
                </a:solidFill>
              </a:rPr>
              <a:t>Another source of leakage in RNA-</a:t>
            </a:r>
            <a:r>
              <a:rPr lang="en-US" sz="1800" dirty="0" err="1" smtClean="0">
                <a:solidFill>
                  <a:schemeClr val="tx1">
                    <a:lumMod val="75000"/>
                    <a:lumOff val="25000"/>
                  </a:schemeClr>
                </a:solidFill>
              </a:rPr>
              <a:t>seq</a:t>
            </a:r>
            <a:r>
              <a:rPr lang="en-US" sz="1800" dirty="0" smtClean="0">
                <a:solidFill>
                  <a:schemeClr val="tx1">
                    <a:lumMod val="75000"/>
                    <a:lumOff val="25000"/>
                  </a:schemeClr>
                </a:solidFill>
              </a:rPr>
              <a:t> data &amp; how to use these for a related linking attack</a:t>
            </a:r>
          </a:p>
          <a:p>
            <a:endParaRPr lang="en-US" sz="2400" dirty="0">
              <a:solidFill>
                <a:schemeClr val="tx1">
                  <a:lumMod val="75000"/>
                  <a:lumOff val="25000"/>
                </a:schemeClr>
              </a:solidFill>
            </a:endParaRPr>
          </a:p>
          <a:p>
            <a:endParaRPr lang="en-US" sz="2400" dirty="0">
              <a:solidFill>
                <a:schemeClr val="tx1">
                  <a:lumMod val="75000"/>
                  <a:lumOff val="25000"/>
                </a:schemeClr>
              </a:solidFill>
            </a:endParaRPr>
          </a:p>
          <a:p>
            <a:endParaRPr lang="en-US" sz="2400" dirty="0">
              <a:solidFill>
                <a:schemeClr val="tx1">
                  <a:lumMod val="75000"/>
                  <a:lumOff val="25000"/>
                </a:schemeClr>
              </a:solidFill>
            </a:endParaRPr>
          </a:p>
        </p:txBody>
      </p:sp>
    </p:spTree>
    <p:extLst>
      <p:ext uri="{BB962C8B-B14F-4D97-AF65-F5344CB8AC3E}">
        <p14:creationId xmlns:p14="http://schemas.microsoft.com/office/powerpoint/2010/main" val="602007757"/>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Genomic Privacy &amp; the 2-sided Nature of RNA-</a:t>
            </a:r>
            <a:r>
              <a:rPr lang="en-US" sz="2000" dirty="0" err="1" smtClean="0"/>
              <a:t>seq</a:t>
            </a:r>
            <a:r>
              <a:rPr lang="en-US" sz="2000" dirty="0" smtClean="0"/>
              <a:t>:</a:t>
            </a:r>
            <a:br>
              <a:rPr lang="en-US" sz="2000" dirty="0" smtClean="0"/>
            </a:br>
            <a:r>
              <a:rPr lang="en-US" sz="2000" dirty="0" smtClean="0"/>
              <a:t> Quantifying the Leakage of Individual Information</a:t>
            </a:r>
            <a:endParaRPr lang="en-US" sz="2000" dirty="0"/>
          </a:p>
        </p:txBody>
      </p:sp>
      <p:sp>
        <p:nvSpPr>
          <p:cNvPr id="3" name="Content Placeholder 2"/>
          <p:cNvSpPr>
            <a:spLocks noGrp="1"/>
          </p:cNvSpPr>
          <p:nvPr>
            <p:ph sz="half" idx="1"/>
          </p:nvPr>
        </p:nvSpPr>
        <p:spPr>
          <a:xfrm>
            <a:off x="685800" y="1326586"/>
            <a:ext cx="2998694" cy="5403747"/>
          </a:xfrm>
        </p:spPr>
        <p:txBody>
          <a:bodyPr/>
          <a:lstStyle/>
          <a:p>
            <a:r>
              <a:rPr lang="en-US" sz="2400" b="1" dirty="0" smtClean="0"/>
              <a:t>Intro on RNA-</a:t>
            </a:r>
            <a:r>
              <a:rPr lang="en-US" sz="2400" b="1" dirty="0" err="1" smtClean="0"/>
              <a:t>seq</a:t>
            </a:r>
            <a:r>
              <a:rPr lang="en-US" sz="2400" b="1" dirty="0" smtClean="0"/>
              <a:t> &amp; the General Dilemma of Genomic Privacy</a:t>
            </a:r>
          </a:p>
          <a:p>
            <a:pPr lvl="1"/>
            <a:r>
              <a:rPr lang="en-US" sz="1800" dirty="0"/>
              <a:t>RNA-</a:t>
            </a:r>
            <a:r>
              <a:rPr lang="en-US" sz="1800" dirty="0" err="1"/>
              <a:t>seq</a:t>
            </a:r>
            <a:r>
              <a:rPr lang="en-US" sz="1800" dirty="0"/>
              <a:t> Presents a tricky privacy issue since much of the sequencing is for general, non-individual specific results yet it’s tagged with individual information</a:t>
            </a:r>
          </a:p>
          <a:p>
            <a:pPr lvl="1"/>
            <a:r>
              <a:rPr lang="en-US" sz="1800" dirty="0"/>
              <a:t>The need to quantify leaks</a:t>
            </a:r>
          </a:p>
          <a:p>
            <a:pPr lvl="2"/>
            <a:endParaRPr lang="en-US" sz="1400" dirty="0" smtClean="0"/>
          </a:p>
          <a:p>
            <a:pPr lvl="2"/>
            <a:endParaRPr lang="en-US" sz="1400" dirty="0" smtClean="0"/>
          </a:p>
        </p:txBody>
      </p:sp>
      <p:sp>
        <p:nvSpPr>
          <p:cNvPr id="4" name="Content Placeholder 3"/>
          <p:cNvSpPr>
            <a:spLocks noGrp="1"/>
          </p:cNvSpPr>
          <p:nvPr>
            <p:ph sz="half" idx="2"/>
          </p:nvPr>
        </p:nvSpPr>
        <p:spPr>
          <a:xfrm>
            <a:off x="4087906" y="1313492"/>
            <a:ext cx="4545106" cy="5416841"/>
          </a:xfrm>
        </p:spPr>
        <p:txBody>
          <a:bodyPr/>
          <a:lstStyle/>
          <a:p>
            <a:r>
              <a:rPr lang="en-US" sz="2400" b="1" dirty="0" smtClean="0"/>
              <a:t>Quantifying </a:t>
            </a:r>
            <a:br>
              <a:rPr lang="en-US" sz="2400" b="1" dirty="0" smtClean="0"/>
            </a:br>
            <a:r>
              <a:rPr lang="en-US" sz="2400" b="1" dirty="0" smtClean="0"/>
              <a:t>RNA-</a:t>
            </a:r>
            <a:r>
              <a:rPr lang="en-US" sz="2400" b="1" dirty="0" err="1" smtClean="0"/>
              <a:t>seq</a:t>
            </a:r>
            <a:r>
              <a:rPr lang="en-US" sz="2400" b="1" dirty="0" smtClean="0"/>
              <a:t> Leakage</a:t>
            </a:r>
            <a:br>
              <a:rPr lang="en-US" sz="2400" b="1" dirty="0" smtClean="0"/>
            </a:br>
            <a:r>
              <a:rPr lang="mr-IN" sz="2400" b="1" dirty="0" smtClean="0"/>
              <a:t>…</a:t>
            </a:r>
            <a:r>
              <a:rPr lang="en-US" sz="2400" b="1" dirty="0" smtClean="0"/>
              <a:t>from Reads</a:t>
            </a:r>
            <a:endParaRPr lang="en-US" sz="2400" b="1" dirty="0"/>
          </a:p>
          <a:p>
            <a:pPr lvl="1"/>
            <a:r>
              <a:rPr lang="en-US" sz="1800" dirty="0"/>
              <a:t>A</a:t>
            </a:r>
            <a:r>
              <a:rPr lang="en-US" sz="1800" dirty="0" smtClean="0"/>
              <a:t>lmost as much as WGS</a:t>
            </a:r>
          </a:p>
          <a:p>
            <a:pPr lvl="1"/>
            <a:r>
              <a:rPr lang="en-US" sz="1800" dirty="0" smtClean="0"/>
              <a:t>But can remove </a:t>
            </a:r>
            <a:br>
              <a:rPr lang="en-US" sz="1800" dirty="0" smtClean="0"/>
            </a:br>
            <a:r>
              <a:rPr lang="en-US" sz="1800" dirty="0" smtClean="0"/>
              <a:t>SNVs </a:t>
            </a:r>
            <a:r>
              <a:rPr lang="en-US" sz="1800" dirty="0"/>
              <a:t>in reads w/ </a:t>
            </a:r>
            <a:r>
              <a:rPr lang="en-US" sz="1800" dirty="0" smtClean="0"/>
              <a:t>MRF</a:t>
            </a:r>
          </a:p>
          <a:p>
            <a:r>
              <a:rPr lang="mr-IN" sz="2200" b="1" dirty="0" smtClean="0"/>
              <a:t>…</a:t>
            </a:r>
            <a:r>
              <a:rPr lang="en-US" sz="2200" b="1" dirty="0" smtClean="0"/>
              <a:t>from </a:t>
            </a:r>
            <a:r>
              <a:rPr lang="en-US" sz="2200" b="1" dirty="0" err="1" smtClean="0"/>
              <a:t>eQTLs</a:t>
            </a:r>
            <a:endParaRPr lang="en-US" sz="2200" b="1" dirty="0"/>
          </a:p>
          <a:p>
            <a:pPr lvl="1"/>
            <a:r>
              <a:rPr lang="en-US" sz="1800" dirty="0"/>
              <a:t>Quantifying &amp; removing variant info from expression levels + </a:t>
            </a:r>
            <a:r>
              <a:rPr lang="en-US" sz="1800" dirty="0" smtClean="0"/>
              <a:t/>
            </a:r>
            <a:br>
              <a:rPr lang="en-US" sz="1800" dirty="0" smtClean="0"/>
            </a:br>
            <a:r>
              <a:rPr lang="en-US" sz="1800" dirty="0" err="1" smtClean="0"/>
              <a:t>eQTLs</a:t>
            </a:r>
            <a:r>
              <a:rPr lang="en-US" sz="1800" dirty="0" smtClean="0"/>
              <a:t> </a:t>
            </a:r>
            <a:r>
              <a:rPr lang="en-US" sz="1800" dirty="0"/>
              <a:t>using ICI &amp; predictability</a:t>
            </a:r>
          </a:p>
          <a:p>
            <a:pPr lvl="1"/>
            <a:r>
              <a:rPr lang="en-US" sz="1800" dirty="0"/>
              <a:t>Instantiating a practical linking </a:t>
            </a:r>
            <a:r>
              <a:rPr lang="en-US" sz="1800" dirty="0" smtClean="0"/>
              <a:t>attack</a:t>
            </a:r>
          </a:p>
          <a:p>
            <a:r>
              <a:rPr lang="mr-IN" sz="2200" b="1" dirty="0" smtClean="0"/>
              <a:t>…</a:t>
            </a:r>
            <a:r>
              <a:rPr lang="en-US" sz="2200" b="1" dirty="0" smtClean="0"/>
              <a:t>from </a:t>
            </a:r>
            <a:r>
              <a:rPr lang="en-US" sz="2200" b="1" dirty="0" err="1" smtClean="0"/>
              <a:t>Indels</a:t>
            </a:r>
            <a:r>
              <a:rPr lang="en-US" sz="2200" b="1" dirty="0" smtClean="0"/>
              <a:t>/SVs</a:t>
            </a:r>
          </a:p>
          <a:p>
            <a:pPr lvl="1"/>
            <a:r>
              <a:rPr lang="en-US" sz="1800" dirty="0" smtClean="0"/>
              <a:t>Another source of leakage in RNA-</a:t>
            </a:r>
            <a:r>
              <a:rPr lang="en-US" sz="1800" dirty="0" err="1" smtClean="0"/>
              <a:t>seq</a:t>
            </a:r>
            <a:r>
              <a:rPr lang="en-US" sz="1800" dirty="0" smtClean="0"/>
              <a:t> data &amp; how to use these for a related linking attack</a:t>
            </a:r>
          </a:p>
          <a:p>
            <a:endParaRPr lang="en-US" sz="2400" dirty="0"/>
          </a:p>
          <a:p>
            <a:endParaRPr lang="en-US" sz="2400" dirty="0"/>
          </a:p>
          <a:p>
            <a:endParaRPr lang="en-US" sz="2400" dirty="0"/>
          </a:p>
        </p:txBody>
      </p:sp>
      <p:sp>
        <p:nvSpPr>
          <p:cNvPr id="5" name="Rectangle 4"/>
          <p:cNvSpPr/>
          <p:nvPr/>
        </p:nvSpPr>
        <p:spPr>
          <a:xfrm>
            <a:off x="3779956" y="3290501"/>
            <a:ext cx="1584088" cy="276999"/>
          </a:xfrm>
          <a:prstGeom prst="rect">
            <a:avLst/>
          </a:prstGeom>
        </p:spPr>
        <p:txBody>
          <a:bodyPr wrap="none">
            <a:spAutoFit/>
          </a:bodyPr>
          <a:lstStyle/>
          <a:p>
            <a:pPr>
              <a:spcBef>
                <a:spcPct val="20000"/>
              </a:spcBef>
            </a:pPr>
            <a:r>
              <a:rPr lang="en-US" dirty="0">
                <a:solidFill>
                  <a:srgbClr val="000000"/>
                </a:solidFill>
              </a:rPr>
              <a:t>NIH BD2K Program</a:t>
            </a:r>
            <a:endParaRPr lang="en-US" sz="2000" dirty="0">
              <a:solidFill>
                <a:schemeClr val="accent5">
                  <a:lumMod val="50000"/>
                </a:schemeClr>
              </a:solidFill>
            </a:endParaRPr>
          </a:p>
        </p:txBody>
      </p:sp>
    </p:spTree>
    <p:extLst>
      <p:ext uri="{BB962C8B-B14F-4D97-AF65-F5344CB8AC3E}">
        <p14:creationId xmlns:p14="http://schemas.microsoft.com/office/powerpoint/2010/main" val="1148910882"/>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8886421" y="130517"/>
            <a:ext cx="515157" cy="712201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558082" name="Content Placeholder 2"/>
          <p:cNvSpPr txBox="1">
            <a:spLocks/>
          </p:cNvSpPr>
          <p:nvPr/>
        </p:nvSpPr>
        <p:spPr bwMode="auto">
          <a:xfrm>
            <a:off x="4814046" y="3881363"/>
            <a:ext cx="4329953" cy="2555119"/>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66" tIns="46033" rIns="92066" bIns="46033"/>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spcBef>
                <a:spcPct val="20000"/>
              </a:spcBef>
            </a:pPr>
            <a:r>
              <a:rPr lang="en-US" sz="2400" dirty="0" err="1" smtClean="0">
                <a:solidFill>
                  <a:srgbClr val="C00000"/>
                </a:solidFill>
              </a:rPr>
              <a:t>PrivaSeq</a:t>
            </a:r>
            <a:r>
              <a:rPr lang="en-US" sz="1400" b="0" dirty="0" err="1" smtClean="0"/>
              <a:t>.gersteinlab.org</a:t>
            </a:r>
            <a:r>
              <a:rPr lang="en-US" sz="1400" b="0" dirty="0" smtClean="0"/>
              <a:t> </a:t>
            </a:r>
            <a:r>
              <a:rPr lang="mr-IN" sz="1400" b="0" dirty="0" smtClean="0"/>
              <a:t>–</a:t>
            </a:r>
            <a:r>
              <a:rPr lang="en-US" sz="1400" b="0" dirty="0" smtClean="0"/>
              <a:t> </a:t>
            </a:r>
            <a:br>
              <a:rPr lang="en-US" sz="1400" b="0" dirty="0" smtClean="0"/>
            </a:br>
            <a:r>
              <a:rPr lang="en-US" sz="1400" b="0" dirty="0" smtClean="0"/>
              <a:t>A </a:t>
            </a:r>
            <a:r>
              <a:rPr lang="en-US" sz="2400" dirty="0" err="1" smtClean="0">
                <a:solidFill>
                  <a:schemeClr val="accent5">
                    <a:lumMod val="50000"/>
                  </a:schemeClr>
                </a:solidFill>
              </a:rPr>
              <a:t>Harmanci</a:t>
            </a:r>
            <a:r>
              <a:rPr lang="en-US" sz="1400" b="0" dirty="0" smtClean="0"/>
              <a:t>,</a:t>
            </a:r>
            <a:r>
              <a:rPr lang="en-US" sz="2400" b="0" dirty="0" smtClean="0"/>
              <a:t> </a:t>
            </a:r>
            <a:r>
              <a:rPr lang="en-US" sz="1400" b="0" dirty="0" smtClean="0"/>
              <a:t>G</a:t>
            </a:r>
            <a:r>
              <a:rPr lang="en-US" sz="2400" b="0" dirty="0" smtClean="0"/>
              <a:t> </a:t>
            </a:r>
            <a:r>
              <a:rPr lang="en-US" sz="2400" dirty="0" err="1" smtClean="0">
                <a:solidFill>
                  <a:schemeClr val="accent5">
                    <a:lumMod val="50000"/>
                  </a:schemeClr>
                </a:solidFill>
              </a:rPr>
              <a:t>Gürsoy</a:t>
            </a:r>
            <a:r>
              <a:rPr lang="en-US" sz="1400" dirty="0" smtClean="0">
                <a:solidFill>
                  <a:srgbClr val="000000"/>
                </a:solidFill>
              </a:rPr>
              <a:t>,</a:t>
            </a:r>
            <a:r>
              <a:rPr lang="en-US" sz="1400" b="0" dirty="0" smtClean="0">
                <a:solidFill>
                  <a:srgbClr val="000000"/>
                </a:solidFill>
              </a:rPr>
              <a:t> </a:t>
            </a:r>
            <a:br>
              <a:rPr lang="en-US" sz="1400" b="0" dirty="0" smtClean="0">
                <a:solidFill>
                  <a:srgbClr val="000000"/>
                </a:solidFill>
              </a:rPr>
            </a:br>
            <a:r>
              <a:rPr lang="en-US" sz="1400" b="0" dirty="0" smtClean="0">
                <a:solidFill>
                  <a:srgbClr val="000000"/>
                </a:solidFill>
              </a:rPr>
              <a:t>F Navarro, S Wagner, X Kong</a:t>
            </a:r>
          </a:p>
          <a:p>
            <a:pPr>
              <a:spcBef>
                <a:spcPct val="20000"/>
              </a:spcBef>
            </a:pPr>
            <a:endParaRPr lang="en-US" sz="1400" b="0" dirty="0">
              <a:solidFill>
                <a:srgbClr val="000000"/>
              </a:solidFill>
            </a:endParaRPr>
          </a:p>
        </p:txBody>
      </p:sp>
      <p:sp>
        <p:nvSpPr>
          <p:cNvPr id="558081" name="Title 1"/>
          <p:cNvSpPr txBox="1">
            <a:spLocks/>
          </p:cNvSpPr>
          <p:nvPr/>
        </p:nvSpPr>
        <p:spPr bwMode="auto">
          <a:xfrm>
            <a:off x="747887" y="130517"/>
            <a:ext cx="2923424" cy="338554"/>
          </a:xfrm>
          <a:prstGeom prst="rect">
            <a:avLst/>
          </a:prstGeom>
          <a:solidFill>
            <a:schemeClr val="accent2"/>
          </a:solidFill>
          <a:ln>
            <a:solidFill>
              <a:schemeClr val="tx1"/>
            </a:solid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txBody>
          <a:bodyPr wrap="square" rtlCol="0">
            <a:spAutoFit/>
          </a:bodyPr>
          <a:lstStyle>
            <a:defPPr>
              <a:defRPr lang="en-US"/>
            </a:defPPr>
            <a:lvl1pPr algn="ctr">
              <a:defRPr sz="1600">
                <a:solidFill>
                  <a:schemeClr val="bg1"/>
                </a:solidFill>
              </a:defRPr>
            </a:lvl1pPr>
          </a:lstStyle>
          <a:p>
            <a:r>
              <a:rPr lang="en-US" dirty="0"/>
              <a:t>Acknowledgements</a:t>
            </a:r>
          </a:p>
        </p:txBody>
      </p:sp>
      <p:sp>
        <p:nvSpPr>
          <p:cNvPr id="8" name="TextBox 7"/>
          <p:cNvSpPr txBox="1"/>
          <p:nvPr/>
        </p:nvSpPr>
        <p:spPr>
          <a:xfrm>
            <a:off x="5897662" y="6040789"/>
            <a:ext cx="2559029" cy="584775"/>
          </a:xfrm>
          <a:prstGeom prst="rect">
            <a:avLst/>
          </a:prstGeom>
          <a:solidFill>
            <a:schemeClr val="accent2"/>
          </a:solidFill>
          <a:ln>
            <a:solidFill>
              <a:schemeClr val="tx1"/>
            </a:solidFill>
          </a:ln>
        </p:spPr>
        <p:txBody>
          <a:bodyPr wrap="square" rtlCol="0">
            <a:spAutoFit/>
          </a:bodyPr>
          <a:lstStyle/>
          <a:p>
            <a:pPr algn="ctr"/>
            <a:r>
              <a:rPr lang="en-US" sz="1600" dirty="0" smtClean="0">
                <a:solidFill>
                  <a:schemeClr val="bg1"/>
                </a:solidFill>
              </a:rPr>
              <a:t>Hiring Postdocs. See </a:t>
            </a:r>
            <a:r>
              <a:rPr lang="en-US" sz="1600" dirty="0" err="1" smtClean="0">
                <a:solidFill>
                  <a:schemeClr val="bg1"/>
                </a:solidFill>
              </a:rPr>
              <a:t>JOBS.gersteinlab.org</a:t>
            </a:r>
            <a:r>
              <a:rPr lang="en-US" sz="1600" dirty="0" smtClean="0">
                <a:solidFill>
                  <a:schemeClr val="bg1"/>
                </a:solidFill>
              </a:rPr>
              <a:t> !</a:t>
            </a:r>
            <a:endParaRPr lang="en-US" sz="1600" dirty="0">
              <a:solidFill>
                <a:schemeClr val="bg1"/>
              </a:solidFill>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6000"/>
                    </a14:imgEffect>
                  </a14:imgLayer>
                </a14:imgProps>
              </a:ext>
            </a:extLst>
          </a:blip>
          <a:stretch>
            <a:fillRect/>
          </a:stretch>
        </p:blipFill>
        <p:spPr>
          <a:xfrm>
            <a:off x="3877662" y="130517"/>
            <a:ext cx="4579029" cy="3451443"/>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saturation sat="11000"/>
                    </a14:imgEffect>
                  </a14:imgLayer>
                </a14:imgProps>
              </a:ext>
            </a:extLst>
          </a:blip>
          <a:stretch>
            <a:fillRect/>
          </a:stretch>
        </p:blipFill>
        <p:spPr>
          <a:xfrm>
            <a:off x="747887" y="1579889"/>
            <a:ext cx="3784257" cy="5045675"/>
          </a:xfrm>
          <a:prstGeom prst="rect">
            <a:avLst/>
          </a:prstGeom>
        </p:spPr>
      </p:pic>
      <p:sp>
        <p:nvSpPr>
          <p:cNvPr id="2" name="Rectangle 1"/>
          <p:cNvSpPr/>
          <p:nvPr/>
        </p:nvSpPr>
        <p:spPr>
          <a:xfrm>
            <a:off x="2038533" y="670537"/>
            <a:ext cx="1468672" cy="707886"/>
          </a:xfrm>
          <a:prstGeom prst="rect">
            <a:avLst/>
          </a:prstGeom>
        </p:spPr>
        <p:txBody>
          <a:bodyPr wrap="none">
            <a:spAutoFit/>
          </a:bodyPr>
          <a:lstStyle/>
          <a:p>
            <a:pPr>
              <a:spcBef>
                <a:spcPct val="20000"/>
              </a:spcBef>
            </a:pPr>
            <a:r>
              <a:rPr lang="en-US" sz="2000">
                <a:solidFill>
                  <a:srgbClr val="000000"/>
                </a:solidFill>
              </a:rPr>
              <a:t>NIH BD2K </a:t>
            </a:r>
            <a:r>
              <a:rPr lang="en-US" sz="2000" smtClean="0">
                <a:solidFill>
                  <a:srgbClr val="000000"/>
                </a:solidFill>
              </a:rPr>
              <a:t/>
            </a:r>
            <a:br>
              <a:rPr lang="en-US" sz="2000" smtClean="0">
                <a:solidFill>
                  <a:srgbClr val="000000"/>
                </a:solidFill>
              </a:rPr>
            </a:br>
            <a:r>
              <a:rPr lang="en-US" sz="2000" smtClean="0">
                <a:solidFill>
                  <a:srgbClr val="000000"/>
                </a:solidFill>
              </a:rPr>
              <a:t>Program</a:t>
            </a:r>
            <a:endParaRPr lang="en-US" sz="3600" dirty="0">
              <a:solidFill>
                <a:schemeClr val="accent5">
                  <a:lumMod val="50000"/>
                </a:schemeClr>
              </a:solidFill>
            </a:endParaRPr>
          </a:p>
        </p:txBody>
      </p:sp>
    </p:spTree>
    <p:extLst>
      <p:ext uri="{BB962C8B-B14F-4D97-AF65-F5344CB8AC3E}">
        <p14:creationId xmlns:p14="http://schemas.microsoft.com/office/powerpoint/2010/main" val="457047621"/>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a:xfrm>
            <a:off x="668338" y="609600"/>
            <a:ext cx="7772400" cy="1143000"/>
          </a:xfrm>
        </p:spPr>
        <p:txBody>
          <a:bodyPr/>
          <a:lstStyle/>
          <a:p>
            <a:r>
              <a:rPr lang="en-US" altLang="en-US" sz="3200">
                <a:ea typeface="ＭＳ Ｐゴシック" charset="-128"/>
              </a:rPr>
              <a:t>Extra</a:t>
            </a:r>
          </a:p>
        </p:txBody>
      </p:sp>
      <p:pic>
        <p:nvPicPr>
          <p:cNvPr id="686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5338" y="1752600"/>
            <a:ext cx="6502400" cy="392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38628303"/>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Title 1"/>
          <p:cNvSpPr>
            <a:spLocks noGrp="1"/>
          </p:cNvSpPr>
          <p:nvPr>
            <p:ph type="title"/>
          </p:nvPr>
        </p:nvSpPr>
        <p:spPr>
          <a:xfrm>
            <a:off x="685800" y="338138"/>
            <a:ext cx="7772400" cy="1143000"/>
          </a:xfrm>
        </p:spPr>
        <p:txBody>
          <a:bodyPr/>
          <a:lstStyle/>
          <a:p>
            <a:pPr eaLnBrk="1" hangingPunct="1"/>
            <a:r>
              <a:rPr lang="en-US" altLang="en-US" sz="3200">
                <a:ea typeface="ＭＳ Ｐゴシック" charset="-128"/>
              </a:rPr>
              <a:t>Info about content in this slide pack</a:t>
            </a:r>
          </a:p>
        </p:txBody>
      </p:sp>
      <p:sp>
        <p:nvSpPr>
          <p:cNvPr id="2050" name="Content Placeholder 2"/>
          <p:cNvSpPr>
            <a:spLocks noGrp="1"/>
          </p:cNvSpPr>
          <p:nvPr>
            <p:ph idx="1"/>
          </p:nvPr>
        </p:nvSpPr>
        <p:spPr>
          <a:xfrm>
            <a:off x="685800" y="1341438"/>
            <a:ext cx="7772400" cy="5245100"/>
          </a:xfrm>
        </p:spPr>
        <p:txBody>
          <a:bodyPr/>
          <a:lstStyle/>
          <a:p>
            <a:pPr marL="227013" indent="-227013" defTabSz="911225" eaLnBrk="1" hangingPunct="1"/>
            <a:r>
              <a:rPr lang="en-US" altLang="en-US" dirty="0">
                <a:ea typeface="ＭＳ Ｐゴシック" charset="-128"/>
              </a:rPr>
              <a:t>General PERMISSIONS</a:t>
            </a:r>
          </a:p>
          <a:p>
            <a:pPr marL="569913" lvl="1" indent="-227013" defTabSz="911225" eaLnBrk="1" hangingPunct="1"/>
            <a:r>
              <a:rPr lang="en-US" altLang="en-US" dirty="0">
                <a:ea typeface="ＭＳ Ｐゴシック" charset="-128"/>
              </a:rPr>
              <a:t>This Presentation is copyright Mark Gerstein, </a:t>
            </a:r>
            <a:br>
              <a:rPr lang="en-US" altLang="en-US" dirty="0">
                <a:ea typeface="ＭＳ Ｐゴシック" charset="-128"/>
              </a:rPr>
            </a:br>
            <a:r>
              <a:rPr lang="en-US" altLang="en-US" dirty="0">
                <a:ea typeface="ＭＳ Ｐゴシック" charset="-128"/>
              </a:rPr>
              <a:t>Yale University, </a:t>
            </a:r>
            <a:r>
              <a:rPr lang="en-US" altLang="en-US" dirty="0" smtClean="0">
                <a:ea typeface="ＭＳ Ｐゴシック" charset="-128"/>
              </a:rPr>
              <a:t>2017. </a:t>
            </a:r>
            <a:endParaRPr lang="en-US" altLang="en-US" dirty="0">
              <a:ea typeface="ＭＳ Ｐゴシック" charset="-128"/>
            </a:endParaRPr>
          </a:p>
          <a:p>
            <a:pPr marL="569913" lvl="1" indent="-227013" defTabSz="911225" eaLnBrk="1" hangingPunct="1"/>
            <a:r>
              <a:rPr lang="en-US" altLang="en-US" dirty="0">
                <a:ea typeface="ＭＳ Ｐゴシック" charset="-128"/>
              </a:rPr>
              <a:t>Please read permissions statement at </a:t>
            </a:r>
            <a:br>
              <a:rPr lang="en-US" altLang="en-US" dirty="0">
                <a:ea typeface="ＭＳ Ｐゴシック" charset="-128"/>
              </a:rPr>
            </a:br>
            <a:r>
              <a:rPr lang="en-US" altLang="en-US" dirty="0" err="1">
                <a:ea typeface="ＭＳ Ｐゴシック" charset="-128"/>
              </a:rPr>
              <a:t>www.</a:t>
            </a:r>
            <a:r>
              <a:rPr lang="en-US" altLang="en-US" b="1" dirty="0" err="1">
                <a:solidFill>
                  <a:srgbClr val="800000"/>
                </a:solidFill>
                <a:ea typeface="ＭＳ Ｐゴシック" charset="-128"/>
              </a:rPr>
              <a:t>gersteinlab.org</a:t>
            </a:r>
            <a:r>
              <a:rPr lang="en-US" altLang="en-US" b="1" dirty="0">
                <a:solidFill>
                  <a:srgbClr val="800000"/>
                </a:solidFill>
                <a:ea typeface="ＭＳ Ｐゴシック" charset="-128"/>
              </a:rPr>
              <a:t>/</a:t>
            </a:r>
            <a:r>
              <a:rPr lang="en-US" altLang="en-US" b="1" dirty="0" err="1">
                <a:solidFill>
                  <a:srgbClr val="800000"/>
                </a:solidFill>
                <a:ea typeface="ＭＳ Ｐゴシック" charset="-128"/>
              </a:rPr>
              <a:t>misc</a:t>
            </a:r>
            <a:r>
              <a:rPr lang="en-US" altLang="en-US" b="1" dirty="0">
                <a:solidFill>
                  <a:srgbClr val="800000"/>
                </a:solidFill>
                <a:ea typeface="ＭＳ Ｐゴシック" charset="-128"/>
              </a:rPr>
              <a:t>/</a:t>
            </a:r>
            <a:r>
              <a:rPr lang="en-US" altLang="en-US" b="1" dirty="0" err="1">
                <a:solidFill>
                  <a:srgbClr val="800000"/>
                </a:solidFill>
                <a:ea typeface="ＭＳ Ｐゴシック" charset="-128"/>
              </a:rPr>
              <a:t>permissions.html</a:t>
            </a:r>
            <a:r>
              <a:rPr lang="en-US" altLang="en-US" dirty="0">
                <a:ea typeface="ＭＳ Ｐゴシック" charset="-128"/>
              </a:rPr>
              <a:t> .</a:t>
            </a:r>
          </a:p>
          <a:p>
            <a:pPr marL="569913" lvl="1" indent="-227013" defTabSz="911225" eaLnBrk="1" hangingPunct="1"/>
            <a:r>
              <a:rPr lang="en-US" altLang="en-US" sz="1600" dirty="0">
                <a:ea typeface="ＭＳ Ｐゴシック" charset="-128"/>
              </a:rPr>
              <a:t>Feel free to use slides &amp; images in the talk with PROPER acknowledgement </a:t>
            </a:r>
            <a:br>
              <a:rPr lang="en-US" altLang="en-US" sz="1600" dirty="0">
                <a:ea typeface="ＭＳ Ｐゴシック" charset="-128"/>
              </a:rPr>
            </a:br>
            <a:r>
              <a:rPr lang="en-US" altLang="en-US" sz="1600" dirty="0">
                <a:ea typeface="ＭＳ Ｐゴシック" charset="-128"/>
              </a:rPr>
              <a:t>(via citation to relevant papers or link to </a:t>
            </a:r>
            <a:r>
              <a:rPr lang="en-US" altLang="en-US" sz="1600" dirty="0" err="1">
                <a:ea typeface="ＭＳ Ｐゴシック" charset="-128"/>
              </a:rPr>
              <a:t>gersteinlab.org</a:t>
            </a:r>
            <a:r>
              <a:rPr lang="en-US" altLang="en-US" sz="1600" dirty="0">
                <a:ea typeface="ＭＳ Ｐゴシック" charset="-128"/>
              </a:rPr>
              <a:t>). </a:t>
            </a:r>
          </a:p>
          <a:p>
            <a:pPr marL="569913" lvl="1" indent="-227013" defTabSz="911225" eaLnBrk="1" hangingPunct="1"/>
            <a:r>
              <a:rPr lang="en-US" altLang="en-US" sz="1600" dirty="0">
                <a:ea typeface="ＭＳ Ｐゴシック" charset="-128"/>
              </a:rPr>
              <a:t>Paper references in the talk were mostly from </a:t>
            </a:r>
            <a:r>
              <a:rPr lang="en-US" altLang="en-US" sz="1600" dirty="0" err="1">
                <a:ea typeface="ＭＳ Ｐゴシック" charset="-128"/>
              </a:rPr>
              <a:t>Papers.GersteinLab.org</a:t>
            </a:r>
            <a:r>
              <a:rPr lang="en-US" altLang="en-US" sz="1600" dirty="0">
                <a:ea typeface="ＭＳ Ｐゴシック" charset="-128"/>
              </a:rPr>
              <a:t>. </a:t>
            </a:r>
          </a:p>
          <a:p>
            <a:pPr marL="227013" indent="-227013" defTabSz="911225" eaLnBrk="1" hangingPunct="1">
              <a:buFontTx/>
              <a:buNone/>
            </a:pPr>
            <a:endParaRPr lang="en-US" altLang="en-US" sz="1300" dirty="0">
              <a:ea typeface="ＭＳ Ｐゴシック" charset="-128"/>
            </a:endParaRPr>
          </a:p>
          <a:p>
            <a:pPr marL="227013" indent="-227013" defTabSz="911225" eaLnBrk="1" hangingPunct="1"/>
            <a:r>
              <a:rPr lang="en-US" altLang="en-US" sz="1300" dirty="0">
                <a:ea typeface="ＭＳ Ｐゴシック" charset="-128"/>
              </a:rPr>
              <a:t>PHOTOS &amp; IMAGES. For thoughts on the source and permissions of many of the photos and clipped images in this presentation see http://</a:t>
            </a:r>
            <a:r>
              <a:rPr lang="en-US" altLang="en-US" sz="1300" dirty="0" err="1">
                <a:ea typeface="ＭＳ Ｐゴシック" charset="-128"/>
              </a:rPr>
              <a:t>streams.gerstein.info</a:t>
            </a:r>
            <a:r>
              <a:rPr lang="en-US" altLang="en-US" sz="1300" dirty="0">
                <a:ea typeface="ＭＳ Ｐゴシック" charset="-128"/>
              </a:rPr>
              <a:t> . </a:t>
            </a:r>
          </a:p>
          <a:p>
            <a:pPr marL="569913" lvl="1" indent="-227013" defTabSz="911225" eaLnBrk="1" hangingPunct="1"/>
            <a:r>
              <a:rPr lang="en-US" altLang="en-US" sz="1300" dirty="0">
                <a:ea typeface="ＭＳ Ｐゴシック" charset="-128"/>
              </a:rPr>
              <a:t>In particular, many of the images have particular EXIF tags, such as  </a:t>
            </a:r>
            <a:r>
              <a:rPr lang="en-US" altLang="en-US" sz="1300" dirty="0" err="1">
                <a:ea typeface="ＭＳ Ｐゴシック" charset="-128"/>
              </a:rPr>
              <a:t>kwpotppt</a:t>
            </a:r>
            <a:r>
              <a:rPr lang="en-US" altLang="en-US" sz="1300" dirty="0">
                <a:ea typeface="ＭＳ Ｐゴシック" charset="-128"/>
              </a:rPr>
              <a:t> , that can be easily queried from </a:t>
            </a:r>
            <a:r>
              <a:rPr lang="en-US" altLang="en-US" sz="1300" dirty="0" err="1">
                <a:ea typeface="ＭＳ Ｐゴシック" charset="-128"/>
              </a:rPr>
              <a:t>flickr</a:t>
            </a:r>
            <a:r>
              <a:rPr lang="en-US" altLang="en-US" sz="1300" dirty="0">
                <a:ea typeface="ＭＳ Ｐゴシック" charset="-128"/>
              </a:rPr>
              <a:t>, </a:t>
            </a:r>
            <a:r>
              <a:rPr lang="en-US" altLang="en-US" sz="1300" dirty="0" err="1">
                <a:ea typeface="ＭＳ Ｐゴシック" charset="-128"/>
              </a:rPr>
              <a:t>viz</a:t>
            </a:r>
            <a:r>
              <a:rPr lang="en-US" altLang="en-US" sz="1300" dirty="0">
                <a:ea typeface="ＭＳ Ｐゴシック" charset="-128"/>
              </a:rPr>
              <a:t>: http://</a:t>
            </a:r>
            <a:r>
              <a:rPr lang="en-US" altLang="en-US" sz="1300" dirty="0" err="1">
                <a:ea typeface="ＭＳ Ｐゴシック" charset="-128"/>
              </a:rPr>
              <a:t>www.flickr.com</a:t>
            </a:r>
            <a:r>
              <a:rPr lang="en-US" altLang="en-US" sz="1300" dirty="0">
                <a:ea typeface="ＭＳ Ｐゴシック" charset="-128"/>
              </a:rPr>
              <a:t>/photos/</a:t>
            </a:r>
            <a:r>
              <a:rPr lang="en-US" altLang="en-US" sz="1300" dirty="0" err="1">
                <a:ea typeface="ＭＳ Ｐゴシック" charset="-128"/>
              </a:rPr>
              <a:t>mbgmbg</a:t>
            </a:r>
            <a:r>
              <a:rPr lang="en-US" altLang="en-US" sz="1300" dirty="0">
                <a:ea typeface="ＭＳ Ｐゴシック" charset="-128"/>
              </a:rPr>
              <a:t>/tags/</a:t>
            </a:r>
            <a:r>
              <a:rPr lang="en-US" altLang="en-US" sz="1300" dirty="0" err="1">
                <a:ea typeface="ＭＳ Ｐゴシック" charset="-128"/>
              </a:rPr>
              <a:t>kwpotppt</a:t>
            </a:r>
            <a:r>
              <a:rPr lang="en-US" altLang="en-US" sz="1300" dirty="0">
                <a:ea typeface="ＭＳ Ｐゴシック" charset="-128"/>
              </a:rPr>
              <a:t> </a:t>
            </a:r>
          </a:p>
          <a:p>
            <a:pPr marL="569913" lvl="1" indent="-227013" defTabSz="911225" eaLnBrk="1" hangingPunct="1">
              <a:buFont typeface="Lucida Grande" charset="0"/>
              <a:buNone/>
            </a:pPr>
            <a:endParaRPr lang="en-US" altLang="en-US" sz="1300" dirty="0">
              <a:ea typeface="ＭＳ Ｐゴシック" charset="-128"/>
            </a:endParaRPr>
          </a:p>
        </p:txBody>
      </p:sp>
    </p:spTree>
    <p:extLst>
      <p:ext uri="{BB962C8B-B14F-4D97-AF65-F5344CB8AC3E}">
        <p14:creationId xmlns:p14="http://schemas.microsoft.com/office/powerpoint/2010/main" val="1095599393"/>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537543" y="983733"/>
            <a:ext cx="3305999" cy="887309"/>
            <a:chOff x="458297" y="1060617"/>
            <a:chExt cx="4163654" cy="1099898"/>
          </a:xfrm>
        </p:grpSpPr>
        <p:sp>
          <p:nvSpPr>
            <p:cNvPr id="11" name="TextBox 10"/>
            <p:cNvSpPr txBox="1"/>
            <p:nvPr/>
          </p:nvSpPr>
          <p:spPr>
            <a:xfrm>
              <a:off x="484448" y="1073712"/>
              <a:ext cx="3979577" cy="1030094"/>
            </a:xfrm>
            <a:prstGeom prst="rect">
              <a:avLst/>
            </a:prstGeom>
            <a:noFill/>
          </p:spPr>
          <p:txBody>
            <a:bodyPr wrap="none" rtlCol="0">
              <a:spAutoFit/>
            </a:bodyPr>
            <a:lstStyle/>
            <a:p>
              <a:pPr fontAlgn="auto">
                <a:spcBef>
                  <a:spcPts val="0"/>
                </a:spcBef>
                <a:spcAft>
                  <a:spcPts val="0"/>
                </a:spcAft>
              </a:pPr>
              <a:r>
                <a:rPr lang="en-US" b="0" dirty="0">
                  <a:solidFill>
                    <a:prstClr val="black"/>
                  </a:solidFill>
                  <a:latin typeface="Courier"/>
                  <a:ea typeface=""/>
                  <a:cs typeface="Courier"/>
                </a:rPr>
                <a:t>ATACAAGCAAGTATAAGTTCGTATGCCGTCTT</a:t>
              </a:r>
            </a:p>
            <a:p>
              <a:pPr fontAlgn="auto">
                <a:spcBef>
                  <a:spcPts val="0"/>
                </a:spcBef>
                <a:spcAft>
                  <a:spcPts val="0"/>
                </a:spcAft>
              </a:pPr>
              <a:r>
                <a:rPr lang="en-US" b="0" dirty="0">
                  <a:solidFill>
                    <a:prstClr val="black"/>
                  </a:solidFill>
                  <a:latin typeface="Courier"/>
                  <a:ea typeface=""/>
                  <a:cs typeface="Courier"/>
                </a:rPr>
                <a:t>GGAGGCTGGAGTTGGGGACGTATGCGGCATAG</a:t>
              </a:r>
            </a:p>
            <a:p>
              <a:pPr fontAlgn="auto">
                <a:spcBef>
                  <a:spcPts val="0"/>
                </a:spcBef>
                <a:spcAft>
                  <a:spcPts val="0"/>
                </a:spcAft>
              </a:pPr>
              <a:r>
                <a:rPr lang="en-US" b="0" dirty="0">
                  <a:solidFill>
                    <a:prstClr val="black"/>
                  </a:solidFill>
                  <a:latin typeface="Courier"/>
                  <a:ea typeface=""/>
                  <a:cs typeface="Courier"/>
                </a:rPr>
                <a:t>TACCGATCGAGTCGACTGTAAACGTAGGCATA</a:t>
              </a:r>
            </a:p>
            <a:p>
              <a:pPr fontAlgn="auto">
                <a:spcBef>
                  <a:spcPts val="0"/>
                </a:spcBef>
                <a:spcAft>
                  <a:spcPts val="0"/>
                </a:spcAft>
              </a:pPr>
              <a:r>
                <a:rPr lang="en-US" b="0" dirty="0">
                  <a:solidFill>
                    <a:prstClr val="black"/>
                  </a:solidFill>
                  <a:latin typeface="Courier"/>
                  <a:ea typeface=""/>
                  <a:cs typeface="Courier"/>
                </a:rPr>
                <a:t>ATTCTGACTGGTGTCATGCTGATGTACTTAAA</a:t>
              </a:r>
              <a:endParaRPr lang="en-US" sz="1350" b="0" dirty="0">
                <a:solidFill>
                  <a:prstClr val="black"/>
                </a:solidFill>
                <a:latin typeface="Helvetica"/>
                <a:ea typeface=""/>
                <a:cs typeface="Helvetica"/>
              </a:endParaRPr>
            </a:p>
          </p:txBody>
        </p:sp>
        <p:sp>
          <p:nvSpPr>
            <p:cNvPr id="12" name="Rectangle 11"/>
            <p:cNvSpPr/>
            <p:nvPr/>
          </p:nvSpPr>
          <p:spPr bwMode="auto">
            <a:xfrm>
              <a:off x="458297" y="1060617"/>
              <a:ext cx="4163654" cy="1099898"/>
            </a:xfrm>
            <a:prstGeom prst="rect">
              <a:avLst/>
            </a:prstGeom>
            <a:noFill/>
            <a:ln w="12700" cap="flat" cmpd="sng" algn="ctr">
              <a:solidFill>
                <a:schemeClr val="tx1"/>
              </a:solidFill>
              <a:prstDash val="solid"/>
              <a:round/>
              <a:headEnd type="none" w="sm" len="sm"/>
              <a:tailEnd type="none" w="sm" len="sm"/>
            </a:ln>
            <a:effectLst/>
          </p:spPr>
          <p:txBody>
            <a:bodyPr vert="horz" wrap="none" lIns="68580" tIns="34290" rIns="68580" bIns="34290" numCol="1" rtlCol="0" anchor="ctr" anchorCtr="0" compatLnSpc="1">
              <a:prstTxWarp prst="textNoShape">
                <a:avLst/>
              </a:prstTxWarp>
            </a:bodyPr>
            <a:lstStyle/>
            <a:p>
              <a:pPr algn="ctr" defTabSz="684572" fontAlgn="auto">
                <a:spcBef>
                  <a:spcPts val="0"/>
                </a:spcBef>
                <a:spcAft>
                  <a:spcPts val="0"/>
                </a:spcAft>
              </a:pPr>
              <a:endParaRPr lang="en-US" sz="1350" b="0">
                <a:solidFill>
                  <a:prstClr val="black"/>
                </a:solidFill>
                <a:latin typeface="Arial" pitchFamily="-65" charset="0"/>
                <a:ea typeface=""/>
                <a:cs typeface=""/>
              </a:endParaRPr>
            </a:p>
          </p:txBody>
        </p:sp>
      </p:grpSp>
      <p:cxnSp>
        <p:nvCxnSpPr>
          <p:cNvPr id="15" name="Straight Arrow Connector 14"/>
          <p:cNvCxnSpPr/>
          <p:nvPr/>
        </p:nvCxnSpPr>
        <p:spPr>
          <a:xfrm flipH="1">
            <a:off x="523499" y="1319816"/>
            <a:ext cx="29819" cy="4348711"/>
          </a:xfrm>
          <a:prstGeom prst="straightConnector1">
            <a:avLst/>
          </a:prstGeom>
          <a:ln w="31750">
            <a:solidFill>
              <a:srgbClr val="00B050"/>
            </a:solidFill>
            <a:tailEnd type="triangle" w="lg" len="sm"/>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16200000">
            <a:off x="-779312" y="2994049"/>
            <a:ext cx="2091014" cy="553998"/>
          </a:xfrm>
          <a:prstGeom prst="rect">
            <a:avLst/>
          </a:prstGeom>
          <a:noFill/>
        </p:spPr>
        <p:txBody>
          <a:bodyPr wrap="square" rtlCol="0">
            <a:spAutoFit/>
          </a:bodyPr>
          <a:lstStyle/>
          <a:p>
            <a:pPr fontAlgn="auto">
              <a:spcBef>
                <a:spcPts val="0"/>
              </a:spcBef>
              <a:spcAft>
                <a:spcPts val="0"/>
              </a:spcAft>
            </a:pPr>
            <a:r>
              <a:rPr lang="en-US" sz="1500" b="0" dirty="0">
                <a:solidFill>
                  <a:srgbClr val="00B050"/>
                </a:solidFill>
                <a:latin typeface="Helvetica" charset="0"/>
                <a:ea typeface="Helvetica" charset="0"/>
                <a:cs typeface="Helvetica" charset="0"/>
              </a:rPr>
              <a:t>Successive steps of Data Reduction</a:t>
            </a:r>
          </a:p>
        </p:txBody>
      </p:sp>
      <p:sp>
        <p:nvSpPr>
          <p:cNvPr id="19" name="Rectangle 18"/>
          <p:cNvSpPr/>
          <p:nvPr/>
        </p:nvSpPr>
        <p:spPr>
          <a:xfrm>
            <a:off x="880484" y="1408531"/>
            <a:ext cx="1878496" cy="46251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err="1">
                <a:solidFill>
                  <a:srgbClr val="0070C0"/>
                </a:solidFill>
                <a:latin typeface="Helvetica" charset="0"/>
                <a:ea typeface="Helvetica" charset="0"/>
                <a:cs typeface="Helvetica" charset="0"/>
              </a:rPr>
              <a:t>Fastq</a:t>
            </a:r>
            <a:r>
              <a:rPr lang="en-US" sz="1350" b="0" dirty="0">
                <a:solidFill>
                  <a:srgbClr val="0070C0"/>
                </a:solidFill>
                <a:latin typeface="Helvetica" charset="0"/>
                <a:ea typeface="Helvetica" charset="0"/>
                <a:cs typeface="Helvetica" charset="0"/>
              </a:rPr>
              <a:t> sequence files</a:t>
            </a:r>
          </a:p>
          <a:p>
            <a:pPr algn="ctr" fontAlgn="auto">
              <a:spcBef>
                <a:spcPts val="0"/>
              </a:spcBef>
              <a:spcAft>
                <a:spcPts val="0"/>
              </a:spcAft>
            </a:pPr>
            <a:r>
              <a:rPr lang="en-US" sz="1350" b="0" dirty="0">
                <a:solidFill>
                  <a:srgbClr val="FF0000"/>
                </a:solidFill>
                <a:latin typeface="Helvetica" charset="0"/>
                <a:ea typeface="Helvetica" charset="0"/>
                <a:cs typeface="Helvetica" charset="0"/>
              </a:rPr>
              <a:t>~5-10 GB</a:t>
            </a:r>
          </a:p>
        </p:txBody>
      </p:sp>
      <p:cxnSp>
        <p:nvCxnSpPr>
          <p:cNvPr id="27" name="Straight Arrow Connector 26"/>
          <p:cNvCxnSpPr>
            <a:stCxn id="12" idx="1"/>
            <a:endCxn id="19" idx="3"/>
          </p:cNvCxnSpPr>
          <p:nvPr/>
        </p:nvCxnSpPr>
        <p:spPr>
          <a:xfrm flipH="1">
            <a:off x="2758979" y="1427388"/>
            <a:ext cx="1778564" cy="212399"/>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pic>
        <p:nvPicPr>
          <p:cNvPr id="29" name="Picture 2"/>
          <p:cNvPicPr>
            <a:picLocks noChangeAspect="1" noChangeArrowheads="1"/>
          </p:cNvPicPr>
          <p:nvPr/>
        </p:nvPicPr>
        <p:blipFill>
          <a:blip r:embed="rId2">
            <a:extLst>
              <a:ext uri="{28A0092B-C50C-407E-A947-70E740481C1C}">
                <a14:useLocalDpi xmlns:a14="http://schemas.microsoft.com/office/drawing/2010/main" val="0"/>
              </a:ext>
            </a:extLst>
          </a:blip>
          <a:srcRect l="75133" t="17796" r="6596" b="5090"/>
          <a:stretch>
            <a:fillRect/>
          </a:stretch>
        </p:blipFill>
        <p:spPr bwMode="auto">
          <a:xfrm>
            <a:off x="7159336" y="1954296"/>
            <a:ext cx="1759413" cy="3474208"/>
          </a:xfrm>
          <a:prstGeom prst="rect">
            <a:avLst/>
          </a:prstGeom>
          <a:noFill/>
          <a:ln w="12700">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pic>
      <p:sp>
        <p:nvSpPr>
          <p:cNvPr id="30" name="TextBox 8"/>
          <p:cNvSpPr txBox="1">
            <a:spLocks noChangeArrowheads="1"/>
          </p:cNvSpPr>
          <p:nvPr/>
        </p:nvSpPr>
        <p:spPr bwMode="auto">
          <a:xfrm>
            <a:off x="5771479" y="6020668"/>
            <a:ext cx="2921214" cy="1846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31" tIns="34268" rIns="68531" bIns="3426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fontAlgn="auto" hangingPunct="1">
              <a:spcBef>
                <a:spcPts val="0"/>
              </a:spcBef>
              <a:spcAft>
                <a:spcPts val="0"/>
              </a:spcAft>
            </a:pPr>
            <a:r>
              <a:rPr lang="en-US" sz="750" dirty="0">
                <a:solidFill>
                  <a:srgbClr val="7F7F7F"/>
                </a:solidFill>
              </a:rPr>
              <a:t>[</a:t>
            </a:r>
            <a:r>
              <a:rPr lang="en-US" sz="750" i="1" dirty="0">
                <a:solidFill>
                  <a:srgbClr val="7F7F7F"/>
                </a:solidFill>
              </a:rPr>
              <a:t>NAT. REV. </a:t>
            </a:r>
            <a:r>
              <a:rPr lang="en-US" sz="750" dirty="0">
                <a:solidFill>
                  <a:srgbClr val="7F7F7F"/>
                </a:solidFill>
              </a:rPr>
              <a:t>10: 57; </a:t>
            </a:r>
            <a:r>
              <a:rPr lang="en-US" sz="750" i="1" dirty="0">
                <a:solidFill>
                  <a:srgbClr val="7F7F7F"/>
                </a:solidFill>
              </a:rPr>
              <a:t>PLOS CB</a:t>
            </a:r>
            <a:r>
              <a:rPr lang="en-US" sz="750" dirty="0">
                <a:solidFill>
                  <a:srgbClr val="7F7F7F"/>
                </a:solidFill>
              </a:rPr>
              <a:t>  4:e1000158; </a:t>
            </a:r>
            <a:r>
              <a:rPr lang="en-US" sz="750" i="1" dirty="0">
                <a:solidFill>
                  <a:srgbClr val="7F7F7F"/>
                </a:solidFill>
              </a:rPr>
              <a:t>PNAS</a:t>
            </a:r>
            <a:r>
              <a:rPr lang="en-US" sz="750" dirty="0">
                <a:solidFill>
                  <a:srgbClr val="7F7F7F"/>
                </a:solidFill>
              </a:rPr>
              <a:t> 4:107: 5254 ]</a:t>
            </a:r>
          </a:p>
        </p:txBody>
      </p:sp>
      <p:sp>
        <p:nvSpPr>
          <p:cNvPr id="38" name="Rectangle 37"/>
          <p:cNvSpPr/>
          <p:nvPr/>
        </p:nvSpPr>
        <p:spPr>
          <a:xfrm>
            <a:off x="3190430" y="5472320"/>
            <a:ext cx="3136550" cy="392413"/>
          </a:xfrm>
          <a:prstGeom prst="rect">
            <a:avLst/>
          </a:prstGeom>
        </p:spPr>
        <p:txBody>
          <a:bodyPr wrap="square" lIns="68576" tIns="34289" rIns="68576" bIns="34289">
            <a:spAutoFit/>
          </a:bodyPr>
          <a:lstStyle/>
          <a:p>
            <a:pPr fontAlgn="auto">
              <a:spcBef>
                <a:spcPts val="0"/>
              </a:spcBef>
              <a:spcAft>
                <a:spcPts val="0"/>
              </a:spcAft>
              <a:defRPr/>
            </a:pPr>
            <a:r>
              <a:rPr lang="en-US" sz="1050" b="0" dirty="0">
                <a:solidFill>
                  <a:prstClr val="black"/>
                </a:solidFill>
                <a:latin typeface="Helvetica"/>
                <a:ea typeface=""/>
                <a:cs typeface="Helvetica"/>
              </a:rPr>
              <a:t>Quantitative information from RNA-</a:t>
            </a:r>
            <a:r>
              <a:rPr lang="en-US" sz="1050" b="0" dirty="0" err="1">
                <a:solidFill>
                  <a:prstClr val="black"/>
                </a:solidFill>
                <a:latin typeface="Helvetica"/>
                <a:ea typeface=""/>
                <a:cs typeface="Helvetica"/>
              </a:rPr>
              <a:t>seq</a:t>
            </a:r>
            <a:r>
              <a:rPr lang="en-US" sz="1050" b="0" dirty="0">
                <a:solidFill>
                  <a:prstClr val="black"/>
                </a:solidFill>
                <a:latin typeface="Helvetica"/>
                <a:ea typeface=""/>
                <a:cs typeface="Helvetica"/>
              </a:rPr>
              <a:t> signal: average signals at exon level (RPKMs)</a:t>
            </a:r>
          </a:p>
        </p:txBody>
      </p:sp>
      <p:sp>
        <p:nvSpPr>
          <p:cNvPr id="39" name="Rectangle 38"/>
          <p:cNvSpPr/>
          <p:nvPr/>
        </p:nvSpPr>
        <p:spPr>
          <a:xfrm>
            <a:off x="7385393" y="5437697"/>
            <a:ext cx="1307300" cy="230830"/>
          </a:xfrm>
          <a:prstGeom prst="rect">
            <a:avLst/>
          </a:prstGeom>
        </p:spPr>
        <p:txBody>
          <a:bodyPr wrap="square" lIns="68576" tIns="34289" rIns="68576" bIns="34289">
            <a:spAutoFit/>
          </a:bodyPr>
          <a:lstStyle/>
          <a:p>
            <a:pPr fontAlgn="auto">
              <a:spcBef>
                <a:spcPts val="0"/>
              </a:spcBef>
              <a:spcAft>
                <a:spcPts val="0"/>
              </a:spcAft>
              <a:defRPr/>
            </a:pPr>
            <a:r>
              <a:rPr lang="en-US" sz="1050" b="0" dirty="0">
                <a:solidFill>
                  <a:prstClr val="black"/>
                </a:solidFill>
                <a:latin typeface="Helvetica"/>
                <a:ea typeface=""/>
                <a:cs typeface="Helvetica"/>
              </a:rPr>
              <a:t>Reads =&gt; Signal</a:t>
            </a:r>
          </a:p>
        </p:txBody>
      </p:sp>
      <p:sp>
        <p:nvSpPr>
          <p:cNvPr id="42" name="Rectangle 41"/>
          <p:cNvSpPr/>
          <p:nvPr/>
        </p:nvSpPr>
        <p:spPr>
          <a:xfrm>
            <a:off x="880484" y="2377937"/>
            <a:ext cx="1878496" cy="4770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srgbClr val="0070C0"/>
                </a:solidFill>
                <a:latin typeface="Helvetica" charset="0"/>
                <a:ea typeface="Helvetica" charset="0"/>
                <a:cs typeface="Helvetica" charset="0"/>
              </a:rPr>
              <a:t>BAM files</a:t>
            </a:r>
          </a:p>
          <a:p>
            <a:pPr algn="ctr" fontAlgn="auto">
              <a:spcBef>
                <a:spcPts val="0"/>
              </a:spcBef>
              <a:spcAft>
                <a:spcPts val="0"/>
              </a:spcAft>
            </a:pPr>
            <a:r>
              <a:rPr lang="en-US" sz="1350" b="0" dirty="0">
                <a:solidFill>
                  <a:srgbClr val="FF0000"/>
                </a:solidFill>
                <a:latin typeface="Helvetica" charset="0"/>
                <a:ea typeface="Helvetica" charset="0"/>
                <a:cs typeface="Helvetica" charset="0"/>
              </a:rPr>
              <a:t>~1-2-fold reduction</a:t>
            </a:r>
          </a:p>
        </p:txBody>
      </p:sp>
      <p:cxnSp>
        <p:nvCxnSpPr>
          <p:cNvPr id="44" name="Straight Arrow Connector 43"/>
          <p:cNvCxnSpPr>
            <a:stCxn id="19" idx="2"/>
            <a:endCxn id="42" idx="0"/>
          </p:cNvCxnSpPr>
          <p:nvPr/>
        </p:nvCxnSpPr>
        <p:spPr>
          <a:xfrm>
            <a:off x="1819732" y="1871042"/>
            <a:ext cx="0" cy="5068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1814423" y="1986201"/>
            <a:ext cx="3863815" cy="300082"/>
          </a:xfrm>
          <a:prstGeom prst="rect">
            <a:avLst/>
          </a:prstGeom>
          <a:noFill/>
        </p:spPr>
        <p:txBody>
          <a:bodyPr wrap="non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Index-building + Alignment to reference genome</a:t>
            </a:r>
          </a:p>
        </p:txBody>
      </p:sp>
      <p:sp>
        <p:nvSpPr>
          <p:cNvPr id="46" name="Rectangle 45"/>
          <p:cNvSpPr/>
          <p:nvPr/>
        </p:nvSpPr>
        <p:spPr>
          <a:xfrm>
            <a:off x="880484" y="3567167"/>
            <a:ext cx="1878496" cy="4690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err="1">
                <a:solidFill>
                  <a:srgbClr val="0070C0"/>
                </a:solidFill>
                <a:latin typeface="Helvetica" charset="0"/>
                <a:ea typeface="Helvetica" charset="0"/>
                <a:cs typeface="Helvetica" charset="0"/>
              </a:rPr>
              <a:t>BigWig</a:t>
            </a:r>
            <a:r>
              <a:rPr lang="en-US" sz="1350" b="0" dirty="0">
                <a:solidFill>
                  <a:srgbClr val="0070C0"/>
                </a:solidFill>
                <a:latin typeface="Helvetica" charset="0"/>
                <a:ea typeface="Helvetica" charset="0"/>
                <a:cs typeface="Helvetica" charset="0"/>
              </a:rPr>
              <a:t> files</a:t>
            </a:r>
          </a:p>
          <a:p>
            <a:pPr algn="ctr" fontAlgn="auto">
              <a:spcBef>
                <a:spcPts val="0"/>
              </a:spcBef>
              <a:spcAft>
                <a:spcPts val="0"/>
              </a:spcAft>
            </a:pPr>
            <a:r>
              <a:rPr lang="en-US" sz="1350" b="0" dirty="0">
                <a:solidFill>
                  <a:srgbClr val="FF0000"/>
                </a:solidFill>
                <a:latin typeface="Helvetica" charset="0"/>
                <a:ea typeface="Helvetica" charset="0"/>
                <a:cs typeface="Helvetica" charset="0"/>
              </a:rPr>
              <a:t>~25-fold reduction</a:t>
            </a:r>
          </a:p>
        </p:txBody>
      </p:sp>
      <p:sp>
        <p:nvSpPr>
          <p:cNvPr id="51" name="TextBox 50"/>
          <p:cNvSpPr txBox="1"/>
          <p:nvPr/>
        </p:nvSpPr>
        <p:spPr>
          <a:xfrm>
            <a:off x="1851742" y="3026683"/>
            <a:ext cx="3829895" cy="300082"/>
          </a:xfrm>
          <a:prstGeom prst="rect">
            <a:avLst/>
          </a:prstGeom>
          <a:noFill/>
        </p:spPr>
        <p:txBody>
          <a:bodyPr wrap="non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Conversion to signal track by overlapping reads</a:t>
            </a:r>
          </a:p>
        </p:txBody>
      </p:sp>
      <p:cxnSp>
        <p:nvCxnSpPr>
          <p:cNvPr id="53" name="Straight Arrow Connector 52"/>
          <p:cNvCxnSpPr>
            <a:endCxn id="51" idx="3"/>
          </p:cNvCxnSpPr>
          <p:nvPr/>
        </p:nvCxnSpPr>
        <p:spPr>
          <a:xfrm flipH="1" flipV="1">
            <a:off x="5681637" y="3176724"/>
            <a:ext cx="1477699" cy="6285"/>
          </a:xfrm>
          <a:prstGeom prst="straightConnector1">
            <a:avLst/>
          </a:prstGeom>
          <a:ln w="63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7" name="Elbow Connector 56"/>
          <p:cNvCxnSpPr>
            <a:stCxn id="7" idx="0"/>
          </p:cNvCxnSpPr>
          <p:nvPr/>
        </p:nvCxnSpPr>
        <p:spPr>
          <a:xfrm rot="16200000" flipV="1">
            <a:off x="3703835" y="2876023"/>
            <a:ext cx="283319" cy="2134616"/>
          </a:xfrm>
          <a:prstGeom prst="bentConnector2">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823999" y="5032155"/>
            <a:ext cx="1878496" cy="6543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srgbClr val="0070C0"/>
                </a:solidFill>
                <a:latin typeface="Helvetica" charset="0"/>
                <a:ea typeface="Helvetica" charset="0"/>
                <a:cs typeface="Helvetica" charset="0"/>
              </a:rPr>
              <a:t>Gene/Transcript expression matrix</a:t>
            </a:r>
          </a:p>
          <a:p>
            <a:pPr algn="ctr" fontAlgn="auto">
              <a:spcBef>
                <a:spcPts val="0"/>
              </a:spcBef>
              <a:spcAft>
                <a:spcPts val="0"/>
              </a:spcAft>
            </a:pPr>
            <a:r>
              <a:rPr lang="en-US" sz="1350" b="0" dirty="0">
                <a:solidFill>
                  <a:srgbClr val="FF0000"/>
                </a:solidFill>
                <a:latin typeface="Helvetica" charset="0"/>
                <a:ea typeface="Helvetica" charset="0"/>
                <a:cs typeface="Helvetica" charset="0"/>
              </a:rPr>
              <a:t>~20-fold reduction</a:t>
            </a:r>
          </a:p>
        </p:txBody>
      </p:sp>
      <p:cxnSp>
        <p:nvCxnSpPr>
          <p:cNvPr id="25" name="Straight Arrow Connector 24"/>
          <p:cNvCxnSpPr>
            <a:stCxn id="42" idx="2"/>
            <a:endCxn id="46" idx="0"/>
          </p:cNvCxnSpPr>
          <p:nvPr/>
        </p:nvCxnSpPr>
        <p:spPr>
          <a:xfrm>
            <a:off x="1819732" y="2855016"/>
            <a:ext cx="0" cy="7121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46" idx="2"/>
          </p:cNvCxnSpPr>
          <p:nvPr/>
        </p:nvCxnSpPr>
        <p:spPr>
          <a:xfrm flipH="1">
            <a:off x="1814423" y="4036177"/>
            <a:ext cx="5309" cy="9959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895091" y="4274832"/>
            <a:ext cx="883095" cy="507831"/>
          </a:xfrm>
          <a:prstGeom prst="rect">
            <a:avLst/>
          </a:prstGeom>
          <a:noFill/>
        </p:spPr>
        <p:txBody>
          <a:bodyPr wrap="squar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Mapping to genes</a:t>
            </a:r>
          </a:p>
        </p:txBody>
      </p:sp>
      <p:pic>
        <p:nvPicPr>
          <p:cNvPr id="7" name="Picture 6"/>
          <p:cNvPicPr>
            <a:picLocks noChangeAspect="1"/>
          </p:cNvPicPr>
          <p:nvPr/>
        </p:nvPicPr>
        <p:blipFill>
          <a:blip r:embed="rId3"/>
          <a:stretch>
            <a:fillRect/>
          </a:stretch>
        </p:blipFill>
        <p:spPr>
          <a:xfrm>
            <a:off x="3084003" y="4084990"/>
            <a:ext cx="3657600" cy="1362075"/>
          </a:xfrm>
          <a:prstGeom prst="rect">
            <a:avLst/>
          </a:prstGeom>
        </p:spPr>
      </p:pic>
      <p:sp>
        <p:nvSpPr>
          <p:cNvPr id="2" name="TextBox 1"/>
          <p:cNvSpPr txBox="1"/>
          <p:nvPr/>
        </p:nvSpPr>
        <p:spPr>
          <a:xfrm>
            <a:off x="3271759" y="221867"/>
            <a:ext cx="2973891" cy="461665"/>
          </a:xfrm>
          <a:prstGeom prst="rect">
            <a:avLst/>
          </a:prstGeom>
          <a:noFill/>
        </p:spPr>
        <p:txBody>
          <a:bodyPr wrap="none" rtlCol="0">
            <a:spAutoFit/>
          </a:bodyPr>
          <a:lstStyle/>
          <a:p>
            <a:r>
              <a:rPr lang="en-US" sz="2400" dirty="0" smtClean="0"/>
              <a:t>RNA-</a:t>
            </a:r>
            <a:r>
              <a:rPr lang="en-US" sz="2400" dirty="0" err="1" smtClean="0"/>
              <a:t>Seq</a:t>
            </a:r>
            <a:r>
              <a:rPr lang="en-US" sz="2400" dirty="0" smtClean="0"/>
              <a:t> Overview</a:t>
            </a:r>
            <a:endParaRPr lang="en-US" sz="2400" dirty="0"/>
          </a:p>
        </p:txBody>
      </p:sp>
    </p:spTree>
    <p:extLst>
      <p:ext uri="{BB962C8B-B14F-4D97-AF65-F5344CB8AC3E}">
        <p14:creationId xmlns:p14="http://schemas.microsoft.com/office/powerpoint/2010/main" val="3331743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441" y="444500"/>
            <a:ext cx="5479159" cy="1397000"/>
          </a:xfrm>
        </p:spPr>
        <p:txBody>
          <a:bodyPr/>
          <a:lstStyle/>
          <a:p>
            <a:r>
              <a:rPr lang="en-US" dirty="0" smtClean="0"/>
              <a:t>2-sided nature of functional </a:t>
            </a:r>
            <a:br>
              <a:rPr lang="en-US" dirty="0" smtClean="0"/>
            </a:br>
            <a:r>
              <a:rPr lang="en-US" dirty="0" smtClean="0"/>
              <a:t>genomics data: Analysis can be </a:t>
            </a:r>
            <a:br>
              <a:rPr lang="en-US" dirty="0" smtClean="0"/>
            </a:br>
            <a:r>
              <a:rPr lang="en-US" dirty="0" smtClean="0">
                <a:solidFill>
                  <a:schemeClr val="accent1">
                    <a:lumMod val="50000"/>
                  </a:schemeClr>
                </a:solidFill>
              </a:rPr>
              <a:t>very General/Public</a:t>
            </a:r>
            <a:r>
              <a:rPr lang="en-US" dirty="0" smtClean="0"/>
              <a:t> </a:t>
            </a:r>
            <a:br>
              <a:rPr lang="en-US" dirty="0" smtClean="0"/>
            </a:br>
            <a:r>
              <a:rPr lang="en-US" dirty="0" smtClean="0">
                <a:solidFill>
                  <a:srgbClr val="800000"/>
                </a:solidFill>
              </a:rPr>
              <a:t>or Individual/Private</a:t>
            </a:r>
            <a:endParaRPr lang="en-US" dirty="0">
              <a:solidFill>
                <a:srgbClr val="800000"/>
              </a:solidFill>
            </a:endParaRPr>
          </a:p>
        </p:txBody>
      </p:sp>
      <p:sp>
        <p:nvSpPr>
          <p:cNvPr id="3" name="Content Placeholder 2"/>
          <p:cNvSpPr>
            <a:spLocks noGrp="1"/>
          </p:cNvSpPr>
          <p:nvPr>
            <p:ph idx="1"/>
          </p:nvPr>
        </p:nvSpPr>
        <p:spPr>
          <a:xfrm>
            <a:off x="195168" y="2083547"/>
            <a:ext cx="8599207" cy="4334666"/>
          </a:xfrm>
        </p:spPr>
        <p:txBody>
          <a:bodyPr/>
          <a:lstStyle/>
          <a:p>
            <a:r>
              <a:rPr lang="en-US" sz="2000" b="1" dirty="0" smtClean="0"/>
              <a:t>General </a:t>
            </a:r>
            <a:r>
              <a:rPr lang="en-US" sz="2000" b="1" dirty="0"/>
              <a:t>quantifications</a:t>
            </a:r>
            <a:r>
              <a:rPr lang="en-US" sz="2000" dirty="0"/>
              <a:t> related to </a:t>
            </a:r>
            <a:r>
              <a:rPr lang="en-US" sz="2000" dirty="0" smtClean="0"/>
              <a:t>overall aspects </a:t>
            </a:r>
            <a:br>
              <a:rPr lang="en-US" sz="2000" dirty="0" smtClean="0"/>
            </a:br>
            <a:r>
              <a:rPr lang="en-US" sz="2000" dirty="0" smtClean="0"/>
              <a:t>of </a:t>
            </a:r>
            <a:r>
              <a:rPr lang="en-US" sz="2000" dirty="0"/>
              <a:t>a </a:t>
            </a:r>
            <a:r>
              <a:rPr lang="en-US" sz="2000" dirty="0" smtClean="0"/>
              <a:t>condition </a:t>
            </a:r>
            <a:r>
              <a:rPr lang="mr-IN" sz="2000" dirty="0"/>
              <a:t>–</a:t>
            </a:r>
            <a:r>
              <a:rPr lang="en-US" sz="2000" dirty="0"/>
              <a:t> </a:t>
            </a:r>
            <a:r>
              <a:rPr lang="en-US" sz="2000" dirty="0" err="1"/>
              <a:t>ie</a:t>
            </a:r>
            <a:r>
              <a:rPr lang="en-US" sz="2000" dirty="0"/>
              <a:t> </a:t>
            </a:r>
            <a:r>
              <a:rPr lang="en-US" sz="2000" dirty="0" smtClean="0"/>
              <a:t>gene </a:t>
            </a:r>
            <a:r>
              <a:rPr lang="en-US" sz="2000" dirty="0"/>
              <a:t>activity as a function of:</a:t>
            </a:r>
          </a:p>
          <a:p>
            <a:pPr lvl="1"/>
            <a:r>
              <a:rPr lang="en-US" sz="1800" dirty="0"/>
              <a:t>Developmental stage: basic patterns and clusters of co-active genes across an organisms development</a:t>
            </a:r>
          </a:p>
          <a:p>
            <a:pPr lvl="1"/>
            <a:r>
              <a:rPr lang="en-US" sz="1800" dirty="0"/>
              <a:t>Evolutionary relationships: behavior preserved across a wide range of </a:t>
            </a:r>
            <a:r>
              <a:rPr lang="en-US" sz="1800" dirty="0" smtClean="0"/>
              <a:t>organisms</a:t>
            </a:r>
            <a:endParaRPr lang="en-US" sz="1800" dirty="0"/>
          </a:p>
          <a:p>
            <a:pPr lvl="1"/>
            <a:r>
              <a:rPr lang="en-US" sz="1800" dirty="0"/>
              <a:t>Tissue- and </a:t>
            </a:r>
            <a:r>
              <a:rPr lang="en-US" sz="1800" dirty="0" smtClean="0"/>
              <a:t>cell-type</a:t>
            </a:r>
          </a:p>
          <a:p>
            <a:pPr lvl="1"/>
            <a:r>
              <a:rPr lang="en-US" sz="1800" dirty="0" smtClean="0"/>
              <a:t>Disease </a:t>
            </a:r>
            <a:r>
              <a:rPr lang="en-US" sz="1800" dirty="0"/>
              <a:t>phenotypes: </a:t>
            </a:r>
            <a:r>
              <a:rPr lang="en-US" sz="1800" dirty="0" smtClean="0"/>
              <a:t>what genes go up in cancer?</a:t>
            </a:r>
            <a:endParaRPr lang="en-US" sz="1800" dirty="0"/>
          </a:p>
          <a:p>
            <a:r>
              <a:rPr lang="en-US" sz="2000" b="1" dirty="0" smtClean="0"/>
              <a:t>Above are </a:t>
            </a:r>
            <a:r>
              <a:rPr lang="en-US" sz="2000" b="1" dirty="0"/>
              <a:t>not tied to an </a:t>
            </a:r>
            <a:r>
              <a:rPr lang="en-US" sz="2000" b="1" dirty="0" smtClean="0"/>
              <a:t>individual’s genotype. However</a:t>
            </a:r>
            <a:r>
              <a:rPr lang="en-US" sz="2000" b="1" dirty="0"/>
              <a:t>, data </a:t>
            </a:r>
            <a:r>
              <a:rPr lang="en-US" sz="2000" b="1" dirty="0" smtClean="0"/>
              <a:t>is derived </a:t>
            </a:r>
            <a:r>
              <a:rPr lang="en-US" sz="2000" b="1" dirty="0"/>
              <a:t>from an individual </a:t>
            </a:r>
            <a:r>
              <a:rPr lang="en-US" sz="2000" b="1" dirty="0" smtClean="0"/>
              <a:t>&amp; tagged </a:t>
            </a:r>
            <a:r>
              <a:rPr lang="en-US" sz="2000" b="1" dirty="0"/>
              <a:t>with an individual’s genotype</a:t>
            </a:r>
          </a:p>
          <a:p>
            <a:r>
              <a:rPr lang="en-US" sz="2000" dirty="0" smtClean="0"/>
              <a:t>Note, a few calculations aim </a:t>
            </a:r>
            <a:r>
              <a:rPr lang="en-US" sz="2000" dirty="0"/>
              <a:t>to use </a:t>
            </a:r>
            <a:r>
              <a:rPr lang="en-US" sz="2000" dirty="0" smtClean="0"/>
              <a:t>explicitly genotype to </a:t>
            </a:r>
            <a:r>
              <a:rPr lang="en-US" sz="2000" dirty="0"/>
              <a:t>derive general relations related to sequence variation &amp; gene </a:t>
            </a:r>
            <a:r>
              <a:rPr lang="en-US" sz="2000" dirty="0" smtClean="0"/>
              <a:t>expression (</a:t>
            </a:r>
            <a:r>
              <a:rPr lang="en-US" sz="2000" dirty="0" err="1" smtClean="0"/>
              <a:t>eg</a:t>
            </a:r>
            <a:r>
              <a:rPr lang="en-US" sz="2000" dirty="0" smtClean="0"/>
              <a:t> allelic activity)</a:t>
            </a:r>
            <a:endParaRPr lang="en-US" sz="2000" dirty="0"/>
          </a:p>
        </p:txBody>
      </p:sp>
      <p:pic>
        <p:nvPicPr>
          <p:cNvPr id="4" name="Picture 1" descr="323005040705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06671" y="178267"/>
            <a:ext cx="2487704" cy="24877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9636841"/>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Title 1"/>
          <p:cNvSpPr>
            <a:spLocks noGrp="1"/>
          </p:cNvSpPr>
          <p:nvPr>
            <p:ph type="title"/>
          </p:nvPr>
        </p:nvSpPr>
        <p:spPr>
          <a:xfrm>
            <a:off x="685800" y="192741"/>
            <a:ext cx="7772400" cy="1143000"/>
          </a:xfrm>
        </p:spPr>
        <p:txBody>
          <a:bodyPr/>
          <a:lstStyle/>
          <a:p>
            <a:r>
              <a:rPr lang="en-US" dirty="0" smtClean="0">
                <a:latin typeface="Arial" charset="0"/>
                <a:ea typeface="ＭＳ Ｐゴシック" charset="0"/>
                <a:cs typeface="ＭＳ Ｐゴシック" charset="0"/>
              </a:rPr>
              <a:t>Importance of Leakage Quantification </a:t>
            </a:r>
            <a:br>
              <a:rPr lang="en-US" dirty="0" smtClean="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for Genomic Privacy</a:t>
            </a:r>
            <a:endParaRPr lang="en-US" dirty="0">
              <a:latin typeface="Arial" charset="0"/>
              <a:ea typeface="ＭＳ Ｐゴシック" charset="0"/>
              <a:cs typeface="ＭＳ Ｐゴシック" charset="0"/>
            </a:endParaRPr>
          </a:p>
        </p:txBody>
      </p:sp>
      <p:sp>
        <p:nvSpPr>
          <p:cNvPr id="2" name="Content Placeholder 1"/>
          <p:cNvSpPr>
            <a:spLocks noGrp="1"/>
          </p:cNvSpPr>
          <p:nvPr>
            <p:ph idx="1"/>
          </p:nvPr>
        </p:nvSpPr>
        <p:spPr>
          <a:xfrm>
            <a:off x="295835" y="1214717"/>
            <a:ext cx="8552330" cy="4638675"/>
          </a:xfrm>
        </p:spPr>
        <p:txBody>
          <a:bodyPr/>
          <a:lstStyle/>
          <a:p>
            <a:pPr>
              <a:defRPr/>
            </a:pPr>
            <a:r>
              <a:rPr lang="en-US" sz="2000" dirty="0"/>
              <a:t>The </a:t>
            </a:r>
            <a:r>
              <a:rPr lang="en-US" sz="2000" b="1" dirty="0" smtClean="0">
                <a:solidFill>
                  <a:srgbClr val="FF0000"/>
                </a:solidFill>
              </a:rPr>
              <a:t>overall dilemma </a:t>
            </a:r>
            <a:r>
              <a:rPr lang="en-US" sz="2000" b="1" dirty="0">
                <a:solidFill>
                  <a:srgbClr val="FF0000"/>
                </a:solidFill>
              </a:rPr>
              <a:t>of </a:t>
            </a:r>
            <a:r>
              <a:rPr lang="en-US" sz="2000" b="1" dirty="0" smtClean="0">
                <a:solidFill>
                  <a:srgbClr val="FF0000"/>
                </a:solidFill>
              </a:rPr>
              <a:t>genomic privacy</a:t>
            </a:r>
            <a:endParaRPr lang="en-US" sz="2000" b="1" dirty="0">
              <a:solidFill>
                <a:srgbClr val="FF0000"/>
              </a:solidFill>
            </a:endParaRPr>
          </a:p>
          <a:p>
            <a:pPr lvl="1">
              <a:defRPr/>
            </a:pPr>
            <a:r>
              <a:rPr lang="en-US" sz="2000" dirty="0"/>
              <a:t>From sharing information, the individual is potentially harmed but society </a:t>
            </a:r>
            <a:r>
              <a:rPr lang="en-US" sz="2000" dirty="0" smtClean="0"/>
              <a:t>benefits in terms of medical research</a:t>
            </a:r>
            <a:endParaRPr lang="en-US" sz="2000" dirty="0"/>
          </a:p>
          <a:p>
            <a:pPr lvl="1">
              <a:defRPr/>
            </a:pPr>
            <a:r>
              <a:rPr lang="en-US" sz="2000" dirty="0" smtClean="0"/>
              <a:t>How to balance risks v rewards?</a:t>
            </a:r>
          </a:p>
          <a:p>
            <a:pPr>
              <a:defRPr/>
            </a:pPr>
            <a:r>
              <a:rPr lang="en-US" sz="2000" b="1" dirty="0" smtClean="0">
                <a:solidFill>
                  <a:srgbClr val="00B400"/>
                </a:solidFill>
              </a:rPr>
              <a:t>Need to quantify leakage</a:t>
            </a:r>
          </a:p>
          <a:p>
            <a:pPr lvl="1">
              <a:defRPr/>
            </a:pPr>
            <a:r>
              <a:rPr lang="en-US" sz="2000" dirty="0" smtClean="0"/>
              <a:t>Cost Benefit Analysis: how helpful is identifiable data in genomic research v. potential harm from a breach</a:t>
            </a:r>
          </a:p>
          <a:p>
            <a:pPr lvl="1">
              <a:defRPr/>
            </a:pPr>
            <a:r>
              <a:rPr lang="en-US" sz="2000" dirty="0" smtClean="0"/>
              <a:t>What </a:t>
            </a:r>
            <a:r>
              <a:rPr lang="en-US" sz="2000" dirty="0"/>
              <a:t>is acceptable </a:t>
            </a:r>
            <a:r>
              <a:rPr lang="en-US" sz="2000" dirty="0" smtClean="0"/>
              <a:t>risk </a:t>
            </a:r>
            <a:r>
              <a:rPr lang="mr-IN" sz="2000" dirty="0" smtClean="0"/>
              <a:t>–</a:t>
            </a:r>
            <a:r>
              <a:rPr lang="en-US" sz="2000" dirty="0" smtClean="0"/>
              <a:t> </a:t>
            </a:r>
            <a:r>
              <a:rPr lang="en-US" sz="2000" dirty="0" err="1" smtClean="0"/>
              <a:t>ie</a:t>
            </a:r>
            <a:r>
              <a:rPr lang="en-US" sz="2000" dirty="0" smtClean="0"/>
              <a:t> what </a:t>
            </a:r>
            <a:r>
              <a:rPr lang="en-US" sz="2000" dirty="0"/>
              <a:t>is acceptable data leakage? </a:t>
            </a:r>
          </a:p>
          <a:p>
            <a:pPr>
              <a:defRPr/>
            </a:pPr>
            <a:r>
              <a:rPr lang="en-US" sz="2000" dirty="0" smtClean="0"/>
              <a:t>Also, </a:t>
            </a:r>
            <a:r>
              <a:rPr lang="en-US" sz="2000" b="1" dirty="0" smtClean="0">
                <a:solidFill>
                  <a:srgbClr val="00B400"/>
                </a:solidFill>
              </a:rPr>
              <a:t>need careful </a:t>
            </a:r>
            <a:r>
              <a:rPr lang="en-US" sz="2000" b="1" dirty="0">
                <a:solidFill>
                  <a:srgbClr val="00B400"/>
                </a:solidFill>
              </a:rPr>
              <a:t>separation &amp; coupling of private &amp; public data</a:t>
            </a:r>
            <a:r>
              <a:rPr lang="en-US" sz="2000" dirty="0"/>
              <a:t> </a:t>
            </a:r>
          </a:p>
          <a:p>
            <a:pPr lvl="1">
              <a:defRPr/>
            </a:pPr>
            <a:r>
              <a:rPr lang="en-US" sz="2000" dirty="0"/>
              <a:t>Lightweight, freely accessible secondary datasets coupled to underlying variants </a:t>
            </a:r>
          </a:p>
          <a:p>
            <a:pPr lvl="1">
              <a:defRPr/>
            </a:pPr>
            <a:r>
              <a:rPr lang="en-US" sz="2000" dirty="0"/>
              <a:t>Selection of stub &amp; "test pilot" datasets for benchmarking</a:t>
            </a:r>
          </a:p>
          <a:p>
            <a:pPr lvl="1">
              <a:defRPr/>
            </a:pPr>
            <a:r>
              <a:rPr lang="en-US" sz="2000" dirty="0"/>
              <a:t>Develop programs on public stubs on your laptop, then move the program to the cloud for private production run</a:t>
            </a:r>
          </a:p>
          <a:p>
            <a:pPr lvl="1">
              <a:defRPr/>
            </a:pPr>
            <a:endParaRPr lang="en-US" sz="2000" dirty="0"/>
          </a:p>
          <a:p>
            <a:endParaRPr lang="en-US" sz="2000" dirty="0"/>
          </a:p>
        </p:txBody>
      </p:sp>
      <p:sp>
        <p:nvSpPr>
          <p:cNvPr id="319491" name="TextBox 1"/>
          <p:cNvSpPr txBox="1">
            <a:spLocks noChangeArrowheads="1"/>
          </p:cNvSpPr>
          <p:nvPr/>
        </p:nvSpPr>
        <p:spPr bwMode="auto">
          <a:xfrm>
            <a:off x="31751" y="6560307"/>
            <a:ext cx="6722954" cy="276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[D </a:t>
            </a:r>
            <a:r>
              <a:rPr lang="en-US" b="0" dirty="0" err="1">
                <a:solidFill>
                  <a:srgbClr val="7F7F7F"/>
                </a:solidFill>
              </a:rPr>
              <a:t>Greenbaum</a:t>
            </a:r>
            <a:r>
              <a:rPr lang="en-US" b="0" dirty="0">
                <a:solidFill>
                  <a:srgbClr val="7F7F7F"/>
                </a:solidFill>
              </a:rPr>
              <a:t>, M Gerstein (‘11). Am J </a:t>
            </a:r>
            <a:r>
              <a:rPr lang="en-US" b="0" dirty="0" err="1">
                <a:solidFill>
                  <a:srgbClr val="7F7F7F"/>
                </a:solidFill>
              </a:rPr>
              <a:t>Bioeth</a:t>
            </a:r>
            <a:r>
              <a:rPr lang="en-US" b="0" dirty="0">
                <a:solidFill>
                  <a:srgbClr val="7F7F7F"/>
                </a:solidFill>
              </a:rPr>
              <a:t> 11:39. </a:t>
            </a:r>
            <a:r>
              <a:rPr lang="en-US" b="0" dirty="0" err="1">
                <a:solidFill>
                  <a:srgbClr val="7F7F7F"/>
                </a:solidFill>
              </a:rPr>
              <a:t>Greenbaum</a:t>
            </a:r>
            <a:r>
              <a:rPr lang="en-US" b="0" dirty="0">
                <a:solidFill>
                  <a:srgbClr val="7F7F7F"/>
                </a:solidFill>
              </a:rPr>
              <a:t> &amp; Gerstein, The Scientist ('13)]</a:t>
            </a:r>
          </a:p>
        </p:txBody>
      </p:sp>
    </p:spTree>
    <p:extLst>
      <p:ext uri="{BB962C8B-B14F-4D97-AF65-F5344CB8AC3E}">
        <p14:creationId xmlns:p14="http://schemas.microsoft.com/office/powerpoint/2010/main" val="1752020716"/>
      </p:ext>
    </p:extLst>
  </p:cSld>
  <p:clrMapOvr>
    <a:masterClrMapping/>
  </p:clrMapOvr>
  <p:transition advTm="160231"/>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Genomic Privacy &amp; the 2-sided Nature of RNA-</a:t>
            </a:r>
            <a:r>
              <a:rPr lang="en-US" sz="2000" dirty="0" err="1" smtClean="0"/>
              <a:t>seq</a:t>
            </a:r>
            <a:r>
              <a:rPr lang="en-US" sz="2000" dirty="0" smtClean="0"/>
              <a:t>:</a:t>
            </a:r>
            <a:br>
              <a:rPr lang="en-US" sz="2000" dirty="0" smtClean="0"/>
            </a:br>
            <a:r>
              <a:rPr lang="en-US" sz="2000" dirty="0" smtClean="0"/>
              <a:t> Quantifying the Leakage of Individual Information</a:t>
            </a:r>
            <a:endParaRPr lang="en-US" sz="2000" dirty="0"/>
          </a:p>
        </p:txBody>
      </p:sp>
      <p:sp>
        <p:nvSpPr>
          <p:cNvPr id="3" name="Content Placeholder 2"/>
          <p:cNvSpPr>
            <a:spLocks noGrp="1"/>
          </p:cNvSpPr>
          <p:nvPr>
            <p:ph sz="half" idx="1"/>
          </p:nvPr>
        </p:nvSpPr>
        <p:spPr>
          <a:xfrm>
            <a:off x="685800" y="1326586"/>
            <a:ext cx="2998694" cy="5403747"/>
          </a:xfrm>
        </p:spPr>
        <p:txBody>
          <a:bodyPr/>
          <a:lstStyle/>
          <a:p>
            <a:r>
              <a:rPr lang="en-US" sz="2400" b="1" dirty="0" smtClean="0"/>
              <a:t>Intro on RNA-</a:t>
            </a:r>
            <a:r>
              <a:rPr lang="en-US" sz="2400" b="1" dirty="0" err="1" smtClean="0"/>
              <a:t>seq</a:t>
            </a:r>
            <a:r>
              <a:rPr lang="en-US" sz="2400" b="1" dirty="0" smtClean="0"/>
              <a:t> &amp; the General Dilemma of Genomic Privacy</a:t>
            </a:r>
          </a:p>
          <a:p>
            <a:pPr lvl="1"/>
            <a:r>
              <a:rPr lang="en-US" sz="1800" dirty="0"/>
              <a:t>RNA-</a:t>
            </a:r>
            <a:r>
              <a:rPr lang="en-US" sz="1800" dirty="0" err="1"/>
              <a:t>seq</a:t>
            </a:r>
            <a:r>
              <a:rPr lang="en-US" sz="1800" dirty="0"/>
              <a:t> Presents a tricky privacy issue since much of the sequencing is for general, non-individual specific results yet it’s tagged with individual information</a:t>
            </a:r>
          </a:p>
          <a:p>
            <a:pPr lvl="1"/>
            <a:r>
              <a:rPr lang="en-US" sz="1800" dirty="0"/>
              <a:t>The need to quantify leaks</a:t>
            </a:r>
          </a:p>
          <a:p>
            <a:pPr lvl="2"/>
            <a:endParaRPr lang="en-US" sz="1400" dirty="0" smtClean="0"/>
          </a:p>
          <a:p>
            <a:pPr lvl="2"/>
            <a:endParaRPr lang="en-US" sz="1400" dirty="0" smtClean="0"/>
          </a:p>
        </p:txBody>
      </p:sp>
      <p:sp>
        <p:nvSpPr>
          <p:cNvPr id="4" name="Content Placeholder 3"/>
          <p:cNvSpPr>
            <a:spLocks noGrp="1"/>
          </p:cNvSpPr>
          <p:nvPr>
            <p:ph sz="half" idx="2"/>
          </p:nvPr>
        </p:nvSpPr>
        <p:spPr>
          <a:xfrm>
            <a:off x="4087906" y="1313492"/>
            <a:ext cx="4545106" cy="5416841"/>
          </a:xfrm>
        </p:spPr>
        <p:txBody>
          <a:bodyPr/>
          <a:lstStyle/>
          <a:p>
            <a:r>
              <a:rPr lang="en-US" sz="2400" b="1" dirty="0" smtClean="0"/>
              <a:t>Quantifying </a:t>
            </a:r>
            <a:br>
              <a:rPr lang="en-US" sz="2400" b="1" dirty="0" smtClean="0"/>
            </a:br>
            <a:r>
              <a:rPr lang="en-US" sz="2400" b="1" dirty="0" smtClean="0"/>
              <a:t>RNA-</a:t>
            </a:r>
            <a:r>
              <a:rPr lang="en-US" sz="2400" b="1" dirty="0" err="1" smtClean="0"/>
              <a:t>seq</a:t>
            </a:r>
            <a:r>
              <a:rPr lang="en-US" sz="2400" b="1" dirty="0" smtClean="0"/>
              <a:t> Leakage</a:t>
            </a:r>
            <a:br>
              <a:rPr lang="en-US" sz="2400" b="1" dirty="0" smtClean="0"/>
            </a:br>
            <a:r>
              <a:rPr lang="mr-IN" sz="2400" b="1" dirty="0" smtClean="0"/>
              <a:t>…</a:t>
            </a:r>
            <a:r>
              <a:rPr lang="en-US" sz="2400" b="1" dirty="0" smtClean="0"/>
              <a:t>from Reads</a:t>
            </a:r>
            <a:endParaRPr lang="en-US" sz="2400" b="1" dirty="0"/>
          </a:p>
          <a:p>
            <a:pPr lvl="1"/>
            <a:r>
              <a:rPr lang="en-US" sz="1800" dirty="0"/>
              <a:t>A</a:t>
            </a:r>
            <a:r>
              <a:rPr lang="en-US" sz="1800" dirty="0" smtClean="0"/>
              <a:t>lmost as much as WGS</a:t>
            </a:r>
          </a:p>
          <a:p>
            <a:pPr lvl="1"/>
            <a:r>
              <a:rPr lang="en-US" sz="1800" dirty="0" smtClean="0"/>
              <a:t>But can remove </a:t>
            </a:r>
            <a:br>
              <a:rPr lang="en-US" sz="1800" dirty="0" smtClean="0"/>
            </a:br>
            <a:r>
              <a:rPr lang="en-US" sz="1800" dirty="0" smtClean="0"/>
              <a:t>SNVs </a:t>
            </a:r>
            <a:r>
              <a:rPr lang="en-US" sz="1800" dirty="0"/>
              <a:t>in reads w/ </a:t>
            </a:r>
            <a:r>
              <a:rPr lang="en-US" sz="1800" dirty="0" smtClean="0"/>
              <a:t>MRF</a:t>
            </a:r>
          </a:p>
          <a:p>
            <a:r>
              <a:rPr lang="mr-IN" sz="2200" b="1" dirty="0" smtClean="0"/>
              <a:t>…</a:t>
            </a:r>
            <a:r>
              <a:rPr lang="en-US" sz="2200" b="1" dirty="0" smtClean="0"/>
              <a:t>from </a:t>
            </a:r>
            <a:r>
              <a:rPr lang="en-US" sz="2200" b="1" dirty="0" err="1" smtClean="0"/>
              <a:t>eQTLs</a:t>
            </a:r>
            <a:endParaRPr lang="en-US" sz="2200" b="1" dirty="0"/>
          </a:p>
          <a:p>
            <a:pPr lvl="1"/>
            <a:r>
              <a:rPr lang="en-US" sz="1800" dirty="0"/>
              <a:t>Quantifying &amp; removing variant info from expression levels + </a:t>
            </a:r>
            <a:r>
              <a:rPr lang="en-US" sz="1800" dirty="0" smtClean="0"/>
              <a:t/>
            </a:r>
            <a:br>
              <a:rPr lang="en-US" sz="1800" dirty="0" smtClean="0"/>
            </a:br>
            <a:r>
              <a:rPr lang="en-US" sz="1800" dirty="0" err="1" smtClean="0"/>
              <a:t>eQTLs</a:t>
            </a:r>
            <a:r>
              <a:rPr lang="en-US" sz="1800" dirty="0" smtClean="0"/>
              <a:t> </a:t>
            </a:r>
            <a:r>
              <a:rPr lang="en-US" sz="1800" dirty="0"/>
              <a:t>using ICI &amp; predictability</a:t>
            </a:r>
          </a:p>
          <a:p>
            <a:pPr lvl="1"/>
            <a:r>
              <a:rPr lang="en-US" sz="1800" dirty="0"/>
              <a:t>Instantiating a practical linking </a:t>
            </a:r>
            <a:r>
              <a:rPr lang="en-US" sz="1800" dirty="0" smtClean="0"/>
              <a:t>attack</a:t>
            </a:r>
          </a:p>
          <a:p>
            <a:r>
              <a:rPr lang="mr-IN" sz="2200" b="1" dirty="0" smtClean="0"/>
              <a:t>…</a:t>
            </a:r>
            <a:r>
              <a:rPr lang="en-US" sz="2200" b="1" dirty="0" smtClean="0"/>
              <a:t>from </a:t>
            </a:r>
            <a:r>
              <a:rPr lang="en-US" sz="2200" b="1" dirty="0" err="1" smtClean="0"/>
              <a:t>Indels</a:t>
            </a:r>
            <a:r>
              <a:rPr lang="en-US" sz="2200" b="1" dirty="0" smtClean="0"/>
              <a:t>/SVs</a:t>
            </a:r>
          </a:p>
          <a:p>
            <a:pPr lvl="1"/>
            <a:r>
              <a:rPr lang="en-US" sz="1800" dirty="0" smtClean="0"/>
              <a:t>Another source of leakage in RNA-</a:t>
            </a:r>
            <a:r>
              <a:rPr lang="en-US" sz="1800" dirty="0" err="1" smtClean="0"/>
              <a:t>seq</a:t>
            </a:r>
            <a:r>
              <a:rPr lang="en-US" sz="1800" dirty="0" smtClean="0"/>
              <a:t> data &amp; how to use these for a related linking attack</a:t>
            </a:r>
          </a:p>
          <a:p>
            <a:endParaRPr lang="en-US" sz="2400" dirty="0"/>
          </a:p>
          <a:p>
            <a:endParaRPr lang="en-US" sz="2400" dirty="0"/>
          </a:p>
          <a:p>
            <a:endParaRPr lang="en-US" sz="2400" dirty="0"/>
          </a:p>
        </p:txBody>
      </p:sp>
      <p:sp>
        <p:nvSpPr>
          <p:cNvPr id="5" name="Rectangle 4"/>
          <p:cNvSpPr/>
          <p:nvPr/>
        </p:nvSpPr>
        <p:spPr>
          <a:xfrm>
            <a:off x="3779956" y="3290501"/>
            <a:ext cx="1584088" cy="276999"/>
          </a:xfrm>
          <a:prstGeom prst="rect">
            <a:avLst/>
          </a:prstGeom>
        </p:spPr>
        <p:txBody>
          <a:bodyPr wrap="none">
            <a:spAutoFit/>
          </a:bodyPr>
          <a:lstStyle/>
          <a:p>
            <a:pPr>
              <a:spcBef>
                <a:spcPct val="20000"/>
              </a:spcBef>
            </a:pPr>
            <a:r>
              <a:rPr lang="en-US" dirty="0">
                <a:solidFill>
                  <a:srgbClr val="000000"/>
                </a:solidFill>
              </a:rPr>
              <a:t>NIH BD2K Program</a:t>
            </a:r>
            <a:endParaRPr lang="en-US" sz="2000" dirty="0">
              <a:solidFill>
                <a:schemeClr val="accent5">
                  <a:lumMod val="50000"/>
                </a:schemeClr>
              </a:solidFill>
            </a:endParaRPr>
          </a:p>
        </p:txBody>
      </p:sp>
    </p:spTree>
    <p:extLst>
      <p:ext uri="{BB962C8B-B14F-4D97-AF65-F5344CB8AC3E}">
        <p14:creationId xmlns:p14="http://schemas.microsoft.com/office/powerpoint/2010/main" val="63071617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solidFill>
                  <a:schemeClr val="tx1">
                    <a:lumMod val="75000"/>
                    <a:lumOff val="25000"/>
                  </a:schemeClr>
                </a:solidFill>
              </a:rPr>
              <a:t>Genomic Privacy &amp; the 2-sided Nature of RNA-</a:t>
            </a:r>
            <a:r>
              <a:rPr lang="en-US" sz="2000" dirty="0" err="1" smtClean="0">
                <a:solidFill>
                  <a:schemeClr val="tx1">
                    <a:lumMod val="75000"/>
                    <a:lumOff val="25000"/>
                  </a:schemeClr>
                </a:solidFill>
              </a:rPr>
              <a:t>seq</a:t>
            </a:r>
            <a:r>
              <a:rPr lang="en-US" sz="2000" dirty="0" smtClean="0">
                <a:solidFill>
                  <a:schemeClr val="tx1">
                    <a:lumMod val="75000"/>
                    <a:lumOff val="25000"/>
                  </a:schemeClr>
                </a:solidFill>
              </a:rPr>
              <a:t>:</a:t>
            </a:r>
            <a:br>
              <a:rPr lang="en-US" sz="2000" dirty="0" smtClean="0">
                <a:solidFill>
                  <a:schemeClr val="tx1">
                    <a:lumMod val="75000"/>
                    <a:lumOff val="25000"/>
                  </a:schemeClr>
                </a:solidFill>
              </a:rPr>
            </a:br>
            <a:r>
              <a:rPr lang="en-US" sz="2000" dirty="0" smtClean="0">
                <a:solidFill>
                  <a:schemeClr val="tx1">
                    <a:lumMod val="75000"/>
                    <a:lumOff val="25000"/>
                  </a:schemeClr>
                </a:solidFill>
              </a:rPr>
              <a:t> Quantifying the Leakage of Individual Information</a:t>
            </a:r>
            <a:endParaRPr lang="en-US" sz="2000" dirty="0">
              <a:solidFill>
                <a:schemeClr val="tx1">
                  <a:lumMod val="75000"/>
                  <a:lumOff val="25000"/>
                </a:schemeClr>
              </a:solidFill>
            </a:endParaRPr>
          </a:p>
        </p:txBody>
      </p:sp>
      <p:sp>
        <p:nvSpPr>
          <p:cNvPr id="3" name="Content Placeholder 2"/>
          <p:cNvSpPr>
            <a:spLocks noGrp="1"/>
          </p:cNvSpPr>
          <p:nvPr>
            <p:ph sz="half" idx="1"/>
          </p:nvPr>
        </p:nvSpPr>
        <p:spPr>
          <a:xfrm>
            <a:off x="685800" y="1326586"/>
            <a:ext cx="2998694" cy="5403747"/>
          </a:xfrm>
        </p:spPr>
        <p:txBody>
          <a:bodyPr/>
          <a:lstStyle/>
          <a:p>
            <a:r>
              <a:rPr lang="en-US" sz="2400" b="1" dirty="0" smtClean="0">
                <a:solidFill>
                  <a:schemeClr val="tx1">
                    <a:lumMod val="75000"/>
                    <a:lumOff val="25000"/>
                  </a:schemeClr>
                </a:solidFill>
              </a:rPr>
              <a:t>Intro on RNA-</a:t>
            </a:r>
            <a:r>
              <a:rPr lang="en-US" sz="2400" b="1" dirty="0" err="1" smtClean="0">
                <a:solidFill>
                  <a:schemeClr val="tx1">
                    <a:lumMod val="75000"/>
                    <a:lumOff val="25000"/>
                  </a:schemeClr>
                </a:solidFill>
              </a:rPr>
              <a:t>seq</a:t>
            </a:r>
            <a:r>
              <a:rPr lang="en-US" sz="2400" b="1" dirty="0" smtClean="0">
                <a:solidFill>
                  <a:schemeClr val="tx1">
                    <a:lumMod val="75000"/>
                    <a:lumOff val="25000"/>
                  </a:schemeClr>
                </a:solidFill>
              </a:rPr>
              <a:t> &amp; the General </a:t>
            </a:r>
            <a:r>
              <a:rPr lang="en-US" sz="2400" b="1" dirty="0" smtClean="0">
                <a:solidFill>
                  <a:srgbClr val="FFC000"/>
                </a:solidFill>
              </a:rPr>
              <a:t>Dilemma of Genomic Privacy</a:t>
            </a:r>
          </a:p>
          <a:p>
            <a:pPr lvl="1"/>
            <a:r>
              <a:rPr lang="en-US" sz="1800" dirty="0">
                <a:solidFill>
                  <a:schemeClr val="tx1">
                    <a:lumMod val="75000"/>
                    <a:lumOff val="25000"/>
                  </a:schemeClr>
                </a:solidFill>
              </a:rPr>
              <a:t>RNA-</a:t>
            </a:r>
            <a:r>
              <a:rPr lang="en-US" sz="1800" dirty="0" err="1">
                <a:solidFill>
                  <a:schemeClr val="tx1">
                    <a:lumMod val="75000"/>
                    <a:lumOff val="25000"/>
                  </a:schemeClr>
                </a:solidFill>
              </a:rPr>
              <a:t>seq</a:t>
            </a:r>
            <a:r>
              <a:rPr lang="en-US" sz="1800" dirty="0">
                <a:solidFill>
                  <a:schemeClr val="tx1">
                    <a:lumMod val="75000"/>
                    <a:lumOff val="25000"/>
                  </a:schemeClr>
                </a:solidFill>
              </a:rPr>
              <a:t> Presents a tricky privacy issue since much of the sequencing is for general, non-individual specific results yet it’s tagged with individual information</a:t>
            </a:r>
          </a:p>
          <a:p>
            <a:pPr lvl="1"/>
            <a:r>
              <a:rPr lang="en-US" sz="1800" dirty="0">
                <a:solidFill>
                  <a:schemeClr val="tx1">
                    <a:lumMod val="75000"/>
                    <a:lumOff val="25000"/>
                  </a:schemeClr>
                </a:solidFill>
              </a:rPr>
              <a:t>The need to quantify leaks</a:t>
            </a:r>
          </a:p>
          <a:p>
            <a:pPr lvl="2"/>
            <a:endParaRPr lang="en-US" sz="1400" dirty="0" smtClean="0">
              <a:solidFill>
                <a:schemeClr val="tx1">
                  <a:lumMod val="75000"/>
                  <a:lumOff val="25000"/>
                </a:schemeClr>
              </a:solidFill>
            </a:endParaRPr>
          </a:p>
          <a:p>
            <a:pPr lvl="2"/>
            <a:endParaRPr lang="en-US" sz="1400" dirty="0" smtClean="0">
              <a:solidFill>
                <a:schemeClr val="tx1">
                  <a:lumMod val="75000"/>
                  <a:lumOff val="25000"/>
                </a:schemeClr>
              </a:solidFill>
            </a:endParaRPr>
          </a:p>
        </p:txBody>
      </p:sp>
      <p:sp>
        <p:nvSpPr>
          <p:cNvPr id="4" name="Content Placeholder 3"/>
          <p:cNvSpPr>
            <a:spLocks noGrp="1"/>
          </p:cNvSpPr>
          <p:nvPr>
            <p:ph sz="half" idx="2"/>
          </p:nvPr>
        </p:nvSpPr>
        <p:spPr>
          <a:xfrm>
            <a:off x="4087906" y="1313492"/>
            <a:ext cx="4545106" cy="5416841"/>
          </a:xfrm>
        </p:spPr>
        <p:txBody>
          <a:bodyPr/>
          <a:lstStyle/>
          <a:p>
            <a:r>
              <a:rPr lang="en-US" sz="2400" b="1" dirty="0" smtClean="0">
                <a:solidFill>
                  <a:srgbClr val="FFC000"/>
                </a:solidFill>
              </a:rPr>
              <a:t>Quantifying </a:t>
            </a:r>
            <a:br>
              <a:rPr lang="en-US" sz="2400" b="1" dirty="0" smtClean="0">
                <a:solidFill>
                  <a:srgbClr val="FFC000"/>
                </a:solidFill>
              </a:rPr>
            </a:br>
            <a:r>
              <a:rPr lang="en-US" sz="2400" b="1" dirty="0" smtClean="0">
                <a:solidFill>
                  <a:srgbClr val="FFC000"/>
                </a:solidFill>
              </a:rPr>
              <a:t>RNA-</a:t>
            </a:r>
            <a:r>
              <a:rPr lang="en-US" sz="2400" b="1" dirty="0" err="1" smtClean="0">
                <a:solidFill>
                  <a:srgbClr val="FFC000"/>
                </a:solidFill>
              </a:rPr>
              <a:t>seq</a:t>
            </a:r>
            <a:r>
              <a:rPr lang="en-US" sz="2400" b="1" dirty="0" smtClean="0">
                <a:solidFill>
                  <a:srgbClr val="FFC000"/>
                </a:solidFill>
              </a:rPr>
              <a:t> Leakage</a:t>
            </a:r>
            <a:br>
              <a:rPr lang="en-US" sz="2400" b="1" dirty="0" smtClean="0">
                <a:solidFill>
                  <a:srgbClr val="FFC000"/>
                </a:solidFill>
              </a:rPr>
            </a:br>
            <a:r>
              <a:rPr lang="mr-IN" sz="2400" b="1" dirty="0" smtClean="0">
                <a:solidFill>
                  <a:srgbClr val="FFC000"/>
                </a:solidFill>
              </a:rPr>
              <a:t>…</a:t>
            </a:r>
            <a:r>
              <a:rPr lang="en-US" sz="2400" b="1" dirty="0" smtClean="0">
                <a:solidFill>
                  <a:srgbClr val="FFC000"/>
                </a:solidFill>
              </a:rPr>
              <a:t>from Reads</a:t>
            </a:r>
            <a:endParaRPr lang="en-US" sz="2400" b="1" dirty="0">
              <a:solidFill>
                <a:srgbClr val="FFC000"/>
              </a:solidFill>
            </a:endParaRPr>
          </a:p>
          <a:p>
            <a:pPr lvl="1"/>
            <a:r>
              <a:rPr lang="en-US" sz="1800" dirty="0">
                <a:solidFill>
                  <a:schemeClr val="tx1">
                    <a:lumMod val="75000"/>
                    <a:lumOff val="25000"/>
                  </a:schemeClr>
                </a:solidFill>
              </a:rPr>
              <a:t>A</a:t>
            </a:r>
            <a:r>
              <a:rPr lang="en-US" sz="1800" dirty="0" smtClean="0">
                <a:solidFill>
                  <a:schemeClr val="tx1">
                    <a:lumMod val="75000"/>
                    <a:lumOff val="25000"/>
                  </a:schemeClr>
                </a:solidFill>
              </a:rPr>
              <a:t>lmost as much as WGS</a:t>
            </a:r>
          </a:p>
          <a:p>
            <a:pPr lvl="1"/>
            <a:r>
              <a:rPr lang="en-US" sz="1800" dirty="0" smtClean="0">
                <a:solidFill>
                  <a:schemeClr val="tx1">
                    <a:lumMod val="75000"/>
                    <a:lumOff val="25000"/>
                  </a:schemeClr>
                </a:solidFill>
              </a:rPr>
              <a:t>But can remove </a:t>
            </a:r>
            <a:br>
              <a:rPr lang="en-US" sz="1800" dirty="0" smtClean="0">
                <a:solidFill>
                  <a:schemeClr val="tx1">
                    <a:lumMod val="75000"/>
                    <a:lumOff val="25000"/>
                  </a:schemeClr>
                </a:solidFill>
              </a:rPr>
            </a:br>
            <a:r>
              <a:rPr lang="en-US" sz="1800" dirty="0" smtClean="0">
                <a:solidFill>
                  <a:schemeClr val="tx1">
                    <a:lumMod val="75000"/>
                    <a:lumOff val="25000"/>
                  </a:schemeClr>
                </a:solidFill>
              </a:rPr>
              <a:t>SNVs </a:t>
            </a:r>
            <a:r>
              <a:rPr lang="en-US" sz="1800" dirty="0">
                <a:solidFill>
                  <a:schemeClr val="tx1">
                    <a:lumMod val="75000"/>
                    <a:lumOff val="25000"/>
                  </a:schemeClr>
                </a:solidFill>
              </a:rPr>
              <a:t>in reads w/ </a:t>
            </a:r>
            <a:r>
              <a:rPr lang="en-US" sz="1800" dirty="0" smtClean="0">
                <a:solidFill>
                  <a:schemeClr val="tx1">
                    <a:lumMod val="75000"/>
                    <a:lumOff val="25000"/>
                  </a:schemeClr>
                </a:solidFill>
              </a:rPr>
              <a:t>MRF</a:t>
            </a:r>
          </a:p>
          <a:p>
            <a:r>
              <a:rPr lang="mr-IN" sz="2200" b="1" dirty="0" smtClean="0">
                <a:solidFill>
                  <a:srgbClr val="FFC000"/>
                </a:solidFill>
              </a:rPr>
              <a:t>…</a:t>
            </a:r>
            <a:r>
              <a:rPr lang="en-US" sz="2200" b="1" dirty="0" smtClean="0">
                <a:solidFill>
                  <a:srgbClr val="FFC000"/>
                </a:solidFill>
              </a:rPr>
              <a:t>from </a:t>
            </a:r>
            <a:r>
              <a:rPr lang="en-US" sz="2200" b="1" dirty="0" err="1" smtClean="0">
                <a:solidFill>
                  <a:srgbClr val="FFC000"/>
                </a:solidFill>
              </a:rPr>
              <a:t>eQTLs</a:t>
            </a:r>
            <a:endParaRPr lang="en-US" sz="2200" b="1" dirty="0">
              <a:solidFill>
                <a:srgbClr val="FFC000"/>
              </a:solidFill>
            </a:endParaRPr>
          </a:p>
          <a:p>
            <a:pPr lvl="1"/>
            <a:r>
              <a:rPr lang="en-US" sz="1800" dirty="0">
                <a:solidFill>
                  <a:schemeClr val="tx1">
                    <a:lumMod val="75000"/>
                    <a:lumOff val="25000"/>
                  </a:schemeClr>
                </a:solidFill>
              </a:rPr>
              <a:t>Quantifying &amp; removing variant info from expression levels + </a:t>
            </a:r>
            <a:r>
              <a:rPr lang="en-US" sz="1800" dirty="0" smtClean="0">
                <a:solidFill>
                  <a:schemeClr val="tx1">
                    <a:lumMod val="75000"/>
                    <a:lumOff val="25000"/>
                  </a:schemeClr>
                </a:solidFill>
              </a:rPr>
              <a:t/>
            </a:r>
            <a:br>
              <a:rPr lang="en-US" sz="1800" dirty="0" smtClean="0">
                <a:solidFill>
                  <a:schemeClr val="tx1">
                    <a:lumMod val="75000"/>
                    <a:lumOff val="25000"/>
                  </a:schemeClr>
                </a:solidFill>
              </a:rPr>
            </a:br>
            <a:r>
              <a:rPr lang="en-US" sz="1800" dirty="0" err="1" smtClean="0">
                <a:solidFill>
                  <a:schemeClr val="tx1">
                    <a:lumMod val="75000"/>
                    <a:lumOff val="25000"/>
                  </a:schemeClr>
                </a:solidFill>
              </a:rPr>
              <a:t>eQTLs</a:t>
            </a:r>
            <a:r>
              <a:rPr lang="en-US" sz="1800" dirty="0" smtClean="0">
                <a:solidFill>
                  <a:schemeClr val="tx1">
                    <a:lumMod val="75000"/>
                    <a:lumOff val="25000"/>
                  </a:schemeClr>
                </a:solidFill>
              </a:rPr>
              <a:t> </a:t>
            </a:r>
            <a:r>
              <a:rPr lang="en-US" sz="1800" dirty="0">
                <a:solidFill>
                  <a:schemeClr val="tx1">
                    <a:lumMod val="75000"/>
                    <a:lumOff val="25000"/>
                  </a:schemeClr>
                </a:solidFill>
              </a:rPr>
              <a:t>using ICI &amp; predictability</a:t>
            </a:r>
          </a:p>
          <a:p>
            <a:pPr lvl="1"/>
            <a:r>
              <a:rPr lang="en-US" sz="1800" dirty="0">
                <a:solidFill>
                  <a:schemeClr val="tx1">
                    <a:lumMod val="75000"/>
                    <a:lumOff val="25000"/>
                  </a:schemeClr>
                </a:solidFill>
              </a:rPr>
              <a:t>Instantiating a practical linking </a:t>
            </a:r>
            <a:r>
              <a:rPr lang="en-US" sz="1800" dirty="0" smtClean="0">
                <a:solidFill>
                  <a:schemeClr val="tx1">
                    <a:lumMod val="75000"/>
                    <a:lumOff val="25000"/>
                  </a:schemeClr>
                </a:solidFill>
              </a:rPr>
              <a:t>attack</a:t>
            </a:r>
          </a:p>
          <a:p>
            <a:r>
              <a:rPr lang="mr-IN" sz="2200" b="1" dirty="0" smtClean="0">
                <a:solidFill>
                  <a:srgbClr val="FFC000"/>
                </a:solidFill>
              </a:rPr>
              <a:t>…</a:t>
            </a:r>
            <a:r>
              <a:rPr lang="en-US" sz="2200" b="1" dirty="0" smtClean="0">
                <a:solidFill>
                  <a:srgbClr val="FFC000"/>
                </a:solidFill>
              </a:rPr>
              <a:t>from </a:t>
            </a:r>
            <a:r>
              <a:rPr lang="en-US" sz="2200" b="1" dirty="0" err="1" smtClean="0">
                <a:solidFill>
                  <a:srgbClr val="FFC000"/>
                </a:solidFill>
              </a:rPr>
              <a:t>Indels</a:t>
            </a:r>
            <a:r>
              <a:rPr lang="en-US" sz="2200" b="1" dirty="0" smtClean="0">
                <a:solidFill>
                  <a:srgbClr val="FFC000"/>
                </a:solidFill>
              </a:rPr>
              <a:t>/SVs</a:t>
            </a:r>
          </a:p>
          <a:p>
            <a:pPr lvl="1"/>
            <a:r>
              <a:rPr lang="en-US" sz="1800" dirty="0" smtClean="0">
                <a:solidFill>
                  <a:schemeClr val="tx1">
                    <a:lumMod val="75000"/>
                    <a:lumOff val="25000"/>
                  </a:schemeClr>
                </a:solidFill>
              </a:rPr>
              <a:t>Another source of leakage in RNA-</a:t>
            </a:r>
            <a:r>
              <a:rPr lang="en-US" sz="1800" dirty="0" err="1" smtClean="0">
                <a:solidFill>
                  <a:schemeClr val="tx1">
                    <a:lumMod val="75000"/>
                    <a:lumOff val="25000"/>
                  </a:schemeClr>
                </a:solidFill>
              </a:rPr>
              <a:t>seq</a:t>
            </a:r>
            <a:r>
              <a:rPr lang="en-US" sz="1800" dirty="0" smtClean="0">
                <a:solidFill>
                  <a:schemeClr val="tx1">
                    <a:lumMod val="75000"/>
                    <a:lumOff val="25000"/>
                  </a:schemeClr>
                </a:solidFill>
              </a:rPr>
              <a:t> data &amp; how to use these for a related linking attack</a:t>
            </a:r>
          </a:p>
          <a:p>
            <a:endParaRPr lang="en-US" sz="2400" dirty="0">
              <a:solidFill>
                <a:schemeClr val="tx1">
                  <a:lumMod val="75000"/>
                  <a:lumOff val="25000"/>
                </a:schemeClr>
              </a:solidFill>
            </a:endParaRPr>
          </a:p>
          <a:p>
            <a:endParaRPr lang="en-US" sz="2400" dirty="0">
              <a:solidFill>
                <a:schemeClr val="tx1">
                  <a:lumMod val="75000"/>
                  <a:lumOff val="25000"/>
                </a:schemeClr>
              </a:solidFill>
            </a:endParaRPr>
          </a:p>
          <a:p>
            <a:endParaRPr lang="en-US" sz="2400" dirty="0">
              <a:solidFill>
                <a:schemeClr val="tx1">
                  <a:lumMod val="75000"/>
                  <a:lumOff val="25000"/>
                </a:schemeClr>
              </a:solidFill>
            </a:endParaRPr>
          </a:p>
        </p:txBody>
      </p:sp>
    </p:spTree>
    <p:extLst>
      <p:ext uri="{BB962C8B-B14F-4D97-AF65-F5344CB8AC3E}">
        <p14:creationId xmlns:p14="http://schemas.microsoft.com/office/powerpoint/2010/main" val="581424516"/>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42861"/>
            <a:ext cx="7948820" cy="1117634"/>
          </a:xfrm>
        </p:spPr>
        <p:txBody>
          <a:bodyPr>
            <a:normAutofit/>
          </a:bodyPr>
          <a:lstStyle/>
          <a:p>
            <a:pPr algn="ctr"/>
            <a:r>
              <a:rPr lang="en-US" dirty="0" smtClean="0"/>
              <a:t>Representative Expression, </a:t>
            </a:r>
            <a:br>
              <a:rPr lang="en-US" dirty="0" smtClean="0"/>
            </a:br>
            <a:r>
              <a:rPr lang="en-US" dirty="0" smtClean="0"/>
              <a:t>Genotype, </a:t>
            </a:r>
            <a:r>
              <a:rPr lang="en-US" dirty="0" err="1" smtClean="0"/>
              <a:t>eQTL</a:t>
            </a:r>
            <a:r>
              <a:rPr lang="en-US" dirty="0" smtClean="0"/>
              <a:t> Datasets on Open Datasets</a:t>
            </a:r>
            <a:endParaRPr lang="en-US" dirty="0"/>
          </a:p>
        </p:txBody>
      </p:sp>
      <p:sp>
        <p:nvSpPr>
          <p:cNvPr id="3" name="Content Placeholder 2"/>
          <p:cNvSpPr>
            <a:spLocks noGrp="1"/>
          </p:cNvSpPr>
          <p:nvPr>
            <p:ph idx="1"/>
          </p:nvPr>
        </p:nvSpPr>
        <p:spPr>
          <a:xfrm>
            <a:off x="628650" y="2187832"/>
            <a:ext cx="7886700" cy="3263504"/>
          </a:xfrm>
        </p:spPr>
        <p:txBody>
          <a:bodyPr/>
          <a:lstStyle/>
          <a:p>
            <a:r>
              <a:rPr lang="en-US" dirty="0" smtClean="0"/>
              <a:t>Publically available genotypes (not controlled access) are </a:t>
            </a:r>
            <a:r>
              <a:rPr lang="en-US" dirty="0"/>
              <a:t>available from the 1000 Genomes </a:t>
            </a:r>
            <a:r>
              <a:rPr lang="en-US" dirty="0" smtClean="0"/>
              <a:t>Project</a:t>
            </a:r>
          </a:p>
          <a:p>
            <a:r>
              <a:rPr lang="en-US" dirty="0" smtClean="0"/>
              <a:t>mRNA </a:t>
            </a:r>
            <a:r>
              <a:rPr lang="en-US" dirty="0"/>
              <a:t>sequencing </a:t>
            </a:r>
            <a:r>
              <a:rPr lang="en-US" dirty="0" smtClean="0"/>
              <a:t>for </a:t>
            </a:r>
            <a:r>
              <a:rPr lang="en-US" dirty="0"/>
              <a:t>462 </a:t>
            </a:r>
            <a:r>
              <a:rPr lang="en-US" dirty="0" smtClean="0"/>
              <a:t>individuals from </a:t>
            </a:r>
            <a:r>
              <a:rPr lang="en-US" dirty="0" err="1" smtClean="0"/>
              <a:t>gEUVADIS</a:t>
            </a:r>
            <a:r>
              <a:rPr lang="en-US" dirty="0" smtClean="0"/>
              <a:t> and ENCODE</a:t>
            </a:r>
          </a:p>
          <a:p>
            <a:pPr lvl="1"/>
            <a:r>
              <a:rPr lang="en-US" dirty="0" smtClean="0"/>
              <a:t>Publicly available quantification for protein coding genes</a:t>
            </a:r>
          </a:p>
          <a:p>
            <a:r>
              <a:rPr lang="en-US" dirty="0" smtClean="0"/>
              <a:t>Approximately 3,000 </a:t>
            </a:r>
            <a:r>
              <a:rPr lang="en-US" dirty="0" err="1" smtClean="0"/>
              <a:t>cis-eQTL</a:t>
            </a:r>
            <a:r>
              <a:rPr lang="en-US" dirty="0" smtClean="0"/>
              <a:t> (FDR&lt;0.05)</a:t>
            </a:r>
          </a:p>
          <a:p>
            <a:endParaRPr lang="en-US" dirty="0"/>
          </a:p>
        </p:txBody>
      </p:sp>
      <p:pic>
        <p:nvPicPr>
          <p:cNvPr id="1026" name="Picture 2" descr="Geuvadis RNA sequencing project of 1000 Genomes samples"/>
          <p:cNvPicPr>
            <a:picLocks noChangeAspect="1" noChangeArrowheads="1"/>
          </p:cNvPicPr>
          <p:nvPr/>
        </p:nvPicPr>
        <p:blipFill rotWithShape="1">
          <a:blip r:embed="rId2">
            <a:extLst>
              <a:ext uri="{28A0092B-C50C-407E-A947-70E740481C1C}">
                <a14:useLocalDpi xmlns:a14="http://schemas.microsoft.com/office/drawing/2010/main" val="0"/>
              </a:ext>
            </a:extLst>
          </a:blip>
          <a:srcRect l="4138" r="5191"/>
          <a:stretch/>
        </p:blipFill>
        <p:spPr bwMode="auto">
          <a:xfrm>
            <a:off x="6172201" y="5684792"/>
            <a:ext cx="2552350" cy="947705"/>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505" y="5640147"/>
            <a:ext cx="4083739" cy="1036994"/>
          </a:xfrm>
          <a:prstGeom prst="rect">
            <a:avLst/>
          </a:prstGeom>
        </p:spPr>
      </p:pic>
      <p:pic>
        <p:nvPicPr>
          <p:cNvPr id="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72367" y="5652423"/>
            <a:ext cx="1664712" cy="101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26331394"/>
      </p:ext>
    </p:extLst>
  </p:cSld>
  <p:clrMapOvr>
    <a:masterClrMapping/>
  </p:clrMapOvr>
  <mc:AlternateContent xmlns:mc="http://schemas.openxmlformats.org/markup-compatibility/2006" xmlns:p14="http://schemas.microsoft.com/office/powerpoint/2010/main">
    <mc:Choice Requires="p14">
      <p:transition spd="slow" p14:dur="2000" advTm="28923"/>
    </mc:Choice>
    <mc:Fallback xmlns="">
      <p:transition xmlns:p14="http://schemas.microsoft.com/office/powerpoint/2010/main" spd="slow" advTm="28923"/>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67480"/>
            <a:ext cx="4666129" cy="2185214"/>
          </a:xfrm>
          <a:prstGeom prst="rect">
            <a:avLst/>
          </a:prstGeom>
          <a:noFill/>
        </p:spPr>
        <p:txBody>
          <a:bodyPr wrap="square" rtlCol="0">
            <a:spAutoFit/>
          </a:bodyPr>
          <a:lstStyle/>
          <a:p>
            <a:endParaRPr lang="en-US" dirty="0"/>
          </a:p>
          <a:p>
            <a:pPr marL="285750" indent="-285750">
              <a:buFont typeface="Arial"/>
              <a:buChar char="•"/>
            </a:pPr>
            <a:r>
              <a:rPr lang="en-US" dirty="0" smtClean="0"/>
              <a:t>Functional genomics </a:t>
            </a:r>
            <a:r>
              <a:rPr lang="en-US" dirty="0"/>
              <a:t>data comes with a great deal of </a:t>
            </a:r>
            <a:r>
              <a:rPr lang="en-US" dirty="0" smtClean="0"/>
              <a:t>sequencing</a:t>
            </a:r>
          </a:p>
          <a:p>
            <a:pPr marL="742950" lvl="1" indent="-285750">
              <a:buFont typeface="Arial"/>
              <a:buChar char="•"/>
            </a:pPr>
            <a:r>
              <a:rPr lang="en-US" sz="1600" dirty="0" smtClean="0"/>
              <a:t>NA12878 as case study - 1000 genomes variants are used as gold standard</a:t>
            </a:r>
          </a:p>
          <a:p>
            <a:pPr marL="285750" indent="-285750">
              <a:buFont typeface="Arial"/>
              <a:buChar char="•"/>
            </a:pPr>
            <a:r>
              <a:rPr lang="en-US" dirty="0" smtClean="0"/>
              <a:t>How much information, for example, do RNA-</a:t>
            </a:r>
            <a:r>
              <a:rPr lang="en-US" dirty="0" err="1" smtClean="0"/>
              <a:t>Seq</a:t>
            </a:r>
            <a:r>
              <a:rPr lang="en-US" dirty="0" smtClean="0"/>
              <a:t> reads (or </a:t>
            </a:r>
            <a:r>
              <a:rPr lang="en-US" dirty="0" err="1" smtClean="0"/>
              <a:t>ChIP-Seq</a:t>
            </a:r>
            <a:r>
              <a:rPr lang="en-US" dirty="0" smtClean="0"/>
              <a:t>) reads contain? Does that information enough to identify individuals?</a:t>
            </a:r>
            <a:endParaRPr lang="en-US" sz="1600" dirty="0" smtClean="0"/>
          </a:p>
          <a:p>
            <a:pPr marL="285750" indent="-285750">
              <a:buFont typeface="Arial"/>
              <a:buChar char="•"/>
            </a:pPr>
            <a:endParaRPr lang="en-US" sz="1600" dirty="0" smtClean="0"/>
          </a:p>
        </p:txBody>
      </p:sp>
      <p:cxnSp>
        <p:nvCxnSpPr>
          <p:cNvPr id="4" name="Straight Arrow Connector 3"/>
          <p:cNvCxnSpPr/>
          <p:nvPr/>
        </p:nvCxnSpPr>
        <p:spPr bwMode="auto">
          <a:xfrm>
            <a:off x="3642250" y="2958832"/>
            <a:ext cx="753569" cy="0"/>
          </a:xfrm>
          <a:prstGeom prst="straightConnector1">
            <a:avLst/>
          </a:prstGeom>
          <a:noFill/>
          <a:ln w="12700" cap="flat" cmpd="sng" algn="ctr">
            <a:solidFill>
              <a:schemeClr val="tx1"/>
            </a:solidFill>
            <a:prstDash val="solid"/>
            <a:round/>
            <a:headEnd type="none" w="sm" len="sm"/>
            <a:tailEnd type="arrow"/>
          </a:ln>
          <a:effectLst/>
        </p:spPr>
      </p:cxnSp>
      <p:sp>
        <p:nvSpPr>
          <p:cNvPr id="6" name="Rectangle 5"/>
          <p:cNvSpPr/>
          <p:nvPr/>
        </p:nvSpPr>
        <p:spPr>
          <a:xfrm>
            <a:off x="0" y="4597753"/>
            <a:ext cx="4172539" cy="1877437"/>
          </a:xfrm>
          <a:prstGeom prst="rect">
            <a:avLst/>
          </a:prstGeom>
        </p:spPr>
        <p:txBody>
          <a:bodyPr wrap="square">
            <a:spAutoFit/>
          </a:bodyPr>
          <a:lstStyle/>
          <a:p>
            <a:pPr marL="285750" indent="-285750">
              <a:buFont typeface="Arial"/>
              <a:buChar char="•"/>
            </a:pPr>
            <a:r>
              <a:rPr lang="en-US" dirty="0"/>
              <a:t> It might seem like we don’t infer much information from single </a:t>
            </a:r>
            <a:r>
              <a:rPr lang="en-US" dirty="0" err="1"/>
              <a:t>ChIP-Seq</a:t>
            </a:r>
            <a:r>
              <a:rPr lang="en-US" dirty="0"/>
              <a:t> and RNA-</a:t>
            </a:r>
            <a:r>
              <a:rPr lang="en-US" dirty="0" err="1"/>
              <a:t>Seq</a:t>
            </a:r>
            <a:r>
              <a:rPr lang="en-US" dirty="0"/>
              <a:t> experiments compared to WGS</a:t>
            </a:r>
          </a:p>
          <a:p>
            <a:pPr marL="742950" lvl="1" indent="-285750">
              <a:buFont typeface="Arial"/>
              <a:buChar char="•"/>
            </a:pPr>
            <a:r>
              <a:rPr lang="en-US" sz="1600" dirty="0"/>
              <a:t>However putting 10 different </a:t>
            </a:r>
            <a:r>
              <a:rPr lang="en-US" sz="1600" dirty="0" err="1"/>
              <a:t>ChIP-Seq</a:t>
            </a:r>
            <a:r>
              <a:rPr lang="en-US" sz="1600" dirty="0"/>
              <a:t> experiments and RNA-</a:t>
            </a:r>
            <a:r>
              <a:rPr lang="en-US" sz="1600" dirty="0" err="1"/>
              <a:t>Seq</a:t>
            </a:r>
            <a:r>
              <a:rPr lang="en-US" sz="1600" dirty="0"/>
              <a:t> together with imputation provides a great deal of information about the individual</a:t>
            </a:r>
          </a:p>
        </p:txBody>
      </p:sp>
      <p:pic>
        <p:nvPicPr>
          <p:cNvPr id="8" name="Picture 7" descr="MGFigure1a.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2603" y="1193661"/>
            <a:ext cx="3938791" cy="2804996"/>
          </a:xfrm>
          <a:prstGeom prst="rect">
            <a:avLst/>
          </a:prstGeom>
        </p:spPr>
      </p:pic>
      <p:pic>
        <p:nvPicPr>
          <p:cNvPr id="13" name="Picture 12" descr="mgslide2.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055" y="2352008"/>
            <a:ext cx="3216409" cy="1667536"/>
          </a:xfrm>
          <a:prstGeom prst="rect">
            <a:avLst/>
          </a:prstGeom>
        </p:spPr>
      </p:pic>
      <p:sp>
        <p:nvSpPr>
          <p:cNvPr id="2" name="Rectangle 1"/>
          <p:cNvSpPr/>
          <p:nvPr/>
        </p:nvSpPr>
        <p:spPr>
          <a:xfrm>
            <a:off x="625359" y="1983931"/>
            <a:ext cx="2654062" cy="276999"/>
          </a:xfrm>
          <a:prstGeom prst="rect">
            <a:avLst/>
          </a:prstGeom>
        </p:spPr>
        <p:txBody>
          <a:bodyPr wrap="square">
            <a:spAutoFit/>
          </a:bodyPr>
          <a:lstStyle/>
          <a:p>
            <a:r>
              <a:rPr lang="en-US" dirty="0" smtClean="0"/>
              <a:t>Variants from RNA-</a:t>
            </a:r>
            <a:r>
              <a:rPr lang="en-US" dirty="0" err="1" smtClean="0"/>
              <a:t>Seq</a:t>
            </a:r>
            <a:r>
              <a:rPr lang="en-US" dirty="0" smtClean="0"/>
              <a:t> reads</a:t>
            </a:r>
            <a:endParaRPr lang="en-US" dirty="0"/>
          </a:p>
        </p:txBody>
      </p:sp>
      <p:sp>
        <p:nvSpPr>
          <p:cNvPr id="10" name="Title 9"/>
          <p:cNvSpPr>
            <a:spLocks noGrp="1"/>
          </p:cNvSpPr>
          <p:nvPr>
            <p:ph type="title"/>
          </p:nvPr>
        </p:nvSpPr>
        <p:spPr>
          <a:xfrm>
            <a:off x="5445187" y="144790"/>
            <a:ext cx="2593621" cy="1143000"/>
          </a:xfrm>
        </p:spPr>
        <p:txBody>
          <a:bodyPr/>
          <a:lstStyle/>
          <a:p>
            <a:r>
              <a:rPr lang="en-US" smtClean="0"/>
              <a:t>Variants directly in the reads</a:t>
            </a:r>
            <a:endParaRPr lang="en-US" dirty="0"/>
          </a:p>
        </p:txBody>
      </p:sp>
      <p:pic>
        <p:nvPicPr>
          <p:cNvPr id="12" name="Picture 11" descr="figureForMG_numberSNVs.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2223" y="4017103"/>
            <a:ext cx="3591763" cy="2743200"/>
          </a:xfrm>
          <a:prstGeom prst="rect">
            <a:avLst/>
          </a:prstGeom>
        </p:spPr>
      </p:pic>
    </p:spTree>
    <p:extLst>
      <p:ext uri="{BB962C8B-B14F-4D97-AF65-F5344CB8AC3E}">
        <p14:creationId xmlns:p14="http://schemas.microsoft.com/office/powerpoint/2010/main" val="1900608901"/>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2.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3.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4.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5.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6.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heme/theme1.xml><?xml version="1.0" encoding="utf-8"?>
<a:theme xmlns:a="http://schemas.openxmlformats.org/drawingml/2006/main" name="Basic-template-i0jhhsb-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utline-Style-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o-follow-up">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128922</TotalTime>
  <Words>1032</Words>
  <Application>Microsoft Macintosh PowerPoint</Application>
  <PresentationFormat>Letter Paper (8.5x11 in)</PresentationFormat>
  <Paragraphs>203</Paragraphs>
  <Slides>28</Slides>
  <Notes>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28</vt:i4>
      </vt:variant>
    </vt:vector>
  </HeadingPairs>
  <TitlesOfParts>
    <vt:vector size="38" baseType="lpstr">
      <vt:lpstr>Calibri</vt:lpstr>
      <vt:lpstr>Courier</vt:lpstr>
      <vt:lpstr>Courier New</vt:lpstr>
      <vt:lpstr>Helvetica</vt:lpstr>
      <vt:lpstr>Lucida Grande</vt:lpstr>
      <vt:lpstr>ＭＳ Ｐゴシック</vt:lpstr>
      <vt:lpstr>Arial</vt:lpstr>
      <vt:lpstr>Basic-template-i0jhhsb-20160605</vt:lpstr>
      <vt:lpstr>Outline-Style-20160605</vt:lpstr>
      <vt:lpstr>to-follow-up</vt:lpstr>
      <vt:lpstr>Genomic Privacy &amp; the 2-sided Nature of RNA-seq:  Quantifying the Leakage of Individual Information</vt:lpstr>
      <vt:lpstr>Activity Patterns</vt:lpstr>
      <vt:lpstr>PowerPoint Presentation</vt:lpstr>
      <vt:lpstr>2-sided nature of functional  genomics data: Analysis can be  very General/Public  or Individual/Private</vt:lpstr>
      <vt:lpstr>Importance of Leakage Quantification  for Genomic Privacy</vt:lpstr>
      <vt:lpstr>Genomic Privacy &amp; the 2-sided Nature of RNA-seq:  Quantifying the Leakage of Individual Information</vt:lpstr>
      <vt:lpstr>Genomic Privacy &amp; the 2-sided Nature of RNA-seq:  Quantifying the Leakage of Individual Information</vt:lpstr>
      <vt:lpstr>Representative Expression,  Genotype, eQTL Datasets on Open Datasets</vt:lpstr>
      <vt:lpstr>Variants directly in the reads</vt:lpstr>
      <vt:lpstr>Light-weight formats to Hide Most of the Read Data (Signal Tracks)</vt:lpstr>
      <vt:lpstr>Genomic Privacy &amp; the 2-sided Nature of RNA-seq:  Quantifying the Leakage of Individual Information</vt:lpstr>
      <vt:lpstr>PowerPoint Presentation</vt:lpstr>
      <vt:lpstr>Information Content and Predictability</vt:lpstr>
      <vt:lpstr>ICI Leakage versus Genotype Predictability</vt:lpstr>
      <vt:lpstr>Linking Attack Scenario</vt:lpstr>
      <vt:lpstr>Levels of Expression-Genotype Model Simplifications for Genotype Prediction</vt:lpstr>
      <vt:lpstr>Success in Linking Attack  with Extremity based Genotype Prediction</vt:lpstr>
      <vt:lpstr>Success in Linking Attack  with Extremity based Genotype Prediction</vt:lpstr>
      <vt:lpstr>Genomic Privacy &amp; the 2-sided Nature of RNA-seq:  Quantifying the Leakage of Individual Information</vt:lpstr>
      <vt:lpstr>PowerPoint Presentation</vt:lpstr>
      <vt:lpstr>PowerPoint Presentation</vt:lpstr>
      <vt:lpstr>PowerPoint Presentation</vt:lpstr>
      <vt:lpstr>PowerPoint Presentation</vt:lpstr>
      <vt:lpstr>Genomic Privacy &amp; the 2-sided Nature of RNA-seq:  Quantifying the Leakage of Individual Information</vt:lpstr>
      <vt:lpstr>Genomic Privacy &amp; the 2-sided Nature of RNA-seq:  Quantifying the Leakage of Individual Information</vt:lpstr>
      <vt:lpstr>PowerPoint Presentation</vt:lpstr>
      <vt:lpstr>Extra</vt:lpstr>
      <vt:lpstr>Info about content in this slide pack</vt:lpstr>
    </vt:vector>
  </TitlesOfParts>
  <Company>Yale</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Microsoft Office User</cp:lastModifiedBy>
  <cp:revision>2092</cp:revision>
  <cp:lastPrinted>2016-12-19T03:55:19Z</cp:lastPrinted>
  <dcterms:created xsi:type="dcterms:W3CDTF">2010-09-06T09:08:38Z</dcterms:created>
  <dcterms:modified xsi:type="dcterms:W3CDTF">2017-10-13T15:31:33Z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true</vt:bool>
  </property>
  <property fmtid="{D5CDD505-2E9C-101B-9397-08002B2CF9AE}" pid="11" name="DownloadIEButton">
    <vt:bool>true</vt:bool>
  </property>
  <property fmtid="{D5CDD505-2E9C-101B-9397-08002B2CF9AE}" pid="12" name="UseBrowserColor">
    <vt:bool>true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y fmtid="{D5CDD505-2E9C-101B-9397-08002B2CF9AE}" pid="22" name="Google.Documents.Tracking">
    <vt:lpwstr>true</vt:lpwstr>
  </property>
  <property fmtid="{D5CDD505-2E9C-101B-9397-08002B2CF9AE}" pid="23" name="Google.Documents.DocumentId">
    <vt:lpwstr>1Ek-17Pv72hYtODFYBrTdtjepGAwqaAfgfBznzdfhS-A</vt:lpwstr>
  </property>
  <property fmtid="{D5CDD505-2E9C-101B-9397-08002B2CF9AE}" pid="24" name="Google.Documents.RevisionId">
    <vt:lpwstr>04373787564666993359</vt:lpwstr>
  </property>
  <property fmtid="{D5CDD505-2E9C-101B-9397-08002B2CF9AE}" pid="25" name="Google.Documents.PluginVersion">
    <vt:lpwstr>2.0.2662.553</vt:lpwstr>
  </property>
  <property fmtid="{D5CDD505-2E9C-101B-9397-08002B2CF9AE}" pid="26" name="Google.Documents.MergeIncapabilityFlags">
    <vt:i4>0</vt:i4>
  </property>
</Properties>
</file>