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68" r:id="rId3"/>
  </p:sldMasterIdLst>
  <p:notesMasterIdLst>
    <p:notesMasterId r:id="rId34"/>
  </p:notesMasterIdLst>
  <p:sldIdLst>
    <p:sldId id="387" r:id="rId4"/>
    <p:sldId id="378" r:id="rId5"/>
    <p:sldId id="355" r:id="rId6"/>
    <p:sldId id="365" r:id="rId7"/>
    <p:sldId id="354" r:id="rId8"/>
    <p:sldId id="383" r:id="rId9"/>
    <p:sldId id="385" r:id="rId10"/>
    <p:sldId id="406" r:id="rId11"/>
    <p:sldId id="357" r:id="rId12"/>
    <p:sldId id="359" r:id="rId13"/>
    <p:sldId id="302" r:id="rId14"/>
    <p:sldId id="315" r:id="rId15"/>
    <p:sldId id="407" r:id="rId16"/>
    <p:sldId id="401" r:id="rId17"/>
    <p:sldId id="402" r:id="rId18"/>
    <p:sldId id="361" r:id="rId19"/>
    <p:sldId id="403" r:id="rId20"/>
    <p:sldId id="363" r:id="rId21"/>
    <p:sldId id="408" r:id="rId22"/>
    <p:sldId id="396" r:id="rId23"/>
    <p:sldId id="397" r:id="rId24"/>
    <p:sldId id="398" r:id="rId25"/>
    <p:sldId id="399" r:id="rId26"/>
    <p:sldId id="334" r:id="rId27"/>
    <p:sldId id="339" r:id="rId28"/>
    <p:sldId id="409" r:id="rId29"/>
    <p:sldId id="410" r:id="rId30"/>
    <p:sldId id="400" r:id="rId31"/>
    <p:sldId id="404" r:id="rId32"/>
    <p:sldId id="395" r:id="rId33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>
    <p:extLst/>
  </p:cmAuthor>
  <p:cmAuthor id="2" name="Mark Gerstein" initials="" lastIdx="12" clrIdx="1"/>
  <p:cmAuthor id="3" name="shaoke lou" initials="" lastIdx="1" clrIdx="2"/>
  <p:cmAuthor id="4" name="Lucas Lochovsky" initials="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09"/>
    <p:restoredTop sz="95140" autoAdjust="0"/>
  </p:normalViewPr>
  <p:slideViewPr>
    <p:cSldViewPr snapToGrid="0" snapToObjects="1">
      <p:cViewPr>
        <p:scale>
          <a:sx n="73" d="100"/>
          <a:sy n="73" d="100"/>
        </p:scale>
        <p:origin x="2912" y="12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notesMaster" Target="notesMasters/notesMaster1.xml"/><Relationship Id="rId35" Type="http://schemas.openxmlformats.org/officeDocument/2006/relationships/commentAuthors" Target="commentAuthors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C187EC-E899-F846-8A8B-42C8D1DFE005}" type="datetimeFigureOut">
              <a:rPr lang="en-US" smtClean="0"/>
              <a:t>11/3/17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09DF9D-8B29-E040-861F-F480ECC59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15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hape 126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Mutation spectrum is further broken down to mutation signatures, which represent mutational processes</a:t>
            </a:r>
          </a:p>
          <a:p>
            <a:pPr>
              <a:spcBef>
                <a:spcPct val="0"/>
              </a:spcBef>
            </a:pPr>
            <a:endParaRPr lang="en-US" altLang="en-US" dirty="0">
              <a:ea typeface="ＭＳ Ｐゴシック" charset="-128"/>
            </a:endParaRPr>
          </a:p>
        </p:txBody>
      </p:sp>
      <p:sp>
        <p:nvSpPr>
          <p:cNvPr id="99330" name="Shape 127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4572000 w 120000"/>
              <a:gd name="T3" fmla="*/ 0 h 120000"/>
              <a:gd name="T4" fmla="*/ 4572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088056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hape 138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4572000 w 120000"/>
              <a:gd name="T3" fmla="*/ 0 h 120000"/>
              <a:gd name="T4" fmla="*/ 4572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8" name="Shape 139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ea typeface="ＭＳ Ｐゴシック" charset="-128"/>
              <a:sym typeface="Calibri" charset="0"/>
            </a:endParaRPr>
          </a:p>
        </p:txBody>
      </p:sp>
      <p:sp>
        <p:nvSpPr>
          <p:cNvPr id="101379" name="Shape 140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>
              <a:buSzPct val="25000"/>
            </a:pPr>
            <a:fld id="{2FFB0BA3-04C5-8A4F-898C-84FCAA5740DB}" type="slidenum">
              <a:rPr lang="en-US" altLang="en-US">
                <a:solidFill>
                  <a:srgbClr val="000000"/>
                </a:solidFill>
                <a:sym typeface="Calibri" charset="0"/>
              </a:rPr>
              <a:pPr>
                <a:buSzPct val="25000"/>
              </a:pPr>
              <a:t>16</a:t>
            </a:fld>
            <a:endParaRPr lang="en-US" altLang="en-US">
              <a:solidFill>
                <a:srgbClr val="000000"/>
              </a:solidFill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2200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Shape 160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z="1200" dirty="0" err="1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ApoBEC</a:t>
            </a:r>
            <a:r>
              <a:rPr lang="en-US" altLang="en-US" sz="1200" dirty="0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 signature is observed</a:t>
            </a:r>
            <a:r>
              <a:rPr lang="en-US" altLang="en-US" sz="1200" baseline="0" dirty="0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 </a:t>
            </a:r>
            <a:r>
              <a:rPr lang="en-US" altLang="en-US" sz="1200" dirty="0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in </a:t>
            </a:r>
            <a:r>
              <a:rPr lang="en-US" altLang="en-US" sz="1200" dirty="0" err="1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chRCC</a:t>
            </a:r>
            <a:r>
              <a:rPr lang="en-US" altLang="en-US" sz="1200" dirty="0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 but never in </a:t>
            </a:r>
            <a:r>
              <a:rPr lang="en-US" altLang="en-US" sz="1200" dirty="0" err="1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ccRCC</a:t>
            </a:r>
            <a:endParaRPr lang="en-US" altLang="en-US" sz="1200" dirty="0" smtClean="0">
              <a:solidFill>
                <a:srgbClr val="366092"/>
              </a:solidFill>
              <a:latin typeface="Arial" charset="0"/>
              <a:ea typeface="Arial" charset="0"/>
              <a:cs typeface="Arial" charset="0"/>
              <a:sym typeface="Helvetica Neue" charset="0"/>
            </a:endParaRPr>
          </a:p>
          <a:p>
            <a:pPr>
              <a:spcBef>
                <a:spcPct val="0"/>
              </a:spcBef>
            </a:pPr>
            <a:r>
              <a:rPr lang="en-US" altLang="en-US" sz="1200" dirty="0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Three samples that are </a:t>
            </a:r>
            <a:r>
              <a:rPr lang="en-US" altLang="en-US" sz="1200" dirty="0" err="1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urothelial</a:t>
            </a:r>
            <a:r>
              <a:rPr lang="en-US" altLang="en-US" sz="1200" dirty="0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 cancer (UC) but mislabeled and processed through the pipeline (internal positive controls</a:t>
            </a:r>
            <a:endParaRPr lang="en-US" altLang="en-US" dirty="0">
              <a:ea typeface="ＭＳ Ｐゴシック" charset="-128"/>
            </a:endParaRPr>
          </a:p>
        </p:txBody>
      </p:sp>
      <p:sp>
        <p:nvSpPr>
          <p:cNvPr id="103426" name="Shape 161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4572000 w 120000"/>
              <a:gd name="T3" fmla="*/ 0 h 120000"/>
              <a:gd name="T4" fmla="*/ 4572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1599017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hape 20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>
              <a:ea typeface="ＭＳ Ｐゴシック" charset="-128"/>
            </a:endParaRPr>
          </a:p>
        </p:txBody>
      </p:sp>
      <p:sp>
        <p:nvSpPr>
          <p:cNvPr id="105474" name="Shape 204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4572000 w 120000"/>
              <a:gd name="T3" fmla="*/ 0 h 120000"/>
              <a:gd name="T4" fmla="*/ 4572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1470530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655364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Shape 13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86" name="Shape 13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7" name="Shape 138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Shape 14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08" name="Shape 14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9" name="Shape 140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Shape 14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22" name="Shape 14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3" name="Shape 142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Shape 14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71" name="Shape 14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2" name="Shape 147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9DF9D-8B29-E040-861F-F480ECC5997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7950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9DF9D-8B29-E040-861F-F480ECC5997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190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Shape 15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14" name="Shape 15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5" name="Shape 151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3307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244926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911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Shape 1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5" name="Shape 15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4057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2402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09890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28" name="Shape 5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10588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Shape 5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8013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922015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9DF9D-8B29-E040-861F-F480ECC59973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821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disproportionate functional load on certain TFs in cancers can be related to an underlying mutational spectrum influencing their binding sites.</a:t>
            </a:r>
            <a:b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instance in Kidney-RCC cohort, mutational spectrum of motif breaking events observed in SP1 (major contribution from C&gt;T and C&gt;A mutation) , HDAC2 (uniform distribution) and EWSR1 (uniform distribution) is very different.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9DF9D-8B29-E040-861F-F480ECC5997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563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11/3/17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761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11/3/17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55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11/3/17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238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 anchor="b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967572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- Blu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64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60918" y="-144462"/>
            <a:ext cx="13313835" cy="405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Shape 62"/>
          <p:cNvSpPr txBox="1">
            <a:spLocks noGrp="1"/>
          </p:cNvSpPr>
          <p:nvPr>
            <p:ph type="ctrTitle"/>
          </p:nvPr>
        </p:nvSpPr>
        <p:spPr>
          <a:xfrm>
            <a:off x="1391477" y="4149081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/>
          <a:lstStyle>
            <a:lvl1pPr marL="0" marR="0" lvl="0" indent="0" algn="r" rtl="0">
              <a:spcBef>
                <a:spcPts val="0"/>
              </a:spcBef>
              <a:buClr>
                <a:srgbClr val="366092"/>
              </a:buClr>
              <a:buFont typeface="Helvetica Neue"/>
              <a:buNone/>
              <a:defRPr sz="4400" b="0" i="0" u="none" strike="noStrike" cap="none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indent="0" rtl="0">
              <a:spcBef>
                <a:spcPts val="0"/>
              </a:spcBef>
              <a:buNone/>
              <a:defRPr sz="1900"/>
            </a:lvl2pPr>
            <a:lvl3pPr lvl="2" indent="0" rtl="0">
              <a:spcBef>
                <a:spcPts val="0"/>
              </a:spcBef>
              <a:buNone/>
              <a:defRPr sz="1900"/>
            </a:lvl3pPr>
            <a:lvl4pPr lvl="3" indent="0" rtl="0">
              <a:spcBef>
                <a:spcPts val="0"/>
              </a:spcBef>
              <a:buNone/>
              <a:defRPr sz="1900"/>
            </a:lvl4pPr>
            <a:lvl5pPr lvl="4" indent="0" rtl="0">
              <a:spcBef>
                <a:spcPts val="0"/>
              </a:spcBef>
              <a:buNone/>
              <a:defRPr sz="1900"/>
            </a:lvl5pPr>
            <a:lvl6pPr lvl="5" indent="0" rtl="0">
              <a:spcBef>
                <a:spcPts val="0"/>
              </a:spcBef>
              <a:buNone/>
              <a:defRPr sz="1900"/>
            </a:lvl6pPr>
            <a:lvl7pPr lvl="6" indent="0" rtl="0">
              <a:spcBef>
                <a:spcPts val="0"/>
              </a:spcBef>
              <a:buNone/>
              <a:defRPr sz="1900"/>
            </a:lvl7pPr>
            <a:lvl8pPr lvl="7" indent="0" rtl="0">
              <a:spcBef>
                <a:spcPts val="0"/>
              </a:spcBef>
              <a:buNone/>
              <a:defRPr sz="1900"/>
            </a:lvl8pPr>
            <a:lvl9pPr lvl="8" indent="0" rtl="0">
              <a:spcBef>
                <a:spcPts val="0"/>
              </a:spcBef>
              <a:buNone/>
              <a:defRPr sz="1900"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1391477" y="5733256"/>
            <a:ext cx="10363200" cy="924000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/>
          <a:lstStyle>
            <a:lvl1pPr marL="0" marR="0" lvl="0" indent="0" algn="r" rtl="0">
              <a:spcBef>
                <a:spcPts val="480"/>
              </a:spcBef>
              <a:buClr>
                <a:srgbClr val="7F7F7F"/>
              </a:buClr>
              <a:buFont typeface="Arial"/>
              <a:buNone/>
              <a:defRPr sz="24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189" marR="0" lvl="1" indent="0" algn="l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914400" y="1447801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59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609563" marR="0" lvl="5" indent="-16928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219128" marR="0" lvl="6" indent="-16921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828692" marR="0" lvl="7" indent="-16916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438254" marR="0" lvl="8" indent="-16909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1828800" y="3505201"/>
            <a:ext cx="8534400" cy="17528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t" anchorCtr="0"/>
          <a:lstStyle>
            <a:lvl1pPr marL="0" marR="0" lvl="0" indent="0" algn="ctr" rtl="0">
              <a:spcBef>
                <a:spcPts val="1173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5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183" marR="0" lvl="1" indent="-16546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Merriweather Sans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8368" marR="0" lvl="2" indent="-16162" algn="ctr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7553" marR="0" lvl="3" indent="-15777" algn="ctr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6738" marR="0" lvl="4" indent="-15392" algn="ctr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Font typeface="Merriweather Sans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5924" marR="0" lvl="5" indent="-15009" algn="ctr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5106" marR="0" lvl="6" indent="-14621" algn="ctr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4288" marR="0" lvl="7" indent="-14234" algn="ctr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3473" marR="0" lvl="8" indent="-13850" algn="ctr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11990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609563" marR="0" lvl="5" indent="-16928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219128" marR="0" lvl="6" indent="-16921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828692" marR="0" lvl="7" indent="-16916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438254" marR="0" lvl="8" indent="-16909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9676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t" anchorCtr="0"/>
          <a:lstStyle>
            <a:lvl1pPr marL="302667" marR="0" lvl="0" indent="-9947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59845" marR="0" lvl="1" indent="-9947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erriweather Sans"/>
              <a:buChar char="-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4906" marR="0" lvl="2" indent="-13122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32942" marR="0" lvl="3" indent="-13969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4046" marR="0" lvl="4" indent="-14815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erriweather Sans"/>
              <a:buChar char="*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352599" marR="0" lvl="5" indent="-15235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962161" marR="0" lvl="6" indent="-15235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1726" marR="0" lvl="7" indent="-15234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181288" marR="0" lvl="8" indent="-15233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0034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914400" y="609600"/>
            <a:ext cx="10363200" cy="11432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609563" marR="0" lvl="5" indent="-16928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219128" marR="0" lvl="6" indent="-16921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828692" marR="0" lvl="7" indent="-16916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438254" marR="0" lvl="8" indent="-16909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914400" y="1981200"/>
            <a:ext cx="10363200" cy="46388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t" anchorCtr="0"/>
          <a:lstStyle>
            <a:lvl1pPr marL="302667" marR="0" lvl="0" indent="-99478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59845" marR="0" lvl="1" indent="-99478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erriweather Sans"/>
              <a:buChar char="-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4906" marR="0" lvl="2" indent="-1312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32942" marR="0" lvl="3" indent="-13969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4046" marR="0" lvl="4" indent="-148159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erriweather Sans"/>
              <a:buChar char="*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352599" marR="0" lvl="5" indent="-152359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962161" marR="0" lvl="6" indent="-15235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1726" marR="0" lvl="7" indent="-15234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181288" marR="0" lvl="8" indent="-152339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09398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914400" y="60325"/>
            <a:ext cx="10363200" cy="11432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3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3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3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3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3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60957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21914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828709" marR="0" lvl="7" indent="0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438278" marR="0" lvl="8" indent="0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914400" y="1326587"/>
            <a:ext cx="5080000" cy="54036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t" anchorCtr="0"/>
          <a:lstStyle>
            <a:lvl1pPr marL="304784" marR="0" lvl="0" indent="-67730" algn="l" rtl="0">
              <a:spcBef>
                <a:spcPts val="747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sz="3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61962" marR="0" lvl="1" indent="-101595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erriweather Sans"/>
              <a:buChar char="-"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7022" marR="0" lvl="2" indent="-133343" algn="l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35057" marR="0" lvl="3" indent="-158741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6162" marR="0" lvl="4" indent="-167208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erriweather Sans"/>
              <a:buChar char="*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352632" marR="0" lvl="5" indent="-15239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962202" marR="0" lvl="6" indent="-15239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1772" marR="0" lvl="7" indent="-15239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181341" marR="0" lvl="8" indent="-15239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2"/>
          </p:nvPr>
        </p:nvSpPr>
        <p:spPr>
          <a:xfrm>
            <a:off x="6197600" y="1313492"/>
            <a:ext cx="5080000" cy="54168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t" anchorCtr="0"/>
          <a:lstStyle>
            <a:lvl1pPr marL="304784" marR="0" lvl="0" indent="-67730" algn="l" rtl="0">
              <a:spcBef>
                <a:spcPts val="747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sz="3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61962" marR="0" lvl="1" indent="-101595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erriweather Sans"/>
              <a:buChar char="-"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7022" marR="0" lvl="2" indent="-133343" algn="l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35057" marR="0" lvl="3" indent="-158741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6162" marR="0" lvl="4" indent="-167208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erriweather Sans"/>
              <a:buChar char="*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352632" marR="0" lvl="5" indent="-15239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962202" marR="0" lvl="6" indent="-15239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1772" marR="0" lvl="7" indent="-15239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181341" marR="0" lvl="8" indent="-15239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6701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11/3/17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985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ctr" anchorCtr="0">
            <a:noAutofit/>
          </a:bodyPr>
          <a:lstStyle/>
          <a:p>
            <a:fld id="{00000000-1234-1234-1234-123412341234}" type="slidenum">
              <a:rPr lang="en" sz="1900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pPr/>
              <a:t>‹#›</a:t>
            </a:fld>
            <a:endParaRPr lang="en" sz="19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49682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000" cy="16004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900"/>
            </a:lvl2pPr>
            <a:lvl3pPr lvl="2" indent="0" rtl="0">
              <a:spcBef>
                <a:spcPts val="0"/>
              </a:spcBef>
              <a:buNone/>
              <a:defRPr sz="1900"/>
            </a:lvl3pPr>
            <a:lvl4pPr lvl="3" indent="0" rtl="0">
              <a:spcBef>
                <a:spcPts val="0"/>
              </a:spcBef>
              <a:buNone/>
              <a:defRPr sz="1900"/>
            </a:lvl4pPr>
            <a:lvl5pPr lvl="4" indent="0" rtl="0">
              <a:spcBef>
                <a:spcPts val="0"/>
              </a:spcBef>
              <a:buNone/>
              <a:defRPr sz="1900"/>
            </a:lvl5pPr>
            <a:lvl6pPr lvl="5" indent="0" rtl="0">
              <a:spcBef>
                <a:spcPts val="0"/>
              </a:spcBef>
              <a:buNone/>
              <a:defRPr sz="1900"/>
            </a:lvl6pPr>
            <a:lvl7pPr lvl="6" indent="0" rtl="0">
              <a:spcBef>
                <a:spcPts val="0"/>
              </a:spcBef>
              <a:buNone/>
              <a:defRPr sz="1900"/>
            </a:lvl7pPr>
            <a:lvl8pPr lvl="7" indent="0" rtl="0">
              <a:spcBef>
                <a:spcPts val="0"/>
              </a:spcBef>
              <a:buNone/>
              <a:defRPr sz="1900"/>
            </a:lvl8pPr>
            <a:lvl9pPr lvl="8" indent="0" rtl="0">
              <a:spcBef>
                <a:spcPts val="0"/>
              </a:spcBef>
              <a:buNone/>
              <a:defRPr sz="1900"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400" cy="48736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t" anchorCtr="0"/>
          <a:lstStyle>
            <a:lvl1pPr marL="237055" marR="0" lvl="0" indent="-33866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94232" marR="0" lvl="1" indent="-50797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51410" marR="0" lvl="2" indent="-84663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8586" marR="0" lvl="3" indent="-101595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65763" marR="0" lvl="4" indent="-101595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22941" marR="0" lvl="5" indent="-101595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80117" marR="0" lvl="6" indent="-101595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37295" marR="0" lvl="7" indent="-101595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94472" marR="0" lvl="8" indent="-101595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000" cy="38116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t" anchorCtr="0"/>
          <a:lstStyle>
            <a:lvl1pPr marL="0" marR="0" lvl="0" indent="0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78" marR="0" lvl="1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54" marR="0" lvl="2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32" marR="0" lvl="3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09" marR="0" lvl="4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886" marR="0" lvl="5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062" marR="0" lvl="6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240" marR="0" lvl="7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418" marR="0" lvl="8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78" marR="0" lvl="1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54" marR="0" lvl="2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32" marR="0" lvl="3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09" marR="0" lvl="4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886" marR="0" lvl="5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062" marR="0" lvl="6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240" marR="0" lvl="7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418" marR="0" lvl="8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kern="0"/>
          </a:p>
        </p:txBody>
      </p:sp>
      <p:sp>
        <p:nvSpPr>
          <p:cNvPr id="29" name="Shape 2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78" marR="0" lvl="1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54" marR="0" lvl="2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32" marR="0" lvl="3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09" marR="0" lvl="4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886" marR="0" lvl="5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062" marR="0" lvl="6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240" marR="0" lvl="7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418" marR="0" lvl="8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kern="0"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wrap="square" lIns="68573" tIns="34274" rIns="68573" bIns="34274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" sz="1200" ker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6081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000" cy="16004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900"/>
            </a:lvl2pPr>
            <a:lvl3pPr lvl="2" indent="0" rtl="0">
              <a:spcBef>
                <a:spcPts val="0"/>
              </a:spcBef>
              <a:buNone/>
              <a:defRPr sz="1900"/>
            </a:lvl3pPr>
            <a:lvl4pPr lvl="3" indent="0" rtl="0">
              <a:spcBef>
                <a:spcPts val="0"/>
              </a:spcBef>
              <a:buNone/>
              <a:defRPr sz="1900"/>
            </a:lvl4pPr>
            <a:lvl5pPr lvl="4" indent="0" rtl="0">
              <a:spcBef>
                <a:spcPts val="0"/>
              </a:spcBef>
              <a:buNone/>
              <a:defRPr sz="1900"/>
            </a:lvl5pPr>
            <a:lvl6pPr lvl="5" indent="0" rtl="0">
              <a:spcBef>
                <a:spcPts val="0"/>
              </a:spcBef>
              <a:buNone/>
              <a:defRPr sz="1900"/>
            </a:lvl6pPr>
            <a:lvl7pPr lvl="6" indent="0" rtl="0">
              <a:spcBef>
                <a:spcPts val="0"/>
              </a:spcBef>
              <a:buNone/>
              <a:defRPr sz="1900"/>
            </a:lvl7pPr>
            <a:lvl8pPr lvl="7" indent="0" rtl="0">
              <a:spcBef>
                <a:spcPts val="0"/>
              </a:spcBef>
              <a:buNone/>
              <a:defRPr sz="1900"/>
            </a:lvl8pPr>
            <a:lvl9pPr lvl="8" indent="0" rtl="0">
              <a:spcBef>
                <a:spcPts val="0"/>
              </a:spcBef>
              <a:buNone/>
              <a:defRPr sz="1900"/>
            </a:lvl9pPr>
          </a:lstStyle>
          <a:p>
            <a:endParaRPr/>
          </a:p>
        </p:txBody>
      </p:sp>
      <p:sp>
        <p:nvSpPr>
          <p:cNvPr id="33" name="Shape 3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400" cy="4873600"/>
          </a:xfrm>
          <a:prstGeom prst="rect">
            <a:avLst/>
          </a:prstGeom>
          <a:noFill/>
          <a:ln>
            <a:noFill/>
          </a:ln>
        </p:spPr>
        <p:txBody>
          <a:bodyPr wrap="square" lIns="68573" tIns="68573" rIns="68573" bIns="68573" anchor="t" anchorCtr="0"/>
          <a:lstStyle>
            <a:lvl1pPr marL="0" marR="0" lvl="0" indent="0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45833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78" marR="0" lvl="1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5238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54" marR="0" lvl="2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61111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32" marR="0" lvl="3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73333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09" marR="0" lvl="4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73333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886" marR="0" lvl="5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73333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062" marR="0" lvl="6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73333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240" marR="0" lvl="7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73333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418" marR="0" lvl="8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73333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000" cy="38116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t" anchorCtr="0"/>
          <a:lstStyle>
            <a:lvl1pPr marL="0" marR="0" lvl="0" indent="0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78" marR="0" lvl="1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54" marR="0" lvl="2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32" marR="0" lvl="3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09" marR="0" lvl="4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886" marR="0" lvl="5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062" marR="0" lvl="6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240" marR="0" lvl="7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418" marR="0" lvl="8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78" marR="0" lvl="1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54" marR="0" lvl="2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32" marR="0" lvl="3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09" marR="0" lvl="4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886" marR="0" lvl="5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062" marR="0" lvl="6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240" marR="0" lvl="7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418" marR="0" lvl="8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kern="0"/>
          </a:p>
        </p:txBody>
      </p:sp>
      <p:sp>
        <p:nvSpPr>
          <p:cNvPr id="36" name="Shape 3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78" marR="0" lvl="1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54" marR="0" lvl="2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32" marR="0" lvl="3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09" marR="0" lvl="4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886" marR="0" lvl="5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062" marR="0" lvl="6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240" marR="0" lvl="7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418" marR="0" lvl="8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kern="0"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wrap="square" lIns="68573" tIns="34274" rIns="68573" bIns="34274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" sz="1200" ker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50611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wrap="square" lIns="91423" tIns="91423" rIns="91423" bIns="91423" anchor="ctr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ctr" anchorCtr="0">
            <a:noAutofit/>
          </a:bodyPr>
          <a:lstStyle/>
          <a:p>
            <a:fld id="{00000000-1234-1234-1234-123412341234}" type="slidenum">
              <a:rPr lang="en" sz="1900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pPr/>
              <a:t>‹#›</a:t>
            </a:fld>
            <a:endParaRPr lang="en" sz="19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64157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 1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914400" y="609600"/>
            <a:ext cx="10363200" cy="11432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608707" marR="0" lvl="5" indent="-16070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217432" marR="0" lvl="6" indent="-15225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826153" marR="0" lvl="7" indent="-14377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434867" marR="0" lvl="8" indent="-13522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11391900" y="6416675"/>
            <a:ext cx="749200" cy="244400"/>
          </a:xfrm>
          <a:prstGeom prst="rect">
            <a:avLst/>
          </a:prstGeom>
          <a:noFill/>
          <a:ln>
            <a:noFill/>
          </a:ln>
        </p:spPr>
        <p:txBody>
          <a:bodyPr wrap="square" lIns="91423" tIns="45699" rIns="91423" bIns="45699" anchor="t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000000"/>
                </a:buClr>
                <a:buSzPct val="25000"/>
                <a:buFont typeface="Calibri"/>
                <a:buNone/>
              </a:pPr>
              <a:t>‹#›</a:t>
            </a:fld>
            <a:endParaRPr lang="en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708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11/3/17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329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11/3/17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139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11/3/17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067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11/3/17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45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11/3/17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45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11/3/17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358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11/3/17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00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theme" Target="../theme/theme2.xml"/><Relationship Id="rId6" Type="http://schemas.openxmlformats.org/officeDocument/2006/relationships/tags" Target="../tags/tag1.xml"/><Relationship Id="rId7" Type="http://schemas.openxmlformats.org/officeDocument/2006/relationships/tags" Target="../tags/tag2.xml"/><Relationship Id="rId8" Type="http://schemas.openxmlformats.org/officeDocument/2006/relationships/tags" Target="../tags/tag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4.xml"/><Relationship Id="rId10" Type="http://schemas.openxmlformats.org/officeDocument/2006/relationships/theme" Target="../theme/theme3.xml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09E78-21A0-BD4D-8F6E-2668677F6650}" type="datetimeFigureOut">
              <a:rPr lang="en-US" smtClean="0"/>
              <a:t>11/3/17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40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  <p:custDataLst>
              <p:tags r:id="rId6"/>
            </p:custDataLst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4" tIns="46003" rIns="92004" bIns="4600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  <p:custDataLst>
              <p:tags r:id="rId7"/>
            </p:custDataLst>
          </p:nvPr>
        </p:nvSpPr>
        <p:spPr bwMode="auto">
          <a:xfrm>
            <a:off x="914400" y="1981201"/>
            <a:ext cx="10363200" cy="46386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4" tIns="46003" rIns="92004" bIns="460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 rot="16200000">
            <a:off x="10376849" y="5209913"/>
            <a:ext cx="3078163" cy="351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04" tIns="46003" rIns="92004" bIns="46003"/>
          <a:lstStyle>
            <a:lvl1pPr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C52A11-03F9-BA4B-98B4-B56C6F1C7FBB}" type="slidenum">
              <a:rPr lang="en-US" altLang="en-US" sz="1600" b="1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altLang="en-US" sz="2400" b="1" dirty="0" smtClean="0">
                <a:solidFill>
                  <a:srgbClr val="808080"/>
                </a:solidFill>
                <a:latin typeface="Arial" charset="0"/>
              </a:rPr>
              <a:t> - </a:t>
            </a:r>
            <a:r>
              <a:rPr lang="en-US" altLang="en-US" sz="1100" b="1" dirty="0" err="1" smtClean="0">
                <a:solidFill>
                  <a:srgbClr val="969696"/>
                </a:solidFill>
                <a:latin typeface="Arial" charset="0"/>
              </a:rPr>
              <a:t>Lectures.GersteinLab.org</a:t>
            </a:r>
            <a:endParaRPr lang="en-US" altLang="en-US" sz="300" dirty="0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826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7" r:id="rId4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defTabSz="908028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8028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8028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8028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8028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899" algn="ctr" defTabSz="9122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800" algn="ctr" defTabSz="9122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0700" algn="ctr" defTabSz="9122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7598" algn="ctr" defTabSz="9122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3833" indent="-223833" algn="l" defTabSz="908028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6724" indent="-223833" algn="l" defTabSz="908028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8028" indent="-222245" algn="l" defTabSz="90802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566" indent="-223833" algn="l" defTabSz="908028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2405" indent="-223833" algn="l" defTabSz="908028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2948" indent="-228449" algn="l" defTabSz="9122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9848" indent="-228449" algn="l" defTabSz="9122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6748" indent="-228449" algn="l" defTabSz="9122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3647" indent="-228449" algn="l" defTabSz="9122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8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99" algn="l" defTabSz="4568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00" algn="l" defTabSz="4568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00" algn="l" defTabSz="4568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98" algn="l" defTabSz="4568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00" algn="l" defTabSz="4568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98" algn="l" defTabSz="4568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97" algn="l" defTabSz="4568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198" algn="l" defTabSz="4568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914400" y="609600"/>
            <a:ext cx="10363200" cy="11432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196" marR="0" lvl="5" indent="-12696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391" marR="0" lvl="6" indent="-12691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587" marR="0" lvl="7" indent="-12687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782" marR="0" lvl="8" indent="-12682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914400" y="1981200"/>
            <a:ext cx="10363200" cy="46388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t" anchorCtr="0"/>
          <a:lstStyle>
            <a:lvl1pPr marL="227012" marR="0" lvl="0" indent="-7461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69912" marR="0" lvl="1" indent="-7461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erriweather Sans"/>
              <a:buChar char="-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1225" marR="0" lvl="2" indent="-9842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4775" marR="0" lvl="3" indent="-10477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5625" marR="0" lvl="4" indent="-11112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erriweather Sans"/>
              <a:buChar char="*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574" marR="0" lvl="5" indent="-11427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769" marR="0" lvl="6" indent="-11426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966" marR="0" lvl="7" indent="-11426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160" marR="0" lvl="8" indent="-11426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/>
          <p:nvPr/>
        </p:nvSpPr>
        <p:spPr>
          <a:xfrm rot="-5400000">
            <a:off x="10394484" y="5209875"/>
            <a:ext cx="3078400" cy="351200"/>
          </a:xfrm>
          <a:prstGeom prst="rect">
            <a:avLst/>
          </a:prstGeom>
          <a:noFill/>
          <a:ln>
            <a:noFill/>
          </a:ln>
        </p:spPr>
        <p:txBody>
          <a:bodyPr wrap="square" lIns="122730" tIns="61365" rIns="122730" bIns="61365" anchor="t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" sz="2100" b="1" i="1" kern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pPr>
                <a:buSzPct val="25000"/>
              </a:pPr>
              <a:t>‹#›</a:t>
            </a:fld>
            <a:r>
              <a:rPr lang="en" sz="2400" b="1" kern="0">
                <a:solidFill>
                  <a:srgbClr val="808080"/>
                </a:solidFill>
                <a:ea typeface="Arial"/>
                <a:cs typeface="Arial"/>
                <a:sym typeface="Arial"/>
              </a:rPr>
              <a:t> - </a:t>
            </a:r>
            <a:r>
              <a:rPr lang="en" sz="1300" b="1" kern="0">
                <a:solidFill>
                  <a:srgbClr val="969696"/>
                </a:solidFill>
                <a:ea typeface="Arial"/>
                <a:cs typeface="Arial"/>
                <a:sym typeface="Arial"/>
              </a:rPr>
              <a:t>Lectures.GersteinLab.org</a:t>
            </a:r>
          </a:p>
        </p:txBody>
      </p:sp>
    </p:spTree>
    <p:extLst>
      <p:ext uri="{BB962C8B-B14F-4D97-AF65-F5344CB8AC3E}">
        <p14:creationId xmlns:p14="http://schemas.microsoft.com/office/powerpoint/2010/main" val="3181381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emf"/><Relationship Id="rId10" Type="http://schemas.openxmlformats.org/officeDocument/2006/relationships/image" Target="../media/image40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0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174" y="0"/>
            <a:ext cx="9159266" cy="6858000"/>
          </a:xfrm>
          <a:prstGeom prst="rect">
            <a:avLst/>
          </a:prstGeom>
        </p:spPr>
      </p:pic>
      <p:sp>
        <p:nvSpPr>
          <p:cNvPr id="9218" name="Title 3"/>
          <p:cNvSpPr>
            <a:spLocks noGrp="1"/>
          </p:cNvSpPr>
          <p:nvPr>
            <p:ph type="title"/>
          </p:nvPr>
        </p:nvSpPr>
        <p:spPr>
          <a:xfrm>
            <a:off x="9291156" y="638011"/>
            <a:ext cx="2791326" cy="270332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sz="3600" b="1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Passenger Mutations </a:t>
            </a:r>
            <a:r>
              <a:rPr lang="en-US" altLang="en-US" sz="36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altLang="en-US" sz="36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altLang="en-US" sz="36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in </a:t>
            </a:r>
            <a:r>
              <a:rPr lang="en-US" altLang="en-US" sz="36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&gt;2500 cancer genomes: Overall </a:t>
            </a:r>
            <a:r>
              <a:rPr lang="en-US" altLang="en-US" sz="36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functional </a:t>
            </a:r>
            <a:r>
              <a:rPr lang="en-US" altLang="en-US" sz="36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impact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320902" y="3697906"/>
            <a:ext cx="2731834" cy="2954653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endParaRPr lang="en-US" sz="2000" dirty="0" smtClean="0"/>
          </a:p>
          <a:p>
            <a:pPr algn="ctr"/>
            <a:endParaRPr lang="en-US" sz="2000" dirty="0" smtClean="0"/>
          </a:p>
          <a:p>
            <a:pPr algn="ctr"/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Slides freely </a:t>
            </a:r>
          </a:p>
          <a:p>
            <a:pPr algn="ctr"/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downloadable </a:t>
            </a:r>
            <a:br>
              <a:rPr lang="en-US" sz="1400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from </a:t>
            </a:r>
          </a:p>
          <a:p>
            <a:pPr algn="ctr"/>
            <a:r>
              <a:rPr lang="en-US" sz="1600" b="1" dirty="0" err="1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Lectures.GersteinLab.org</a:t>
            </a:r>
            <a:r>
              <a:rPr lang="en-US" sz="1400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br>
              <a:rPr lang="en-US" sz="1400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&amp; “tweetable”  </a:t>
            </a:r>
          </a:p>
          <a:p>
            <a:pPr algn="ctr"/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(via </a:t>
            </a:r>
            <a:r>
              <a:rPr lang="en-US" sz="18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@</a:t>
            </a:r>
            <a:r>
              <a:rPr lang="en-US" sz="1800" b="1" dirty="0" err="1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markgerstein</a:t>
            </a:r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algn="ctr"/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 </a:t>
            </a:r>
            <a:br>
              <a:rPr lang="en-US" sz="1400" dirty="0" smtClean="0">
                <a:latin typeface="Arial" charset="0"/>
                <a:ea typeface="Arial" charset="0"/>
                <a:cs typeface="Arial" charset="0"/>
              </a:rPr>
            </a:br>
            <a:endParaRPr lang="en-US" sz="1400" dirty="0" smtClean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See last slide </a:t>
            </a:r>
            <a:br>
              <a:rPr lang="en-US" sz="1400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for more info.</a:t>
            </a:r>
            <a:endParaRPr lang="en-US" sz="1400" b="1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300000">
            <a:off x="1518522" y="544803"/>
            <a:ext cx="1564793" cy="141577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endParaRPr lang="en-US" sz="1400" b="1" dirty="0"/>
          </a:p>
          <a:p>
            <a:pPr algn="ctr"/>
            <a:endParaRPr lang="en-US" sz="1400" b="1" dirty="0" smtClean="0"/>
          </a:p>
          <a:p>
            <a:pPr algn="ctr"/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Mark Gerstein</a:t>
            </a:r>
            <a:b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Yale</a:t>
            </a:r>
          </a:p>
          <a:p>
            <a:pPr algn="ctr"/>
            <a:endParaRPr lang="en-US" sz="1400" b="1" dirty="0">
              <a:solidFill>
                <a:srgbClr val="C00000"/>
              </a:solidFill>
            </a:endParaRPr>
          </a:p>
          <a:p>
            <a:pPr algn="ctr"/>
            <a:endParaRPr lang="en-US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86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Shape 539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9500" y="1979684"/>
            <a:ext cx="5270755" cy="744989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Shape 542"/>
          <p:cNvSpPr txBox="1"/>
          <p:nvPr/>
        </p:nvSpPr>
        <p:spPr>
          <a:xfrm>
            <a:off x="5026621" y="37809"/>
            <a:ext cx="4942400" cy="1143200"/>
          </a:xfrm>
          <a:prstGeom prst="rect">
            <a:avLst/>
          </a:prstGeom>
          <a:noFill/>
          <a:ln>
            <a:noFill/>
          </a:ln>
        </p:spPr>
        <p:txBody>
          <a:bodyPr wrap="square" lIns="121897" tIns="60932" rIns="121897" bIns="60932" anchor="ctr" anchorCtr="0">
            <a:noAutofit/>
          </a:bodyPr>
          <a:lstStyle/>
          <a:p>
            <a:pPr algn="ctr">
              <a:buClr>
                <a:srgbClr val="000090"/>
              </a:buClr>
              <a:buSzPct val="25000"/>
            </a:pPr>
            <a:r>
              <a:rPr lang="en" sz="5300" b="1" dirty="0" err="1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FunSeq</a:t>
            </a:r>
            <a:r>
              <a:rPr lang="en" sz="2700" b="1" dirty="0" err="1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" sz="2000" b="1" dirty="0" err="1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gersteinlab.org</a:t>
            </a:r>
            <a:endParaRPr lang="en" sz="2000" b="1" dirty="0">
              <a:solidFill>
                <a:srgbClr val="00009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43" name="Shape 543"/>
          <p:cNvGrpSpPr/>
          <p:nvPr/>
        </p:nvGrpSpPr>
        <p:grpSpPr>
          <a:xfrm>
            <a:off x="9705226" y="179557"/>
            <a:ext cx="1952420" cy="885665"/>
            <a:chOff x="0" y="0"/>
            <a:chExt cx="2147483647" cy="2147483647"/>
          </a:xfrm>
        </p:grpSpPr>
        <p:sp>
          <p:nvSpPr>
            <p:cNvPr id="544" name="Shape 544"/>
            <p:cNvSpPr txBox="1"/>
            <p:nvPr/>
          </p:nvSpPr>
          <p:spPr>
            <a:xfrm>
              <a:off x="0" y="0"/>
              <a:ext cx="2147483647" cy="2147483647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Shape 545"/>
            <p:cNvSpPr txBox="1"/>
            <p:nvPr/>
          </p:nvSpPr>
          <p:spPr>
            <a:xfrm>
              <a:off x="423213844" y="153157946"/>
              <a:ext cx="1175925117" cy="6317827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33" rIns="121900" bIns="60933" anchor="t" anchorCtr="0">
              <a:noAutofit/>
            </a:bodyPr>
            <a:lstStyle/>
            <a:p>
              <a:pPr>
                <a:buClr>
                  <a:srgbClr val="000000"/>
                </a:buClr>
                <a:buSzPct val="25000"/>
              </a:pPr>
              <a:r>
                <a:rPr lang="en" sz="13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HOT region</a:t>
              </a:r>
            </a:p>
          </p:txBody>
        </p:sp>
        <p:sp>
          <p:nvSpPr>
            <p:cNvPr id="546" name="Shape 546"/>
            <p:cNvSpPr txBox="1"/>
            <p:nvPr/>
          </p:nvSpPr>
          <p:spPr>
            <a:xfrm>
              <a:off x="38810064" y="746241002"/>
              <a:ext cx="1559854030" cy="6317827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33" rIns="121900" bIns="60933" anchor="t" anchorCtr="0">
              <a:noAutofit/>
            </a:bodyPr>
            <a:lstStyle/>
            <a:p>
              <a:pPr>
                <a:buClr>
                  <a:srgbClr val="000000"/>
                </a:buClr>
                <a:buSzPct val="25000"/>
              </a:pPr>
              <a:r>
                <a:rPr lang="en" sz="13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Sensitive region</a:t>
              </a:r>
            </a:p>
          </p:txBody>
        </p:sp>
        <p:sp>
          <p:nvSpPr>
            <p:cNvPr id="547" name="Shape 547"/>
            <p:cNvSpPr txBox="1"/>
            <p:nvPr/>
          </p:nvSpPr>
          <p:spPr>
            <a:xfrm>
              <a:off x="1559789869" y="387784636"/>
              <a:ext cx="450935141" cy="244404289"/>
            </a:xfrm>
            <a:prstGeom prst="rect">
              <a:avLst/>
            </a:prstGeom>
            <a:solidFill>
              <a:srgbClr val="77933C"/>
            </a:solidFill>
            <a:ln>
              <a:noFill/>
            </a:ln>
          </p:spPr>
          <p:txBody>
            <a:bodyPr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Shape 548"/>
            <p:cNvSpPr txBox="1"/>
            <p:nvPr/>
          </p:nvSpPr>
          <p:spPr>
            <a:xfrm>
              <a:off x="1556094175" y="948281643"/>
              <a:ext cx="458326968" cy="244404289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</p:spPr>
          <p:txBody>
            <a:bodyPr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Shape 549"/>
            <p:cNvSpPr txBox="1"/>
            <p:nvPr/>
          </p:nvSpPr>
          <p:spPr>
            <a:xfrm>
              <a:off x="96090714" y="1342592173"/>
              <a:ext cx="1911274916" cy="6317827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33" rIns="121900" bIns="60933" anchor="t" anchorCtr="0">
              <a:noAutofit/>
            </a:bodyPr>
            <a:lstStyle/>
            <a:p>
              <a:pPr>
                <a:buClr>
                  <a:srgbClr val="000000"/>
                </a:buClr>
                <a:buSzPct val="25000"/>
              </a:pPr>
              <a:r>
                <a:rPr lang="en" sz="13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Polymorphisms</a:t>
              </a:r>
            </a:p>
          </p:txBody>
        </p:sp>
        <p:cxnSp>
          <p:nvCxnSpPr>
            <p:cNvPr id="550" name="Shape 550"/>
            <p:cNvCxnSpPr/>
            <p:nvPr/>
          </p:nvCxnSpPr>
          <p:spPr>
            <a:xfrm>
              <a:off x="1788953390" y="1466416682"/>
              <a:ext cx="0" cy="381266625"/>
            </a:xfrm>
            <a:prstGeom prst="straightConnector1">
              <a:avLst/>
            </a:prstGeom>
            <a:noFill/>
            <a:ln w="25400" cap="flat" cmpd="sng">
              <a:solidFill>
                <a:srgbClr val="FFFF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sp>
        <p:nvSpPr>
          <p:cNvPr id="551" name="Shape 551"/>
          <p:cNvSpPr txBox="1"/>
          <p:nvPr/>
        </p:nvSpPr>
        <p:spPr>
          <a:xfrm>
            <a:off x="6310349" y="1690744"/>
            <a:ext cx="5248000" cy="130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121897" tIns="60932" rIns="121897" bIns="60932" anchor="ctr" anchorCtr="0">
            <a:noAutofit/>
          </a:bodyPr>
          <a:lstStyle/>
          <a:p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52" name="Shape 552"/>
          <p:cNvCxnSpPr/>
          <p:nvPr/>
        </p:nvCxnSpPr>
        <p:spPr>
          <a:xfrm>
            <a:off x="6747699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3" name="Shape 553"/>
          <p:cNvCxnSpPr/>
          <p:nvPr/>
        </p:nvCxnSpPr>
        <p:spPr>
          <a:xfrm>
            <a:off x="6857036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4" name="Shape 554"/>
          <p:cNvCxnSpPr/>
          <p:nvPr/>
        </p:nvCxnSpPr>
        <p:spPr>
          <a:xfrm>
            <a:off x="7051792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5" name="Shape 555"/>
          <p:cNvCxnSpPr/>
          <p:nvPr/>
        </p:nvCxnSpPr>
        <p:spPr>
          <a:xfrm>
            <a:off x="10889988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6" name="Shape 556"/>
          <p:cNvCxnSpPr/>
          <p:nvPr/>
        </p:nvCxnSpPr>
        <p:spPr>
          <a:xfrm>
            <a:off x="10928712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7" name="Shape 557"/>
          <p:cNvCxnSpPr/>
          <p:nvPr/>
        </p:nvCxnSpPr>
        <p:spPr>
          <a:xfrm>
            <a:off x="8497096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8" name="Shape 558"/>
          <p:cNvCxnSpPr/>
          <p:nvPr/>
        </p:nvCxnSpPr>
        <p:spPr>
          <a:xfrm>
            <a:off x="8193001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9" name="Shape 559"/>
          <p:cNvCxnSpPr/>
          <p:nvPr/>
        </p:nvCxnSpPr>
        <p:spPr>
          <a:xfrm>
            <a:off x="7804625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60" name="Shape 560"/>
          <p:cNvCxnSpPr/>
          <p:nvPr/>
        </p:nvCxnSpPr>
        <p:spPr>
          <a:xfrm>
            <a:off x="10113237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61" name="Shape 561"/>
          <p:cNvCxnSpPr/>
          <p:nvPr/>
        </p:nvCxnSpPr>
        <p:spPr>
          <a:xfrm>
            <a:off x="10659924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62" name="Shape 562"/>
          <p:cNvCxnSpPr/>
          <p:nvPr/>
        </p:nvCxnSpPr>
        <p:spPr>
          <a:xfrm>
            <a:off x="10975408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563" name="Shape 563"/>
          <p:cNvSpPr txBox="1"/>
          <p:nvPr/>
        </p:nvSpPr>
        <p:spPr>
          <a:xfrm>
            <a:off x="5272963" y="1434967"/>
            <a:ext cx="942800" cy="227200"/>
          </a:xfrm>
          <a:prstGeom prst="rect">
            <a:avLst/>
          </a:prstGeom>
          <a:noFill/>
          <a:ln>
            <a:noFill/>
          </a:ln>
        </p:spPr>
        <p:txBody>
          <a:bodyPr wrap="square" lIns="121897" tIns="60932" rIns="121897" bIns="60932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" sz="1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Genome</a:t>
            </a:r>
          </a:p>
        </p:txBody>
      </p:sp>
      <p:sp>
        <p:nvSpPr>
          <p:cNvPr id="564" name="Shape 564"/>
          <p:cNvSpPr txBox="1"/>
          <p:nvPr/>
        </p:nvSpPr>
        <p:spPr>
          <a:xfrm>
            <a:off x="6638367" y="1412629"/>
            <a:ext cx="413600" cy="85200"/>
          </a:xfrm>
          <a:prstGeom prst="rect">
            <a:avLst/>
          </a:prstGeom>
          <a:solidFill>
            <a:srgbClr val="77933C"/>
          </a:solidFill>
          <a:ln>
            <a:noFill/>
          </a:ln>
        </p:spPr>
        <p:txBody>
          <a:bodyPr wrap="square" lIns="121897" tIns="60932" rIns="121897" bIns="60932" anchor="ctr" anchorCtr="0">
            <a:noAutofit/>
          </a:bodyPr>
          <a:lstStyle/>
          <a:p>
            <a:endParaRPr sz="2400">
              <a:solidFill>
                <a:schemeClr val="dk1"/>
              </a:solidFill>
              <a:highlight>
                <a:srgbClr val="4C99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5" name="Shape 565"/>
          <p:cNvSpPr txBox="1"/>
          <p:nvPr/>
        </p:nvSpPr>
        <p:spPr>
          <a:xfrm>
            <a:off x="8378633" y="1412628"/>
            <a:ext cx="324800" cy="85200"/>
          </a:xfrm>
          <a:prstGeom prst="rect">
            <a:avLst/>
          </a:prstGeom>
          <a:solidFill>
            <a:srgbClr val="77933C"/>
          </a:solidFill>
          <a:ln>
            <a:noFill/>
          </a:ln>
        </p:spPr>
        <p:txBody>
          <a:bodyPr wrap="square" lIns="121897" tIns="60932" rIns="121897" bIns="60932" anchor="ctr" anchorCtr="0">
            <a:noAutofit/>
          </a:bodyPr>
          <a:lstStyle/>
          <a:p>
            <a:endParaRPr sz="2400">
              <a:solidFill>
                <a:schemeClr val="dk1"/>
              </a:solidFill>
              <a:highlight>
                <a:srgbClr val="4C99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66" name="Shape 566"/>
          <p:cNvCxnSpPr/>
          <p:nvPr/>
        </p:nvCxnSpPr>
        <p:spPr>
          <a:xfrm>
            <a:off x="8599600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567" name="Shape 567"/>
          <p:cNvSpPr txBox="1"/>
          <p:nvPr/>
        </p:nvSpPr>
        <p:spPr>
          <a:xfrm>
            <a:off x="10210033" y="1412875"/>
            <a:ext cx="942800" cy="852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wrap="square" lIns="121897" tIns="60932" rIns="121897" bIns="60932" anchor="ctr" anchorCtr="0">
            <a:noAutofit/>
          </a:bodyPr>
          <a:lstStyle/>
          <a:p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68" name="Shape 568"/>
          <p:cNvGrpSpPr/>
          <p:nvPr/>
        </p:nvGrpSpPr>
        <p:grpSpPr>
          <a:xfrm>
            <a:off x="7038765" y="1551698"/>
            <a:ext cx="2308464" cy="85161"/>
            <a:chOff x="0" y="0"/>
            <a:chExt cx="2147483647" cy="2147483646"/>
          </a:xfrm>
        </p:grpSpPr>
        <p:sp>
          <p:nvSpPr>
            <p:cNvPr id="569" name="Shape 569"/>
            <p:cNvSpPr txBox="1"/>
            <p:nvPr/>
          </p:nvSpPr>
          <p:spPr>
            <a:xfrm>
              <a:off x="1386955527" y="0"/>
              <a:ext cx="760528119" cy="2130445217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</p:spPr>
          <p:txBody>
            <a:bodyPr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Shape 570"/>
            <p:cNvSpPr txBox="1"/>
            <p:nvPr/>
          </p:nvSpPr>
          <p:spPr>
            <a:xfrm>
              <a:off x="0" y="0"/>
              <a:ext cx="398550079" cy="2130445217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</p:spPr>
          <p:txBody>
            <a:bodyPr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Shape 571"/>
            <p:cNvSpPr txBox="1"/>
            <p:nvPr/>
          </p:nvSpPr>
          <p:spPr>
            <a:xfrm>
              <a:off x="682693235" y="0"/>
              <a:ext cx="101278647" cy="2147483646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</p:spPr>
          <p:txBody>
            <a:bodyPr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572" name="Shape 572"/>
          <p:cNvCxnSpPr/>
          <p:nvPr/>
        </p:nvCxnSpPr>
        <p:spPr>
          <a:xfrm>
            <a:off x="9986816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73" name="Shape 573"/>
          <p:cNvCxnSpPr/>
          <p:nvPr/>
        </p:nvCxnSpPr>
        <p:spPr>
          <a:xfrm>
            <a:off x="11399091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74" name="Shape 574"/>
          <p:cNvCxnSpPr/>
          <p:nvPr/>
        </p:nvCxnSpPr>
        <p:spPr>
          <a:xfrm>
            <a:off x="6473216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75" name="Shape 575"/>
          <p:cNvCxnSpPr/>
          <p:nvPr/>
        </p:nvCxnSpPr>
        <p:spPr>
          <a:xfrm>
            <a:off x="11456037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77" name="Shape 577"/>
          <p:cNvCxnSpPr/>
          <p:nvPr/>
        </p:nvCxnSpPr>
        <p:spPr>
          <a:xfrm>
            <a:off x="9153120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78" name="Shape 578"/>
          <p:cNvCxnSpPr/>
          <p:nvPr/>
        </p:nvCxnSpPr>
        <p:spPr>
          <a:xfrm>
            <a:off x="7571145" y="1690744"/>
            <a:ext cx="0" cy="1312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79" name="Shape 579"/>
          <p:cNvCxnSpPr/>
          <p:nvPr/>
        </p:nvCxnSpPr>
        <p:spPr>
          <a:xfrm>
            <a:off x="9065421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053" y="69517"/>
            <a:ext cx="4904971" cy="465730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925"/>
          <a:stretch/>
        </p:blipFill>
        <p:spPr>
          <a:xfrm>
            <a:off x="401052" y="4661824"/>
            <a:ext cx="1923669" cy="2136680"/>
          </a:xfrm>
          <a:prstGeom prst="rect">
            <a:avLst/>
          </a:prstGeom>
        </p:spPr>
      </p:pic>
      <p:sp>
        <p:nvSpPr>
          <p:cNvPr id="46" name="Shape 480"/>
          <p:cNvSpPr txBox="1">
            <a:spLocks/>
          </p:cNvSpPr>
          <p:nvPr/>
        </p:nvSpPr>
        <p:spPr bwMode="auto">
          <a:xfrm>
            <a:off x="6017645" y="3103911"/>
            <a:ext cx="5640000" cy="3536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564" tIns="61265" rIns="122564" bIns="61265" numCol="1" anchor="t" anchorCtr="0" compatLnSpc="1">
            <a:prstTxWarp prst="textNoShape">
              <a:avLst/>
            </a:prstTxWarp>
            <a:noAutofit/>
          </a:bodyPr>
          <a:lstStyle>
            <a:lvl1pPr marL="223838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566738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2pPr>
            <a:lvl3pPr marL="908050" indent="-222250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3pPr>
            <a:lvl4pPr marL="1371600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4pPr>
            <a:lvl5pPr marL="1822450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5pPr>
            <a:lvl6pPr marL="2513011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969923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426833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883744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pPr marL="296319" indent="-279386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" kern="0" dirty="0" smtClean="0">
                <a:solidFill>
                  <a:srgbClr val="595959"/>
                </a:solidFill>
              </a:rPr>
              <a:t>Entropy based method for weighting consistently many genomic features</a:t>
            </a:r>
            <a:endParaRPr lang="en-US" kern="0" dirty="0" smtClean="0">
              <a:solidFill>
                <a:srgbClr val="595959"/>
              </a:solidFill>
            </a:endParaRPr>
          </a:p>
          <a:p>
            <a:pPr marL="296319" indent="-279386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</a:pPr>
            <a:endParaRPr lang="en" kern="0" dirty="0" smtClean="0">
              <a:solidFill>
                <a:srgbClr val="595959"/>
              </a:solidFill>
            </a:endParaRPr>
          </a:p>
          <a:p>
            <a:pPr marL="296319" indent="-279386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" kern="0" dirty="0" smtClean="0">
                <a:solidFill>
                  <a:srgbClr val="595959"/>
                </a:solidFill>
                <a:highlight>
                  <a:srgbClr val="FFFFFF"/>
                </a:highlight>
              </a:rPr>
              <a:t>Practical web server </a:t>
            </a:r>
          </a:p>
          <a:p>
            <a:pPr marL="296319" indent="-279386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" kern="0" dirty="0" smtClean="0">
                <a:solidFill>
                  <a:srgbClr val="595959"/>
                </a:solidFill>
                <a:highlight>
                  <a:srgbClr val="FFFFFF"/>
                </a:highlight>
              </a:rPr>
              <a:t>Submission of variants &amp; pre-computed large </a:t>
            </a:r>
            <a:r>
              <a:rPr lang="en-US" kern="0" dirty="0" smtClean="0">
                <a:solidFill>
                  <a:srgbClr val="595959"/>
                </a:solidFill>
                <a:highlight>
                  <a:srgbClr val="FFFFFF"/>
                </a:highlight>
              </a:rPr>
              <a:t>d</a:t>
            </a:r>
            <a:r>
              <a:rPr lang="en" kern="0" dirty="0" err="1" smtClean="0">
                <a:solidFill>
                  <a:srgbClr val="595959"/>
                </a:solidFill>
                <a:highlight>
                  <a:srgbClr val="FFFFFF"/>
                </a:highlight>
              </a:rPr>
              <a:t>ata</a:t>
            </a:r>
            <a:r>
              <a:rPr lang="en" kern="0" dirty="0" smtClean="0">
                <a:solidFill>
                  <a:srgbClr val="595959"/>
                </a:solidFill>
                <a:highlight>
                  <a:srgbClr val="FFFFFF"/>
                </a:highlight>
              </a:rPr>
              <a:t> context from uniformly processing large-scale datasets</a:t>
            </a:r>
          </a:p>
          <a:p>
            <a:pPr marL="296319" indent="-296319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en" sz="2700" kern="0" dirty="0">
              <a:solidFill>
                <a:schemeClr val="dk1"/>
              </a:solidFill>
            </a:endParaRPr>
          </a:p>
        </p:txBody>
      </p:sp>
      <p:pic>
        <p:nvPicPr>
          <p:cNvPr id="580" name="Shape 580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4296" y="4730704"/>
            <a:ext cx="3042653" cy="206780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47" name="Shape 534"/>
          <p:cNvSpPr txBox="1"/>
          <p:nvPr/>
        </p:nvSpPr>
        <p:spPr>
          <a:xfrm>
            <a:off x="6468711" y="6532939"/>
            <a:ext cx="5340567" cy="501200"/>
          </a:xfrm>
          <a:prstGeom prst="rect">
            <a:avLst/>
          </a:prstGeom>
          <a:noFill/>
          <a:ln>
            <a:noFill/>
          </a:ln>
        </p:spPr>
        <p:txBody>
          <a:bodyPr wrap="square" lIns="121897" tIns="60932" rIns="121897" bIns="60932" anchor="t" anchorCtr="0">
            <a:noAutofit/>
          </a:bodyPr>
          <a:lstStyle/>
          <a:p>
            <a:pPr algn="r">
              <a:buClr>
                <a:srgbClr val="7F7F7F"/>
              </a:buClr>
              <a:buSzPct val="25000"/>
            </a:pPr>
            <a:r>
              <a:rPr lang="en" sz="1300" dirty="0">
                <a:solidFill>
                  <a:srgbClr val="7F7F7F"/>
                </a:solidFill>
              </a:rPr>
              <a:t>[Fu et al., </a:t>
            </a:r>
            <a:r>
              <a:rPr lang="en" sz="1300" dirty="0" err="1">
                <a:solidFill>
                  <a:srgbClr val="7F7F7F"/>
                </a:solidFill>
              </a:rPr>
              <a:t>GenomeBiology</a:t>
            </a:r>
            <a:r>
              <a:rPr lang="en" sz="1300" dirty="0">
                <a:solidFill>
                  <a:srgbClr val="7F7F7F"/>
                </a:solidFill>
              </a:rPr>
              <a:t> ('14)]</a:t>
            </a:r>
          </a:p>
          <a:p>
            <a:pPr>
              <a:buClr>
                <a:srgbClr val="7F7F7F"/>
              </a:buClr>
              <a:buSzPct val="25000"/>
            </a:pPr>
            <a:r>
              <a:rPr lang="en" sz="2100" dirty="0">
                <a:solidFill>
                  <a:srgbClr val="7F7F7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8493222"/>
      </p:ext>
    </p:extLst>
  </p:cSld>
  <p:clrMapOvr>
    <a:masterClrMapping/>
  </p:clrMapOvr>
  <p:transition advTm="21014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279" y="2145313"/>
            <a:ext cx="4580152" cy="3113271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 bwMode="auto">
          <a:xfrm>
            <a:off x="344775" y="409551"/>
            <a:ext cx="5590804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7" tIns="45684" rIns="91367" bIns="45684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02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Overall functional impact distribution </a:t>
            </a:r>
            <a:r>
              <a:rPr lang="en-US" altLang="en-US" sz="360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of </a:t>
            </a:r>
            <a:br>
              <a:rPr lang="en-US" altLang="en-US" sz="360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altLang="en-US" sz="360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PCAWG mutations</a:t>
            </a:r>
            <a:endParaRPr lang="en-US" altLang="en-US" sz="3600" dirty="0">
              <a:solidFill>
                <a:srgbClr val="00009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44775" y="5509952"/>
            <a:ext cx="5221837" cy="1228705"/>
          </a:xfrm>
          <a:prstGeom prst="rect">
            <a:avLst/>
          </a:prstGeom>
        </p:spPr>
        <p:txBody>
          <a:bodyPr lIns="91438" tIns="45719" rIns="91438" bIns="45719" rtlCol="0">
            <a:noAutofit/>
          </a:bodyPr>
          <a:lstStyle>
            <a:lvl1pPr marL="223838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566738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2pPr>
            <a:lvl3pPr marL="908050" indent="-222250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3pPr>
            <a:lvl4pPr marL="1371600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4pPr>
            <a:lvl5pPr marL="1822450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5pPr>
            <a:lvl6pPr marL="2513011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969923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426833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883744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 smtClean="0">
                <a:ea typeface="+mn-ea"/>
                <a:cs typeface="+mn-cs"/>
              </a:rPr>
              <a:t>Funseq</a:t>
            </a:r>
            <a:r>
              <a:rPr lang="en-US" dirty="0" smtClean="0">
                <a:ea typeface="+mn-ea"/>
                <a:cs typeface="+mn-cs"/>
              </a:rPr>
              <a:t> molecular functional </a:t>
            </a:r>
            <a:r>
              <a:rPr lang="en-US" dirty="0">
                <a:ea typeface="+mn-ea"/>
                <a:cs typeface="+mn-cs"/>
              </a:rPr>
              <a:t>impact</a:t>
            </a:r>
            <a:r>
              <a:rPr lang="en-US" dirty="0" smtClean="0">
                <a:ea typeface="+mn-ea"/>
                <a:cs typeface="+mn-cs"/>
              </a:rPr>
              <a:t> of ~30M variants </a:t>
            </a:r>
            <a:br>
              <a:rPr lang="en-US" dirty="0" smtClean="0">
                <a:ea typeface="+mn-ea"/>
                <a:cs typeface="+mn-cs"/>
              </a:rPr>
            </a:br>
            <a:r>
              <a:rPr lang="en-US" dirty="0" smtClean="0">
                <a:ea typeface="+mn-ea"/>
                <a:cs typeface="+mn-cs"/>
              </a:rPr>
              <a:t>in &gt;2500 PCAWG samples</a:t>
            </a:r>
            <a:endParaRPr lang="en-US" sz="1900" dirty="0"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91"/>
          <a:stretch/>
        </p:blipFill>
        <p:spPr>
          <a:xfrm>
            <a:off x="5945778" y="242208"/>
            <a:ext cx="5178647" cy="47965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91865" y="5186632"/>
            <a:ext cx="5069305" cy="156965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dirty="0"/>
              <a:t>Division of PCAWG Lymph-CLL cohort based on average impact of non-driver variants (high v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low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[A result of selection?]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9089110"/>
      </p:ext>
    </p:extLst>
  </p:cSld>
  <p:clrMapOvr>
    <a:masterClrMapping/>
  </p:clrMapOvr>
  <p:transition advTm="5859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483840" y="405063"/>
            <a:ext cx="11202859" cy="11202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7" tIns="45684" rIns="91367" bIns="45684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455602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dirty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In many PCAWG cohorts, </a:t>
            </a:r>
            <a:r>
              <a:rPr lang="en-US" altLang="en-US" sz="28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the </a:t>
            </a:r>
            <a:r>
              <a:rPr lang="en-US" altLang="en-US" sz="2800" dirty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fraction of impactful “passengers” decreases with increase in total mutation </a:t>
            </a:r>
            <a:r>
              <a:rPr lang="en-US" altLang="en-US" sz="28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burden</a:t>
            </a:r>
          </a:p>
          <a:p>
            <a:pPr algn="ctr" defTabSz="455602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(A result of selection?)</a:t>
            </a:r>
          </a:p>
          <a:p>
            <a:pPr algn="ctr" defTabSz="455602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800" dirty="0">
              <a:solidFill>
                <a:srgbClr val="00009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71783" y="1364941"/>
            <a:ext cx="10226975" cy="5164197"/>
            <a:chOff x="1873770" y="1417638"/>
            <a:chExt cx="7757114" cy="3843909"/>
          </a:xfrm>
        </p:grpSpPr>
        <p:pic>
          <p:nvPicPr>
            <p:cNvPr id="55297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770" y="1641974"/>
              <a:ext cx="7757114" cy="3619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873770" y="1417638"/>
              <a:ext cx="344774" cy="2863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78540223"/>
      </p:ext>
    </p:extLst>
  </p:cSld>
  <p:clrMapOvr>
    <a:masterClrMapping/>
  </p:clrMapOvr>
  <p:transition advTm="5307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790220" y="-110836"/>
            <a:ext cx="678873" cy="72459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0" y="192088"/>
            <a:ext cx="12192000" cy="820800"/>
          </a:xfrm>
          <a:prstGeom prst="rect">
            <a:avLst/>
          </a:prstGeom>
          <a:noFill/>
          <a:ln>
            <a:noFill/>
          </a:ln>
        </p:spPr>
        <p:txBody>
          <a:bodyPr wrap="square" lIns="122722" tIns="61349" rIns="122722" bIns="61349" anchor="ctr" anchorCtr="0">
            <a:noAutofit/>
          </a:bodyPr>
          <a:lstStyle/>
          <a:p>
            <a:pPr>
              <a:buClr>
                <a:srgbClr val="7F7F7F"/>
              </a:buClr>
              <a:buSzPct val="25000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Passenger mutations in &gt;2500 cancer genomes: </a:t>
            </a:r>
            <a:b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Overall molecular functional impact</a:t>
            </a:r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-1" y="1442999"/>
            <a:ext cx="5994300" cy="5616300"/>
          </a:xfrm>
          <a:prstGeom prst="rect">
            <a:avLst/>
          </a:prstGeom>
          <a:noFill/>
          <a:ln>
            <a:noFill/>
          </a:ln>
        </p:spPr>
        <p:txBody>
          <a:bodyPr wrap="square" lIns="122722" tIns="61349" rIns="122722" bIns="61349" anchor="t" anchorCtr="0">
            <a:noAutofit/>
          </a:bodyPr>
          <a:lstStyle/>
          <a:p>
            <a:pPr indent="-292085">
              <a:spcBef>
                <a:spcPts val="0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Introduction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  <a:p>
            <a:pPr marL="761961" lvl="1" indent="-266673">
              <a:spcBef>
                <a:spcPts val="0"/>
              </a:spcBef>
              <a:buClr>
                <a:srgbClr val="7F7F7F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Background: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driver-passenger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model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w/ conceptual extension)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+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mutational spectra &amp; signatures</a:t>
            </a:r>
          </a:p>
          <a:p>
            <a:pPr lvl="1" indent="-266675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 source: PCAWG comprehensive WGS on &gt;2.5K + focus on 35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pRCC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WGS</a:t>
            </a:r>
          </a:p>
          <a:p>
            <a:pPr marL="0" indent="0">
              <a:spcBef>
                <a:spcPts val="480"/>
              </a:spcBef>
              <a:buSzPct val="25000"/>
              <a:buNone/>
            </a:pP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2085">
              <a:spcBef>
                <a:spcPts val="533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Overall functional impact of variants</a:t>
            </a:r>
          </a:p>
          <a:p>
            <a:pPr lvl="1" indent="-266675">
              <a:spcBef>
                <a:spcPts val="480"/>
              </a:spcBef>
              <a:buClr>
                <a:srgbClr val="7F7F7F"/>
              </a:buClr>
            </a:pP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FunSeq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entropy-weights multiple features to evaluate the functional impact of SNVs</a:t>
            </a:r>
          </a:p>
          <a:p>
            <a:pPr lvl="1" indent="-266675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Investigating how the fraction of high-impact (non-strong-driver) SNVs scales &amp; how it relates to survival</a:t>
            </a:r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111899" y="1333575"/>
            <a:ext cx="5994300" cy="5616300"/>
          </a:xfrm>
          <a:prstGeom prst="rect">
            <a:avLst/>
          </a:prstGeom>
          <a:noFill/>
          <a:ln>
            <a:noFill/>
          </a:ln>
        </p:spPr>
        <p:txBody>
          <a:bodyPr wrap="square" lIns="122722" tIns="61349" rIns="122722" bIns="61349" anchor="t" anchorCtr="0">
            <a:noAutofit/>
          </a:bodyPr>
          <a:lstStyle/>
          <a:p>
            <a:pPr indent="-292085">
              <a:spcBef>
                <a:spcPts val="0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Differential burdening from various mutational processes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Diff. burdening of TF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sub-networks results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from spectra &amp; signatures differentially affecting binding motifs 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  <a:buFont typeface="Helvetica Neue"/>
              <a:buChar char="-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High &amp; low impact mutations assoc. w/ diff. signatures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  <a:buFont typeface="Helvetica Neue"/>
              <a:buChar char="-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Number of mutations in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DHSes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assoc. w/ specific chromatin mod. mutation</a:t>
            </a:r>
          </a:p>
          <a:p>
            <a:pPr indent="-292085">
              <a:spcBef>
                <a:spcPts val="533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Functional impact &amp; tumor evolution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Mutational timing &amp; tree topology classifies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pRCC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subtypes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Differences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functional impact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betw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early &amp; late passenger mutations (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eg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 TSGs &amp; oncogenes)</a:t>
            </a:r>
          </a:p>
        </p:txBody>
      </p:sp>
    </p:spTree>
    <p:extLst>
      <p:ext uri="{BB962C8B-B14F-4D97-AF65-F5344CB8AC3E}">
        <p14:creationId xmlns:p14="http://schemas.microsoft.com/office/powerpoint/2010/main" val="96307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32"/>
    </mc:Choice>
    <mc:Fallback xmlns="">
      <p:transition spd="slow" advTm="22532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/>
          <p:cNvSpPr txBox="1">
            <a:spLocks/>
          </p:cNvSpPr>
          <p:nvPr/>
        </p:nvSpPr>
        <p:spPr bwMode="auto">
          <a:xfrm>
            <a:off x="344774" y="274638"/>
            <a:ext cx="11662347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455613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Differential Mutational burdening of TF-subnetworks due to SNVs breaking &amp; creating binding sites</a:t>
            </a:r>
            <a:endParaRPr lang="en-US" altLang="en-US" sz="3600" dirty="0">
              <a:solidFill>
                <a:srgbClr val="00009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31045" y="1742786"/>
            <a:ext cx="7938990" cy="4320551"/>
            <a:chOff x="3272193" y="1750807"/>
            <a:chExt cx="8446006" cy="4714009"/>
          </a:xfrm>
        </p:grpSpPr>
        <p:grpSp>
          <p:nvGrpSpPr>
            <p:cNvPr id="17" name="Group 16"/>
            <p:cNvGrpSpPr/>
            <p:nvPr/>
          </p:nvGrpSpPr>
          <p:grpSpPr>
            <a:xfrm>
              <a:off x="3272193" y="1750807"/>
              <a:ext cx="8446006" cy="4714009"/>
              <a:chOff x="3272193" y="1750807"/>
              <a:chExt cx="8446006" cy="4714009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3272193" y="1750807"/>
                <a:ext cx="8446006" cy="4714009"/>
                <a:chOff x="3272193" y="1750807"/>
                <a:chExt cx="8446006" cy="4714009"/>
              </a:xfrm>
            </p:grpSpPr>
            <p:pic>
              <p:nvPicPr>
                <p:cNvPr id="56321" name="Picture 1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1377" t="3075" r="-1" b="47583"/>
                <a:stretch/>
              </p:blipFill>
              <p:spPr bwMode="auto">
                <a:xfrm>
                  <a:off x="3272193" y="1750807"/>
                  <a:ext cx="8446006" cy="45273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" name="TextBox 6"/>
                <p:cNvSpPr txBox="1"/>
                <p:nvPr/>
              </p:nvSpPr>
              <p:spPr>
                <a:xfrm>
                  <a:off x="6743700" y="6095484"/>
                  <a:ext cx="762000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6" name="TextBox 15"/>
              <p:cNvSpPr txBox="1"/>
              <p:nvPr/>
            </p:nvSpPr>
            <p:spPr>
              <a:xfrm>
                <a:off x="6908800" y="3632200"/>
                <a:ext cx="438150" cy="18415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4646753" y="3647149"/>
              <a:ext cx="954813" cy="16920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0" name="5-Point Star 19"/>
          <p:cNvSpPr/>
          <p:nvPr/>
        </p:nvSpPr>
        <p:spPr bwMode="auto">
          <a:xfrm>
            <a:off x="1555995" y="1835315"/>
            <a:ext cx="134268" cy="85991"/>
          </a:xfrm>
          <a:prstGeom prst="star5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2813" fontAlgn="base">
              <a:spcBef>
                <a:spcPct val="0"/>
              </a:spcBef>
              <a:spcAft>
                <a:spcPct val="0"/>
              </a:spcAft>
            </a:pPr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22" name="5-Point Star 21"/>
          <p:cNvSpPr/>
          <p:nvPr/>
        </p:nvSpPr>
        <p:spPr bwMode="auto">
          <a:xfrm>
            <a:off x="1469713" y="3739065"/>
            <a:ext cx="134268" cy="111129"/>
          </a:xfrm>
          <a:prstGeom prst="star5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2813" fontAlgn="base">
              <a:spcBef>
                <a:spcPct val="0"/>
              </a:spcBef>
              <a:spcAft>
                <a:spcPct val="0"/>
              </a:spcAft>
            </a:pPr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08114" y="5848063"/>
            <a:ext cx="825867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ARNT</a:t>
            </a:r>
          </a:p>
        </p:txBody>
      </p:sp>
      <p:cxnSp>
        <p:nvCxnSpPr>
          <p:cNvPr id="21" name="Straight Arrow Connector 20"/>
          <p:cNvCxnSpPr/>
          <p:nvPr/>
        </p:nvCxnSpPr>
        <p:spPr bwMode="auto">
          <a:xfrm flipV="1">
            <a:off x="2529387" y="5658649"/>
            <a:ext cx="0" cy="184666"/>
          </a:xfrm>
          <a:prstGeom prst="straightConnector1">
            <a:avLst/>
          </a:prstGeom>
          <a:noFill/>
          <a:ln w="12700" cap="flat" cmpd="sng" algn="ctr">
            <a:solidFill>
              <a:srgbClr val="C00000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7478973" y="5799914"/>
            <a:ext cx="877163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EP300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 bwMode="auto">
          <a:xfrm flipV="1">
            <a:off x="8359515" y="5610500"/>
            <a:ext cx="0" cy="184666"/>
          </a:xfrm>
          <a:prstGeom prst="straightConnector1">
            <a:avLst/>
          </a:prstGeom>
          <a:noFill/>
          <a:ln w="12700" cap="flat" cmpd="sng" algn="ctr">
            <a:solidFill>
              <a:srgbClr val="C00000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72907" y="3586684"/>
            <a:ext cx="1021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</a:rPr>
              <a:t>LOSS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8291" y="1281121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GAIN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86" t="55571" r="33264" b="26271"/>
          <a:stretch/>
        </p:blipFill>
        <p:spPr>
          <a:xfrm>
            <a:off x="8670856" y="1921306"/>
            <a:ext cx="3336265" cy="320191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173611" y="5117341"/>
            <a:ext cx="3330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ETS regulated genes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833251" y="6169246"/>
            <a:ext cx="727943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ETS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 bwMode="auto">
          <a:xfrm flipV="1">
            <a:off x="4253419" y="5726648"/>
            <a:ext cx="2455" cy="446314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12" name="Straight Connector 11"/>
          <p:cNvCxnSpPr>
            <a:stCxn id="23" idx="3"/>
          </p:cNvCxnSpPr>
          <p:nvPr/>
        </p:nvCxnSpPr>
        <p:spPr bwMode="auto">
          <a:xfrm flipV="1">
            <a:off x="4561194" y="6340839"/>
            <a:ext cx="6231724" cy="13073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 flipV="1">
            <a:off x="10792918" y="5486673"/>
            <a:ext cx="0" cy="854166"/>
          </a:xfrm>
          <a:prstGeom prst="straightConnector1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sm" len="sm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926002489"/>
      </p:ext>
    </p:extLst>
  </p:cSld>
  <p:clrMapOvr>
    <a:masterClrMapping/>
  </p:clrMapOvr>
  <p:transition advTm="55791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 bwMode="auto">
          <a:xfrm>
            <a:off x="344775" y="186714"/>
            <a:ext cx="11662347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7" tIns="45684" rIns="91367" bIns="45684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02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Kidney cancer as an example: </a:t>
            </a:r>
            <a:r>
              <a:rPr lang="en-US" altLang="en-US" sz="360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differential </a:t>
            </a:r>
            <a:r>
              <a:rPr lang="en-US" altLang="en-US" sz="360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burdening </a:t>
            </a:r>
            <a:r>
              <a:rPr lang="en-US" altLang="en-US" sz="3600" dirty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correlates with mutational spectrum</a:t>
            </a:r>
          </a:p>
        </p:txBody>
      </p:sp>
      <p:pic>
        <p:nvPicPr>
          <p:cNvPr id="7" name="Picture 6" descr="motifs (2)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69" r="2160" b="11873"/>
          <a:stretch/>
        </p:blipFill>
        <p:spPr>
          <a:xfrm>
            <a:off x="3898255" y="3998744"/>
            <a:ext cx="7949642" cy="2690928"/>
          </a:xfrm>
          <a:prstGeom prst="rect">
            <a:avLst/>
          </a:prstGeom>
        </p:spPr>
      </p:pic>
      <p:pic>
        <p:nvPicPr>
          <p:cNvPr id="8" name="Picture 7" descr="motifs (2)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0" t="46038" r="68436" b="43868"/>
          <a:stretch/>
        </p:blipFill>
        <p:spPr>
          <a:xfrm rot="1395951">
            <a:off x="3845344" y="2196071"/>
            <a:ext cx="775509" cy="5758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5779" y="1591164"/>
            <a:ext cx="34716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Helvetica"/>
                <a:cs typeface="Helvetica"/>
              </a:rPr>
              <a:t>c</a:t>
            </a:r>
            <a:r>
              <a:rPr lang="en-US" sz="1400" b="1" dirty="0" smtClean="0">
                <a:latin typeface="Helvetica"/>
                <a:cs typeface="Helvetica"/>
              </a:rPr>
              <a:t>oding </a:t>
            </a:r>
            <a:r>
              <a:rPr lang="en-US" sz="1400" b="1" dirty="0" err="1" smtClean="0">
                <a:latin typeface="Helvetica"/>
                <a:cs typeface="Helvetica"/>
              </a:rPr>
              <a:t>LoF</a:t>
            </a:r>
            <a:r>
              <a:rPr lang="en-US" sz="1400" b="1" dirty="0" smtClean="0">
                <a:latin typeface="Helvetica"/>
                <a:cs typeface="Helvetica"/>
              </a:rPr>
              <a:t>: premature stops (N = 525) </a:t>
            </a:r>
            <a:endParaRPr lang="en-US" sz="1400" b="1" dirty="0">
              <a:latin typeface="Helvetica"/>
              <a:cs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37965" y="4618928"/>
            <a:ext cx="1619638" cy="52321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1400" b="1" dirty="0" smtClean="0">
                <a:latin typeface="Helvetica"/>
                <a:cs typeface="Helvetica"/>
              </a:rPr>
              <a:t>noncoding </a:t>
            </a:r>
            <a:r>
              <a:rPr lang="en-US" sz="1400" b="1" dirty="0" err="1" smtClean="0">
                <a:latin typeface="Helvetica"/>
                <a:cs typeface="Helvetica"/>
              </a:rPr>
              <a:t>LoF</a:t>
            </a:r>
            <a:endParaRPr lang="en-US" sz="1400" b="1" dirty="0" smtClean="0">
              <a:latin typeface="Helvetica"/>
              <a:cs typeface="Helvetica"/>
            </a:endParaRPr>
          </a:p>
          <a:p>
            <a:r>
              <a:rPr lang="en-US" sz="1400" i="1" dirty="0" smtClean="0">
                <a:latin typeface="Helvetica"/>
                <a:cs typeface="Helvetica"/>
              </a:rPr>
              <a:t>motif breaks in </a:t>
            </a:r>
            <a:r>
              <a:rPr lang="mr-IN" sz="1400" i="1" dirty="0" smtClean="0">
                <a:latin typeface="Helvetica"/>
                <a:cs typeface="Helvetica"/>
              </a:rPr>
              <a:t>…</a:t>
            </a:r>
            <a:endParaRPr lang="en-US" sz="1400" i="1" dirty="0">
              <a:latin typeface="Helvetica"/>
              <a:cs typeface="Helvetic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99248" y="4763587"/>
            <a:ext cx="1506638" cy="307775"/>
          </a:xfrm>
          <a:prstGeom prst="rect">
            <a:avLst/>
          </a:prstGeom>
          <a:solidFill>
            <a:schemeClr val="bg1"/>
          </a:solidFill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1400" b="1" dirty="0" smtClean="0">
                <a:latin typeface="Helvetica"/>
                <a:cs typeface="Helvetica"/>
              </a:rPr>
              <a:t>HDAC2 (N=675)</a:t>
            </a:r>
            <a:endParaRPr lang="en-US" sz="1400" b="1" dirty="0">
              <a:latin typeface="Helvetica"/>
              <a:cs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36530" y="4760105"/>
            <a:ext cx="1526626" cy="307775"/>
          </a:xfrm>
          <a:prstGeom prst="rect">
            <a:avLst/>
          </a:prstGeom>
          <a:solidFill>
            <a:schemeClr val="bg1"/>
          </a:solidFill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1400" b="1" dirty="0" smtClean="0">
                <a:latin typeface="Helvetica"/>
                <a:cs typeface="Helvetica"/>
              </a:rPr>
              <a:t>EWSR1 (N=514)</a:t>
            </a:r>
            <a:endParaRPr lang="en-US" sz="1400" b="1" dirty="0">
              <a:latin typeface="Helvetica"/>
              <a:cs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085027" y="4762735"/>
            <a:ext cx="1227516" cy="307775"/>
          </a:xfrm>
          <a:prstGeom prst="rect">
            <a:avLst/>
          </a:prstGeom>
          <a:solidFill>
            <a:schemeClr val="bg1"/>
          </a:solidFill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1400" b="1" dirty="0" smtClean="0">
                <a:latin typeface="Helvetica"/>
                <a:cs typeface="Helvetica"/>
              </a:rPr>
              <a:t>SP1 (N=571)</a:t>
            </a:r>
            <a:endParaRPr lang="en-US" sz="1400" b="1" dirty="0">
              <a:latin typeface="Helvetica"/>
              <a:cs typeface="Helvetic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52114" y="1354068"/>
            <a:ext cx="2344884" cy="30777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1400" b="1" dirty="0">
                <a:latin typeface="Helvetica"/>
                <a:cs typeface="Helvetica"/>
              </a:rPr>
              <a:t>a</a:t>
            </a:r>
            <a:r>
              <a:rPr lang="en-US" sz="1400" b="1" dirty="0" smtClean="0">
                <a:latin typeface="Helvetica"/>
                <a:cs typeface="Helvetica"/>
              </a:rPr>
              <a:t>ll mutations (N=</a:t>
            </a:r>
            <a:r>
              <a:rPr lang="is-IS" sz="1400" b="1" dirty="0" smtClean="0">
                <a:latin typeface="Helvetica"/>
                <a:cs typeface="Helvetica"/>
              </a:rPr>
              <a:t>923,782</a:t>
            </a:r>
            <a:r>
              <a:rPr lang="en-US" sz="1400" b="1" dirty="0" smtClean="0">
                <a:latin typeface="Helvetica"/>
                <a:cs typeface="Helvetica"/>
              </a:rPr>
              <a:t>)</a:t>
            </a:r>
            <a:endParaRPr lang="en-US" sz="1400" b="1" dirty="0">
              <a:latin typeface="Helvetica"/>
              <a:cs typeface="Helvetica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0" y="1417639"/>
            <a:ext cx="4998108" cy="3215395"/>
            <a:chOff x="0" y="1417639"/>
            <a:chExt cx="4998108" cy="321539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417639"/>
              <a:ext cx="4998108" cy="3215395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 bwMode="auto">
            <a:xfrm>
              <a:off x="567463" y="4023506"/>
              <a:ext cx="4135590" cy="507955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3773" y="1020785"/>
            <a:ext cx="7343349" cy="359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008185"/>
      </p:ext>
    </p:extLst>
  </p:cSld>
  <p:clrMapOvr>
    <a:masterClrMapping/>
  </p:clrMapOvr>
  <p:transition advTm="35498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Shape 142"/>
          <p:cNvPicPr preferRelativeResize="0"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53875" y="1594293"/>
            <a:ext cx="2094243" cy="462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Shape 144"/>
          <p:cNvSpPr>
            <a:spLocks noGrp="1"/>
          </p:cNvSpPr>
          <p:nvPr>
            <p:ph type="body" idx="1"/>
          </p:nvPr>
        </p:nvSpPr>
        <p:spPr>
          <a:xfrm>
            <a:off x="584780" y="1437108"/>
            <a:ext cx="8229600" cy="3394075"/>
          </a:xfrm>
        </p:spPr>
        <p:txBody>
          <a:bodyPr vert="horz" wrap="square" lIns="91423" tIns="45699" rIns="91423" bIns="45699" numCol="1" anchor="t" anchorCtr="0" compatLnSpc="1">
            <a:prstTxWarp prst="textNoShape">
              <a:avLst/>
            </a:prstTxWarp>
          </a:bodyPr>
          <a:lstStyle/>
          <a:p>
            <a:pPr marL="342891" indent="-342891">
              <a:spcBef>
                <a:spcPct val="0"/>
              </a:spcBef>
              <a:buClr>
                <a:srgbClr val="366092"/>
              </a:buClr>
            </a:pPr>
            <a:r>
              <a:rPr lang="en-US" altLang="en-US" sz="1600" dirty="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The loadings on PC1 are mostly [C&gt;T]G</a:t>
            </a:r>
          </a:p>
          <a:p>
            <a:pPr marL="342891" indent="-342891">
              <a:spcBef>
                <a:spcPts val="325"/>
              </a:spcBef>
              <a:buClr>
                <a:srgbClr val="366092"/>
              </a:buClr>
            </a:pPr>
            <a:r>
              <a:rPr lang="en-US" altLang="en-US" sz="1600" dirty="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Confirmed by higher C&gt;T% in CpGs  in the </a:t>
            </a:r>
            <a:r>
              <a:rPr lang="en-US" altLang="en-US" sz="1600" dirty="0" err="1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hypermethylated</a:t>
            </a:r>
            <a:r>
              <a:rPr lang="en-US" altLang="en-US" sz="1600" dirty="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 group (cluster1) </a:t>
            </a:r>
          </a:p>
          <a:p>
            <a:pPr marL="342891" indent="-342891">
              <a:spcBef>
                <a:spcPts val="325"/>
              </a:spcBef>
              <a:buClr>
                <a:srgbClr val="366092"/>
              </a:buClr>
              <a:buNone/>
            </a:pPr>
            <a:endParaRPr lang="en-US" altLang="en-US" sz="1600" dirty="0">
              <a:solidFill>
                <a:srgbClr val="366092"/>
              </a:solidFill>
              <a:latin typeface="Helvetica Neue" charset="0"/>
              <a:ea typeface="ＭＳ Ｐゴシック" charset="-128"/>
              <a:sym typeface="Helvetica Neue" charset="0"/>
            </a:endParaRPr>
          </a:p>
        </p:txBody>
      </p:sp>
      <p:grpSp>
        <p:nvGrpSpPr>
          <p:cNvPr id="100358" name="Shape 147"/>
          <p:cNvGrpSpPr>
            <a:grpSpLocks/>
          </p:cNvGrpSpPr>
          <p:nvPr/>
        </p:nvGrpSpPr>
        <p:grpSpPr bwMode="auto">
          <a:xfrm>
            <a:off x="449887" y="3954883"/>
            <a:ext cx="6775704" cy="1979611"/>
            <a:chOff x="-51753" y="2059089"/>
            <a:chExt cx="4709100" cy="1979853"/>
          </a:xfrm>
        </p:grpSpPr>
        <p:pic>
          <p:nvPicPr>
            <p:cNvPr id="100360" name="Shape 148"/>
            <p:cNvPicPr preferRelativeResize="0"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2022"/>
            <a:stretch>
              <a:fillRect/>
            </a:stretch>
          </p:blipFill>
          <p:spPr bwMode="auto">
            <a:xfrm>
              <a:off x="-51753" y="2423143"/>
              <a:ext cx="4709100" cy="1615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0361" name="Shape 149"/>
            <p:cNvGrpSpPr>
              <a:grpSpLocks/>
            </p:cNvGrpSpPr>
            <p:nvPr/>
          </p:nvGrpSpPr>
          <p:grpSpPr bwMode="auto">
            <a:xfrm>
              <a:off x="1344412" y="2059089"/>
              <a:ext cx="1989512" cy="766251"/>
              <a:chOff x="1344412" y="2799859"/>
              <a:chExt cx="1989512" cy="766251"/>
            </a:xfrm>
          </p:grpSpPr>
          <p:cxnSp>
            <p:nvCxnSpPr>
              <p:cNvPr id="100362" name="Shape 150"/>
              <p:cNvCxnSpPr>
                <a:cxnSpLocks noChangeShapeType="1"/>
              </p:cNvCxnSpPr>
              <p:nvPr/>
            </p:nvCxnSpPr>
            <p:spPr bwMode="auto">
              <a:xfrm>
                <a:off x="1771127" y="3001768"/>
                <a:ext cx="129000" cy="16200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00363" name="Shape 151"/>
              <p:cNvSpPr txBox="1">
                <a:spLocks noChangeArrowheads="1"/>
              </p:cNvSpPr>
              <p:nvPr/>
            </p:nvSpPr>
            <p:spPr bwMode="auto">
              <a:xfrm>
                <a:off x="1344412" y="2807730"/>
                <a:ext cx="586500" cy="215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/>
              <a:lstStyle/>
              <a:p>
                <a:pPr eaLnBrk="1" hangingPunct="1">
                  <a:buSzPct val="25000"/>
                </a:pPr>
                <a:r>
                  <a:rPr lang="en-US" altLang="en-US" sz="1100" dirty="0">
                    <a:solidFill>
                      <a:srgbClr val="000000"/>
                    </a:solidFill>
                    <a:latin typeface="Helvetica Neue" charset="0"/>
                    <a:sym typeface="Helvetica Neue" charset="0"/>
                  </a:rPr>
                  <a:t>A[C&gt;T]G</a:t>
                </a:r>
              </a:p>
            </p:txBody>
          </p:sp>
          <p:sp>
            <p:nvSpPr>
              <p:cNvPr id="100364" name="Shape 152"/>
              <p:cNvSpPr txBox="1">
                <a:spLocks noChangeArrowheads="1"/>
              </p:cNvSpPr>
              <p:nvPr/>
            </p:nvSpPr>
            <p:spPr bwMode="auto">
              <a:xfrm>
                <a:off x="1900127" y="2948469"/>
                <a:ext cx="594900" cy="215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/>
              <a:lstStyle/>
              <a:p>
                <a:pPr eaLnBrk="1" hangingPunct="1">
                  <a:buSzPct val="25000"/>
                </a:pPr>
                <a:r>
                  <a:rPr lang="en-US" altLang="en-US" sz="1100" dirty="0">
                    <a:solidFill>
                      <a:srgbClr val="000000"/>
                    </a:solidFill>
                    <a:latin typeface="Helvetica Neue" charset="0"/>
                    <a:sym typeface="Helvetica Neue" charset="0"/>
                  </a:rPr>
                  <a:t>C[C&gt;T]G</a:t>
                </a:r>
              </a:p>
            </p:txBody>
          </p:sp>
          <p:sp>
            <p:nvSpPr>
              <p:cNvPr id="100365" name="Shape 153"/>
              <p:cNvSpPr txBox="1">
                <a:spLocks noChangeArrowheads="1"/>
              </p:cNvSpPr>
              <p:nvPr/>
            </p:nvSpPr>
            <p:spPr bwMode="auto">
              <a:xfrm>
                <a:off x="2398421" y="2799859"/>
                <a:ext cx="597900" cy="215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/>
              <a:lstStyle/>
              <a:p>
                <a:pPr eaLnBrk="1" hangingPunct="1">
                  <a:buSzPct val="25000"/>
                </a:pPr>
                <a:r>
                  <a:rPr lang="en-US" altLang="en-US" sz="1100" dirty="0">
                    <a:solidFill>
                      <a:srgbClr val="000000"/>
                    </a:solidFill>
                    <a:latin typeface="Helvetica Neue" charset="0"/>
                    <a:sym typeface="Helvetica Neue" charset="0"/>
                  </a:rPr>
                  <a:t>G[C&gt;T]G</a:t>
                </a:r>
              </a:p>
            </p:txBody>
          </p:sp>
          <p:sp>
            <p:nvSpPr>
              <p:cNvPr id="100366" name="Shape 154"/>
              <p:cNvSpPr txBox="1">
                <a:spLocks noChangeArrowheads="1"/>
              </p:cNvSpPr>
              <p:nvPr/>
            </p:nvSpPr>
            <p:spPr bwMode="auto">
              <a:xfrm>
                <a:off x="2751624" y="3025455"/>
                <a:ext cx="582300" cy="215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/>
              <a:lstStyle/>
              <a:p>
                <a:pPr eaLnBrk="1" hangingPunct="1">
                  <a:buSzPct val="25000"/>
                </a:pPr>
                <a:r>
                  <a:rPr lang="en-US" altLang="en-US" sz="1100" dirty="0">
                    <a:solidFill>
                      <a:srgbClr val="000000"/>
                    </a:solidFill>
                    <a:latin typeface="Helvetica Neue" charset="0"/>
                    <a:sym typeface="Helvetica Neue" charset="0"/>
                  </a:rPr>
                  <a:t>T[C&gt;T]G</a:t>
                </a:r>
              </a:p>
            </p:txBody>
          </p:sp>
          <p:cxnSp>
            <p:nvCxnSpPr>
              <p:cNvPr id="100367" name="Shape 155"/>
              <p:cNvCxnSpPr>
                <a:cxnSpLocks noChangeShapeType="1"/>
              </p:cNvCxnSpPr>
              <p:nvPr/>
            </p:nvCxnSpPr>
            <p:spPr bwMode="auto">
              <a:xfrm>
                <a:off x="2088890" y="3201266"/>
                <a:ext cx="0" cy="315299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0368" name="Shape 156"/>
              <p:cNvCxnSpPr>
                <a:cxnSpLocks noChangeShapeType="1"/>
              </p:cNvCxnSpPr>
              <p:nvPr/>
            </p:nvCxnSpPr>
            <p:spPr bwMode="auto">
              <a:xfrm flipH="1">
                <a:off x="2256875" y="3003546"/>
                <a:ext cx="382200" cy="36630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0369" name="Shape 157"/>
              <p:cNvCxnSpPr>
                <a:cxnSpLocks noChangeShapeType="1"/>
              </p:cNvCxnSpPr>
              <p:nvPr/>
            </p:nvCxnSpPr>
            <p:spPr bwMode="auto">
              <a:xfrm flipH="1">
                <a:off x="2425282" y="3250810"/>
                <a:ext cx="504900" cy="31530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</p:grpSp>
      </p:grpSp>
      <p:pic>
        <p:nvPicPr>
          <p:cNvPr id="100359" name="Shape 158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057" b="64705"/>
          <a:stretch>
            <a:fillRect/>
          </a:stretch>
        </p:blipFill>
        <p:spPr bwMode="auto">
          <a:xfrm>
            <a:off x="455969" y="2514600"/>
            <a:ext cx="6769825" cy="14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Shape 142"/>
          <p:cNvPicPr preferRelativeResize="0"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11919" y="1612783"/>
            <a:ext cx="2257944" cy="462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le 3"/>
          <p:cNvSpPr txBox="1">
            <a:spLocks/>
          </p:cNvSpPr>
          <p:nvPr/>
        </p:nvSpPr>
        <p:spPr bwMode="auto">
          <a:xfrm>
            <a:off x="1014729" y="76024"/>
            <a:ext cx="10340715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7" tIns="45684" rIns="91367" bIns="45684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455602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 err="1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CpGs</a:t>
            </a:r>
            <a:r>
              <a:rPr lang="en-US" altLang="en-US" sz="3600" dirty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 drive inter-patient variation in </a:t>
            </a:r>
            <a:r>
              <a:rPr lang="en-US" altLang="en-US" sz="3600" dirty="0" err="1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pRCC</a:t>
            </a:r>
            <a:r>
              <a:rPr lang="en-US" altLang="en-US" sz="3600" dirty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 mutational spectra</a:t>
            </a:r>
          </a:p>
        </p:txBody>
      </p:sp>
      <p:sp>
        <p:nvSpPr>
          <p:cNvPr id="2" name="Rectangle 1"/>
          <p:cNvSpPr/>
          <p:nvPr/>
        </p:nvSpPr>
        <p:spPr>
          <a:xfrm>
            <a:off x="4835618" y="6470231"/>
            <a:ext cx="5111295" cy="338555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1600" dirty="0">
                <a:solidFill>
                  <a:srgbClr val="808080"/>
                </a:solidFill>
                <a:latin typeface="Helvetica"/>
                <a:cs typeface="Helvetica"/>
              </a:rPr>
              <a:t>[S. Li, B. </a:t>
            </a:r>
            <a:r>
              <a:rPr lang="en-US" sz="1600" dirty="0" err="1">
                <a:solidFill>
                  <a:srgbClr val="808080"/>
                </a:solidFill>
                <a:latin typeface="Helvetica"/>
                <a:cs typeface="Helvetica"/>
              </a:rPr>
              <a:t>Shuch</a:t>
            </a:r>
            <a:r>
              <a:rPr lang="en-US" sz="1600" dirty="0">
                <a:solidFill>
                  <a:srgbClr val="808080"/>
                </a:solidFill>
                <a:latin typeface="Helvetica"/>
                <a:cs typeface="Helvetica"/>
              </a:rPr>
              <a:t> and M. Gerstein PLOS Genetics (‘17)] </a:t>
            </a:r>
          </a:p>
        </p:txBody>
      </p:sp>
    </p:spTree>
    <p:extLst>
      <p:ext uri="{BB962C8B-B14F-4D97-AF65-F5344CB8AC3E}">
        <p14:creationId xmlns:p14="http://schemas.microsoft.com/office/powerpoint/2010/main" val="1354773410"/>
      </p:ext>
    </p:extLst>
  </p:cSld>
  <p:clrMapOvr>
    <a:masterClrMapping/>
  </p:clrMapOvr>
  <p:transition advTm="50651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4991554" y="2836580"/>
            <a:ext cx="1260748" cy="74544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38" tIns="45719" rIns="91438" bIns="45719" numCol="1" rtlCol="0" anchor="ctr" anchorCtr="0" compatLnSpc="1">
            <a:prstTxWarp prst="textNoShape">
              <a:avLst/>
            </a:prstTxWarp>
          </a:bodyPr>
          <a:lstStyle/>
          <a:p>
            <a:pPr algn="ctr" defTabSz="912791" fontAlgn="base">
              <a:spcBef>
                <a:spcPct val="0"/>
              </a:spcBef>
              <a:spcAft>
                <a:spcPct val="0"/>
              </a:spcAft>
            </a:pPr>
            <a:endParaRPr lang="en-US" sz="1200" b="1">
              <a:latin typeface="Arial" pitchFamily="-65" charset="0"/>
            </a:endParaRPr>
          </a:p>
        </p:txBody>
      </p:sp>
      <p:sp>
        <p:nvSpPr>
          <p:cNvPr id="102402" name="Shape 164"/>
          <p:cNvSpPr>
            <a:spLocks noGrp="1"/>
          </p:cNvSpPr>
          <p:nvPr>
            <p:ph type="body" idx="1"/>
          </p:nvPr>
        </p:nvSpPr>
        <p:spPr>
          <a:xfrm>
            <a:off x="7902105" y="4623729"/>
            <a:ext cx="4089617" cy="2227071"/>
          </a:xfrm>
        </p:spPr>
        <p:txBody>
          <a:bodyPr vert="horz" wrap="square" lIns="91423" tIns="45699" rIns="91423" bIns="45699" numCol="1" anchor="t" anchorCtr="0" compatLnSpc="1">
            <a:prstTxWarp prst="textNoShape">
              <a:avLst/>
            </a:prstTxWarp>
          </a:bodyPr>
          <a:lstStyle/>
          <a:p>
            <a:pPr marL="342891" indent="-342891">
              <a:lnSpc>
                <a:spcPct val="110000"/>
              </a:lnSpc>
              <a:spcBef>
                <a:spcPct val="0"/>
              </a:spcBef>
              <a:buClr>
                <a:srgbClr val="366092"/>
              </a:buClr>
            </a:pPr>
            <a:r>
              <a:rPr lang="en-US" altLang="en-US" sz="1900" dirty="0">
                <a:latin typeface="Helvetica"/>
                <a:ea typeface="Arial" charset="0"/>
                <a:cs typeface="Helvetica"/>
                <a:sym typeface="Helvetica Neue" charset="0"/>
              </a:rPr>
              <a:t>Signatures burden the </a:t>
            </a:r>
            <a:br>
              <a:rPr lang="en-US" altLang="en-US" sz="1900" dirty="0">
                <a:latin typeface="Helvetica"/>
                <a:ea typeface="Arial" charset="0"/>
                <a:cs typeface="Helvetica"/>
                <a:sym typeface="Helvetica Neue" charset="0"/>
              </a:rPr>
            </a:br>
            <a:r>
              <a:rPr lang="en-US" altLang="en-US" sz="1900" dirty="0">
                <a:latin typeface="Helvetica"/>
                <a:ea typeface="Arial" charset="0"/>
                <a:cs typeface="Helvetica"/>
                <a:sym typeface="Helvetica Neue" charset="0"/>
              </a:rPr>
              <a:t>genome </a:t>
            </a:r>
            <a:r>
              <a:rPr lang="en-US" altLang="en-US" sz="1900" dirty="0" smtClean="0">
                <a:latin typeface="Helvetica"/>
                <a:ea typeface="Arial" charset="0"/>
                <a:cs typeface="Helvetica"/>
                <a:sym typeface="Helvetica Neue" charset="0"/>
              </a:rPr>
              <a:t>disproportionally</a:t>
            </a:r>
            <a:endParaRPr lang="en-US" altLang="en-US" sz="1900" dirty="0">
              <a:latin typeface="Helvetica"/>
              <a:ea typeface="Arial" charset="0"/>
              <a:cs typeface="Helvetica"/>
              <a:sym typeface="Helvetica Neue" charset="0"/>
            </a:endParaRPr>
          </a:p>
          <a:p>
            <a:pPr marL="342891" indent="-342891">
              <a:lnSpc>
                <a:spcPct val="110000"/>
              </a:lnSpc>
              <a:spcBef>
                <a:spcPts val="325"/>
              </a:spcBef>
              <a:buClr>
                <a:srgbClr val="366092"/>
              </a:buClr>
            </a:pPr>
            <a:r>
              <a:rPr lang="en-US" altLang="en-US" sz="1900" dirty="0">
                <a:latin typeface="Helvetica"/>
                <a:ea typeface="Arial" charset="0"/>
                <a:cs typeface="Helvetica"/>
                <a:sym typeface="Helvetica Neue" charset="0"/>
              </a:rPr>
              <a:t>We found 1 </a:t>
            </a:r>
            <a:r>
              <a:rPr lang="en-US" altLang="en-US" sz="1900" dirty="0" err="1">
                <a:latin typeface="Helvetica"/>
                <a:ea typeface="Arial" charset="0"/>
                <a:cs typeface="Helvetica"/>
                <a:sym typeface="Helvetica Neue" charset="0"/>
              </a:rPr>
              <a:t>pRCC</a:t>
            </a:r>
            <a:r>
              <a:rPr lang="en-US" altLang="en-US" sz="1900" dirty="0">
                <a:latin typeface="Helvetica"/>
                <a:ea typeface="Arial" charset="0"/>
                <a:cs typeface="Helvetica"/>
                <a:sym typeface="Helvetica Neue" charset="0"/>
              </a:rPr>
              <a:t> has </a:t>
            </a:r>
            <a:br>
              <a:rPr lang="en-US" altLang="en-US" sz="1900" dirty="0">
                <a:latin typeface="Helvetica"/>
                <a:ea typeface="Arial" charset="0"/>
                <a:cs typeface="Helvetica"/>
                <a:sym typeface="Helvetica Neue" charset="0"/>
              </a:rPr>
            </a:br>
            <a:r>
              <a:rPr lang="en-US" altLang="en-US" sz="1900" dirty="0" err="1">
                <a:latin typeface="Helvetica"/>
                <a:ea typeface="Arial" charset="0"/>
                <a:cs typeface="Helvetica"/>
                <a:sym typeface="Helvetica Neue" charset="0"/>
              </a:rPr>
              <a:t>ApoBEC</a:t>
            </a:r>
            <a:r>
              <a:rPr lang="en-US" altLang="en-US" sz="1900" dirty="0">
                <a:latin typeface="Helvetica"/>
                <a:ea typeface="Arial" charset="0"/>
                <a:cs typeface="Helvetica"/>
                <a:sym typeface="Helvetica Neue" charset="0"/>
              </a:rPr>
              <a:t> signature, but nothing in a larger </a:t>
            </a:r>
            <a:r>
              <a:rPr lang="en-US" altLang="en-US" sz="1900" dirty="0" err="1">
                <a:latin typeface="Helvetica"/>
                <a:ea typeface="Arial" charset="0"/>
                <a:cs typeface="Helvetica"/>
                <a:sym typeface="Helvetica Neue" charset="0"/>
              </a:rPr>
              <a:t>ccRCC</a:t>
            </a:r>
            <a:r>
              <a:rPr lang="en-US" altLang="en-US" sz="1900" dirty="0">
                <a:latin typeface="Helvetica"/>
                <a:ea typeface="Arial" charset="0"/>
                <a:cs typeface="Helvetica"/>
                <a:sym typeface="Helvetica Neue" charset="0"/>
              </a:rPr>
              <a:t> cohort</a:t>
            </a:r>
          </a:p>
          <a:p>
            <a:pPr marL="342891" indent="-342891">
              <a:lnSpc>
                <a:spcPct val="110000"/>
              </a:lnSpc>
              <a:spcBef>
                <a:spcPts val="325"/>
              </a:spcBef>
              <a:buClr>
                <a:srgbClr val="366092"/>
              </a:buClr>
              <a:buNone/>
            </a:pPr>
            <a:endParaRPr lang="en-US" altLang="en-US" sz="1900" dirty="0">
              <a:latin typeface="Helvetica"/>
              <a:ea typeface="Arial" charset="0"/>
              <a:cs typeface="Helvetica"/>
              <a:sym typeface="Helvetica Neue" charset="0"/>
            </a:endParaRPr>
          </a:p>
          <a:p>
            <a:pPr marL="342891" indent="-342891">
              <a:lnSpc>
                <a:spcPct val="110000"/>
              </a:lnSpc>
              <a:spcBef>
                <a:spcPts val="325"/>
              </a:spcBef>
              <a:buClr>
                <a:srgbClr val="366092"/>
              </a:buClr>
            </a:pPr>
            <a:endParaRPr lang="en-US" altLang="en-US" sz="1900" dirty="0">
              <a:latin typeface="Helvetica"/>
              <a:ea typeface="Arial" charset="0"/>
              <a:cs typeface="Helvetica"/>
              <a:sym typeface="Helvetica Neue" charset="0"/>
            </a:endParaRPr>
          </a:p>
          <a:p>
            <a:pPr marL="342891" indent="-342891">
              <a:spcBef>
                <a:spcPts val="475"/>
              </a:spcBef>
              <a:buClr>
                <a:srgbClr val="366092"/>
              </a:buClr>
              <a:buNone/>
            </a:pPr>
            <a:endParaRPr lang="en-US" altLang="en-US" dirty="0">
              <a:latin typeface="Helvetica"/>
              <a:ea typeface="ＭＳ Ｐゴシック" charset="-128"/>
              <a:cs typeface="Helvetica"/>
              <a:sym typeface="Helvetica Neue" charset="0"/>
            </a:endParaRPr>
          </a:p>
        </p:txBody>
      </p:sp>
      <p:sp>
        <p:nvSpPr>
          <p:cNvPr id="41" name="Title 3"/>
          <p:cNvSpPr txBox="1">
            <a:spLocks/>
          </p:cNvSpPr>
          <p:nvPr/>
        </p:nvSpPr>
        <p:spPr bwMode="auto">
          <a:xfrm>
            <a:off x="5092421" y="5013324"/>
            <a:ext cx="2964273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7" tIns="45684" rIns="91367" bIns="45684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455602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dirty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Signatures in </a:t>
            </a:r>
            <a:r>
              <a:rPr lang="en-US" altLang="en-US" sz="4400" dirty="0" err="1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pRCC</a:t>
            </a:r>
            <a:endParaRPr lang="en-US" altLang="en-US" sz="4400" dirty="0">
              <a:solidFill>
                <a:srgbClr val="00009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665081" y="6440063"/>
            <a:ext cx="5111295" cy="338555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1600" dirty="0">
                <a:solidFill>
                  <a:srgbClr val="808080"/>
                </a:solidFill>
                <a:latin typeface="Helvetica"/>
                <a:cs typeface="Helvetica"/>
              </a:rPr>
              <a:t>[S. Li, B. </a:t>
            </a:r>
            <a:r>
              <a:rPr lang="en-US" sz="1600" dirty="0" err="1">
                <a:solidFill>
                  <a:srgbClr val="808080"/>
                </a:solidFill>
                <a:latin typeface="Helvetica"/>
                <a:cs typeface="Helvetica"/>
              </a:rPr>
              <a:t>Shuch</a:t>
            </a:r>
            <a:r>
              <a:rPr lang="en-US" sz="1600" dirty="0">
                <a:solidFill>
                  <a:srgbClr val="808080"/>
                </a:solidFill>
                <a:latin typeface="Helvetica"/>
                <a:cs typeface="Helvetica"/>
              </a:rPr>
              <a:t> and M. Gerstein PLOS Genetics (‘17)]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457010" y="-1490499"/>
            <a:ext cx="5757130" cy="6319068"/>
            <a:chOff x="513881" y="2180066"/>
            <a:chExt cx="4489164" cy="4927340"/>
          </a:xfrm>
        </p:grpSpPr>
        <p:grpSp>
          <p:nvGrpSpPr>
            <p:cNvPr id="102405" name="Shape 167"/>
            <p:cNvGrpSpPr>
              <a:grpSpLocks/>
            </p:cNvGrpSpPr>
            <p:nvPr/>
          </p:nvGrpSpPr>
          <p:grpSpPr bwMode="auto">
            <a:xfrm>
              <a:off x="513881" y="2180066"/>
              <a:ext cx="4489164" cy="4927340"/>
              <a:chOff x="-212170" y="2930207"/>
              <a:chExt cx="3748779" cy="3931458"/>
            </a:xfrm>
          </p:grpSpPr>
          <p:pic>
            <p:nvPicPr>
              <p:cNvPr id="102406" name="Shape 168" descr="apobec_ccrcc5per_2.pdf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5808" y="2930207"/>
                <a:ext cx="644763" cy="39314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02414" name="Shape 174"/>
              <p:cNvGrpSpPr>
                <a:grpSpLocks/>
              </p:cNvGrpSpPr>
              <p:nvPr/>
            </p:nvGrpSpPr>
            <p:grpSpPr bwMode="auto">
              <a:xfrm>
                <a:off x="-212170" y="3822764"/>
                <a:ext cx="3748779" cy="2865652"/>
                <a:chOff x="4658696" y="3837020"/>
                <a:chExt cx="3224756" cy="2465076"/>
              </a:xfrm>
            </p:grpSpPr>
            <p:grpSp>
              <p:nvGrpSpPr>
                <p:cNvPr id="102431" name="Shape 177"/>
                <p:cNvGrpSpPr>
                  <a:grpSpLocks/>
                </p:cNvGrpSpPr>
                <p:nvPr/>
              </p:nvGrpSpPr>
              <p:grpSpPr bwMode="auto">
                <a:xfrm>
                  <a:off x="5249981" y="3874783"/>
                  <a:ext cx="2516045" cy="2427313"/>
                  <a:chOff x="5420046" y="3874783"/>
                  <a:chExt cx="2516045" cy="2427313"/>
                </a:xfrm>
              </p:grpSpPr>
              <p:grpSp>
                <p:nvGrpSpPr>
                  <p:cNvPr id="102432" name="Shape 178"/>
                  <p:cNvGrpSpPr>
                    <a:grpSpLocks/>
                  </p:cNvGrpSpPr>
                  <p:nvPr/>
                </p:nvGrpSpPr>
                <p:grpSpPr bwMode="auto">
                  <a:xfrm>
                    <a:off x="5420046" y="3874783"/>
                    <a:ext cx="2516045" cy="2427313"/>
                    <a:chOff x="5420046" y="4158681"/>
                    <a:chExt cx="2516045" cy="2427313"/>
                  </a:xfrm>
                </p:grpSpPr>
                <p:pic>
                  <p:nvPicPr>
                    <p:cNvPr id="102437" name="Shape 179" descr="apobec_ccrcc5per_2.pdf"/>
                    <p:cNvPicPr preferRelativeResize="0">
                      <a:picLocks noChangeAspect="1" noChangeArrowheads="1"/>
                    </p:cNvPicPr>
                    <p:nvPr/>
                  </p:nvPicPr>
                  <p:blipFill rotWithShape="1">
                    <a:blip r:embed="rId4" cstate="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 bwMode="auto">
                    <a:xfrm>
                      <a:off x="7468704" y="4158681"/>
                      <a:ext cx="467387" cy="235350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102438" name="Shape 18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420046" y="6387394"/>
                      <a:ext cx="693900" cy="1986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lIns="91425" tIns="45700" rIns="91425" bIns="45700"/>
                    <a:lstStyle/>
                    <a:p>
                      <a:pPr eaLnBrk="1" hangingPunct="1">
                        <a:buSzPct val="25000"/>
                      </a:pPr>
                      <a:r>
                        <a:rPr lang="en-US" altLang="en-US" sz="900" dirty="0" err="1">
                          <a:solidFill>
                            <a:srgbClr val="000000"/>
                          </a:solidFill>
                          <a:latin typeface="Helvetica Neue" charset="0"/>
                          <a:sym typeface="Helvetica Neue" charset="0"/>
                        </a:rPr>
                        <a:t>pRCC</a:t>
                      </a:r>
                      <a:endParaRPr lang="en-US" altLang="en-US" sz="900" dirty="0">
                        <a:solidFill>
                          <a:srgbClr val="000000"/>
                        </a:solidFill>
                        <a:latin typeface="Helvetica Neue" charset="0"/>
                        <a:sym typeface="Helvetica Neue" charset="0"/>
                      </a:endParaRPr>
                    </a:p>
                  </p:txBody>
                </p:sp>
                <p:sp>
                  <p:nvSpPr>
                    <p:cNvPr id="102439" name="Shape 18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080657" y="6376036"/>
                      <a:ext cx="473100" cy="1986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lIns="91425" tIns="45700" rIns="91425" bIns="45700"/>
                    <a:lstStyle/>
                    <a:p>
                      <a:pPr eaLnBrk="1" hangingPunct="1">
                        <a:buSzPct val="25000"/>
                      </a:pPr>
                      <a:r>
                        <a:rPr lang="en-US" altLang="en-US" sz="900" dirty="0" err="1">
                          <a:solidFill>
                            <a:srgbClr val="000000"/>
                          </a:solidFill>
                          <a:latin typeface="Helvetica Neue" charset="0"/>
                          <a:sym typeface="Helvetica Neue" charset="0"/>
                        </a:rPr>
                        <a:t>ccRCC</a:t>
                      </a:r>
                      <a:endParaRPr lang="en-US" altLang="en-US" sz="900" dirty="0">
                        <a:solidFill>
                          <a:srgbClr val="000000"/>
                        </a:solidFill>
                        <a:latin typeface="Helvetica Neue" charset="0"/>
                        <a:sym typeface="Helvetica Neue" charset="0"/>
                      </a:endParaRPr>
                    </a:p>
                  </p:txBody>
                </p:sp>
              </p:grpSp>
              <p:sp>
                <p:nvSpPr>
                  <p:cNvPr id="102433" name="Shape 182"/>
                  <p:cNvSpPr>
                    <a:spLocks noChangeArrowheads="1"/>
                  </p:cNvSpPr>
                  <p:nvPr/>
                </p:nvSpPr>
                <p:spPr bwMode="auto">
                  <a:xfrm>
                    <a:off x="5921754" y="4017255"/>
                    <a:ext cx="183000" cy="69900"/>
                  </a:xfrm>
                  <a:prstGeom prst="rect">
                    <a:avLst/>
                  </a:prstGeom>
                  <a:solidFill>
                    <a:srgbClr val="FB3009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1425" tIns="45700" rIns="91425" bIns="45700" anchor="ctr"/>
                  <a:lstStyle/>
                  <a:p>
                    <a:pPr algn="ctr" eaLnBrk="1" hangingPunct="1"/>
                    <a:endParaRPr lang="en-US" altLang="en-US" sz="900">
                      <a:solidFill>
                        <a:srgbClr val="FFFFFF"/>
                      </a:solidFill>
                      <a:latin typeface="Helvetica Neue" charset="0"/>
                      <a:sym typeface="Helvetica Neue" charset="0"/>
                    </a:endParaRPr>
                  </a:p>
                </p:txBody>
              </p:sp>
              <p:sp>
                <p:nvSpPr>
                  <p:cNvPr id="102434" name="Shape 183"/>
                  <p:cNvSpPr>
                    <a:spLocks noChangeArrowheads="1"/>
                  </p:cNvSpPr>
                  <p:nvPr/>
                </p:nvSpPr>
                <p:spPr bwMode="auto">
                  <a:xfrm>
                    <a:off x="6101749" y="4017255"/>
                    <a:ext cx="183000" cy="69900"/>
                  </a:xfrm>
                  <a:prstGeom prst="rect">
                    <a:avLst/>
                  </a:prstGeom>
                  <a:solidFill>
                    <a:srgbClr val="FEA80A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1425" tIns="45700" rIns="91425" bIns="45700" anchor="ctr"/>
                  <a:lstStyle/>
                  <a:p>
                    <a:pPr algn="ctr" eaLnBrk="1" hangingPunct="1"/>
                    <a:endParaRPr lang="en-US" altLang="en-US" sz="900">
                      <a:solidFill>
                        <a:srgbClr val="FFFFFF"/>
                      </a:solidFill>
                      <a:latin typeface="Helvetica Neue" charset="0"/>
                      <a:sym typeface="Helvetica Neue" charset="0"/>
                    </a:endParaRPr>
                  </a:p>
                </p:txBody>
              </p:sp>
              <p:sp>
                <p:nvSpPr>
                  <p:cNvPr id="102435" name="Shape 184"/>
                  <p:cNvSpPr>
                    <a:spLocks noChangeArrowheads="1"/>
                  </p:cNvSpPr>
                  <p:nvPr/>
                </p:nvSpPr>
                <p:spPr bwMode="auto">
                  <a:xfrm>
                    <a:off x="6284929" y="4017255"/>
                    <a:ext cx="183000" cy="69900"/>
                  </a:xfrm>
                  <a:prstGeom prst="rect">
                    <a:avLst/>
                  </a:prstGeom>
                  <a:solidFill>
                    <a:srgbClr val="FFFE0A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1425" tIns="45700" rIns="91425" bIns="45700" anchor="ctr"/>
                  <a:lstStyle/>
                  <a:p>
                    <a:pPr algn="ctr" eaLnBrk="1" hangingPunct="1"/>
                    <a:endParaRPr lang="en-US" altLang="en-US" sz="900">
                      <a:solidFill>
                        <a:srgbClr val="FFFFFF"/>
                      </a:solidFill>
                      <a:latin typeface="Helvetica Neue" charset="0"/>
                      <a:sym typeface="Helvetica Neue" charset="0"/>
                    </a:endParaRPr>
                  </a:p>
                </p:txBody>
              </p:sp>
              <p:sp>
                <p:nvSpPr>
                  <p:cNvPr id="102436" name="Shape 185"/>
                  <p:cNvSpPr>
                    <a:spLocks noChangeArrowheads="1"/>
                  </p:cNvSpPr>
                  <p:nvPr/>
                </p:nvSpPr>
                <p:spPr bwMode="auto">
                  <a:xfrm>
                    <a:off x="5744934" y="4017255"/>
                    <a:ext cx="183000" cy="699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1425" tIns="45700" rIns="91425" bIns="45700" anchor="ctr"/>
                  <a:lstStyle/>
                  <a:p>
                    <a:pPr algn="ctr" eaLnBrk="1" hangingPunct="1"/>
                    <a:endParaRPr lang="en-US" altLang="en-US" sz="900">
                      <a:solidFill>
                        <a:srgbClr val="FFFFFF"/>
                      </a:solidFill>
                      <a:latin typeface="Helvetica Neue" charset="0"/>
                      <a:sym typeface="Helvetica Neue" charset="0"/>
                    </a:endParaRPr>
                  </a:p>
                </p:txBody>
              </p:sp>
            </p:grpSp>
            <p:grpSp>
              <p:nvGrpSpPr>
                <p:cNvPr id="102416" name="Shape 186"/>
                <p:cNvGrpSpPr>
                  <a:grpSpLocks/>
                </p:cNvGrpSpPr>
                <p:nvPr/>
              </p:nvGrpSpPr>
              <p:grpSpPr bwMode="auto">
                <a:xfrm>
                  <a:off x="4885772" y="3877748"/>
                  <a:ext cx="1412092" cy="317700"/>
                  <a:chOff x="4948742" y="3877748"/>
                  <a:chExt cx="1412092" cy="317700"/>
                </a:xfrm>
              </p:grpSpPr>
              <p:sp>
                <p:nvSpPr>
                  <p:cNvPr id="102426" name="Shape 18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948742" y="3877748"/>
                    <a:ext cx="716100" cy="3177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1425" tIns="45700" rIns="91425" bIns="45700"/>
                  <a:lstStyle/>
                  <a:p>
                    <a:pPr algn="ctr" eaLnBrk="1" hangingPunct="1">
                      <a:buSzPct val="25000"/>
                    </a:pPr>
                    <a:r>
                      <a:rPr lang="en-US" altLang="en-US" sz="900" dirty="0">
                        <a:solidFill>
                          <a:srgbClr val="000000"/>
                        </a:solidFill>
                        <a:latin typeface="Helvetica Neue" charset="0"/>
                        <a:sym typeface="Helvetica Neue" charset="0"/>
                      </a:rPr>
                      <a:t>enrichment</a:t>
                    </a:r>
                  </a:p>
                  <a:p>
                    <a:pPr algn="ctr" eaLnBrk="1" hangingPunct="1">
                      <a:buSzPct val="25000"/>
                    </a:pPr>
                    <a:r>
                      <a:rPr lang="en-US" altLang="en-US" sz="900" dirty="0">
                        <a:solidFill>
                          <a:srgbClr val="000000"/>
                        </a:solidFill>
                        <a:latin typeface="Helvetica Neue" charset="0"/>
                        <a:sym typeface="Helvetica Neue" charset="0"/>
                      </a:rPr>
                      <a:t>-log(p-value)</a:t>
                    </a:r>
                  </a:p>
                </p:txBody>
              </p:sp>
              <p:sp>
                <p:nvSpPr>
                  <p:cNvPr id="102427" name="Shape 18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693927" y="3894308"/>
                    <a:ext cx="300300" cy="1854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1425" tIns="45700" rIns="91425" bIns="45700"/>
                  <a:lstStyle/>
                  <a:p>
                    <a:pPr eaLnBrk="1" hangingPunct="1">
                      <a:buSzPct val="25000"/>
                    </a:pPr>
                    <a:r>
                      <a:rPr lang="en-US" altLang="en-US" sz="800" b="1" i="1" dirty="0">
                        <a:solidFill>
                          <a:srgbClr val="000000"/>
                        </a:solidFill>
                        <a:latin typeface="Helvetica Neue" charset="0"/>
                        <a:sym typeface="Helvetica Neue" charset="0"/>
                      </a:rPr>
                      <a:t>3.6</a:t>
                    </a:r>
                  </a:p>
                </p:txBody>
              </p:sp>
              <p:sp>
                <p:nvSpPr>
                  <p:cNvPr id="102428" name="Shape 18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877353" y="3894308"/>
                    <a:ext cx="300300" cy="1854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1425" tIns="45700" rIns="91425" bIns="45700"/>
                  <a:lstStyle/>
                  <a:p>
                    <a:pPr eaLnBrk="1" hangingPunct="1">
                      <a:buSzPct val="25000"/>
                    </a:pPr>
                    <a:r>
                      <a:rPr lang="en-US" altLang="en-US" sz="800" b="1" i="1">
                        <a:solidFill>
                          <a:srgbClr val="000000"/>
                        </a:solidFill>
                        <a:latin typeface="Helvetica Neue" charset="0"/>
                        <a:sym typeface="Helvetica Neue" charset="0"/>
                      </a:rPr>
                      <a:t>7.2</a:t>
                    </a:r>
                  </a:p>
                </p:txBody>
              </p:sp>
              <p:sp>
                <p:nvSpPr>
                  <p:cNvPr id="102429" name="Shape 19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085134" y="3894411"/>
                    <a:ext cx="275700" cy="1854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1425" tIns="45700" rIns="91425" bIns="45700"/>
                  <a:lstStyle/>
                  <a:p>
                    <a:pPr eaLnBrk="1" hangingPunct="1">
                      <a:buSzPct val="25000"/>
                    </a:pPr>
                    <a:r>
                      <a:rPr lang="en-US" altLang="en-US" sz="800" b="1" i="1">
                        <a:solidFill>
                          <a:srgbClr val="000000"/>
                        </a:solidFill>
                        <a:latin typeface="Helvetica Neue" charset="0"/>
                        <a:sym typeface="Helvetica Neue" charset="0"/>
                      </a:rPr>
                      <a:t>22</a:t>
                    </a:r>
                  </a:p>
                </p:txBody>
              </p:sp>
            </p:grpSp>
            <p:grpSp>
              <p:nvGrpSpPr>
                <p:cNvPr id="102417" name="Shape 191"/>
                <p:cNvGrpSpPr>
                  <a:grpSpLocks/>
                </p:cNvGrpSpPr>
                <p:nvPr/>
              </p:nvGrpSpPr>
              <p:grpSpPr bwMode="auto">
                <a:xfrm>
                  <a:off x="6391464" y="3837020"/>
                  <a:ext cx="1491988" cy="279535"/>
                  <a:chOff x="6391464" y="3837020"/>
                  <a:chExt cx="1491988" cy="279535"/>
                </a:xfrm>
              </p:grpSpPr>
              <p:sp>
                <p:nvSpPr>
                  <p:cNvPr id="102422" name="Shape 19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391464" y="3917955"/>
                    <a:ext cx="804600" cy="1986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1425" tIns="45700" rIns="91425" bIns="45700"/>
                  <a:lstStyle/>
                  <a:p>
                    <a:pPr algn="ctr" eaLnBrk="1" hangingPunct="1">
                      <a:buSzPct val="25000"/>
                    </a:pPr>
                    <a:r>
                      <a:rPr lang="en-US" altLang="en-US" sz="900" dirty="0">
                        <a:solidFill>
                          <a:srgbClr val="000000"/>
                        </a:solidFill>
                        <a:latin typeface="Helvetica Neue" charset="0"/>
                        <a:sym typeface="Helvetica Neue" charset="0"/>
                      </a:rPr>
                      <a:t>total mutations</a:t>
                    </a:r>
                  </a:p>
                </p:txBody>
              </p:sp>
              <p:sp>
                <p:nvSpPr>
                  <p:cNvPr id="102423" name="Shape 19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115600" y="3857642"/>
                    <a:ext cx="275700" cy="1854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1425" tIns="45700" rIns="91425" bIns="45700"/>
                  <a:lstStyle/>
                  <a:p>
                    <a:pPr eaLnBrk="1" hangingPunct="1">
                      <a:buSzPct val="25000"/>
                    </a:pPr>
                    <a:r>
                      <a:rPr lang="en-US" altLang="en-US" sz="800" b="1" i="1" dirty="0">
                        <a:solidFill>
                          <a:srgbClr val="000000"/>
                        </a:solidFill>
                        <a:latin typeface="Helvetica Neue" charset="0"/>
                        <a:sym typeface="Helvetica Neue" charset="0"/>
                      </a:rPr>
                      <a:t>50</a:t>
                    </a:r>
                  </a:p>
                </p:txBody>
              </p:sp>
              <p:sp>
                <p:nvSpPr>
                  <p:cNvPr id="102424" name="Shape 19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558552" y="3837020"/>
                    <a:ext cx="324900" cy="1854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1425" tIns="45700" rIns="91425" bIns="45700"/>
                  <a:lstStyle/>
                  <a:p>
                    <a:pPr eaLnBrk="1" hangingPunct="1">
                      <a:buSzPct val="25000"/>
                    </a:pPr>
                    <a:r>
                      <a:rPr lang="en-US" altLang="en-US" sz="800" b="1" i="1" dirty="0">
                        <a:solidFill>
                          <a:srgbClr val="000000"/>
                        </a:solidFill>
                        <a:latin typeface="Helvetica Neue" charset="0"/>
                        <a:sym typeface="Helvetica Neue" charset="0"/>
                      </a:rPr>
                      <a:t>150</a:t>
                    </a:r>
                  </a:p>
                </p:txBody>
              </p:sp>
              <p:sp>
                <p:nvSpPr>
                  <p:cNvPr id="102425" name="Shape 19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19639" y="3848832"/>
                    <a:ext cx="324900" cy="1854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1425" tIns="45700" rIns="91425" bIns="45700"/>
                  <a:lstStyle/>
                  <a:p>
                    <a:pPr eaLnBrk="1" hangingPunct="1">
                      <a:buSzPct val="25000"/>
                    </a:pPr>
                    <a:r>
                      <a:rPr lang="en-US" altLang="en-US" sz="800" b="1" i="1" dirty="0">
                        <a:solidFill>
                          <a:srgbClr val="000000"/>
                        </a:solidFill>
                        <a:latin typeface="Helvetica Neue" charset="0"/>
                        <a:sym typeface="Helvetica Neue" charset="0"/>
                      </a:rPr>
                      <a:t>100</a:t>
                    </a:r>
                  </a:p>
                </p:txBody>
              </p:sp>
            </p:grpSp>
            <p:pic>
              <p:nvPicPr>
                <p:cNvPr id="102418" name="Shape 196" descr="apobec_leg.pdf"/>
                <p:cNvPicPr preferRelativeResize="0"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144046" y="3931075"/>
                  <a:ext cx="711300" cy="152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2420" name="Shape 198" descr="apobec_ucc.pdf"/>
                <p:cNvPicPr preferRelativeResize="0"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4658696" y="4027640"/>
                  <a:ext cx="1123578" cy="21751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2421" name="Shape 199" descr="apobec_ucc.pdf"/>
                <p:cNvPicPr preferRelativeResize="0"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10571" r="55359" b="13370"/>
                <a:stretch>
                  <a:fillRect/>
                </a:stretch>
              </p:blipFill>
              <p:spPr bwMode="auto">
                <a:xfrm>
                  <a:off x="6529908" y="4146596"/>
                  <a:ext cx="1046827" cy="17833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pic>
          <p:nvPicPr>
            <p:cNvPr id="45" name="Shape 179" descr="apobec_ccrcc5per_2.pdf"/>
            <p:cNvPicPr preferRelativeResize="0"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2233373" y="6446076"/>
              <a:ext cx="640851" cy="176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Shape 179" descr="apobec_ccrcc5per_2.pdf"/>
            <p:cNvPicPr preferRelativeResize="0"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1407375" y="6446076"/>
              <a:ext cx="640851" cy="176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Shape 180"/>
            <p:cNvSpPr txBox="1">
              <a:spLocks noChangeArrowheads="1"/>
            </p:cNvSpPr>
            <p:nvPr/>
          </p:nvSpPr>
          <p:spPr bwMode="auto">
            <a:xfrm>
              <a:off x="3704479" y="6301397"/>
              <a:ext cx="965975" cy="289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3" tIns="45699" rIns="91423" bIns="45699"/>
            <a:lstStyle/>
            <a:p>
              <a:pPr eaLnBrk="1" hangingPunct="1">
                <a:buSzPct val="25000"/>
              </a:pPr>
              <a:r>
                <a:rPr lang="en-US" altLang="en-US" sz="900" dirty="0" err="1">
                  <a:solidFill>
                    <a:srgbClr val="000000"/>
                  </a:solidFill>
                  <a:latin typeface="Helvetica Neue" charset="0"/>
                  <a:sym typeface="Helvetica Neue" charset="0"/>
                </a:rPr>
                <a:t>pRCC</a:t>
              </a:r>
              <a:endParaRPr lang="en-US" altLang="en-US" sz="900" dirty="0">
                <a:solidFill>
                  <a:srgbClr val="000000"/>
                </a:solidFill>
                <a:latin typeface="Helvetica Neue" charset="0"/>
                <a:sym typeface="Helvetica Neue" charset="0"/>
              </a:endParaRPr>
            </a:p>
          </p:txBody>
        </p:sp>
        <p:sp>
          <p:nvSpPr>
            <p:cNvPr id="53" name="Shape 181"/>
            <p:cNvSpPr txBox="1">
              <a:spLocks noChangeArrowheads="1"/>
            </p:cNvSpPr>
            <p:nvPr/>
          </p:nvSpPr>
          <p:spPr bwMode="auto">
            <a:xfrm>
              <a:off x="4273266" y="6295013"/>
              <a:ext cx="658599" cy="289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3" tIns="45699" rIns="91423" bIns="45699"/>
            <a:lstStyle/>
            <a:p>
              <a:pPr eaLnBrk="1" hangingPunct="1">
                <a:buSzPct val="25000"/>
              </a:pPr>
              <a:r>
                <a:rPr lang="en-US" altLang="en-US" sz="900" dirty="0" err="1">
                  <a:solidFill>
                    <a:srgbClr val="000000"/>
                  </a:solidFill>
                  <a:latin typeface="Helvetica Neue" charset="0"/>
                  <a:sym typeface="Helvetica Neue" charset="0"/>
                </a:rPr>
                <a:t>ccRCC</a:t>
              </a:r>
              <a:endParaRPr lang="en-US" altLang="en-US" sz="900" dirty="0">
                <a:solidFill>
                  <a:srgbClr val="000000"/>
                </a:solidFill>
                <a:latin typeface="Helvetica Neue" charset="0"/>
                <a:sym typeface="Helvetica Neue" charset="0"/>
              </a:endParaRPr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/>
          <a:srcRect l="64359" t="-1" r="10121" b="70855"/>
          <a:stretch/>
        </p:blipFill>
        <p:spPr>
          <a:xfrm>
            <a:off x="2539926" y="2418219"/>
            <a:ext cx="1870058" cy="178883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2077" y="2348341"/>
            <a:ext cx="5852815" cy="4458191"/>
            <a:chOff x="-669871" y="122858"/>
            <a:chExt cx="5852815" cy="445819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0"/>
            <a:srcRect r="48673" b="35044"/>
            <a:stretch/>
          </p:blipFill>
          <p:spPr>
            <a:xfrm>
              <a:off x="-669871" y="187617"/>
              <a:ext cx="4144826" cy="439343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70397" y="122858"/>
              <a:ext cx="4212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Helvetica"/>
                  <a:cs typeface="Helvetica"/>
                </a:rPr>
                <a:t>high impact passenger SNVs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970397" y="2369700"/>
              <a:ext cx="4212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Helvetica"/>
                  <a:cs typeface="Helvetica"/>
                </a:rPr>
                <a:t>low </a:t>
              </a:r>
              <a:r>
                <a:rPr lang="en-US" sz="1400" dirty="0">
                  <a:latin typeface="Helvetica"/>
                  <a:cs typeface="Helvetica"/>
                </a:rPr>
                <a:t>impact passenger SNVs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779007" y="20875"/>
            <a:ext cx="42125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Helvetica"/>
                <a:cs typeface="Helvetica"/>
              </a:rPr>
              <a:t>LoF</a:t>
            </a:r>
            <a:r>
              <a:rPr lang="en-US" sz="1400" dirty="0" smtClean="0">
                <a:latin typeface="Helvetica"/>
                <a:cs typeface="Helvetica"/>
              </a:rPr>
              <a:t> SNVs (premature stops)</a:t>
            </a:r>
            <a:endParaRPr lang="en-US" sz="1400" dirty="0">
              <a:latin typeface="Helvetica"/>
              <a:cs typeface="Helvetica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0"/>
          <a:srcRect t="66682" r="48673"/>
          <a:stretch/>
        </p:blipFill>
        <p:spPr>
          <a:xfrm>
            <a:off x="72077" y="231514"/>
            <a:ext cx="4144826" cy="225353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9"/>
          <a:srcRect l="64359" t="67250" r="8808" b="1248"/>
          <a:stretch/>
        </p:blipFill>
        <p:spPr>
          <a:xfrm>
            <a:off x="2539926" y="0"/>
            <a:ext cx="1966306" cy="193346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9"/>
          <a:srcRect l="64359" t="33300" r="10121" b="32586"/>
          <a:stretch/>
        </p:blipFill>
        <p:spPr>
          <a:xfrm>
            <a:off x="2478386" y="4623729"/>
            <a:ext cx="1870058" cy="209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82375"/>
      </p:ext>
    </p:extLst>
  </p:cSld>
  <p:clrMapOvr>
    <a:masterClrMapping/>
  </p:clrMapOvr>
  <p:transition advTm="51659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hape 207"/>
          <p:cNvSpPr>
            <a:spLocks noGrp="1"/>
          </p:cNvSpPr>
          <p:nvPr>
            <p:ph type="body" idx="1"/>
          </p:nvPr>
        </p:nvSpPr>
        <p:spPr>
          <a:xfrm>
            <a:off x="6630145" y="3486428"/>
            <a:ext cx="4572001" cy="1408797"/>
          </a:xfrm>
        </p:spPr>
        <p:txBody>
          <a:bodyPr vert="horz" wrap="square" lIns="91423" tIns="45699" rIns="91423" bIns="45699" numCol="1" anchor="t" anchorCtr="0" compatLnSpc="1">
            <a:prstTxWarp prst="textNoShape">
              <a:avLst/>
            </a:prstTxWarp>
          </a:bodyPr>
          <a:lstStyle/>
          <a:p>
            <a:pPr marL="342891" indent="-342891">
              <a:spcBef>
                <a:spcPct val="0"/>
              </a:spcBef>
              <a:buClr>
                <a:srgbClr val="366092"/>
              </a:buClr>
            </a:pPr>
            <a:r>
              <a:rPr lang="en-US" altLang="en-US" dirty="0">
                <a:latin typeface="Helvetica"/>
                <a:ea typeface="Arial" charset="0"/>
                <a:cs typeface="Helvetica"/>
                <a:sym typeface="Helvetica Neue" charset="0"/>
              </a:rPr>
              <a:t>C</a:t>
            </a:r>
            <a:r>
              <a:rPr lang="en-US" altLang="en-US" dirty="0" smtClean="0">
                <a:latin typeface="Helvetica"/>
                <a:ea typeface="Arial" charset="0"/>
                <a:cs typeface="Helvetica"/>
                <a:sym typeface="Helvetica Neue" charset="0"/>
              </a:rPr>
              <a:t>hromatin remodeling </a:t>
            </a:r>
            <a:r>
              <a:rPr lang="en-US" altLang="en-US" dirty="0">
                <a:latin typeface="Helvetica"/>
                <a:ea typeface="Arial" charset="0"/>
                <a:cs typeface="Helvetica"/>
                <a:sym typeface="Helvetica Neue" charset="0"/>
              </a:rPr>
              <a:t>defect </a:t>
            </a:r>
            <a:r>
              <a:rPr lang="en-US" altLang="en-US" dirty="0" smtClean="0">
                <a:latin typeface="Helvetica"/>
                <a:ea typeface="Arial" charset="0"/>
                <a:cs typeface="Helvetica"/>
                <a:sym typeface="Helvetica Neue" charset="0"/>
              </a:rPr>
              <a:t>(“</a:t>
            </a:r>
            <a:r>
              <a:rPr lang="en-US" altLang="en-US" dirty="0" err="1" smtClean="0">
                <a:latin typeface="Helvetica"/>
                <a:ea typeface="Arial" charset="0"/>
                <a:cs typeface="Helvetica"/>
                <a:sym typeface="Helvetica Neue" charset="0"/>
              </a:rPr>
              <a:t>mut</a:t>
            </a:r>
            <a:r>
              <a:rPr lang="en-US" altLang="en-US" dirty="0" smtClean="0">
                <a:latin typeface="Helvetica"/>
                <a:ea typeface="Arial" charset="0"/>
                <a:cs typeface="Helvetica"/>
                <a:sym typeface="Helvetica Neue" charset="0"/>
              </a:rPr>
              <a:t>”) leads to </a:t>
            </a:r>
            <a:r>
              <a:rPr lang="en-US" altLang="en-US" dirty="0">
                <a:latin typeface="Helvetica"/>
                <a:ea typeface="Arial" charset="0"/>
                <a:cs typeface="Helvetica"/>
                <a:sym typeface="Helvetica Neue" charset="0"/>
              </a:rPr>
              <a:t>more mutations in open </a:t>
            </a:r>
            <a:r>
              <a:rPr lang="en-US" altLang="en-US" dirty="0" smtClean="0">
                <a:latin typeface="Helvetica"/>
                <a:ea typeface="Arial" charset="0"/>
                <a:cs typeface="Helvetica"/>
                <a:sym typeface="Helvetica Neue" charset="0"/>
              </a:rPr>
              <a:t>chromatin (raw number &amp; fraction) in those </a:t>
            </a:r>
            <a:r>
              <a:rPr lang="en-US" altLang="en-US" dirty="0" err="1" smtClean="0">
                <a:latin typeface="Helvetica"/>
                <a:ea typeface="Arial" charset="0"/>
                <a:cs typeface="Helvetica"/>
                <a:sym typeface="Helvetica Neue" charset="0"/>
              </a:rPr>
              <a:t>pRCC</a:t>
            </a:r>
            <a:r>
              <a:rPr lang="en-US" altLang="en-US" dirty="0" smtClean="0">
                <a:latin typeface="Helvetica"/>
                <a:ea typeface="Arial" charset="0"/>
                <a:cs typeface="Helvetica"/>
                <a:sym typeface="Helvetica Neue" charset="0"/>
              </a:rPr>
              <a:t> cases w/ the mutation</a:t>
            </a:r>
            <a:endParaRPr lang="en-US" altLang="en-US" dirty="0">
              <a:latin typeface="Helvetica"/>
              <a:ea typeface="Arial" charset="0"/>
              <a:cs typeface="Helvetica"/>
            </a:endParaRPr>
          </a:p>
        </p:txBody>
      </p:sp>
      <p:pic>
        <p:nvPicPr>
          <p:cNvPr id="104453" name="Shape 210"/>
          <p:cNvPicPr preferRelativeResize="0"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4662" y="51347"/>
            <a:ext cx="3205012" cy="687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3"/>
          <p:cNvSpPr txBox="1">
            <a:spLocks/>
          </p:cNvSpPr>
          <p:nvPr/>
        </p:nvSpPr>
        <p:spPr bwMode="auto">
          <a:xfrm>
            <a:off x="6483943" y="1020456"/>
            <a:ext cx="5178407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7" tIns="45684" rIns="91367" bIns="45684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455602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Key mutation affects mutational landscape which, in turn, affects overall burden in </a:t>
            </a:r>
            <a:r>
              <a:rPr lang="en-US" altLang="en-US" sz="3600" dirty="0" err="1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pRCC</a:t>
            </a:r>
            <a:endParaRPr lang="en-US" altLang="en-US" sz="3600" dirty="0">
              <a:solidFill>
                <a:srgbClr val="00009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7" name="Shape 210"/>
          <p:cNvPicPr preferRelativeResize="0"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68861" y="42082"/>
            <a:ext cx="3135688" cy="688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663061" y="6398169"/>
            <a:ext cx="5351376" cy="33855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1600" dirty="0">
                <a:solidFill>
                  <a:srgbClr val="808080"/>
                </a:solidFill>
                <a:latin typeface="Helvetica"/>
                <a:cs typeface="Helvetica"/>
              </a:rPr>
              <a:t>[S. Li, B. </a:t>
            </a:r>
            <a:r>
              <a:rPr lang="en-US" sz="1600" dirty="0" err="1">
                <a:solidFill>
                  <a:srgbClr val="808080"/>
                </a:solidFill>
                <a:latin typeface="Helvetica"/>
                <a:cs typeface="Helvetica"/>
              </a:rPr>
              <a:t>Shuch</a:t>
            </a:r>
            <a:r>
              <a:rPr lang="en-US" sz="1600" dirty="0">
                <a:solidFill>
                  <a:srgbClr val="808080"/>
                </a:solidFill>
                <a:latin typeface="Helvetica"/>
                <a:cs typeface="Helvetica"/>
              </a:rPr>
              <a:t> and M. Gerstein PLOS Genetics (‘17)] </a:t>
            </a:r>
          </a:p>
        </p:txBody>
      </p:sp>
    </p:spTree>
    <p:extLst>
      <p:ext uri="{BB962C8B-B14F-4D97-AF65-F5344CB8AC3E}">
        <p14:creationId xmlns:p14="http://schemas.microsoft.com/office/powerpoint/2010/main" val="100408803"/>
      </p:ext>
    </p:extLst>
  </p:cSld>
  <p:clrMapOvr>
    <a:masterClrMapping/>
  </p:clrMapOvr>
  <p:transition advTm="39217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790220" y="-110836"/>
            <a:ext cx="678873" cy="72459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0" y="192088"/>
            <a:ext cx="12192000" cy="820800"/>
          </a:xfrm>
          <a:prstGeom prst="rect">
            <a:avLst/>
          </a:prstGeom>
          <a:noFill/>
          <a:ln>
            <a:noFill/>
          </a:ln>
        </p:spPr>
        <p:txBody>
          <a:bodyPr wrap="square" lIns="122722" tIns="61349" rIns="122722" bIns="61349" anchor="ctr" anchorCtr="0">
            <a:noAutofit/>
          </a:bodyPr>
          <a:lstStyle/>
          <a:p>
            <a:pPr>
              <a:buClr>
                <a:srgbClr val="7F7F7F"/>
              </a:buClr>
              <a:buSzPct val="25000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Passenger mutations in &gt;2500 cancer genomes: </a:t>
            </a:r>
            <a:b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Overall molecular functional impact</a:t>
            </a:r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-1" y="1442999"/>
            <a:ext cx="5994300" cy="5616300"/>
          </a:xfrm>
          <a:prstGeom prst="rect">
            <a:avLst/>
          </a:prstGeom>
          <a:noFill/>
          <a:ln>
            <a:noFill/>
          </a:ln>
        </p:spPr>
        <p:txBody>
          <a:bodyPr wrap="square" lIns="122722" tIns="61349" rIns="122722" bIns="61349" anchor="t" anchorCtr="0">
            <a:noAutofit/>
          </a:bodyPr>
          <a:lstStyle/>
          <a:p>
            <a:pPr indent="-292085">
              <a:spcBef>
                <a:spcPts val="0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Introduction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  <a:p>
            <a:pPr marL="761961" lvl="1" indent="-266673">
              <a:spcBef>
                <a:spcPts val="0"/>
              </a:spcBef>
              <a:buClr>
                <a:srgbClr val="7F7F7F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Background: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driver-passenger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model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w/ conceptual extension)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+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mutational spectra &amp; signatures</a:t>
            </a:r>
          </a:p>
          <a:p>
            <a:pPr lvl="1" indent="-266675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 source: PCAWG comprehensive WGS on &gt;2.5K + focus on 35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pRCC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WGS</a:t>
            </a:r>
          </a:p>
          <a:p>
            <a:pPr marL="0" indent="0">
              <a:spcBef>
                <a:spcPts val="480"/>
              </a:spcBef>
              <a:buSzPct val="25000"/>
              <a:buNone/>
            </a:pP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2085">
              <a:spcBef>
                <a:spcPts val="533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Overall functional impact of variants</a:t>
            </a:r>
          </a:p>
          <a:p>
            <a:pPr lvl="1" indent="-266675">
              <a:spcBef>
                <a:spcPts val="480"/>
              </a:spcBef>
              <a:buClr>
                <a:srgbClr val="7F7F7F"/>
              </a:buClr>
            </a:pP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FunSeq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entropy-weights multiple features to evaluate the functional impact of SNVs</a:t>
            </a:r>
          </a:p>
          <a:p>
            <a:pPr lvl="1" indent="-266675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Investigating how the fraction of high-impact (non-strong-driver) SNVs scales &amp; how it relates to survival</a:t>
            </a:r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111899" y="1333575"/>
            <a:ext cx="5994300" cy="5616300"/>
          </a:xfrm>
          <a:prstGeom prst="rect">
            <a:avLst/>
          </a:prstGeom>
          <a:noFill/>
          <a:ln>
            <a:noFill/>
          </a:ln>
        </p:spPr>
        <p:txBody>
          <a:bodyPr wrap="square" lIns="122722" tIns="61349" rIns="122722" bIns="61349" anchor="t" anchorCtr="0">
            <a:noAutofit/>
          </a:bodyPr>
          <a:lstStyle/>
          <a:p>
            <a:pPr indent="-292085">
              <a:spcBef>
                <a:spcPts val="0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Differential burdening from various mutational processes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Diff. burdening of TF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sub-networks results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from spectra &amp; signatures differentially affecting binding motifs 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  <a:buFont typeface="Helvetica Neue"/>
              <a:buChar char="-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High &amp; low impact mutations assoc. w/ diff. signatures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  <a:buFont typeface="Helvetica Neue"/>
              <a:buChar char="-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Number of mutations in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DHSes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assoc. w/ specific chromatin mod. mutation</a:t>
            </a:r>
          </a:p>
          <a:p>
            <a:pPr indent="-292085">
              <a:spcBef>
                <a:spcPts val="533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Functional impact &amp; tumor evolution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Mutational timing &amp; tree topology classifies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pRCC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subtypes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Differences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functional impact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betw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early &amp; late passenger mutations (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eg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 TSGs &amp; oncogenes)</a:t>
            </a:r>
          </a:p>
        </p:txBody>
      </p:sp>
    </p:spTree>
    <p:extLst>
      <p:ext uri="{BB962C8B-B14F-4D97-AF65-F5344CB8AC3E}">
        <p14:creationId xmlns:p14="http://schemas.microsoft.com/office/powerpoint/2010/main" val="66537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32"/>
    </mc:Choice>
    <mc:Fallback xmlns="">
      <p:transition spd="slow" advTm="22532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11916" y="1429496"/>
            <a:ext cx="5163013" cy="5062922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defRPr/>
            </a:pPr>
            <a:r>
              <a:rPr lang="en-US" b="1" kern="0" dirty="0">
                <a:solidFill>
                  <a:srgbClr val="4472C4">
                    <a:lumMod val="75000"/>
                  </a:srgbClr>
                </a:solidFill>
              </a:rPr>
              <a:t>Drivers</a:t>
            </a:r>
          </a:p>
          <a:p>
            <a:pPr marL="0" lvl="1">
              <a:defRPr/>
            </a:pPr>
            <a:r>
              <a:rPr lang="en-US" kern="0" dirty="0">
                <a:solidFill>
                  <a:prstClr val="black"/>
                </a:solidFill>
                <a:ea typeface="Arial" charset="0"/>
                <a:cs typeface="Arial" charset="0"/>
              </a:rPr>
              <a:t>directly confer a selective growth advantage to the tumor cell.</a:t>
            </a:r>
          </a:p>
          <a:p>
            <a:pPr marL="0" lvl="1">
              <a:defRPr/>
            </a:pPr>
            <a:endParaRPr lang="en-US" kern="0" dirty="0">
              <a:solidFill>
                <a:prstClr val="black"/>
              </a:solidFill>
              <a:ea typeface="Arial" charset="0"/>
              <a:cs typeface="Arial" charset="0"/>
            </a:endParaRPr>
          </a:p>
          <a:p>
            <a:pPr marL="0" lvl="1">
              <a:defRPr/>
            </a:pPr>
            <a:r>
              <a:rPr lang="en-US" kern="0" dirty="0">
                <a:solidFill>
                  <a:prstClr val="black"/>
                </a:solidFill>
                <a:ea typeface="Arial" charset="0"/>
                <a:cs typeface="Arial" charset="0"/>
              </a:rPr>
              <a:t>A typical tumor contains 2-8 drivers.</a:t>
            </a:r>
          </a:p>
          <a:p>
            <a:pPr marL="0" lvl="1">
              <a:defRPr/>
            </a:pPr>
            <a:endParaRPr lang="en-US" kern="0" dirty="0">
              <a:solidFill>
                <a:prstClr val="black"/>
              </a:solidFill>
              <a:ea typeface="Arial" charset="0"/>
              <a:cs typeface="Arial" charset="0"/>
            </a:endParaRPr>
          </a:p>
          <a:p>
            <a:pPr marL="0" lvl="1">
              <a:defRPr/>
            </a:pPr>
            <a:r>
              <a:rPr lang="en-US" kern="0" dirty="0">
                <a:solidFill>
                  <a:prstClr val="black"/>
                </a:solidFill>
                <a:ea typeface="Arial" charset="0"/>
                <a:cs typeface="Arial" charset="0"/>
              </a:rPr>
              <a:t>identified through signals of positive selection.</a:t>
            </a:r>
          </a:p>
          <a:p>
            <a:pPr marL="0" lvl="1">
              <a:defRPr/>
            </a:pPr>
            <a:endParaRPr lang="en-US" kern="0" dirty="0">
              <a:solidFill>
                <a:prstClr val="black"/>
              </a:solidFill>
              <a:ea typeface="Arial" charset="0"/>
              <a:cs typeface="Arial" charset="0"/>
            </a:endParaRPr>
          </a:p>
          <a:p>
            <a:pPr marL="0" lvl="1">
              <a:defRPr/>
            </a:pPr>
            <a:r>
              <a:rPr lang="en-US" kern="0" dirty="0">
                <a:solidFill>
                  <a:prstClr val="black"/>
                </a:solidFill>
                <a:ea typeface="Arial" charset="0"/>
                <a:cs typeface="Arial" charset="0"/>
              </a:rPr>
              <a:t>Existing cohorts of ~100s give enough power to identify</a:t>
            </a:r>
          </a:p>
          <a:p>
            <a:pPr marL="0" lvl="1">
              <a:defRPr/>
            </a:pPr>
            <a:endParaRPr lang="en-US" kern="0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lang="en-US" b="1" kern="0" dirty="0">
                <a:solidFill>
                  <a:srgbClr val="4472C4">
                    <a:lumMod val="75000"/>
                  </a:srgbClr>
                </a:solidFill>
              </a:rPr>
              <a:t>Passengers</a:t>
            </a:r>
          </a:p>
          <a:p>
            <a:pPr marL="0" lvl="1">
              <a:defRPr/>
            </a:pPr>
            <a:r>
              <a:rPr lang="en-US" kern="0" dirty="0">
                <a:solidFill>
                  <a:prstClr val="black"/>
                </a:solidFill>
                <a:ea typeface="Arial" charset="0"/>
                <a:cs typeface="Arial" charset="0"/>
              </a:rPr>
              <a:t>Conceptually, a passenger mutation has no direct or indirect effect on tumor progression.</a:t>
            </a:r>
          </a:p>
          <a:p>
            <a:pPr marL="0" lvl="1">
              <a:defRPr/>
            </a:pPr>
            <a:endParaRPr lang="en-US" kern="0" dirty="0">
              <a:solidFill>
                <a:prstClr val="black"/>
              </a:solidFill>
              <a:ea typeface="Arial" charset="0"/>
              <a:cs typeface="Arial" charset="0"/>
            </a:endParaRPr>
          </a:p>
          <a:p>
            <a:pPr marL="0" lvl="1">
              <a:defRPr/>
            </a:pPr>
            <a:r>
              <a:rPr lang="en-US" kern="0" dirty="0">
                <a:solidFill>
                  <a:prstClr val="black"/>
                </a:solidFill>
                <a:ea typeface="Arial" charset="0"/>
                <a:cs typeface="Arial" charset="0"/>
              </a:rPr>
              <a:t>There are 1000s of passengers in a typical cancer genome.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5683405" y="1097581"/>
            <a:ext cx="5884127" cy="5247464"/>
            <a:chOff x="5493836" y="1097581"/>
            <a:chExt cx="5884127" cy="5247464"/>
          </a:xfrm>
        </p:grpSpPr>
        <p:grpSp>
          <p:nvGrpSpPr>
            <p:cNvPr id="21" name="Group 20"/>
            <p:cNvGrpSpPr/>
            <p:nvPr/>
          </p:nvGrpSpPr>
          <p:grpSpPr>
            <a:xfrm>
              <a:off x="5493836" y="1097581"/>
              <a:ext cx="5884127" cy="5166446"/>
              <a:chOff x="542695" y="1030674"/>
              <a:chExt cx="5884127" cy="5166446"/>
            </a:xfrm>
          </p:grpSpPr>
          <p:pic>
            <p:nvPicPr>
              <p:cNvPr id="23" name="Shape 275"/>
              <p:cNvPicPr preferRelativeResize="0"/>
              <p:nvPr/>
            </p:nvPicPr>
            <p:blipFill rotWithShape="1">
              <a:blip r:embed="rId2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059046" y="1030674"/>
                <a:ext cx="2367776" cy="516644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Shape 275"/>
              <p:cNvPicPr preferRelativeResize="0"/>
              <p:nvPr/>
            </p:nvPicPr>
            <p:blipFill rotWithShape="1">
              <a:blip r:embed="rId3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42695" y="1030674"/>
                <a:ext cx="2635404" cy="516644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Shape 275"/>
              <p:cNvPicPr preferRelativeResize="0"/>
              <p:nvPr/>
            </p:nvPicPr>
            <p:blipFill rotWithShape="1">
              <a:blip r:embed="rId4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178099" y="1030674"/>
                <a:ext cx="880947" cy="4634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2" name="Rectangle 21"/>
            <p:cNvSpPr/>
            <p:nvPr/>
          </p:nvSpPr>
          <p:spPr>
            <a:xfrm>
              <a:off x="7939668" y="5675972"/>
              <a:ext cx="1639230" cy="6690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Shape 531"/>
          <p:cNvSpPr txBox="1"/>
          <p:nvPr/>
        </p:nvSpPr>
        <p:spPr>
          <a:xfrm>
            <a:off x="366860" y="189569"/>
            <a:ext cx="11176643" cy="646771"/>
          </a:xfrm>
          <a:prstGeom prst="rect">
            <a:avLst/>
          </a:prstGeom>
          <a:noFill/>
          <a:ln>
            <a:noFill/>
          </a:ln>
        </p:spPr>
        <p:txBody>
          <a:bodyPr wrap="square" lIns="121897" tIns="121897" rIns="121897" bIns="121897" anchor="ctr" anchorCtr="0">
            <a:noAutofit/>
          </a:bodyPr>
          <a:lstStyle/>
          <a:p>
            <a:r>
              <a:rPr lang="en" sz="3600" dirty="0">
                <a:solidFill>
                  <a:srgbClr val="22228B"/>
                </a:solidFill>
                <a:highlight>
                  <a:srgbClr val="FFFFFF"/>
                </a:highlight>
                <a:latin typeface="Helvetica Neue" charset="0"/>
                <a:ea typeface="Helvetica Neue" charset="0"/>
                <a:cs typeface="Helvetica Neue" charset="0"/>
              </a:rPr>
              <a:t>Canonical model of drivers </a:t>
            </a:r>
            <a:r>
              <a:rPr lang="en-US" sz="3600" dirty="0">
                <a:solidFill>
                  <a:srgbClr val="22228B"/>
                </a:solidFill>
                <a:highlight>
                  <a:srgbClr val="FFFFFF"/>
                </a:highlight>
                <a:latin typeface="Helvetica Neue" charset="0"/>
                <a:ea typeface="Helvetica Neue" charset="0"/>
                <a:cs typeface="Helvetica Neue" charset="0"/>
              </a:rPr>
              <a:t>&amp; </a:t>
            </a:r>
            <a:r>
              <a:rPr lang="en" sz="3600" dirty="0">
                <a:solidFill>
                  <a:srgbClr val="22228B"/>
                </a:solidFill>
                <a:highlight>
                  <a:srgbClr val="FFFFFF"/>
                </a:highlight>
                <a:latin typeface="Helvetica Neue" charset="0"/>
                <a:ea typeface="Helvetica Neue" charset="0"/>
                <a:cs typeface="Helvetica Neue" charset="0"/>
              </a:rPr>
              <a:t>passengers in cancer</a:t>
            </a:r>
          </a:p>
        </p:txBody>
      </p:sp>
      <p:sp>
        <p:nvSpPr>
          <p:cNvPr id="2" name="Rectangle 1"/>
          <p:cNvSpPr/>
          <p:nvPr/>
        </p:nvSpPr>
        <p:spPr>
          <a:xfrm>
            <a:off x="211917" y="6353724"/>
            <a:ext cx="4129656" cy="384719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nl-NL" dirty="0" smtClean="0">
                <a:solidFill>
                  <a:srgbClr val="000000"/>
                </a:solidFill>
                <a:latin typeface="Helvetica Neue" charset="0"/>
              </a:rPr>
              <a:t>[</a:t>
            </a:r>
            <a:r>
              <a:rPr lang="nl-NL" dirty="0" err="1" smtClean="0">
                <a:solidFill>
                  <a:srgbClr val="000000"/>
                </a:solidFill>
                <a:latin typeface="Helvetica Neue" charset="0"/>
              </a:rPr>
              <a:t>Vogelstein</a:t>
            </a:r>
            <a:r>
              <a:rPr lang="nl-NL" dirty="0" smtClean="0">
                <a:solidFill>
                  <a:srgbClr val="000000"/>
                </a:solidFill>
                <a:latin typeface="Helvetica Neue" charset="0"/>
              </a:rPr>
              <a:t> </a:t>
            </a:r>
            <a:r>
              <a:rPr lang="nl-NL" dirty="0" err="1" smtClean="0">
                <a:solidFill>
                  <a:srgbClr val="000000"/>
                </a:solidFill>
                <a:latin typeface="Helvetica Neue" charset="0"/>
              </a:rPr>
              <a:t>Science</a:t>
            </a:r>
            <a:r>
              <a:rPr lang="nl-NL" dirty="0" smtClean="0">
                <a:solidFill>
                  <a:srgbClr val="000000"/>
                </a:solidFill>
                <a:latin typeface="Helvetica Neue" charset="0"/>
              </a:rPr>
              <a:t> </a:t>
            </a:r>
            <a:r>
              <a:rPr lang="nl-NL" dirty="0">
                <a:solidFill>
                  <a:srgbClr val="000000"/>
                </a:solidFill>
                <a:latin typeface="Helvetica Neue" charset="0"/>
              </a:rPr>
              <a:t>2013. </a:t>
            </a:r>
            <a:r>
              <a:rPr lang="nl-NL" dirty="0" smtClean="0">
                <a:solidFill>
                  <a:srgbClr val="000000"/>
                </a:solidFill>
                <a:latin typeface="Helvetica Neue" charset="0"/>
              </a:rPr>
              <a:t>339:1546]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02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44"/>
    </mc:Choice>
    <mc:Fallback xmlns="">
      <p:transition spd="slow" advTm="51244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Shape 1389"/>
          <p:cNvSpPr txBox="1">
            <a:spLocks noGrp="1"/>
          </p:cNvSpPr>
          <p:nvPr>
            <p:ph type="title"/>
          </p:nvPr>
        </p:nvSpPr>
        <p:spPr>
          <a:xfrm>
            <a:off x="709246" y="609600"/>
            <a:ext cx="10773508" cy="1143200"/>
          </a:xfrm>
          <a:prstGeom prst="rect">
            <a:avLst/>
          </a:prstGeom>
          <a:noFill/>
          <a:ln>
            <a:noFill/>
          </a:ln>
        </p:spPr>
        <p:txBody>
          <a:bodyPr wrap="square" lIns="121897" tIns="60932" rIns="121897" bIns="60932" anchor="t" anchorCtr="0">
            <a:noAutofit/>
          </a:bodyPr>
          <a:lstStyle/>
          <a:p>
            <a:pPr algn="l">
              <a:buClr>
                <a:srgbClr val="366092"/>
              </a:buClr>
              <a:buSzPct val="25000"/>
            </a:pPr>
            <a:r>
              <a:rPr lang="en" sz="4300" dirty="0" smtClean="0">
                <a:latin typeface="Helvetica Neue"/>
                <a:ea typeface="Helvetica Neue"/>
                <a:cs typeface="Helvetica Neue"/>
                <a:sym typeface="Helvetica Neue"/>
              </a:rPr>
              <a:t>Construct</a:t>
            </a:r>
            <a:r>
              <a:rPr lang="en-US" sz="430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ing</a:t>
            </a:r>
            <a:r>
              <a:rPr lang="en" sz="430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 sz="4300" dirty="0">
                <a:latin typeface="Helvetica Neue"/>
                <a:ea typeface="Helvetica Neue"/>
                <a:cs typeface="Helvetica Neue"/>
                <a:sym typeface="Helvetica Neue"/>
              </a:rPr>
              <a:t>evolutionary trees in </a:t>
            </a:r>
            <a:r>
              <a:rPr lang="en" sz="4300" dirty="0" err="1">
                <a:latin typeface="Helvetica Neue"/>
                <a:ea typeface="Helvetica Neue"/>
                <a:cs typeface="Helvetica Neue"/>
                <a:sym typeface="Helvetica Neue"/>
              </a:rPr>
              <a:t>pRCC</a:t>
            </a:r>
            <a:endParaRPr lang="en" sz="43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90" name="Shape 1390"/>
          <p:cNvSpPr txBox="1">
            <a:spLocks noGrp="1"/>
          </p:cNvSpPr>
          <p:nvPr>
            <p:ph type="body" idx="1"/>
          </p:nvPr>
        </p:nvSpPr>
        <p:spPr>
          <a:xfrm>
            <a:off x="914400" y="1778000"/>
            <a:ext cx="10363200" cy="4638800"/>
          </a:xfrm>
          <a:prstGeom prst="rect">
            <a:avLst/>
          </a:prstGeom>
          <a:noFill/>
          <a:ln>
            <a:noFill/>
          </a:ln>
        </p:spPr>
        <p:txBody>
          <a:bodyPr wrap="square" lIns="121897" tIns="60932" rIns="121897" bIns="60932" anchor="t" anchorCtr="0">
            <a:noAutofit/>
          </a:bodyPr>
          <a:lstStyle/>
          <a:p>
            <a:pPr marL="457189" indent="-423323">
              <a:spcBef>
                <a:spcPts val="0"/>
              </a:spcBef>
              <a:buClr>
                <a:srgbClr val="000000"/>
              </a:buClr>
            </a:pPr>
            <a:r>
              <a:rPr lang="en" sz="27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Infer mutation order </a:t>
            </a:r>
            <a:r>
              <a:rPr lang="en-US" sz="2700" dirty="0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en-US" sz="2700" dirty="0" err="1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eg</a:t>
            </a:r>
            <a:r>
              <a:rPr lang="en-US" sz="2700" dirty="0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early v late) &amp; </a:t>
            </a:r>
            <a:r>
              <a:rPr lang="en" sz="2700" dirty="0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tree </a:t>
            </a:r>
            <a:r>
              <a:rPr lang="en-US" sz="2700" dirty="0" err="1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toplogy</a:t>
            </a:r>
            <a:r>
              <a:rPr lang="en-US" sz="2700" dirty="0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 sz="2700" dirty="0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based </a:t>
            </a:r>
            <a:r>
              <a:rPr lang="en" sz="27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 mutation abundance (</a:t>
            </a:r>
            <a:r>
              <a:rPr lang="en" sz="270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PhyloWGS</a:t>
            </a:r>
            <a:r>
              <a:rPr lang="en" sz="27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" sz="270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Deshwar</a:t>
            </a:r>
            <a:r>
              <a:rPr lang="en" sz="27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et al., 2015)</a:t>
            </a:r>
          </a:p>
          <a:p>
            <a:pPr marL="457189" indent="-423323">
              <a:spcBef>
                <a:spcPts val="0"/>
              </a:spcBef>
              <a:buClr>
                <a:srgbClr val="000000"/>
              </a:buClr>
              <a:buFont typeface="Helvetica Neue"/>
              <a:buChar char="•"/>
            </a:pPr>
            <a:r>
              <a:rPr lang="en" sz="27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Some </a:t>
            </a:r>
            <a:r>
              <a:rPr lang="en" sz="2700" dirty="0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key </a:t>
            </a:r>
            <a:r>
              <a:rPr lang="en" sz="27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mutations occur in all the clones while others are just in </a:t>
            </a:r>
            <a:r>
              <a:rPr lang="en" sz="2700" dirty="0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parts </a:t>
            </a:r>
            <a:r>
              <a:rPr lang="en" sz="27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of the tree </a:t>
            </a:r>
          </a:p>
        </p:txBody>
      </p:sp>
      <p:grpSp>
        <p:nvGrpSpPr>
          <p:cNvPr id="1391" name="Shape 1391"/>
          <p:cNvGrpSpPr/>
          <p:nvPr/>
        </p:nvGrpSpPr>
        <p:grpSpPr>
          <a:xfrm>
            <a:off x="1871521" y="3840985"/>
            <a:ext cx="2747129" cy="1947383"/>
            <a:chOff x="2029540" y="937599"/>
            <a:chExt cx="2179570" cy="1545051"/>
          </a:xfrm>
        </p:grpSpPr>
        <p:grpSp>
          <p:nvGrpSpPr>
            <p:cNvPr id="1392" name="Shape 1392"/>
            <p:cNvGrpSpPr/>
            <p:nvPr/>
          </p:nvGrpSpPr>
          <p:grpSpPr>
            <a:xfrm>
              <a:off x="2029540" y="937599"/>
              <a:ext cx="2172600" cy="1545051"/>
              <a:chOff x="2029540" y="937599"/>
              <a:chExt cx="2172600" cy="1545051"/>
            </a:xfrm>
          </p:grpSpPr>
          <p:pic>
            <p:nvPicPr>
              <p:cNvPr id="1393" name="Shape 1393" descr="Presentation1.pdf"/>
              <p:cNvPicPr preferRelativeResize="0"/>
              <p:nvPr/>
            </p:nvPicPr>
            <p:blipFill rotWithShape="1">
              <a:blip r:embed="rId3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029540" y="1795950"/>
                <a:ext cx="2172600" cy="6867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94" name="Shape 1394"/>
              <p:cNvSpPr/>
              <p:nvPr/>
            </p:nvSpPr>
            <p:spPr>
              <a:xfrm>
                <a:off x="2960496" y="937599"/>
                <a:ext cx="1187700" cy="858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algn="ctr"/>
                <a:endParaRPr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95" name="Shape 1395"/>
            <p:cNvSpPr txBox="1"/>
            <p:nvPr/>
          </p:nvSpPr>
          <p:spPr>
            <a:xfrm>
              <a:off x="2385710" y="1227343"/>
              <a:ext cx="1823400" cy="6105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SzPct val="25000"/>
              </a:pPr>
              <a:r>
                <a:rPr lang="en" sz="1400" i="1">
                  <a:solidFill>
                    <a:srgbClr val="CC1A1D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DNMT3A</a:t>
              </a:r>
              <a:r>
                <a:rPr lang="en" sz="1400">
                  <a:solidFill>
                    <a:srgbClr val="CC1A1D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: premature stop</a:t>
              </a:r>
            </a:p>
            <a:p>
              <a:pPr>
                <a:buSzPct val="25000"/>
              </a:pPr>
              <a:r>
                <a:rPr lang="en" sz="1400" i="1">
                  <a:solidFill>
                    <a:srgbClr val="CC1A1D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NEAT1</a:t>
              </a:r>
              <a:r>
                <a:rPr lang="en" sz="1400">
                  <a:solidFill>
                    <a:srgbClr val="CC1A1D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: noncoding</a:t>
              </a:r>
            </a:p>
            <a:p>
              <a:pPr>
                <a:buSzPct val="25000"/>
              </a:pPr>
              <a:r>
                <a:rPr lang="en" sz="1400" i="1">
                  <a:solidFill>
                    <a:srgbClr val="CC1A1D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SMARCA4</a:t>
              </a:r>
              <a:r>
                <a:rPr lang="en" sz="1400">
                  <a:solidFill>
                    <a:srgbClr val="CC1A1D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: missense</a:t>
              </a:r>
            </a:p>
          </p:txBody>
        </p:sp>
      </p:grpSp>
      <p:grpSp>
        <p:nvGrpSpPr>
          <p:cNvPr id="1396" name="Shape 1396"/>
          <p:cNvGrpSpPr/>
          <p:nvPr/>
        </p:nvGrpSpPr>
        <p:grpSpPr>
          <a:xfrm>
            <a:off x="5327899" y="3361078"/>
            <a:ext cx="3645911" cy="2692783"/>
            <a:chOff x="126062" y="3379637"/>
            <a:chExt cx="3041977" cy="2246732"/>
          </a:xfrm>
        </p:grpSpPr>
        <p:grpSp>
          <p:nvGrpSpPr>
            <p:cNvPr id="1397" name="Shape 1397"/>
            <p:cNvGrpSpPr/>
            <p:nvPr/>
          </p:nvGrpSpPr>
          <p:grpSpPr>
            <a:xfrm>
              <a:off x="126062" y="3424292"/>
              <a:ext cx="3041977" cy="2202076"/>
              <a:chOff x="4758088" y="729750"/>
              <a:chExt cx="3218002" cy="2329500"/>
            </a:xfrm>
          </p:grpSpPr>
          <p:pic>
            <p:nvPicPr>
              <p:cNvPr id="1398" name="Shape 1398" descr="Presentation1.pdf"/>
              <p:cNvPicPr preferRelativeResize="0"/>
              <p:nvPr/>
            </p:nvPicPr>
            <p:blipFill rotWithShape="1">
              <a:blip r:embed="rId4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50352" t="9214"/>
              <a:stretch/>
            </p:blipFill>
            <p:spPr>
              <a:xfrm>
                <a:off x="4855952" y="729750"/>
                <a:ext cx="2543100" cy="23295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99" name="Shape 1399"/>
              <p:cNvSpPr/>
              <p:nvPr/>
            </p:nvSpPr>
            <p:spPr>
              <a:xfrm>
                <a:off x="4855952" y="1123413"/>
                <a:ext cx="976500" cy="858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algn="ctr"/>
                <a:endParaRPr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0" name="Shape 1400"/>
              <p:cNvSpPr/>
              <p:nvPr/>
            </p:nvSpPr>
            <p:spPr>
              <a:xfrm>
                <a:off x="6619319" y="1265204"/>
                <a:ext cx="976500" cy="5190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algn="ctr"/>
                <a:endParaRPr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1" name="Shape 1401"/>
              <p:cNvSpPr txBox="1"/>
              <p:nvPr/>
            </p:nvSpPr>
            <p:spPr>
              <a:xfrm>
                <a:off x="6375890" y="1174121"/>
                <a:ext cx="1600200" cy="489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>
                  <a:buSzPct val="25000"/>
                </a:pPr>
                <a:r>
                  <a:rPr lang="en" sz="1400" i="1">
                    <a:solidFill>
                      <a:srgbClr val="FC9E4F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MET</a:t>
                </a:r>
                <a:r>
                  <a:rPr lang="en" sz="1400">
                    <a:solidFill>
                      <a:srgbClr val="FC9E4F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: noncoding</a:t>
                </a:r>
              </a:p>
              <a:p>
                <a:pPr>
                  <a:buSzPct val="25000"/>
                </a:pPr>
                <a:r>
                  <a:rPr lang="en" sz="1400" i="1">
                    <a:solidFill>
                      <a:srgbClr val="FC9E4F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ERRFI1</a:t>
                </a:r>
                <a:r>
                  <a:rPr lang="en" sz="1400">
                    <a:solidFill>
                      <a:srgbClr val="FC9E4F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: noncoding</a:t>
                </a:r>
              </a:p>
            </p:txBody>
          </p:sp>
          <p:sp>
            <p:nvSpPr>
              <p:cNvPr id="1402" name="Shape 1402"/>
              <p:cNvSpPr txBox="1"/>
              <p:nvPr/>
            </p:nvSpPr>
            <p:spPr>
              <a:xfrm>
                <a:off x="4758088" y="1422609"/>
                <a:ext cx="1520700" cy="29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>
                  <a:buSzPct val="25000"/>
                </a:pPr>
                <a:r>
                  <a:rPr lang="en" sz="1400" i="1">
                    <a:solidFill>
                      <a:srgbClr val="CC1A1D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KDM6A</a:t>
                </a:r>
                <a:r>
                  <a:rPr lang="en" sz="1400">
                    <a:solidFill>
                      <a:srgbClr val="CC1A1D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: missense</a:t>
                </a:r>
              </a:p>
            </p:txBody>
          </p:sp>
        </p:grpSp>
        <p:sp>
          <p:nvSpPr>
            <p:cNvPr id="1403" name="Shape 1403"/>
            <p:cNvSpPr/>
            <p:nvPr/>
          </p:nvSpPr>
          <p:spPr>
            <a:xfrm>
              <a:off x="1705726" y="3379637"/>
              <a:ext cx="923100" cy="69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04" name="Shape 1404" descr="journal.pgen.1006685.g004.PNG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21"/>
          <a:stretch/>
        </p:blipFill>
        <p:spPr>
          <a:xfrm>
            <a:off x="7056634" y="4429033"/>
            <a:ext cx="2015732" cy="1947368"/>
          </a:xfrm>
          <a:prstGeom prst="rect">
            <a:avLst/>
          </a:prstGeom>
          <a:noFill/>
          <a:ln>
            <a:noFill/>
          </a:ln>
        </p:spPr>
      </p:pic>
      <p:sp>
        <p:nvSpPr>
          <p:cNvPr id="1405" name="Shape 1405"/>
          <p:cNvSpPr txBox="1"/>
          <p:nvPr/>
        </p:nvSpPr>
        <p:spPr>
          <a:xfrm>
            <a:off x="6921367" y="6474969"/>
            <a:ext cx="4809600" cy="534400"/>
          </a:xfrm>
          <a:prstGeom prst="rect">
            <a:avLst/>
          </a:prstGeom>
          <a:noFill/>
          <a:ln>
            <a:noFill/>
          </a:ln>
        </p:spPr>
        <p:txBody>
          <a:bodyPr wrap="square" lIns="121897" tIns="60932" rIns="121897" bIns="60932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" sz="13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[S. Li, B. Shuch and M. Gerstein PLOS Genetics (‘17)] </a:t>
            </a:r>
          </a:p>
          <a:p>
            <a:pPr>
              <a:buClr>
                <a:srgbClr val="7F7F7F"/>
              </a:buClr>
              <a:buSzPct val="25000"/>
            </a:pPr>
            <a:r>
              <a:rPr lang="en" sz="2100">
                <a:solidFill>
                  <a:srgbClr val="7F7F7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230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Shape 1411"/>
          <p:cNvSpPr txBox="1"/>
          <p:nvPr/>
        </p:nvSpPr>
        <p:spPr>
          <a:xfrm>
            <a:off x="6921367" y="6271769"/>
            <a:ext cx="4809600" cy="534400"/>
          </a:xfrm>
          <a:prstGeom prst="rect">
            <a:avLst/>
          </a:prstGeom>
          <a:noFill/>
          <a:ln>
            <a:noFill/>
          </a:ln>
        </p:spPr>
        <p:txBody>
          <a:bodyPr wrap="square" lIns="121897" tIns="60932" rIns="121897" bIns="60932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" sz="13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[S. Li, B. Shuch and M. Gerstein PLOS Genetics (‘17)] </a:t>
            </a:r>
          </a:p>
          <a:p>
            <a:pPr>
              <a:buClr>
                <a:srgbClr val="7F7F7F"/>
              </a:buClr>
              <a:buSzPct val="25000"/>
            </a:pPr>
            <a:r>
              <a:rPr lang="en" sz="2100">
                <a:solidFill>
                  <a:srgbClr val="7F7F7F"/>
                </a:solidFill>
              </a:rPr>
              <a:t> </a:t>
            </a:r>
          </a:p>
        </p:txBody>
      </p:sp>
      <p:grpSp>
        <p:nvGrpSpPr>
          <p:cNvPr id="1412" name="Shape 1412"/>
          <p:cNvGrpSpPr/>
          <p:nvPr/>
        </p:nvGrpSpPr>
        <p:grpSpPr>
          <a:xfrm>
            <a:off x="719403" y="180058"/>
            <a:ext cx="8313628" cy="6360825"/>
            <a:chOff x="8149" y="46384"/>
            <a:chExt cx="9297973" cy="7113956"/>
          </a:xfrm>
        </p:grpSpPr>
        <p:pic>
          <p:nvPicPr>
            <p:cNvPr id="1413" name="Shape 1413"/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129" b="3809"/>
            <a:stretch/>
          </p:blipFill>
          <p:spPr>
            <a:xfrm>
              <a:off x="8149" y="46384"/>
              <a:ext cx="9144000" cy="6646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14" name="Shape 1414"/>
            <p:cNvSpPr txBox="1"/>
            <p:nvPr/>
          </p:nvSpPr>
          <p:spPr>
            <a:xfrm>
              <a:off x="8095361" y="6791040"/>
              <a:ext cx="1848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5" name="Shape 1415"/>
            <p:cNvSpPr txBox="1"/>
            <p:nvPr/>
          </p:nvSpPr>
          <p:spPr>
            <a:xfrm>
              <a:off x="7874597" y="6038229"/>
              <a:ext cx="728100" cy="420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SzPct val="25000"/>
              </a:pPr>
              <a:r>
                <a:rPr lang="en" sz="8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Mutation</a:t>
              </a:r>
            </a:p>
            <a:p>
              <a:pPr>
                <a:buSzPct val="25000"/>
              </a:pPr>
              <a:r>
                <a:rPr lang="en" sz="8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distance</a:t>
              </a:r>
            </a:p>
          </p:txBody>
        </p:sp>
        <p:grpSp>
          <p:nvGrpSpPr>
            <p:cNvPr id="1416" name="Shape 1416"/>
            <p:cNvGrpSpPr/>
            <p:nvPr/>
          </p:nvGrpSpPr>
          <p:grpSpPr>
            <a:xfrm>
              <a:off x="7874597" y="6316289"/>
              <a:ext cx="770269" cy="548422"/>
              <a:chOff x="287329" y="5564447"/>
              <a:chExt cx="770269" cy="548422"/>
            </a:xfrm>
          </p:grpSpPr>
          <p:sp>
            <p:nvSpPr>
              <p:cNvPr id="1417" name="Shape 1417"/>
              <p:cNvSpPr txBox="1"/>
              <p:nvPr/>
            </p:nvSpPr>
            <p:spPr>
              <a:xfrm>
                <a:off x="287329" y="5832669"/>
                <a:ext cx="753900" cy="28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>
                  <a:buSzPct val="25000"/>
                </a:pPr>
                <a:r>
                  <a:rPr lang="en" sz="800">
                    <a:solidFill>
                      <a:schemeClr val="dk1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Germline</a:t>
                </a:r>
              </a:p>
            </p:txBody>
          </p:sp>
          <p:sp>
            <p:nvSpPr>
              <p:cNvPr id="1418" name="Shape 1418"/>
              <p:cNvSpPr txBox="1"/>
              <p:nvPr/>
            </p:nvSpPr>
            <p:spPr>
              <a:xfrm>
                <a:off x="615098" y="5564447"/>
                <a:ext cx="442500" cy="28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>
                  <a:buSzPct val="25000"/>
                </a:pPr>
                <a:r>
                  <a:rPr lang="en" sz="800">
                    <a:solidFill>
                      <a:schemeClr val="dk1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0.5</a:t>
                </a:r>
              </a:p>
            </p:txBody>
          </p:sp>
        </p:grpSp>
        <p:sp>
          <p:nvSpPr>
            <p:cNvPr id="1419" name="Shape 1419"/>
            <p:cNvSpPr txBox="1"/>
            <p:nvPr/>
          </p:nvSpPr>
          <p:spPr>
            <a:xfrm>
              <a:off x="8415722" y="6042159"/>
              <a:ext cx="890400" cy="420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ctr">
                <a:buSzPct val="25000"/>
              </a:pPr>
              <a:r>
                <a:rPr lang="en" sz="8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Populations</a:t>
              </a:r>
            </a:p>
            <a:p>
              <a:pPr algn="ctr">
                <a:buSzPct val="25000"/>
              </a:pPr>
              <a:r>
                <a:rPr lang="en" sz="8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(%)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583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Shape 1425"/>
          <p:cNvSpPr txBox="1"/>
          <p:nvPr/>
        </p:nvSpPr>
        <p:spPr>
          <a:xfrm>
            <a:off x="6921367" y="6271769"/>
            <a:ext cx="4809600" cy="534400"/>
          </a:xfrm>
          <a:prstGeom prst="rect">
            <a:avLst/>
          </a:prstGeom>
          <a:noFill/>
          <a:ln>
            <a:noFill/>
          </a:ln>
        </p:spPr>
        <p:txBody>
          <a:bodyPr wrap="square" lIns="121897" tIns="60932" rIns="121897" bIns="60932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" sz="13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[S. Li, B. Shuch and M. Gerstein PLOS Genetics (‘17)] </a:t>
            </a:r>
          </a:p>
          <a:p>
            <a:pPr>
              <a:buClr>
                <a:srgbClr val="7F7F7F"/>
              </a:buClr>
              <a:buSzPct val="25000"/>
            </a:pPr>
            <a:r>
              <a:rPr lang="en" sz="2100">
                <a:solidFill>
                  <a:srgbClr val="7F7F7F"/>
                </a:solidFill>
              </a:rPr>
              <a:t> </a:t>
            </a:r>
          </a:p>
        </p:txBody>
      </p:sp>
      <p:grpSp>
        <p:nvGrpSpPr>
          <p:cNvPr id="1426" name="Shape 1426"/>
          <p:cNvGrpSpPr/>
          <p:nvPr/>
        </p:nvGrpSpPr>
        <p:grpSpPr>
          <a:xfrm>
            <a:off x="719403" y="164638"/>
            <a:ext cx="8313628" cy="6376247"/>
            <a:chOff x="8149" y="29137"/>
            <a:chExt cx="9297973" cy="7131203"/>
          </a:xfrm>
        </p:grpSpPr>
        <p:pic>
          <p:nvPicPr>
            <p:cNvPr id="1427" name="Shape 1427"/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129" b="3809"/>
            <a:stretch/>
          </p:blipFill>
          <p:spPr>
            <a:xfrm>
              <a:off x="8149" y="46384"/>
              <a:ext cx="9144000" cy="6646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28" name="Shape 1428"/>
            <p:cNvSpPr/>
            <p:nvPr/>
          </p:nvSpPr>
          <p:spPr>
            <a:xfrm>
              <a:off x="115525" y="29137"/>
              <a:ext cx="1097400" cy="1097400"/>
            </a:xfrm>
            <a:prstGeom prst="rect">
              <a:avLst/>
            </a:prstGeom>
            <a:noFill/>
            <a:ln w="38100" cap="flat" cmpd="sng">
              <a:solidFill>
                <a:srgbClr val="D01C8B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9" name="Shape 1429"/>
            <p:cNvSpPr/>
            <p:nvPr/>
          </p:nvSpPr>
          <p:spPr>
            <a:xfrm>
              <a:off x="8025315" y="4612526"/>
              <a:ext cx="1097400" cy="1118700"/>
            </a:xfrm>
            <a:prstGeom prst="rect">
              <a:avLst/>
            </a:prstGeom>
            <a:noFill/>
            <a:ln w="38100" cap="flat" cmpd="sng">
              <a:solidFill>
                <a:srgbClr val="D01C8B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0" name="Shape 1430"/>
            <p:cNvSpPr/>
            <p:nvPr/>
          </p:nvSpPr>
          <p:spPr>
            <a:xfrm>
              <a:off x="1657124" y="1154613"/>
              <a:ext cx="1097400" cy="1097400"/>
            </a:xfrm>
            <a:prstGeom prst="rect">
              <a:avLst/>
            </a:prstGeom>
            <a:noFill/>
            <a:ln w="38100" cap="flat" cmpd="sng">
              <a:solidFill>
                <a:srgbClr val="D01C8B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1" name="Shape 1431"/>
            <p:cNvSpPr/>
            <p:nvPr/>
          </p:nvSpPr>
          <p:spPr>
            <a:xfrm>
              <a:off x="4843566" y="2312377"/>
              <a:ext cx="1097400" cy="1097400"/>
            </a:xfrm>
            <a:prstGeom prst="rect">
              <a:avLst/>
            </a:prstGeom>
            <a:noFill/>
            <a:ln w="38100" cap="flat" cmpd="sng">
              <a:solidFill>
                <a:srgbClr val="D01C8B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2" name="Shape 1432"/>
            <p:cNvSpPr/>
            <p:nvPr/>
          </p:nvSpPr>
          <p:spPr>
            <a:xfrm>
              <a:off x="8025315" y="3419134"/>
              <a:ext cx="1097400" cy="1097400"/>
            </a:xfrm>
            <a:prstGeom prst="rect">
              <a:avLst/>
            </a:prstGeom>
            <a:noFill/>
            <a:ln w="38100" cap="flat" cmpd="sng">
              <a:solidFill>
                <a:srgbClr val="D01C8B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3" name="Shape 1433"/>
            <p:cNvSpPr/>
            <p:nvPr/>
          </p:nvSpPr>
          <p:spPr>
            <a:xfrm>
              <a:off x="8025315" y="2271302"/>
              <a:ext cx="1097400" cy="1097400"/>
            </a:xfrm>
            <a:prstGeom prst="rect">
              <a:avLst/>
            </a:prstGeom>
            <a:noFill/>
            <a:ln w="38100" cap="flat" cmpd="sng">
              <a:solidFill>
                <a:srgbClr val="B8E18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rgbClr val="D6E3B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4" name="Shape 1434"/>
            <p:cNvSpPr/>
            <p:nvPr/>
          </p:nvSpPr>
          <p:spPr>
            <a:xfrm>
              <a:off x="3336808" y="29137"/>
              <a:ext cx="1097400" cy="1097400"/>
            </a:xfrm>
            <a:prstGeom prst="rect">
              <a:avLst/>
            </a:prstGeom>
            <a:noFill/>
            <a:ln w="38100" cap="flat" cmpd="sng">
              <a:solidFill>
                <a:srgbClr val="B8E18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rgbClr val="D6E3B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5" name="Shape 1435"/>
            <p:cNvSpPr/>
            <p:nvPr/>
          </p:nvSpPr>
          <p:spPr>
            <a:xfrm>
              <a:off x="4842388" y="1169377"/>
              <a:ext cx="1097400" cy="1097400"/>
            </a:xfrm>
            <a:prstGeom prst="rect">
              <a:avLst/>
            </a:prstGeom>
            <a:noFill/>
            <a:ln w="38100" cap="flat" cmpd="sng">
              <a:solidFill>
                <a:srgbClr val="B8E18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rgbClr val="D6E3B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6" name="Shape 1436"/>
            <p:cNvSpPr/>
            <p:nvPr/>
          </p:nvSpPr>
          <p:spPr>
            <a:xfrm>
              <a:off x="6577279" y="2271302"/>
              <a:ext cx="1097400" cy="1097400"/>
            </a:xfrm>
            <a:prstGeom prst="rect">
              <a:avLst/>
            </a:prstGeom>
            <a:noFill/>
            <a:ln w="38100" cap="flat" cmpd="sng">
              <a:solidFill>
                <a:srgbClr val="B8E18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rgbClr val="D6E3B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7" name="Shape 1437"/>
            <p:cNvSpPr/>
            <p:nvPr/>
          </p:nvSpPr>
          <p:spPr>
            <a:xfrm>
              <a:off x="3362670" y="2342751"/>
              <a:ext cx="1097400" cy="1097400"/>
            </a:xfrm>
            <a:prstGeom prst="rect">
              <a:avLst/>
            </a:prstGeom>
            <a:noFill/>
            <a:ln w="38100" cap="flat" cmpd="sng">
              <a:solidFill>
                <a:srgbClr val="B8E18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rgbClr val="D6E3B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8" name="Shape 1438"/>
            <p:cNvSpPr/>
            <p:nvPr/>
          </p:nvSpPr>
          <p:spPr>
            <a:xfrm>
              <a:off x="3362670" y="1194105"/>
              <a:ext cx="1097400" cy="1097400"/>
            </a:xfrm>
            <a:prstGeom prst="rect">
              <a:avLst/>
            </a:prstGeom>
            <a:noFill/>
            <a:ln w="38100" cap="flat" cmpd="sng">
              <a:solidFill>
                <a:srgbClr val="B8E18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rgbClr val="D6E3B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9" name="Shape 1439"/>
            <p:cNvSpPr/>
            <p:nvPr/>
          </p:nvSpPr>
          <p:spPr>
            <a:xfrm>
              <a:off x="6584291" y="3422558"/>
              <a:ext cx="1097400" cy="1097400"/>
            </a:xfrm>
            <a:prstGeom prst="rect">
              <a:avLst/>
            </a:prstGeom>
            <a:noFill/>
            <a:ln w="38100" cap="flat" cmpd="sng">
              <a:solidFill>
                <a:srgbClr val="B8E18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rgbClr val="D6E3B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0" name="Shape 1440"/>
            <p:cNvSpPr/>
            <p:nvPr/>
          </p:nvSpPr>
          <p:spPr>
            <a:xfrm>
              <a:off x="6587743" y="4612526"/>
              <a:ext cx="1097400" cy="1097400"/>
            </a:xfrm>
            <a:prstGeom prst="rect">
              <a:avLst/>
            </a:prstGeom>
            <a:noFill/>
            <a:ln w="38100" cap="flat" cmpd="sng">
              <a:solidFill>
                <a:srgbClr val="B8E18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rgbClr val="D6E3B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1" name="Shape 1441"/>
            <p:cNvSpPr/>
            <p:nvPr/>
          </p:nvSpPr>
          <p:spPr>
            <a:xfrm>
              <a:off x="6587743" y="5773617"/>
              <a:ext cx="1097400" cy="945600"/>
            </a:xfrm>
            <a:prstGeom prst="rect">
              <a:avLst/>
            </a:prstGeom>
            <a:noFill/>
            <a:ln w="38100" cap="flat" cmpd="sng">
              <a:solidFill>
                <a:srgbClr val="B8E18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rgbClr val="D6E3B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2" name="Shape 1442"/>
            <p:cNvSpPr/>
            <p:nvPr/>
          </p:nvSpPr>
          <p:spPr>
            <a:xfrm>
              <a:off x="1660979" y="3440031"/>
              <a:ext cx="1097400" cy="1066800"/>
            </a:xfrm>
            <a:prstGeom prst="rect">
              <a:avLst/>
            </a:prstGeom>
            <a:noFill/>
            <a:ln w="38100" cap="flat" cmpd="sng">
              <a:solidFill>
                <a:srgbClr val="B8E18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rgbClr val="D6E3B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3" name="Shape 1443"/>
            <p:cNvSpPr/>
            <p:nvPr/>
          </p:nvSpPr>
          <p:spPr>
            <a:xfrm>
              <a:off x="115525" y="4646309"/>
              <a:ext cx="1097400" cy="1097400"/>
            </a:xfrm>
            <a:prstGeom prst="rect">
              <a:avLst/>
            </a:prstGeom>
            <a:noFill/>
            <a:ln w="38100" cap="flat" cmpd="sng">
              <a:solidFill>
                <a:srgbClr val="B8E18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rgbClr val="D6E3B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4" name="Shape 1444"/>
            <p:cNvSpPr/>
            <p:nvPr/>
          </p:nvSpPr>
          <p:spPr>
            <a:xfrm>
              <a:off x="1650564" y="4634050"/>
              <a:ext cx="1097400" cy="1097400"/>
            </a:xfrm>
            <a:prstGeom prst="rect">
              <a:avLst/>
            </a:prstGeom>
            <a:noFill/>
            <a:ln w="38100" cap="flat" cmpd="sng">
              <a:solidFill>
                <a:srgbClr val="B8E18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rgbClr val="D6E3B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5" name="Shape 1445"/>
            <p:cNvSpPr/>
            <p:nvPr/>
          </p:nvSpPr>
          <p:spPr>
            <a:xfrm>
              <a:off x="3362670" y="3482399"/>
              <a:ext cx="1152000" cy="1097400"/>
            </a:xfrm>
            <a:prstGeom prst="rect">
              <a:avLst/>
            </a:prstGeom>
            <a:noFill/>
            <a:ln w="38100" cap="flat" cmpd="sng">
              <a:solidFill>
                <a:srgbClr val="F1B6D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rgbClr val="D6E3B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6" name="Shape 1446"/>
            <p:cNvSpPr/>
            <p:nvPr/>
          </p:nvSpPr>
          <p:spPr>
            <a:xfrm>
              <a:off x="1650564" y="2291385"/>
              <a:ext cx="1097400" cy="1097400"/>
            </a:xfrm>
            <a:prstGeom prst="rect">
              <a:avLst/>
            </a:prstGeom>
            <a:noFill/>
            <a:ln w="38100" cap="flat" cmpd="sng">
              <a:solidFill>
                <a:srgbClr val="F1B6D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rgbClr val="D6E3B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7" name="Shape 1447"/>
            <p:cNvSpPr/>
            <p:nvPr/>
          </p:nvSpPr>
          <p:spPr>
            <a:xfrm>
              <a:off x="115525" y="2284035"/>
              <a:ext cx="1097400" cy="1097400"/>
            </a:xfrm>
            <a:prstGeom prst="rect">
              <a:avLst/>
            </a:prstGeom>
            <a:noFill/>
            <a:ln w="38100" cap="flat" cmpd="sng">
              <a:solidFill>
                <a:srgbClr val="F1B6D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rgbClr val="D6E3B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8" name="Shape 1448"/>
            <p:cNvSpPr/>
            <p:nvPr/>
          </p:nvSpPr>
          <p:spPr>
            <a:xfrm>
              <a:off x="115525" y="3357796"/>
              <a:ext cx="1097400" cy="1097400"/>
            </a:xfrm>
            <a:prstGeom prst="rect">
              <a:avLst/>
            </a:prstGeom>
            <a:noFill/>
            <a:ln w="38100" cap="flat" cmpd="sng">
              <a:solidFill>
                <a:srgbClr val="F1B6D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rgbClr val="D6E3B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9" name="Shape 1449"/>
            <p:cNvSpPr/>
            <p:nvPr/>
          </p:nvSpPr>
          <p:spPr>
            <a:xfrm>
              <a:off x="115525" y="5827446"/>
              <a:ext cx="1124700" cy="950700"/>
            </a:xfrm>
            <a:prstGeom prst="rect">
              <a:avLst/>
            </a:prstGeom>
            <a:noFill/>
            <a:ln w="38100" cap="flat" cmpd="sng">
              <a:solidFill>
                <a:srgbClr val="F1B6D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rgbClr val="D6E3B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0" name="Shape 1450"/>
            <p:cNvSpPr txBox="1"/>
            <p:nvPr/>
          </p:nvSpPr>
          <p:spPr>
            <a:xfrm>
              <a:off x="8095361" y="6791040"/>
              <a:ext cx="1848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1" name="Shape 1451"/>
            <p:cNvSpPr txBox="1"/>
            <p:nvPr/>
          </p:nvSpPr>
          <p:spPr>
            <a:xfrm>
              <a:off x="7874597" y="6038229"/>
              <a:ext cx="728100" cy="420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SzPct val="25000"/>
              </a:pPr>
              <a:r>
                <a:rPr lang="en" sz="8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Mutation</a:t>
              </a:r>
            </a:p>
            <a:p>
              <a:pPr>
                <a:buSzPct val="25000"/>
              </a:pPr>
              <a:r>
                <a:rPr lang="en" sz="8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distance</a:t>
              </a:r>
            </a:p>
          </p:txBody>
        </p:sp>
        <p:grpSp>
          <p:nvGrpSpPr>
            <p:cNvPr id="1452" name="Shape 1452"/>
            <p:cNvGrpSpPr/>
            <p:nvPr/>
          </p:nvGrpSpPr>
          <p:grpSpPr>
            <a:xfrm>
              <a:off x="7874597" y="6316289"/>
              <a:ext cx="770269" cy="548422"/>
              <a:chOff x="287329" y="5564447"/>
              <a:chExt cx="770269" cy="548422"/>
            </a:xfrm>
          </p:grpSpPr>
          <p:sp>
            <p:nvSpPr>
              <p:cNvPr id="1453" name="Shape 1453"/>
              <p:cNvSpPr txBox="1"/>
              <p:nvPr/>
            </p:nvSpPr>
            <p:spPr>
              <a:xfrm>
                <a:off x="287329" y="5832669"/>
                <a:ext cx="753900" cy="28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>
                  <a:buSzPct val="25000"/>
                </a:pPr>
                <a:r>
                  <a:rPr lang="en" sz="800">
                    <a:solidFill>
                      <a:schemeClr val="dk1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Germline</a:t>
                </a:r>
              </a:p>
            </p:txBody>
          </p:sp>
          <p:sp>
            <p:nvSpPr>
              <p:cNvPr id="1454" name="Shape 1454"/>
              <p:cNvSpPr txBox="1"/>
              <p:nvPr/>
            </p:nvSpPr>
            <p:spPr>
              <a:xfrm>
                <a:off x="615098" y="5564447"/>
                <a:ext cx="442500" cy="28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>
                  <a:buSzPct val="25000"/>
                </a:pPr>
                <a:r>
                  <a:rPr lang="en" sz="800">
                    <a:solidFill>
                      <a:schemeClr val="dk1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0.5</a:t>
                </a:r>
              </a:p>
            </p:txBody>
          </p:sp>
        </p:grpSp>
        <p:sp>
          <p:nvSpPr>
            <p:cNvPr id="1455" name="Shape 1455"/>
            <p:cNvSpPr txBox="1"/>
            <p:nvPr/>
          </p:nvSpPr>
          <p:spPr>
            <a:xfrm>
              <a:off x="8415722" y="6042159"/>
              <a:ext cx="890400" cy="420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ctr">
                <a:buSzPct val="25000"/>
              </a:pPr>
              <a:r>
                <a:rPr lang="en" sz="8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Populations</a:t>
              </a:r>
            </a:p>
            <a:p>
              <a:pPr algn="ctr">
                <a:buSzPct val="25000"/>
              </a:pPr>
              <a:r>
                <a:rPr lang="en" sz="8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(%)</a:t>
              </a:r>
            </a:p>
          </p:txBody>
        </p:sp>
      </p:grpSp>
      <p:sp>
        <p:nvSpPr>
          <p:cNvPr id="1456" name="Shape 1456"/>
          <p:cNvSpPr/>
          <p:nvPr/>
        </p:nvSpPr>
        <p:spPr>
          <a:xfrm>
            <a:off x="6576053" y="1124744"/>
            <a:ext cx="981200" cy="981200"/>
          </a:xfrm>
          <a:prstGeom prst="rect">
            <a:avLst/>
          </a:prstGeom>
          <a:noFill/>
          <a:ln w="38100" cap="flat" cmpd="sng">
            <a:solidFill>
              <a:srgbClr val="3B941B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897" tIns="60932" rIns="121897" bIns="60932" anchor="ctr" anchorCtr="0">
            <a:noAutofit/>
          </a:bodyPr>
          <a:lstStyle/>
          <a:p>
            <a:pPr algn="ctr"/>
            <a:endParaRPr sz="2400">
              <a:solidFill>
                <a:srgbClr val="D6E3B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7" name="Shape 1457"/>
          <p:cNvSpPr/>
          <p:nvPr/>
        </p:nvSpPr>
        <p:spPr>
          <a:xfrm>
            <a:off x="2159563" y="5253203"/>
            <a:ext cx="981200" cy="981200"/>
          </a:xfrm>
          <a:prstGeom prst="rect">
            <a:avLst/>
          </a:prstGeom>
          <a:noFill/>
          <a:ln w="38100" cap="flat" cmpd="sng">
            <a:solidFill>
              <a:srgbClr val="3B941B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897" tIns="60932" rIns="121897" bIns="60932" anchor="ctr" anchorCtr="0">
            <a:noAutofit/>
          </a:bodyPr>
          <a:lstStyle/>
          <a:p>
            <a:pPr algn="ctr"/>
            <a:endParaRPr sz="2400">
              <a:solidFill>
                <a:srgbClr val="D6E3B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8" name="Shape 1458"/>
          <p:cNvSpPr/>
          <p:nvPr/>
        </p:nvSpPr>
        <p:spPr>
          <a:xfrm>
            <a:off x="2159563" y="164637"/>
            <a:ext cx="981200" cy="981200"/>
          </a:xfrm>
          <a:prstGeom prst="rect">
            <a:avLst/>
          </a:prstGeom>
          <a:noFill/>
          <a:ln w="38100" cap="flat" cmpd="sng">
            <a:solidFill>
              <a:srgbClr val="3B941B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897" tIns="60932" rIns="121897" bIns="60932" anchor="ctr" anchorCtr="0">
            <a:noAutofit/>
          </a:bodyPr>
          <a:lstStyle/>
          <a:p>
            <a:pPr algn="ctr"/>
            <a:endParaRPr sz="2400">
              <a:solidFill>
                <a:srgbClr val="D6E3B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9" name="Shape 1459"/>
          <p:cNvSpPr/>
          <p:nvPr/>
        </p:nvSpPr>
        <p:spPr>
          <a:xfrm>
            <a:off x="5039883" y="164637"/>
            <a:ext cx="981200" cy="981200"/>
          </a:xfrm>
          <a:prstGeom prst="rect">
            <a:avLst/>
          </a:prstGeom>
          <a:noFill/>
          <a:ln w="38100" cap="flat" cmpd="sng">
            <a:solidFill>
              <a:srgbClr val="3B941B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897" tIns="60932" rIns="121897" bIns="60932" anchor="ctr" anchorCtr="0">
            <a:noAutofit/>
          </a:bodyPr>
          <a:lstStyle/>
          <a:p>
            <a:pPr algn="ctr"/>
            <a:endParaRPr sz="2400">
              <a:solidFill>
                <a:srgbClr val="D6E3B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0" name="Shape 1460"/>
          <p:cNvSpPr/>
          <p:nvPr/>
        </p:nvSpPr>
        <p:spPr>
          <a:xfrm>
            <a:off x="6576053" y="164637"/>
            <a:ext cx="981200" cy="981200"/>
          </a:xfrm>
          <a:prstGeom prst="rect">
            <a:avLst/>
          </a:prstGeom>
          <a:noFill/>
          <a:ln w="38100" cap="flat" cmpd="sng">
            <a:solidFill>
              <a:srgbClr val="3B941B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897" tIns="60932" rIns="121897" bIns="60932" anchor="ctr" anchorCtr="0">
            <a:noAutofit/>
          </a:bodyPr>
          <a:lstStyle/>
          <a:p>
            <a:pPr algn="ctr"/>
            <a:endParaRPr sz="2400">
              <a:solidFill>
                <a:srgbClr val="D6E3B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1" name="Shape 1461"/>
          <p:cNvSpPr/>
          <p:nvPr/>
        </p:nvSpPr>
        <p:spPr>
          <a:xfrm>
            <a:off x="7920203" y="164637"/>
            <a:ext cx="981200" cy="981200"/>
          </a:xfrm>
          <a:prstGeom prst="rect">
            <a:avLst/>
          </a:prstGeom>
          <a:noFill/>
          <a:ln w="38100" cap="flat" cmpd="sng">
            <a:solidFill>
              <a:srgbClr val="3B941B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897" tIns="60932" rIns="121897" bIns="60932" anchor="ctr" anchorCtr="0">
            <a:noAutofit/>
          </a:bodyPr>
          <a:lstStyle/>
          <a:p>
            <a:pPr algn="ctr"/>
            <a:endParaRPr sz="2400">
              <a:solidFill>
                <a:srgbClr val="D6E3B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2" name="Shape 1462"/>
          <p:cNvSpPr/>
          <p:nvPr/>
        </p:nvSpPr>
        <p:spPr>
          <a:xfrm>
            <a:off x="7920203" y="1124744"/>
            <a:ext cx="981200" cy="981200"/>
          </a:xfrm>
          <a:prstGeom prst="rect">
            <a:avLst/>
          </a:prstGeom>
          <a:noFill/>
          <a:ln w="38100" cap="flat" cmpd="sng">
            <a:solidFill>
              <a:srgbClr val="3B941B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897" tIns="60932" rIns="121897" bIns="60932" anchor="ctr" anchorCtr="0">
            <a:noAutofit/>
          </a:bodyPr>
          <a:lstStyle/>
          <a:p>
            <a:pPr algn="ctr"/>
            <a:endParaRPr sz="2400">
              <a:solidFill>
                <a:srgbClr val="D6E3B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3" name="Shape 1463"/>
          <p:cNvSpPr/>
          <p:nvPr/>
        </p:nvSpPr>
        <p:spPr>
          <a:xfrm>
            <a:off x="5039883" y="3236979"/>
            <a:ext cx="981200" cy="981200"/>
          </a:xfrm>
          <a:prstGeom prst="rect">
            <a:avLst/>
          </a:prstGeom>
          <a:noFill/>
          <a:ln w="38100" cap="flat" cmpd="sng">
            <a:solidFill>
              <a:srgbClr val="3B941B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897" tIns="60932" rIns="121897" bIns="60932" anchor="ctr" anchorCtr="0">
            <a:noAutofit/>
          </a:bodyPr>
          <a:lstStyle/>
          <a:p>
            <a:pPr algn="ctr"/>
            <a:endParaRPr sz="2400">
              <a:solidFill>
                <a:srgbClr val="D6E3B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4" name="Shape 1464"/>
          <p:cNvSpPr/>
          <p:nvPr/>
        </p:nvSpPr>
        <p:spPr>
          <a:xfrm>
            <a:off x="3695733" y="4293096"/>
            <a:ext cx="981200" cy="981200"/>
          </a:xfrm>
          <a:prstGeom prst="rect">
            <a:avLst/>
          </a:prstGeom>
          <a:noFill/>
          <a:ln w="38100" cap="flat" cmpd="sng">
            <a:solidFill>
              <a:srgbClr val="3B941B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897" tIns="60932" rIns="121897" bIns="60932" anchor="ctr" anchorCtr="0">
            <a:noAutofit/>
          </a:bodyPr>
          <a:lstStyle/>
          <a:p>
            <a:pPr algn="ctr"/>
            <a:endParaRPr sz="2400">
              <a:solidFill>
                <a:srgbClr val="D6E3B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5" name="Shape 1465"/>
          <p:cNvSpPr/>
          <p:nvPr/>
        </p:nvSpPr>
        <p:spPr>
          <a:xfrm>
            <a:off x="3695733" y="5253203"/>
            <a:ext cx="981200" cy="981200"/>
          </a:xfrm>
          <a:prstGeom prst="rect">
            <a:avLst/>
          </a:prstGeom>
          <a:noFill/>
          <a:ln w="38100" cap="flat" cmpd="sng">
            <a:solidFill>
              <a:srgbClr val="3B941B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897" tIns="60932" rIns="121897" bIns="60932" anchor="ctr" anchorCtr="0">
            <a:noAutofit/>
          </a:bodyPr>
          <a:lstStyle/>
          <a:p>
            <a:pPr algn="ctr"/>
            <a:endParaRPr sz="2400">
              <a:solidFill>
                <a:srgbClr val="D6E3B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6" name="Shape 1466"/>
          <p:cNvSpPr/>
          <p:nvPr/>
        </p:nvSpPr>
        <p:spPr>
          <a:xfrm>
            <a:off x="5039883" y="4293096"/>
            <a:ext cx="981200" cy="981200"/>
          </a:xfrm>
          <a:prstGeom prst="rect">
            <a:avLst/>
          </a:prstGeom>
          <a:noFill/>
          <a:ln w="38100" cap="flat" cmpd="sng">
            <a:solidFill>
              <a:srgbClr val="3B941B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897" tIns="60932" rIns="121897" bIns="60932" anchor="ctr" anchorCtr="0">
            <a:noAutofit/>
          </a:bodyPr>
          <a:lstStyle/>
          <a:p>
            <a:pPr algn="ctr"/>
            <a:endParaRPr sz="2400">
              <a:solidFill>
                <a:srgbClr val="D6E3B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7" name="Shape 1467"/>
          <p:cNvSpPr/>
          <p:nvPr/>
        </p:nvSpPr>
        <p:spPr>
          <a:xfrm>
            <a:off x="5039883" y="5253203"/>
            <a:ext cx="981200" cy="981200"/>
          </a:xfrm>
          <a:prstGeom prst="rect">
            <a:avLst/>
          </a:prstGeom>
          <a:noFill/>
          <a:ln w="38100" cap="flat" cmpd="sng">
            <a:solidFill>
              <a:srgbClr val="3B941B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897" tIns="60932" rIns="121897" bIns="60932" anchor="ctr" anchorCtr="0">
            <a:noAutofit/>
          </a:bodyPr>
          <a:lstStyle/>
          <a:p>
            <a:pPr algn="ctr"/>
            <a:endParaRPr sz="2400">
              <a:solidFill>
                <a:srgbClr val="D6E3B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8" name="Shape 1468"/>
          <p:cNvSpPr/>
          <p:nvPr/>
        </p:nvSpPr>
        <p:spPr>
          <a:xfrm>
            <a:off x="794384" y="1124744"/>
            <a:ext cx="981200" cy="981200"/>
          </a:xfrm>
          <a:prstGeom prst="rect">
            <a:avLst/>
          </a:prstGeom>
          <a:noFill/>
          <a:ln w="38100" cap="flat" cmpd="sng">
            <a:solidFill>
              <a:srgbClr val="3B941B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897" tIns="60932" rIns="121897" bIns="60932" anchor="ctr" anchorCtr="0">
            <a:noAutofit/>
          </a:bodyPr>
          <a:lstStyle/>
          <a:p>
            <a:pPr algn="ctr"/>
            <a:endParaRPr sz="2400">
              <a:solidFill>
                <a:srgbClr val="D6E3B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285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" name="Shape 1474"/>
          <p:cNvSpPr txBox="1">
            <a:spLocks noGrp="1"/>
          </p:cNvSpPr>
          <p:nvPr>
            <p:ph type="title"/>
          </p:nvPr>
        </p:nvSpPr>
        <p:spPr>
          <a:xfrm>
            <a:off x="362267" y="184067"/>
            <a:ext cx="11684400" cy="1143200"/>
          </a:xfrm>
          <a:prstGeom prst="rect">
            <a:avLst/>
          </a:prstGeom>
          <a:noFill/>
          <a:ln>
            <a:noFill/>
          </a:ln>
        </p:spPr>
        <p:txBody>
          <a:bodyPr wrap="square" lIns="121897" tIns="60932" rIns="121897" bIns="60932" anchor="t" anchorCtr="0">
            <a:noAutofit/>
          </a:bodyPr>
          <a:lstStyle/>
          <a:p>
            <a:pPr algn="l">
              <a:buClr>
                <a:srgbClr val="366092"/>
              </a:buClr>
              <a:buSzPct val="25000"/>
            </a:pPr>
            <a:r>
              <a:rPr lang="en" sz="3700">
                <a:latin typeface="Helvetica Neue"/>
                <a:ea typeface="Helvetica Neue"/>
                <a:cs typeface="Helvetica Neue"/>
                <a:sym typeface="Helvetica Neue"/>
              </a:rPr>
              <a:t>Tree topology correlates with molecular subtypes</a:t>
            </a:r>
          </a:p>
        </p:txBody>
      </p:sp>
      <p:pic>
        <p:nvPicPr>
          <p:cNvPr id="1475" name="Shape 1475" descr="temp.pdf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03" t="11975" r="7571" b="20172"/>
          <a:stretch/>
        </p:blipFill>
        <p:spPr>
          <a:xfrm>
            <a:off x="1330667" y="863700"/>
            <a:ext cx="9747600" cy="58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6" name="Shape 1476"/>
          <p:cNvSpPr txBox="1"/>
          <p:nvPr/>
        </p:nvSpPr>
        <p:spPr>
          <a:xfrm rot="-5400000">
            <a:off x="10587800" y="1730301"/>
            <a:ext cx="3080400" cy="534400"/>
          </a:xfrm>
          <a:prstGeom prst="rect">
            <a:avLst/>
          </a:prstGeom>
          <a:noFill/>
          <a:ln>
            <a:noFill/>
          </a:ln>
        </p:spPr>
        <p:txBody>
          <a:bodyPr wrap="square" lIns="121897" tIns="60932" rIns="121897" bIns="60932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" sz="13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[Li et al., PLOS Genetics (‘17)] </a:t>
            </a:r>
          </a:p>
          <a:p>
            <a:pPr>
              <a:buClr>
                <a:srgbClr val="7F7F7F"/>
              </a:buClr>
              <a:buSzPct val="25000"/>
            </a:pPr>
            <a:r>
              <a:rPr lang="en" sz="2100">
                <a:solidFill>
                  <a:srgbClr val="7F7F7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695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7026785" y="249924"/>
            <a:ext cx="4319929" cy="812800"/>
          </a:xfrm>
          <a:prstGeom prst="rect">
            <a:avLst/>
          </a:prstGeom>
        </p:spPr>
        <p:txBody>
          <a:bodyPr lIns="91438" tIns="45719" rIns="91438" bIns="45719" rtlCol="0">
            <a:no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0" kern="0" dirty="0">
                <a:latin typeface="Helvetica Neue" charset="0"/>
                <a:ea typeface="Helvetica Neue" charset="0"/>
                <a:cs typeface="Helvetica Neue" charset="0"/>
              </a:rPr>
              <a:t>Sub-clonal architecture </a:t>
            </a:r>
            <a:r>
              <a:rPr lang="en-US" sz="3600" b="0" kern="0">
                <a:latin typeface="Helvetica Neue" charset="0"/>
                <a:ea typeface="Helvetica Neue" charset="0"/>
                <a:cs typeface="Helvetica Neue" charset="0"/>
              </a:rPr>
              <a:t>of mutations </a:t>
            </a:r>
            <a:r>
              <a:rPr lang="en-US" sz="3600" b="0" kern="0" dirty="0">
                <a:latin typeface="Helvetica Neue" charset="0"/>
                <a:ea typeface="Helvetica Neue" charset="0"/>
                <a:cs typeface="Helvetica Neue" charset="0"/>
              </a:rPr>
              <a:t>in PCAWG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17803" y="2777392"/>
            <a:ext cx="4737891" cy="378565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endParaRPr lang="en-US" sz="2000" dirty="0"/>
          </a:p>
          <a:p>
            <a:r>
              <a:rPr lang="en-US" sz="2000" dirty="0"/>
              <a:t>As expected, drivers are enriched in earlier subclones. Overall, no such enrichment among passengers.</a:t>
            </a:r>
          </a:p>
          <a:p>
            <a:endParaRPr lang="en-US" sz="2000" dirty="0"/>
          </a:p>
          <a:p>
            <a:r>
              <a:rPr lang="en-US" sz="2000" dirty="0"/>
              <a:t>High impact passengers are slightly enriched among early </a:t>
            </a:r>
            <a:r>
              <a:rPr lang="en-US" sz="2000" dirty="0" err="1" smtClean="0"/>
              <a:t>subclones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(weak drivers?)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Particularly, passengers in tumor suppressor (in contrast to oncogenes, which require specific mutations).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05645" y="113911"/>
            <a:ext cx="6402975" cy="6497896"/>
            <a:chOff x="250250" y="918482"/>
            <a:chExt cx="5626982" cy="5828930"/>
          </a:xfrm>
        </p:grpSpPr>
        <p:grpSp>
          <p:nvGrpSpPr>
            <p:cNvPr id="5" name="Group 4"/>
            <p:cNvGrpSpPr/>
            <p:nvPr/>
          </p:nvGrpSpPr>
          <p:grpSpPr>
            <a:xfrm>
              <a:off x="250250" y="1050501"/>
              <a:ext cx="5626982" cy="5696911"/>
              <a:chOff x="2403930" y="1261836"/>
              <a:chExt cx="4987470" cy="4778992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2403930" y="1261836"/>
                <a:ext cx="4889499" cy="4778992"/>
                <a:chOff x="2403930" y="1261836"/>
                <a:chExt cx="4889499" cy="4778992"/>
              </a:xfrm>
            </p:grpSpPr>
            <p:pic>
              <p:nvPicPr>
                <p:cNvPr id="58369" name="Picture 1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2403930" y="1261836"/>
                  <a:ext cx="4889499" cy="47789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" name="TextBox 1"/>
                <p:cNvSpPr txBox="1"/>
                <p:nvPr/>
              </p:nvSpPr>
              <p:spPr>
                <a:xfrm>
                  <a:off x="2536371" y="5682343"/>
                  <a:ext cx="370115" cy="28950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4" name="TextBox 3"/>
              <p:cNvSpPr txBox="1"/>
              <p:nvPr/>
            </p:nvSpPr>
            <p:spPr>
              <a:xfrm>
                <a:off x="6901543" y="5736772"/>
                <a:ext cx="489857" cy="28950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399673" y="918482"/>
              <a:ext cx="417573" cy="34511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05551854"/>
      </p:ext>
    </p:extLst>
  </p:cSld>
  <p:clrMapOvr>
    <a:masterClrMapping/>
  </p:clrMapOvr>
  <p:transition advTm="62217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7420129" y="89940"/>
            <a:ext cx="3312827" cy="812800"/>
          </a:xfrm>
          <a:prstGeom prst="rect">
            <a:avLst/>
          </a:prstGeom>
        </p:spPr>
        <p:txBody>
          <a:bodyPr lIns="91438" tIns="45719" rIns="91438" bIns="45719" rtlCol="0">
            <a:no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0" kern="0">
                <a:latin typeface="Helvetica Neue" charset="0"/>
                <a:ea typeface="Helvetica Neue" charset="0"/>
                <a:cs typeface="Helvetica Neue" charset="0"/>
              </a:rPr>
              <a:t>Continuous correlation of </a:t>
            </a:r>
            <a:r>
              <a:rPr lang="en-US" sz="3600" b="0" kern="0" dirty="0">
                <a:latin typeface="Helvetica Neue" charset="0"/>
                <a:ea typeface="Helvetica Neue" charset="0"/>
                <a:cs typeface="Helvetica Neue" charset="0"/>
              </a:rPr>
              <a:t>functional impact &amp; VAF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80484" y="2748520"/>
            <a:ext cx="4392117" cy="378565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000" dirty="0"/>
              <a:t>Among mutations in driver genes: higher impact mutation 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Still true after removing all known driver variants from driver genes. (Latent drivers?)</a:t>
            </a:r>
          </a:p>
          <a:p>
            <a:endParaRPr lang="en-US" sz="2000" dirty="0"/>
          </a:p>
          <a:p>
            <a:r>
              <a:rPr lang="en-US" sz="2000" dirty="0"/>
              <a:t>Outside driver genes: </a:t>
            </a:r>
            <a:br>
              <a:rPr lang="en-US" sz="2000" dirty="0"/>
            </a:br>
            <a:r>
              <a:rPr lang="en-US" sz="2000" dirty="0"/>
              <a:t>higher impact mutation </a:t>
            </a:r>
            <a:br>
              <a:rPr lang="en-US" sz="2000" dirty="0"/>
            </a:br>
            <a:r>
              <a:rPr lang="en-US" sz="2000" dirty="0" smtClean="0"/>
              <a:t>(</a:t>
            </a:r>
            <a:r>
              <a:rPr lang="en-US" sz="2000" dirty="0"/>
              <a:t>Deleterious passengers?)</a:t>
            </a:r>
          </a:p>
          <a:p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Rectangle 2"/>
          <p:cNvSpPr/>
          <p:nvPr/>
        </p:nvSpPr>
        <p:spPr bwMode="auto">
          <a:xfrm>
            <a:off x="2266950" y="6470651"/>
            <a:ext cx="1123951" cy="2413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38" tIns="45719" rIns="91438" bIns="45719" numCol="1" rtlCol="0" anchor="ctr" anchorCtr="0" compatLnSpc="1">
            <a:prstTxWarp prst="textNoShape">
              <a:avLst/>
            </a:prstTxWarp>
          </a:bodyPr>
          <a:lstStyle/>
          <a:p>
            <a:pPr algn="ctr" defTabSz="912791" fontAlgn="base">
              <a:spcBef>
                <a:spcPct val="0"/>
              </a:spcBef>
              <a:spcAft>
                <a:spcPct val="0"/>
              </a:spcAft>
            </a:pPr>
            <a:endParaRPr lang="en-US" sz="1200" b="1">
              <a:latin typeface="Arial" pitchFamily="-65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600" y="239845"/>
            <a:ext cx="5908061" cy="64146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1515448" y="6591301"/>
            <a:ext cx="2895600" cy="285751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38" tIns="45719" rIns="91438" bIns="45719" numCol="1" rtlCol="0" anchor="ctr" anchorCtr="0" compatLnSpc="1">
            <a:prstTxWarp prst="textNoShape">
              <a:avLst/>
            </a:prstTxWarp>
          </a:bodyPr>
          <a:lstStyle/>
          <a:p>
            <a:pPr algn="ctr" defTabSz="912791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dirty="0">
                <a:latin typeface="Arial" pitchFamily="-65" charset="0"/>
              </a:rPr>
              <a:t>Functional Impact (GERP score)</a:t>
            </a:r>
          </a:p>
        </p:txBody>
      </p:sp>
      <p:sp>
        <p:nvSpPr>
          <p:cNvPr id="11" name="Rectangle 10"/>
          <p:cNvSpPr/>
          <p:nvPr/>
        </p:nvSpPr>
        <p:spPr bwMode="auto">
          <a:xfrm rot="16200000">
            <a:off x="-1235075" y="3429001"/>
            <a:ext cx="2895600" cy="285751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38" tIns="45719" rIns="91438" bIns="45719" numCol="1" rtlCol="0" anchor="ctr" anchorCtr="0" compatLnSpc="1">
            <a:prstTxWarp prst="textNoShape">
              <a:avLst/>
            </a:prstTxWarp>
          </a:bodyPr>
          <a:lstStyle/>
          <a:p>
            <a:pPr algn="ctr" defTabSz="912791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dirty="0">
                <a:latin typeface="Arial" pitchFamily="-65" charset="0"/>
              </a:rPr>
              <a:t>Early vs Late (mean VAF)</a:t>
            </a:r>
          </a:p>
        </p:txBody>
      </p:sp>
    </p:spTree>
    <p:extLst>
      <p:ext uri="{BB962C8B-B14F-4D97-AF65-F5344CB8AC3E}">
        <p14:creationId xmlns:p14="http://schemas.microsoft.com/office/powerpoint/2010/main" val="729253071"/>
      </p:ext>
    </p:extLst>
  </p:cSld>
  <p:clrMapOvr>
    <a:masterClrMapping/>
  </p:clrMapOvr>
  <p:transition advTm="35192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790220" y="-110836"/>
            <a:ext cx="678873" cy="72459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0" y="192088"/>
            <a:ext cx="12192000" cy="820800"/>
          </a:xfrm>
          <a:prstGeom prst="rect">
            <a:avLst/>
          </a:prstGeom>
          <a:noFill/>
          <a:ln>
            <a:noFill/>
          </a:ln>
        </p:spPr>
        <p:txBody>
          <a:bodyPr wrap="square" lIns="122722" tIns="61349" rIns="122722" bIns="61349" anchor="ctr" anchorCtr="0">
            <a:noAutofit/>
          </a:bodyPr>
          <a:lstStyle/>
          <a:p>
            <a:pPr>
              <a:buClr>
                <a:srgbClr val="7F7F7F"/>
              </a:buClr>
              <a:buSzPct val="25000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Passenger mutations in &gt;2500 cancer genomes: </a:t>
            </a:r>
            <a:b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Overall molecular functional impact</a:t>
            </a:r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-1" y="1442999"/>
            <a:ext cx="5994300" cy="5616300"/>
          </a:xfrm>
          <a:prstGeom prst="rect">
            <a:avLst/>
          </a:prstGeom>
          <a:noFill/>
          <a:ln>
            <a:noFill/>
          </a:ln>
        </p:spPr>
        <p:txBody>
          <a:bodyPr wrap="square" lIns="122722" tIns="61349" rIns="122722" bIns="61349" anchor="t" anchorCtr="0">
            <a:noAutofit/>
          </a:bodyPr>
          <a:lstStyle/>
          <a:p>
            <a:pPr indent="-292085">
              <a:spcBef>
                <a:spcPts val="0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Introduction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  <a:p>
            <a:pPr marL="761961" lvl="1" indent="-266673">
              <a:spcBef>
                <a:spcPts val="0"/>
              </a:spcBef>
              <a:buClr>
                <a:srgbClr val="7F7F7F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Background: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driver-passenger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model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w/ conceptual extension)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+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mutational spectra &amp; signatures</a:t>
            </a:r>
          </a:p>
          <a:p>
            <a:pPr lvl="1" indent="-266675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 source: PCAWG comprehensive WGS on &gt;2.5K + focus on 35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pRCC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WGS</a:t>
            </a:r>
          </a:p>
          <a:p>
            <a:pPr marL="0" indent="0">
              <a:spcBef>
                <a:spcPts val="480"/>
              </a:spcBef>
              <a:buSzPct val="25000"/>
              <a:buNone/>
            </a:pP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2085">
              <a:spcBef>
                <a:spcPts val="533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Overall functional impact of variants</a:t>
            </a:r>
          </a:p>
          <a:p>
            <a:pPr lvl="1" indent="-266675">
              <a:spcBef>
                <a:spcPts val="480"/>
              </a:spcBef>
              <a:buClr>
                <a:srgbClr val="7F7F7F"/>
              </a:buClr>
            </a:pP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FunSeq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entropy-weights multiple features to evaluate the functional impact of SNVs</a:t>
            </a:r>
          </a:p>
          <a:p>
            <a:pPr lvl="1" indent="-266675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Investigating how the fraction of high-impact (non-strong-driver) SNVs scales &amp; how it relates to survival</a:t>
            </a:r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111899" y="1333575"/>
            <a:ext cx="5994300" cy="5616300"/>
          </a:xfrm>
          <a:prstGeom prst="rect">
            <a:avLst/>
          </a:prstGeom>
          <a:noFill/>
          <a:ln>
            <a:noFill/>
          </a:ln>
        </p:spPr>
        <p:txBody>
          <a:bodyPr wrap="square" lIns="122722" tIns="61349" rIns="122722" bIns="61349" anchor="t" anchorCtr="0">
            <a:noAutofit/>
          </a:bodyPr>
          <a:lstStyle/>
          <a:p>
            <a:pPr indent="-292085">
              <a:spcBef>
                <a:spcPts val="0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Differential burdening from various mutational processes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Diff. burdening of TF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sub-networks results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from spectra &amp; signatures differentially affecting binding motifs 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  <a:buFont typeface="Helvetica Neue"/>
              <a:buChar char="-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High &amp; low impact mutations assoc. w/ diff. signatures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  <a:buFont typeface="Helvetica Neue"/>
              <a:buChar char="-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Number of mutations in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DHSes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assoc. w/ specific chromatin mod. mutation</a:t>
            </a:r>
          </a:p>
          <a:p>
            <a:pPr indent="-292085">
              <a:spcBef>
                <a:spcPts val="533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Functional impact &amp; tumor evolution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Mutational timing &amp; tree topology classifies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pRCC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subtypes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Differences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functional impact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betw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early &amp; late passenger mutations (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eg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 TSGs &amp; oncogenes)</a:t>
            </a:r>
          </a:p>
        </p:txBody>
      </p:sp>
    </p:spTree>
    <p:extLst>
      <p:ext uri="{BB962C8B-B14F-4D97-AF65-F5344CB8AC3E}">
        <p14:creationId xmlns:p14="http://schemas.microsoft.com/office/powerpoint/2010/main" val="147278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32"/>
    </mc:Choice>
    <mc:Fallback xmlns="">
      <p:transition spd="slow" advTm="22532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790220" y="-110836"/>
            <a:ext cx="678873" cy="72459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0" y="192088"/>
            <a:ext cx="12192000" cy="820800"/>
          </a:xfrm>
          <a:prstGeom prst="rect">
            <a:avLst/>
          </a:prstGeom>
          <a:noFill/>
          <a:ln>
            <a:noFill/>
          </a:ln>
        </p:spPr>
        <p:txBody>
          <a:bodyPr wrap="square" lIns="122722" tIns="61349" rIns="122722" bIns="61349" anchor="ctr" anchorCtr="0">
            <a:noAutofit/>
          </a:bodyPr>
          <a:lstStyle/>
          <a:p>
            <a:pPr>
              <a:buClr>
                <a:srgbClr val="7F7F7F"/>
              </a:buClr>
              <a:buSzPct val="25000"/>
            </a:pPr>
            <a:r>
              <a:rPr lang="en-US" sz="2400" dirty="0">
                <a:latin typeface="Helvetica Neue"/>
                <a:ea typeface="Helvetica Neue"/>
                <a:cs typeface="Helvetica Neue"/>
                <a:sym typeface="Helvetica Neue"/>
              </a:rPr>
              <a:t>Passenger mutations in &gt;2500 cancer genomes: </a:t>
            </a:r>
            <a:br>
              <a:rPr lang="en-US" sz="2400" dirty="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2400" dirty="0">
                <a:latin typeface="Helvetica Neue"/>
                <a:ea typeface="Helvetica Neue"/>
                <a:cs typeface="Helvetica Neue"/>
                <a:sym typeface="Helvetica Neue"/>
              </a:rPr>
              <a:t>Overall molecular functional impact</a:t>
            </a:r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-1" y="1442999"/>
            <a:ext cx="5994300" cy="5616300"/>
          </a:xfrm>
          <a:prstGeom prst="rect">
            <a:avLst/>
          </a:prstGeom>
          <a:noFill/>
          <a:ln>
            <a:noFill/>
          </a:ln>
        </p:spPr>
        <p:txBody>
          <a:bodyPr wrap="square" lIns="122722" tIns="61349" rIns="122722" bIns="61349" anchor="t" anchorCtr="0">
            <a:noAutofit/>
          </a:bodyPr>
          <a:lstStyle/>
          <a:p>
            <a:pPr indent="-292085">
              <a:spcBef>
                <a:spcPts val="0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latin typeface="Helvetica Neue"/>
                <a:ea typeface="Helvetica Neue"/>
                <a:cs typeface="Helvetica Neue"/>
                <a:sym typeface="Helvetica Neue"/>
              </a:rPr>
              <a:t>Introduction</a:t>
            </a:r>
            <a:r>
              <a:rPr lang="en-US" sz="24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  <a:p>
            <a:pPr marL="761961" lvl="1" indent="-266673">
              <a:spcBef>
                <a:spcPts val="0"/>
              </a:spcBef>
              <a:buClr>
                <a:srgbClr val="7F7F7F"/>
              </a:buClr>
            </a:pPr>
            <a:r>
              <a:rPr lang="en-US" sz="2000" dirty="0"/>
              <a:t>Background: </a:t>
            </a:r>
            <a:r>
              <a:rPr lang="en-US" sz="2000" dirty="0" smtClean="0"/>
              <a:t>driver-passenger </a:t>
            </a:r>
            <a:r>
              <a:rPr lang="en-US" sz="2000" dirty="0"/>
              <a:t>model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(</a:t>
            </a:r>
            <a:r>
              <a:rPr lang="en-US" sz="2000" dirty="0"/>
              <a:t>w/ conceptual extension) </a:t>
            </a:r>
            <a:r>
              <a:rPr lang="en-US" sz="2000" dirty="0" smtClean="0"/>
              <a:t>+ </a:t>
            </a:r>
            <a:r>
              <a:rPr lang="en-US" sz="2000" dirty="0"/>
              <a:t>mutational spectra &amp; signatures</a:t>
            </a:r>
          </a:p>
          <a:p>
            <a:pPr lvl="1" indent="-266675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Data source: PCAWG comprehensive WGS on &gt;2.5K + focus on 35 </a:t>
            </a:r>
            <a:r>
              <a:rPr lang="en-US" sz="2000" dirty="0" err="1">
                <a:latin typeface="Helvetica Neue"/>
                <a:ea typeface="Helvetica Neue"/>
                <a:cs typeface="Helvetica Neue"/>
                <a:sym typeface="Helvetica Neue"/>
              </a:rPr>
              <a:t>pRCC</a:t>
            </a: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 WGS</a:t>
            </a:r>
          </a:p>
          <a:p>
            <a:pPr marL="0" indent="0">
              <a:spcBef>
                <a:spcPts val="480"/>
              </a:spcBef>
              <a:buSzPct val="25000"/>
              <a:buNone/>
            </a:pPr>
            <a:endParaRPr sz="9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2085">
              <a:spcBef>
                <a:spcPts val="533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latin typeface="Helvetica Neue"/>
                <a:ea typeface="Helvetica Neue"/>
                <a:cs typeface="Helvetica Neue"/>
                <a:sym typeface="Helvetica Neue"/>
              </a:rPr>
              <a:t>Overall functional impact of variants</a:t>
            </a:r>
          </a:p>
          <a:p>
            <a:pPr lvl="1" indent="-266675">
              <a:spcBef>
                <a:spcPts val="480"/>
              </a:spcBef>
              <a:buClr>
                <a:srgbClr val="7F7F7F"/>
              </a:buClr>
            </a:pPr>
            <a:r>
              <a:rPr lang="en-US" sz="2000" dirty="0" err="1">
                <a:latin typeface="Helvetica Neue"/>
                <a:ea typeface="Helvetica Neue"/>
                <a:cs typeface="Helvetica Neue"/>
                <a:sym typeface="Helvetica Neue"/>
              </a:rPr>
              <a:t>FunSeq</a:t>
            </a: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 entropy-weights multiple features to evaluate the functional impact of SNVs</a:t>
            </a:r>
          </a:p>
          <a:p>
            <a:pPr lvl="1" indent="-266675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Investigating how the fraction of high-impact (non-strong-driver) SNVs scales &amp; how it relates to survival</a:t>
            </a:r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111899" y="1333575"/>
            <a:ext cx="5994300" cy="5616300"/>
          </a:xfrm>
          <a:prstGeom prst="rect">
            <a:avLst/>
          </a:prstGeom>
          <a:noFill/>
          <a:ln>
            <a:noFill/>
          </a:ln>
        </p:spPr>
        <p:txBody>
          <a:bodyPr wrap="square" lIns="122722" tIns="61349" rIns="122722" bIns="61349" anchor="t" anchorCtr="0">
            <a:noAutofit/>
          </a:bodyPr>
          <a:lstStyle/>
          <a:p>
            <a:pPr indent="-292085">
              <a:spcBef>
                <a:spcPts val="0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latin typeface="Helvetica Neue"/>
                <a:ea typeface="Helvetica Neue"/>
                <a:cs typeface="Helvetica Neue"/>
                <a:sym typeface="Helvetica Neue"/>
              </a:rPr>
              <a:t>Differential burdening from various mutational processes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Diff. burdening of TF </a:t>
            </a:r>
            <a:r>
              <a:rPr lang="en-US" sz="2000" dirty="0" smtClean="0">
                <a:latin typeface="Helvetica Neue"/>
                <a:ea typeface="Helvetica Neue"/>
                <a:cs typeface="Helvetica Neue"/>
                <a:sym typeface="Helvetica Neue"/>
              </a:rPr>
              <a:t>sub-networks results </a:t>
            </a: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from spectra &amp; signatures differentially affecting binding motifs 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  <a:buFont typeface="Helvetica Neue"/>
              <a:buChar char="-"/>
            </a:pP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High &amp; low impact mutations assoc. w/ diff. signatures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  <a:buFont typeface="Helvetica Neue"/>
              <a:buChar char="-"/>
            </a:pP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Number of mutations in </a:t>
            </a:r>
            <a:r>
              <a:rPr lang="en-US" sz="2000" dirty="0" err="1">
                <a:latin typeface="Helvetica Neue"/>
                <a:ea typeface="Helvetica Neue"/>
                <a:cs typeface="Helvetica Neue"/>
                <a:sym typeface="Helvetica Neue"/>
              </a:rPr>
              <a:t>DHSes</a:t>
            </a: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 assoc. w/ specific chromatin mod. mutation</a:t>
            </a:r>
          </a:p>
          <a:p>
            <a:pPr indent="-292085">
              <a:spcBef>
                <a:spcPts val="533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latin typeface="Helvetica Neue"/>
                <a:ea typeface="Helvetica Neue"/>
                <a:cs typeface="Helvetica Neue"/>
                <a:sym typeface="Helvetica Neue"/>
              </a:rPr>
              <a:t>Functional impact &amp; tumor evolution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</a:pPr>
            <a:r>
              <a:rPr lang="en-US" sz="2000" dirty="0" smtClean="0">
                <a:latin typeface="Helvetica Neue"/>
                <a:ea typeface="Helvetica Neue"/>
                <a:cs typeface="Helvetica Neue"/>
                <a:sym typeface="Helvetica Neue"/>
              </a:rPr>
              <a:t>Mutational timing &amp; tree topology classifies </a:t>
            </a:r>
            <a:r>
              <a:rPr lang="en-US" sz="200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pRCC</a:t>
            </a:r>
            <a:r>
              <a:rPr lang="en-US" sz="2000" dirty="0" smtClean="0">
                <a:latin typeface="Helvetica Neue"/>
                <a:ea typeface="Helvetica Neue"/>
                <a:cs typeface="Helvetica Neue"/>
                <a:sym typeface="Helvetica Neue"/>
              </a:rPr>
              <a:t> subtypes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</a:pPr>
            <a:r>
              <a:rPr lang="en-US" sz="2000" dirty="0" smtClean="0">
                <a:latin typeface="Helvetica Neue"/>
                <a:ea typeface="Helvetica Neue"/>
                <a:cs typeface="Helvetica Neue"/>
                <a:sym typeface="Helvetica Neue"/>
              </a:rPr>
              <a:t>Differences </a:t>
            </a: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in functional impact </a:t>
            </a:r>
            <a:r>
              <a:rPr lang="en-US" sz="2000" dirty="0" err="1">
                <a:latin typeface="Helvetica Neue"/>
                <a:ea typeface="Helvetica Neue"/>
                <a:cs typeface="Helvetica Neue"/>
                <a:sym typeface="Helvetica Neue"/>
              </a:rPr>
              <a:t>betw</a:t>
            </a: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. early &amp; late passenger mutations (</a:t>
            </a:r>
            <a:r>
              <a:rPr lang="en-US" sz="2000" dirty="0" err="1">
                <a:latin typeface="Helvetica Neue"/>
                <a:ea typeface="Helvetica Neue"/>
                <a:cs typeface="Helvetica Neue"/>
                <a:sym typeface="Helvetica Neue"/>
              </a:rPr>
              <a:t>eg</a:t>
            </a: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 in TSGs &amp; oncogenes)</a:t>
            </a:r>
          </a:p>
        </p:txBody>
      </p:sp>
    </p:spTree>
    <p:extLst>
      <p:ext uri="{BB962C8B-B14F-4D97-AF65-F5344CB8AC3E}">
        <p14:creationId xmlns:p14="http://schemas.microsoft.com/office/powerpoint/2010/main" val="116148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32"/>
    </mc:Choice>
    <mc:Fallback xmlns="">
      <p:transition spd="slow" advTm="22532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882995" y="-105510"/>
            <a:ext cx="4826484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2066" tIns="46033" rIns="92066" bIns="46033" anchor="ctr"/>
          <a:lstStyle>
            <a:lvl1pPr defTabSz="912813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4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Acknowledgements</a:t>
            </a:r>
            <a:endParaRPr lang="en-US" sz="24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4430" y="6101862"/>
            <a:ext cx="6103615" cy="75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6" tIns="46033" rIns="92066" bIns="46033" anchor="ctr"/>
          <a:lstStyle>
            <a:defPPr>
              <a:defRPr lang="en-US"/>
            </a:defPPr>
            <a:lvl1pPr algn="r" defTabSz="912813" eaLnBrk="0" hangingPunct="0">
              <a:defRPr sz="2400" b="1">
                <a:solidFill>
                  <a:schemeClr val="accent6">
                    <a:lumMod val="40000"/>
                    <a:lumOff val="6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1200" b="1"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1200" b="1"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1200" b="1"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1200" b="1"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Arial" charset="0"/>
                <a:ea typeface="ＭＳ Ｐゴシック" charset="0"/>
              </a:defRPr>
            </a:lvl9pPr>
          </a:lstStyle>
          <a:p>
            <a:pPr algn="l" defTabSz="914377" eaLnBrk="1" hangingPunct="1">
              <a:buSzPct val="25000"/>
            </a:pPr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"/>
                <a:cs typeface="Arial"/>
              </a:rPr>
              <a:t>Hiring Postdocs, See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+mn-lt"/>
                <a:ea typeface="Arial"/>
                <a:cs typeface="Arial"/>
              </a:rPr>
              <a:t>JOBS</a:t>
            </a:r>
            <a:r>
              <a:rPr lang="en-US" sz="19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"/>
                <a:cs typeface="Arial"/>
              </a:rPr>
              <a:t>.gersteinlab.org</a:t>
            </a:r>
            <a:r>
              <a:rPr lang="en-US" sz="19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"/>
                <a:cs typeface="Arial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244430" y="685276"/>
            <a:ext cx="6490477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PanCancer.info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</a:rPr>
              <a:t>Functional impact</a:t>
            </a:r>
            <a:endParaRPr lang="en" dirty="0">
              <a:solidFill>
                <a:schemeClr val="tx1">
                  <a:lumMod val="75000"/>
                  <a:lumOff val="25000"/>
                </a:schemeClr>
              </a:solidFill>
              <a:ea typeface="Arial"/>
              <a:cs typeface="Arial"/>
            </a:endParaRPr>
          </a:p>
          <a:p>
            <a:pPr>
              <a:buSzPct val="25000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  <a:sym typeface="Arial"/>
              </a:rPr>
              <a:t>S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ea typeface="Arial"/>
                <a:cs typeface="Arial"/>
                <a:sym typeface="Arial"/>
              </a:rPr>
              <a:t>Kumar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  <a:sym typeface="Arial"/>
              </a:rPr>
              <a:t>,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  <a:sym typeface="Arial"/>
              </a:rPr>
              <a:t> J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ea typeface="Arial"/>
                <a:cs typeface="Arial"/>
                <a:sym typeface="Arial"/>
              </a:rPr>
              <a:t>Warrell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  <a:sym typeface="Arial"/>
              </a:rPr>
              <a:t>, W Meyerson, P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  <a:sym typeface="Arial"/>
              </a:rPr>
              <a:t>McGillivary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  <a:sym typeface="Arial"/>
              </a:rPr>
              <a:t>,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  <a:sym typeface="Arial"/>
              </a:rPr>
              <a:t/>
            </a:r>
            <a:b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  <a:sym typeface="Arial"/>
              </a:rPr>
            </a:b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  <a:sym typeface="Arial"/>
              </a:rPr>
              <a:t>L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  <a:sym typeface="Arial"/>
              </a:rPr>
              <a:t>Salichos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  <a:sym typeface="Arial"/>
              </a:rPr>
              <a:t>, S Li, A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  <a:sym typeface="Arial"/>
              </a:rPr>
              <a:t>Fundichely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  <a:sym typeface="Arial"/>
              </a:rPr>
              <a:t>, E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  <a:sym typeface="Arial"/>
              </a:rPr>
              <a:t>Khurana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  <a:sym typeface="Arial"/>
              </a:rPr>
              <a:t>, C Chan, M Nielsen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  <a:sym typeface="Arial"/>
              </a:rPr>
              <a:t>, </a:t>
            </a:r>
            <a:b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  <a:sym typeface="Arial"/>
              </a:rPr>
            </a:b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  <a:sym typeface="Arial"/>
              </a:rPr>
              <a:t>C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  <a:sym typeface="Arial"/>
              </a:rPr>
              <a:t>Herrman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  <a:sym typeface="Arial"/>
              </a:rPr>
              <a:t>, A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  <a:sym typeface="Arial"/>
              </a:rPr>
              <a:t>Harmanci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  <a:sym typeface="Arial"/>
              </a:rPr>
              <a:t>,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  <a:sym typeface="Arial"/>
              </a:rPr>
              <a:t>L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  <a:sym typeface="Arial"/>
              </a:rPr>
              <a:t>Lochovsky,Y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  <a:sym typeface="Arial"/>
              </a:rPr>
              <a:t> Zhang, X Li,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  <a:sym typeface="Arial"/>
              </a:rPr>
              <a:t/>
            </a:r>
            <a:b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  <a:sym typeface="Arial"/>
              </a:rPr>
            </a:b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ea typeface="Arial"/>
                <a:cs typeface="Arial"/>
              </a:rPr>
              <a:t>PCAWG Drivers &amp; Functional Interpretation Group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</a:rPr>
              <a:t/>
            </a:r>
            <a:b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</a:rPr>
            </a:b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</a:rPr>
              <a:t>(leaders: G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</a:rPr>
              <a:t>Getz,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</a:rPr>
              <a:t>J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</a:rPr>
              <a:t>Pedersen,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</a:rPr>
              <a:t>J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</a:rPr>
              <a:t>Stuart,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</a:rPr>
              <a:t>B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</a:rPr>
              <a:t>Rapheal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</a:rPr>
              <a:t>,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</a:rPr>
              <a:t>N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</a:rPr>
              <a:t>Lopez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</a:rPr>
              <a:t>Bigas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</a:rPr>
              <a:t>,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</a:rPr>
              <a:t/>
            </a:r>
            <a:b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</a:rPr>
            </a:b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</a:rPr>
              <a:t>D Wheeler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</a:rPr>
              <a:t>), ICGC/TCGA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</a:rPr>
              <a:t>PCAWG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</a:rPr>
              <a:t>Network </a:t>
            </a:r>
          </a:p>
          <a:p>
            <a:pPr>
              <a:buSzPct val="25000"/>
            </a:pPr>
            <a:endParaRPr lang="en" sz="1600" b="1" dirty="0">
              <a:solidFill>
                <a:schemeClr val="tx1">
                  <a:lumMod val="75000"/>
                  <a:lumOff val="25000"/>
                </a:schemeClr>
              </a:solidFill>
              <a:ea typeface="Arial"/>
              <a:cs typeface="Arial"/>
              <a:sym typeface="Arial"/>
            </a:endParaRPr>
          </a:p>
          <a:p>
            <a:pPr>
              <a:buSzPct val="25000"/>
            </a:pPr>
            <a:r>
              <a:rPr lang="en" sz="2800" b="1" dirty="0" err="1" smtClean="0">
                <a:solidFill>
                  <a:schemeClr val="accent2">
                    <a:lumMod val="75000"/>
                  </a:schemeClr>
                </a:solidFill>
              </a:rPr>
              <a:t>F</a:t>
            </a:r>
            <a:r>
              <a:rPr lang="en" sz="2800" b="1" dirty="0" err="1" smtClean="0">
                <a:solidFill>
                  <a:schemeClr val="accent2">
                    <a:lumMod val="75000"/>
                  </a:schemeClr>
                </a:solidFill>
                <a:ea typeface="Arial"/>
                <a:cs typeface="Arial"/>
                <a:sym typeface="Arial"/>
              </a:rPr>
              <a:t>un</a:t>
            </a:r>
            <a:r>
              <a:rPr lang="en" sz="2800" b="1" dirty="0" err="1" smtClean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en" sz="2800" b="1" dirty="0" err="1" smtClean="0">
                <a:solidFill>
                  <a:schemeClr val="accent2">
                    <a:lumMod val="75000"/>
                  </a:schemeClr>
                </a:solidFill>
                <a:ea typeface="Arial"/>
                <a:cs typeface="Arial"/>
                <a:sym typeface="Arial"/>
              </a:rPr>
              <a:t>eq</a:t>
            </a:r>
            <a:r>
              <a:rPr lang="en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  <a:sym typeface="Arial"/>
              </a:rPr>
              <a:t>.gersteinlab.org</a:t>
            </a:r>
            <a:endParaRPr lang="en" dirty="0">
              <a:solidFill>
                <a:schemeClr val="tx1">
                  <a:lumMod val="75000"/>
                  <a:lumOff val="25000"/>
                </a:schemeClr>
              </a:solidFill>
              <a:ea typeface="Arial"/>
              <a:cs typeface="Arial"/>
              <a:sym typeface="Arial"/>
            </a:endParaRPr>
          </a:p>
          <a:p>
            <a:pPr>
              <a:buSzPct val="25000"/>
            </a:pPr>
            <a:r>
              <a:rPr lang="en" dirty="0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  <a:sym typeface="Arial"/>
              </a:rPr>
              <a:t>Y </a:t>
            </a:r>
            <a:r>
              <a:rPr lang="en" sz="2800" b="1" dirty="0">
                <a:solidFill>
                  <a:schemeClr val="accent1">
                    <a:lumMod val="50000"/>
                  </a:schemeClr>
                </a:solidFill>
                <a:ea typeface="Arial"/>
                <a:cs typeface="Arial"/>
                <a:sym typeface="Arial"/>
              </a:rPr>
              <a:t>Fu</a:t>
            </a:r>
            <a:r>
              <a:rPr lang="en" dirty="0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  <a:sym typeface="Arial"/>
              </a:rPr>
              <a:t>, E </a:t>
            </a:r>
            <a:r>
              <a:rPr lang="en" sz="2800" b="1" dirty="0" err="1">
                <a:solidFill>
                  <a:schemeClr val="accent1">
                    <a:lumMod val="50000"/>
                  </a:schemeClr>
                </a:solidFill>
                <a:ea typeface="Arial"/>
                <a:cs typeface="Arial"/>
                <a:sym typeface="Arial"/>
              </a:rPr>
              <a:t>Khurana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  <a:sym typeface="Arial"/>
              </a:rPr>
              <a:t>, </a:t>
            </a:r>
            <a:r>
              <a:rPr lang="en" dirty="0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  <a:sym typeface="Arial"/>
              </a:rPr>
              <a:t>Z Liu, </a:t>
            </a:r>
            <a:r>
              <a:rPr lang="e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  <a:sym typeface="Arial"/>
              </a:rPr>
              <a:t>S </a:t>
            </a:r>
            <a:r>
              <a:rPr lang="en" dirty="0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  <a:sym typeface="Arial"/>
              </a:rPr>
              <a:t>Lou, </a:t>
            </a:r>
            <a:r>
              <a:rPr lang="e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  <a:sym typeface="Arial"/>
              </a:rPr>
              <a:t>J </a:t>
            </a:r>
            <a:r>
              <a:rPr lang="en" dirty="0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  <a:sym typeface="Arial"/>
              </a:rPr>
              <a:t>Bedford,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  <a:sym typeface="Arial"/>
              </a:rPr>
              <a:t/>
            </a:r>
            <a:b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  <a:sym typeface="Arial"/>
              </a:rPr>
            </a:br>
            <a:r>
              <a:rPr lang="e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  <a:sym typeface="Arial"/>
              </a:rPr>
              <a:t>XJ </a:t>
            </a:r>
            <a:r>
              <a:rPr lang="en" dirty="0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  <a:sym typeface="Arial"/>
              </a:rPr>
              <a:t>Mu, </a:t>
            </a:r>
            <a:r>
              <a:rPr lang="e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  <a:sym typeface="Arial"/>
              </a:rPr>
              <a:t>KY Yip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Arial"/>
              <a:cs typeface="Arial"/>
              <a:sym typeface="Arial"/>
            </a:endParaRPr>
          </a:p>
          <a:p>
            <a:pPr>
              <a:buSzPct val="25000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Arial"/>
              <a:cs typeface="Arial"/>
              <a:sym typeface="Arial"/>
            </a:endParaRPr>
          </a:p>
          <a:p>
            <a:pPr>
              <a:buClr>
                <a:schemeClr val="dk1"/>
              </a:buClr>
              <a:buSzPct val="25000"/>
            </a:pPr>
            <a:r>
              <a:rPr lang="en" sz="2800" b="1" dirty="0" err="1">
                <a:solidFill>
                  <a:schemeClr val="accent2">
                    <a:lumMod val="75000"/>
                  </a:schemeClr>
                </a:solidFill>
              </a:rPr>
              <a:t>pRCC</a:t>
            </a:r>
            <a:endParaRPr lang="en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SzPct val="25000"/>
            </a:pPr>
            <a:r>
              <a:rPr lang="en" sz="2400" dirty="0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  <a:sym typeface="Arial"/>
              </a:rPr>
              <a:t>S </a:t>
            </a:r>
            <a:r>
              <a:rPr lang="en" sz="2800" b="1" dirty="0">
                <a:solidFill>
                  <a:schemeClr val="accent1">
                    <a:lumMod val="50000"/>
                  </a:schemeClr>
                </a:solidFill>
                <a:ea typeface="Arial"/>
                <a:cs typeface="Arial"/>
                <a:sym typeface="Arial"/>
              </a:rPr>
              <a:t>Li</a:t>
            </a:r>
            <a:r>
              <a:rPr lang="en" dirty="0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  <a:sym typeface="Arial"/>
              </a:rPr>
              <a:t>, </a:t>
            </a:r>
            <a:r>
              <a:rPr lang="e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  <a:sym typeface="Arial"/>
              </a:rPr>
              <a:t>B </a:t>
            </a:r>
            <a:r>
              <a:rPr lang="en" dirty="0" err="1">
                <a:solidFill>
                  <a:schemeClr val="tx1">
                    <a:lumMod val="75000"/>
                    <a:lumOff val="25000"/>
                  </a:schemeClr>
                </a:solidFill>
                <a:ea typeface="Arial"/>
                <a:cs typeface="Arial"/>
                <a:sym typeface="Arial"/>
              </a:rPr>
              <a:t>Shuch</a:t>
            </a:r>
            <a:endParaRPr lang="en" dirty="0">
              <a:solidFill>
                <a:schemeClr val="tx1">
                  <a:lumMod val="75000"/>
                  <a:lumOff val="25000"/>
                </a:schemeClr>
              </a:solidFill>
              <a:ea typeface="Arial"/>
              <a:cs typeface="Arial"/>
              <a:sym typeface="Arial"/>
            </a:endParaRPr>
          </a:p>
          <a:p>
            <a:pPr>
              <a:buSzPct val="25000"/>
            </a:pPr>
            <a:endParaRPr lang="en" dirty="0"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8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5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3118" y="146123"/>
            <a:ext cx="11536777" cy="812800"/>
          </a:xfrm>
          <a:prstGeom prst="rect">
            <a:avLst/>
          </a:prstGeom>
        </p:spPr>
        <p:txBody>
          <a:bodyPr lIns="91438" tIns="45719" rIns="91438" bIns="45719" rtlCol="0">
            <a:no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b="0" kern="0" dirty="0">
                <a:latin typeface="Helvetica Neue" charset="0"/>
                <a:ea typeface="Helvetica Neue" charset="0"/>
                <a:cs typeface="Helvetica Neue" charset="0"/>
              </a:rPr>
              <a:t>Conceptual extension </a:t>
            </a:r>
            <a:br>
              <a:rPr lang="en-US" sz="3600" b="0" kern="0" dirty="0"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3600" b="0" kern="0" dirty="0">
                <a:latin typeface="Helvetica Neue" charset="0"/>
                <a:ea typeface="Helvetica Neue" charset="0"/>
                <a:cs typeface="Helvetica Neue" charset="0"/>
              </a:rPr>
              <a:t>of the canonical model of drivers &amp; passengers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987828" y="1232452"/>
            <a:ext cx="8216347" cy="5512907"/>
            <a:chOff x="2107096" y="1232452"/>
            <a:chExt cx="8216347" cy="5512906"/>
          </a:xfrm>
        </p:grpSpPr>
        <p:grpSp>
          <p:nvGrpSpPr>
            <p:cNvPr id="14" name="Group 13"/>
            <p:cNvGrpSpPr/>
            <p:nvPr/>
          </p:nvGrpSpPr>
          <p:grpSpPr>
            <a:xfrm>
              <a:off x="2107096" y="1232452"/>
              <a:ext cx="8216347" cy="5512906"/>
              <a:chOff x="2107096" y="1232452"/>
              <a:chExt cx="8216347" cy="5512906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2107096" y="1232452"/>
                <a:ext cx="8216347" cy="5512906"/>
                <a:chOff x="2107096" y="1232452"/>
                <a:chExt cx="8216347" cy="5512906"/>
              </a:xfrm>
            </p:grpSpPr>
            <p:grpSp>
              <p:nvGrpSpPr>
                <p:cNvPr id="10" name="Group 9"/>
                <p:cNvGrpSpPr/>
                <p:nvPr/>
              </p:nvGrpSpPr>
              <p:grpSpPr>
                <a:xfrm>
                  <a:off x="2107096" y="1232452"/>
                  <a:ext cx="8216347" cy="5512906"/>
                  <a:chOff x="2107096" y="1232452"/>
                  <a:chExt cx="8216347" cy="5512906"/>
                </a:xfrm>
              </p:grpSpPr>
              <p:grpSp>
                <p:nvGrpSpPr>
                  <p:cNvPr id="8" name="Group 7"/>
                  <p:cNvGrpSpPr/>
                  <p:nvPr/>
                </p:nvGrpSpPr>
                <p:grpSpPr>
                  <a:xfrm>
                    <a:off x="2107096" y="1232452"/>
                    <a:ext cx="8216347" cy="5512906"/>
                    <a:chOff x="2107096" y="1232452"/>
                    <a:chExt cx="8216347" cy="5512906"/>
                  </a:xfrm>
                </p:grpSpPr>
                <p:grpSp>
                  <p:nvGrpSpPr>
                    <p:cNvPr id="6" name="Group 5"/>
                    <p:cNvGrpSpPr/>
                    <p:nvPr/>
                  </p:nvGrpSpPr>
                  <p:grpSpPr>
                    <a:xfrm>
                      <a:off x="2107096" y="1232452"/>
                      <a:ext cx="8216347" cy="5512906"/>
                      <a:chOff x="2107096" y="1232452"/>
                      <a:chExt cx="8216347" cy="5512906"/>
                    </a:xfrm>
                  </p:grpSpPr>
                  <p:grpSp>
                    <p:nvGrpSpPr>
                      <p:cNvPr id="3" name="Group 2"/>
                      <p:cNvGrpSpPr/>
                      <p:nvPr/>
                    </p:nvGrpSpPr>
                    <p:grpSpPr>
                      <a:xfrm>
                        <a:off x="2107096" y="1232452"/>
                        <a:ext cx="8216347" cy="5512906"/>
                        <a:chOff x="1639620" y="689879"/>
                        <a:chExt cx="9012481" cy="6216131"/>
                      </a:xfrm>
                    </p:grpSpPr>
                    <p:pic>
                      <p:nvPicPr>
                        <p:cNvPr id="59393" name="Picture 1"/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2" cstate="print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rcRect/>
                        <a:stretch/>
                      </p:blipFill>
                      <p:spPr bwMode="auto">
                        <a:xfrm>
                          <a:off x="1828806" y="767712"/>
                          <a:ext cx="8823295" cy="61382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2" name="Rectangle 1"/>
                        <p:cNvSpPr/>
                        <p:nvPr/>
                      </p:nvSpPr>
                      <p:spPr bwMode="auto">
                        <a:xfrm>
                          <a:off x="1639620" y="689879"/>
                          <a:ext cx="536022" cy="35064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algn="ctr" defTabSz="912791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1200" b="1">
                            <a:latin typeface="Arial" pitchFamily="-65" charset="0"/>
                          </a:endParaRPr>
                        </a:p>
                      </p:txBody>
                    </p:sp>
                  </p:grpSp>
                  <p:sp>
                    <p:nvSpPr>
                      <p:cNvPr id="5" name="Rectangle 4"/>
                      <p:cNvSpPr/>
                      <p:nvPr/>
                    </p:nvSpPr>
                    <p:spPr bwMode="auto">
                      <a:xfrm>
                        <a:off x="2413000" y="4083050"/>
                        <a:ext cx="182768" cy="266230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vert="horz" wrap="non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algn="ctr" defTabSz="912791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200" b="1">
                          <a:latin typeface="Arial" pitchFamily="-65" charset="0"/>
                        </a:endParaRPr>
                      </a:p>
                    </p:txBody>
                  </p:sp>
                </p:grpSp>
                <p:sp>
                  <p:nvSpPr>
                    <p:cNvPr id="7" name="Rectangle 6"/>
                    <p:cNvSpPr/>
                    <p:nvPr/>
                  </p:nvSpPr>
                  <p:spPr bwMode="auto">
                    <a:xfrm>
                      <a:off x="2514600" y="4171950"/>
                      <a:ext cx="1155700" cy="10795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none" lIns="91440" tIns="45720" rIns="91440" bIns="4572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912791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200" b="1">
                        <a:latin typeface="Arial" pitchFamily="-65" charset="0"/>
                      </a:endParaRPr>
                    </a:p>
                  </p:txBody>
                </p:sp>
              </p:grpSp>
              <p:sp>
                <p:nvSpPr>
                  <p:cNvPr id="9" name="Rectangle 8"/>
                  <p:cNvSpPr/>
                  <p:nvPr/>
                </p:nvSpPr>
                <p:spPr bwMode="auto">
                  <a:xfrm>
                    <a:off x="6400800" y="4737100"/>
                    <a:ext cx="114300" cy="736600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912791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200" b="1">
                      <a:latin typeface="Arial" pitchFamily="-65" charset="0"/>
                    </a:endParaRPr>
                  </a:p>
                </p:txBody>
              </p:sp>
            </p:grpSp>
            <p:sp>
              <p:nvSpPr>
                <p:cNvPr id="11" name="Rectangle 10"/>
                <p:cNvSpPr/>
                <p:nvPr/>
              </p:nvSpPr>
              <p:spPr bwMode="auto">
                <a:xfrm>
                  <a:off x="6415155" y="5492408"/>
                  <a:ext cx="88900" cy="647700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12791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 b="1">
                    <a:latin typeface="Arial" pitchFamily="-65" charset="0"/>
                  </a:endParaRPr>
                </a:p>
              </p:txBody>
            </p:sp>
          </p:grpSp>
          <p:sp>
            <p:nvSpPr>
              <p:cNvPr id="13" name="Rectangle 12"/>
              <p:cNvSpPr/>
              <p:nvPr/>
            </p:nvSpPr>
            <p:spPr bwMode="auto">
              <a:xfrm>
                <a:off x="6415155" y="6191250"/>
                <a:ext cx="99945" cy="554108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2791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 b="1">
                  <a:latin typeface="Arial" pitchFamily="-65" charset="0"/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 bwMode="auto">
            <a:xfrm>
              <a:off x="6465127" y="4737100"/>
              <a:ext cx="418273" cy="1016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2791" fontAlgn="base">
                <a:spcBef>
                  <a:spcPct val="0"/>
                </a:spcBef>
                <a:spcAft>
                  <a:spcPct val="0"/>
                </a:spcAft>
              </a:pPr>
              <a:endParaRPr lang="en-US" sz="1200" b="1">
                <a:latin typeface="Arial" pitchFamily="-65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07"/>
    </mc:Choice>
    <mc:Fallback xmlns="">
      <p:transition spd="slow" advTm="31407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Shape 1507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</p:spPr>
        <p:txBody>
          <a:bodyPr wrap="square" lIns="121897" tIns="121897" rIns="121897" bIns="121897" anchor="b" anchorCtr="0">
            <a:noAutofit/>
          </a:bodyPr>
          <a:lstStyle/>
          <a:p>
            <a:r>
              <a:rPr lang="en"/>
              <a:t>Info about this talk</a:t>
            </a:r>
          </a:p>
        </p:txBody>
      </p:sp>
      <p:sp>
        <p:nvSpPr>
          <p:cNvPr id="1508" name="Shape 150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967600"/>
          </a:xfrm>
          <a:prstGeom prst="rect">
            <a:avLst/>
          </a:prstGeom>
        </p:spPr>
        <p:txBody>
          <a:bodyPr wrap="square" lIns="121897" tIns="121897" rIns="121897" bIns="121897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General PERMISSIONS</a:t>
            </a:r>
          </a:p>
          <a:p>
            <a:pPr marL="609570" indent="-304784"/>
            <a:r>
              <a:rPr lang="en" sz="1900" dirty="0"/>
              <a:t>This Presentation is copyright Mark Gerstein, Yale University, 2016. </a:t>
            </a:r>
          </a:p>
          <a:p>
            <a:pPr marL="609570" indent="-304784"/>
            <a:r>
              <a:rPr lang="en" sz="1900" dirty="0"/>
              <a:t>Please read permissions statement at </a:t>
            </a:r>
            <a:r>
              <a:rPr lang="en" sz="2700" b="1" dirty="0" err="1"/>
              <a:t>gersteinlab.org</a:t>
            </a:r>
            <a:r>
              <a:rPr lang="en" sz="2700" b="1" dirty="0"/>
              <a:t>/</a:t>
            </a:r>
            <a:r>
              <a:rPr lang="en" sz="2700" b="1" dirty="0" err="1"/>
              <a:t>misc</a:t>
            </a:r>
            <a:r>
              <a:rPr lang="en" sz="2700" b="1" dirty="0"/>
              <a:t>/</a:t>
            </a:r>
            <a:r>
              <a:rPr lang="en" sz="2700" b="1" dirty="0" err="1"/>
              <a:t>permissions.html</a:t>
            </a:r>
            <a:r>
              <a:rPr lang="en" sz="2700" b="1" dirty="0"/>
              <a:t> </a:t>
            </a:r>
            <a:r>
              <a:rPr lang="en" sz="1900" dirty="0"/>
              <a:t>.</a:t>
            </a:r>
          </a:p>
          <a:p>
            <a:pPr marL="609570" indent="-304784"/>
            <a:r>
              <a:rPr lang="en" sz="1900" dirty="0"/>
              <a:t>Feel free to use slides &amp; images in the talk with PROPER acknowledgement (via citation to relevant papers or link to </a:t>
            </a:r>
            <a:r>
              <a:rPr lang="en-US" sz="1900" dirty="0" smtClean="0"/>
              <a:t>appropriate site</a:t>
            </a:r>
            <a:r>
              <a:rPr lang="en" sz="1900" dirty="0" smtClean="0"/>
              <a:t>). </a:t>
            </a:r>
            <a:r>
              <a:rPr lang="en-US" sz="1900" dirty="0" smtClean="0"/>
              <a:t/>
            </a:r>
            <a:br>
              <a:rPr lang="en-US" sz="1900" dirty="0" smtClean="0"/>
            </a:br>
            <a:r>
              <a:rPr lang="en" sz="1900" dirty="0" smtClean="0"/>
              <a:t>Paper </a:t>
            </a:r>
            <a:r>
              <a:rPr lang="en" sz="1900" dirty="0"/>
              <a:t>references in the talk </a:t>
            </a:r>
            <a:r>
              <a:rPr lang="en-US" sz="1900" dirty="0" smtClean="0"/>
              <a:t>probably </a:t>
            </a:r>
            <a:r>
              <a:rPr lang="en" sz="1900" dirty="0" smtClean="0"/>
              <a:t>from </a:t>
            </a:r>
            <a:r>
              <a:rPr lang="en" sz="1900" dirty="0" err="1"/>
              <a:t>Papers.GersteinLab.org</a:t>
            </a:r>
            <a:r>
              <a:rPr lang="en" sz="1900" dirty="0"/>
              <a:t>. </a:t>
            </a:r>
          </a:p>
          <a:p>
            <a:pPr marL="0" indent="0">
              <a:buNone/>
            </a:pPr>
            <a:endParaRPr sz="1900" dirty="0"/>
          </a:p>
          <a:p>
            <a:pPr marL="0" indent="0">
              <a:buNone/>
            </a:pPr>
            <a:r>
              <a:rPr lang="en" dirty="0"/>
              <a:t>PHOTOS &amp; IMAGES </a:t>
            </a:r>
          </a:p>
          <a:p>
            <a:pPr marL="609570" indent="0">
              <a:buNone/>
            </a:pPr>
            <a:r>
              <a:rPr lang="en" sz="1900" dirty="0"/>
              <a:t>For thoughts on the source and permissions of many of the photos and clipped images in this presentation see </a:t>
            </a:r>
            <a:r>
              <a:rPr lang="en" sz="1900" dirty="0" err="1"/>
              <a:t>streams.gerstein.info</a:t>
            </a:r>
            <a:r>
              <a:rPr lang="en" sz="1900" dirty="0"/>
              <a:t> . In particular, many of the images have particular EXIF tags, such as  </a:t>
            </a:r>
            <a:r>
              <a:rPr lang="en" sz="1900" dirty="0" err="1"/>
              <a:t>kwpotppt</a:t>
            </a:r>
            <a:r>
              <a:rPr lang="en" sz="1900" dirty="0"/>
              <a:t> , that can be easily queried from </a:t>
            </a:r>
            <a:r>
              <a:rPr lang="en" sz="1900" dirty="0" err="1"/>
              <a:t>flickr</a:t>
            </a:r>
            <a:r>
              <a:rPr lang="en" sz="1900" dirty="0"/>
              <a:t>, </a:t>
            </a:r>
            <a:r>
              <a:rPr lang="en" sz="1900" dirty="0" err="1"/>
              <a:t>viz</a:t>
            </a:r>
            <a:r>
              <a:rPr lang="en" sz="1900" dirty="0"/>
              <a:t>: </a:t>
            </a:r>
            <a:r>
              <a:rPr lang="en" sz="1900" dirty="0" err="1"/>
              <a:t>flickr.com</a:t>
            </a:r>
            <a:r>
              <a:rPr lang="en" sz="1900" dirty="0"/>
              <a:t>/photos/</a:t>
            </a:r>
            <a:r>
              <a:rPr lang="en" sz="1900" dirty="0" err="1"/>
              <a:t>mbgmbg</a:t>
            </a:r>
            <a:r>
              <a:rPr lang="en" sz="1900" dirty="0"/>
              <a:t>/tags/</a:t>
            </a:r>
            <a:r>
              <a:rPr lang="en" sz="1900" dirty="0" err="1"/>
              <a:t>kwpotppt</a:t>
            </a:r>
            <a:r>
              <a:rPr lang="en" sz="1900" dirty="0"/>
              <a:t> </a:t>
            </a:r>
            <a:r>
              <a:rPr lang="en" dirty="0"/>
              <a:t/>
            </a:r>
            <a:br>
              <a:rPr lang="en" dirty="0"/>
            </a:b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50224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hape 130"/>
          <p:cNvSpPr>
            <a:spLocks noGrp="1"/>
          </p:cNvSpPr>
          <p:nvPr>
            <p:ph type="body" idx="4294967295"/>
          </p:nvPr>
        </p:nvSpPr>
        <p:spPr>
          <a:xfrm>
            <a:off x="4780543" y="1458913"/>
            <a:ext cx="8229600" cy="3394075"/>
          </a:xfrm>
        </p:spPr>
        <p:txBody>
          <a:bodyPr vert="horz" wrap="square" lIns="91423" tIns="45699" rIns="91423" bIns="45699" numCol="1" anchor="t" anchorCtr="0" compatLnSpc="1">
            <a:prstTxWarp prst="textNoShape">
              <a:avLst/>
            </a:prstTxWarp>
          </a:bodyPr>
          <a:lstStyle/>
          <a:p>
            <a:pPr marL="342891" indent="-342891">
              <a:spcBef>
                <a:spcPts val="475"/>
              </a:spcBef>
              <a:buClr>
                <a:srgbClr val="366092"/>
              </a:buClr>
              <a:buNone/>
            </a:pPr>
            <a:endParaRPr lang="en-US" altLang="en-US" dirty="0">
              <a:solidFill>
                <a:srgbClr val="366092"/>
              </a:solidFill>
              <a:latin typeface="Helvetica Neue" charset="0"/>
              <a:ea typeface="ＭＳ Ｐゴシック" charset="-128"/>
              <a:sym typeface="Helvetica Neue" charset="0"/>
            </a:endParaRPr>
          </a:p>
          <a:p>
            <a:pPr marL="342891" indent="-342891">
              <a:spcBef>
                <a:spcPts val="475"/>
              </a:spcBef>
              <a:buClr>
                <a:srgbClr val="366092"/>
              </a:buClr>
              <a:buNone/>
            </a:pPr>
            <a:endParaRPr lang="en-US" altLang="en-US" dirty="0">
              <a:solidFill>
                <a:srgbClr val="366092"/>
              </a:solidFill>
              <a:latin typeface="Helvetica Neue" charset="0"/>
              <a:ea typeface="ＭＳ Ｐゴシック" charset="-128"/>
              <a:sym typeface="Helvetica Neue" charset="0"/>
            </a:endParaRPr>
          </a:p>
        </p:txBody>
      </p:sp>
      <p:sp>
        <p:nvSpPr>
          <p:cNvPr id="98309" name="Shape 135"/>
          <p:cNvSpPr>
            <a:spLocks noChangeArrowheads="1"/>
          </p:cNvSpPr>
          <p:nvPr/>
        </p:nvSpPr>
        <p:spPr bwMode="auto">
          <a:xfrm>
            <a:off x="9244141" y="4390417"/>
            <a:ext cx="280923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699" rIns="91423" bIns="45699"/>
          <a:lstStyle/>
          <a:p>
            <a:pPr eaLnBrk="1" hangingPunct="1">
              <a:buSzPct val="25000"/>
            </a:pPr>
            <a:r>
              <a:rPr lang="en-US" altLang="en-US" sz="1500" b="1" dirty="0">
                <a:solidFill>
                  <a:srgbClr val="366092"/>
                </a:solidFill>
                <a:latin typeface="Helvetica Neue" charset="0"/>
                <a:sym typeface="Helvetica Neue" charset="0"/>
              </a:rPr>
              <a:t>S: Mutation signature </a:t>
            </a:r>
            <a:r>
              <a:rPr lang="en-US" altLang="en-US" sz="1500" i="1" dirty="0">
                <a:solidFill>
                  <a:srgbClr val="366092"/>
                </a:solidFill>
                <a:latin typeface="Helvetica Neue" charset="0"/>
                <a:sym typeface="Helvetica Neue" charset="0"/>
              </a:rPr>
              <a:t>inferred</a:t>
            </a:r>
          </a:p>
        </p:txBody>
      </p:sp>
      <p:pic>
        <p:nvPicPr>
          <p:cNvPr id="98310" name="Shape 136" descr="Signature_patterns.png"/>
          <p:cNvPicPr preferRelativeResize="0"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1615" b="6027"/>
          <a:stretch/>
        </p:blipFill>
        <p:spPr bwMode="auto">
          <a:xfrm>
            <a:off x="9116061" y="2173734"/>
            <a:ext cx="2889883" cy="98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Shape 121" descr="nrg3729-f1.jpg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7507" y="1044210"/>
            <a:ext cx="6298556" cy="4476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6060" y="3295548"/>
            <a:ext cx="2889504" cy="803923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>
            <a:off x="8250976" y="1846968"/>
            <a:ext cx="865085" cy="326765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7216194" y="2834803"/>
            <a:ext cx="1755993" cy="595836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2" name="Rectangle 11"/>
          <p:cNvSpPr/>
          <p:nvPr/>
        </p:nvSpPr>
        <p:spPr>
          <a:xfrm>
            <a:off x="9116060" y="2173734"/>
            <a:ext cx="3006123" cy="105085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9116060" y="3267789"/>
            <a:ext cx="3006123" cy="105085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516781" y="5257378"/>
            <a:ext cx="2902721" cy="1074391"/>
            <a:chOff x="2414371" y="5493862"/>
            <a:chExt cx="2902721" cy="1074390"/>
          </a:xfrm>
        </p:grpSpPr>
        <p:grpSp>
          <p:nvGrpSpPr>
            <p:cNvPr id="98308" name="Shape 132"/>
            <p:cNvGrpSpPr>
              <a:grpSpLocks/>
            </p:cNvGrpSpPr>
            <p:nvPr/>
          </p:nvGrpSpPr>
          <p:grpSpPr bwMode="auto">
            <a:xfrm>
              <a:off x="2414371" y="5583556"/>
              <a:ext cx="2902721" cy="984696"/>
              <a:chOff x="-250819" y="2963166"/>
              <a:chExt cx="4639290" cy="1573102"/>
            </a:xfrm>
          </p:grpSpPr>
          <p:pic>
            <p:nvPicPr>
              <p:cNvPr id="98311" name="Shape 133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69845" y="2963166"/>
                <a:ext cx="3971400" cy="1234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8312" name="Shape 134"/>
              <p:cNvSpPr>
                <a:spLocks noChangeArrowheads="1"/>
              </p:cNvSpPr>
              <p:nvPr/>
            </p:nvSpPr>
            <p:spPr bwMode="auto">
              <a:xfrm>
                <a:off x="-250819" y="4228468"/>
                <a:ext cx="4639290" cy="307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/>
              <a:lstStyle/>
              <a:p>
                <a:pPr eaLnBrk="1" hangingPunct="1">
                  <a:buSzPct val="25000"/>
                </a:pPr>
                <a:r>
                  <a:rPr lang="en-US" altLang="en-US" sz="1500" b="1" dirty="0">
                    <a:solidFill>
                      <a:srgbClr val="366092"/>
                    </a:solidFill>
                    <a:latin typeface="Helvetica Neue" charset="0"/>
                    <a:sym typeface="Helvetica Neue" charset="0"/>
                  </a:rPr>
                  <a:t>M: Mutation spectrum </a:t>
                </a:r>
                <a:r>
                  <a:rPr lang="en-US" altLang="en-US" sz="1500" i="1" dirty="0">
                    <a:solidFill>
                      <a:srgbClr val="366092"/>
                    </a:solidFill>
                    <a:latin typeface="Helvetica Neue" charset="0"/>
                    <a:sym typeface="Helvetica Neue" charset="0"/>
                  </a:rPr>
                  <a:t>observed</a:t>
                </a: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2416191" y="5493862"/>
              <a:ext cx="2522286" cy="881720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Shape 198"/>
          <p:cNvSpPr/>
          <p:nvPr/>
        </p:nvSpPr>
        <p:spPr>
          <a:xfrm>
            <a:off x="5683487" y="6256168"/>
            <a:ext cx="7026443" cy="929629"/>
          </a:xfrm>
          <a:prstGeom prst="rect">
            <a:avLst/>
          </a:prstGeom>
          <a:noFill/>
          <a:ln>
            <a:noFill/>
          </a:ln>
        </p:spPr>
        <p:txBody>
          <a:bodyPr wrap="square" lIns="91423" tIns="45699" rIns="91423" bIns="45699" anchor="t" anchorCtr="0">
            <a:noAutofit/>
          </a:bodyPr>
          <a:lstStyle/>
          <a:p>
            <a:pPr>
              <a:buSzPct val="25000"/>
            </a:pPr>
            <a:r>
              <a:rPr lang="en-US" sz="16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[T. </a:t>
            </a:r>
            <a:r>
              <a:rPr lang="en" sz="16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Helleday, </a:t>
            </a:r>
            <a:r>
              <a:rPr lang="en-US" sz="16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S. </a:t>
            </a:r>
            <a:r>
              <a:rPr lang="en" sz="16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Eshtad &amp; </a:t>
            </a:r>
            <a:r>
              <a:rPr lang="en-US" sz="16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S. </a:t>
            </a:r>
            <a:r>
              <a:rPr lang="en" sz="16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Nik-Zainal, </a:t>
            </a:r>
            <a:r>
              <a:rPr lang="en-US" sz="16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/>
            </a:r>
            <a:br>
              <a:rPr lang="en-US" sz="16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</a:br>
            <a:r>
              <a:rPr lang="en" sz="16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Nature Reviews Genetics </a:t>
            </a:r>
            <a:r>
              <a:rPr lang="en-US" sz="16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(</a:t>
            </a:r>
            <a:r>
              <a:rPr lang="mr-IN" sz="16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’</a:t>
            </a:r>
            <a:r>
              <a:rPr lang="en" sz="16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14</a:t>
            </a:r>
            <a:r>
              <a:rPr lang="en-US" sz="16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), L. </a:t>
            </a:r>
            <a:r>
              <a:rPr lang="en-US" sz="1600" dirty="0" err="1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Alexandrov</a:t>
            </a:r>
            <a:r>
              <a:rPr lang="en-US" sz="16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 et al., Nature (‘13) ]</a:t>
            </a:r>
            <a:r>
              <a:rPr lang="en" sz="16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  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73698" y="146123"/>
            <a:ext cx="11844607" cy="812800"/>
          </a:xfrm>
          <a:prstGeom prst="rect">
            <a:avLst/>
          </a:prstGeom>
        </p:spPr>
        <p:txBody>
          <a:bodyPr lIns="91438" tIns="45719" rIns="91438" bIns="45719" rtlCol="0">
            <a:no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0" kern="0" dirty="0">
                <a:latin typeface="Helvetica Neue" charset="0"/>
                <a:ea typeface="Helvetica Neue" charset="0"/>
                <a:cs typeface="Helvetica Neue" charset="0"/>
              </a:rPr>
              <a:t>Mutational processes carry context-specific signatures</a:t>
            </a:r>
          </a:p>
        </p:txBody>
      </p:sp>
      <p:pic>
        <p:nvPicPr>
          <p:cNvPr id="35" name="Picture 34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346" r="49287" b="25871"/>
          <a:stretch/>
        </p:blipFill>
        <p:spPr bwMode="auto">
          <a:xfrm>
            <a:off x="193704" y="1612917"/>
            <a:ext cx="2419081" cy="3309743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cxnSp>
        <p:nvCxnSpPr>
          <p:cNvPr id="36" name="Straight Arrow Connector 35"/>
          <p:cNvCxnSpPr/>
          <p:nvPr/>
        </p:nvCxnSpPr>
        <p:spPr bwMode="auto">
          <a:xfrm flipH="1" flipV="1">
            <a:off x="2417991" y="4698391"/>
            <a:ext cx="1109983" cy="766768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6" name="Rectangle 5"/>
          <p:cNvSpPr/>
          <p:nvPr/>
        </p:nvSpPr>
        <p:spPr bwMode="auto">
          <a:xfrm>
            <a:off x="238005" y="1787896"/>
            <a:ext cx="1002425" cy="32676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38" tIns="45719" rIns="91438" bIns="45719" numCol="1" spcCol="0" rtlCol="0" anchor="ctr" anchorCtr="0" compatLnSpc="1">
            <a:prstTxWarp prst="textNoShape">
              <a:avLst/>
            </a:prstTxWarp>
          </a:bodyPr>
          <a:lstStyle/>
          <a:p>
            <a:pPr algn="ctr" defTabSz="912791" fontAlgn="base">
              <a:spcBef>
                <a:spcPct val="0"/>
              </a:spcBef>
              <a:spcAft>
                <a:spcPct val="0"/>
              </a:spcAft>
            </a:pPr>
            <a:endParaRPr lang="en-US" sz="1200" b="1">
              <a:latin typeface="Arial" pitchFamily="-65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1588192" y="2103679"/>
            <a:ext cx="1002425" cy="32676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38" tIns="45719" rIns="91438" bIns="45719" numCol="1" spcCol="0" rtlCol="0" anchor="ctr" anchorCtr="0" compatLnSpc="1">
            <a:prstTxWarp prst="textNoShape">
              <a:avLst/>
            </a:prstTxWarp>
          </a:bodyPr>
          <a:lstStyle/>
          <a:p>
            <a:pPr algn="ctr" defTabSz="912791" fontAlgn="base">
              <a:spcBef>
                <a:spcPct val="0"/>
              </a:spcBef>
              <a:spcAft>
                <a:spcPct val="0"/>
              </a:spcAft>
            </a:pPr>
            <a:endParaRPr lang="en-US" sz="1200" b="1">
              <a:latin typeface="Arial" pitchFamily="-65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 rot="5400000">
            <a:off x="1946313" y="2256079"/>
            <a:ext cx="1002425" cy="32676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38" tIns="45719" rIns="91438" bIns="45719" numCol="1" spcCol="0" rtlCol="0" anchor="ctr" anchorCtr="0" compatLnSpc="1">
            <a:prstTxWarp prst="textNoShape">
              <a:avLst/>
            </a:prstTxWarp>
          </a:bodyPr>
          <a:lstStyle/>
          <a:p>
            <a:pPr algn="ctr" defTabSz="912791" fontAlgn="base">
              <a:spcBef>
                <a:spcPct val="0"/>
              </a:spcBef>
              <a:spcAft>
                <a:spcPct val="0"/>
              </a:spcAft>
            </a:pPr>
            <a:endParaRPr lang="en-US" sz="1200" b="1">
              <a:latin typeface="Arial" pitchFamily="-65" charset="0"/>
            </a:endParaRPr>
          </a:p>
        </p:txBody>
      </p:sp>
      <p:sp>
        <p:nvSpPr>
          <p:cNvPr id="28" name="Shape 151"/>
          <p:cNvSpPr txBox="1">
            <a:spLocks noChangeArrowheads="1"/>
          </p:cNvSpPr>
          <p:nvPr/>
        </p:nvSpPr>
        <p:spPr bwMode="auto">
          <a:xfrm>
            <a:off x="238005" y="1693497"/>
            <a:ext cx="1234460" cy="18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699" rIns="91423" bIns="45699"/>
          <a:lstStyle/>
          <a:p>
            <a:pPr eaLnBrk="1" hangingPunct="1">
              <a:buSzPct val="25000"/>
            </a:pPr>
            <a:r>
              <a:rPr lang="en-US" altLang="en-US" sz="2000" dirty="0">
                <a:solidFill>
                  <a:srgbClr val="000000"/>
                </a:solidFill>
                <a:latin typeface="Helvetica Neue" charset="0"/>
                <a:sym typeface="Helvetica Neue" charset="0"/>
              </a:rPr>
              <a:t>A[C&gt;T]G</a:t>
            </a:r>
          </a:p>
        </p:txBody>
      </p:sp>
      <p:sp>
        <p:nvSpPr>
          <p:cNvPr id="29" name="Shape 152"/>
          <p:cNvSpPr txBox="1">
            <a:spLocks noChangeArrowheads="1"/>
          </p:cNvSpPr>
          <p:nvPr/>
        </p:nvSpPr>
        <p:spPr bwMode="auto">
          <a:xfrm>
            <a:off x="1499589" y="2066046"/>
            <a:ext cx="1229316" cy="21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699" rIns="91423" bIns="45699"/>
          <a:lstStyle/>
          <a:p>
            <a:pPr eaLnBrk="1" hangingPunct="1">
              <a:buSzPct val="25000"/>
            </a:pPr>
            <a:r>
              <a:rPr lang="en-US" altLang="en-US" sz="2000" dirty="0">
                <a:solidFill>
                  <a:srgbClr val="000000"/>
                </a:solidFill>
                <a:latin typeface="Helvetica Neue" charset="0"/>
                <a:sym typeface="Helvetica Neue" charset="0"/>
              </a:rPr>
              <a:t>C[C&gt;T]G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 flipH="1">
            <a:off x="4919375" y="5257379"/>
            <a:ext cx="500127" cy="263245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5965867" y="5609838"/>
            <a:ext cx="2704787" cy="872033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3200" dirty="0">
                <a:latin typeface="Helvetica"/>
                <a:cs typeface="Helvetica"/>
              </a:rPr>
              <a:t>M = S × W+ </a:t>
            </a:r>
            <a:r>
              <a:rPr lang="en-US" sz="3200" dirty="0" err="1">
                <a:latin typeface="Helvetica"/>
                <a:cs typeface="Helvetica"/>
              </a:rPr>
              <a:t>ε</a:t>
            </a:r>
            <a:endParaRPr lang="en-US" sz="3200" dirty="0">
              <a:latin typeface="Helvetica"/>
              <a:cs typeface="Helvetica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05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02"/>
    </mc:Choice>
    <mc:Fallback xmlns="">
      <p:transition spd="slow" advTm="45402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249886" y="5265965"/>
            <a:ext cx="4452257" cy="1592035"/>
            <a:chOff x="2166257" y="740229"/>
            <a:chExt cx="4452257" cy="159203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216"/>
            <a:stretch/>
          </p:blipFill>
          <p:spPr>
            <a:xfrm>
              <a:off x="2166257" y="846364"/>
              <a:ext cx="4321629" cy="14859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6161314" y="740229"/>
              <a:ext cx="457200" cy="3847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27314" y="105683"/>
            <a:ext cx="11223171" cy="812800"/>
          </a:xfrm>
          <a:prstGeom prst="rect">
            <a:avLst/>
          </a:prstGeom>
        </p:spPr>
        <p:txBody>
          <a:bodyPr lIns="91438" tIns="45719" rIns="91438" bIns="45719" rtlCol="0">
            <a:no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b="0" kern="0" dirty="0">
                <a:latin typeface="Helvetica Neue" charset="0"/>
                <a:ea typeface="Helvetica Neue" charset="0"/>
                <a:cs typeface="Helvetica Neue" charset="0"/>
              </a:rPr>
              <a:t>PCAWG : most comprehensive resource for </a:t>
            </a:r>
            <a:r>
              <a:rPr lang="en-US" sz="3600" b="0" kern="0" dirty="0" smtClean="0">
                <a:latin typeface="Helvetica Neue" charset="0"/>
                <a:ea typeface="Helvetica Neue" charset="0"/>
                <a:cs typeface="Helvetica Neue" charset="0"/>
              </a:rPr>
              <a:t/>
            </a:r>
            <a:br>
              <a:rPr lang="en-US" sz="3600" b="0" kern="0" dirty="0" smtClean="0"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3600" b="0" kern="0" dirty="0" smtClean="0">
                <a:latin typeface="Helvetica Neue" charset="0"/>
                <a:ea typeface="Helvetica Neue" charset="0"/>
                <a:cs typeface="Helvetica Neue" charset="0"/>
              </a:rPr>
              <a:t>cancer </a:t>
            </a:r>
            <a:r>
              <a:rPr lang="en-US" sz="3600" b="0" kern="0" dirty="0">
                <a:latin typeface="Helvetica Neue" charset="0"/>
                <a:ea typeface="Helvetica Neue" charset="0"/>
                <a:cs typeface="Helvetica Neue" charset="0"/>
              </a:rPr>
              <a:t>whole genome analysis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70098" y="1764881"/>
            <a:ext cx="4432045" cy="36009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dirty="0" smtClean="0"/>
              <a:t>Project Goals:</a:t>
            </a:r>
          </a:p>
          <a:p>
            <a:endParaRPr lang="en-US" dirty="0"/>
          </a:p>
          <a:p>
            <a:pPr marL="285744" indent="-285744">
              <a:buFont typeface="Arial" charset="0"/>
              <a:buChar char="•"/>
            </a:pPr>
            <a:r>
              <a:rPr lang="en-US" dirty="0" smtClean="0"/>
              <a:t>To understand role of non-coding regions of cancer genomes in cancer progression.</a:t>
            </a:r>
          </a:p>
          <a:p>
            <a:pPr marL="285744" indent="-285744">
              <a:buFont typeface="Arial" charset="0"/>
              <a:buChar char="•"/>
            </a:pPr>
            <a:r>
              <a:rPr lang="en-US" dirty="0" smtClean="0"/>
              <a:t>Union of TCGA-ICGC efforts </a:t>
            </a:r>
            <a:endParaRPr lang="en-US" dirty="0"/>
          </a:p>
          <a:p>
            <a:pPr marL="285744" indent="-285744">
              <a:buFont typeface="Arial" charset="0"/>
              <a:buChar char="•"/>
            </a:pPr>
            <a:endParaRPr lang="en-US" dirty="0"/>
          </a:p>
          <a:p>
            <a:pPr marL="285744" indent="-285744">
              <a:buFont typeface="Arial" charset="0"/>
              <a:buChar char="•"/>
            </a:pPr>
            <a:r>
              <a:rPr lang="en-US" dirty="0" smtClean="0"/>
              <a:t>Jointly analyzing ~2800 whole genome tumor/normal pairs</a:t>
            </a:r>
          </a:p>
          <a:p>
            <a:pPr marL="742932" lvl="1" indent="-285744">
              <a:buFont typeface="Wingdings" charset="2"/>
              <a:buChar char="Ø"/>
            </a:pPr>
            <a:r>
              <a:rPr lang="en-US" dirty="0" smtClean="0"/>
              <a:t>&gt; 580 researchers	</a:t>
            </a:r>
          </a:p>
          <a:p>
            <a:pPr marL="742932" lvl="1" indent="-285744">
              <a:buFont typeface="Wingdings" charset="2"/>
              <a:buChar char="Ø"/>
            </a:pPr>
            <a:r>
              <a:rPr lang="en-US" dirty="0" smtClean="0"/>
              <a:t>16 thematic working groups</a:t>
            </a:r>
          </a:p>
          <a:p>
            <a:pPr marL="742932" lvl="1" indent="-285744">
              <a:buFont typeface="Wingdings" charset="2"/>
              <a:buChar char="Ø"/>
            </a:pPr>
            <a:r>
              <a:rPr lang="en-US" dirty="0" smtClean="0"/>
              <a:t>~30M total somatic SNVs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70" y="1776894"/>
            <a:ext cx="6739693" cy="24547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77" y="4231691"/>
            <a:ext cx="6767575" cy="1345020"/>
          </a:xfrm>
          <a:prstGeom prst="rect">
            <a:avLst/>
          </a:prstGeom>
        </p:spPr>
      </p:pic>
      <p:sp>
        <p:nvSpPr>
          <p:cNvPr id="12" name="Shape 198"/>
          <p:cNvSpPr/>
          <p:nvPr/>
        </p:nvSpPr>
        <p:spPr>
          <a:xfrm>
            <a:off x="662666" y="5953015"/>
            <a:ext cx="3350535" cy="324071"/>
          </a:xfrm>
          <a:prstGeom prst="rect">
            <a:avLst/>
          </a:prstGeom>
          <a:noFill/>
          <a:ln>
            <a:noFill/>
          </a:ln>
        </p:spPr>
        <p:txBody>
          <a:bodyPr wrap="square" lIns="91423" tIns="45699" rIns="91423" bIns="45699" anchor="t" anchorCtr="0">
            <a:noAutofit/>
          </a:bodyPr>
          <a:lstStyle/>
          <a:p>
            <a:pPr>
              <a:buSzPct val="25000"/>
            </a:pPr>
            <a:r>
              <a:rPr lang="en-US" sz="12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Adapted from Campbell et. al.</a:t>
            </a:r>
            <a:r>
              <a:rPr lang="en" sz="12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, </a:t>
            </a:r>
            <a:r>
              <a:rPr lang="en-US" sz="1200" dirty="0" err="1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bioRxiv</a:t>
            </a:r>
            <a:r>
              <a:rPr lang="en-US" sz="12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 (</a:t>
            </a:r>
            <a:r>
              <a:rPr lang="mr-IN" sz="12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’</a:t>
            </a:r>
            <a:r>
              <a:rPr lang="en" sz="12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1</a:t>
            </a:r>
            <a:r>
              <a:rPr lang="en-US" sz="12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7)</a:t>
            </a:r>
            <a:endParaRPr lang="en" sz="1200" dirty="0">
              <a:solidFill>
                <a:srgbClr val="808080"/>
              </a:solidFill>
              <a:latin typeface="Helvetica"/>
              <a:ea typeface="Helvetica Neue"/>
              <a:cs typeface="Helvetica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  <p:transition advTm="31321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Shape 1517"/>
          <p:cNvSpPr txBox="1">
            <a:spLocks noGrp="1"/>
          </p:cNvSpPr>
          <p:nvPr>
            <p:ph type="title"/>
          </p:nvPr>
        </p:nvSpPr>
        <p:spPr>
          <a:xfrm>
            <a:off x="247800" y="274633"/>
            <a:ext cx="6868400" cy="1143200"/>
          </a:xfrm>
          <a:prstGeom prst="rect">
            <a:avLst/>
          </a:prstGeom>
          <a:noFill/>
          <a:ln>
            <a:noFill/>
          </a:ln>
        </p:spPr>
        <p:txBody>
          <a:bodyPr vert="horz" wrap="square" lIns="121897" tIns="60932" rIns="121897" bIns="60932" numCol="1" anchor="t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buClr>
                <a:srgbClr val="366092"/>
              </a:buClr>
              <a:buSzPct val="25000"/>
            </a:pPr>
            <a:r>
              <a:rPr lang="en" sz="4000" dirty="0">
                <a:latin typeface="Helvetica Neue"/>
                <a:ea typeface="Helvetica Neue"/>
                <a:cs typeface="Helvetica Neue"/>
                <a:sym typeface="Helvetica Neue"/>
              </a:rPr>
              <a:t>A case study: </a:t>
            </a:r>
            <a:r>
              <a:rPr lang="en" sz="4000" dirty="0" err="1">
                <a:latin typeface="Helvetica Neue"/>
                <a:ea typeface="Helvetica Neue"/>
                <a:cs typeface="Helvetica Neue"/>
                <a:sym typeface="Helvetica Neue"/>
              </a:rPr>
              <a:t>pRCC</a:t>
            </a:r>
            <a:endParaRPr lang="en" sz="40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18" name="Shape 1518"/>
          <p:cNvSpPr txBox="1">
            <a:spLocks noGrp="1"/>
          </p:cNvSpPr>
          <p:nvPr>
            <p:ph type="body" idx="1"/>
          </p:nvPr>
        </p:nvSpPr>
        <p:spPr>
          <a:xfrm>
            <a:off x="138020" y="1052433"/>
            <a:ext cx="6523200" cy="4526000"/>
          </a:xfrm>
          <a:prstGeom prst="rect">
            <a:avLst/>
          </a:prstGeom>
          <a:noFill/>
          <a:ln>
            <a:noFill/>
          </a:ln>
        </p:spPr>
        <p:txBody>
          <a:bodyPr vert="horz" wrap="square" lIns="121897" tIns="60932" rIns="121897" bIns="60932" numCol="1" anchor="t" anchorCtr="0" compatLnSpc="1">
            <a:prstTxWarp prst="textNoShape">
              <a:avLst/>
            </a:prstTxWarp>
            <a:noAutofit/>
          </a:bodyPr>
          <a:lstStyle/>
          <a:p>
            <a:pPr marL="457178" indent="-44871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" sz="31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Kidney cancer lifetime risk of 1.6% &amp;</a:t>
            </a:r>
            <a:r>
              <a:rPr lang="en" sz="3100" dirty="0">
                <a:solidFill>
                  <a:srgbClr val="000000"/>
                </a:solidFill>
              </a:rPr>
              <a:t> the p</a:t>
            </a:r>
            <a:r>
              <a:rPr lang="en" sz="31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apillary type (</a:t>
            </a:r>
            <a:r>
              <a:rPr lang="en" sz="310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pRCC</a:t>
            </a:r>
            <a:r>
              <a:rPr lang="en" sz="31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 counts for ~10% of all cases</a:t>
            </a:r>
          </a:p>
          <a:p>
            <a:pPr marL="457178" indent="-448711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" sz="31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TCGA project sequenced </a:t>
            </a:r>
            <a:r>
              <a:rPr lang="en" sz="3100" dirty="0">
                <a:solidFill>
                  <a:srgbClr val="000000"/>
                </a:solidFill>
              </a:rPr>
              <a:t>161</a:t>
            </a:r>
            <a:r>
              <a:rPr lang="en" sz="31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 sz="3100" dirty="0" err="1">
                <a:latin typeface="Helvetica Neue"/>
                <a:ea typeface="Helvetica Neue"/>
                <a:cs typeface="Helvetica Neue"/>
                <a:sym typeface="Helvetica Neue"/>
              </a:rPr>
              <a:t>pRCC</a:t>
            </a:r>
            <a:r>
              <a:rPr lang="en" sz="3100" dirty="0">
                <a:solidFill>
                  <a:srgbClr val="000000"/>
                </a:solidFill>
              </a:rPr>
              <a:t> exomes</a:t>
            </a:r>
            <a:r>
              <a:rPr lang="en" sz="31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&amp; </a:t>
            </a:r>
            <a:r>
              <a:rPr lang="en" sz="3100" dirty="0">
                <a:solidFill>
                  <a:srgbClr val="000000"/>
                </a:solidFill>
              </a:rPr>
              <a:t>classified them into </a:t>
            </a:r>
            <a:r>
              <a:rPr lang="en" sz="31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sub</a:t>
            </a:r>
            <a:r>
              <a:rPr lang="en" sz="3100" dirty="0">
                <a:solidFill>
                  <a:srgbClr val="000000"/>
                </a:solidFill>
              </a:rPr>
              <a:t>types</a:t>
            </a:r>
          </a:p>
          <a:p>
            <a:pPr marL="457178" indent="-448711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31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Also, </a:t>
            </a:r>
            <a:r>
              <a:rPr lang="en" sz="31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35 WGS of TN pairs</a:t>
            </a:r>
          </a:p>
          <a:p>
            <a:pPr marL="0" indent="0">
              <a:spcBef>
                <a:spcPts val="533"/>
              </a:spcBef>
              <a:buNone/>
            </a:pPr>
            <a:endParaRPr sz="2500" dirty="0">
              <a:solidFill>
                <a:srgbClr val="36609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19" name="Shape 1519" descr="nejmoa1505917 copy.pdf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55"/>
          <a:stretch/>
        </p:blipFill>
        <p:spPr>
          <a:xfrm>
            <a:off x="6551439" y="274633"/>
            <a:ext cx="5246800" cy="60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0" name="Shape 1520"/>
          <p:cNvSpPr txBox="1"/>
          <p:nvPr/>
        </p:nvSpPr>
        <p:spPr>
          <a:xfrm>
            <a:off x="0" y="6570800"/>
            <a:ext cx="5387200" cy="287200"/>
          </a:xfrm>
          <a:prstGeom prst="rect">
            <a:avLst/>
          </a:prstGeom>
          <a:noFill/>
          <a:ln>
            <a:noFill/>
          </a:ln>
        </p:spPr>
        <p:txBody>
          <a:bodyPr wrap="square" lIns="121897" tIns="60932" rIns="121897" bIns="60932" anchor="t" anchorCtr="0">
            <a:noAutofit/>
          </a:bodyPr>
          <a:lstStyle/>
          <a:p>
            <a:pPr>
              <a:buSzPct val="25000"/>
            </a:pPr>
            <a:r>
              <a:rPr lang="en" sz="1300" dirty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[Cancer Genome Atlas Research Network N </a:t>
            </a:r>
            <a:r>
              <a:rPr lang="en" sz="1300" dirty="0" err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Engl</a:t>
            </a:r>
            <a:r>
              <a:rPr lang="en" sz="1300" dirty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J Med. (‘16) ]</a:t>
            </a:r>
          </a:p>
        </p:txBody>
      </p:sp>
    </p:spTree>
    <p:extLst>
      <p:ext uri="{BB962C8B-B14F-4D97-AF65-F5344CB8AC3E}">
        <p14:creationId xmlns:p14="http://schemas.microsoft.com/office/powerpoint/2010/main" val="1134001410"/>
      </p:ext>
    </p:extLst>
  </p:cSld>
  <p:clrMapOvr>
    <a:masterClrMapping/>
  </p:clrMapOvr>
  <p:transition advTm="2885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790220" y="-110836"/>
            <a:ext cx="678873" cy="72459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0" y="192088"/>
            <a:ext cx="12192000" cy="820800"/>
          </a:xfrm>
          <a:prstGeom prst="rect">
            <a:avLst/>
          </a:prstGeom>
          <a:noFill/>
          <a:ln>
            <a:noFill/>
          </a:ln>
        </p:spPr>
        <p:txBody>
          <a:bodyPr wrap="square" lIns="122722" tIns="61349" rIns="122722" bIns="61349" anchor="ctr" anchorCtr="0">
            <a:noAutofit/>
          </a:bodyPr>
          <a:lstStyle/>
          <a:p>
            <a:pPr>
              <a:buClr>
                <a:srgbClr val="7F7F7F"/>
              </a:buClr>
              <a:buSzPct val="25000"/>
            </a:pPr>
            <a:r>
              <a:rPr lang="en-US" sz="2400" dirty="0">
                <a:latin typeface="Helvetica Neue"/>
                <a:ea typeface="Helvetica Neue"/>
                <a:cs typeface="Helvetica Neue"/>
                <a:sym typeface="Helvetica Neue"/>
              </a:rPr>
              <a:t>Passenger mutations in &gt;2500 cancer genomes: </a:t>
            </a:r>
            <a:br>
              <a:rPr lang="en-US" sz="2400" dirty="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2400" dirty="0">
                <a:latin typeface="Helvetica Neue"/>
                <a:ea typeface="Helvetica Neue"/>
                <a:cs typeface="Helvetica Neue"/>
                <a:sym typeface="Helvetica Neue"/>
              </a:rPr>
              <a:t>Overall molecular functional impact</a:t>
            </a:r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-1" y="1442999"/>
            <a:ext cx="5994300" cy="5616300"/>
          </a:xfrm>
          <a:prstGeom prst="rect">
            <a:avLst/>
          </a:prstGeom>
          <a:noFill/>
          <a:ln>
            <a:noFill/>
          </a:ln>
        </p:spPr>
        <p:txBody>
          <a:bodyPr wrap="square" lIns="122722" tIns="61349" rIns="122722" bIns="61349" anchor="t" anchorCtr="0">
            <a:noAutofit/>
          </a:bodyPr>
          <a:lstStyle/>
          <a:p>
            <a:pPr indent="-292085">
              <a:spcBef>
                <a:spcPts val="0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latin typeface="Helvetica Neue"/>
                <a:ea typeface="Helvetica Neue"/>
                <a:cs typeface="Helvetica Neue"/>
                <a:sym typeface="Helvetica Neue"/>
              </a:rPr>
              <a:t>Introduction</a:t>
            </a:r>
            <a:r>
              <a:rPr lang="en-US" sz="24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  <a:p>
            <a:pPr marL="761961" lvl="1" indent="-266673">
              <a:spcBef>
                <a:spcPts val="0"/>
              </a:spcBef>
              <a:buClr>
                <a:srgbClr val="7F7F7F"/>
              </a:buClr>
            </a:pPr>
            <a:r>
              <a:rPr lang="en-US" sz="2000" dirty="0"/>
              <a:t>Background: </a:t>
            </a:r>
            <a:r>
              <a:rPr lang="en-US" sz="2000" dirty="0" smtClean="0"/>
              <a:t>driver-passenger </a:t>
            </a:r>
            <a:r>
              <a:rPr lang="en-US" sz="2000" dirty="0"/>
              <a:t>model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(</a:t>
            </a:r>
            <a:r>
              <a:rPr lang="en-US" sz="2000" dirty="0"/>
              <a:t>w/ conceptual extension) </a:t>
            </a:r>
            <a:r>
              <a:rPr lang="en-US" sz="2000" dirty="0" smtClean="0"/>
              <a:t>+ </a:t>
            </a:r>
            <a:r>
              <a:rPr lang="en-US" sz="2000" dirty="0"/>
              <a:t>mutational spectra &amp; signatures</a:t>
            </a:r>
          </a:p>
          <a:p>
            <a:pPr lvl="1" indent="-266675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Data source: PCAWG comprehensive WGS on &gt;2.5K + focus on 35 </a:t>
            </a:r>
            <a:r>
              <a:rPr lang="en-US" sz="2000" dirty="0" err="1">
                <a:latin typeface="Helvetica Neue"/>
                <a:ea typeface="Helvetica Neue"/>
                <a:cs typeface="Helvetica Neue"/>
                <a:sym typeface="Helvetica Neue"/>
              </a:rPr>
              <a:t>pRCC</a:t>
            </a: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 WGS</a:t>
            </a:r>
          </a:p>
          <a:p>
            <a:pPr marL="0" indent="0">
              <a:spcBef>
                <a:spcPts val="480"/>
              </a:spcBef>
              <a:buSzPct val="25000"/>
              <a:buNone/>
            </a:pPr>
            <a:endParaRPr sz="9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2085">
              <a:spcBef>
                <a:spcPts val="533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latin typeface="Helvetica Neue"/>
                <a:ea typeface="Helvetica Neue"/>
                <a:cs typeface="Helvetica Neue"/>
                <a:sym typeface="Helvetica Neue"/>
              </a:rPr>
              <a:t>Overall functional impact of variants</a:t>
            </a:r>
          </a:p>
          <a:p>
            <a:pPr lvl="1" indent="-266675">
              <a:spcBef>
                <a:spcPts val="480"/>
              </a:spcBef>
              <a:buClr>
                <a:srgbClr val="7F7F7F"/>
              </a:buClr>
            </a:pPr>
            <a:r>
              <a:rPr lang="en-US" sz="2000" dirty="0" err="1">
                <a:latin typeface="Helvetica Neue"/>
                <a:ea typeface="Helvetica Neue"/>
                <a:cs typeface="Helvetica Neue"/>
                <a:sym typeface="Helvetica Neue"/>
              </a:rPr>
              <a:t>FunSeq</a:t>
            </a: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 entropy-weights multiple features to evaluate the functional impact of SNVs</a:t>
            </a:r>
          </a:p>
          <a:p>
            <a:pPr lvl="1" indent="-266675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Investigating how the fraction of high-impact (non-strong-driver) SNVs scales &amp; how it relates to survival</a:t>
            </a:r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111899" y="1333575"/>
            <a:ext cx="5994300" cy="5616300"/>
          </a:xfrm>
          <a:prstGeom prst="rect">
            <a:avLst/>
          </a:prstGeom>
          <a:noFill/>
          <a:ln>
            <a:noFill/>
          </a:ln>
        </p:spPr>
        <p:txBody>
          <a:bodyPr wrap="square" lIns="122722" tIns="61349" rIns="122722" bIns="61349" anchor="t" anchorCtr="0">
            <a:noAutofit/>
          </a:bodyPr>
          <a:lstStyle/>
          <a:p>
            <a:pPr indent="-292085">
              <a:spcBef>
                <a:spcPts val="0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latin typeface="Helvetica Neue"/>
                <a:ea typeface="Helvetica Neue"/>
                <a:cs typeface="Helvetica Neue"/>
                <a:sym typeface="Helvetica Neue"/>
              </a:rPr>
              <a:t>Differential burdening from various mutational processes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Diff. burdening of TF </a:t>
            </a:r>
            <a:r>
              <a:rPr lang="en-US" sz="2000" dirty="0" smtClean="0">
                <a:latin typeface="Helvetica Neue"/>
                <a:ea typeface="Helvetica Neue"/>
                <a:cs typeface="Helvetica Neue"/>
                <a:sym typeface="Helvetica Neue"/>
              </a:rPr>
              <a:t>sub-networks results </a:t>
            </a: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from spectra &amp; signatures differentially affecting binding motifs 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  <a:buFont typeface="Helvetica Neue"/>
              <a:buChar char="-"/>
            </a:pP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High &amp; low impact mutations assoc. w/ diff. signatures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  <a:buFont typeface="Helvetica Neue"/>
              <a:buChar char="-"/>
            </a:pP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Number of mutations in </a:t>
            </a:r>
            <a:r>
              <a:rPr lang="en-US" sz="2000" dirty="0" err="1">
                <a:latin typeface="Helvetica Neue"/>
                <a:ea typeface="Helvetica Neue"/>
                <a:cs typeface="Helvetica Neue"/>
                <a:sym typeface="Helvetica Neue"/>
              </a:rPr>
              <a:t>DHSes</a:t>
            </a: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 assoc. w/ specific chromatin mod. mutation</a:t>
            </a:r>
          </a:p>
          <a:p>
            <a:pPr indent="-292085">
              <a:spcBef>
                <a:spcPts val="533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latin typeface="Helvetica Neue"/>
                <a:ea typeface="Helvetica Neue"/>
                <a:cs typeface="Helvetica Neue"/>
                <a:sym typeface="Helvetica Neue"/>
              </a:rPr>
              <a:t>Functional impact &amp; tumor evolution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</a:pPr>
            <a:r>
              <a:rPr lang="en-US" sz="2000" dirty="0" smtClean="0">
                <a:latin typeface="Helvetica Neue"/>
                <a:ea typeface="Helvetica Neue"/>
                <a:cs typeface="Helvetica Neue"/>
                <a:sym typeface="Helvetica Neue"/>
              </a:rPr>
              <a:t>Mutational timing &amp; tree topology classifies </a:t>
            </a:r>
            <a:r>
              <a:rPr lang="en-US" sz="200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pRCC</a:t>
            </a:r>
            <a:r>
              <a:rPr lang="en-US" sz="2000" dirty="0" smtClean="0">
                <a:latin typeface="Helvetica Neue"/>
                <a:ea typeface="Helvetica Neue"/>
                <a:cs typeface="Helvetica Neue"/>
                <a:sym typeface="Helvetica Neue"/>
              </a:rPr>
              <a:t> subtypes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</a:pPr>
            <a:r>
              <a:rPr lang="en-US" sz="2000" dirty="0" smtClean="0">
                <a:latin typeface="Helvetica Neue"/>
                <a:ea typeface="Helvetica Neue"/>
                <a:cs typeface="Helvetica Neue"/>
                <a:sym typeface="Helvetica Neue"/>
              </a:rPr>
              <a:t>Differences </a:t>
            </a: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in functional impact </a:t>
            </a:r>
            <a:r>
              <a:rPr lang="en-US" sz="2000" dirty="0" err="1">
                <a:latin typeface="Helvetica Neue"/>
                <a:ea typeface="Helvetica Neue"/>
                <a:cs typeface="Helvetica Neue"/>
                <a:sym typeface="Helvetica Neue"/>
              </a:rPr>
              <a:t>betw</a:t>
            </a: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. early &amp; late passenger mutations (</a:t>
            </a:r>
            <a:r>
              <a:rPr lang="en-US" sz="2000" dirty="0" err="1">
                <a:latin typeface="Helvetica Neue"/>
                <a:ea typeface="Helvetica Neue"/>
                <a:cs typeface="Helvetica Neue"/>
                <a:sym typeface="Helvetica Neue"/>
              </a:rPr>
              <a:t>eg</a:t>
            </a: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 in TSGs &amp; oncogenes)</a:t>
            </a:r>
          </a:p>
        </p:txBody>
      </p:sp>
    </p:spTree>
    <p:extLst>
      <p:ext uri="{BB962C8B-B14F-4D97-AF65-F5344CB8AC3E}">
        <p14:creationId xmlns:p14="http://schemas.microsoft.com/office/powerpoint/2010/main" val="55976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32"/>
    </mc:Choice>
    <mc:Fallback xmlns="">
      <p:transition spd="slow" advTm="22532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790220" y="-110836"/>
            <a:ext cx="678873" cy="72459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0" y="192088"/>
            <a:ext cx="12192000" cy="820800"/>
          </a:xfrm>
          <a:prstGeom prst="rect">
            <a:avLst/>
          </a:prstGeom>
          <a:noFill/>
          <a:ln>
            <a:noFill/>
          </a:ln>
        </p:spPr>
        <p:txBody>
          <a:bodyPr wrap="square" lIns="122722" tIns="61349" rIns="122722" bIns="61349" anchor="ctr" anchorCtr="0">
            <a:noAutofit/>
          </a:bodyPr>
          <a:lstStyle/>
          <a:p>
            <a:pPr>
              <a:buClr>
                <a:srgbClr val="7F7F7F"/>
              </a:buClr>
              <a:buSzPct val="25000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Passenger mutations in &gt;2500 cancer genomes: </a:t>
            </a:r>
            <a:b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Overall molecular functional impact</a:t>
            </a:r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-1" y="1442999"/>
            <a:ext cx="5994300" cy="5616300"/>
          </a:xfrm>
          <a:prstGeom prst="rect">
            <a:avLst/>
          </a:prstGeom>
          <a:noFill/>
          <a:ln>
            <a:noFill/>
          </a:ln>
        </p:spPr>
        <p:txBody>
          <a:bodyPr wrap="square" lIns="122722" tIns="61349" rIns="122722" bIns="61349" anchor="t" anchorCtr="0">
            <a:noAutofit/>
          </a:bodyPr>
          <a:lstStyle/>
          <a:p>
            <a:pPr indent="-292085">
              <a:spcBef>
                <a:spcPts val="0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Introduction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  <a:p>
            <a:pPr marL="761961" lvl="1" indent="-266673">
              <a:spcBef>
                <a:spcPts val="0"/>
              </a:spcBef>
              <a:buClr>
                <a:srgbClr val="7F7F7F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Background: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driver-passenger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model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w/ conceptual extension)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+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mutational spectra &amp; signatures</a:t>
            </a:r>
          </a:p>
          <a:p>
            <a:pPr lvl="1" indent="-266675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 source: PCAWG comprehensive WGS on &gt;2.5K + focus on 35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pRCC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WGS</a:t>
            </a:r>
          </a:p>
          <a:p>
            <a:pPr marL="0" indent="0">
              <a:spcBef>
                <a:spcPts val="480"/>
              </a:spcBef>
              <a:buSzPct val="25000"/>
              <a:buNone/>
            </a:pP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2085">
              <a:spcBef>
                <a:spcPts val="533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Overall functional impact of variants</a:t>
            </a:r>
          </a:p>
          <a:p>
            <a:pPr lvl="1" indent="-266675">
              <a:spcBef>
                <a:spcPts val="480"/>
              </a:spcBef>
              <a:buClr>
                <a:srgbClr val="7F7F7F"/>
              </a:buClr>
            </a:pP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FunSeq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entropy-weights multiple features to evaluate the functional impact of SNVs</a:t>
            </a:r>
          </a:p>
          <a:p>
            <a:pPr lvl="1" indent="-266675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Investigating how the fraction of high-impact (non-strong-driver) SNVs scales &amp; how it relates to survival</a:t>
            </a:r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111899" y="1333575"/>
            <a:ext cx="5994300" cy="5616300"/>
          </a:xfrm>
          <a:prstGeom prst="rect">
            <a:avLst/>
          </a:prstGeom>
          <a:noFill/>
          <a:ln>
            <a:noFill/>
          </a:ln>
        </p:spPr>
        <p:txBody>
          <a:bodyPr wrap="square" lIns="122722" tIns="61349" rIns="122722" bIns="61349" anchor="t" anchorCtr="0">
            <a:noAutofit/>
          </a:bodyPr>
          <a:lstStyle/>
          <a:p>
            <a:pPr indent="-292085">
              <a:spcBef>
                <a:spcPts val="0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Differential burdening from various mutational processes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Diff. burdening of TF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sub-networks results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from spectra &amp; signatures differentially affecting binding motifs 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  <a:buFont typeface="Helvetica Neue"/>
              <a:buChar char="-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High &amp; low impact mutations assoc. w/ diff. signatures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  <a:buFont typeface="Helvetica Neue"/>
              <a:buChar char="-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Number of mutations in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DHSes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assoc. w/ specific chromatin mod. mutation</a:t>
            </a:r>
          </a:p>
          <a:p>
            <a:pPr indent="-292085">
              <a:spcBef>
                <a:spcPts val="533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Functional impact &amp; tumor evolution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Mutational timing &amp; tree topology classifies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pRCC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subtypes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Differences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functional impact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betw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early &amp; late passenger mutations (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eg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 TSGs &amp; oncogenes)</a:t>
            </a:r>
          </a:p>
        </p:txBody>
      </p:sp>
    </p:spTree>
    <p:extLst>
      <p:ext uri="{BB962C8B-B14F-4D97-AF65-F5344CB8AC3E}">
        <p14:creationId xmlns:p14="http://schemas.microsoft.com/office/powerpoint/2010/main" val="60257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32"/>
    </mc:Choice>
    <mc:Fallback xmlns="">
      <p:transition spd="slow" advTm="22532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/>
          <p:nvPr/>
        </p:nvSpPr>
        <p:spPr>
          <a:xfrm>
            <a:off x="344557" y="0"/>
            <a:ext cx="11176643" cy="1130000"/>
          </a:xfrm>
          <a:prstGeom prst="rect">
            <a:avLst/>
          </a:prstGeom>
          <a:noFill/>
          <a:ln>
            <a:noFill/>
          </a:ln>
        </p:spPr>
        <p:txBody>
          <a:bodyPr wrap="square" lIns="121897" tIns="121897" rIns="121897" bIns="121897" anchor="ctr" anchorCtr="0">
            <a:noAutofit/>
          </a:bodyPr>
          <a:lstStyle/>
          <a:p>
            <a:r>
              <a:rPr lang="en" sz="3600" dirty="0">
                <a:solidFill>
                  <a:srgbClr val="22228B"/>
                </a:solidFill>
                <a:highlight>
                  <a:srgbClr val="FFFFFF"/>
                </a:highlight>
                <a:latin typeface="Helvetica Neue" charset="0"/>
                <a:ea typeface="Helvetica Neue" charset="0"/>
                <a:cs typeface="Helvetica Neue" charset="0"/>
              </a:rPr>
              <a:t>Funseq: a flexible framework to </a:t>
            </a:r>
            <a:r>
              <a:rPr lang="en-US" sz="3600" dirty="0">
                <a:solidFill>
                  <a:srgbClr val="22228B"/>
                </a:solidFill>
                <a:highlight>
                  <a:srgbClr val="FFFFFF"/>
                </a:highlight>
                <a:latin typeface="Helvetica Neue" charset="0"/>
                <a:ea typeface="Helvetica Neue" charset="0"/>
                <a:cs typeface="Helvetica Neue" charset="0"/>
              </a:rPr>
              <a:t>determine </a:t>
            </a:r>
            <a:br>
              <a:rPr lang="en-US" sz="3600" dirty="0">
                <a:solidFill>
                  <a:srgbClr val="22228B"/>
                </a:solidFill>
                <a:highlight>
                  <a:srgbClr val="FFFFFF"/>
                </a:highlight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3600" dirty="0">
                <a:solidFill>
                  <a:srgbClr val="22228B"/>
                </a:solidFill>
                <a:highlight>
                  <a:srgbClr val="FFFFFF"/>
                </a:highlight>
                <a:latin typeface="Helvetica Neue" charset="0"/>
                <a:ea typeface="Helvetica Neue" charset="0"/>
                <a:cs typeface="Helvetica Neue" charset="0"/>
              </a:rPr>
              <a:t>functional impact &amp; use this to </a:t>
            </a:r>
            <a:r>
              <a:rPr lang="en" sz="3600" dirty="0">
                <a:solidFill>
                  <a:srgbClr val="22228B"/>
                </a:solidFill>
                <a:highlight>
                  <a:srgbClr val="FFFFFF"/>
                </a:highlight>
                <a:latin typeface="Helvetica Neue" charset="0"/>
                <a:ea typeface="Helvetica Neue" charset="0"/>
                <a:cs typeface="Helvetica Neue" charset="0"/>
              </a:rPr>
              <a:t>prioritize</a:t>
            </a:r>
            <a:r>
              <a:rPr lang="en-US" sz="3600" dirty="0">
                <a:solidFill>
                  <a:srgbClr val="22228B"/>
                </a:solidFill>
                <a:highlight>
                  <a:srgbClr val="FFFFFF"/>
                </a:highlight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" sz="3600" dirty="0">
                <a:solidFill>
                  <a:srgbClr val="22228B"/>
                </a:solidFill>
                <a:highlight>
                  <a:srgbClr val="FFFFFF"/>
                </a:highlight>
                <a:latin typeface="Helvetica Neue" charset="0"/>
                <a:ea typeface="Helvetica Neue" charset="0"/>
                <a:cs typeface="Helvetica Neue" charset="0"/>
              </a:rPr>
              <a:t>variants</a:t>
            </a:r>
          </a:p>
        </p:txBody>
      </p:sp>
      <p:sp>
        <p:nvSpPr>
          <p:cNvPr id="532" name="Shape 532"/>
          <p:cNvSpPr txBox="1"/>
          <p:nvPr/>
        </p:nvSpPr>
        <p:spPr>
          <a:xfrm>
            <a:off x="670800" y="2310200"/>
            <a:ext cx="2581200" cy="4375200"/>
          </a:xfrm>
          <a:prstGeom prst="rect">
            <a:avLst/>
          </a:prstGeom>
          <a:noFill/>
          <a:ln>
            <a:noFill/>
          </a:ln>
        </p:spPr>
        <p:txBody>
          <a:bodyPr wrap="square" lIns="121897" tIns="121897" rIns="121897" bIns="121897" anchor="ctr" anchorCtr="0">
            <a:noAutofit/>
          </a:bodyPr>
          <a:lstStyle/>
          <a:p>
            <a:r>
              <a:rPr lang="en" sz="1600" b="1" dirty="0">
                <a:solidFill>
                  <a:srgbClr val="000090"/>
                </a:solidFill>
              </a:rPr>
              <a:t>Annotation (</a:t>
            </a:r>
            <a:r>
              <a:rPr lang="en" sz="1600" b="1" dirty="0" err="1">
                <a:solidFill>
                  <a:srgbClr val="000090"/>
                </a:solidFill>
              </a:rPr>
              <a:t>tf</a:t>
            </a:r>
            <a:r>
              <a:rPr lang="en" sz="1600" b="1" dirty="0">
                <a:solidFill>
                  <a:srgbClr val="000090"/>
                </a:solidFill>
              </a:rPr>
              <a:t> binding sites open chromatin, </a:t>
            </a:r>
            <a:r>
              <a:rPr lang="en" sz="1600" b="1" dirty="0" err="1">
                <a:solidFill>
                  <a:srgbClr val="000090"/>
                </a:solidFill>
              </a:rPr>
              <a:t>ncRNAs</a:t>
            </a:r>
            <a:r>
              <a:rPr lang="en" sz="1600" b="1" dirty="0">
                <a:solidFill>
                  <a:srgbClr val="000090"/>
                </a:solidFill>
              </a:rPr>
              <a:t>)</a:t>
            </a:r>
            <a:r>
              <a:rPr lang="en-US" sz="1600" b="1" dirty="0">
                <a:solidFill>
                  <a:srgbClr val="000090"/>
                </a:solidFill>
              </a:rPr>
              <a:t> &amp; </a:t>
            </a:r>
            <a:r>
              <a:rPr lang="en" sz="1600" b="1" dirty="0">
                <a:solidFill>
                  <a:srgbClr val="000090"/>
                </a:solidFill>
              </a:rPr>
              <a:t>Chromatin </a:t>
            </a:r>
            <a:r>
              <a:rPr lang="en-US" sz="1600" b="1" dirty="0">
                <a:solidFill>
                  <a:srgbClr val="000090"/>
                </a:solidFill>
              </a:rPr>
              <a:t>D</a:t>
            </a:r>
            <a:r>
              <a:rPr lang="en" sz="1600" b="1" dirty="0" err="1">
                <a:solidFill>
                  <a:srgbClr val="000090"/>
                </a:solidFill>
              </a:rPr>
              <a:t>ynamics</a:t>
            </a:r>
            <a:endParaRPr lang="en" sz="1600" b="1" dirty="0">
              <a:solidFill>
                <a:srgbClr val="000090"/>
              </a:solidFill>
            </a:endParaRPr>
          </a:p>
          <a:p>
            <a:endParaRPr lang="en-US" sz="1600" b="1" dirty="0">
              <a:solidFill>
                <a:srgbClr val="000090"/>
              </a:solidFill>
            </a:endParaRPr>
          </a:p>
          <a:p>
            <a:endParaRPr sz="1500" b="1" dirty="0">
              <a:solidFill>
                <a:srgbClr val="000090"/>
              </a:solidFill>
            </a:endParaRPr>
          </a:p>
          <a:p>
            <a:r>
              <a:rPr lang="en" sz="1600" b="1" dirty="0">
                <a:solidFill>
                  <a:srgbClr val="000090"/>
                </a:solidFill>
              </a:rPr>
              <a:t>Conservation</a:t>
            </a:r>
            <a:r>
              <a:rPr lang="en-US" sz="1600" b="1" dirty="0">
                <a:solidFill>
                  <a:srgbClr val="000090"/>
                </a:solidFill>
              </a:rPr>
              <a:t/>
            </a:r>
            <a:br>
              <a:rPr lang="en-US" sz="1600" b="1" dirty="0">
                <a:solidFill>
                  <a:srgbClr val="000090"/>
                </a:solidFill>
              </a:rPr>
            </a:br>
            <a:r>
              <a:rPr lang="en-US" sz="1600" b="1" dirty="0">
                <a:solidFill>
                  <a:srgbClr val="000090"/>
                </a:solidFill>
              </a:rPr>
              <a:t>(GERP, allele freq.)</a:t>
            </a:r>
            <a:endParaRPr lang="en" sz="1600" b="1" dirty="0">
              <a:solidFill>
                <a:srgbClr val="000090"/>
              </a:solidFill>
            </a:endParaRPr>
          </a:p>
          <a:p>
            <a:endParaRPr sz="1600" b="1" dirty="0">
              <a:solidFill>
                <a:srgbClr val="000090"/>
              </a:solidFill>
            </a:endParaRPr>
          </a:p>
          <a:p>
            <a:endParaRPr sz="1600" b="1" dirty="0">
              <a:solidFill>
                <a:srgbClr val="000090"/>
              </a:solidFill>
            </a:endParaRPr>
          </a:p>
          <a:p>
            <a:r>
              <a:rPr lang="en" sz="1600" b="1" dirty="0">
                <a:solidFill>
                  <a:srgbClr val="000090"/>
                </a:solidFill>
              </a:rPr>
              <a:t>Mutational impact (motif breaking, </a:t>
            </a:r>
            <a:r>
              <a:rPr lang="en" sz="1600" b="1" dirty="0" err="1">
                <a:solidFill>
                  <a:srgbClr val="000090"/>
                </a:solidFill>
              </a:rPr>
              <a:t>Lof</a:t>
            </a:r>
            <a:r>
              <a:rPr lang="en" sz="1600" b="1" dirty="0">
                <a:solidFill>
                  <a:srgbClr val="000090"/>
                </a:solidFill>
              </a:rPr>
              <a:t>) </a:t>
            </a:r>
          </a:p>
          <a:p>
            <a:endParaRPr sz="1600" b="1" dirty="0">
              <a:solidFill>
                <a:srgbClr val="000090"/>
              </a:solidFill>
            </a:endParaRPr>
          </a:p>
          <a:p>
            <a:endParaRPr sz="1600" b="1" dirty="0">
              <a:solidFill>
                <a:srgbClr val="000090"/>
              </a:solidFill>
            </a:endParaRPr>
          </a:p>
          <a:p>
            <a:r>
              <a:rPr lang="en" sz="1600" b="1" dirty="0">
                <a:solidFill>
                  <a:srgbClr val="000090"/>
                </a:solidFill>
              </a:rPr>
              <a:t>Network (centrality position)</a:t>
            </a:r>
          </a:p>
          <a:p>
            <a:r>
              <a:rPr lang="en" sz="1600" dirty="0">
                <a:solidFill>
                  <a:srgbClr val="000090"/>
                </a:solidFill>
              </a:rPr>
              <a:t> </a:t>
            </a:r>
          </a:p>
        </p:txBody>
      </p:sp>
      <p:sp>
        <p:nvSpPr>
          <p:cNvPr id="534" name="Shape 534"/>
          <p:cNvSpPr txBox="1"/>
          <p:nvPr/>
        </p:nvSpPr>
        <p:spPr>
          <a:xfrm rot="16200000">
            <a:off x="8850918" y="3549683"/>
            <a:ext cx="5340567" cy="501200"/>
          </a:xfrm>
          <a:prstGeom prst="rect">
            <a:avLst/>
          </a:prstGeom>
          <a:noFill/>
          <a:ln>
            <a:noFill/>
          </a:ln>
        </p:spPr>
        <p:txBody>
          <a:bodyPr wrap="square" lIns="121897" tIns="60932" rIns="121897" bIns="60932" anchor="t" anchorCtr="0">
            <a:noAutofit/>
          </a:bodyPr>
          <a:lstStyle/>
          <a:p>
            <a:pPr>
              <a:buClr>
                <a:srgbClr val="7F7F7F"/>
              </a:buClr>
              <a:buSzPct val="25000"/>
            </a:pPr>
            <a:r>
              <a:rPr lang="en" sz="1300" dirty="0">
                <a:solidFill>
                  <a:srgbClr val="7F7F7F"/>
                </a:solidFill>
              </a:rPr>
              <a:t>[Fu et al., </a:t>
            </a:r>
            <a:r>
              <a:rPr lang="en" sz="1300" dirty="0" err="1">
                <a:solidFill>
                  <a:srgbClr val="7F7F7F"/>
                </a:solidFill>
              </a:rPr>
              <a:t>GenomeBiology</a:t>
            </a:r>
            <a:r>
              <a:rPr lang="en" sz="1300" dirty="0">
                <a:solidFill>
                  <a:srgbClr val="7F7F7F"/>
                </a:solidFill>
              </a:rPr>
              <a:t> ('14),</a:t>
            </a:r>
            <a:r>
              <a:rPr lang="en-US" sz="1300" dirty="0">
                <a:solidFill>
                  <a:srgbClr val="7F7F7F"/>
                </a:solidFill>
              </a:rPr>
              <a:t> , </a:t>
            </a:r>
            <a:r>
              <a:rPr lang="en" sz="1300" dirty="0" err="1">
                <a:solidFill>
                  <a:srgbClr val="7F7F7F"/>
                </a:solidFill>
              </a:rPr>
              <a:t>Khurana</a:t>
            </a:r>
            <a:r>
              <a:rPr lang="en" sz="1300" dirty="0">
                <a:solidFill>
                  <a:srgbClr val="7F7F7F"/>
                </a:solidFill>
              </a:rPr>
              <a:t> et al., Science ('13)]</a:t>
            </a:r>
          </a:p>
          <a:p>
            <a:pPr>
              <a:buClr>
                <a:srgbClr val="7F7F7F"/>
              </a:buClr>
              <a:buSzPct val="25000"/>
            </a:pPr>
            <a:r>
              <a:rPr lang="en" sz="2100" dirty="0">
                <a:solidFill>
                  <a:srgbClr val="7F7F7F"/>
                </a:solidFill>
              </a:rPr>
              <a:t>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252001" y="1241092"/>
            <a:ext cx="7298497" cy="5512112"/>
            <a:chOff x="3252000" y="1241091"/>
            <a:chExt cx="7298497" cy="5512112"/>
          </a:xfrm>
        </p:grpSpPr>
        <p:pic>
          <p:nvPicPr>
            <p:cNvPr id="530" name="Shape 530"/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52000" y="1241091"/>
              <a:ext cx="7298497" cy="54274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7422776" y="6368482"/>
              <a:ext cx="2988236" cy="3847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0048734"/>
      </p:ext>
    </p:extLst>
  </p:cSld>
  <p:clrMapOvr>
    <a:masterClrMapping/>
  </p:clrMapOvr>
  <p:transition advTm="42543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sic-template-i0jhhsb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BGLab-Basic-w-Lectures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5196</TotalTime>
  <Words>1514</Words>
  <Application>Microsoft Macintosh PowerPoint</Application>
  <PresentationFormat>Widescreen</PresentationFormat>
  <Paragraphs>298</Paragraphs>
  <Slides>30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Arial</vt:lpstr>
      <vt:lpstr>Calibri</vt:lpstr>
      <vt:lpstr>Calibri Light</vt:lpstr>
      <vt:lpstr>Courier New</vt:lpstr>
      <vt:lpstr>Helvetica</vt:lpstr>
      <vt:lpstr>Helvetica Neue</vt:lpstr>
      <vt:lpstr>Lucida Grande</vt:lpstr>
      <vt:lpstr>Merriweather Sans</vt:lpstr>
      <vt:lpstr>ＭＳ Ｐゴシック</vt:lpstr>
      <vt:lpstr>Wingdings</vt:lpstr>
      <vt:lpstr>Office Theme</vt:lpstr>
      <vt:lpstr>Basic-template-i0jhhsb-20160605</vt:lpstr>
      <vt:lpstr>MBGLab-Basic-w-Lectures</vt:lpstr>
      <vt:lpstr>Passenger Mutations  in &gt;2500 cancer genomes: Overall functional impact</vt:lpstr>
      <vt:lpstr>PowerPoint Presentation</vt:lpstr>
      <vt:lpstr>PowerPoint Presentation</vt:lpstr>
      <vt:lpstr>PowerPoint Presentation</vt:lpstr>
      <vt:lpstr>PowerPoint Presentation</vt:lpstr>
      <vt:lpstr>A case study: pRCC</vt:lpstr>
      <vt:lpstr>Passenger mutations in &gt;2500 cancer genomes:  Overall molecular functional impact</vt:lpstr>
      <vt:lpstr>Passenger mutations in &gt;2500 cancer genomes:  Overall molecular functional impact</vt:lpstr>
      <vt:lpstr>PowerPoint Presentation</vt:lpstr>
      <vt:lpstr>PowerPoint Presentation</vt:lpstr>
      <vt:lpstr>PowerPoint Presentation</vt:lpstr>
      <vt:lpstr>PowerPoint Presentation</vt:lpstr>
      <vt:lpstr>Passenger mutations in &gt;2500 cancer genomes:  Overall molecular functional impact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Passenger mutations in &gt;2500 cancer genomes:  Overall molecular functional impact</vt:lpstr>
      <vt:lpstr>Constructing evolutionary trees in pRCC</vt:lpstr>
      <vt:lpstr>PowerPoint Presentation</vt:lpstr>
      <vt:lpstr>PowerPoint Presentation</vt:lpstr>
      <vt:lpstr>Tree topology correlates with molecular subtypes</vt:lpstr>
      <vt:lpstr>PowerPoint Presentation</vt:lpstr>
      <vt:lpstr>PowerPoint Presentation</vt:lpstr>
      <vt:lpstr>Passenger mutations in &gt;2500 cancer genomes:  Overall molecular functional impact</vt:lpstr>
      <vt:lpstr>Passenger mutations in &gt;2500 cancer genomes:  Overall molecular functional impact</vt:lpstr>
      <vt:lpstr>PowerPoint Presentation</vt:lpstr>
      <vt:lpstr>PowerPoint Presentation</vt:lpstr>
      <vt:lpstr>Info about this talk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Kumar, Sushant</dc:creator>
  <cp:lastModifiedBy>Microsoft Office User</cp:lastModifiedBy>
  <cp:revision>179</cp:revision>
  <cp:lastPrinted>2017-10-12T18:37:58Z</cp:lastPrinted>
  <dcterms:created xsi:type="dcterms:W3CDTF">2017-09-29T19:30:03Z</dcterms:created>
  <dcterms:modified xsi:type="dcterms:W3CDTF">2017-11-04T03:01:00Z</dcterms:modified>
</cp:coreProperties>
</file>