
<file path=[Content_Types].xml><?xml version="1.0" encoding="utf-8"?>
<Types xmlns="http://schemas.openxmlformats.org/package/2006/content-types">
  <Default Extension="xml" ContentType="application/xml"/>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comment1.xml" ContentType="application/vnd.openxmlformats-officedocument.presentationml.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1"/>
    <p:sldMasterId id="2147483671" r:id="rId2"/>
    <p:sldMasterId id="2147483672" r:id="rId3"/>
  </p:sldMasterIdLst>
  <p:notesMasterIdLst>
    <p:notesMasterId r:id="rId61"/>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k Gerstei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2B6AC72-8D27-4A74-B1CC-F4A8CA859CB6}">
  <a:tblStyle styleId="{C2B6AC72-8D27-4A74-B1CC-F4A8CA859CB6}"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55"/>
    <p:restoredTop sz="94643"/>
  </p:normalViewPr>
  <p:slideViewPr>
    <p:cSldViewPr snapToGrid="0" snapToObjects="1">
      <p:cViewPr varScale="1">
        <p:scale>
          <a:sx n="97" d="100"/>
          <a:sy n="97" d="100"/>
        </p:scale>
        <p:origin x="192" y="5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60" Type="http://schemas.openxmlformats.org/officeDocument/2006/relationships/slide" Target="slides/slide57.xml"/><Relationship Id="rId61" Type="http://schemas.openxmlformats.org/officeDocument/2006/relationships/notesMaster" Target="notesMasters/notesMaster1.xml"/><Relationship Id="rId62" Type="http://schemas.openxmlformats.org/officeDocument/2006/relationships/commentAuthors" Target="commentAuthor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7-10-11T19:58:43.943" idx="1">
    <p:pos x="6000" y="0"/>
    <p:text>SKl - fix it</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ct val="100000"/>
              <a:buChar char="●"/>
              <a:defRPr sz="1100"/>
            </a:lvl1pPr>
            <a:lvl2pPr lvl="1">
              <a:spcBef>
                <a:spcPts val="0"/>
              </a:spcBef>
              <a:buSzPct val="100000"/>
              <a:buChar char="○"/>
              <a:defRPr sz="1100"/>
            </a:lvl2pPr>
            <a:lvl3pPr lvl="2">
              <a:spcBef>
                <a:spcPts val="0"/>
              </a:spcBef>
              <a:buSzPct val="100000"/>
              <a:buChar char="■"/>
              <a:defRPr sz="1100"/>
            </a:lvl3pPr>
            <a:lvl4pPr lvl="3">
              <a:spcBef>
                <a:spcPts val="0"/>
              </a:spcBef>
              <a:buSzPct val="100000"/>
              <a:buChar char="●"/>
              <a:defRPr sz="1100"/>
            </a:lvl4pPr>
            <a:lvl5pPr lvl="4">
              <a:spcBef>
                <a:spcPts val="0"/>
              </a:spcBef>
              <a:buSzPct val="100000"/>
              <a:buChar char="○"/>
              <a:defRPr sz="1100"/>
            </a:lvl5pPr>
            <a:lvl6pPr lvl="5">
              <a:spcBef>
                <a:spcPts val="0"/>
              </a:spcBef>
              <a:buSzPct val="100000"/>
              <a:buChar char="■"/>
              <a:defRPr sz="1100"/>
            </a:lvl6pPr>
            <a:lvl7pPr lvl="6">
              <a:spcBef>
                <a:spcPts val="0"/>
              </a:spcBef>
              <a:buSzPct val="100000"/>
              <a:buChar char="●"/>
              <a:defRPr sz="1100"/>
            </a:lvl7pPr>
            <a:lvl8pPr lvl="7">
              <a:spcBef>
                <a:spcPts val="0"/>
              </a:spcBef>
              <a:buSzPct val="100000"/>
              <a:buChar char="○"/>
              <a:defRPr sz="1100"/>
            </a:lvl8pPr>
            <a:lvl9pPr lvl="8">
              <a:spcBef>
                <a:spcPts val="0"/>
              </a:spcBef>
              <a:buSzPct val="100000"/>
              <a:buChar char="■"/>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100" name="Shape 1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60" name="Shape 2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rgbClr val="000000"/>
                </a:solidFill>
                <a:latin typeface="Arial"/>
                <a:ea typeface="Arial"/>
                <a:cs typeface="Arial"/>
                <a:sym typeface="Arial"/>
              </a:rPr>
              <a:t>11</a:t>
            </a:fld>
            <a:endParaRPr lang="en" sz="1200" b="0" i="0" u="none" strike="noStrike" cap="none">
              <a:solidFill>
                <a:srgbClr val="000000"/>
              </a:solidFill>
              <a:latin typeface="Arial"/>
              <a:ea typeface="Arial"/>
              <a:cs typeface="Arial"/>
              <a:sym typeface="Arial"/>
            </a:endParaRPr>
          </a:p>
        </p:txBody>
      </p:sp>
      <p:sp>
        <p:nvSpPr>
          <p:cNvPr id="268" name="Shape 268"/>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rgbClr val="000000"/>
                </a:solidFill>
                <a:latin typeface="Calibri"/>
                <a:ea typeface="Calibri"/>
                <a:cs typeface="Calibri"/>
                <a:sym typeface="Calibri"/>
              </a:rPr>
              <a:t>11</a:t>
            </a:fld>
            <a:endParaRPr lang="en" sz="1200" b="0" i="0" u="none" strike="noStrike" cap="none">
              <a:solidFill>
                <a:srgbClr val="000000"/>
              </a:solidFill>
              <a:latin typeface="Calibri"/>
              <a:ea typeface="Calibri"/>
              <a:cs typeface="Calibri"/>
              <a:sym typeface="Calibri"/>
            </a:endParaRPr>
          </a:p>
        </p:txBody>
      </p:sp>
      <p:sp>
        <p:nvSpPr>
          <p:cNvPr id="269" name="Shape 26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med" len="med"/>
            <a:tailEnd type="none" w="med" len="med"/>
          </a:ln>
        </p:spPr>
      </p:sp>
      <p:sp>
        <p:nvSpPr>
          <p:cNvPr id="270" name="Shape 270"/>
          <p:cNvSpPr txBox="1">
            <a:spLocks noGrp="1"/>
          </p:cNvSpPr>
          <p:nvPr>
            <p:ph type="body" idx="1"/>
          </p:nvPr>
        </p:nvSpPr>
        <p:spPr>
          <a:xfrm>
            <a:off x="685800" y="4400550"/>
            <a:ext cx="5486400" cy="3600600"/>
          </a:xfrm>
          <a:prstGeom prst="rect">
            <a:avLst/>
          </a:prstGeom>
          <a:solidFill>
            <a:srgbClr val="FFFFFF"/>
          </a:solidFill>
          <a:ln w="9525" cap="flat" cmpd="sng">
            <a:solidFill>
              <a:srgbClr val="000000"/>
            </a:solidFill>
            <a:prstDash val="solid"/>
            <a:miter lim="800000"/>
            <a:headEnd type="none" w="med" len="med"/>
            <a:tailEnd type="none" w="med" len="med"/>
          </a:ln>
        </p:spPr>
        <p:txBody>
          <a:bodyPr wrap="square" lIns="91425" tIns="45700" rIns="91425" bIns="45700" anchor="t" anchorCtr="0">
            <a:noAutofit/>
          </a:bodyPr>
          <a:lstStyle/>
          <a:p>
            <a:pPr marL="0" marR="0" lvl="0" indent="0" algn="l" rtl="0">
              <a:spcBef>
                <a:spcPts val="0"/>
              </a:spcBef>
              <a:buSzPct val="25000"/>
              <a:buNone/>
            </a:pPr>
            <a:r>
              <a:rPr lang="en" sz="1800" b="0" i="0" u="none" strike="noStrike" cap="none">
                <a:solidFill>
                  <a:schemeClr val="dk1"/>
                </a:solidFill>
                <a:latin typeface="Calibri"/>
                <a:ea typeface="Calibri"/>
                <a:cs typeface="Calibri"/>
                <a:sym typeface="Calibri"/>
              </a:rPr>
              <a:t>Big data challenge, graphical interface is important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300" b="0" i="0" u="none" strike="noStrike" cap="none">
                <a:solidFill>
                  <a:srgbClr val="000000"/>
                </a:solidFill>
                <a:latin typeface="Calibri"/>
                <a:ea typeface="Calibri"/>
                <a:cs typeface="Calibri"/>
                <a:sym typeface="Calibri"/>
              </a:rPr>
              <a:t>12</a:t>
            </a:fld>
            <a:endParaRPr lang="en" sz="1300" b="0" i="0" u="none" strike="noStrike" cap="none">
              <a:solidFill>
                <a:srgbClr val="000000"/>
              </a:solidFill>
              <a:latin typeface="Calibri"/>
              <a:ea typeface="Calibri"/>
              <a:cs typeface="Calibri"/>
              <a:sym typeface="Calibri"/>
            </a:endParaRPr>
          </a:p>
        </p:txBody>
      </p:sp>
      <p:sp>
        <p:nvSpPr>
          <p:cNvPr id="282" name="Shape 28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med" len="med"/>
            <a:tailEnd type="none" w="med" len="med"/>
          </a:ln>
        </p:spPr>
      </p:sp>
      <p:sp>
        <p:nvSpPr>
          <p:cNvPr id="283" name="Shape 283"/>
          <p:cNvSpPr txBox="1">
            <a:spLocks noGrp="1"/>
          </p:cNvSpPr>
          <p:nvPr>
            <p:ph type="body" idx="1"/>
          </p:nvPr>
        </p:nvSpPr>
        <p:spPr>
          <a:xfrm>
            <a:off x="685800" y="4400550"/>
            <a:ext cx="5486400" cy="3600600"/>
          </a:xfrm>
          <a:prstGeom prst="rect">
            <a:avLst/>
          </a:prstGeom>
          <a:solidFill>
            <a:srgbClr val="FFFFFF"/>
          </a:solidFill>
          <a:ln w="9525" cap="flat" cmpd="sng">
            <a:solidFill>
              <a:srgbClr val="000000"/>
            </a:solidFill>
            <a:prstDash val="solid"/>
            <a:miter lim="800000"/>
            <a:headEnd type="none" w="med" len="med"/>
            <a:tailEnd type="none" w="med" len="med"/>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Shape 30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302" name="Shape 302"/>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303" name="Shape 303"/>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rgbClr val="000000"/>
                </a:solidFill>
                <a:latin typeface="Calibri"/>
                <a:ea typeface="Calibri"/>
                <a:cs typeface="Calibri"/>
                <a:sym typeface="Calibri"/>
              </a:rPr>
              <a:t>13</a:t>
            </a:fld>
            <a:endParaRPr lang="en"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313" name="Shape 31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Shape 320"/>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321" name="Shape 32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Shape 330"/>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331" name="Shape 33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Shape 339"/>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340" name="Shape 3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Shape 34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348" name="Shape 348"/>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349" name="Shape 349"/>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18</a:t>
            </a:fld>
            <a:endParaRPr lang="en"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Shape 35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356" name="Shape 356"/>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r>
              <a:rPr lang="en" sz="1200" b="1" i="0" u="none" strike="noStrike" cap="none">
                <a:solidFill>
                  <a:schemeClr val="dk1"/>
                </a:solidFill>
                <a:latin typeface="Calibri"/>
                <a:ea typeface="Calibri"/>
                <a:cs typeface="Calibri"/>
                <a:sym typeface="Calibri"/>
              </a:rPr>
              <a:t>An example illustrating the case in which ∆F &lt; 0.</a:t>
            </a:r>
            <a:r>
              <a:rPr lang="en" sz="1200" b="0" i="0" u="none" strike="noStrike" cap="none">
                <a:solidFill>
                  <a:schemeClr val="dk1"/>
                </a:solidFill>
                <a:latin typeface="Calibri"/>
                <a:ea typeface="Calibri"/>
                <a:cs typeface="Calibri"/>
                <a:sym typeface="Calibri"/>
              </a:rPr>
              <a:t> The ∆F associated with an SNV is negative if the SNV introduces a destabilizing effect. Shown here is the result of changing residue ID 31 in plastocyanin (pdb ID 3CVD) from the wild-type residue (Trp) to a mutated residue (Tyr). </a:t>
            </a:r>
            <a:r>
              <a:rPr lang="en" sz="1200" b="0" i="1" u="none" strike="noStrike" cap="none">
                <a:solidFill>
                  <a:schemeClr val="dk1"/>
                </a:solidFill>
                <a:latin typeface="Calibri"/>
                <a:ea typeface="Calibri"/>
                <a:cs typeface="Calibri"/>
                <a:sym typeface="Calibri"/>
              </a:rPr>
              <a:t>Left)</a:t>
            </a:r>
            <a:r>
              <a:rPr lang="en" sz="1200" b="0" i="0" u="none" strike="noStrike" cap="none">
                <a:solidFill>
                  <a:schemeClr val="dk1"/>
                </a:solidFill>
                <a:latin typeface="Calibri"/>
                <a:ea typeface="Calibri"/>
                <a:cs typeface="Calibri"/>
                <a:sym typeface="Calibri"/>
              </a:rPr>
              <a:t> The protein in its wild-type form (in green), in which the tryptophan residue at position 31 is substantially more energetically favorable relative to the mean energy ⟨E⟩ that would result from having any of the possible 20 amino acids at that position. This disparity is designated by (⟨E⟩ - E</a:t>
            </a:r>
            <a:r>
              <a:rPr lang="en" sz="1200" b="0" i="0" u="none" strike="noStrike" cap="none" baseline="-25000">
                <a:solidFill>
                  <a:schemeClr val="dk1"/>
                </a:solidFill>
                <a:latin typeface="Calibri"/>
                <a:ea typeface="Calibri"/>
                <a:cs typeface="Calibri"/>
                <a:sym typeface="Calibri"/>
              </a:rPr>
              <a:t>nat</a:t>
            </a:r>
            <a:r>
              <a:rPr lang="en" sz="1200" b="0" i="0" u="none" strike="noStrike" cap="none">
                <a:solidFill>
                  <a:schemeClr val="dk1"/>
                </a:solidFill>
                <a:latin typeface="Calibri"/>
                <a:ea typeface="Calibri"/>
                <a:cs typeface="Calibri"/>
                <a:sym typeface="Calibri"/>
              </a:rPr>
              <a:t>)/σ</a:t>
            </a:r>
            <a:r>
              <a:rPr lang="en" sz="1200" b="0" i="0" u="none" strike="noStrike" cap="none" baseline="-25000">
                <a:solidFill>
                  <a:schemeClr val="dk1"/>
                </a:solidFill>
                <a:latin typeface="Calibri"/>
                <a:ea typeface="Calibri"/>
                <a:cs typeface="Calibri"/>
                <a:sym typeface="Calibri"/>
              </a:rPr>
              <a:t>E </a:t>
            </a:r>
            <a:r>
              <a:rPr lang="en" sz="1200" b="0" i="0" u="none" strike="noStrike" cap="none">
                <a:solidFill>
                  <a:schemeClr val="dk1"/>
                </a:solidFill>
                <a:latin typeface="Calibri"/>
                <a:ea typeface="Calibri"/>
                <a:cs typeface="Calibri"/>
                <a:sym typeface="Calibri"/>
              </a:rPr>
              <a:t>= F</a:t>
            </a:r>
            <a:r>
              <a:rPr lang="en" sz="1200" b="0" i="0" u="none" strike="noStrike" cap="none" baseline="-25000">
                <a:solidFill>
                  <a:schemeClr val="dk1"/>
                </a:solidFill>
                <a:latin typeface="Calibri"/>
                <a:ea typeface="Calibri"/>
                <a:cs typeface="Calibri"/>
                <a:sym typeface="Calibri"/>
              </a:rPr>
              <a:t>nat</a:t>
            </a:r>
            <a:r>
              <a:rPr lang="en" sz="1200" b="0" i="0" u="none" strike="noStrike" cap="none">
                <a:solidFill>
                  <a:schemeClr val="dk1"/>
                </a:solidFill>
                <a:latin typeface="Calibri"/>
                <a:ea typeface="Calibri"/>
                <a:cs typeface="Calibri"/>
                <a:sym typeface="Calibri"/>
              </a:rPr>
              <a:t> &gt; 0. </a:t>
            </a:r>
            <a:r>
              <a:rPr lang="en" sz="1200" b="0" i="1" u="none" strike="noStrike" cap="none">
                <a:solidFill>
                  <a:schemeClr val="dk1"/>
                </a:solidFill>
                <a:latin typeface="Calibri"/>
                <a:ea typeface="Calibri"/>
                <a:cs typeface="Calibri"/>
                <a:sym typeface="Calibri"/>
              </a:rPr>
              <a:t>Right)</a:t>
            </a:r>
            <a:r>
              <a:rPr lang="en" sz="1200" b="0" i="0" u="none" strike="noStrike" cap="none">
                <a:solidFill>
                  <a:schemeClr val="dk1"/>
                </a:solidFill>
                <a:latin typeface="Calibri"/>
                <a:ea typeface="Calibri"/>
                <a:cs typeface="Calibri"/>
                <a:sym typeface="Calibri"/>
              </a:rPr>
              <a:t> The entire protein structure is then modeled to generate the mutated structure after the SNV W31Y is introduced, thereby changing the relative energetic distributions for the different amino acids. The new mean and standard deviation associated with the energies of the modeled structure are designated by ⟨E⟩’ and σ</a:t>
            </a:r>
            <a:r>
              <a:rPr lang="en" sz="1200" b="0" i="0" u="none" strike="noStrike" cap="none" baseline="-25000">
                <a:solidFill>
                  <a:schemeClr val="dk1"/>
                </a:solidFill>
                <a:latin typeface="Calibri"/>
                <a:ea typeface="Calibri"/>
                <a:cs typeface="Calibri"/>
                <a:sym typeface="Calibri"/>
              </a:rPr>
              <a:t>E</a:t>
            </a:r>
            <a:r>
              <a:rPr lang="en" sz="1200" b="0" i="0" u="none" strike="noStrike" cap="none">
                <a:solidFill>
                  <a:schemeClr val="dk1"/>
                </a:solidFill>
                <a:latin typeface="Calibri"/>
                <a:ea typeface="Calibri"/>
                <a:cs typeface="Calibri"/>
                <a:sym typeface="Calibri"/>
              </a:rPr>
              <a:t>’, respectively. In this case, the SNV that introduces 31Y results in an energy that is higher than the mean energy of all possible 20 amino acids at that position. This disparity is designated by (⟨E⟩’ - E</a:t>
            </a:r>
            <a:r>
              <a:rPr lang="en" sz="1200" b="0" i="0" u="none" strike="noStrike" cap="none" baseline="-25000">
                <a:solidFill>
                  <a:schemeClr val="dk1"/>
                </a:solidFill>
                <a:latin typeface="Calibri"/>
                <a:ea typeface="Calibri"/>
                <a:cs typeface="Calibri"/>
                <a:sym typeface="Calibri"/>
              </a:rPr>
              <a:t>mut</a:t>
            </a:r>
            <a:r>
              <a:rPr lang="en" sz="1200" b="0" i="0" u="none" strike="noStrike" cap="none">
                <a:solidFill>
                  <a:schemeClr val="dk1"/>
                </a:solidFill>
                <a:latin typeface="Calibri"/>
                <a:ea typeface="Calibri"/>
                <a:cs typeface="Calibri"/>
                <a:sym typeface="Calibri"/>
              </a:rPr>
              <a:t>)/σ</a:t>
            </a:r>
            <a:r>
              <a:rPr lang="en" sz="1200" b="0" i="0" u="none" strike="noStrike" cap="none" baseline="-25000">
                <a:solidFill>
                  <a:schemeClr val="dk1"/>
                </a:solidFill>
                <a:latin typeface="Calibri"/>
                <a:ea typeface="Calibri"/>
                <a:cs typeface="Calibri"/>
                <a:sym typeface="Calibri"/>
              </a:rPr>
              <a:t>E</a:t>
            </a:r>
            <a:r>
              <a:rPr lang="en" sz="1200" b="0" i="0" u="none" strike="noStrike" cap="none">
                <a:solidFill>
                  <a:schemeClr val="dk1"/>
                </a:solidFill>
                <a:latin typeface="Calibri"/>
                <a:ea typeface="Calibri"/>
                <a:cs typeface="Calibri"/>
                <a:sym typeface="Calibri"/>
              </a:rPr>
              <a:t>’ = F</a:t>
            </a:r>
            <a:r>
              <a:rPr lang="en" sz="1200" b="0" i="0" u="none" strike="noStrike" cap="none" baseline="-25000">
                <a:solidFill>
                  <a:schemeClr val="dk1"/>
                </a:solidFill>
                <a:latin typeface="Calibri"/>
                <a:ea typeface="Calibri"/>
                <a:cs typeface="Calibri"/>
                <a:sym typeface="Calibri"/>
              </a:rPr>
              <a:t>mut</a:t>
            </a:r>
            <a:r>
              <a:rPr lang="en" sz="1200" b="0" i="0" u="none" strike="noStrike" cap="none">
                <a:solidFill>
                  <a:schemeClr val="dk1"/>
                </a:solidFill>
                <a:latin typeface="Calibri"/>
                <a:ea typeface="Calibri"/>
                <a:cs typeface="Calibri"/>
                <a:sym typeface="Calibri"/>
              </a:rPr>
              <a:t> &lt; 0. Taken together, the negative value associated with the disparity between the F</a:t>
            </a:r>
            <a:r>
              <a:rPr lang="en" sz="1200" b="0" i="0" u="none" strike="noStrike" cap="none" baseline="-25000">
                <a:solidFill>
                  <a:schemeClr val="dk1"/>
                </a:solidFill>
                <a:latin typeface="Calibri"/>
                <a:ea typeface="Calibri"/>
                <a:cs typeface="Calibri"/>
                <a:sym typeface="Calibri"/>
              </a:rPr>
              <a:t>mut</a:t>
            </a:r>
            <a:r>
              <a:rPr lang="en" sz="1200" b="0" i="0" u="none" strike="noStrike" cap="none">
                <a:solidFill>
                  <a:schemeClr val="dk1"/>
                </a:solidFill>
                <a:latin typeface="Calibri"/>
                <a:ea typeface="Calibri"/>
                <a:cs typeface="Calibri"/>
                <a:sym typeface="Calibri"/>
              </a:rPr>
              <a:t> and F</a:t>
            </a:r>
            <a:r>
              <a:rPr lang="en" sz="1200" b="0" i="0" u="none" strike="noStrike" cap="none" baseline="-25000">
                <a:solidFill>
                  <a:schemeClr val="dk1"/>
                </a:solidFill>
                <a:latin typeface="Calibri"/>
                <a:ea typeface="Calibri"/>
                <a:cs typeface="Calibri"/>
                <a:sym typeface="Calibri"/>
              </a:rPr>
              <a:t>nat</a:t>
            </a:r>
            <a:r>
              <a:rPr lang="en" sz="1200" b="0" i="0" u="none" strike="noStrike" cap="none">
                <a:solidFill>
                  <a:schemeClr val="dk1"/>
                </a:solidFill>
                <a:latin typeface="Calibri"/>
                <a:ea typeface="Calibri"/>
                <a:cs typeface="Calibri"/>
                <a:sym typeface="Calibri"/>
              </a:rPr>
              <a:t> values (F</a:t>
            </a:r>
            <a:r>
              <a:rPr lang="en" sz="1200" b="0" i="0" u="none" strike="noStrike" cap="none" baseline="-25000">
                <a:solidFill>
                  <a:schemeClr val="dk1"/>
                </a:solidFill>
                <a:latin typeface="Calibri"/>
                <a:ea typeface="Calibri"/>
                <a:cs typeface="Calibri"/>
                <a:sym typeface="Calibri"/>
              </a:rPr>
              <a:t>mut</a:t>
            </a:r>
            <a:r>
              <a:rPr lang="en" sz="1200" b="0" i="0" u="none" strike="noStrike" cap="none">
                <a:solidFill>
                  <a:schemeClr val="dk1"/>
                </a:solidFill>
                <a:latin typeface="Calibri"/>
                <a:ea typeface="Calibri"/>
                <a:cs typeface="Calibri"/>
                <a:sym typeface="Calibri"/>
              </a:rPr>
              <a:t> - F</a:t>
            </a:r>
            <a:r>
              <a:rPr lang="en" sz="1200" b="0" i="0" u="none" strike="noStrike" cap="none" baseline="-25000">
                <a:solidFill>
                  <a:schemeClr val="dk1"/>
                </a:solidFill>
                <a:latin typeface="Calibri"/>
                <a:ea typeface="Calibri"/>
                <a:cs typeface="Calibri"/>
                <a:sym typeface="Calibri"/>
              </a:rPr>
              <a:t>nat</a:t>
            </a:r>
            <a:r>
              <a:rPr lang="en" sz="1200" b="0" i="0" u="none" strike="noStrike" cap="none">
                <a:solidFill>
                  <a:schemeClr val="dk1"/>
                </a:solidFill>
                <a:latin typeface="Calibri"/>
                <a:ea typeface="Calibri"/>
                <a:cs typeface="Calibri"/>
                <a:sym typeface="Calibri"/>
              </a:rPr>
              <a:t> = ∆F &lt; 0) indicates that the this SNV is locally unfavorable.</a:t>
            </a:r>
          </a:p>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357" name="Shape 357"/>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19</a:t>
            </a:fld>
            <a:endParaRPr lang="en"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08" name="Shape 108"/>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364" name="Shape 364"/>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365" name="Shape 365"/>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20</a:t>
            </a:fld>
            <a:endParaRPr lang="en"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Shape 38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381" name="Shape 381"/>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r>
              <a:rPr lang="en" sz="1200" b="0" i="0" u="none" strike="noStrike" cap="none">
                <a:solidFill>
                  <a:schemeClr val="dk1"/>
                </a:solidFill>
                <a:latin typeface="Calibri"/>
                <a:ea typeface="Calibri"/>
                <a:cs typeface="Calibri"/>
                <a:sym typeface="Calibri"/>
              </a:rPr>
              <a:t>We observed that benign SNVs lead to greater disruptions within minimally frustrated surface residues compared to core residues in the native structure, and this trend is observed when using both ExAC and 1KG (Figure A &amp; B). However, SNVs from HGMD that impact minimally frustrated core residues induce stronger perturbations than benign SNVs influencing minimally frustrated core residues </a:t>
            </a:r>
            <a:r>
              <a:rPr lang="en" sz="1200" b="0" i="1" u="none" strike="noStrike" cap="none">
                <a:solidFill>
                  <a:schemeClr val="dk1"/>
                </a:solidFill>
                <a:latin typeface="Calibri"/>
                <a:ea typeface="Calibri"/>
                <a:cs typeface="Calibri"/>
                <a:sym typeface="Calibri"/>
              </a:rPr>
              <a:t> </a:t>
            </a:r>
            <a:r>
              <a:rPr lang="en" sz="1200" b="0" i="0" u="none" strike="noStrike" cap="none">
                <a:solidFill>
                  <a:schemeClr val="dk1"/>
                </a:solidFill>
                <a:latin typeface="Calibri"/>
                <a:ea typeface="Calibri"/>
                <a:cs typeface="Calibri"/>
                <a:sym typeface="Calibri"/>
              </a:rPr>
              <a:t>(Figure C). This suggest that the mechanistic difference between benign and disease SNVs can be attributed to their impact on the local environment of core residues. Within the core, disease-associated SNVs result in more severe perturbations to local interactions relative to those introduced by benign SNVs. These local disruptions are propagated throughout the core and, in turn, drive the deleteriousness of various disease-associated SNVs.</a:t>
            </a:r>
          </a:p>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382" name="Shape 382"/>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21</a:t>
            </a:fld>
            <a:endParaRPr lang="en"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Shape 40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404" name="Shape 404"/>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r>
              <a:rPr lang="en" sz="1200" b="0" i="0" u="none" strike="noStrike" cap="none">
                <a:solidFill>
                  <a:schemeClr val="dk1"/>
                </a:solidFill>
                <a:latin typeface="Calibri"/>
                <a:ea typeface="Calibri"/>
                <a:cs typeface="Calibri"/>
                <a:sym typeface="Calibri"/>
              </a:rPr>
              <a:t>we observe that somatic SNVs associated with TSGs change the frustration more in core than the surface, whereas those associated with oncogenes manifest the opposite pattern. This is consistent with LOF and GOF mechanism proposed for TSG and oncogene driven cancer progression.</a:t>
            </a:r>
          </a:p>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405" name="Shape 405"/>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22</a:t>
            </a:fld>
            <a:endParaRPr lang="en"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Shape 417"/>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418" name="Shape 4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Shape 42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426" name="Shape 4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Shape 4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36" name="Shape 43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Shape 482"/>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483" name="Shape 4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Shape 49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91" name="Shape 491"/>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492" name="Shape 492"/>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27</a:t>
            </a:fld>
            <a:endParaRPr lang="en"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Shape 634"/>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635" name="Shape 63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Shape 783"/>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784" name="Shape 78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33" name="Shape 133"/>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
        <p:cNvGrpSpPr/>
        <p:nvPr/>
      </p:nvGrpSpPr>
      <p:grpSpPr>
        <a:xfrm>
          <a:off x="0" y="0"/>
          <a:ext cx="0" cy="0"/>
          <a:chOff x="0" y="0"/>
          <a:chExt cx="0" cy="0"/>
        </a:xfrm>
      </p:grpSpPr>
      <p:sp>
        <p:nvSpPr>
          <p:cNvPr id="946" name="Shape 946"/>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947" name="Shape 94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Shape 111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1112" name="Shape 1112"/>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113" name="Shape 1113"/>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rgbClr val="000000"/>
                </a:solidFill>
                <a:latin typeface="Calibri"/>
                <a:ea typeface="Calibri"/>
                <a:cs typeface="Calibri"/>
                <a:sym typeface="Calibri"/>
              </a:rPr>
              <a:t>31</a:t>
            </a:fld>
            <a:endParaRPr lang="en"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Shape 111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0" name="Shape 112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Shape 1131"/>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132" name="Shape 11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
        <p:cNvGrpSpPr/>
        <p:nvPr/>
      </p:nvGrpSpPr>
      <p:grpSpPr>
        <a:xfrm>
          <a:off x="0" y="0"/>
          <a:ext cx="0" cy="0"/>
          <a:chOff x="0" y="0"/>
          <a:chExt cx="0" cy="0"/>
        </a:xfrm>
      </p:grpSpPr>
      <p:sp>
        <p:nvSpPr>
          <p:cNvPr id="1139" name="Shape 1139"/>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1140" name="Shape 11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Shape 114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48" name="Shape 1148"/>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149" name="Shape 1149"/>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35</a:t>
            </a:fld>
            <a:endParaRPr lang="en" sz="1200">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0"/>
        <p:cNvGrpSpPr/>
        <p:nvPr/>
      </p:nvGrpSpPr>
      <p:grpSpPr>
        <a:xfrm>
          <a:off x="0" y="0"/>
          <a:ext cx="0" cy="0"/>
          <a:chOff x="0" y="0"/>
          <a:chExt cx="0" cy="0"/>
        </a:xfrm>
      </p:grpSpPr>
      <p:sp>
        <p:nvSpPr>
          <p:cNvPr id="1181" name="Shape 118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82" name="Shape 1182"/>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200" b="0" i="0" u="none" strike="noStrike" cap="none">
                <a:solidFill>
                  <a:schemeClr val="dk1"/>
                </a:solidFill>
                <a:latin typeface="Calibri"/>
                <a:ea typeface="Calibri"/>
                <a:cs typeface="Calibri"/>
                <a:sym typeface="Calibri"/>
              </a:rPr>
              <a:t>Formally, this method incorporates the annotation length l, the number of random bins we’re going to place in the surrounding genome, n, and two parameters that determine the boundaries of the local genome in which we place random bins, d_min and d_max. d_max has to be small enough that the background mutation rate is roughly constant, while d_min exists to ensure that, if there’s some transitionary region between the mutation rate of a and the mutation rate of the surrounding genome, that the signal from a won’t bleed into our analysis of the local genome context.</a:t>
            </a:r>
          </a:p>
        </p:txBody>
      </p:sp>
      <p:sp>
        <p:nvSpPr>
          <p:cNvPr id="1183" name="Shape 1183"/>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36</a:t>
            </a:fld>
            <a:endParaRPr lang="en" sz="1200">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Shape 118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90" name="Shape 1190"/>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200" b="0" i="0" u="none" strike="noStrike" cap="none">
                <a:solidFill>
                  <a:schemeClr val="dk1"/>
                </a:solidFill>
                <a:latin typeface="Calibri"/>
                <a:ea typeface="Calibri"/>
                <a:cs typeface="Calibri"/>
                <a:sym typeface="Calibri"/>
              </a:rPr>
              <a:t>The second version of MOAT operates on the idea of variant-based permutation. We place bins over the entire genome that each represent a local genome context, shuffle the variants in each bin, and track permuted variant counts for the annotation we’re studying.</a:t>
            </a:r>
          </a:p>
        </p:txBody>
      </p:sp>
      <p:sp>
        <p:nvSpPr>
          <p:cNvPr id="1191" name="Shape 1191"/>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37</a:t>
            </a:fld>
            <a:endParaRPr lang="en" sz="1200">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Shape 1200"/>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201" name="Shape 120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Shape 1208"/>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209" name="Shape 120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43" name="Shape 143"/>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Shape 130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1302" name="Shape 1302"/>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303" name="Shape 1303"/>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a:solidFill>
                  <a:srgbClr val="000000"/>
                </a:solidFill>
                <a:latin typeface="Calibri"/>
                <a:ea typeface="Calibri"/>
                <a:cs typeface="Calibri"/>
                <a:sym typeface="Calibri"/>
              </a:rPr>
              <a:t>40</a:t>
            </a:fld>
            <a:endParaRPr lang="en" sz="1200">
              <a:solidFill>
                <a:srgbClr val="000000"/>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Shape 131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1313" name="Shape 1313"/>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314" name="Shape 1314"/>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a:solidFill>
                  <a:srgbClr val="000000"/>
                </a:solidFill>
                <a:latin typeface="Calibri"/>
                <a:ea typeface="Calibri"/>
                <a:cs typeface="Calibri"/>
                <a:sym typeface="Calibri"/>
              </a:rPr>
              <a:t>41</a:t>
            </a:fld>
            <a:endParaRPr lang="en" sz="1200">
              <a:solidFill>
                <a:srgbClr val="000000"/>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
        <p:cNvGrpSpPr/>
        <p:nvPr/>
      </p:nvGrpSpPr>
      <p:grpSpPr>
        <a:xfrm>
          <a:off x="0" y="0"/>
          <a:ext cx="0" cy="0"/>
          <a:chOff x="0" y="0"/>
          <a:chExt cx="0" cy="0"/>
        </a:xfrm>
      </p:grpSpPr>
      <p:sp>
        <p:nvSpPr>
          <p:cNvPr id="1318" name="Shape 1318"/>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319" name="Shape 131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2"/>
        <p:cNvGrpSpPr/>
        <p:nvPr/>
      </p:nvGrpSpPr>
      <p:grpSpPr>
        <a:xfrm>
          <a:off x="0" y="0"/>
          <a:ext cx="0" cy="0"/>
          <a:chOff x="0" y="0"/>
          <a:chExt cx="0" cy="0"/>
        </a:xfrm>
      </p:grpSpPr>
      <p:sp>
        <p:nvSpPr>
          <p:cNvPr id="1323" name="Shape 1323"/>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324" name="Shape 1324"/>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Shape 1337"/>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1338" name="Shape 13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Shape 1345"/>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346" name="Shape 13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2"/>
        <p:cNvGrpSpPr/>
        <p:nvPr/>
      </p:nvGrpSpPr>
      <p:grpSpPr>
        <a:xfrm>
          <a:off x="0" y="0"/>
          <a:ext cx="0" cy="0"/>
          <a:chOff x="0" y="0"/>
          <a:chExt cx="0" cy="0"/>
        </a:xfrm>
      </p:grpSpPr>
      <p:sp>
        <p:nvSpPr>
          <p:cNvPr id="1353" name="Shape 13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54" name="Shape 13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355" name="Shape 13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46</a:t>
            </a:fld>
            <a:endParaRPr lang="en"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Shape 136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63" name="Shape 136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0"/>
        <p:cNvGrpSpPr/>
        <p:nvPr/>
      </p:nvGrpSpPr>
      <p:grpSpPr>
        <a:xfrm>
          <a:off x="0" y="0"/>
          <a:ext cx="0" cy="0"/>
          <a:chOff x="0" y="0"/>
          <a:chExt cx="0" cy="0"/>
        </a:xfrm>
      </p:grpSpPr>
      <p:sp>
        <p:nvSpPr>
          <p:cNvPr id="1371" name="Shape 1371"/>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372" name="Shape 13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7"/>
        <p:cNvGrpSpPr/>
        <p:nvPr/>
      </p:nvGrpSpPr>
      <p:grpSpPr>
        <a:xfrm>
          <a:off x="0" y="0"/>
          <a:ext cx="0" cy="0"/>
          <a:chOff x="0" y="0"/>
          <a:chExt cx="0" cy="0"/>
        </a:xfrm>
      </p:grpSpPr>
      <p:sp>
        <p:nvSpPr>
          <p:cNvPr id="1378" name="Shape 1378"/>
          <p:cNvSpPr txBox="1">
            <a:spLocks noGrp="1"/>
          </p:cNvSpPr>
          <p:nvPr>
            <p:ph type="body" idx="1"/>
          </p:nvPr>
        </p:nvSpPr>
        <p:spPr>
          <a:xfrm>
            <a:off x="685800" y="4400550"/>
            <a:ext cx="5486400" cy="360045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1379" name="Shape 137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8" name="Shape 188"/>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Shape 13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86" name="Shape 1386"/>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387" name="Shape 1387"/>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50</a:t>
            </a:fld>
            <a:endParaRPr lang="en" sz="1200">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6"/>
        <p:cNvGrpSpPr/>
        <p:nvPr/>
      </p:nvGrpSpPr>
      <p:grpSpPr>
        <a:xfrm>
          <a:off x="0" y="0"/>
          <a:ext cx="0" cy="0"/>
          <a:chOff x="0" y="0"/>
          <a:chExt cx="0" cy="0"/>
        </a:xfrm>
      </p:grpSpPr>
      <p:sp>
        <p:nvSpPr>
          <p:cNvPr id="1407" name="Shape 14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08" name="Shape 1408"/>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409" name="Shape 1409"/>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51</a:t>
            </a:fld>
            <a:endParaRPr lang="en" sz="1200">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0"/>
        <p:cNvGrpSpPr/>
        <p:nvPr/>
      </p:nvGrpSpPr>
      <p:grpSpPr>
        <a:xfrm>
          <a:off x="0" y="0"/>
          <a:ext cx="0" cy="0"/>
          <a:chOff x="0" y="0"/>
          <a:chExt cx="0" cy="0"/>
        </a:xfrm>
      </p:grpSpPr>
      <p:sp>
        <p:nvSpPr>
          <p:cNvPr id="1421" name="Shape 14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22" name="Shape 1422"/>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423" name="Shape 1423"/>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52</a:t>
            </a:fld>
            <a:endParaRPr lang="en" sz="1200">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9"/>
        <p:cNvGrpSpPr/>
        <p:nvPr/>
      </p:nvGrpSpPr>
      <p:grpSpPr>
        <a:xfrm>
          <a:off x="0" y="0"/>
          <a:ext cx="0" cy="0"/>
          <a:chOff x="0" y="0"/>
          <a:chExt cx="0" cy="0"/>
        </a:xfrm>
      </p:grpSpPr>
      <p:sp>
        <p:nvSpPr>
          <p:cNvPr id="1470" name="Shape 14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1" name="Shape 1471"/>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472" name="Shape 1472"/>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53</a:t>
            </a:fld>
            <a:endParaRPr lang="en" sz="1200">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7"/>
        <p:cNvGrpSpPr/>
        <p:nvPr/>
      </p:nvGrpSpPr>
      <p:grpSpPr>
        <a:xfrm>
          <a:off x="0" y="0"/>
          <a:ext cx="0" cy="0"/>
          <a:chOff x="0" y="0"/>
          <a:chExt cx="0" cy="0"/>
        </a:xfrm>
      </p:grpSpPr>
      <p:sp>
        <p:nvSpPr>
          <p:cNvPr id="1478" name="Shape 1478"/>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1479" name="Shape 14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5"/>
        <p:cNvGrpSpPr/>
        <p:nvPr/>
      </p:nvGrpSpPr>
      <p:grpSpPr>
        <a:xfrm>
          <a:off x="0" y="0"/>
          <a:ext cx="0" cy="0"/>
          <a:chOff x="0" y="0"/>
          <a:chExt cx="0" cy="0"/>
        </a:xfrm>
      </p:grpSpPr>
      <p:sp>
        <p:nvSpPr>
          <p:cNvPr id="1486" name="Shape 148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1487" name="Shape 14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3"/>
        <p:cNvGrpSpPr/>
        <p:nvPr/>
      </p:nvGrpSpPr>
      <p:grpSpPr>
        <a:xfrm>
          <a:off x="0" y="0"/>
          <a:ext cx="0" cy="0"/>
          <a:chOff x="0" y="0"/>
          <a:chExt cx="0" cy="0"/>
        </a:xfrm>
      </p:grpSpPr>
      <p:sp>
        <p:nvSpPr>
          <p:cNvPr id="1494" name="Shape 149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1495" name="Shape 1495"/>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3"/>
        <p:cNvGrpSpPr/>
        <p:nvPr/>
      </p:nvGrpSpPr>
      <p:grpSpPr>
        <a:xfrm>
          <a:off x="0" y="0"/>
          <a:ext cx="0" cy="0"/>
          <a:chOff x="0" y="0"/>
          <a:chExt cx="0" cy="0"/>
        </a:xfrm>
      </p:grpSpPr>
      <p:sp>
        <p:nvSpPr>
          <p:cNvPr id="1504" name="Shape 150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05" name="Shape 150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5" name="Shape 21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txBox="1">
            <a:spLocks noGrp="1"/>
          </p:cNvSpPr>
          <p:nvPr>
            <p:ph type="body" idx="1"/>
          </p:nvPr>
        </p:nvSpPr>
        <p:spPr>
          <a:xfrm>
            <a:off x="685800" y="4400550"/>
            <a:ext cx="5486400" cy="360045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223" name="Shape 22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6" name="Shape 23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52" name="Shape 2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685800" y="1085851"/>
            <a:ext cx="7772400" cy="11025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4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7196" marR="0" lvl="5" indent="-12696" algn="ctr" rtl="0">
              <a:spcBef>
                <a:spcPts val="0"/>
              </a:spcBef>
              <a:spcAft>
                <a:spcPts val="0"/>
              </a:spcAft>
              <a:buNone/>
              <a:defRPr sz="3600" b="1" i="0" u="sng" strike="noStrike" cap="none">
                <a:solidFill>
                  <a:srgbClr val="000099"/>
                </a:solidFill>
                <a:latin typeface="Arial"/>
                <a:ea typeface="Arial"/>
                <a:cs typeface="Arial"/>
                <a:sym typeface="Arial"/>
              </a:defRPr>
            </a:lvl6pPr>
            <a:lvl7pPr marL="914391" marR="0" lvl="6" indent="-12691"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587" marR="0" lvl="7" indent="-12687"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782" marR="0" lvl="8" indent="-1268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11" name="Shape 11"/>
          <p:cNvSpPr txBox="1">
            <a:spLocks noGrp="1"/>
          </p:cNvSpPr>
          <p:nvPr>
            <p:ph type="subTitle" idx="1"/>
          </p:nvPr>
        </p:nvSpPr>
        <p:spPr>
          <a:xfrm>
            <a:off x="1371600" y="2628901"/>
            <a:ext cx="6400800" cy="1314600"/>
          </a:xfrm>
          <a:prstGeom prst="rect">
            <a:avLst/>
          </a:prstGeom>
          <a:noFill/>
          <a:ln>
            <a:noFill/>
          </a:ln>
        </p:spPr>
        <p:txBody>
          <a:bodyPr wrap="square" lIns="91425" tIns="91425" rIns="91425" bIns="91425" anchor="t" anchorCtr="0"/>
          <a:lstStyle>
            <a:lvl1pPr marL="0" marR="0" lvl="0" indent="0" algn="ctr" rtl="0">
              <a:spcBef>
                <a:spcPts val="880"/>
              </a:spcBef>
              <a:spcAft>
                <a:spcPts val="0"/>
              </a:spcAft>
              <a:buClr>
                <a:schemeClr val="dk1"/>
              </a:buClr>
              <a:buFont typeface="Arial"/>
              <a:buNone/>
              <a:defRPr sz="4400" b="1" i="0" u="none" strike="noStrike" cap="none">
                <a:solidFill>
                  <a:schemeClr val="dk1"/>
                </a:solidFill>
                <a:latin typeface="Arial"/>
                <a:ea typeface="Arial"/>
                <a:cs typeface="Arial"/>
                <a:sym typeface="Arial"/>
              </a:defRPr>
            </a:lvl1pPr>
            <a:lvl2pPr marL="456910" marR="0" lvl="1" indent="-12410" algn="ctr" rtl="0">
              <a:spcBef>
                <a:spcPts val="480"/>
              </a:spcBef>
              <a:spcAft>
                <a:spcPts val="0"/>
              </a:spcAft>
              <a:buClr>
                <a:schemeClr val="dk1"/>
              </a:buClr>
              <a:buFont typeface="Merriweather Sans"/>
              <a:buNone/>
              <a:defRPr sz="2400" b="0" i="0" u="none" strike="noStrike" cap="none">
                <a:solidFill>
                  <a:schemeClr val="dk1"/>
                </a:solidFill>
                <a:latin typeface="Arial"/>
                <a:ea typeface="Arial"/>
                <a:cs typeface="Arial"/>
                <a:sym typeface="Arial"/>
              </a:defRPr>
            </a:lvl2pPr>
            <a:lvl3pPr marL="913822" marR="0" lvl="2" indent="-12122"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3pPr>
            <a:lvl4pPr marL="1370733" marR="0" lvl="3" indent="-11833"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4pPr>
            <a:lvl5pPr marL="1827644" marR="0" lvl="4" indent="-11544" algn="ctr" rtl="0">
              <a:spcBef>
                <a:spcPts val="400"/>
              </a:spcBef>
              <a:spcAft>
                <a:spcPts val="0"/>
              </a:spcAft>
              <a:buClr>
                <a:schemeClr val="dk1"/>
              </a:buClr>
              <a:buFont typeface="Merriweather Sans"/>
              <a:buNone/>
              <a:defRPr sz="2000" b="0" i="0" u="none" strike="noStrike" cap="none">
                <a:solidFill>
                  <a:schemeClr val="dk1"/>
                </a:solidFill>
                <a:latin typeface="Arial"/>
                <a:ea typeface="Arial"/>
                <a:cs typeface="Arial"/>
                <a:sym typeface="Arial"/>
              </a:defRPr>
            </a:lvl5pPr>
            <a:lvl6pPr marL="2284557" marR="0" lvl="5" indent="-11257"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6pPr>
            <a:lvl7pPr marL="2741466" marR="0" lvl="6" indent="-10966"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7pPr>
            <a:lvl8pPr marL="3198376" marR="0" lvl="7" indent="-10676"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8pPr>
            <a:lvl9pPr marL="3655288" marR="0" lvl="8" indent="-10388"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685800" y="457200"/>
            <a:ext cx="7772400" cy="857250"/>
          </a:xfrm>
          <a:prstGeom prst="rect">
            <a:avLst/>
          </a:prstGeom>
          <a:noFill/>
          <a:ln>
            <a:noFill/>
          </a:ln>
        </p:spPr>
        <p:txBody>
          <a:bodyPr wrap="square" lIns="68575" tIns="68575" rIns="68575" bIns="68575" anchor="ctr" anchorCtr="0"/>
          <a:lstStyle>
            <a:lvl1pPr marL="0" marR="0" lvl="0" indent="0" algn="ctr" rtl="0">
              <a:spcBef>
                <a:spcPts val="0"/>
              </a:spcBef>
              <a:spcAft>
                <a:spcPts val="0"/>
              </a:spcAft>
              <a:buNone/>
              <a:defRPr sz="18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18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18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18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1800" b="1" i="0" u="none" strike="noStrike" cap="none">
                <a:solidFill>
                  <a:srgbClr val="22228B"/>
                </a:solidFill>
                <a:latin typeface="Arial"/>
                <a:ea typeface="Arial"/>
                <a:cs typeface="Arial"/>
                <a:sym typeface="Arial"/>
              </a:defRPr>
            </a:lvl5pPr>
            <a:lvl6pPr marL="342900" marR="0" lvl="5" indent="-12700" algn="ctr" rtl="0">
              <a:spcBef>
                <a:spcPts val="0"/>
              </a:spcBef>
              <a:spcAft>
                <a:spcPts val="0"/>
              </a:spcAft>
              <a:buNone/>
              <a:defRPr sz="2700" b="1" i="0" u="sng" strike="noStrike" cap="none">
                <a:solidFill>
                  <a:srgbClr val="000099"/>
                </a:solidFill>
                <a:latin typeface="Arial"/>
                <a:ea typeface="Arial"/>
                <a:cs typeface="Arial"/>
                <a:sym typeface="Arial"/>
              </a:defRPr>
            </a:lvl6pPr>
            <a:lvl7pPr marL="685800" marR="0" lvl="6" indent="-12700" algn="ctr" rtl="0">
              <a:spcBef>
                <a:spcPts val="0"/>
              </a:spcBef>
              <a:spcAft>
                <a:spcPts val="0"/>
              </a:spcAft>
              <a:buNone/>
              <a:defRPr sz="2700" b="1" i="0" u="sng" strike="noStrike" cap="none">
                <a:solidFill>
                  <a:srgbClr val="000099"/>
                </a:solidFill>
                <a:latin typeface="Arial"/>
                <a:ea typeface="Arial"/>
                <a:cs typeface="Arial"/>
                <a:sym typeface="Arial"/>
              </a:defRPr>
            </a:lvl7pPr>
            <a:lvl8pPr marL="1028700" marR="0" lvl="7" indent="-12700" algn="ctr" rtl="0">
              <a:spcBef>
                <a:spcPts val="0"/>
              </a:spcBef>
              <a:spcAft>
                <a:spcPts val="0"/>
              </a:spcAft>
              <a:buNone/>
              <a:defRPr sz="2700" b="1" i="0" u="sng" strike="noStrike" cap="none">
                <a:solidFill>
                  <a:srgbClr val="000099"/>
                </a:solidFill>
                <a:latin typeface="Arial"/>
                <a:ea typeface="Arial"/>
                <a:cs typeface="Arial"/>
                <a:sym typeface="Arial"/>
              </a:defRPr>
            </a:lvl8pPr>
            <a:lvl9pPr marL="1371600" marR="0" lvl="8" indent="-12700" algn="ctr" rtl="0">
              <a:spcBef>
                <a:spcPts val="0"/>
              </a:spcBef>
              <a:spcAft>
                <a:spcPts val="0"/>
              </a:spcAft>
              <a:buNone/>
              <a:defRPr sz="2700" b="1" i="0" u="sng" strike="noStrike" cap="none">
                <a:solidFill>
                  <a:srgbClr val="000099"/>
                </a:solidFill>
                <a:latin typeface="Arial"/>
                <a:ea typeface="Arial"/>
                <a:cs typeface="Arial"/>
                <a:sym typeface="Arial"/>
              </a:defRPr>
            </a:lvl9pPr>
          </a:lstStyle>
          <a:p>
            <a:endParaRPr/>
          </a:p>
        </p:txBody>
      </p:sp>
      <p:sp>
        <p:nvSpPr>
          <p:cNvPr id="51" name="Shape 51"/>
          <p:cNvSpPr txBox="1">
            <a:spLocks noGrp="1"/>
          </p:cNvSpPr>
          <p:nvPr>
            <p:ph type="body" idx="1"/>
          </p:nvPr>
        </p:nvSpPr>
        <p:spPr>
          <a:xfrm>
            <a:off x="685800" y="1485901"/>
            <a:ext cx="7772400" cy="3479006"/>
          </a:xfrm>
          <a:prstGeom prst="rect">
            <a:avLst/>
          </a:prstGeom>
          <a:noFill/>
          <a:ln>
            <a:noFill/>
          </a:ln>
        </p:spPr>
        <p:txBody>
          <a:bodyPr wrap="square" lIns="68575" tIns="68575" rIns="68575" bIns="68575" anchor="t" anchorCtr="0"/>
          <a:lstStyle>
            <a:lvl1pPr marL="165100" marR="0" lvl="0" indent="-50800" algn="l" rtl="0">
              <a:spcBef>
                <a:spcPts val="40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1pPr>
            <a:lvl2pPr marL="419100" marR="0" lvl="1" indent="-50800" algn="l" rtl="0">
              <a:spcBef>
                <a:spcPts val="400"/>
              </a:spcBef>
              <a:spcAft>
                <a:spcPts val="0"/>
              </a:spcAft>
              <a:buClr>
                <a:schemeClr val="dk1"/>
              </a:buClr>
              <a:buSzPct val="100000"/>
              <a:buFont typeface="Merriweather Sans"/>
              <a:buChar char="-"/>
              <a:defRPr sz="1800" b="0" i="0" u="none" strike="noStrike" cap="none">
                <a:solidFill>
                  <a:schemeClr val="dk1"/>
                </a:solidFill>
                <a:latin typeface="Arial"/>
                <a:ea typeface="Arial"/>
                <a:cs typeface="Arial"/>
                <a:sym typeface="Arial"/>
              </a:defRPr>
            </a:lvl2pPr>
            <a:lvl3pPr marL="685800" marR="0" lvl="2" indent="-76200" algn="l" rtl="0">
              <a:spcBef>
                <a:spcPts val="300"/>
              </a:spcBef>
              <a:spcAft>
                <a:spcPts val="0"/>
              </a:spcAft>
              <a:buClr>
                <a:schemeClr val="dk1"/>
              </a:buClr>
              <a:buSzPct val="100000"/>
              <a:buFont typeface="Arial"/>
              <a:buChar char="•"/>
              <a:defRPr sz="1500" b="0" i="0" u="none" strike="noStrike" cap="none">
                <a:solidFill>
                  <a:schemeClr val="dk1"/>
                </a:solidFill>
                <a:latin typeface="Arial"/>
                <a:ea typeface="Arial"/>
                <a:cs typeface="Arial"/>
                <a:sym typeface="Arial"/>
              </a:defRPr>
            </a:lvl3pPr>
            <a:lvl4pPr marL="1028700" marR="0" lvl="3" indent="-76200" algn="l" rtl="0">
              <a:spcBef>
                <a:spcPts val="300"/>
              </a:spcBef>
              <a:spcAft>
                <a:spcPts val="0"/>
              </a:spcAft>
              <a:buClr>
                <a:schemeClr val="dk1"/>
              </a:buClr>
              <a:buSzPct val="100000"/>
              <a:buFont typeface="Arial"/>
              <a:buChar char="–"/>
              <a:defRPr sz="1500" b="0" i="0" u="none" strike="noStrike" cap="none">
                <a:solidFill>
                  <a:schemeClr val="dk1"/>
                </a:solidFill>
                <a:latin typeface="Arial"/>
                <a:ea typeface="Arial"/>
                <a:cs typeface="Arial"/>
                <a:sym typeface="Arial"/>
              </a:defRPr>
            </a:lvl4pPr>
            <a:lvl5pPr marL="1371600" marR="0" lvl="4" indent="-88900" algn="l" rtl="0">
              <a:spcBef>
                <a:spcPts val="300"/>
              </a:spcBef>
              <a:spcAft>
                <a:spcPts val="0"/>
              </a:spcAft>
              <a:buClr>
                <a:schemeClr val="dk1"/>
              </a:buClr>
              <a:buSzPct val="100000"/>
              <a:buFont typeface="Merriweather Sans"/>
              <a:buChar char="*"/>
              <a:defRPr sz="1500" b="0" i="0" u="none" strike="noStrike" cap="none">
                <a:solidFill>
                  <a:schemeClr val="dk1"/>
                </a:solidFill>
                <a:latin typeface="Arial"/>
                <a:ea typeface="Arial"/>
                <a:cs typeface="Arial"/>
                <a:sym typeface="Arial"/>
              </a:defRPr>
            </a:lvl5pPr>
            <a:lvl6pPr marL="1879600" marR="0" lvl="5" indent="-76200" algn="l" rtl="0">
              <a:spcBef>
                <a:spcPts val="300"/>
              </a:spcBef>
              <a:spcAft>
                <a:spcPts val="0"/>
              </a:spcAft>
              <a:buClr>
                <a:schemeClr val="dk1"/>
              </a:buClr>
              <a:buSzPct val="100000"/>
              <a:buFont typeface="Arial"/>
              <a:buChar char="»"/>
              <a:defRPr sz="1500" b="0" i="0" u="none" strike="noStrike" cap="none">
                <a:solidFill>
                  <a:schemeClr val="dk1"/>
                </a:solidFill>
                <a:latin typeface="Arial"/>
                <a:ea typeface="Arial"/>
                <a:cs typeface="Arial"/>
                <a:sym typeface="Arial"/>
              </a:defRPr>
            </a:lvl6pPr>
            <a:lvl7pPr marL="2222500" marR="0" lvl="6" indent="-76200" algn="l" rtl="0">
              <a:spcBef>
                <a:spcPts val="300"/>
              </a:spcBef>
              <a:spcAft>
                <a:spcPts val="0"/>
              </a:spcAft>
              <a:buClr>
                <a:schemeClr val="dk1"/>
              </a:buClr>
              <a:buSzPct val="100000"/>
              <a:buFont typeface="Arial"/>
              <a:buChar char="»"/>
              <a:defRPr sz="1500" b="0" i="0" u="none" strike="noStrike" cap="none">
                <a:solidFill>
                  <a:schemeClr val="dk1"/>
                </a:solidFill>
                <a:latin typeface="Arial"/>
                <a:ea typeface="Arial"/>
                <a:cs typeface="Arial"/>
                <a:sym typeface="Arial"/>
              </a:defRPr>
            </a:lvl7pPr>
            <a:lvl8pPr marL="2565400" marR="0" lvl="7" indent="-76200" algn="l" rtl="0">
              <a:spcBef>
                <a:spcPts val="300"/>
              </a:spcBef>
              <a:spcAft>
                <a:spcPts val="0"/>
              </a:spcAft>
              <a:buClr>
                <a:schemeClr val="dk1"/>
              </a:buClr>
              <a:buSzPct val="100000"/>
              <a:buFont typeface="Arial"/>
              <a:buChar char="»"/>
              <a:defRPr sz="1500" b="0" i="0" u="none" strike="noStrike" cap="none">
                <a:solidFill>
                  <a:schemeClr val="dk1"/>
                </a:solidFill>
                <a:latin typeface="Arial"/>
                <a:ea typeface="Arial"/>
                <a:cs typeface="Arial"/>
                <a:sym typeface="Arial"/>
              </a:defRPr>
            </a:lvl8pPr>
            <a:lvl9pPr marL="2908300" marR="0" lvl="8" indent="-76200" algn="l" rtl="0">
              <a:spcBef>
                <a:spcPts val="300"/>
              </a:spcBef>
              <a:spcAft>
                <a:spcPts val="0"/>
              </a:spcAft>
              <a:buClr>
                <a:schemeClr val="dk1"/>
              </a:buClr>
              <a:buSzPct val="100000"/>
              <a:buFont typeface="Arial"/>
              <a:buChar char="»"/>
              <a:defRPr sz="15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457200" y="205978"/>
            <a:ext cx="8229600" cy="857250"/>
          </a:xfrm>
          <a:prstGeom prst="rect">
            <a:avLst/>
          </a:prstGeom>
          <a:noFill/>
          <a:ln>
            <a:noFill/>
          </a:ln>
        </p:spPr>
        <p:txBody>
          <a:bodyPr wrap="square" lIns="68575" tIns="68575" rIns="68575" bIns="68575" anchor="b" anchorCtr="0"/>
          <a:lstStyle>
            <a:lvl1pPr marL="0" marR="0" lvl="0" indent="0" algn="ctr" rtl="0">
              <a:spcBef>
                <a:spcPts val="0"/>
              </a:spcBef>
              <a:spcAft>
                <a:spcPts val="0"/>
              </a:spcAft>
              <a:buNone/>
              <a:defRPr sz="18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18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18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18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1800" b="1" i="0" u="none" strike="noStrike" cap="none">
                <a:solidFill>
                  <a:srgbClr val="22228B"/>
                </a:solidFill>
                <a:latin typeface="Arial"/>
                <a:ea typeface="Arial"/>
                <a:cs typeface="Arial"/>
                <a:sym typeface="Arial"/>
              </a:defRPr>
            </a:lvl5pPr>
            <a:lvl6pPr marL="342900" marR="0" lvl="5" indent="-12700" algn="ctr" rtl="0">
              <a:spcBef>
                <a:spcPts val="0"/>
              </a:spcBef>
              <a:spcAft>
                <a:spcPts val="0"/>
              </a:spcAft>
              <a:buNone/>
              <a:defRPr sz="2700" b="1" i="0" u="sng" strike="noStrike" cap="none">
                <a:solidFill>
                  <a:srgbClr val="000099"/>
                </a:solidFill>
                <a:latin typeface="Arial"/>
                <a:ea typeface="Arial"/>
                <a:cs typeface="Arial"/>
                <a:sym typeface="Arial"/>
              </a:defRPr>
            </a:lvl6pPr>
            <a:lvl7pPr marL="685800" marR="0" lvl="6" indent="-12700" algn="ctr" rtl="0">
              <a:spcBef>
                <a:spcPts val="0"/>
              </a:spcBef>
              <a:spcAft>
                <a:spcPts val="0"/>
              </a:spcAft>
              <a:buNone/>
              <a:defRPr sz="2700" b="1" i="0" u="sng" strike="noStrike" cap="none">
                <a:solidFill>
                  <a:srgbClr val="000099"/>
                </a:solidFill>
                <a:latin typeface="Arial"/>
                <a:ea typeface="Arial"/>
                <a:cs typeface="Arial"/>
                <a:sym typeface="Arial"/>
              </a:defRPr>
            </a:lvl7pPr>
            <a:lvl8pPr marL="1028700" marR="0" lvl="7" indent="-12700" algn="ctr" rtl="0">
              <a:spcBef>
                <a:spcPts val="0"/>
              </a:spcBef>
              <a:spcAft>
                <a:spcPts val="0"/>
              </a:spcAft>
              <a:buNone/>
              <a:defRPr sz="2700" b="1" i="0" u="sng" strike="noStrike" cap="none">
                <a:solidFill>
                  <a:srgbClr val="000099"/>
                </a:solidFill>
                <a:latin typeface="Arial"/>
                <a:ea typeface="Arial"/>
                <a:cs typeface="Arial"/>
                <a:sym typeface="Arial"/>
              </a:defRPr>
            </a:lvl8pPr>
            <a:lvl9pPr marL="1371600" marR="0" lvl="8" indent="-12700" algn="ctr" rtl="0">
              <a:spcBef>
                <a:spcPts val="0"/>
              </a:spcBef>
              <a:spcAft>
                <a:spcPts val="0"/>
              </a:spcAft>
              <a:buNone/>
              <a:defRPr sz="2700" b="1" i="0" u="sng" strike="noStrike" cap="none">
                <a:solidFill>
                  <a:srgbClr val="000099"/>
                </a:solidFill>
                <a:latin typeface="Arial"/>
                <a:ea typeface="Arial"/>
                <a:cs typeface="Arial"/>
                <a:sym typeface="Arial"/>
              </a:defRPr>
            </a:lvl9pPr>
          </a:lstStyle>
          <a:p>
            <a:endParaRPr/>
          </a:p>
        </p:txBody>
      </p:sp>
      <p:sp>
        <p:nvSpPr>
          <p:cNvPr id="54" name="Shape 54"/>
          <p:cNvSpPr txBox="1">
            <a:spLocks noGrp="1"/>
          </p:cNvSpPr>
          <p:nvPr>
            <p:ph type="body" idx="1"/>
          </p:nvPr>
        </p:nvSpPr>
        <p:spPr>
          <a:xfrm>
            <a:off x="457200" y="1200151"/>
            <a:ext cx="8229600" cy="3725679"/>
          </a:xfrm>
          <a:prstGeom prst="rect">
            <a:avLst/>
          </a:prstGeom>
          <a:noFill/>
          <a:ln>
            <a:noFill/>
          </a:ln>
        </p:spPr>
        <p:txBody>
          <a:bodyPr wrap="square" lIns="68575" tIns="68575" rIns="68575" bIns="68575" anchor="t" anchorCtr="0"/>
          <a:lstStyle>
            <a:lvl1pPr marL="165100" marR="0" lvl="0" indent="-50800" algn="l" rtl="0">
              <a:spcBef>
                <a:spcPts val="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1pPr>
            <a:lvl2pPr marL="419100" marR="0" lvl="1" indent="-50800" algn="l" rtl="0">
              <a:spcBef>
                <a:spcPts val="0"/>
              </a:spcBef>
              <a:spcAft>
                <a:spcPts val="0"/>
              </a:spcAft>
              <a:buClr>
                <a:schemeClr val="dk1"/>
              </a:buClr>
              <a:buSzPct val="100000"/>
              <a:buFont typeface="Merriweather Sans"/>
              <a:buChar char="-"/>
              <a:defRPr sz="1800" b="0" i="0" u="none" strike="noStrike" cap="none">
                <a:solidFill>
                  <a:schemeClr val="dk1"/>
                </a:solidFill>
                <a:latin typeface="Arial"/>
                <a:ea typeface="Arial"/>
                <a:cs typeface="Arial"/>
                <a:sym typeface="Arial"/>
              </a:defRPr>
            </a:lvl2pPr>
            <a:lvl3pPr marL="685800" marR="0" lvl="2" indent="-76200" algn="l" rtl="0">
              <a:spcBef>
                <a:spcPts val="0"/>
              </a:spcBef>
              <a:spcAft>
                <a:spcPts val="0"/>
              </a:spcAft>
              <a:buClr>
                <a:schemeClr val="dk1"/>
              </a:buClr>
              <a:buSzPct val="100000"/>
              <a:buFont typeface="Arial"/>
              <a:buChar char="•"/>
              <a:defRPr sz="1500" b="0" i="0" u="none" strike="noStrike" cap="none">
                <a:solidFill>
                  <a:schemeClr val="dk1"/>
                </a:solidFill>
                <a:latin typeface="Arial"/>
                <a:ea typeface="Arial"/>
                <a:cs typeface="Arial"/>
                <a:sym typeface="Arial"/>
              </a:defRPr>
            </a:lvl3pPr>
            <a:lvl4pPr marL="1028700" marR="0" lvl="3" indent="-76200" algn="l" rtl="0">
              <a:spcBef>
                <a:spcPts val="0"/>
              </a:spcBef>
              <a:spcAft>
                <a:spcPts val="0"/>
              </a:spcAft>
              <a:buClr>
                <a:schemeClr val="dk1"/>
              </a:buClr>
              <a:buSzPct val="100000"/>
              <a:buFont typeface="Arial"/>
              <a:buChar char="–"/>
              <a:defRPr sz="1500" b="0" i="0" u="none" strike="noStrike" cap="none">
                <a:solidFill>
                  <a:schemeClr val="dk1"/>
                </a:solidFill>
                <a:latin typeface="Arial"/>
                <a:ea typeface="Arial"/>
                <a:cs typeface="Arial"/>
                <a:sym typeface="Arial"/>
              </a:defRPr>
            </a:lvl4pPr>
            <a:lvl5pPr marL="1371600" marR="0" lvl="4" indent="-88900" algn="l" rtl="0">
              <a:spcBef>
                <a:spcPts val="0"/>
              </a:spcBef>
              <a:spcAft>
                <a:spcPts val="0"/>
              </a:spcAft>
              <a:buClr>
                <a:schemeClr val="dk1"/>
              </a:buClr>
              <a:buSzPct val="100000"/>
              <a:buFont typeface="Merriweather Sans"/>
              <a:buChar char="*"/>
              <a:defRPr sz="1500" b="0" i="0" u="none" strike="noStrike" cap="none">
                <a:solidFill>
                  <a:schemeClr val="dk1"/>
                </a:solidFill>
                <a:latin typeface="Arial"/>
                <a:ea typeface="Arial"/>
                <a:cs typeface="Arial"/>
                <a:sym typeface="Arial"/>
              </a:defRPr>
            </a:lvl5pPr>
            <a:lvl6pPr marL="1879600" marR="0" lvl="5" indent="-76200" algn="l" rtl="0">
              <a:spcBef>
                <a:spcPts val="0"/>
              </a:spcBef>
              <a:spcAft>
                <a:spcPts val="0"/>
              </a:spcAft>
              <a:buClr>
                <a:schemeClr val="dk1"/>
              </a:buClr>
              <a:buSzPct val="100000"/>
              <a:buFont typeface="Arial"/>
              <a:buChar char="»"/>
              <a:defRPr sz="1500" b="0" i="0" u="none" strike="noStrike" cap="none">
                <a:solidFill>
                  <a:schemeClr val="dk1"/>
                </a:solidFill>
                <a:latin typeface="Arial"/>
                <a:ea typeface="Arial"/>
                <a:cs typeface="Arial"/>
                <a:sym typeface="Arial"/>
              </a:defRPr>
            </a:lvl6pPr>
            <a:lvl7pPr marL="2222500" marR="0" lvl="6" indent="-76200" algn="l" rtl="0">
              <a:spcBef>
                <a:spcPts val="0"/>
              </a:spcBef>
              <a:spcAft>
                <a:spcPts val="0"/>
              </a:spcAft>
              <a:buClr>
                <a:schemeClr val="dk1"/>
              </a:buClr>
              <a:buSzPct val="100000"/>
              <a:buFont typeface="Arial"/>
              <a:buChar char="»"/>
              <a:defRPr sz="1500" b="0" i="0" u="none" strike="noStrike" cap="none">
                <a:solidFill>
                  <a:schemeClr val="dk1"/>
                </a:solidFill>
                <a:latin typeface="Arial"/>
                <a:ea typeface="Arial"/>
                <a:cs typeface="Arial"/>
                <a:sym typeface="Arial"/>
              </a:defRPr>
            </a:lvl7pPr>
            <a:lvl8pPr marL="2565400" marR="0" lvl="7" indent="-76200" algn="l" rtl="0">
              <a:spcBef>
                <a:spcPts val="0"/>
              </a:spcBef>
              <a:spcAft>
                <a:spcPts val="0"/>
              </a:spcAft>
              <a:buClr>
                <a:schemeClr val="dk1"/>
              </a:buClr>
              <a:buSzPct val="100000"/>
              <a:buFont typeface="Arial"/>
              <a:buChar char="»"/>
              <a:defRPr sz="1500" b="0" i="0" u="none" strike="noStrike" cap="none">
                <a:solidFill>
                  <a:schemeClr val="dk1"/>
                </a:solidFill>
                <a:latin typeface="Arial"/>
                <a:ea typeface="Arial"/>
                <a:cs typeface="Arial"/>
                <a:sym typeface="Arial"/>
              </a:defRPr>
            </a:lvl8pPr>
            <a:lvl9pPr marL="2908300" marR="0" lvl="8" indent="-76200" algn="l" rtl="0">
              <a:spcBef>
                <a:spcPts val="0"/>
              </a:spcBef>
              <a:spcAft>
                <a:spcPts val="0"/>
              </a:spcAft>
              <a:buClr>
                <a:schemeClr val="dk1"/>
              </a:buClr>
              <a:buSzPct val="100000"/>
              <a:buFont typeface="Arial"/>
              <a:buChar char="»"/>
              <a:defRPr sz="15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 Blue">
    <p:spTree>
      <p:nvGrpSpPr>
        <p:cNvPr id="1" name="Shape 55"/>
        <p:cNvGrpSpPr/>
        <p:nvPr/>
      </p:nvGrpSpPr>
      <p:grpSpPr>
        <a:xfrm>
          <a:off x="0" y="0"/>
          <a:ext cx="0" cy="0"/>
          <a:chOff x="0" y="0"/>
          <a:chExt cx="0" cy="0"/>
        </a:xfrm>
      </p:grpSpPr>
      <p:pic>
        <p:nvPicPr>
          <p:cNvPr id="56" name="Shape 56"/>
          <p:cNvPicPr preferRelativeResize="0"/>
          <p:nvPr/>
        </p:nvPicPr>
        <p:blipFill rotWithShape="1">
          <a:blip r:embed="rId2">
            <a:alphaModFix/>
          </a:blip>
          <a:srcRect/>
          <a:stretch/>
        </p:blipFill>
        <p:spPr>
          <a:xfrm>
            <a:off x="-420689" y="-108347"/>
            <a:ext cx="9949928" cy="3033255"/>
          </a:xfrm>
          <a:prstGeom prst="rect">
            <a:avLst/>
          </a:prstGeom>
          <a:noFill/>
          <a:ln>
            <a:noFill/>
          </a:ln>
        </p:spPr>
      </p:pic>
      <p:sp>
        <p:nvSpPr>
          <p:cNvPr id="57" name="Shape 57"/>
          <p:cNvSpPr txBox="1">
            <a:spLocks noGrp="1"/>
          </p:cNvSpPr>
          <p:nvPr>
            <p:ph type="ctrTitle"/>
          </p:nvPr>
        </p:nvSpPr>
        <p:spPr>
          <a:xfrm>
            <a:off x="1043608" y="3111811"/>
            <a:ext cx="7772400" cy="1102500"/>
          </a:xfrm>
          <a:prstGeom prst="rect">
            <a:avLst/>
          </a:prstGeom>
          <a:noFill/>
          <a:ln>
            <a:noFill/>
          </a:ln>
        </p:spPr>
        <p:txBody>
          <a:bodyPr wrap="square" lIns="68575" tIns="68575" rIns="68575" bIns="68575" anchor="ctr" anchorCtr="0"/>
          <a:lstStyle>
            <a:lvl1pPr marL="0" marR="0" lvl="0" indent="0" algn="r" rtl="0">
              <a:spcBef>
                <a:spcPts val="0"/>
              </a:spcBef>
              <a:spcAft>
                <a:spcPts val="0"/>
              </a:spcAft>
              <a:buClr>
                <a:srgbClr val="366092"/>
              </a:buClr>
              <a:buFont typeface="Helvetica Neue"/>
              <a:buNone/>
              <a:defRPr sz="3300" b="0" i="0" u="none" strike="noStrike" cap="none">
                <a:solidFill>
                  <a:srgbClr val="366092"/>
                </a:solidFill>
                <a:latin typeface="Helvetica Neue"/>
                <a:ea typeface="Helvetica Neue"/>
                <a:cs typeface="Helvetica Neue"/>
                <a:sym typeface="Helvetica Neue"/>
              </a:defRPr>
            </a:lvl1pPr>
            <a:lvl2pPr marL="0" marR="0" lvl="1" indent="0" algn="ctr" rtl="0">
              <a:spcBef>
                <a:spcPts val="0"/>
              </a:spcBef>
              <a:spcAft>
                <a:spcPts val="0"/>
              </a:spcAft>
              <a:buClr>
                <a:srgbClr val="22228B"/>
              </a:buClr>
              <a:buFont typeface="Arial"/>
              <a:buNone/>
              <a:defRPr sz="1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Clr>
                <a:srgbClr val="22228B"/>
              </a:buClr>
              <a:buFont typeface="Arial"/>
              <a:buNone/>
              <a:defRPr sz="1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Clr>
                <a:srgbClr val="22228B"/>
              </a:buClr>
              <a:buFont typeface="Arial"/>
              <a:buNone/>
              <a:defRPr sz="1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Clr>
                <a:srgbClr val="22228B"/>
              </a:buClr>
              <a:buFont typeface="Arial"/>
              <a:buNone/>
              <a:defRPr sz="1400" b="1" i="0" u="none" strike="noStrike" cap="none">
                <a:solidFill>
                  <a:srgbClr val="22228B"/>
                </a:solidFill>
                <a:latin typeface="Arial"/>
                <a:ea typeface="Arial"/>
                <a:cs typeface="Arial"/>
                <a:sym typeface="Arial"/>
              </a:defRPr>
            </a:lvl5pPr>
            <a:lvl6pPr marL="342900" marR="0" lvl="5" indent="-12700" algn="ctr" rtl="0">
              <a:spcBef>
                <a:spcPts val="0"/>
              </a:spcBef>
              <a:spcAft>
                <a:spcPts val="0"/>
              </a:spcAft>
              <a:buClr>
                <a:srgbClr val="000099"/>
              </a:buClr>
              <a:buFont typeface="Arial"/>
              <a:buNone/>
              <a:defRPr sz="1400" b="1" i="0" u="sng" strike="noStrike" cap="none">
                <a:solidFill>
                  <a:srgbClr val="000099"/>
                </a:solidFill>
                <a:latin typeface="Arial"/>
                <a:ea typeface="Arial"/>
                <a:cs typeface="Arial"/>
                <a:sym typeface="Arial"/>
              </a:defRPr>
            </a:lvl6pPr>
            <a:lvl7pPr marL="685800" marR="0" lvl="6" indent="-12700" algn="ctr" rtl="0">
              <a:spcBef>
                <a:spcPts val="0"/>
              </a:spcBef>
              <a:spcAft>
                <a:spcPts val="0"/>
              </a:spcAft>
              <a:buClr>
                <a:srgbClr val="000099"/>
              </a:buClr>
              <a:buFont typeface="Arial"/>
              <a:buNone/>
              <a:defRPr sz="1400" b="1" i="0" u="sng" strike="noStrike" cap="none">
                <a:solidFill>
                  <a:srgbClr val="000099"/>
                </a:solidFill>
                <a:latin typeface="Arial"/>
                <a:ea typeface="Arial"/>
                <a:cs typeface="Arial"/>
                <a:sym typeface="Arial"/>
              </a:defRPr>
            </a:lvl7pPr>
            <a:lvl8pPr marL="1028700" marR="0" lvl="7" indent="-12700" algn="ctr" rtl="0">
              <a:spcBef>
                <a:spcPts val="0"/>
              </a:spcBef>
              <a:spcAft>
                <a:spcPts val="0"/>
              </a:spcAft>
              <a:buClr>
                <a:srgbClr val="000099"/>
              </a:buClr>
              <a:buFont typeface="Arial"/>
              <a:buNone/>
              <a:defRPr sz="1400" b="1" i="0" u="sng" strike="noStrike" cap="none">
                <a:solidFill>
                  <a:srgbClr val="000099"/>
                </a:solidFill>
                <a:latin typeface="Arial"/>
                <a:ea typeface="Arial"/>
                <a:cs typeface="Arial"/>
                <a:sym typeface="Arial"/>
              </a:defRPr>
            </a:lvl8pPr>
            <a:lvl9pPr marL="1371600" marR="0" lvl="8" indent="-12700" algn="ctr" rtl="0">
              <a:spcBef>
                <a:spcPts val="0"/>
              </a:spcBef>
              <a:spcAft>
                <a:spcPts val="0"/>
              </a:spcAft>
              <a:buClr>
                <a:srgbClr val="000099"/>
              </a:buClr>
              <a:buFont typeface="Arial"/>
              <a:buNone/>
              <a:defRPr sz="1400" b="1" i="0" u="sng" strike="noStrike" cap="none">
                <a:solidFill>
                  <a:srgbClr val="000099"/>
                </a:solidFill>
                <a:latin typeface="Arial"/>
                <a:ea typeface="Arial"/>
                <a:cs typeface="Arial"/>
                <a:sym typeface="Arial"/>
              </a:defRPr>
            </a:lvl9pPr>
          </a:lstStyle>
          <a:p>
            <a:endParaRPr/>
          </a:p>
        </p:txBody>
      </p:sp>
      <p:sp>
        <p:nvSpPr>
          <p:cNvPr id="58" name="Shape 58"/>
          <p:cNvSpPr txBox="1">
            <a:spLocks noGrp="1"/>
          </p:cNvSpPr>
          <p:nvPr>
            <p:ph type="body" idx="1"/>
          </p:nvPr>
        </p:nvSpPr>
        <p:spPr>
          <a:xfrm>
            <a:off x="1043608" y="4299942"/>
            <a:ext cx="7772400" cy="693000"/>
          </a:xfrm>
          <a:prstGeom prst="rect">
            <a:avLst/>
          </a:prstGeom>
          <a:noFill/>
          <a:ln>
            <a:noFill/>
          </a:ln>
        </p:spPr>
        <p:txBody>
          <a:bodyPr wrap="square" lIns="68575" tIns="68575" rIns="68575" bIns="68575" anchor="t" anchorCtr="0"/>
          <a:lstStyle>
            <a:lvl1pPr marL="0" marR="0" lvl="0" indent="0" algn="r" rtl="0">
              <a:spcBef>
                <a:spcPts val="400"/>
              </a:spcBef>
              <a:spcAft>
                <a:spcPts val="0"/>
              </a:spcAft>
              <a:buClr>
                <a:srgbClr val="7F7F7F"/>
              </a:buClr>
              <a:buFont typeface="Arial"/>
              <a:buNone/>
              <a:defRPr sz="1800" b="0" i="0" u="none" strike="noStrike" cap="none">
                <a:solidFill>
                  <a:srgbClr val="7F7F7F"/>
                </a:solidFill>
                <a:latin typeface="Helvetica Neue"/>
                <a:ea typeface="Helvetica Neue"/>
                <a:cs typeface="Helvetica Neue"/>
                <a:sym typeface="Helvetica Neue"/>
              </a:defRPr>
            </a:lvl1pPr>
            <a:lvl2pPr marL="342900" marR="0" lvl="1" indent="0" algn="l" rtl="0">
              <a:spcBef>
                <a:spcPts val="30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2pPr>
            <a:lvl3pPr marL="685800" marR="0" lvl="2" indent="0" algn="l" rtl="0">
              <a:spcBef>
                <a:spcPts val="200"/>
              </a:spcBef>
              <a:spcAft>
                <a:spcPts val="0"/>
              </a:spcAft>
              <a:buClr>
                <a:srgbClr val="888888"/>
              </a:buClr>
              <a:buFont typeface="Arial"/>
              <a:buNone/>
              <a:defRPr sz="1200" b="0" i="0" u="none" strike="noStrike" cap="none">
                <a:solidFill>
                  <a:srgbClr val="888888"/>
                </a:solidFill>
                <a:latin typeface="Calibri"/>
                <a:ea typeface="Calibri"/>
                <a:cs typeface="Calibri"/>
                <a:sym typeface="Calibri"/>
              </a:defRPr>
            </a:lvl3pPr>
            <a:lvl4pPr marL="1028700" marR="0" lvl="3" indent="0" algn="l" rtl="0">
              <a:spcBef>
                <a:spcPts val="200"/>
              </a:spcBef>
              <a:spcAft>
                <a:spcPts val="0"/>
              </a:spcAft>
              <a:buClr>
                <a:srgbClr val="888888"/>
              </a:buClr>
              <a:buFont typeface="Arial"/>
              <a:buNone/>
              <a:defRPr sz="1100" b="0" i="0" u="none" strike="noStrike" cap="none">
                <a:solidFill>
                  <a:srgbClr val="888888"/>
                </a:solidFill>
                <a:latin typeface="Calibri"/>
                <a:ea typeface="Calibri"/>
                <a:cs typeface="Calibri"/>
                <a:sym typeface="Calibri"/>
              </a:defRPr>
            </a:lvl4pPr>
            <a:lvl5pPr marL="1371600" marR="0" lvl="4" indent="0" algn="l" rtl="0">
              <a:spcBef>
                <a:spcPts val="200"/>
              </a:spcBef>
              <a:spcAft>
                <a:spcPts val="0"/>
              </a:spcAft>
              <a:buClr>
                <a:srgbClr val="888888"/>
              </a:buClr>
              <a:buFont typeface="Arial"/>
              <a:buNone/>
              <a:defRPr sz="1100" b="0" i="0" u="none" strike="noStrike" cap="none">
                <a:solidFill>
                  <a:srgbClr val="888888"/>
                </a:solidFill>
                <a:latin typeface="Calibri"/>
                <a:ea typeface="Calibri"/>
                <a:cs typeface="Calibri"/>
                <a:sym typeface="Calibri"/>
              </a:defRPr>
            </a:lvl5pPr>
            <a:lvl6pPr marL="1714500" marR="0" lvl="5" indent="0" algn="l" rtl="0">
              <a:spcBef>
                <a:spcPts val="200"/>
              </a:spcBef>
              <a:spcAft>
                <a:spcPts val="0"/>
              </a:spcAft>
              <a:buClr>
                <a:srgbClr val="888888"/>
              </a:buClr>
              <a:buFont typeface="Arial"/>
              <a:buNone/>
              <a:defRPr sz="1100" b="0" i="0" u="none" strike="noStrike" cap="none">
                <a:solidFill>
                  <a:srgbClr val="888888"/>
                </a:solidFill>
                <a:latin typeface="Calibri"/>
                <a:ea typeface="Calibri"/>
                <a:cs typeface="Calibri"/>
                <a:sym typeface="Calibri"/>
              </a:defRPr>
            </a:lvl6pPr>
            <a:lvl7pPr marL="2057400" marR="0" lvl="6" indent="0" algn="l" rtl="0">
              <a:spcBef>
                <a:spcPts val="200"/>
              </a:spcBef>
              <a:spcAft>
                <a:spcPts val="0"/>
              </a:spcAft>
              <a:buClr>
                <a:srgbClr val="888888"/>
              </a:buClr>
              <a:buFont typeface="Arial"/>
              <a:buNone/>
              <a:defRPr sz="1100" b="0" i="0" u="none" strike="noStrike" cap="none">
                <a:solidFill>
                  <a:srgbClr val="888888"/>
                </a:solidFill>
                <a:latin typeface="Calibri"/>
                <a:ea typeface="Calibri"/>
                <a:cs typeface="Calibri"/>
                <a:sym typeface="Calibri"/>
              </a:defRPr>
            </a:lvl7pPr>
            <a:lvl8pPr marL="2400300" marR="0" lvl="7" indent="0" algn="l" rtl="0">
              <a:spcBef>
                <a:spcPts val="200"/>
              </a:spcBef>
              <a:spcAft>
                <a:spcPts val="0"/>
              </a:spcAft>
              <a:buClr>
                <a:srgbClr val="888888"/>
              </a:buClr>
              <a:buFont typeface="Arial"/>
              <a:buNone/>
              <a:defRPr sz="1100" b="0" i="0" u="none" strike="noStrike" cap="none">
                <a:solidFill>
                  <a:srgbClr val="888888"/>
                </a:solidFill>
                <a:latin typeface="Calibri"/>
                <a:ea typeface="Calibri"/>
                <a:cs typeface="Calibri"/>
                <a:sym typeface="Calibri"/>
              </a:defRPr>
            </a:lvl8pPr>
            <a:lvl9pPr marL="2743200" marR="0" lvl="8" indent="0" algn="l" rtl="0">
              <a:spcBef>
                <a:spcPts val="200"/>
              </a:spcBef>
              <a:spcAft>
                <a:spcPts val="0"/>
              </a:spcAft>
              <a:buClr>
                <a:srgbClr val="888888"/>
              </a:buClr>
              <a:buFont typeface="Arial"/>
              <a:buNone/>
              <a:defRPr sz="11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63"/>
        <p:cNvGrpSpPr/>
        <p:nvPr/>
      </p:nvGrpSpPr>
      <p:grpSpPr>
        <a:xfrm>
          <a:off x="0" y="0"/>
          <a:ext cx="0" cy="0"/>
          <a:chOff x="0" y="0"/>
          <a:chExt cx="0" cy="0"/>
        </a:xfrm>
      </p:grpSpPr>
      <p:sp>
        <p:nvSpPr>
          <p:cNvPr id="64" name="Shape 64"/>
          <p:cNvSpPr txBox="1">
            <a:spLocks noGrp="1"/>
          </p:cNvSpPr>
          <p:nvPr>
            <p:ph type="title"/>
          </p:nvPr>
        </p:nvSpPr>
        <p:spPr>
          <a:xfrm>
            <a:off x="685800" y="45244"/>
            <a:ext cx="7772400" cy="8574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lt1"/>
              </a:buClr>
              <a:buFont typeface="Arial"/>
              <a:buNone/>
              <a:defRPr sz="3200" b="1" i="0" u="none" strike="noStrike" cap="none">
                <a:solidFill>
                  <a:schemeClr val="lt1"/>
                </a:solidFill>
                <a:latin typeface="Arial"/>
                <a:ea typeface="Arial"/>
                <a:cs typeface="Arial"/>
                <a:sym typeface="Arial"/>
              </a:defRPr>
            </a:lvl1pPr>
            <a:lvl2pPr marL="0" marR="0" lvl="1" indent="0" algn="ctr" rtl="0">
              <a:spcBef>
                <a:spcPts val="0"/>
              </a:spcBef>
              <a:spcAft>
                <a:spcPts val="0"/>
              </a:spcAft>
              <a:buClr>
                <a:schemeClr val="lt1"/>
              </a:buClr>
              <a:buFont typeface="Arial"/>
              <a:buNone/>
              <a:defRPr sz="3200" b="1" i="0" u="none" strike="noStrike" cap="none">
                <a:solidFill>
                  <a:schemeClr val="lt1"/>
                </a:solidFill>
                <a:latin typeface="Arial"/>
                <a:ea typeface="Arial"/>
                <a:cs typeface="Arial"/>
                <a:sym typeface="Arial"/>
              </a:defRPr>
            </a:lvl2pPr>
            <a:lvl3pPr marL="0" marR="0" lvl="2" indent="0" algn="ctr" rtl="0">
              <a:spcBef>
                <a:spcPts val="0"/>
              </a:spcBef>
              <a:spcAft>
                <a:spcPts val="0"/>
              </a:spcAft>
              <a:buClr>
                <a:schemeClr val="lt1"/>
              </a:buClr>
              <a:buFont typeface="Arial"/>
              <a:buNone/>
              <a:defRPr sz="3200" b="1" i="0" u="none" strike="noStrike" cap="none">
                <a:solidFill>
                  <a:schemeClr val="lt1"/>
                </a:solidFill>
                <a:latin typeface="Arial"/>
                <a:ea typeface="Arial"/>
                <a:cs typeface="Arial"/>
                <a:sym typeface="Arial"/>
              </a:defRPr>
            </a:lvl3pPr>
            <a:lvl4pPr marL="0" marR="0" lvl="3" indent="0" algn="ctr" rtl="0">
              <a:spcBef>
                <a:spcPts val="0"/>
              </a:spcBef>
              <a:spcAft>
                <a:spcPts val="0"/>
              </a:spcAft>
              <a:buClr>
                <a:schemeClr val="lt1"/>
              </a:buClr>
              <a:buFont typeface="Arial"/>
              <a:buNone/>
              <a:defRPr sz="3200" b="1" i="0" u="none" strike="noStrike" cap="none">
                <a:solidFill>
                  <a:schemeClr val="lt1"/>
                </a:solidFill>
                <a:latin typeface="Arial"/>
                <a:ea typeface="Arial"/>
                <a:cs typeface="Arial"/>
                <a:sym typeface="Arial"/>
              </a:defRPr>
            </a:lvl4pPr>
            <a:lvl5pPr marL="0" marR="0" lvl="4" indent="0" algn="ctr" rtl="0">
              <a:spcBef>
                <a:spcPts val="0"/>
              </a:spcBef>
              <a:spcAft>
                <a:spcPts val="0"/>
              </a:spcAft>
              <a:buClr>
                <a:schemeClr val="lt1"/>
              </a:buClr>
              <a:buFont typeface="Arial"/>
              <a:buNone/>
              <a:defRPr sz="3200" b="1" i="0" u="none" strike="noStrike" cap="none">
                <a:solidFill>
                  <a:schemeClr val="lt1"/>
                </a:solidFill>
                <a:latin typeface="Arial"/>
                <a:ea typeface="Arial"/>
                <a:cs typeface="Arial"/>
                <a:sym typeface="Arial"/>
              </a:defRPr>
            </a:lvl5pPr>
            <a:lvl6pPr marL="457200" marR="0" lvl="5" indent="-12700" algn="ctr" rtl="0">
              <a:spcBef>
                <a:spcPts val="0"/>
              </a:spcBef>
              <a:spcAft>
                <a:spcPts val="0"/>
              </a:spcAft>
              <a:buClr>
                <a:srgbClr val="000099"/>
              </a:buClr>
              <a:buFont typeface="Arial"/>
              <a:buNone/>
              <a:defRPr sz="3600" b="1" i="0" u="sng" strike="noStrike" cap="none">
                <a:solidFill>
                  <a:srgbClr val="000099"/>
                </a:solidFill>
                <a:latin typeface="Arial"/>
                <a:ea typeface="Arial"/>
                <a:cs typeface="Arial"/>
                <a:sym typeface="Arial"/>
              </a:defRPr>
            </a:lvl6pPr>
            <a:lvl7pPr marL="914400" marR="0" lvl="6" indent="-12700" algn="ctr" rtl="0">
              <a:spcBef>
                <a:spcPts val="0"/>
              </a:spcBef>
              <a:spcAft>
                <a:spcPts val="0"/>
              </a:spcAft>
              <a:buClr>
                <a:srgbClr val="000099"/>
              </a:buClr>
              <a:buFont typeface="Arial"/>
              <a:buNone/>
              <a:defRPr sz="3600" b="1" i="0" u="sng" strike="noStrike" cap="none">
                <a:solidFill>
                  <a:srgbClr val="000099"/>
                </a:solidFill>
                <a:latin typeface="Arial"/>
                <a:ea typeface="Arial"/>
                <a:cs typeface="Arial"/>
                <a:sym typeface="Arial"/>
              </a:defRPr>
            </a:lvl7pPr>
            <a:lvl8pPr marL="1371600" marR="0" lvl="7" indent="-12700" algn="ctr" rtl="0">
              <a:spcBef>
                <a:spcPts val="0"/>
              </a:spcBef>
              <a:spcAft>
                <a:spcPts val="0"/>
              </a:spcAft>
              <a:buClr>
                <a:srgbClr val="000099"/>
              </a:buClr>
              <a:buFont typeface="Arial"/>
              <a:buNone/>
              <a:defRPr sz="3600" b="1" i="0" u="sng" strike="noStrike" cap="none">
                <a:solidFill>
                  <a:srgbClr val="000099"/>
                </a:solidFill>
                <a:latin typeface="Arial"/>
                <a:ea typeface="Arial"/>
                <a:cs typeface="Arial"/>
                <a:sym typeface="Arial"/>
              </a:defRPr>
            </a:lvl8pPr>
            <a:lvl9pPr marL="1828800" marR="0" lvl="8" indent="-12700" algn="ctr" rtl="0">
              <a:spcBef>
                <a:spcPts val="0"/>
              </a:spcBef>
              <a:spcAft>
                <a:spcPts val="0"/>
              </a:spcAft>
              <a:buClr>
                <a:srgbClr val="000099"/>
              </a:buClr>
              <a:buFont typeface="Arial"/>
              <a:buNone/>
              <a:defRPr sz="3600" b="1" i="0" u="sng" strike="noStrike" cap="none">
                <a:solidFill>
                  <a:srgbClr val="000099"/>
                </a:solidFill>
                <a:latin typeface="Arial"/>
                <a:ea typeface="Arial"/>
                <a:cs typeface="Arial"/>
                <a:sym typeface="Arial"/>
              </a:defRPr>
            </a:lvl9pPr>
          </a:lstStyle>
          <a:p>
            <a:endParaRPr/>
          </a:p>
        </p:txBody>
      </p:sp>
      <p:sp>
        <p:nvSpPr>
          <p:cNvPr id="65" name="Shape 65"/>
          <p:cNvSpPr txBox="1">
            <a:spLocks noGrp="1"/>
          </p:cNvSpPr>
          <p:nvPr>
            <p:ph type="body" idx="1"/>
          </p:nvPr>
        </p:nvSpPr>
        <p:spPr>
          <a:xfrm>
            <a:off x="685800" y="994940"/>
            <a:ext cx="3810000" cy="4052700"/>
          </a:xfrm>
          <a:prstGeom prst="rect">
            <a:avLst/>
          </a:prstGeom>
          <a:noFill/>
          <a:ln>
            <a:noFill/>
          </a:ln>
        </p:spPr>
        <p:txBody>
          <a:bodyPr wrap="square" lIns="91425" tIns="91425" rIns="91425" bIns="91425" anchor="t" anchorCtr="0"/>
          <a:lstStyle>
            <a:lvl1pPr marL="342900" marR="0" lvl="0" indent="63500" algn="l" rtl="0">
              <a:lnSpc>
                <a:spcPct val="100000"/>
              </a:lnSpc>
              <a:spcBef>
                <a:spcPts val="600"/>
              </a:spcBef>
              <a:spcAft>
                <a:spcPts val="0"/>
              </a:spcAft>
              <a:buClr>
                <a:schemeClr val="lt1"/>
              </a:buClr>
              <a:buSzPct val="100000"/>
              <a:buFont typeface="Arial"/>
              <a:buChar char="•"/>
              <a:defRPr sz="2800" b="0" i="0" u="none" strike="noStrike" cap="none">
                <a:solidFill>
                  <a:schemeClr val="lt1"/>
                </a:solidFill>
                <a:latin typeface="Arial"/>
                <a:ea typeface="Arial"/>
                <a:cs typeface="Arial"/>
                <a:sym typeface="Arial"/>
              </a:defRPr>
            </a:lvl1pPr>
            <a:lvl2pPr marL="635000" marR="0" lvl="1" indent="88900" algn="l" rtl="0">
              <a:lnSpc>
                <a:spcPct val="100000"/>
              </a:lnSpc>
              <a:spcBef>
                <a:spcPts val="500"/>
              </a:spcBef>
              <a:spcAft>
                <a:spcPts val="0"/>
              </a:spcAft>
              <a:buClr>
                <a:schemeClr val="lt1"/>
              </a:buClr>
              <a:buSzPct val="100000"/>
              <a:buFont typeface="Merriweather Sans"/>
              <a:buChar char="-"/>
              <a:defRPr sz="2400" b="0" i="0" u="none" strike="noStrike" cap="none">
                <a:solidFill>
                  <a:schemeClr val="lt1"/>
                </a:solidFill>
                <a:latin typeface="Arial"/>
                <a:ea typeface="Arial"/>
                <a:cs typeface="Arial"/>
                <a:sym typeface="Arial"/>
              </a:defRPr>
            </a:lvl2pPr>
            <a:lvl3pPr marL="939800" marR="0" lvl="2"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Arial"/>
                <a:ea typeface="Arial"/>
                <a:cs typeface="Arial"/>
                <a:sym typeface="Arial"/>
              </a:defRPr>
            </a:lvl3pPr>
            <a:lvl4pPr marL="1371600" marR="0" lvl="3" indent="101600" algn="l" rtl="0">
              <a:lnSpc>
                <a:spcPct val="100000"/>
              </a:lnSpc>
              <a:spcBef>
                <a:spcPts val="400"/>
              </a:spcBef>
              <a:spcAft>
                <a:spcPts val="0"/>
              </a:spcAft>
              <a:buClr>
                <a:schemeClr val="lt1"/>
              </a:buClr>
              <a:buSzPct val="100000"/>
              <a:buFont typeface="Arial"/>
              <a:buChar char="–"/>
              <a:defRPr sz="1800" b="0" i="0" u="none" strike="noStrike" cap="none">
                <a:solidFill>
                  <a:schemeClr val="lt1"/>
                </a:solidFill>
                <a:latin typeface="Arial"/>
                <a:ea typeface="Arial"/>
                <a:cs typeface="Arial"/>
                <a:sym typeface="Arial"/>
              </a:defRPr>
            </a:lvl4pPr>
            <a:lvl5pPr marL="1828800" marR="0" lvl="4" indent="101600" algn="l" rtl="0">
              <a:lnSpc>
                <a:spcPct val="100000"/>
              </a:lnSpc>
              <a:spcBef>
                <a:spcPts val="400"/>
              </a:spcBef>
              <a:spcAft>
                <a:spcPts val="0"/>
              </a:spcAft>
              <a:buClr>
                <a:schemeClr val="lt1"/>
              </a:buClr>
              <a:buSzPct val="100000"/>
              <a:buFont typeface="Merriweather Sans"/>
              <a:buChar char="*"/>
              <a:defRPr sz="1800" b="0" i="0" u="none" strike="noStrike" cap="none">
                <a:solidFill>
                  <a:schemeClr val="lt1"/>
                </a:solidFill>
                <a:latin typeface="Arial"/>
                <a:ea typeface="Arial"/>
                <a:cs typeface="Arial"/>
                <a:sym typeface="Arial"/>
              </a:defRPr>
            </a:lvl5pPr>
            <a:lvl6pPr marL="2514600" marR="0" lvl="5" indent="101600" algn="l" rtl="0">
              <a:lnSpc>
                <a:spcPct val="100000"/>
              </a:lnSpc>
              <a:spcBef>
                <a:spcPts val="40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01600" algn="l" rtl="0">
              <a:lnSpc>
                <a:spcPct val="100000"/>
              </a:lnSpc>
              <a:spcBef>
                <a:spcPts val="40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01600" algn="l" rtl="0">
              <a:lnSpc>
                <a:spcPct val="100000"/>
              </a:lnSpc>
              <a:spcBef>
                <a:spcPts val="40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01600" algn="l" rtl="0">
              <a:lnSpc>
                <a:spcPct val="100000"/>
              </a:lnSpc>
              <a:spcBef>
                <a:spcPts val="40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6" name="Shape 66"/>
          <p:cNvSpPr txBox="1">
            <a:spLocks noGrp="1"/>
          </p:cNvSpPr>
          <p:nvPr>
            <p:ph type="body" idx="2"/>
          </p:nvPr>
        </p:nvSpPr>
        <p:spPr>
          <a:xfrm>
            <a:off x="4648200" y="985119"/>
            <a:ext cx="3810000" cy="4062600"/>
          </a:xfrm>
          <a:prstGeom prst="rect">
            <a:avLst/>
          </a:prstGeom>
          <a:noFill/>
          <a:ln>
            <a:noFill/>
          </a:ln>
        </p:spPr>
        <p:txBody>
          <a:bodyPr wrap="square" lIns="91425" tIns="91425" rIns="91425" bIns="91425" anchor="t" anchorCtr="0"/>
          <a:lstStyle>
            <a:lvl1pPr marL="342900" marR="0" lvl="0" indent="63500" algn="l" rtl="0">
              <a:lnSpc>
                <a:spcPct val="100000"/>
              </a:lnSpc>
              <a:spcBef>
                <a:spcPts val="600"/>
              </a:spcBef>
              <a:spcAft>
                <a:spcPts val="0"/>
              </a:spcAft>
              <a:buClr>
                <a:schemeClr val="lt1"/>
              </a:buClr>
              <a:buSzPct val="100000"/>
              <a:buFont typeface="Arial"/>
              <a:buChar char="•"/>
              <a:defRPr sz="2800" b="0" i="0" u="none" strike="noStrike" cap="none">
                <a:solidFill>
                  <a:schemeClr val="lt1"/>
                </a:solidFill>
                <a:latin typeface="Arial"/>
                <a:ea typeface="Arial"/>
                <a:cs typeface="Arial"/>
                <a:sym typeface="Arial"/>
              </a:defRPr>
            </a:lvl1pPr>
            <a:lvl2pPr marL="635000" marR="0" lvl="1" indent="88900" algn="l" rtl="0">
              <a:lnSpc>
                <a:spcPct val="100000"/>
              </a:lnSpc>
              <a:spcBef>
                <a:spcPts val="500"/>
              </a:spcBef>
              <a:spcAft>
                <a:spcPts val="0"/>
              </a:spcAft>
              <a:buClr>
                <a:schemeClr val="lt1"/>
              </a:buClr>
              <a:buSzPct val="100000"/>
              <a:buFont typeface="Merriweather Sans"/>
              <a:buChar char="-"/>
              <a:defRPr sz="2400" b="0" i="0" u="none" strike="noStrike" cap="none">
                <a:solidFill>
                  <a:schemeClr val="lt1"/>
                </a:solidFill>
                <a:latin typeface="Arial"/>
                <a:ea typeface="Arial"/>
                <a:cs typeface="Arial"/>
                <a:sym typeface="Arial"/>
              </a:defRPr>
            </a:lvl2pPr>
            <a:lvl3pPr marL="939800" marR="0" lvl="2" indent="1016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Arial"/>
                <a:ea typeface="Arial"/>
                <a:cs typeface="Arial"/>
                <a:sym typeface="Arial"/>
              </a:defRPr>
            </a:lvl3pPr>
            <a:lvl4pPr marL="1371600" marR="0" lvl="3" indent="101600" algn="l" rtl="0">
              <a:lnSpc>
                <a:spcPct val="100000"/>
              </a:lnSpc>
              <a:spcBef>
                <a:spcPts val="400"/>
              </a:spcBef>
              <a:spcAft>
                <a:spcPts val="0"/>
              </a:spcAft>
              <a:buClr>
                <a:schemeClr val="lt1"/>
              </a:buClr>
              <a:buSzPct val="100000"/>
              <a:buFont typeface="Arial"/>
              <a:buChar char="–"/>
              <a:defRPr sz="1800" b="0" i="0" u="none" strike="noStrike" cap="none">
                <a:solidFill>
                  <a:schemeClr val="lt1"/>
                </a:solidFill>
                <a:latin typeface="Arial"/>
                <a:ea typeface="Arial"/>
                <a:cs typeface="Arial"/>
                <a:sym typeface="Arial"/>
              </a:defRPr>
            </a:lvl4pPr>
            <a:lvl5pPr marL="1828800" marR="0" lvl="4" indent="101600" algn="l" rtl="0">
              <a:lnSpc>
                <a:spcPct val="100000"/>
              </a:lnSpc>
              <a:spcBef>
                <a:spcPts val="400"/>
              </a:spcBef>
              <a:spcAft>
                <a:spcPts val="0"/>
              </a:spcAft>
              <a:buClr>
                <a:schemeClr val="lt1"/>
              </a:buClr>
              <a:buSzPct val="100000"/>
              <a:buFont typeface="Merriweather Sans"/>
              <a:buChar char="*"/>
              <a:defRPr sz="1800" b="0" i="0" u="none" strike="noStrike" cap="none">
                <a:solidFill>
                  <a:schemeClr val="lt1"/>
                </a:solidFill>
                <a:latin typeface="Arial"/>
                <a:ea typeface="Arial"/>
                <a:cs typeface="Arial"/>
                <a:sym typeface="Arial"/>
              </a:defRPr>
            </a:lvl5pPr>
            <a:lvl6pPr marL="2514600" marR="0" lvl="5" indent="101600" algn="l" rtl="0">
              <a:lnSpc>
                <a:spcPct val="100000"/>
              </a:lnSpc>
              <a:spcBef>
                <a:spcPts val="40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01600" algn="l" rtl="0">
              <a:lnSpc>
                <a:spcPct val="100000"/>
              </a:lnSpc>
              <a:spcBef>
                <a:spcPts val="40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01600" algn="l" rtl="0">
              <a:lnSpc>
                <a:spcPct val="100000"/>
              </a:lnSpc>
              <a:spcBef>
                <a:spcPts val="40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01600" algn="l" rtl="0">
              <a:lnSpc>
                <a:spcPct val="100000"/>
              </a:lnSpc>
              <a:spcBef>
                <a:spcPts val="40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67"/>
        <p:cNvGrpSpPr/>
        <p:nvPr/>
      </p:nvGrpSpPr>
      <p:grpSpPr>
        <a:xfrm>
          <a:off x="0" y="0"/>
          <a:ext cx="0" cy="0"/>
          <a:chOff x="0" y="0"/>
          <a:chExt cx="0" cy="0"/>
        </a:xfrm>
      </p:grpSpPr>
      <p:sp>
        <p:nvSpPr>
          <p:cNvPr id="68" name="Shape 68"/>
          <p:cNvSpPr txBox="1">
            <a:spLocks noGrp="1"/>
          </p:cNvSpPr>
          <p:nvPr>
            <p:ph type="ctrTitle"/>
          </p:nvPr>
        </p:nvSpPr>
        <p:spPr>
          <a:xfrm>
            <a:off x="685800" y="1085851"/>
            <a:ext cx="7772400" cy="11025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22228B"/>
              </a:buClr>
              <a:buFont typeface="Arial"/>
              <a:buNone/>
              <a:defRPr sz="4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Clr>
                <a:srgbClr val="22228B"/>
              </a:buClr>
              <a:buFont typeface="Arial"/>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Clr>
                <a:srgbClr val="22228B"/>
              </a:buClr>
              <a:buFont typeface="Arial"/>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Clr>
                <a:srgbClr val="22228B"/>
              </a:buClr>
              <a:buFont typeface="Arial"/>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Clr>
                <a:srgbClr val="22228B"/>
              </a:buClr>
              <a:buFont typeface="Arial"/>
              <a:buNone/>
              <a:defRPr sz="2400" b="1" i="0" u="none" strike="noStrike" cap="none">
                <a:solidFill>
                  <a:srgbClr val="22228B"/>
                </a:solidFill>
                <a:latin typeface="Arial"/>
                <a:ea typeface="Arial"/>
                <a:cs typeface="Arial"/>
                <a:sym typeface="Arial"/>
              </a:defRPr>
            </a:lvl5pPr>
            <a:lvl6pPr marL="457200" marR="0" lvl="5" indent="-12700" algn="ctr" rtl="0">
              <a:spcBef>
                <a:spcPts val="0"/>
              </a:spcBef>
              <a:spcAft>
                <a:spcPts val="0"/>
              </a:spcAft>
              <a:buClr>
                <a:srgbClr val="000099"/>
              </a:buClr>
              <a:buFont typeface="Arial"/>
              <a:buNone/>
              <a:defRPr sz="3600" b="1" i="0" u="sng" strike="noStrike" cap="none">
                <a:solidFill>
                  <a:srgbClr val="000099"/>
                </a:solidFill>
                <a:latin typeface="Arial"/>
                <a:ea typeface="Arial"/>
                <a:cs typeface="Arial"/>
                <a:sym typeface="Arial"/>
              </a:defRPr>
            </a:lvl6pPr>
            <a:lvl7pPr marL="914400" marR="0" lvl="6" indent="-12700" algn="ctr" rtl="0">
              <a:spcBef>
                <a:spcPts val="0"/>
              </a:spcBef>
              <a:spcAft>
                <a:spcPts val="0"/>
              </a:spcAft>
              <a:buClr>
                <a:srgbClr val="000099"/>
              </a:buClr>
              <a:buFont typeface="Arial"/>
              <a:buNone/>
              <a:defRPr sz="3600" b="1" i="0" u="sng" strike="noStrike" cap="none">
                <a:solidFill>
                  <a:srgbClr val="000099"/>
                </a:solidFill>
                <a:latin typeface="Arial"/>
                <a:ea typeface="Arial"/>
                <a:cs typeface="Arial"/>
                <a:sym typeface="Arial"/>
              </a:defRPr>
            </a:lvl7pPr>
            <a:lvl8pPr marL="1371600" marR="0" lvl="7" indent="-12700" algn="ctr" rtl="0">
              <a:spcBef>
                <a:spcPts val="0"/>
              </a:spcBef>
              <a:spcAft>
                <a:spcPts val="0"/>
              </a:spcAft>
              <a:buClr>
                <a:srgbClr val="000099"/>
              </a:buClr>
              <a:buFont typeface="Arial"/>
              <a:buNone/>
              <a:defRPr sz="3600" b="1" i="0" u="sng" strike="noStrike" cap="none">
                <a:solidFill>
                  <a:srgbClr val="000099"/>
                </a:solidFill>
                <a:latin typeface="Arial"/>
                <a:ea typeface="Arial"/>
                <a:cs typeface="Arial"/>
                <a:sym typeface="Arial"/>
              </a:defRPr>
            </a:lvl8pPr>
            <a:lvl9pPr marL="1828800" marR="0" lvl="8" indent="-12700" algn="ctr" rtl="0">
              <a:spcBef>
                <a:spcPts val="0"/>
              </a:spcBef>
              <a:spcAft>
                <a:spcPts val="0"/>
              </a:spcAft>
              <a:buClr>
                <a:srgbClr val="000099"/>
              </a:buClr>
              <a:buFont typeface="Arial"/>
              <a:buNone/>
              <a:defRPr sz="3600" b="1" i="0" u="sng" strike="noStrike" cap="none">
                <a:solidFill>
                  <a:srgbClr val="000099"/>
                </a:solidFill>
                <a:latin typeface="Arial"/>
                <a:ea typeface="Arial"/>
                <a:cs typeface="Arial"/>
                <a:sym typeface="Arial"/>
              </a:defRPr>
            </a:lvl9pPr>
          </a:lstStyle>
          <a:p>
            <a:endParaRPr/>
          </a:p>
        </p:txBody>
      </p:sp>
      <p:sp>
        <p:nvSpPr>
          <p:cNvPr id="69" name="Shape 69"/>
          <p:cNvSpPr txBox="1">
            <a:spLocks noGrp="1"/>
          </p:cNvSpPr>
          <p:nvPr>
            <p:ph type="subTitle" idx="1"/>
          </p:nvPr>
        </p:nvSpPr>
        <p:spPr>
          <a:xfrm>
            <a:off x="1371600" y="2628901"/>
            <a:ext cx="6400800" cy="1314600"/>
          </a:xfrm>
          <a:prstGeom prst="rect">
            <a:avLst/>
          </a:prstGeom>
          <a:noFill/>
          <a:ln>
            <a:noFill/>
          </a:ln>
        </p:spPr>
        <p:txBody>
          <a:bodyPr wrap="square" lIns="91425" tIns="91425" rIns="91425" bIns="91425" anchor="t" anchorCtr="0"/>
          <a:lstStyle>
            <a:lvl1pPr marL="0" marR="0" lvl="0" indent="0" algn="ctr" rtl="0">
              <a:lnSpc>
                <a:spcPct val="100000"/>
              </a:lnSpc>
              <a:spcBef>
                <a:spcPts val="900"/>
              </a:spcBef>
              <a:spcAft>
                <a:spcPts val="0"/>
              </a:spcAft>
              <a:buClr>
                <a:schemeClr val="dk1"/>
              </a:buClr>
              <a:buFont typeface="Arial"/>
              <a:buNone/>
              <a:defRPr sz="4400" b="1" i="0" u="none" strike="noStrike" cap="none">
                <a:solidFill>
                  <a:schemeClr val="dk1"/>
                </a:solidFill>
                <a:latin typeface="Arial"/>
                <a:ea typeface="Arial"/>
                <a:cs typeface="Arial"/>
                <a:sym typeface="Arial"/>
              </a:defRPr>
            </a:lvl1pPr>
            <a:lvl2pPr marL="457200" marR="0" lvl="1" indent="-12700" algn="ctr" rtl="0">
              <a:lnSpc>
                <a:spcPct val="100000"/>
              </a:lnSpc>
              <a:spcBef>
                <a:spcPts val="500"/>
              </a:spcBef>
              <a:spcAft>
                <a:spcPts val="0"/>
              </a:spcAft>
              <a:buClr>
                <a:schemeClr val="dk1"/>
              </a:buClr>
              <a:buFont typeface="Merriweather Sans"/>
              <a:buNone/>
              <a:defRPr sz="2400" b="0" i="0" u="none" strike="noStrike" cap="none">
                <a:solidFill>
                  <a:schemeClr val="dk1"/>
                </a:solidFill>
                <a:latin typeface="Arial"/>
                <a:ea typeface="Arial"/>
                <a:cs typeface="Arial"/>
                <a:sym typeface="Arial"/>
              </a:defRPr>
            </a:lvl2pPr>
            <a:lvl3pPr marL="914400" marR="0" lvl="2" indent="-12700" algn="ctr" rtl="0">
              <a:lnSpc>
                <a:spcPct val="100000"/>
              </a:lnSpc>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3pPr>
            <a:lvl4pPr marL="1371600" marR="0" lvl="3" indent="-12700" algn="ctr" rtl="0">
              <a:lnSpc>
                <a:spcPct val="100000"/>
              </a:lnSpc>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4pPr>
            <a:lvl5pPr marL="1828800" marR="0" lvl="4" indent="-12700" algn="ctr" rtl="0">
              <a:lnSpc>
                <a:spcPct val="100000"/>
              </a:lnSpc>
              <a:spcBef>
                <a:spcPts val="400"/>
              </a:spcBef>
              <a:spcAft>
                <a:spcPts val="0"/>
              </a:spcAft>
              <a:buClr>
                <a:schemeClr val="dk1"/>
              </a:buClr>
              <a:buFont typeface="Merriweather Sans"/>
              <a:buNone/>
              <a:defRPr sz="2000" b="0" i="0" u="none" strike="noStrike" cap="none">
                <a:solidFill>
                  <a:schemeClr val="dk1"/>
                </a:solidFill>
                <a:latin typeface="Arial"/>
                <a:ea typeface="Arial"/>
                <a:cs typeface="Arial"/>
                <a:sym typeface="Arial"/>
              </a:defRPr>
            </a:lvl5pPr>
            <a:lvl6pPr marL="2286000" marR="0" lvl="5" indent="-12700" algn="ctr" rtl="0">
              <a:lnSpc>
                <a:spcPct val="100000"/>
              </a:lnSpc>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6pPr>
            <a:lvl7pPr marL="2743200" marR="0" lvl="6" indent="-12700" algn="ctr" rtl="0">
              <a:lnSpc>
                <a:spcPct val="100000"/>
              </a:lnSpc>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7pPr>
            <a:lvl8pPr marL="3200400" marR="0" lvl="7" indent="-12700" algn="ctr" rtl="0">
              <a:lnSpc>
                <a:spcPct val="100000"/>
              </a:lnSpc>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8pPr>
            <a:lvl9pPr marL="3657600" marR="0" lvl="8" indent="-12700" algn="ctr" rtl="0">
              <a:lnSpc>
                <a:spcPct val="100000"/>
              </a:lnSpc>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457200" y="205978"/>
            <a:ext cx="8229600" cy="857400"/>
          </a:xfrm>
          <a:prstGeom prst="rect">
            <a:avLst/>
          </a:prstGeom>
          <a:noFill/>
          <a:ln>
            <a:noFill/>
          </a:ln>
        </p:spPr>
        <p:txBody>
          <a:bodyPr wrap="square" lIns="91425" tIns="91425" rIns="91425" bIns="91425" anchor="b" anchorCtr="0"/>
          <a:lstStyle>
            <a:lvl1pPr marL="0" marR="0" lvl="0" indent="0" algn="ctr" rtl="0">
              <a:lnSpc>
                <a:spcPct val="100000"/>
              </a:lnSpc>
              <a:spcBef>
                <a:spcPts val="0"/>
              </a:spcBef>
              <a:spcAft>
                <a:spcPts val="0"/>
              </a:spcAft>
              <a:buClr>
                <a:srgbClr val="22228B"/>
              </a:buClr>
              <a:buFont typeface="Arial"/>
              <a:buNone/>
              <a:defRPr sz="2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Clr>
                <a:srgbClr val="22228B"/>
              </a:buClr>
              <a:buFont typeface="Arial"/>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Clr>
                <a:srgbClr val="22228B"/>
              </a:buClr>
              <a:buFont typeface="Arial"/>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Clr>
                <a:srgbClr val="22228B"/>
              </a:buClr>
              <a:buFont typeface="Arial"/>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Clr>
                <a:srgbClr val="22228B"/>
              </a:buClr>
              <a:buFont typeface="Arial"/>
              <a:buNone/>
              <a:defRPr sz="2400" b="1" i="0" u="none" strike="noStrike" cap="none">
                <a:solidFill>
                  <a:srgbClr val="22228B"/>
                </a:solidFill>
                <a:latin typeface="Arial"/>
                <a:ea typeface="Arial"/>
                <a:cs typeface="Arial"/>
                <a:sym typeface="Arial"/>
              </a:defRPr>
            </a:lvl5pPr>
            <a:lvl6pPr marL="457200" marR="0" lvl="5" indent="-12700" algn="ctr" rtl="0">
              <a:spcBef>
                <a:spcPts val="0"/>
              </a:spcBef>
              <a:spcAft>
                <a:spcPts val="0"/>
              </a:spcAft>
              <a:buClr>
                <a:srgbClr val="000099"/>
              </a:buClr>
              <a:buFont typeface="Arial"/>
              <a:buNone/>
              <a:defRPr sz="3600" b="1" i="0" u="sng" strike="noStrike" cap="none">
                <a:solidFill>
                  <a:srgbClr val="000099"/>
                </a:solidFill>
                <a:latin typeface="Arial"/>
                <a:ea typeface="Arial"/>
                <a:cs typeface="Arial"/>
                <a:sym typeface="Arial"/>
              </a:defRPr>
            </a:lvl6pPr>
            <a:lvl7pPr marL="914400" marR="0" lvl="6" indent="-12700" algn="ctr" rtl="0">
              <a:spcBef>
                <a:spcPts val="0"/>
              </a:spcBef>
              <a:spcAft>
                <a:spcPts val="0"/>
              </a:spcAft>
              <a:buClr>
                <a:srgbClr val="000099"/>
              </a:buClr>
              <a:buFont typeface="Arial"/>
              <a:buNone/>
              <a:defRPr sz="3600" b="1" i="0" u="sng" strike="noStrike" cap="none">
                <a:solidFill>
                  <a:srgbClr val="000099"/>
                </a:solidFill>
                <a:latin typeface="Arial"/>
                <a:ea typeface="Arial"/>
                <a:cs typeface="Arial"/>
                <a:sym typeface="Arial"/>
              </a:defRPr>
            </a:lvl7pPr>
            <a:lvl8pPr marL="1371600" marR="0" lvl="7" indent="-12700" algn="ctr" rtl="0">
              <a:spcBef>
                <a:spcPts val="0"/>
              </a:spcBef>
              <a:spcAft>
                <a:spcPts val="0"/>
              </a:spcAft>
              <a:buClr>
                <a:srgbClr val="000099"/>
              </a:buClr>
              <a:buFont typeface="Arial"/>
              <a:buNone/>
              <a:defRPr sz="3600" b="1" i="0" u="sng" strike="noStrike" cap="none">
                <a:solidFill>
                  <a:srgbClr val="000099"/>
                </a:solidFill>
                <a:latin typeface="Arial"/>
                <a:ea typeface="Arial"/>
                <a:cs typeface="Arial"/>
                <a:sym typeface="Arial"/>
              </a:defRPr>
            </a:lvl8pPr>
            <a:lvl9pPr marL="1828800" marR="0" lvl="8" indent="-12700" algn="ctr" rtl="0">
              <a:spcBef>
                <a:spcPts val="0"/>
              </a:spcBef>
              <a:spcAft>
                <a:spcPts val="0"/>
              </a:spcAft>
              <a:buClr>
                <a:srgbClr val="000099"/>
              </a:buClr>
              <a:buFont typeface="Arial"/>
              <a:buNone/>
              <a:defRPr sz="3600" b="1" i="0" u="sng" strike="noStrike" cap="none">
                <a:solidFill>
                  <a:srgbClr val="000099"/>
                </a:solidFill>
                <a:latin typeface="Arial"/>
                <a:ea typeface="Arial"/>
                <a:cs typeface="Arial"/>
                <a:sym typeface="Arial"/>
              </a:defRPr>
            </a:lvl9pPr>
          </a:lstStyle>
          <a:p>
            <a:endParaRPr/>
          </a:p>
        </p:txBody>
      </p:sp>
      <p:sp>
        <p:nvSpPr>
          <p:cNvPr id="72" name="Shape 72"/>
          <p:cNvSpPr txBox="1">
            <a:spLocks noGrp="1"/>
          </p:cNvSpPr>
          <p:nvPr>
            <p:ph type="body" idx="1"/>
          </p:nvPr>
        </p:nvSpPr>
        <p:spPr>
          <a:xfrm>
            <a:off x="457200" y="1200151"/>
            <a:ext cx="8229600" cy="3725700"/>
          </a:xfrm>
          <a:prstGeom prst="rect">
            <a:avLst/>
          </a:prstGeom>
          <a:noFill/>
          <a:ln>
            <a:noFill/>
          </a:ln>
        </p:spPr>
        <p:txBody>
          <a:bodyPr wrap="square" lIns="91425" tIns="91425" rIns="91425" bIns="91425" anchor="t" anchorCtr="0"/>
          <a:lstStyle>
            <a:lvl1pPr marL="292100" marR="0" lvl="0" indent="88900" algn="l" rtl="0">
              <a:lnSpc>
                <a:spcPct val="100000"/>
              </a:lnSpc>
              <a:spcBef>
                <a:spcPts val="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635000" marR="0" lvl="1" indent="88900" algn="l" rtl="0">
              <a:lnSpc>
                <a:spcPct val="100000"/>
              </a:lnSpc>
              <a:spcBef>
                <a:spcPts val="0"/>
              </a:spcBef>
              <a:spcAft>
                <a:spcPts val="0"/>
              </a:spcAft>
              <a:buClr>
                <a:schemeClr val="dk1"/>
              </a:buClr>
              <a:buSzPct val="100000"/>
              <a:buFont typeface="Merriweather Sans"/>
              <a:buChar char="-"/>
              <a:defRPr sz="2400" b="0" i="0" u="none" strike="noStrike" cap="none">
                <a:solidFill>
                  <a:schemeClr val="dk1"/>
                </a:solidFill>
                <a:latin typeface="Arial"/>
                <a:ea typeface="Arial"/>
                <a:cs typeface="Arial"/>
                <a:sym typeface="Arial"/>
              </a:defRPr>
            </a:lvl2pPr>
            <a:lvl3pPr marL="939800" marR="0" lvl="2" indent="101600" algn="l" rtl="0">
              <a:lnSpc>
                <a:spcPct val="100000"/>
              </a:lnSpc>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397000" marR="0" lvl="3" indent="101600" algn="l" rtl="0">
              <a:lnSpc>
                <a:spcPct val="100000"/>
              </a:lnSpc>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1828800" marR="0" lvl="4" indent="127000" algn="l" rtl="0">
              <a:lnSpc>
                <a:spcPct val="100000"/>
              </a:lnSpc>
              <a:spcBef>
                <a:spcPts val="0"/>
              </a:spcBef>
              <a:spcAft>
                <a:spcPts val="0"/>
              </a:spcAft>
              <a:buClr>
                <a:schemeClr val="dk1"/>
              </a:buClr>
              <a:buSzPct val="100000"/>
              <a:buFont typeface="Merriweather Sans"/>
              <a:buChar char="*"/>
              <a:defRPr sz="2000" b="0" i="0" u="none" strike="noStrike" cap="none">
                <a:solidFill>
                  <a:schemeClr val="dk1"/>
                </a:solidFill>
                <a:latin typeface="Arial"/>
                <a:ea typeface="Arial"/>
                <a:cs typeface="Arial"/>
                <a:sym typeface="Arial"/>
              </a:defRPr>
            </a:lvl5pPr>
            <a:lvl6pPr marL="2514600" marR="0" lvl="5" indent="127000" algn="l" rtl="0">
              <a:lnSpc>
                <a:spcPct val="100000"/>
              </a:lnSpc>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27000" algn="l" rtl="0">
              <a:lnSpc>
                <a:spcPct val="100000"/>
              </a:lnSpc>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27000" algn="l" rtl="0">
              <a:lnSpc>
                <a:spcPct val="100000"/>
              </a:lnSpc>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27000" algn="l" rtl="0">
              <a:lnSpc>
                <a:spcPct val="100000"/>
              </a:lnSpc>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685800" y="457200"/>
            <a:ext cx="7772400" cy="8574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22228B"/>
              </a:buClr>
              <a:buFont typeface="Arial"/>
              <a:buNone/>
              <a:defRPr sz="2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Clr>
                <a:srgbClr val="22228B"/>
              </a:buClr>
              <a:buFont typeface="Arial"/>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Clr>
                <a:srgbClr val="22228B"/>
              </a:buClr>
              <a:buFont typeface="Arial"/>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Clr>
                <a:srgbClr val="22228B"/>
              </a:buClr>
              <a:buFont typeface="Arial"/>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Clr>
                <a:srgbClr val="22228B"/>
              </a:buClr>
              <a:buFont typeface="Arial"/>
              <a:buNone/>
              <a:defRPr sz="2400" b="1" i="0" u="none" strike="noStrike" cap="none">
                <a:solidFill>
                  <a:srgbClr val="22228B"/>
                </a:solidFill>
                <a:latin typeface="Arial"/>
                <a:ea typeface="Arial"/>
                <a:cs typeface="Arial"/>
                <a:sym typeface="Arial"/>
              </a:defRPr>
            </a:lvl5pPr>
            <a:lvl6pPr marL="457200" marR="0" lvl="5" indent="-12700" algn="ctr" rtl="0">
              <a:spcBef>
                <a:spcPts val="0"/>
              </a:spcBef>
              <a:spcAft>
                <a:spcPts val="0"/>
              </a:spcAft>
              <a:buClr>
                <a:srgbClr val="000099"/>
              </a:buClr>
              <a:buFont typeface="Arial"/>
              <a:buNone/>
              <a:defRPr sz="3600" b="1" i="0" u="sng" strike="noStrike" cap="none">
                <a:solidFill>
                  <a:srgbClr val="000099"/>
                </a:solidFill>
                <a:latin typeface="Arial"/>
                <a:ea typeface="Arial"/>
                <a:cs typeface="Arial"/>
                <a:sym typeface="Arial"/>
              </a:defRPr>
            </a:lvl6pPr>
            <a:lvl7pPr marL="914400" marR="0" lvl="6" indent="-12700" algn="ctr" rtl="0">
              <a:spcBef>
                <a:spcPts val="0"/>
              </a:spcBef>
              <a:spcAft>
                <a:spcPts val="0"/>
              </a:spcAft>
              <a:buClr>
                <a:srgbClr val="000099"/>
              </a:buClr>
              <a:buFont typeface="Arial"/>
              <a:buNone/>
              <a:defRPr sz="3600" b="1" i="0" u="sng" strike="noStrike" cap="none">
                <a:solidFill>
                  <a:srgbClr val="000099"/>
                </a:solidFill>
                <a:latin typeface="Arial"/>
                <a:ea typeface="Arial"/>
                <a:cs typeface="Arial"/>
                <a:sym typeface="Arial"/>
              </a:defRPr>
            </a:lvl7pPr>
            <a:lvl8pPr marL="1371600" marR="0" lvl="7" indent="-12700" algn="ctr" rtl="0">
              <a:spcBef>
                <a:spcPts val="0"/>
              </a:spcBef>
              <a:spcAft>
                <a:spcPts val="0"/>
              </a:spcAft>
              <a:buClr>
                <a:srgbClr val="000099"/>
              </a:buClr>
              <a:buFont typeface="Arial"/>
              <a:buNone/>
              <a:defRPr sz="3600" b="1" i="0" u="sng" strike="noStrike" cap="none">
                <a:solidFill>
                  <a:srgbClr val="000099"/>
                </a:solidFill>
                <a:latin typeface="Arial"/>
                <a:ea typeface="Arial"/>
                <a:cs typeface="Arial"/>
                <a:sym typeface="Arial"/>
              </a:defRPr>
            </a:lvl8pPr>
            <a:lvl9pPr marL="1828800" marR="0" lvl="8" indent="-12700" algn="ctr" rtl="0">
              <a:spcBef>
                <a:spcPts val="0"/>
              </a:spcBef>
              <a:spcAft>
                <a:spcPts val="0"/>
              </a:spcAft>
              <a:buClr>
                <a:srgbClr val="000099"/>
              </a:buClr>
              <a:buFont typeface="Arial"/>
              <a:buNone/>
              <a:defRPr sz="3600" b="1" i="0" u="sng" strike="noStrike" cap="none">
                <a:solidFill>
                  <a:srgbClr val="000099"/>
                </a:solidFill>
                <a:latin typeface="Arial"/>
                <a:ea typeface="Arial"/>
                <a:cs typeface="Arial"/>
                <a:sym typeface="Arial"/>
              </a:defRPr>
            </a:lvl9pPr>
          </a:lstStyle>
          <a:p>
            <a:endParaRPr/>
          </a:p>
        </p:txBody>
      </p:sp>
      <p:sp>
        <p:nvSpPr>
          <p:cNvPr id="75" name="Shape 75"/>
          <p:cNvSpPr txBox="1">
            <a:spLocks noGrp="1"/>
          </p:cNvSpPr>
          <p:nvPr>
            <p:ph type="body" idx="1"/>
          </p:nvPr>
        </p:nvSpPr>
        <p:spPr>
          <a:xfrm>
            <a:off x="685800" y="1485900"/>
            <a:ext cx="7772400" cy="3479100"/>
          </a:xfrm>
          <a:prstGeom prst="rect">
            <a:avLst/>
          </a:prstGeom>
          <a:noFill/>
          <a:ln>
            <a:noFill/>
          </a:ln>
        </p:spPr>
        <p:txBody>
          <a:bodyPr wrap="square" lIns="91425" tIns="91425" rIns="91425" bIns="91425" anchor="t" anchorCtr="0"/>
          <a:lstStyle>
            <a:lvl1pPr marL="292100" marR="0" lvl="0" indent="88900" algn="l" rtl="0">
              <a:lnSpc>
                <a:spcPct val="100000"/>
              </a:lnSpc>
              <a:spcBef>
                <a:spcPts val="50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635000" marR="0" lvl="1" indent="88900" algn="l" rtl="0">
              <a:lnSpc>
                <a:spcPct val="100000"/>
              </a:lnSpc>
              <a:spcBef>
                <a:spcPts val="500"/>
              </a:spcBef>
              <a:spcAft>
                <a:spcPts val="0"/>
              </a:spcAft>
              <a:buClr>
                <a:schemeClr val="dk1"/>
              </a:buClr>
              <a:buSzPct val="100000"/>
              <a:buFont typeface="Merriweather Sans"/>
              <a:buChar char="-"/>
              <a:defRPr sz="2400" b="0" i="0" u="none" strike="noStrike" cap="none">
                <a:solidFill>
                  <a:schemeClr val="dk1"/>
                </a:solidFill>
                <a:latin typeface="Arial"/>
                <a:ea typeface="Arial"/>
                <a:cs typeface="Arial"/>
                <a:sym typeface="Arial"/>
              </a:defRPr>
            </a:lvl2pPr>
            <a:lvl3pPr marL="939800" marR="0" lvl="2"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3970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1828800" marR="0" lvl="4" indent="127000" algn="l" rtl="0">
              <a:lnSpc>
                <a:spcPct val="100000"/>
              </a:lnSpc>
              <a:spcBef>
                <a:spcPts val="400"/>
              </a:spcBef>
              <a:spcAft>
                <a:spcPts val="0"/>
              </a:spcAft>
              <a:buClr>
                <a:schemeClr val="dk1"/>
              </a:buClr>
              <a:buSzPct val="100000"/>
              <a:buFont typeface="Merriweather Sans"/>
              <a:buChar char="*"/>
              <a:defRPr sz="2000" b="0" i="0" u="none" strike="noStrike" cap="none">
                <a:solidFill>
                  <a:schemeClr val="dk1"/>
                </a:solidFill>
                <a:latin typeface="Arial"/>
                <a:ea typeface="Arial"/>
                <a:cs typeface="Arial"/>
                <a:sym typeface="Arial"/>
              </a:defRPr>
            </a:lvl5pPr>
            <a:lvl6pPr marL="2514600" marR="0" lvl="5" indent="1270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270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270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270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76"/>
        <p:cNvGrpSpPr/>
        <p:nvPr/>
      </p:nvGrpSpPr>
      <p:grpSpPr>
        <a:xfrm>
          <a:off x="0" y="0"/>
          <a:ext cx="0" cy="0"/>
          <a:chOff x="0" y="0"/>
          <a:chExt cx="0" cy="0"/>
        </a:xfrm>
      </p:grpSpPr>
      <p:sp>
        <p:nvSpPr>
          <p:cNvPr id="77" name="Shape 77"/>
          <p:cNvSpPr txBox="1">
            <a:spLocks noGrp="1"/>
          </p:cNvSpPr>
          <p:nvPr>
            <p:ph type="sldNum" idx="12"/>
          </p:nvPr>
        </p:nvSpPr>
        <p:spPr>
          <a:xfrm>
            <a:off x="8472458" y="4663217"/>
            <a:ext cx="548700" cy="393600"/>
          </a:xfrm>
          <a:prstGeom prst="rect">
            <a:avLst/>
          </a:prstGeom>
          <a:noFill/>
          <a:ln>
            <a:noFill/>
          </a:ln>
        </p:spPr>
        <p:txBody>
          <a:bodyPr wrap="square" lIns="68575" tIns="68575" rIns="68575" bIns="6857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629841" y="342900"/>
            <a:ext cx="2949000" cy="1200300"/>
          </a:xfrm>
          <a:prstGeom prst="rect">
            <a:avLst/>
          </a:prstGeom>
          <a:noFill/>
          <a:ln>
            <a:noFill/>
          </a:ln>
        </p:spPr>
        <p:txBody>
          <a:bodyPr wrap="square" lIns="91425" tIns="91425" rIns="91425" bIns="91425" anchor="b" anchorCtr="0"/>
          <a:lstStyle>
            <a:lvl1pPr marL="0" marR="0" lvl="0" indent="0" algn="l" rtl="0">
              <a:lnSpc>
                <a:spcPct val="90000"/>
              </a:lnSpc>
              <a:spcBef>
                <a:spcPts val="0"/>
              </a:spcBef>
              <a:spcAft>
                <a:spcPts val="0"/>
              </a:spcAft>
              <a:buClr>
                <a:schemeClr val="dk1"/>
              </a:buClr>
              <a:buFont typeface="Calibri"/>
              <a:buNone/>
              <a:defRPr sz="2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Clr>
                <a:srgbClr val="22228B"/>
              </a:buClr>
              <a:buFont typeface="Arial"/>
              <a:buNone/>
              <a:defRPr sz="1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Clr>
                <a:srgbClr val="22228B"/>
              </a:buClr>
              <a:buFont typeface="Arial"/>
              <a:buNone/>
              <a:defRPr sz="1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Clr>
                <a:srgbClr val="22228B"/>
              </a:buClr>
              <a:buFont typeface="Arial"/>
              <a:buNone/>
              <a:defRPr sz="1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Clr>
                <a:srgbClr val="22228B"/>
              </a:buClr>
              <a:buFont typeface="Arial"/>
              <a:buNone/>
              <a:defRPr sz="1400" b="1" i="0" u="none" strike="noStrike" cap="none">
                <a:solidFill>
                  <a:srgbClr val="22228B"/>
                </a:solidFill>
                <a:latin typeface="Arial"/>
                <a:ea typeface="Arial"/>
                <a:cs typeface="Arial"/>
                <a:sym typeface="Arial"/>
              </a:defRPr>
            </a:lvl5pPr>
            <a:lvl6pPr marL="342900" marR="0" lvl="5" indent="-12700" algn="ctr" rtl="0">
              <a:spcBef>
                <a:spcPts val="0"/>
              </a:spcBef>
              <a:spcAft>
                <a:spcPts val="0"/>
              </a:spcAft>
              <a:buClr>
                <a:srgbClr val="000099"/>
              </a:buClr>
              <a:buFont typeface="Arial"/>
              <a:buNone/>
              <a:defRPr sz="1400" b="1" i="0" u="sng" strike="noStrike" cap="none">
                <a:solidFill>
                  <a:srgbClr val="000099"/>
                </a:solidFill>
                <a:latin typeface="Arial"/>
                <a:ea typeface="Arial"/>
                <a:cs typeface="Arial"/>
                <a:sym typeface="Arial"/>
              </a:defRPr>
            </a:lvl6pPr>
            <a:lvl7pPr marL="685800" marR="0" lvl="6" indent="-12700" algn="ctr" rtl="0">
              <a:spcBef>
                <a:spcPts val="0"/>
              </a:spcBef>
              <a:spcAft>
                <a:spcPts val="0"/>
              </a:spcAft>
              <a:buClr>
                <a:srgbClr val="000099"/>
              </a:buClr>
              <a:buFont typeface="Arial"/>
              <a:buNone/>
              <a:defRPr sz="1400" b="1" i="0" u="sng" strike="noStrike" cap="none">
                <a:solidFill>
                  <a:srgbClr val="000099"/>
                </a:solidFill>
                <a:latin typeface="Arial"/>
                <a:ea typeface="Arial"/>
                <a:cs typeface="Arial"/>
                <a:sym typeface="Arial"/>
              </a:defRPr>
            </a:lvl7pPr>
            <a:lvl8pPr marL="1028700" marR="0" lvl="7" indent="-12700" algn="ctr" rtl="0">
              <a:spcBef>
                <a:spcPts val="0"/>
              </a:spcBef>
              <a:spcAft>
                <a:spcPts val="0"/>
              </a:spcAft>
              <a:buClr>
                <a:srgbClr val="000099"/>
              </a:buClr>
              <a:buFont typeface="Arial"/>
              <a:buNone/>
              <a:defRPr sz="1400" b="1" i="0" u="sng" strike="noStrike" cap="none">
                <a:solidFill>
                  <a:srgbClr val="000099"/>
                </a:solidFill>
                <a:latin typeface="Arial"/>
                <a:ea typeface="Arial"/>
                <a:cs typeface="Arial"/>
                <a:sym typeface="Arial"/>
              </a:defRPr>
            </a:lvl8pPr>
            <a:lvl9pPr marL="1371600" marR="0" lvl="8" indent="-12700" algn="ctr" rtl="0">
              <a:spcBef>
                <a:spcPts val="0"/>
              </a:spcBef>
              <a:spcAft>
                <a:spcPts val="0"/>
              </a:spcAft>
              <a:buClr>
                <a:srgbClr val="000099"/>
              </a:buClr>
              <a:buFont typeface="Arial"/>
              <a:buNone/>
              <a:defRPr sz="1400" b="1" i="0" u="sng" strike="noStrike" cap="none">
                <a:solidFill>
                  <a:srgbClr val="000099"/>
                </a:solidFill>
                <a:latin typeface="Arial"/>
                <a:ea typeface="Arial"/>
                <a:cs typeface="Arial"/>
                <a:sym typeface="Arial"/>
              </a:defRPr>
            </a:lvl9pPr>
          </a:lstStyle>
          <a:p>
            <a:endParaRPr/>
          </a:p>
        </p:txBody>
      </p:sp>
      <p:sp>
        <p:nvSpPr>
          <p:cNvPr id="80" name="Shape 80"/>
          <p:cNvSpPr txBox="1">
            <a:spLocks noGrp="1"/>
          </p:cNvSpPr>
          <p:nvPr>
            <p:ph type="body" idx="1"/>
          </p:nvPr>
        </p:nvSpPr>
        <p:spPr>
          <a:xfrm>
            <a:off x="3887391" y="740569"/>
            <a:ext cx="4629300" cy="3655200"/>
          </a:xfrm>
          <a:prstGeom prst="rect">
            <a:avLst/>
          </a:prstGeom>
          <a:noFill/>
          <a:ln>
            <a:noFill/>
          </a:ln>
        </p:spPr>
        <p:txBody>
          <a:bodyPr wrap="square" lIns="91425" tIns="91425" rIns="91425" bIns="91425" anchor="t" anchorCtr="0"/>
          <a:lstStyle>
            <a:lvl1pPr marL="292100" marR="0" lvl="0" indent="38100" algn="l" rtl="0">
              <a:lnSpc>
                <a:spcPct val="90000"/>
              </a:lnSpc>
              <a:spcBef>
                <a:spcPts val="8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609600" marR="0" lvl="1" indent="44450" algn="l" rtl="0">
              <a:lnSpc>
                <a:spcPct val="90000"/>
              </a:lnSpc>
              <a:spcBef>
                <a:spcPts val="400"/>
              </a:spcBef>
              <a:spcAft>
                <a:spcPts val="0"/>
              </a:spcAft>
              <a:buClr>
                <a:schemeClr val="dk1"/>
              </a:buClr>
              <a:buSzPct val="100000"/>
              <a:buFont typeface="Arial"/>
              <a:buChar char="•"/>
              <a:defRPr sz="2100" b="0" i="0" u="none" strike="noStrike" cap="none">
                <a:solidFill>
                  <a:schemeClr val="dk1"/>
                </a:solidFill>
                <a:latin typeface="Calibri"/>
                <a:ea typeface="Calibri"/>
                <a:cs typeface="Calibri"/>
                <a:sym typeface="Calibri"/>
              </a:defRPr>
            </a:lvl2pPr>
            <a:lvl3pPr marL="901700" marR="0" lvl="2" indent="76200" algn="l" rtl="0">
              <a:lnSpc>
                <a:spcPct val="90000"/>
              </a:lnSpc>
              <a:spcBef>
                <a:spcPts val="4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219200" marR="0" lvl="3" indent="82550" algn="l" rtl="0">
              <a:lnSpc>
                <a:spcPct val="90000"/>
              </a:lnSpc>
              <a:spcBef>
                <a:spcPts val="4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4pPr>
            <a:lvl5pPr marL="1562100" marR="0" lvl="4" indent="82550" algn="l" rtl="0">
              <a:lnSpc>
                <a:spcPct val="90000"/>
              </a:lnSpc>
              <a:spcBef>
                <a:spcPts val="4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5pPr>
            <a:lvl6pPr marL="1905000" marR="0" lvl="5" indent="82550" algn="l" rtl="0">
              <a:lnSpc>
                <a:spcPct val="90000"/>
              </a:lnSpc>
              <a:spcBef>
                <a:spcPts val="4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6pPr>
            <a:lvl7pPr marL="2247900" marR="0" lvl="6" indent="82550" algn="l" rtl="0">
              <a:lnSpc>
                <a:spcPct val="90000"/>
              </a:lnSpc>
              <a:spcBef>
                <a:spcPts val="4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7pPr>
            <a:lvl8pPr marL="2590800" marR="0" lvl="7" indent="82550" algn="l" rtl="0">
              <a:lnSpc>
                <a:spcPct val="90000"/>
              </a:lnSpc>
              <a:spcBef>
                <a:spcPts val="4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8pPr>
            <a:lvl9pPr marL="2933700" marR="0" lvl="8" indent="82550" algn="l" rtl="0">
              <a:lnSpc>
                <a:spcPct val="90000"/>
              </a:lnSpc>
              <a:spcBef>
                <a:spcPts val="400"/>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body" idx="2"/>
          </p:nvPr>
        </p:nvSpPr>
        <p:spPr>
          <a:xfrm>
            <a:off x="629841" y="1543050"/>
            <a:ext cx="2949000" cy="2858700"/>
          </a:xfrm>
          <a:prstGeom prst="rect">
            <a:avLst/>
          </a:prstGeom>
          <a:noFill/>
          <a:ln>
            <a:noFill/>
          </a:ln>
        </p:spPr>
        <p:txBody>
          <a:bodyPr wrap="square" lIns="91425" tIns="91425" rIns="91425" bIns="91425" anchor="t" anchorCtr="0"/>
          <a:lstStyle>
            <a:lvl1pPr marL="0" marR="0" lvl="0" indent="0" algn="l" rtl="0">
              <a:lnSpc>
                <a:spcPct val="90000"/>
              </a:lnSpc>
              <a:spcBef>
                <a:spcPts val="80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1pPr>
            <a:lvl2pPr marL="342900" marR="0" lvl="1" indent="-12700" algn="l" rtl="0">
              <a:lnSpc>
                <a:spcPct val="90000"/>
              </a:lnSpc>
              <a:spcBef>
                <a:spcPts val="400"/>
              </a:spcBef>
              <a:spcAft>
                <a:spcPts val="0"/>
              </a:spcAft>
              <a:buClr>
                <a:schemeClr val="dk1"/>
              </a:buClr>
              <a:buFont typeface="Arial"/>
              <a:buNone/>
              <a:defRPr sz="1100" b="0" i="0" u="none" strike="noStrike" cap="none">
                <a:solidFill>
                  <a:schemeClr val="dk1"/>
                </a:solidFill>
                <a:latin typeface="Calibri"/>
                <a:ea typeface="Calibri"/>
                <a:cs typeface="Calibri"/>
                <a:sym typeface="Calibri"/>
              </a:defRPr>
            </a:lvl2pPr>
            <a:lvl3pPr marL="685800" marR="0" lvl="2" indent="-12700" algn="l" rtl="0">
              <a:lnSpc>
                <a:spcPct val="90000"/>
              </a:lnSpc>
              <a:spcBef>
                <a:spcPts val="40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3pPr>
            <a:lvl4pPr marL="1028700" marR="0" lvl="3" indent="-12700" algn="l" rtl="0">
              <a:lnSpc>
                <a:spcPct val="90000"/>
              </a:lnSpc>
              <a:spcBef>
                <a:spcPts val="400"/>
              </a:spcBef>
              <a:spcAft>
                <a:spcPts val="0"/>
              </a:spcAft>
              <a:buClr>
                <a:schemeClr val="dk1"/>
              </a:buClr>
              <a:buFont typeface="Arial"/>
              <a:buNone/>
              <a:defRPr sz="800" b="0" i="0" u="none" strike="noStrike" cap="none">
                <a:solidFill>
                  <a:schemeClr val="dk1"/>
                </a:solidFill>
                <a:latin typeface="Calibri"/>
                <a:ea typeface="Calibri"/>
                <a:cs typeface="Calibri"/>
                <a:sym typeface="Calibri"/>
              </a:defRPr>
            </a:lvl4pPr>
            <a:lvl5pPr marL="1371600" marR="0" lvl="4" indent="-12700" algn="l" rtl="0">
              <a:lnSpc>
                <a:spcPct val="90000"/>
              </a:lnSpc>
              <a:spcBef>
                <a:spcPts val="400"/>
              </a:spcBef>
              <a:spcAft>
                <a:spcPts val="0"/>
              </a:spcAft>
              <a:buClr>
                <a:schemeClr val="dk1"/>
              </a:buClr>
              <a:buFont typeface="Arial"/>
              <a:buNone/>
              <a:defRPr sz="800" b="0" i="0" u="none" strike="noStrike" cap="none">
                <a:solidFill>
                  <a:schemeClr val="dk1"/>
                </a:solidFill>
                <a:latin typeface="Calibri"/>
                <a:ea typeface="Calibri"/>
                <a:cs typeface="Calibri"/>
                <a:sym typeface="Calibri"/>
              </a:defRPr>
            </a:lvl5pPr>
            <a:lvl6pPr marL="1714500" marR="0" lvl="5" indent="-12700" algn="l" rtl="0">
              <a:lnSpc>
                <a:spcPct val="90000"/>
              </a:lnSpc>
              <a:spcBef>
                <a:spcPts val="400"/>
              </a:spcBef>
              <a:spcAft>
                <a:spcPts val="0"/>
              </a:spcAft>
              <a:buClr>
                <a:schemeClr val="dk1"/>
              </a:buClr>
              <a:buFont typeface="Arial"/>
              <a:buNone/>
              <a:defRPr sz="800" b="0" i="0" u="none" strike="noStrike" cap="none">
                <a:solidFill>
                  <a:schemeClr val="dk1"/>
                </a:solidFill>
                <a:latin typeface="Calibri"/>
                <a:ea typeface="Calibri"/>
                <a:cs typeface="Calibri"/>
                <a:sym typeface="Calibri"/>
              </a:defRPr>
            </a:lvl6pPr>
            <a:lvl7pPr marL="2057400" marR="0" lvl="6" indent="-12700" algn="l" rtl="0">
              <a:lnSpc>
                <a:spcPct val="90000"/>
              </a:lnSpc>
              <a:spcBef>
                <a:spcPts val="400"/>
              </a:spcBef>
              <a:spcAft>
                <a:spcPts val="0"/>
              </a:spcAft>
              <a:buClr>
                <a:schemeClr val="dk1"/>
              </a:buClr>
              <a:buFont typeface="Arial"/>
              <a:buNone/>
              <a:defRPr sz="800" b="0" i="0" u="none" strike="noStrike" cap="none">
                <a:solidFill>
                  <a:schemeClr val="dk1"/>
                </a:solidFill>
                <a:latin typeface="Calibri"/>
                <a:ea typeface="Calibri"/>
                <a:cs typeface="Calibri"/>
                <a:sym typeface="Calibri"/>
              </a:defRPr>
            </a:lvl7pPr>
            <a:lvl8pPr marL="2400300" marR="0" lvl="7" indent="-12700" algn="l" rtl="0">
              <a:lnSpc>
                <a:spcPct val="90000"/>
              </a:lnSpc>
              <a:spcBef>
                <a:spcPts val="400"/>
              </a:spcBef>
              <a:spcAft>
                <a:spcPts val="0"/>
              </a:spcAft>
              <a:buClr>
                <a:schemeClr val="dk1"/>
              </a:buClr>
              <a:buFont typeface="Arial"/>
              <a:buNone/>
              <a:defRPr sz="800" b="0" i="0" u="none" strike="noStrike" cap="none">
                <a:solidFill>
                  <a:schemeClr val="dk1"/>
                </a:solidFill>
                <a:latin typeface="Calibri"/>
                <a:ea typeface="Calibri"/>
                <a:cs typeface="Calibri"/>
                <a:sym typeface="Calibri"/>
              </a:defRPr>
            </a:lvl8pPr>
            <a:lvl9pPr marL="2743200" marR="0" lvl="8" indent="-12700" algn="l" rtl="0">
              <a:lnSpc>
                <a:spcPct val="90000"/>
              </a:lnSpc>
              <a:spcBef>
                <a:spcPts val="400"/>
              </a:spcBef>
              <a:spcAft>
                <a:spcPts val="0"/>
              </a:spcAft>
              <a:buClr>
                <a:schemeClr val="dk1"/>
              </a:buClr>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dt" idx="10"/>
          </p:nvPr>
        </p:nvSpPr>
        <p:spPr>
          <a:xfrm>
            <a:off x="628650" y="4767263"/>
            <a:ext cx="2057400" cy="2739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1270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1270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1270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1270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1270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1270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1270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1270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ftr" idx="11"/>
          </p:nvPr>
        </p:nvSpPr>
        <p:spPr>
          <a:xfrm>
            <a:off x="3028950" y="4767263"/>
            <a:ext cx="3086100" cy="2739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1270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1270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1270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1270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1270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1270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1270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1270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sldNum" idx="12"/>
          </p:nvPr>
        </p:nvSpPr>
        <p:spPr>
          <a:xfrm>
            <a:off x="6457950" y="4767263"/>
            <a:ext cx="2057400" cy="273900"/>
          </a:xfrm>
          <a:prstGeom prst="rect">
            <a:avLst/>
          </a:prstGeom>
          <a:noFill/>
          <a:ln>
            <a:noFill/>
          </a:ln>
        </p:spPr>
        <p:txBody>
          <a:bodyPr wrap="square" lIns="51425" tIns="25700" rIns="51425" bIns="2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 sz="900" b="0" i="0" u="none" strike="noStrike" cap="none">
                <a:solidFill>
                  <a:srgbClr val="888888"/>
                </a:solidFill>
                <a:latin typeface="Calibri"/>
                <a:ea typeface="Calibri"/>
                <a:cs typeface="Calibri"/>
                <a:sym typeface="Calibri"/>
              </a:rPr>
              <a:t>‹#›</a:t>
            </a:fld>
            <a:endParaRPr lang="en" sz="9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457200" y="205978"/>
            <a:ext cx="8229600" cy="857400"/>
          </a:xfrm>
          <a:prstGeom prst="rect">
            <a:avLst/>
          </a:prstGeom>
          <a:noFill/>
          <a:ln>
            <a:noFill/>
          </a:ln>
        </p:spPr>
        <p:txBody>
          <a:bodyPr wrap="square" lIns="91425" tIns="91425" rIns="91425" bIns="91425" anchor="b" anchorCtr="0"/>
          <a:lstStyle>
            <a:lvl1pPr marL="0" marR="0" lvl="0" indent="0" algn="ctr" rtl="0">
              <a:spcBef>
                <a:spcPts val="0"/>
              </a:spcBef>
              <a:spcAft>
                <a:spcPts val="0"/>
              </a:spcAft>
              <a:buNone/>
              <a:defRPr sz="2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7196" marR="0" lvl="5" indent="-12696" algn="ctr" rtl="0">
              <a:spcBef>
                <a:spcPts val="0"/>
              </a:spcBef>
              <a:spcAft>
                <a:spcPts val="0"/>
              </a:spcAft>
              <a:buNone/>
              <a:defRPr sz="3600" b="1" i="0" u="sng" strike="noStrike" cap="none">
                <a:solidFill>
                  <a:srgbClr val="000099"/>
                </a:solidFill>
                <a:latin typeface="Arial"/>
                <a:ea typeface="Arial"/>
                <a:cs typeface="Arial"/>
                <a:sym typeface="Arial"/>
              </a:defRPr>
            </a:lvl6pPr>
            <a:lvl7pPr marL="914391" marR="0" lvl="6" indent="-12691"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587" marR="0" lvl="7" indent="-12687"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782" marR="0" lvl="8" indent="-1268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14" name="Shape 14"/>
          <p:cNvSpPr txBox="1">
            <a:spLocks noGrp="1"/>
          </p:cNvSpPr>
          <p:nvPr>
            <p:ph type="body" idx="1"/>
          </p:nvPr>
        </p:nvSpPr>
        <p:spPr>
          <a:xfrm>
            <a:off x="457200" y="1200151"/>
            <a:ext cx="8229600" cy="3725700"/>
          </a:xfrm>
          <a:prstGeom prst="rect">
            <a:avLst/>
          </a:prstGeom>
          <a:noFill/>
          <a:ln>
            <a:noFill/>
          </a:ln>
        </p:spPr>
        <p:txBody>
          <a:bodyPr wrap="square" lIns="91425" tIns="91425" rIns="91425" bIns="91425" anchor="t" anchorCtr="0"/>
          <a:lstStyle>
            <a:lvl1pPr marL="227012" marR="0" lvl="0" indent="-74612" algn="l" rtl="0">
              <a:spcBef>
                <a:spcPts val="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569912" marR="0" lvl="1" indent="-74612" algn="l" rtl="0">
              <a:spcBef>
                <a:spcPts val="0"/>
              </a:spcBef>
              <a:spcAft>
                <a:spcPts val="0"/>
              </a:spcAft>
              <a:buClr>
                <a:schemeClr val="dk1"/>
              </a:buClr>
              <a:buSzPct val="100000"/>
              <a:buFont typeface="Merriweather Sans"/>
              <a:buChar char="-"/>
              <a:defRPr sz="2400" b="0" i="0" u="none" strike="noStrike" cap="none">
                <a:solidFill>
                  <a:schemeClr val="dk1"/>
                </a:solidFill>
                <a:latin typeface="Arial"/>
                <a:ea typeface="Arial"/>
                <a:cs typeface="Arial"/>
                <a:sym typeface="Arial"/>
              </a:defRPr>
            </a:lvl2pPr>
            <a:lvl3pPr marL="911225" marR="0" lvl="2" indent="-98425"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374775" marR="0" lvl="3" indent="-104775"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1825625" marR="0" lvl="4" indent="-111125" algn="l" rtl="0">
              <a:spcBef>
                <a:spcPts val="0"/>
              </a:spcBef>
              <a:spcAft>
                <a:spcPts val="0"/>
              </a:spcAft>
              <a:buClr>
                <a:schemeClr val="dk1"/>
              </a:buClr>
              <a:buSzPct val="100000"/>
              <a:buFont typeface="Merriweather Sans"/>
              <a:buChar char="*"/>
              <a:defRPr sz="2000" b="0" i="0" u="none" strike="noStrike" cap="none">
                <a:solidFill>
                  <a:schemeClr val="dk1"/>
                </a:solidFill>
                <a:latin typeface="Arial"/>
                <a:ea typeface="Arial"/>
                <a:cs typeface="Arial"/>
                <a:sym typeface="Arial"/>
              </a:defRPr>
            </a:lvl5pPr>
            <a:lvl6pPr marL="2514574" marR="0" lvl="5" indent="-114274"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769" marR="0" lvl="6" indent="-114269"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8966" marR="0" lvl="7" indent="-114265"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160" marR="0" lvl="8" indent="-114260"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629841" y="342900"/>
            <a:ext cx="2949000" cy="1200300"/>
          </a:xfrm>
          <a:prstGeom prst="rect">
            <a:avLst/>
          </a:prstGeom>
          <a:noFill/>
          <a:ln>
            <a:noFill/>
          </a:ln>
        </p:spPr>
        <p:txBody>
          <a:bodyPr wrap="square" lIns="91425" tIns="91425" rIns="91425" bIns="91425" anchor="b" anchorCtr="0"/>
          <a:lstStyle>
            <a:lvl1pPr marL="0" marR="0" lvl="0" indent="0" algn="l" rtl="0">
              <a:lnSpc>
                <a:spcPct val="90000"/>
              </a:lnSpc>
              <a:spcBef>
                <a:spcPts val="0"/>
              </a:spcBef>
              <a:spcAft>
                <a:spcPts val="0"/>
              </a:spcAft>
              <a:buClr>
                <a:schemeClr val="dk1"/>
              </a:buClr>
              <a:buFont typeface="Calibri"/>
              <a:buNone/>
              <a:defRPr sz="2400" b="0" i="0" u="none" strike="noStrike" cap="none">
                <a:solidFill>
                  <a:schemeClr val="dk1"/>
                </a:solidFill>
                <a:latin typeface="Calibri"/>
                <a:ea typeface="Calibri"/>
                <a:cs typeface="Calibri"/>
                <a:sym typeface="Calibri"/>
              </a:defRPr>
            </a:lvl1pPr>
            <a:lvl2pPr marL="0" marR="0" lvl="1" indent="0" algn="ctr" rtl="0">
              <a:spcBef>
                <a:spcPts val="0"/>
              </a:spcBef>
              <a:spcAft>
                <a:spcPts val="0"/>
              </a:spcAft>
              <a:buClr>
                <a:srgbClr val="22228B"/>
              </a:buClr>
              <a:buFont typeface="Arial"/>
              <a:buNone/>
              <a:defRPr sz="1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Clr>
                <a:srgbClr val="22228B"/>
              </a:buClr>
              <a:buFont typeface="Arial"/>
              <a:buNone/>
              <a:defRPr sz="1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Clr>
                <a:srgbClr val="22228B"/>
              </a:buClr>
              <a:buFont typeface="Arial"/>
              <a:buNone/>
              <a:defRPr sz="1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Clr>
                <a:srgbClr val="22228B"/>
              </a:buClr>
              <a:buFont typeface="Arial"/>
              <a:buNone/>
              <a:defRPr sz="1400" b="1" i="0" u="none" strike="noStrike" cap="none">
                <a:solidFill>
                  <a:srgbClr val="22228B"/>
                </a:solidFill>
                <a:latin typeface="Arial"/>
                <a:ea typeface="Arial"/>
                <a:cs typeface="Arial"/>
                <a:sym typeface="Arial"/>
              </a:defRPr>
            </a:lvl5pPr>
            <a:lvl6pPr marL="342900" marR="0" lvl="5" indent="-12700" algn="ctr" rtl="0">
              <a:spcBef>
                <a:spcPts val="0"/>
              </a:spcBef>
              <a:spcAft>
                <a:spcPts val="0"/>
              </a:spcAft>
              <a:buClr>
                <a:srgbClr val="000099"/>
              </a:buClr>
              <a:buFont typeface="Arial"/>
              <a:buNone/>
              <a:defRPr sz="1400" b="1" i="0" u="sng" strike="noStrike" cap="none">
                <a:solidFill>
                  <a:srgbClr val="000099"/>
                </a:solidFill>
                <a:latin typeface="Arial"/>
                <a:ea typeface="Arial"/>
                <a:cs typeface="Arial"/>
                <a:sym typeface="Arial"/>
              </a:defRPr>
            </a:lvl6pPr>
            <a:lvl7pPr marL="685800" marR="0" lvl="6" indent="-12700" algn="ctr" rtl="0">
              <a:spcBef>
                <a:spcPts val="0"/>
              </a:spcBef>
              <a:spcAft>
                <a:spcPts val="0"/>
              </a:spcAft>
              <a:buClr>
                <a:srgbClr val="000099"/>
              </a:buClr>
              <a:buFont typeface="Arial"/>
              <a:buNone/>
              <a:defRPr sz="1400" b="1" i="0" u="sng" strike="noStrike" cap="none">
                <a:solidFill>
                  <a:srgbClr val="000099"/>
                </a:solidFill>
                <a:latin typeface="Arial"/>
                <a:ea typeface="Arial"/>
                <a:cs typeface="Arial"/>
                <a:sym typeface="Arial"/>
              </a:defRPr>
            </a:lvl7pPr>
            <a:lvl8pPr marL="1028700" marR="0" lvl="7" indent="-12700" algn="ctr" rtl="0">
              <a:spcBef>
                <a:spcPts val="0"/>
              </a:spcBef>
              <a:spcAft>
                <a:spcPts val="0"/>
              </a:spcAft>
              <a:buClr>
                <a:srgbClr val="000099"/>
              </a:buClr>
              <a:buFont typeface="Arial"/>
              <a:buNone/>
              <a:defRPr sz="1400" b="1" i="0" u="sng" strike="noStrike" cap="none">
                <a:solidFill>
                  <a:srgbClr val="000099"/>
                </a:solidFill>
                <a:latin typeface="Arial"/>
                <a:ea typeface="Arial"/>
                <a:cs typeface="Arial"/>
                <a:sym typeface="Arial"/>
              </a:defRPr>
            </a:lvl8pPr>
            <a:lvl9pPr marL="1371600" marR="0" lvl="8" indent="-12700" algn="ctr" rtl="0">
              <a:spcBef>
                <a:spcPts val="0"/>
              </a:spcBef>
              <a:spcAft>
                <a:spcPts val="0"/>
              </a:spcAft>
              <a:buClr>
                <a:srgbClr val="000099"/>
              </a:buClr>
              <a:buFont typeface="Arial"/>
              <a:buNone/>
              <a:defRPr sz="1400" b="1" i="0" u="sng" strike="noStrike" cap="none">
                <a:solidFill>
                  <a:srgbClr val="000099"/>
                </a:solidFill>
                <a:latin typeface="Arial"/>
                <a:ea typeface="Arial"/>
                <a:cs typeface="Arial"/>
                <a:sym typeface="Arial"/>
              </a:defRPr>
            </a:lvl9pPr>
          </a:lstStyle>
          <a:p>
            <a:endParaRPr/>
          </a:p>
        </p:txBody>
      </p:sp>
      <p:sp>
        <p:nvSpPr>
          <p:cNvPr id="87" name="Shape 87"/>
          <p:cNvSpPr>
            <a:spLocks noGrp="1"/>
          </p:cNvSpPr>
          <p:nvPr>
            <p:ph type="pic" idx="2"/>
          </p:nvPr>
        </p:nvSpPr>
        <p:spPr>
          <a:xfrm>
            <a:off x="3887391" y="740569"/>
            <a:ext cx="4629300" cy="3655200"/>
          </a:xfrm>
          <a:prstGeom prst="rect">
            <a:avLst/>
          </a:prstGeom>
          <a:noFill/>
          <a:ln>
            <a:noFill/>
          </a:ln>
        </p:spPr>
        <p:txBody>
          <a:bodyPr wrap="square" lIns="91425" tIns="91425" rIns="91425" bIns="91425" anchor="t" anchorCtr="0"/>
          <a:lstStyle>
            <a:lvl1pPr marL="0" marR="0" lvl="0" indent="0" algn="l" rtl="0">
              <a:lnSpc>
                <a:spcPct val="90000"/>
              </a:lnSpc>
              <a:spcBef>
                <a:spcPts val="800"/>
              </a:spcBef>
              <a:spcAft>
                <a:spcPts val="0"/>
              </a:spcAft>
              <a:buClr>
                <a:schemeClr val="dk1"/>
              </a:buClr>
              <a:buFont typeface="Arial"/>
              <a:buNone/>
              <a:defRPr sz="2400" b="0" i="0" u="none" strike="noStrike" cap="none">
                <a:solidFill>
                  <a:schemeClr val="dk1"/>
                </a:solidFill>
                <a:latin typeface="Calibri"/>
                <a:ea typeface="Calibri"/>
                <a:cs typeface="Calibri"/>
                <a:sym typeface="Calibri"/>
              </a:defRPr>
            </a:lvl1pPr>
            <a:lvl2pPr marL="342900" marR="0" lvl="1" indent="-12700" algn="l" rtl="0">
              <a:lnSpc>
                <a:spcPct val="90000"/>
              </a:lnSpc>
              <a:spcBef>
                <a:spcPts val="400"/>
              </a:spcBef>
              <a:spcAft>
                <a:spcPts val="0"/>
              </a:spcAft>
              <a:buClr>
                <a:schemeClr val="dk1"/>
              </a:buClr>
              <a:buFont typeface="Arial"/>
              <a:buNone/>
              <a:defRPr sz="2100" b="0" i="0" u="none" strike="noStrike" cap="none">
                <a:solidFill>
                  <a:schemeClr val="dk1"/>
                </a:solidFill>
                <a:latin typeface="Calibri"/>
                <a:ea typeface="Calibri"/>
                <a:cs typeface="Calibri"/>
                <a:sym typeface="Calibri"/>
              </a:defRPr>
            </a:lvl2pPr>
            <a:lvl3pPr marL="685800" marR="0" lvl="2" indent="-12700" algn="l" rtl="0">
              <a:lnSpc>
                <a:spcPct val="90000"/>
              </a:lnSpc>
              <a:spcBef>
                <a:spcPts val="400"/>
              </a:spcBef>
              <a:spcAft>
                <a:spcPts val="0"/>
              </a:spcAft>
              <a:buClr>
                <a:schemeClr val="dk1"/>
              </a:buClr>
              <a:buFont typeface="Arial"/>
              <a:buNone/>
              <a:defRPr sz="1800" b="0" i="0" u="none" strike="noStrike" cap="none">
                <a:solidFill>
                  <a:schemeClr val="dk1"/>
                </a:solidFill>
                <a:latin typeface="Calibri"/>
                <a:ea typeface="Calibri"/>
                <a:cs typeface="Calibri"/>
                <a:sym typeface="Calibri"/>
              </a:defRPr>
            </a:lvl3pPr>
            <a:lvl4pPr marL="1028700" marR="0" lvl="3" indent="-12700" algn="l" rtl="0">
              <a:lnSpc>
                <a:spcPct val="90000"/>
              </a:lnSpc>
              <a:spcBef>
                <a:spcPts val="400"/>
              </a:spcBef>
              <a:spcAft>
                <a:spcPts val="0"/>
              </a:spcAft>
              <a:buClr>
                <a:schemeClr val="dk1"/>
              </a:buClr>
              <a:buFont typeface="Arial"/>
              <a:buNone/>
              <a:defRPr sz="1500" b="0" i="0" u="none" strike="noStrike" cap="none">
                <a:solidFill>
                  <a:schemeClr val="dk1"/>
                </a:solidFill>
                <a:latin typeface="Calibri"/>
                <a:ea typeface="Calibri"/>
                <a:cs typeface="Calibri"/>
                <a:sym typeface="Calibri"/>
              </a:defRPr>
            </a:lvl4pPr>
            <a:lvl5pPr marL="1371600" marR="0" lvl="4" indent="-12700" algn="l" rtl="0">
              <a:lnSpc>
                <a:spcPct val="90000"/>
              </a:lnSpc>
              <a:spcBef>
                <a:spcPts val="400"/>
              </a:spcBef>
              <a:spcAft>
                <a:spcPts val="0"/>
              </a:spcAft>
              <a:buClr>
                <a:schemeClr val="dk1"/>
              </a:buClr>
              <a:buFont typeface="Arial"/>
              <a:buNone/>
              <a:defRPr sz="1500" b="0" i="0" u="none" strike="noStrike" cap="none">
                <a:solidFill>
                  <a:schemeClr val="dk1"/>
                </a:solidFill>
                <a:latin typeface="Calibri"/>
                <a:ea typeface="Calibri"/>
                <a:cs typeface="Calibri"/>
                <a:sym typeface="Calibri"/>
              </a:defRPr>
            </a:lvl5pPr>
            <a:lvl6pPr marL="1714500" marR="0" lvl="5" indent="-12700" algn="l" rtl="0">
              <a:lnSpc>
                <a:spcPct val="90000"/>
              </a:lnSpc>
              <a:spcBef>
                <a:spcPts val="400"/>
              </a:spcBef>
              <a:spcAft>
                <a:spcPts val="0"/>
              </a:spcAft>
              <a:buClr>
                <a:schemeClr val="dk1"/>
              </a:buClr>
              <a:buFont typeface="Arial"/>
              <a:buNone/>
              <a:defRPr sz="1500" b="0" i="0" u="none" strike="noStrike" cap="none">
                <a:solidFill>
                  <a:schemeClr val="dk1"/>
                </a:solidFill>
                <a:latin typeface="Calibri"/>
                <a:ea typeface="Calibri"/>
                <a:cs typeface="Calibri"/>
                <a:sym typeface="Calibri"/>
              </a:defRPr>
            </a:lvl6pPr>
            <a:lvl7pPr marL="2057400" marR="0" lvl="6" indent="-12700" algn="l" rtl="0">
              <a:lnSpc>
                <a:spcPct val="90000"/>
              </a:lnSpc>
              <a:spcBef>
                <a:spcPts val="400"/>
              </a:spcBef>
              <a:spcAft>
                <a:spcPts val="0"/>
              </a:spcAft>
              <a:buClr>
                <a:schemeClr val="dk1"/>
              </a:buClr>
              <a:buFont typeface="Arial"/>
              <a:buNone/>
              <a:defRPr sz="1500" b="0" i="0" u="none" strike="noStrike" cap="none">
                <a:solidFill>
                  <a:schemeClr val="dk1"/>
                </a:solidFill>
                <a:latin typeface="Calibri"/>
                <a:ea typeface="Calibri"/>
                <a:cs typeface="Calibri"/>
                <a:sym typeface="Calibri"/>
              </a:defRPr>
            </a:lvl7pPr>
            <a:lvl8pPr marL="2400300" marR="0" lvl="7" indent="-12700" algn="l" rtl="0">
              <a:lnSpc>
                <a:spcPct val="90000"/>
              </a:lnSpc>
              <a:spcBef>
                <a:spcPts val="400"/>
              </a:spcBef>
              <a:spcAft>
                <a:spcPts val="0"/>
              </a:spcAft>
              <a:buClr>
                <a:schemeClr val="dk1"/>
              </a:buClr>
              <a:buFont typeface="Arial"/>
              <a:buNone/>
              <a:defRPr sz="1500" b="0" i="0" u="none" strike="noStrike" cap="none">
                <a:solidFill>
                  <a:schemeClr val="dk1"/>
                </a:solidFill>
                <a:latin typeface="Calibri"/>
                <a:ea typeface="Calibri"/>
                <a:cs typeface="Calibri"/>
                <a:sym typeface="Calibri"/>
              </a:defRPr>
            </a:lvl8pPr>
            <a:lvl9pPr marL="2743200" marR="0" lvl="8" indent="-12700" algn="l" rtl="0">
              <a:lnSpc>
                <a:spcPct val="90000"/>
              </a:lnSpc>
              <a:spcBef>
                <a:spcPts val="400"/>
              </a:spcBef>
              <a:spcAft>
                <a:spcPts val="0"/>
              </a:spcAft>
              <a:buClr>
                <a:schemeClr val="dk1"/>
              </a:buClr>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88" name="Shape 88"/>
          <p:cNvSpPr txBox="1">
            <a:spLocks noGrp="1"/>
          </p:cNvSpPr>
          <p:nvPr>
            <p:ph type="body" idx="1"/>
          </p:nvPr>
        </p:nvSpPr>
        <p:spPr>
          <a:xfrm>
            <a:off x="629841" y="1543050"/>
            <a:ext cx="2949000" cy="2858700"/>
          </a:xfrm>
          <a:prstGeom prst="rect">
            <a:avLst/>
          </a:prstGeom>
          <a:noFill/>
          <a:ln>
            <a:noFill/>
          </a:ln>
        </p:spPr>
        <p:txBody>
          <a:bodyPr wrap="square" lIns="91425" tIns="91425" rIns="91425" bIns="91425" anchor="t" anchorCtr="0"/>
          <a:lstStyle>
            <a:lvl1pPr marL="0" marR="0" lvl="0" indent="0" algn="l" rtl="0">
              <a:lnSpc>
                <a:spcPct val="90000"/>
              </a:lnSpc>
              <a:spcBef>
                <a:spcPts val="800"/>
              </a:spcBef>
              <a:spcAft>
                <a:spcPts val="0"/>
              </a:spcAft>
              <a:buClr>
                <a:schemeClr val="dk1"/>
              </a:buClr>
              <a:buFont typeface="Arial"/>
              <a:buNone/>
              <a:defRPr sz="1200" b="0" i="0" u="none" strike="noStrike" cap="none">
                <a:solidFill>
                  <a:schemeClr val="dk1"/>
                </a:solidFill>
                <a:latin typeface="Calibri"/>
                <a:ea typeface="Calibri"/>
                <a:cs typeface="Calibri"/>
                <a:sym typeface="Calibri"/>
              </a:defRPr>
            </a:lvl1pPr>
            <a:lvl2pPr marL="342900" marR="0" lvl="1" indent="-12700" algn="l" rtl="0">
              <a:lnSpc>
                <a:spcPct val="90000"/>
              </a:lnSpc>
              <a:spcBef>
                <a:spcPts val="400"/>
              </a:spcBef>
              <a:spcAft>
                <a:spcPts val="0"/>
              </a:spcAft>
              <a:buClr>
                <a:schemeClr val="dk1"/>
              </a:buClr>
              <a:buFont typeface="Arial"/>
              <a:buNone/>
              <a:defRPr sz="1100" b="0" i="0" u="none" strike="noStrike" cap="none">
                <a:solidFill>
                  <a:schemeClr val="dk1"/>
                </a:solidFill>
                <a:latin typeface="Calibri"/>
                <a:ea typeface="Calibri"/>
                <a:cs typeface="Calibri"/>
                <a:sym typeface="Calibri"/>
              </a:defRPr>
            </a:lvl2pPr>
            <a:lvl3pPr marL="685800" marR="0" lvl="2" indent="-12700" algn="l" rtl="0">
              <a:lnSpc>
                <a:spcPct val="90000"/>
              </a:lnSpc>
              <a:spcBef>
                <a:spcPts val="40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3pPr>
            <a:lvl4pPr marL="1028700" marR="0" lvl="3" indent="-12700" algn="l" rtl="0">
              <a:lnSpc>
                <a:spcPct val="90000"/>
              </a:lnSpc>
              <a:spcBef>
                <a:spcPts val="400"/>
              </a:spcBef>
              <a:spcAft>
                <a:spcPts val="0"/>
              </a:spcAft>
              <a:buClr>
                <a:schemeClr val="dk1"/>
              </a:buClr>
              <a:buFont typeface="Arial"/>
              <a:buNone/>
              <a:defRPr sz="800" b="0" i="0" u="none" strike="noStrike" cap="none">
                <a:solidFill>
                  <a:schemeClr val="dk1"/>
                </a:solidFill>
                <a:latin typeface="Calibri"/>
                <a:ea typeface="Calibri"/>
                <a:cs typeface="Calibri"/>
                <a:sym typeface="Calibri"/>
              </a:defRPr>
            </a:lvl4pPr>
            <a:lvl5pPr marL="1371600" marR="0" lvl="4" indent="-12700" algn="l" rtl="0">
              <a:lnSpc>
                <a:spcPct val="90000"/>
              </a:lnSpc>
              <a:spcBef>
                <a:spcPts val="400"/>
              </a:spcBef>
              <a:spcAft>
                <a:spcPts val="0"/>
              </a:spcAft>
              <a:buClr>
                <a:schemeClr val="dk1"/>
              </a:buClr>
              <a:buFont typeface="Arial"/>
              <a:buNone/>
              <a:defRPr sz="800" b="0" i="0" u="none" strike="noStrike" cap="none">
                <a:solidFill>
                  <a:schemeClr val="dk1"/>
                </a:solidFill>
                <a:latin typeface="Calibri"/>
                <a:ea typeface="Calibri"/>
                <a:cs typeface="Calibri"/>
                <a:sym typeface="Calibri"/>
              </a:defRPr>
            </a:lvl5pPr>
            <a:lvl6pPr marL="1714500" marR="0" lvl="5" indent="-12700" algn="l" rtl="0">
              <a:lnSpc>
                <a:spcPct val="90000"/>
              </a:lnSpc>
              <a:spcBef>
                <a:spcPts val="400"/>
              </a:spcBef>
              <a:spcAft>
                <a:spcPts val="0"/>
              </a:spcAft>
              <a:buClr>
                <a:schemeClr val="dk1"/>
              </a:buClr>
              <a:buFont typeface="Arial"/>
              <a:buNone/>
              <a:defRPr sz="800" b="0" i="0" u="none" strike="noStrike" cap="none">
                <a:solidFill>
                  <a:schemeClr val="dk1"/>
                </a:solidFill>
                <a:latin typeface="Calibri"/>
                <a:ea typeface="Calibri"/>
                <a:cs typeface="Calibri"/>
                <a:sym typeface="Calibri"/>
              </a:defRPr>
            </a:lvl6pPr>
            <a:lvl7pPr marL="2057400" marR="0" lvl="6" indent="-12700" algn="l" rtl="0">
              <a:lnSpc>
                <a:spcPct val="90000"/>
              </a:lnSpc>
              <a:spcBef>
                <a:spcPts val="400"/>
              </a:spcBef>
              <a:spcAft>
                <a:spcPts val="0"/>
              </a:spcAft>
              <a:buClr>
                <a:schemeClr val="dk1"/>
              </a:buClr>
              <a:buFont typeface="Arial"/>
              <a:buNone/>
              <a:defRPr sz="800" b="0" i="0" u="none" strike="noStrike" cap="none">
                <a:solidFill>
                  <a:schemeClr val="dk1"/>
                </a:solidFill>
                <a:latin typeface="Calibri"/>
                <a:ea typeface="Calibri"/>
                <a:cs typeface="Calibri"/>
                <a:sym typeface="Calibri"/>
              </a:defRPr>
            </a:lvl7pPr>
            <a:lvl8pPr marL="2400300" marR="0" lvl="7" indent="-12700" algn="l" rtl="0">
              <a:lnSpc>
                <a:spcPct val="90000"/>
              </a:lnSpc>
              <a:spcBef>
                <a:spcPts val="400"/>
              </a:spcBef>
              <a:spcAft>
                <a:spcPts val="0"/>
              </a:spcAft>
              <a:buClr>
                <a:schemeClr val="dk1"/>
              </a:buClr>
              <a:buFont typeface="Arial"/>
              <a:buNone/>
              <a:defRPr sz="800" b="0" i="0" u="none" strike="noStrike" cap="none">
                <a:solidFill>
                  <a:schemeClr val="dk1"/>
                </a:solidFill>
                <a:latin typeface="Calibri"/>
                <a:ea typeface="Calibri"/>
                <a:cs typeface="Calibri"/>
                <a:sym typeface="Calibri"/>
              </a:defRPr>
            </a:lvl8pPr>
            <a:lvl9pPr marL="2743200" marR="0" lvl="8" indent="-12700" algn="l" rtl="0">
              <a:lnSpc>
                <a:spcPct val="90000"/>
              </a:lnSpc>
              <a:spcBef>
                <a:spcPts val="400"/>
              </a:spcBef>
              <a:spcAft>
                <a:spcPts val="0"/>
              </a:spcAft>
              <a:buClr>
                <a:schemeClr val="dk1"/>
              </a:buClr>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89" name="Shape 89"/>
          <p:cNvSpPr txBox="1">
            <a:spLocks noGrp="1"/>
          </p:cNvSpPr>
          <p:nvPr>
            <p:ph type="dt" idx="10"/>
          </p:nvPr>
        </p:nvSpPr>
        <p:spPr>
          <a:xfrm>
            <a:off x="628650" y="4767263"/>
            <a:ext cx="2057400" cy="2739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1270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1270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1270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1270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1270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1270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1270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1270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90" name="Shape 90"/>
          <p:cNvSpPr txBox="1">
            <a:spLocks noGrp="1"/>
          </p:cNvSpPr>
          <p:nvPr>
            <p:ph type="ftr" idx="11"/>
          </p:nvPr>
        </p:nvSpPr>
        <p:spPr>
          <a:xfrm>
            <a:off x="3028950" y="4767263"/>
            <a:ext cx="3086100" cy="2739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1270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2pPr>
            <a:lvl3pPr marL="685800" marR="0" lvl="2" indent="-1270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3pPr>
            <a:lvl4pPr marL="1028700" marR="0" lvl="3" indent="-1270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4pPr>
            <a:lvl5pPr marL="1371600" marR="0" lvl="4" indent="-1270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5pPr>
            <a:lvl6pPr marL="1714500" marR="0" lvl="5" indent="-1270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6pPr>
            <a:lvl7pPr marL="2057400" marR="0" lvl="6" indent="-1270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7pPr>
            <a:lvl8pPr marL="2400300" marR="0" lvl="7" indent="-1270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8pPr>
            <a:lvl9pPr marL="2743200" marR="0" lvl="8" indent="-12700" algn="l" rtl="0">
              <a:lnSpc>
                <a:spcPct val="100000"/>
              </a:lnSpc>
              <a:spcBef>
                <a:spcPts val="0"/>
              </a:spcBef>
              <a:spcAft>
                <a:spcPts val="0"/>
              </a:spcAft>
              <a:buClr>
                <a:schemeClr val="dk1"/>
              </a:buClr>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91" name="Shape 91"/>
          <p:cNvSpPr txBox="1">
            <a:spLocks noGrp="1"/>
          </p:cNvSpPr>
          <p:nvPr>
            <p:ph type="sldNum" idx="12"/>
          </p:nvPr>
        </p:nvSpPr>
        <p:spPr>
          <a:xfrm>
            <a:off x="6457950" y="4767263"/>
            <a:ext cx="2057400" cy="273900"/>
          </a:xfrm>
          <a:prstGeom prst="rect">
            <a:avLst/>
          </a:prstGeom>
          <a:noFill/>
          <a:ln>
            <a:noFill/>
          </a:ln>
        </p:spPr>
        <p:txBody>
          <a:bodyPr wrap="square" lIns="51425" tIns="25700" rIns="51425" bIns="2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 sz="900" b="0" i="0" u="none" strike="noStrike" cap="none">
                <a:solidFill>
                  <a:srgbClr val="888888"/>
                </a:solidFill>
                <a:latin typeface="Calibri"/>
                <a:ea typeface="Calibri"/>
                <a:cs typeface="Calibri"/>
                <a:sym typeface="Calibri"/>
              </a:rPr>
              <a:t>‹#›</a:t>
            </a:fld>
            <a:endParaRPr lang="en" sz="9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311700" y="445025"/>
            <a:ext cx="8520600" cy="5727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22228B"/>
              </a:buClr>
              <a:buFont typeface="Arial"/>
              <a:buNone/>
              <a:defRPr sz="18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Clr>
                <a:srgbClr val="22228B"/>
              </a:buClr>
              <a:buFont typeface="Arial"/>
              <a:buNone/>
              <a:defRPr sz="18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Clr>
                <a:srgbClr val="22228B"/>
              </a:buClr>
              <a:buFont typeface="Arial"/>
              <a:buNone/>
              <a:defRPr sz="18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Clr>
                <a:srgbClr val="22228B"/>
              </a:buClr>
              <a:buFont typeface="Arial"/>
              <a:buNone/>
              <a:defRPr sz="18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Clr>
                <a:srgbClr val="22228B"/>
              </a:buClr>
              <a:buFont typeface="Arial"/>
              <a:buNone/>
              <a:defRPr sz="1800" b="1" i="0" u="none" strike="noStrike" cap="none">
                <a:solidFill>
                  <a:srgbClr val="22228B"/>
                </a:solidFill>
                <a:latin typeface="Arial"/>
                <a:ea typeface="Arial"/>
                <a:cs typeface="Arial"/>
                <a:sym typeface="Arial"/>
              </a:defRPr>
            </a:lvl5pPr>
            <a:lvl6pPr marL="342900" marR="0" lvl="5" indent="-12700" algn="ctr" rtl="0">
              <a:spcBef>
                <a:spcPts val="0"/>
              </a:spcBef>
              <a:spcAft>
                <a:spcPts val="0"/>
              </a:spcAft>
              <a:buClr>
                <a:srgbClr val="000099"/>
              </a:buClr>
              <a:buFont typeface="Arial"/>
              <a:buNone/>
              <a:defRPr sz="2700" b="1" i="0" u="sng" strike="noStrike" cap="none">
                <a:solidFill>
                  <a:srgbClr val="000099"/>
                </a:solidFill>
                <a:latin typeface="Arial"/>
                <a:ea typeface="Arial"/>
                <a:cs typeface="Arial"/>
                <a:sym typeface="Arial"/>
              </a:defRPr>
            </a:lvl6pPr>
            <a:lvl7pPr marL="685800" marR="0" lvl="6" indent="-12700" algn="ctr" rtl="0">
              <a:spcBef>
                <a:spcPts val="0"/>
              </a:spcBef>
              <a:spcAft>
                <a:spcPts val="0"/>
              </a:spcAft>
              <a:buClr>
                <a:srgbClr val="000099"/>
              </a:buClr>
              <a:buFont typeface="Arial"/>
              <a:buNone/>
              <a:defRPr sz="2700" b="1" i="0" u="sng" strike="noStrike" cap="none">
                <a:solidFill>
                  <a:srgbClr val="000099"/>
                </a:solidFill>
                <a:latin typeface="Arial"/>
                <a:ea typeface="Arial"/>
                <a:cs typeface="Arial"/>
                <a:sym typeface="Arial"/>
              </a:defRPr>
            </a:lvl7pPr>
            <a:lvl8pPr marL="1028700" marR="0" lvl="7" indent="-12700" algn="ctr" rtl="0">
              <a:spcBef>
                <a:spcPts val="0"/>
              </a:spcBef>
              <a:spcAft>
                <a:spcPts val="0"/>
              </a:spcAft>
              <a:buClr>
                <a:srgbClr val="000099"/>
              </a:buClr>
              <a:buFont typeface="Arial"/>
              <a:buNone/>
              <a:defRPr sz="2700" b="1" i="0" u="sng" strike="noStrike" cap="none">
                <a:solidFill>
                  <a:srgbClr val="000099"/>
                </a:solidFill>
                <a:latin typeface="Arial"/>
                <a:ea typeface="Arial"/>
                <a:cs typeface="Arial"/>
                <a:sym typeface="Arial"/>
              </a:defRPr>
            </a:lvl8pPr>
            <a:lvl9pPr marL="1371600" marR="0" lvl="8" indent="-12700" algn="ctr" rtl="0">
              <a:spcBef>
                <a:spcPts val="0"/>
              </a:spcBef>
              <a:spcAft>
                <a:spcPts val="0"/>
              </a:spcAft>
              <a:buClr>
                <a:srgbClr val="000099"/>
              </a:buClr>
              <a:buFont typeface="Arial"/>
              <a:buNone/>
              <a:defRPr sz="2700" b="1" i="0" u="sng" strike="noStrike" cap="none">
                <a:solidFill>
                  <a:srgbClr val="000099"/>
                </a:solidFill>
                <a:latin typeface="Arial"/>
                <a:ea typeface="Arial"/>
                <a:cs typeface="Arial"/>
                <a:sym typeface="Arial"/>
              </a:defRPr>
            </a:lvl9pPr>
          </a:lstStyle>
          <a:p>
            <a:endParaRPr/>
          </a:p>
        </p:txBody>
      </p:sp>
      <p:sp>
        <p:nvSpPr>
          <p:cNvPr id="94" name="Shape 94"/>
          <p:cNvSpPr txBox="1">
            <a:spLocks noGrp="1"/>
          </p:cNvSpPr>
          <p:nvPr>
            <p:ph type="sldNum" idx="12"/>
          </p:nvPr>
        </p:nvSpPr>
        <p:spPr>
          <a:xfrm>
            <a:off x="8472458" y="4663217"/>
            <a:ext cx="548700" cy="393600"/>
          </a:xfrm>
          <a:prstGeom prst="rect">
            <a:avLst/>
          </a:prstGeom>
          <a:noFill/>
          <a:ln>
            <a:noFill/>
          </a:ln>
        </p:spPr>
        <p:txBody>
          <a:bodyPr wrap="square" lIns="68575" tIns="68575" rIns="68575" bIns="6857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Title Only 1">
    <p:spTree>
      <p:nvGrpSpPr>
        <p:cNvPr id="1" name="Shape 95"/>
        <p:cNvGrpSpPr/>
        <p:nvPr/>
      </p:nvGrpSpPr>
      <p:grpSpPr>
        <a:xfrm>
          <a:off x="0" y="0"/>
          <a:ext cx="0" cy="0"/>
          <a:chOff x="0" y="0"/>
          <a:chExt cx="0" cy="0"/>
        </a:xfrm>
      </p:grpSpPr>
      <p:sp>
        <p:nvSpPr>
          <p:cNvPr id="96" name="Shape 96"/>
          <p:cNvSpPr txBox="1">
            <a:spLocks noGrp="1"/>
          </p:cNvSpPr>
          <p:nvPr>
            <p:ph type="title"/>
          </p:nvPr>
        </p:nvSpPr>
        <p:spPr>
          <a:xfrm>
            <a:off x="685800" y="457200"/>
            <a:ext cx="7772400" cy="8574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22228B"/>
              </a:buClr>
              <a:buFont typeface="Arial"/>
              <a:buNone/>
              <a:defRPr sz="2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Clr>
                <a:srgbClr val="22228B"/>
              </a:buClr>
              <a:buFont typeface="Arial"/>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Clr>
                <a:srgbClr val="22228B"/>
              </a:buClr>
              <a:buFont typeface="Arial"/>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Clr>
                <a:srgbClr val="22228B"/>
              </a:buClr>
              <a:buFont typeface="Arial"/>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Clr>
                <a:srgbClr val="22228B"/>
              </a:buClr>
              <a:buFont typeface="Arial"/>
              <a:buNone/>
              <a:defRPr sz="2400" b="1" i="0" u="none" strike="noStrike" cap="none">
                <a:solidFill>
                  <a:srgbClr val="22228B"/>
                </a:solidFill>
                <a:latin typeface="Arial"/>
                <a:ea typeface="Arial"/>
                <a:cs typeface="Arial"/>
                <a:sym typeface="Arial"/>
              </a:defRPr>
            </a:lvl5pPr>
            <a:lvl6pPr marL="457200" marR="0" lvl="5" indent="-12700" algn="ctr" rtl="0">
              <a:spcBef>
                <a:spcPts val="0"/>
              </a:spcBef>
              <a:spcAft>
                <a:spcPts val="0"/>
              </a:spcAft>
              <a:buClr>
                <a:srgbClr val="000099"/>
              </a:buClr>
              <a:buFont typeface="Arial"/>
              <a:buNone/>
              <a:defRPr sz="3600" b="1" i="0" u="sng" strike="noStrike" cap="none">
                <a:solidFill>
                  <a:srgbClr val="000099"/>
                </a:solidFill>
                <a:latin typeface="Arial"/>
                <a:ea typeface="Arial"/>
                <a:cs typeface="Arial"/>
                <a:sym typeface="Arial"/>
              </a:defRPr>
            </a:lvl6pPr>
            <a:lvl7pPr marL="914400" marR="0" lvl="6" indent="-12700" algn="ctr" rtl="0">
              <a:spcBef>
                <a:spcPts val="0"/>
              </a:spcBef>
              <a:spcAft>
                <a:spcPts val="0"/>
              </a:spcAft>
              <a:buClr>
                <a:srgbClr val="000099"/>
              </a:buClr>
              <a:buFont typeface="Arial"/>
              <a:buNone/>
              <a:defRPr sz="3600" b="1" i="0" u="sng" strike="noStrike" cap="none">
                <a:solidFill>
                  <a:srgbClr val="000099"/>
                </a:solidFill>
                <a:latin typeface="Arial"/>
                <a:ea typeface="Arial"/>
                <a:cs typeface="Arial"/>
                <a:sym typeface="Arial"/>
              </a:defRPr>
            </a:lvl7pPr>
            <a:lvl8pPr marL="1371600" marR="0" lvl="7" indent="-12700" algn="ctr" rtl="0">
              <a:spcBef>
                <a:spcPts val="0"/>
              </a:spcBef>
              <a:spcAft>
                <a:spcPts val="0"/>
              </a:spcAft>
              <a:buClr>
                <a:srgbClr val="000099"/>
              </a:buClr>
              <a:buFont typeface="Arial"/>
              <a:buNone/>
              <a:defRPr sz="3600" b="1" i="0" u="sng" strike="noStrike" cap="none">
                <a:solidFill>
                  <a:srgbClr val="000099"/>
                </a:solidFill>
                <a:latin typeface="Arial"/>
                <a:ea typeface="Arial"/>
                <a:cs typeface="Arial"/>
                <a:sym typeface="Arial"/>
              </a:defRPr>
            </a:lvl8pPr>
            <a:lvl9pPr marL="1828800" marR="0" lvl="8" indent="-12700" algn="ctr" rtl="0">
              <a:spcBef>
                <a:spcPts val="0"/>
              </a:spcBef>
              <a:spcAft>
                <a:spcPts val="0"/>
              </a:spcAft>
              <a:buClr>
                <a:srgbClr val="000099"/>
              </a:buClr>
              <a:buFont typeface="Arial"/>
              <a:buNone/>
              <a:defRPr sz="3600" b="1" i="0" u="sng" strike="noStrike" cap="none">
                <a:solidFill>
                  <a:srgbClr val="000099"/>
                </a:solidFill>
                <a:latin typeface="Arial"/>
                <a:ea typeface="Arial"/>
                <a:cs typeface="Arial"/>
                <a:sym typeface="Arial"/>
              </a:defRPr>
            </a:lvl9pPr>
          </a:lstStyle>
          <a:p>
            <a:endParaRPr/>
          </a:p>
        </p:txBody>
      </p:sp>
      <p:sp>
        <p:nvSpPr>
          <p:cNvPr id="97" name="Shape 97"/>
          <p:cNvSpPr txBox="1">
            <a:spLocks noGrp="1"/>
          </p:cNvSpPr>
          <p:nvPr>
            <p:ph type="sldNum" idx="12"/>
          </p:nvPr>
        </p:nvSpPr>
        <p:spPr>
          <a:xfrm>
            <a:off x="8543925" y="4812506"/>
            <a:ext cx="561900" cy="183300"/>
          </a:xfrm>
          <a:prstGeom prst="rect">
            <a:avLst/>
          </a:prstGeom>
          <a:noFill/>
          <a:ln>
            <a:noFill/>
          </a:ln>
        </p:spPr>
        <p:txBody>
          <a:bodyPr wrap="square" lIns="68575" tIns="34275" rIns="68575" bIns="34275" anchor="t" anchorCtr="0">
            <a:noAutofit/>
          </a:bodyPr>
          <a:lstStyle/>
          <a:p>
            <a:pPr marL="0" marR="0" lvl="0" indent="0" algn="l" rtl="0">
              <a:lnSpc>
                <a:spcPct val="100000"/>
              </a:lnSpc>
              <a:spcBef>
                <a:spcPts val="0"/>
              </a:spcBef>
              <a:spcAft>
                <a:spcPts val="0"/>
              </a:spcAft>
              <a:buClr>
                <a:srgbClr val="000000"/>
              </a:buClr>
              <a:buSzPct val="25000"/>
              <a:buFont typeface="Calibri"/>
              <a:buNone/>
            </a:pPr>
            <a:fld id="{00000000-1234-1234-1234-123412341234}" type="slidenum">
              <a:rPr lang="en" sz="1400" b="0" i="0" u="none" strike="noStrike" cap="none">
                <a:solidFill>
                  <a:srgbClr val="000000"/>
                </a:solidFill>
                <a:latin typeface="Calibri"/>
                <a:ea typeface="Calibri"/>
                <a:cs typeface="Calibri"/>
                <a:sym typeface="Calibri"/>
              </a:rPr>
              <a:t>‹#›</a:t>
            </a:fld>
            <a:endParaRPr lang="en" sz="14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685800" y="457200"/>
            <a:ext cx="7772400" cy="8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2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7196" marR="0" lvl="5" indent="-12696" algn="ctr" rtl="0">
              <a:spcBef>
                <a:spcPts val="0"/>
              </a:spcBef>
              <a:spcAft>
                <a:spcPts val="0"/>
              </a:spcAft>
              <a:buNone/>
              <a:defRPr sz="3600" b="1" i="0" u="sng" strike="noStrike" cap="none">
                <a:solidFill>
                  <a:srgbClr val="000099"/>
                </a:solidFill>
                <a:latin typeface="Arial"/>
                <a:ea typeface="Arial"/>
                <a:cs typeface="Arial"/>
                <a:sym typeface="Arial"/>
              </a:defRPr>
            </a:lvl6pPr>
            <a:lvl7pPr marL="914391" marR="0" lvl="6" indent="-12691"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587" marR="0" lvl="7" indent="-12687"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782" marR="0" lvl="8" indent="-1268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17" name="Shape 17"/>
          <p:cNvSpPr txBox="1">
            <a:spLocks noGrp="1"/>
          </p:cNvSpPr>
          <p:nvPr>
            <p:ph type="body" idx="1"/>
          </p:nvPr>
        </p:nvSpPr>
        <p:spPr>
          <a:xfrm>
            <a:off x="685800" y="1485900"/>
            <a:ext cx="7772400" cy="3479100"/>
          </a:xfrm>
          <a:prstGeom prst="rect">
            <a:avLst/>
          </a:prstGeom>
          <a:noFill/>
          <a:ln>
            <a:noFill/>
          </a:ln>
        </p:spPr>
        <p:txBody>
          <a:bodyPr wrap="square" lIns="91425" tIns="91425" rIns="91425" bIns="91425" anchor="t" anchorCtr="0"/>
          <a:lstStyle>
            <a:lvl1pPr marL="227012" marR="0" lvl="0" indent="-74612"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569912" marR="0" lvl="1" indent="-74612" algn="l" rtl="0">
              <a:spcBef>
                <a:spcPts val="480"/>
              </a:spcBef>
              <a:spcAft>
                <a:spcPts val="0"/>
              </a:spcAft>
              <a:buClr>
                <a:schemeClr val="dk1"/>
              </a:buClr>
              <a:buSzPct val="100000"/>
              <a:buFont typeface="Merriweather Sans"/>
              <a:buChar char="-"/>
              <a:defRPr sz="2400" b="0" i="0" u="none" strike="noStrike" cap="none">
                <a:solidFill>
                  <a:schemeClr val="dk1"/>
                </a:solidFill>
                <a:latin typeface="Arial"/>
                <a:ea typeface="Arial"/>
                <a:cs typeface="Arial"/>
                <a:sym typeface="Arial"/>
              </a:defRPr>
            </a:lvl2pPr>
            <a:lvl3pPr marL="911225" marR="0" lvl="2" indent="-9842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374775" marR="0" lvl="3" indent="-10477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1825625" marR="0" lvl="4" indent="-111125" algn="l" rtl="0">
              <a:spcBef>
                <a:spcPts val="400"/>
              </a:spcBef>
              <a:spcAft>
                <a:spcPts val="0"/>
              </a:spcAft>
              <a:buClr>
                <a:schemeClr val="dk1"/>
              </a:buClr>
              <a:buSzPct val="100000"/>
              <a:buFont typeface="Merriweather Sans"/>
              <a:buChar char="*"/>
              <a:defRPr sz="2000" b="0" i="0" u="none" strike="noStrike" cap="none">
                <a:solidFill>
                  <a:schemeClr val="dk1"/>
                </a:solidFill>
                <a:latin typeface="Arial"/>
                <a:ea typeface="Arial"/>
                <a:cs typeface="Arial"/>
                <a:sym typeface="Arial"/>
              </a:defRPr>
            </a:lvl5pPr>
            <a:lvl6pPr marL="2514574" marR="0" lvl="5" indent="-114274"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769" marR="0" lvl="6" indent="-114269"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8966" marR="0" lvl="7" indent="-11426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160" marR="0" lvl="8" indent="-11426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685800" y="45244"/>
            <a:ext cx="7772400" cy="8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3200" b="1" i="0" u="none" strike="noStrike" cap="none">
                <a:solidFill>
                  <a:schemeClr val="lt1"/>
                </a:solidFill>
                <a:latin typeface="Arial"/>
                <a:ea typeface="Arial"/>
                <a:cs typeface="Arial"/>
                <a:sym typeface="Arial"/>
              </a:defRPr>
            </a:lvl1pPr>
            <a:lvl2pPr marL="0" marR="0" lvl="1" indent="0" algn="ctr" rtl="0">
              <a:spcBef>
                <a:spcPts val="0"/>
              </a:spcBef>
              <a:spcAft>
                <a:spcPts val="0"/>
              </a:spcAft>
              <a:buNone/>
              <a:defRPr sz="3200" b="1" i="0" u="none" strike="noStrike" cap="none">
                <a:solidFill>
                  <a:schemeClr val="lt1"/>
                </a:solidFill>
                <a:latin typeface="Arial"/>
                <a:ea typeface="Arial"/>
                <a:cs typeface="Arial"/>
                <a:sym typeface="Arial"/>
              </a:defRPr>
            </a:lvl2pPr>
            <a:lvl3pPr marL="0" marR="0" lvl="2" indent="0" algn="ctr" rtl="0">
              <a:spcBef>
                <a:spcPts val="0"/>
              </a:spcBef>
              <a:spcAft>
                <a:spcPts val="0"/>
              </a:spcAft>
              <a:buNone/>
              <a:defRPr sz="3200" b="1" i="0" u="none" strike="noStrike" cap="none">
                <a:solidFill>
                  <a:schemeClr val="lt1"/>
                </a:solidFill>
                <a:latin typeface="Arial"/>
                <a:ea typeface="Arial"/>
                <a:cs typeface="Arial"/>
                <a:sym typeface="Arial"/>
              </a:defRPr>
            </a:lvl3pPr>
            <a:lvl4pPr marL="0" marR="0" lvl="3" indent="0" algn="ctr" rtl="0">
              <a:spcBef>
                <a:spcPts val="0"/>
              </a:spcBef>
              <a:spcAft>
                <a:spcPts val="0"/>
              </a:spcAft>
              <a:buNone/>
              <a:defRPr sz="3200" b="1" i="0" u="none" strike="noStrike" cap="none">
                <a:solidFill>
                  <a:schemeClr val="lt1"/>
                </a:solidFill>
                <a:latin typeface="Arial"/>
                <a:ea typeface="Arial"/>
                <a:cs typeface="Arial"/>
                <a:sym typeface="Arial"/>
              </a:defRPr>
            </a:lvl4pPr>
            <a:lvl5pPr marL="0" marR="0" lvl="4" indent="0" algn="ctr" rtl="0">
              <a:spcBef>
                <a:spcPts val="0"/>
              </a:spcBef>
              <a:spcAft>
                <a:spcPts val="0"/>
              </a:spcAft>
              <a:buNone/>
              <a:defRPr sz="3200" b="1" i="0" u="none" strike="noStrike" cap="none">
                <a:solidFill>
                  <a:schemeClr val="lt1"/>
                </a:solidFill>
                <a:latin typeface="Arial"/>
                <a:ea typeface="Arial"/>
                <a:cs typeface="Arial"/>
                <a:sym typeface="Arial"/>
              </a:defRPr>
            </a:lvl5pPr>
            <a:lvl6pPr marL="457200" marR="0" lvl="5" indent="0" algn="ctr" rtl="0">
              <a:spcBef>
                <a:spcPts val="0"/>
              </a:spcBef>
              <a:spcAft>
                <a:spcPts val="0"/>
              </a:spcAft>
              <a:buNone/>
              <a:defRPr sz="3600" b="1" i="0" u="sng" strike="noStrike" cap="none">
                <a:solidFill>
                  <a:srgbClr val="000099"/>
                </a:solidFill>
                <a:latin typeface="Arial"/>
                <a:ea typeface="Arial"/>
                <a:cs typeface="Arial"/>
                <a:sym typeface="Arial"/>
              </a:defRPr>
            </a:lvl6pPr>
            <a:lvl7pPr marL="914400" marR="0" lvl="6" indent="0"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600" marR="0" lvl="7" indent="0"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800" marR="0" lvl="8" indent="0"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20" name="Shape 20"/>
          <p:cNvSpPr txBox="1">
            <a:spLocks noGrp="1"/>
          </p:cNvSpPr>
          <p:nvPr>
            <p:ph type="body" idx="1"/>
          </p:nvPr>
        </p:nvSpPr>
        <p:spPr>
          <a:xfrm>
            <a:off x="685800" y="994940"/>
            <a:ext cx="3810000" cy="4052700"/>
          </a:xfrm>
          <a:prstGeom prst="rect">
            <a:avLst/>
          </a:prstGeom>
          <a:noFill/>
          <a:ln>
            <a:noFill/>
          </a:ln>
        </p:spPr>
        <p:txBody>
          <a:bodyPr wrap="square" lIns="91425" tIns="91425" rIns="91425" bIns="91425" anchor="t" anchorCtr="0"/>
          <a:lstStyle>
            <a:lvl1pPr marL="228600" marR="0" lvl="0" indent="-50800" algn="l" rtl="0">
              <a:spcBef>
                <a:spcPts val="560"/>
              </a:spcBef>
              <a:spcAft>
                <a:spcPts val="0"/>
              </a:spcAft>
              <a:buClr>
                <a:schemeClr val="lt1"/>
              </a:buClr>
              <a:buSzPct val="100000"/>
              <a:buFont typeface="Arial"/>
              <a:buChar char="•"/>
              <a:defRPr sz="2800" b="0" i="0" u="none" strike="noStrike" cap="none">
                <a:solidFill>
                  <a:schemeClr val="lt1"/>
                </a:solidFill>
                <a:latin typeface="Arial"/>
                <a:ea typeface="Arial"/>
                <a:cs typeface="Arial"/>
                <a:sym typeface="Arial"/>
              </a:defRPr>
            </a:lvl1pPr>
            <a:lvl2pPr marL="571500" marR="0" lvl="1" indent="-76200" algn="l" rtl="0">
              <a:spcBef>
                <a:spcPts val="480"/>
              </a:spcBef>
              <a:spcAft>
                <a:spcPts val="0"/>
              </a:spcAft>
              <a:buClr>
                <a:schemeClr val="lt1"/>
              </a:buClr>
              <a:buSzPct val="100000"/>
              <a:buFont typeface="Merriweather Sans"/>
              <a:buChar char="-"/>
              <a:defRPr sz="2400" b="0" i="0" u="none" strike="noStrike" cap="none">
                <a:solidFill>
                  <a:schemeClr val="lt1"/>
                </a:solidFill>
                <a:latin typeface="Arial"/>
                <a:ea typeface="Arial"/>
                <a:cs typeface="Arial"/>
                <a:sym typeface="Arial"/>
              </a:defRPr>
            </a:lvl2pPr>
            <a:lvl3pPr marL="912812" marR="0" lvl="2" indent="-100012" algn="l" rtl="0">
              <a:spcBef>
                <a:spcPts val="400"/>
              </a:spcBef>
              <a:spcAft>
                <a:spcPts val="0"/>
              </a:spcAft>
              <a:buClr>
                <a:schemeClr val="lt1"/>
              </a:buClr>
              <a:buSzPct val="100000"/>
              <a:buFont typeface="Arial"/>
              <a:buChar char="•"/>
              <a:defRPr sz="2000" b="0" i="0" u="none" strike="noStrike" cap="none">
                <a:solidFill>
                  <a:schemeClr val="lt1"/>
                </a:solidFill>
                <a:latin typeface="Arial"/>
                <a:ea typeface="Arial"/>
                <a:cs typeface="Arial"/>
                <a:sym typeface="Arial"/>
              </a:defRPr>
            </a:lvl3pPr>
            <a:lvl4pPr marL="1376362" marR="0" lvl="3" indent="-119062" algn="l" rtl="0">
              <a:spcBef>
                <a:spcPts val="360"/>
              </a:spcBef>
              <a:spcAft>
                <a:spcPts val="0"/>
              </a:spcAft>
              <a:buClr>
                <a:schemeClr val="lt1"/>
              </a:buClr>
              <a:buSzPct val="100000"/>
              <a:buFont typeface="Arial"/>
              <a:buChar char="–"/>
              <a:defRPr sz="1800" b="0" i="0" u="none" strike="noStrike" cap="none">
                <a:solidFill>
                  <a:schemeClr val="lt1"/>
                </a:solidFill>
                <a:latin typeface="Arial"/>
                <a:ea typeface="Arial"/>
                <a:cs typeface="Arial"/>
                <a:sym typeface="Arial"/>
              </a:defRPr>
            </a:lvl4pPr>
            <a:lvl5pPr marL="1827212" marR="0" lvl="4" indent="-125412" algn="l" rtl="0">
              <a:spcBef>
                <a:spcPts val="360"/>
              </a:spcBef>
              <a:spcAft>
                <a:spcPts val="0"/>
              </a:spcAft>
              <a:buClr>
                <a:schemeClr val="lt1"/>
              </a:buClr>
              <a:buSzPct val="100000"/>
              <a:buFont typeface="Merriweather Sans"/>
              <a:buChar char="*"/>
              <a:defRPr sz="1800" b="0" i="0" u="none" strike="noStrike" cap="none">
                <a:solidFill>
                  <a:schemeClr val="lt1"/>
                </a:solidFill>
                <a:latin typeface="Arial"/>
                <a:ea typeface="Arial"/>
                <a:cs typeface="Arial"/>
                <a:sym typeface="Arial"/>
              </a:defRPr>
            </a:lvl5pPr>
            <a:lvl6pPr marL="2514600" marR="0" lvl="5"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1" name="Shape 21"/>
          <p:cNvSpPr txBox="1">
            <a:spLocks noGrp="1"/>
          </p:cNvSpPr>
          <p:nvPr>
            <p:ph type="body" idx="2"/>
          </p:nvPr>
        </p:nvSpPr>
        <p:spPr>
          <a:xfrm>
            <a:off x="4648200" y="985119"/>
            <a:ext cx="3810000" cy="4062600"/>
          </a:xfrm>
          <a:prstGeom prst="rect">
            <a:avLst/>
          </a:prstGeom>
          <a:noFill/>
          <a:ln>
            <a:noFill/>
          </a:ln>
        </p:spPr>
        <p:txBody>
          <a:bodyPr wrap="square" lIns="91425" tIns="91425" rIns="91425" bIns="91425" anchor="t" anchorCtr="0"/>
          <a:lstStyle>
            <a:lvl1pPr marL="228600" marR="0" lvl="0" indent="-50800" algn="l" rtl="0">
              <a:spcBef>
                <a:spcPts val="560"/>
              </a:spcBef>
              <a:spcAft>
                <a:spcPts val="0"/>
              </a:spcAft>
              <a:buClr>
                <a:schemeClr val="lt1"/>
              </a:buClr>
              <a:buSzPct val="100000"/>
              <a:buFont typeface="Arial"/>
              <a:buChar char="•"/>
              <a:defRPr sz="2800" b="0" i="0" u="none" strike="noStrike" cap="none">
                <a:solidFill>
                  <a:schemeClr val="lt1"/>
                </a:solidFill>
                <a:latin typeface="Arial"/>
                <a:ea typeface="Arial"/>
                <a:cs typeface="Arial"/>
                <a:sym typeface="Arial"/>
              </a:defRPr>
            </a:lvl1pPr>
            <a:lvl2pPr marL="571500" marR="0" lvl="1" indent="-76200" algn="l" rtl="0">
              <a:spcBef>
                <a:spcPts val="480"/>
              </a:spcBef>
              <a:spcAft>
                <a:spcPts val="0"/>
              </a:spcAft>
              <a:buClr>
                <a:schemeClr val="lt1"/>
              </a:buClr>
              <a:buSzPct val="100000"/>
              <a:buFont typeface="Merriweather Sans"/>
              <a:buChar char="-"/>
              <a:defRPr sz="2400" b="0" i="0" u="none" strike="noStrike" cap="none">
                <a:solidFill>
                  <a:schemeClr val="lt1"/>
                </a:solidFill>
                <a:latin typeface="Arial"/>
                <a:ea typeface="Arial"/>
                <a:cs typeface="Arial"/>
                <a:sym typeface="Arial"/>
              </a:defRPr>
            </a:lvl2pPr>
            <a:lvl3pPr marL="912812" marR="0" lvl="2" indent="-100012" algn="l" rtl="0">
              <a:spcBef>
                <a:spcPts val="400"/>
              </a:spcBef>
              <a:spcAft>
                <a:spcPts val="0"/>
              </a:spcAft>
              <a:buClr>
                <a:schemeClr val="lt1"/>
              </a:buClr>
              <a:buSzPct val="100000"/>
              <a:buFont typeface="Arial"/>
              <a:buChar char="•"/>
              <a:defRPr sz="2000" b="0" i="0" u="none" strike="noStrike" cap="none">
                <a:solidFill>
                  <a:schemeClr val="lt1"/>
                </a:solidFill>
                <a:latin typeface="Arial"/>
                <a:ea typeface="Arial"/>
                <a:cs typeface="Arial"/>
                <a:sym typeface="Arial"/>
              </a:defRPr>
            </a:lvl3pPr>
            <a:lvl4pPr marL="1376362" marR="0" lvl="3" indent="-119062" algn="l" rtl="0">
              <a:spcBef>
                <a:spcPts val="360"/>
              </a:spcBef>
              <a:spcAft>
                <a:spcPts val="0"/>
              </a:spcAft>
              <a:buClr>
                <a:schemeClr val="lt1"/>
              </a:buClr>
              <a:buSzPct val="100000"/>
              <a:buFont typeface="Arial"/>
              <a:buChar char="–"/>
              <a:defRPr sz="1800" b="0" i="0" u="none" strike="noStrike" cap="none">
                <a:solidFill>
                  <a:schemeClr val="lt1"/>
                </a:solidFill>
                <a:latin typeface="Arial"/>
                <a:ea typeface="Arial"/>
                <a:cs typeface="Arial"/>
                <a:sym typeface="Arial"/>
              </a:defRPr>
            </a:lvl4pPr>
            <a:lvl5pPr marL="1827212" marR="0" lvl="4" indent="-125412" algn="l" rtl="0">
              <a:spcBef>
                <a:spcPts val="360"/>
              </a:spcBef>
              <a:spcAft>
                <a:spcPts val="0"/>
              </a:spcAft>
              <a:buClr>
                <a:schemeClr val="lt1"/>
              </a:buClr>
              <a:buSzPct val="100000"/>
              <a:buFont typeface="Merriweather Sans"/>
              <a:buChar char="*"/>
              <a:defRPr sz="1800" b="0" i="0" u="none" strike="noStrike" cap="none">
                <a:solidFill>
                  <a:schemeClr val="lt1"/>
                </a:solidFill>
                <a:latin typeface="Arial"/>
                <a:ea typeface="Arial"/>
                <a:cs typeface="Arial"/>
                <a:sym typeface="Arial"/>
              </a:defRPr>
            </a:lvl5pPr>
            <a:lvl6pPr marL="2514600" marR="0" lvl="5"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2"/>
        <p:cNvGrpSpPr/>
        <p:nvPr/>
      </p:nvGrpSpPr>
      <p:grpSpPr>
        <a:xfrm>
          <a:off x="0" y="0"/>
          <a:ext cx="0" cy="0"/>
          <a:chOff x="0" y="0"/>
          <a:chExt cx="0" cy="0"/>
        </a:xfrm>
      </p:grpSpPr>
      <p:sp>
        <p:nvSpPr>
          <p:cNvPr id="23" name="Shape 23"/>
          <p:cNvSpPr txBox="1">
            <a:spLocks noGrp="1"/>
          </p:cNvSpPr>
          <p:nvPr>
            <p:ph type="sldNum" idx="12"/>
          </p:nvPr>
        </p:nvSpPr>
        <p:spPr>
          <a:xfrm>
            <a:off x="8472458" y="4663217"/>
            <a:ext cx="548700" cy="393600"/>
          </a:xfrm>
          <a:prstGeom prst="rect">
            <a:avLst/>
          </a:prstGeom>
          <a:noFill/>
          <a:ln>
            <a:noFill/>
          </a:ln>
        </p:spPr>
        <p:txBody>
          <a:bodyPr wrap="square"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629841" y="342900"/>
            <a:ext cx="2949000" cy="1200300"/>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26" name="Shape 26"/>
          <p:cNvSpPr txBox="1">
            <a:spLocks noGrp="1"/>
          </p:cNvSpPr>
          <p:nvPr>
            <p:ph type="body" idx="1"/>
          </p:nvPr>
        </p:nvSpPr>
        <p:spPr>
          <a:xfrm>
            <a:off x="3887391" y="740569"/>
            <a:ext cx="4629300" cy="3655200"/>
          </a:xfrm>
          <a:prstGeom prst="rect">
            <a:avLst/>
          </a:prstGeom>
          <a:noFill/>
          <a:ln>
            <a:noFill/>
          </a:ln>
        </p:spPr>
        <p:txBody>
          <a:bodyPr wrap="square" lIns="91425" tIns="91425" rIns="91425" bIns="91425" anchor="t" anchorCtr="0"/>
          <a:lstStyle>
            <a:lvl1pPr marL="177800" marR="0" lvl="0" indent="-25400" algn="l" rtl="0">
              <a:lnSpc>
                <a:spcPct val="90000"/>
              </a:lnSpc>
              <a:spcBef>
                <a:spcPts val="8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520700" marR="0" lvl="1" indent="-38100" algn="l" rtl="0">
              <a:lnSpc>
                <a:spcPct val="90000"/>
              </a:lnSpc>
              <a:spcBef>
                <a:spcPts val="4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2pPr>
            <a:lvl3pPr marL="863600" marR="0" lvl="2"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206500" marR="0" lvl="3"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4pPr>
            <a:lvl5pPr marL="1549400" marR="0" lvl="4"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5pPr>
            <a:lvl6pPr marL="1892300" marR="0" lvl="5"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6pPr>
            <a:lvl7pPr marL="2235200" marR="0" lvl="6"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7pPr>
            <a:lvl8pPr marL="2578100" marR="0" lvl="7"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8pPr>
            <a:lvl9pPr marL="2921000" marR="0" lvl="8"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body" idx="2"/>
          </p:nvPr>
        </p:nvSpPr>
        <p:spPr>
          <a:xfrm>
            <a:off x="629841" y="1543050"/>
            <a:ext cx="2949000" cy="2858700"/>
          </a:xfrm>
          <a:prstGeom prst="rect">
            <a:avLst/>
          </a:prstGeom>
          <a:noFill/>
          <a:ln>
            <a:noFill/>
          </a:ln>
        </p:spPr>
        <p:txBody>
          <a:bodyPr wrap="square" lIns="91425" tIns="91425" rIns="91425" bIns="91425" anchor="t" anchorCtr="0"/>
          <a:lstStyle>
            <a:lvl1pPr marL="0" marR="0" lvl="0" indent="0" algn="l" rtl="0">
              <a:lnSpc>
                <a:spcPct val="90000"/>
              </a:lnSpc>
              <a:spcBef>
                <a:spcPts val="800"/>
              </a:spcBef>
              <a:buClr>
                <a:schemeClr val="dk1"/>
              </a:buClr>
              <a:buFont typeface="Arial"/>
              <a:buNone/>
              <a:defRPr sz="1200" b="0"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Font typeface="Arial"/>
              <a:buNone/>
              <a:defRPr sz="11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Font typeface="Arial"/>
              <a:buNone/>
              <a:defRPr sz="9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dt" idx="10"/>
          </p:nvPr>
        </p:nvSpPr>
        <p:spPr>
          <a:xfrm>
            <a:off x="628650" y="4767263"/>
            <a:ext cx="2057400" cy="273900"/>
          </a:xfrm>
          <a:prstGeom prst="rect">
            <a:avLst/>
          </a:prstGeom>
          <a:noFill/>
          <a:ln>
            <a:noFill/>
          </a:ln>
        </p:spPr>
        <p:txBody>
          <a:bodyPr wrap="square" lIns="91425" tIns="91425" rIns="91425" bIns="9142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ftr" idx="11"/>
          </p:nvPr>
        </p:nvSpPr>
        <p:spPr>
          <a:xfrm>
            <a:off x="3028950" y="4767263"/>
            <a:ext cx="3086100" cy="273900"/>
          </a:xfrm>
          <a:prstGeom prst="rect">
            <a:avLst/>
          </a:prstGeom>
          <a:noFill/>
          <a:ln>
            <a:noFill/>
          </a:ln>
        </p:spPr>
        <p:txBody>
          <a:bodyPr wrap="square" lIns="91425" tIns="91425" rIns="91425" bIns="9142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sldNum" idx="12"/>
          </p:nvPr>
        </p:nvSpPr>
        <p:spPr>
          <a:xfrm>
            <a:off x="6457950" y="4767263"/>
            <a:ext cx="2057400" cy="273900"/>
          </a:xfrm>
          <a:prstGeom prst="rect">
            <a:avLst/>
          </a:prstGeom>
          <a:noFill/>
          <a:ln>
            <a:noFill/>
          </a:ln>
        </p:spPr>
        <p:txBody>
          <a:bodyPr wrap="square" lIns="68575" tIns="34275" rIns="68575" bIns="34275" anchor="ctr" anchorCtr="0">
            <a:noAutofit/>
          </a:bodyPr>
          <a:lstStyle/>
          <a:p>
            <a:pPr marL="0" marR="0" lvl="0" indent="0" algn="r" rtl="0">
              <a:spcBef>
                <a:spcPts val="0"/>
              </a:spcBef>
              <a:buSzPct val="25000"/>
              <a:buNone/>
            </a:pPr>
            <a:fld id="{00000000-1234-1234-1234-123412341234}" type="slidenum">
              <a:rPr lang="en" sz="900" b="0" i="0" u="none" strike="noStrike" cap="none">
                <a:solidFill>
                  <a:srgbClr val="888888"/>
                </a:solidFill>
                <a:latin typeface="Calibri"/>
                <a:ea typeface="Calibri"/>
                <a:cs typeface="Calibri"/>
                <a:sym typeface="Calibri"/>
              </a:rPr>
              <a:t>‹#›</a:t>
            </a:fld>
            <a:endParaRPr lang="en" sz="9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629841" y="342900"/>
            <a:ext cx="2949000" cy="1200300"/>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33" name="Shape 33"/>
          <p:cNvSpPr>
            <a:spLocks noGrp="1"/>
          </p:cNvSpPr>
          <p:nvPr>
            <p:ph type="pic" idx="2"/>
          </p:nvPr>
        </p:nvSpPr>
        <p:spPr>
          <a:xfrm>
            <a:off x="3887391" y="740569"/>
            <a:ext cx="4629300" cy="3655200"/>
          </a:xfrm>
          <a:prstGeom prst="rect">
            <a:avLst/>
          </a:prstGeom>
          <a:noFill/>
          <a:ln>
            <a:noFill/>
          </a:ln>
        </p:spPr>
        <p:txBody>
          <a:bodyPr wrap="square" lIns="68575" tIns="68575" rIns="68575" bIns="68575" anchor="t" anchorCtr="0"/>
          <a:lstStyle>
            <a:lvl1pPr marL="0" marR="0" lvl="0" indent="0" algn="l" rtl="0">
              <a:lnSpc>
                <a:spcPct val="90000"/>
              </a:lnSpc>
              <a:spcBef>
                <a:spcPts val="800"/>
              </a:spcBef>
              <a:buClr>
                <a:schemeClr val="dk1"/>
              </a:buClr>
              <a:buSzPct val="45833"/>
              <a:buFont typeface="Arial"/>
              <a:buNone/>
              <a:defRPr sz="2400" b="0"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SzPct val="52380"/>
              <a:buFont typeface="Arial"/>
              <a:buNone/>
              <a:defRPr sz="21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SzPct val="61111"/>
              <a:buFont typeface="Arial"/>
              <a:buNone/>
              <a:defRPr sz="18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body" idx="1"/>
          </p:nvPr>
        </p:nvSpPr>
        <p:spPr>
          <a:xfrm>
            <a:off x="629841" y="1543050"/>
            <a:ext cx="2949000" cy="2858700"/>
          </a:xfrm>
          <a:prstGeom prst="rect">
            <a:avLst/>
          </a:prstGeom>
          <a:noFill/>
          <a:ln>
            <a:noFill/>
          </a:ln>
        </p:spPr>
        <p:txBody>
          <a:bodyPr wrap="square" lIns="91425" tIns="91425" rIns="91425" bIns="91425" anchor="t" anchorCtr="0"/>
          <a:lstStyle>
            <a:lvl1pPr marL="0" marR="0" lvl="0" indent="0" algn="l" rtl="0">
              <a:lnSpc>
                <a:spcPct val="90000"/>
              </a:lnSpc>
              <a:spcBef>
                <a:spcPts val="800"/>
              </a:spcBef>
              <a:buClr>
                <a:schemeClr val="dk1"/>
              </a:buClr>
              <a:buFont typeface="Arial"/>
              <a:buNone/>
              <a:defRPr sz="1200" b="0"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Font typeface="Arial"/>
              <a:buNone/>
              <a:defRPr sz="11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Font typeface="Arial"/>
              <a:buNone/>
              <a:defRPr sz="9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dt" idx="10"/>
          </p:nvPr>
        </p:nvSpPr>
        <p:spPr>
          <a:xfrm>
            <a:off x="628650" y="4767263"/>
            <a:ext cx="2057400" cy="273900"/>
          </a:xfrm>
          <a:prstGeom prst="rect">
            <a:avLst/>
          </a:prstGeom>
          <a:noFill/>
          <a:ln>
            <a:noFill/>
          </a:ln>
        </p:spPr>
        <p:txBody>
          <a:bodyPr wrap="square" lIns="91425" tIns="91425" rIns="91425" bIns="9142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ftr" idx="11"/>
          </p:nvPr>
        </p:nvSpPr>
        <p:spPr>
          <a:xfrm>
            <a:off x="3028950" y="4767263"/>
            <a:ext cx="3086100" cy="273900"/>
          </a:xfrm>
          <a:prstGeom prst="rect">
            <a:avLst/>
          </a:prstGeom>
          <a:noFill/>
          <a:ln>
            <a:noFill/>
          </a:ln>
        </p:spPr>
        <p:txBody>
          <a:bodyPr wrap="square" lIns="91425" tIns="91425" rIns="91425" bIns="9142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sldNum" idx="12"/>
          </p:nvPr>
        </p:nvSpPr>
        <p:spPr>
          <a:xfrm>
            <a:off x="6457950" y="4767263"/>
            <a:ext cx="2057400" cy="273900"/>
          </a:xfrm>
          <a:prstGeom prst="rect">
            <a:avLst/>
          </a:prstGeom>
          <a:noFill/>
          <a:ln>
            <a:noFill/>
          </a:ln>
        </p:spPr>
        <p:txBody>
          <a:bodyPr wrap="square" lIns="68575" tIns="34275" rIns="68575" bIns="34275" anchor="ctr" anchorCtr="0">
            <a:noAutofit/>
          </a:bodyPr>
          <a:lstStyle/>
          <a:p>
            <a:pPr marL="0" marR="0" lvl="0" indent="0" algn="r" rtl="0">
              <a:spcBef>
                <a:spcPts val="0"/>
              </a:spcBef>
              <a:buSzPct val="25000"/>
              <a:buNone/>
            </a:pPr>
            <a:fld id="{00000000-1234-1234-1234-123412341234}" type="slidenum">
              <a:rPr lang="en" sz="900" b="0" i="0" u="none" strike="noStrike" cap="none">
                <a:solidFill>
                  <a:srgbClr val="888888"/>
                </a:solidFill>
                <a:latin typeface="Calibri"/>
                <a:ea typeface="Calibri"/>
                <a:cs typeface="Calibri"/>
                <a:sym typeface="Calibri"/>
              </a:rPr>
              <a:t>‹#›</a:t>
            </a:fld>
            <a:endParaRPr lang="en" sz="9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311700" y="445025"/>
            <a:ext cx="8520600" cy="572700"/>
          </a:xfrm>
          <a:prstGeom prst="rect">
            <a:avLst/>
          </a:prstGeom>
        </p:spPr>
        <p:txBody>
          <a:bodyPr wrap="square" lIns="91425" tIns="91425" rIns="91425" bIns="91425"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0" name="Shape 40"/>
          <p:cNvSpPr txBox="1">
            <a:spLocks noGrp="1"/>
          </p:cNvSpPr>
          <p:nvPr>
            <p:ph type="sldNum" idx="12"/>
          </p:nvPr>
        </p:nvSpPr>
        <p:spPr>
          <a:xfrm>
            <a:off x="8472458" y="4663217"/>
            <a:ext cx="548700" cy="393600"/>
          </a:xfrm>
          <a:prstGeom prst="rect">
            <a:avLst/>
          </a:prstGeom>
          <a:noFill/>
          <a:ln>
            <a:noFill/>
          </a:ln>
        </p:spPr>
        <p:txBody>
          <a:bodyPr wrap="square"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Only 1">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685800" y="457200"/>
            <a:ext cx="7772400" cy="8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2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6553" marR="0" lvl="5" indent="-12053" algn="ctr" rtl="0">
              <a:spcBef>
                <a:spcPts val="0"/>
              </a:spcBef>
              <a:spcAft>
                <a:spcPts val="0"/>
              </a:spcAft>
              <a:buNone/>
              <a:defRPr sz="3600" b="1" i="0" u="sng" strike="noStrike" cap="none">
                <a:solidFill>
                  <a:srgbClr val="000099"/>
                </a:solidFill>
                <a:latin typeface="Arial"/>
                <a:ea typeface="Arial"/>
                <a:cs typeface="Arial"/>
                <a:sym typeface="Arial"/>
              </a:defRPr>
            </a:lvl6pPr>
            <a:lvl7pPr marL="913119" marR="0" lvl="6" indent="-11419" algn="ctr" rtl="0">
              <a:spcBef>
                <a:spcPts val="0"/>
              </a:spcBef>
              <a:spcAft>
                <a:spcPts val="0"/>
              </a:spcAft>
              <a:buNone/>
              <a:defRPr sz="3600" b="1" i="0" u="sng" strike="noStrike" cap="none">
                <a:solidFill>
                  <a:srgbClr val="000099"/>
                </a:solidFill>
                <a:latin typeface="Arial"/>
                <a:ea typeface="Arial"/>
                <a:cs typeface="Arial"/>
                <a:sym typeface="Arial"/>
              </a:defRPr>
            </a:lvl7pPr>
            <a:lvl8pPr marL="1369683" marR="0" lvl="7" indent="-10783" algn="ctr" rtl="0">
              <a:spcBef>
                <a:spcPts val="0"/>
              </a:spcBef>
              <a:spcAft>
                <a:spcPts val="0"/>
              </a:spcAft>
              <a:buNone/>
              <a:defRPr sz="3600" b="1" i="0" u="sng" strike="noStrike" cap="none">
                <a:solidFill>
                  <a:srgbClr val="000099"/>
                </a:solidFill>
                <a:latin typeface="Arial"/>
                <a:ea typeface="Arial"/>
                <a:cs typeface="Arial"/>
                <a:sym typeface="Arial"/>
              </a:defRPr>
            </a:lvl8pPr>
            <a:lvl9pPr marL="1826242" marR="0" lvl="8" indent="-1014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43" name="Shape 43"/>
          <p:cNvSpPr txBox="1">
            <a:spLocks noGrp="1"/>
          </p:cNvSpPr>
          <p:nvPr>
            <p:ph type="sldNum" idx="12"/>
          </p:nvPr>
        </p:nvSpPr>
        <p:spPr>
          <a:xfrm>
            <a:off x="8543925" y="4812506"/>
            <a:ext cx="561900" cy="1833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fld id="{00000000-1234-1234-1234-123412341234}" type="slidenum">
              <a:rPr lang="en" sz="1800" b="0" i="0" u="none">
                <a:solidFill>
                  <a:schemeClr val="dk1"/>
                </a:solidFill>
                <a:latin typeface="Calibri"/>
                <a:ea typeface="Calibri"/>
                <a:cs typeface="Calibri"/>
                <a:sym typeface="Calibri"/>
              </a:rPr>
              <a:t>‹#›</a:t>
            </a:fld>
            <a:endParaRPr lang="en" sz="1800" b="0" i="0" u="none">
              <a:solidFill>
                <a:schemeClr val="dk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slideLayout" Target="../slideLayouts/slideLayout13.xml"/><Relationship Id="rId5" Type="http://schemas.openxmlformats.org/officeDocument/2006/relationships/theme" Target="../theme/theme2.xml"/><Relationship Id="rId1" Type="http://schemas.openxmlformats.org/officeDocument/2006/relationships/slideLayout" Target="../slideLayouts/slideLayout10.xml"/><Relationship Id="rId2"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theme" Target="../theme/theme3.xml"/><Relationship Id="rId1" Type="http://schemas.openxmlformats.org/officeDocument/2006/relationships/slideLayout" Target="../slideLayouts/slideLayout14.xml"/><Relationship Id="rId2"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685800" y="457200"/>
            <a:ext cx="7772400" cy="8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2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7196" marR="0" lvl="5" indent="-12696" algn="ctr" rtl="0">
              <a:spcBef>
                <a:spcPts val="0"/>
              </a:spcBef>
              <a:spcAft>
                <a:spcPts val="0"/>
              </a:spcAft>
              <a:buNone/>
              <a:defRPr sz="3600" b="1" i="0" u="sng" strike="noStrike" cap="none">
                <a:solidFill>
                  <a:srgbClr val="000099"/>
                </a:solidFill>
                <a:latin typeface="Arial"/>
                <a:ea typeface="Arial"/>
                <a:cs typeface="Arial"/>
                <a:sym typeface="Arial"/>
              </a:defRPr>
            </a:lvl6pPr>
            <a:lvl7pPr marL="914391" marR="0" lvl="6" indent="-12691"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587" marR="0" lvl="7" indent="-12687"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782" marR="0" lvl="8" indent="-1268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7" name="Shape 7"/>
          <p:cNvSpPr txBox="1">
            <a:spLocks noGrp="1"/>
          </p:cNvSpPr>
          <p:nvPr>
            <p:ph type="body" idx="1"/>
          </p:nvPr>
        </p:nvSpPr>
        <p:spPr>
          <a:xfrm>
            <a:off x="685800" y="1485900"/>
            <a:ext cx="7772400" cy="3479100"/>
          </a:xfrm>
          <a:prstGeom prst="rect">
            <a:avLst/>
          </a:prstGeom>
          <a:noFill/>
          <a:ln>
            <a:noFill/>
          </a:ln>
        </p:spPr>
        <p:txBody>
          <a:bodyPr wrap="square" lIns="91425" tIns="91425" rIns="91425" bIns="91425" anchor="t" anchorCtr="0"/>
          <a:lstStyle>
            <a:lvl1pPr marL="227012" marR="0" lvl="0" indent="-74612"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569912" marR="0" lvl="1" indent="-74612" algn="l" rtl="0">
              <a:spcBef>
                <a:spcPts val="480"/>
              </a:spcBef>
              <a:spcAft>
                <a:spcPts val="0"/>
              </a:spcAft>
              <a:buClr>
                <a:schemeClr val="dk1"/>
              </a:buClr>
              <a:buSzPct val="100000"/>
              <a:buFont typeface="Merriweather Sans"/>
              <a:buChar char="-"/>
              <a:defRPr sz="2400" b="0" i="0" u="none" strike="noStrike" cap="none">
                <a:solidFill>
                  <a:schemeClr val="dk1"/>
                </a:solidFill>
                <a:latin typeface="Arial"/>
                <a:ea typeface="Arial"/>
                <a:cs typeface="Arial"/>
                <a:sym typeface="Arial"/>
              </a:defRPr>
            </a:lvl2pPr>
            <a:lvl3pPr marL="911225" marR="0" lvl="2" indent="-9842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374775" marR="0" lvl="3" indent="-10477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1825625" marR="0" lvl="4" indent="-111125" algn="l" rtl="0">
              <a:spcBef>
                <a:spcPts val="400"/>
              </a:spcBef>
              <a:spcAft>
                <a:spcPts val="0"/>
              </a:spcAft>
              <a:buClr>
                <a:schemeClr val="dk1"/>
              </a:buClr>
              <a:buSzPct val="100000"/>
              <a:buFont typeface="Merriweather Sans"/>
              <a:buChar char="*"/>
              <a:defRPr sz="2000" b="0" i="0" u="none" strike="noStrike" cap="none">
                <a:solidFill>
                  <a:schemeClr val="dk1"/>
                </a:solidFill>
                <a:latin typeface="Arial"/>
                <a:ea typeface="Arial"/>
                <a:cs typeface="Arial"/>
                <a:sym typeface="Arial"/>
              </a:defRPr>
            </a:lvl5pPr>
            <a:lvl6pPr marL="2514574" marR="0" lvl="5" indent="-114274"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769" marR="0" lvl="6" indent="-114269"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8966" marR="0" lvl="7" indent="-11426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160" marR="0" lvl="8" indent="-11426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 name="Shape 8"/>
          <p:cNvSpPr/>
          <p:nvPr/>
        </p:nvSpPr>
        <p:spPr>
          <a:xfrm rot="-5400000">
            <a:off x="7795863" y="3907406"/>
            <a:ext cx="2308800" cy="263400"/>
          </a:xfrm>
          <a:prstGeom prst="rect">
            <a:avLst/>
          </a:prstGeom>
          <a:noFill/>
          <a:ln>
            <a:noFill/>
          </a:ln>
        </p:spPr>
        <p:txBody>
          <a:bodyPr wrap="square" lIns="92050" tIns="46025" rIns="92050" bIns="46025" anchor="t" anchorCtr="0">
            <a:noAutofit/>
          </a:bodyPr>
          <a:lstStyle/>
          <a:p>
            <a:pPr marL="0" marR="0" lvl="0" indent="0" algn="l" rtl="0">
              <a:spcBef>
                <a:spcPts val="0"/>
              </a:spcBef>
              <a:spcAft>
                <a:spcPts val="0"/>
              </a:spcAft>
              <a:buSzPct val="25000"/>
              <a:buNone/>
            </a:pPr>
            <a:fld id="{00000000-1234-1234-1234-123412341234}" type="slidenum">
              <a:rPr lang="en" sz="1600" b="1" i="1" u="none" strike="noStrike" cap="none">
                <a:solidFill>
                  <a:srgbClr val="000000"/>
                </a:solidFill>
                <a:latin typeface="Courier New"/>
                <a:ea typeface="Courier New"/>
                <a:cs typeface="Courier New"/>
                <a:sym typeface="Courier New"/>
              </a:rPr>
              <a:t>‹#›</a:t>
            </a:fld>
            <a:r>
              <a:rPr lang="en" sz="1800" b="1" i="0" u="none" strike="noStrike" cap="none">
                <a:solidFill>
                  <a:srgbClr val="808080"/>
                </a:solidFill>
                <a:latin typeface="Arial"/>
                <a:ea typeface="Arial"/>
                <a:cs typeface="Arial"/>
                <a:sym typeface="Arial"/>
              </a:rPr>
              <a:t> - </a:t>
            </a:r>
            <a:r>
              <a:rPr lang="en" sz="1000" b="1" i="0" u="none" strike="noStrike" cap="none">
                <a:solidFill>
                  <a:srgbClr val="969696"/>
                </a:solidFill>
                <a:latin typeface="Arial"/>
                <a:ea typeface="Arial"/>
                <a:cs typeface="Arial"/>
                <a:sym typeface="Arial"/>
              </a:rPr>
              <a:t>Lectures.GersteinLab.org</a:t>
            </a: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685800" y="457200"/>
            <a:ext cx="7772400" cy="857250"/>
          </a:xfrm>
          <a:prstGeom prst="rect">
            <a:avLst/>
          </a:prstGeom>
          <a:noFill/>
          <a:ln>
            <a:noFill/>
          </a:ln>
        </p:spPr>
        <p:txBody>
          <a:bodyPr wrap="square" lIns="68575" tIns="68575" rIns="68575" bIns="68575" anchor="ctr" anchorCtr="0"/>
          <a:lstStyle>
            <a:lvl1pPr marL="0" marR="0" lvl="0" indent="0" algn="ctr" rtl="0">
              <a:spcBef>
                <a:spcPts val="0"/>
              </a:spcBef>
              <a:spcAft>
                <a:spcPts val="0"/>
              </a:spcAft>
              <a:buSzPct val="61111"/>
              <a:buNone/>
              <a:defRPr sz="18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SzPct val="61111"/>
              <a:buNone/>
              <a:defRPr sz="18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SzPct val="61111"/>
              <a:buNone/>
              <a:defRPr sz="18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SzPct val="61111"/>
              <a:buNone/>
              <a:defRPr sz="18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SzPct val="61111"/>
              <a:buNone/>
              <a:defRPr sz="1800" b="1" i="0" u="none" strike="noStrike" cap="none">
                <a:solidFill>
                  <a:srgbClr val="22228B"/>
                </a:solidFill>
                <a:latin typeface="Arial"/>
                <a:ea typeface="Arial"/>
                <a:cs typeface="Arial"/>
                <a:sym typeface="Arial"/>
              </a:defRPr>
            </a:lvl5pPr>
            <a:lvl6pPr marL="342900" marR="0" lvl="5" indent="-12700" algn="ctr" rtl="0">
              <a:spcBef>
                <a:spcPts val="0"/>
              </a:spcBef>
              <a:spcAft>
                <a:spcPts val="0"/>
              </a:spcAft>
              <a:buSzPct val="40740"/>
              <a:buNone/>
              <a:defRPr sz="2700" b="1" i="0" u="sng" strike="noStrike" cap="none">
                <a:solidFill>
                  <a:srgbClr val="000099"/>
                </a:solidFill>
                <a:latin typeface="Arial"/>
                <a:ea typeface="Arial"/>
                <a:cs typeface="Arial"/>
                <a:sym typeface="Arial"/>
              </a:defRPr>
            </a:lvl6pPr>
            <a:lvl7pPr marL="685800" marR="0" lvl="6" indent="-12700" algn="ctr" rtl="0">
              <a:spcBef>
                <a:spcPts val="0"/>
              </a:spcBef>
              <a:spcAft>
                <a:spcPts val="0"/>
              </a:spcAft>
              <a:buSzPct val="40740"/>
              <a:buNone/>
              <a:defRPr sz="2700" b="1" i="0" u="sng" strike="noStrike" cap="none">
                <a:solidFill>
                  <a:srgbClr val="000099"/>
                </a:solidFill>
                <a:latin typeface="Arial"/>
                <a:ea typeface="Arial"/>
                <a:cs typeface="Arial"/>
                <a:sym typeface="Arial"/>
              </a:defRPr>
            </a:lvl7pPr>
            <a:lvl8pPr marL="1028700" marR="0" lvl="7" indent="-12700" algn="ctr" rtl="0">
              <a:spcBef>
                <a:spcPts val="0"/>
              </a:spcBef>
              <a:spcAft>
                <a:spcPts val="0"/>
              </a:spcAft>
              <a:buSzPct val="40740"/>
              <a:buNone/>
              <a:defRPr sz="2700" b="1" i="0" u="sng" strike="noStrike" cap="none">
                <a:solidFill>
                  <a:srgbClr val="000099"/>
                </a:solidFill>
                <a:latin typeface="Arial"/>
                <a:ea typeface="Arial"/>
                <a:cs typeface="Arial"/>
                <a:sym typeface="Arial"/>
              </a:defRPr>
            </a:lvl8pPr>
            <a:lvl9pPr marL="1371600" marR="0" lvl="8" indent="-12700" algn="ctr" rtl="0">
              <a:spcBef>
                <a:spcPts val="0"/>
              </a:spcBef>
              <a:spcAft>
                <a:spcPts val="0"/>
              </a:spcAft>
              <a:buSzPct val="40740"/>
              <a:buNone/>
              <a:defRPr sz="2700" b="1" i="0" u="sng" strike="noStrike" cap="none">
                <a:solidFill>
                  <a:srgbClr val="000099"/>
                </a:solidFill>
                <a:latin typeface="Arial"/>
                <a:ea typeface="Arial"/>
                <a:cs typeface="Arial"/>
                <a:sym typeface="Arial"/>
              </a:defRPr>
            </a:lvl9pPr>
          </a:lstStyle>
          <a:p>
            <a:endParaRPr/>
          </a:p>
        </p:txBody>
      </p:sp>
      <p:sp>
        <p:nvSpPr>
          <p:cNvPr id="46" name="Shape 46"/>
          <p:cNvSpPr txBox="1">
            <a:spLocks noGrp="1"/>
          </p:cNvSpPr>
          <p:nvPr>
            <p:ph type="body" idx="1"/>
          </p:nvPr>
        </p:nvSpPr>
        <p:spPr>
          <a:xfrm>
            <a:off x="685800" y="1485901"/>
            <a:ext cx="7772400" cy="3479006"/>
          </a:xfrm>
          <a:prstGeom prst="rect">
            <a:avLst/>
          </a:prstGeom>
          <a:noFill/>
          <a:ln>
            <a:noFill/>
          </a:ln>
        </p:spPr>
        <p:txBody>
          <a:bodyPr wrap="square" lIns="68575" tIns="68575" rIns="68575" bIns="68575" anchor="t" anchorCtr="0"/>
          <a:lstStyle>
            <a:lvl1pPr marL="165100" marR="0" lvl="0" indent="-50800" algn="l" rtl="0">
              <a:spcBef>
                <a:spcPts val="40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1pPr>
            <a:lvl2pPr marL="419100" marR="0" lvl="1" indent="-50800" algn="l" rtl="0">
              <a:spcBef>
                <a:spcPts val="400"/>
              </a:spcBef>
              <a:spcAft>
                <a:spcPts val="0"/>
              </a:spcAft>
              <a:buClr>
                <a:schemeClr val="dk1"/>
              </a:buClr>
              <a:buSzPct val="100000"/>
              <a:buFont typeface="Merriweather Sans"/>
              <a:buChar char="-"/>
              <a:defRPr sz="1800" b="0" i="0" u="none" strike="noStrike" cap="none">
                <a:solidFill>
                  <a:schemeClr val="dk1"/>
                </a:solidFill>
                <a:latin typeface="Arial"/>
                <a:ea typeface="Arial"/>
                <a:cs typeface="Arial"/>
                <a:sym typeface="Arial"/>
              </a:defRPr>
            </a:lvl2pPr>
            <a:lvl3pPr marL="685800" marR="0" lvl="2" indent="-76200" algn="l" rtl="0">
              <a:spcBef>
                <a:spcPts val="300"/>
              </a:spcBef>
              <a:spcAft>
                <a:spcPts val="0"/>
              </a:spcAft>
              <a:buClr>
                <a:schemeClr val="dk1"/>
              </a:buClr>
              <a:buSzPct val="100000"/>
              <a:buFont typeface="Arial"/>
              <a:buChar char="•"/>
              <a:defRPr sz="1500" b="0" i="0" u="none" strike="noStrike" cap="none">
                <a:solidFill>
                  <a:schemeClr val="dk1"/>
                </a:solidFill>
                <a:latin typeface="Arial"/>
                <a:ea typeface="Arial"/>
                <a:cs typeface="Arial"/>
                <a:sym typeface="Arial"/>
              </a:defRPr>
            </a:lvl3pPr>
            <a:lvl4pPr marL="1028700" marR="0" lvl="3" indent="-76200" algn="l" rtl="0">
              <a:spcBef>
                <a:spcPts val="300"/>
              </a:spcBef>
              <a:spcAft>
                <a:spcPts val="0"/>
              </a:spcAft>
              <a:buClr>
                <a:schemeClr val="dk1"/>
              </a:buClr>
              <a:buSzPct val="100000"/>
              <a:buFont typeface="Arial"/>
              <a:buChar char="–"/>
              <a:defRPr sz="1500" b="0" i="0" u="none" strike="noStrike" cap="none">
                <a:solidFill>
                  <a:schemeClr val="dk1"/>
                </a:solidFill>
                <a:latin typeface="Arial"/>
                <a:ea typeface="Arial"/>
                <a:cs typeface="Arial"/>
                <a:sym typeface="Arial"/>
              </a:defRPr>
            </a:lvl4pPr>
            <a:lvl5pPr marL="1371600" marR="0" lvl="4" indent="-88900" algn="l" rtl="0">
              <a:spcBef>
                <a:spcPts val="300"/>
              </a:spcBef>
              <a:spcAft>
                <a:spcPts val="0"/>
              </a:spcAft>
              <a:buClr>
                <a:schemeClr val="dk1"/>
              </a:buClr>
              <a:buSzPct val="100000"/>
              <a:buFont typeface="Merriweather Sans"/>
              <a:buChar char="*"/>
              <a:defRPr sz="1500" b="0" i="0" u="none" strike="noStrike" cap="none">
                <a:solidFill>
                  <a:schemeClr val="dk1"/>
                </a:solidFill>
                <a:latin typeface="Arial"/>
                <a:ea typeface="Arial"/>
                <a:cs typeface="Arial"/>
                <a:sym typeface="Arial"/>
              </a:defRPr>
            </a:lvl5pPr>
            <a:lvl6pPr marL="1879600" marR="0" lvl="5" indent="-76200" algn="l" rtl="0">
              <a:spcBef>
                <a:spcPts val="300"/>
              </a:spcBef>
              <a:spcAft>
                <a:spcPts val="0"/>
              </a:spcAft>
              <a:buClr>
                <a:schemeClr val="dk1"/>
              </a:buClr>
              <a:buSzPct val="100000"/>
              <a:buFont typeface="Arial"/>
              <a:buChar char="»"/>
              <a:defRPr sz="1500" b="0" i="0" u="none" strike="noStrike" cap="none">
                <a:solidFill>
                  <a:schemeClr val="dk1"/>
                </a:solidFill>
                <a:latin typeface="Arial"/>
                <a:ea typeface="Arial"/>
                <a:cs typeface="Arial"/>
                <a:sym typeface="Arial"/>
              </a:defRPr>
            </a:lvl6pPr>
            <a:lvl7pPr marL="2222500" marR="0" lvl="6" indent="-76200" algn="l" rtl="0">
              <a:spcBef>
                <a:spcPts val="300"/>
              </a:spcBef>
              <a:spcAft>
                <a:spcPts val="0"/>
              </a:spcAft>
              <a:buClr>
                <a:schemeClr val="dk1"/>
              </a:buClr>
              <a:buSzPct val="100000"/>
              <a:buFont typeface="Arial"/>
              <a:buChar char="»"/>
              <a:defRPr sz="1500" b="0" i="0" u="none" strike="noStrike" cap="none">
                <a:solidFill>
                  <a:schemeClr val="dk1"/>
                </a:solidFill>
                <a:latin typeface="Arial"/>
                <a:ea typeface="Arial"/>
                <a:cs typeface="Arial"/>
                <a:sym typeface="Arial"/>
              </a:defRPr>
            </a:lvl7pPr>
            <a:lvl8pPr marL="2565400" marR="0" lvl="7" indent="-76200" algn="l" rtl="0">
              <a:spcBef>
                <a:spcPts val="300"/>
              </a:spcBef>
              <a:spcAft>
                <a:spcPts val="0"/>
              </a:spcAft>
              <a:buClr>
                <a:schemeClr val="dk1"/>
              </a:buClr>
              <a:buSzPct val="100000"/>
              <a:buFont typeface="Arial"/>
              <a:buChar char="»"/>
              <a:defRPr sz="1500" b="0" i="0" u="none" strike="noStrike" cap="none">
                <a:solidFill>
                  <a:schemeClr val="dk1"/>
                </a:solidFill>
                <a:latin typeface="Arial"/>
                <a:ea typeface="Arial"/>
                <a:cs typeface="Arial"/>
                <a:sym typeface="Arial"/>
              </a:defRPr>
            </a:lvl8pPr>
            <a:lvl9pPr marL="2908300" marR="0" lvl="8" indent="-76200" algn="l" rtl="0">
              <a:spcBef>
                <a:spcPts val="300"/>
              </a:spcBef>
              <a:spcAft>
                <a:spcPts val="0"/>
              </a:spcAft>
              <a:buClr>
                <a:schemeClr val="dk1"/>
              </a:buClr>
              <a:buSzPct val="100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47" name="Shape 47"/>
          <p:cNvSpPr/>
          <p:nvPr/>
        </p:nvSpPr>
        <p:spPr>
          <a:xfrm rot="-5400000">
            <a:off x="7782638" y="3907433"/>
            <a:ext cx="2308622" cy="263525"/>
          </a:xfrm>
          <a:prstGeom prst="rect">
            <a:avLst/>
          </a:prstGeom>
          <a:noFill/>
          <a:ln>
            <a:noFill/>
          </a:ln>
        </p:spPr>
        <p:txBody>
          <a:bodyPr wrap="square" lIns="69000" tIns="34500" rIns="69000" bIns="34500" anchor="t" anchorCtr="0">
            <a:noAutofit/>
          </a:bodyPr>
          <a:lstStyle/>
          <a:p>
            <a:pPr marL="0" marR="0" lvl="0" indent="0" algn="l" rtl="0">
              <a:spcBef>
                <a:spcPts val="0"/>
              </a:spcBef>
              <a:spcAft>
                <a:spcPts val="0"/>
              </a:spcAft>
              <a:buSzPct val="25000"/>
              <a:buNone/>
            </a:pPr>
            <a:fld id="{00000000-1234-1234-1234-123412341234}" type="slidenum">
              <a:rPr lang="en" sz="1200" b="1" i="1" u="none" strike="noStrike" cap="none">
                <a:solidFill>
                  <a:srgbClr val="000000"/>
                </a:solidFill>
                <a:latin typeface="Courier New"/>
                <a:ea typeface="Courier New"/>
                <a:cs typeface="Courier New"/>
                <a:sym typeface="Courier New"/>
              </a:rPr>
              <a:t>‹#›</a:t>
            </a:fld>
            <a:r>
              <a:rPr lang="en" sz="1800" b="1" i="0" u="none" strike="noStrike" cap="none">
                <a:solidFill>
                  <a:srgbClr val="808080"/>
                </a:solidFill>
                <a:latin typeface="Arial"/>
                <a:ea typeface="Arial"/>
                <a:cs typeface="Arial"/>
                <a:sym typeface="Arial"/>
              </a:rPr>
              <a:t> - </a:t>
            </a:r>
            <a:r>
              <a:rPr lang="en" sz="800" b="1" i="0" u="none" strike="noStrike" cap="none">
                <a:solidFill>
                  <a:srgbClr val="969696"/>
                </a:solidFill>
                <a:latin typeface="Arial"/>
                <a:ea typeface="Arial"/>
                <a:cs typeface="Arial"/>
                <a:sym typeface="Arial"/>
              </a:rPr>
              <a:t>Lectures.GersteinLab.org</a:t>
            </a:r>
          </a:p>
        </p:txBody>
      </p:sp>
    </p:spTree>
  </p:cSld>
  <p:clrMap bg1="lt1" tx1="dk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685800" y="457200"/>
            <a:ext cx="7772400" cy="8574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22228B"/>
              </a:buClr>
              <a:buFont typeface="Arial"/>
              <a:buNone/>
              <a:defRPr sz="18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Clr>
                <a:srgbClr val="22228B"/>
              </a:buClr>
              <a:buFont typeface="Arial"/>
              <a:buNone/>
              <a:defRPr sz="18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Clr>
                <a:srgbClr val="22228B"/>
              </a:buClr>
              <a:buFont typeface="Arial"/>
              <a:buNone/>
              <a:defRPr sz="18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Clr>
                <a:srgbClr val="22228B"/>
              </a:buClr>
              <a:buFont typeface="Arial"/>
              <a:buNone/>
              <a:defRPr sz="18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Clr>
                <a:srgbClr val="22228B"/>
              </a:buClr>
              <a:buFont typeface="Arial"/>
              <a:buNone/>
              <a:defRPr sz="1800" b="1" i="0" u="none" strike="noStrike" cap="none">
                <a:solidFill>
                  <a:srgbClr val="22228B"/>
                </a:solidFill>
                <a:latin typeface="Arial"/>
                <a:ea typeface="Arial"/>
                <a:cs typeface="Arial"/>
                <a:sym typeface="Arial"/>
              </a:defRPr>
            </a:lvl5pPr>
            <a:lvl6pPr marL="342900" marR="0" lvl="5" indent="-12700" algn="ctr" rtl="0">
              <a:spcBef>
                <a:spcPts val="0"/>
              </a:spcBef>
              <a:spcAft>
                <a:spcPts val="0"/>
              </a:spcAft>
              <a:buClr>
                <a:srgbClr val="000099"/>
              </a:buClr>
              <a:buFont typeface="Arial"/>
              <a:buNone/>
              <a:defRPr sz="2700" b="1" i="0" u="sng" strike="noStrike" cap="none">
                <a:solidFill>
                  <a:srgbClr val="000099"/>
                </a:solidFill>
                <a:latin typeface="Arial"/>
                <a:ea typeface="Arial"/>
                <a:cs typeface="Arial"/>
                <a:sym typeface="Arial"/>
              </a:defRPr>
            </a:lvl6pPr>
            <a:lvl7pPr marL="685800" marR="0" lvl="6" indent="-12700" algn="ctr" rtl="0">
              <a:spcBef>
                <a:spcPts val="0"/>
              </a:spcBef>
              <a:spcAft>
                <a:spcPts val="0"/>
              </a:spcAft>
              <a:buClr>
                <a:srgbClr val="000099"/>
              </a:buClr>
              <a:buFont typeface="Arial"/>
              <a:buNone/>
              <a:defRPr sz="2700" b="1" i="0" u="sng" strike="noStrike" cap="none">
                <a:solidFill>
                  <a:srgbClr val="000099"/>
                </a:solidFill>
                <a:latin typeface="Arial"/>
                <a:ea typeface="Arial"/>
                <a:cs typeface="Arial"/>
                <a:sym typeface="Arial"/>
              </a:defRPr>
            </a:lvl7pPr>
            <a:lvl8pPr marL="1028700" marR="0" lvl="7" indent="-12700" algn="ctr" rtl="0">
              <a:spcBef>
                <a:spcPts val="0"/>
              </a:spcBef>
              <a:spcAft>
                <a:spcPts val="0"/>
              </a:spcAft>
              <a:buClr>
                <a:srgbClr val="000099"/>
              </a:buClr>
              <a:buFont typeface="Arial"/>
              <a:buNone/>
              <a:defRPr sz="2700" b="1" i="0" u="sng" strike="noStrike" cap="none">
                <a:solidFill>
                  <a:srgbClr val="000099"/>
                </a:solidFill>
                <a:latin typeface="Arial"/>
                <a:ea typeface="Arial"/>
                <a:cs typeface="Arial"/>
                <a:sym typeface="Arial"/>
              </a:defRPr>
            </a:lvl8pPr>
            <a:lvl9pPr marL="1371600" marR="0" lvl="8" indent="-12700" algn="ctr" rtl="0">
              <a:spcBef>
                <a:spcPts val="0"/>
              </a:spcBef>
              <a:spcAft>
                <a:spcPts val="0"/>
              </a:spcAft>
              <a:buClr>
                <a:srgbClr val="000099"/>
              </a:buClr>
              <a:buFont typeface="Arial"/>
              <a:buNone/>
              <a:defRPr sz="2700" b="1" i="0" u="sng" strike="noStrike" cap="none">
                <a:solidFill>
                  <a:srgbClr val="000099"/>
                </a:solidFill>
                <a:latin typeface="Arial"/>
                <a:ea typeface="Arial"/>
                <a:cs typeface="Arial"/>
                <a:sym typeface="Arial"/>
              </a:defRPr>
            </a:lvl9pPr>
          </a:lstStyle>
          <a:p>
            <a:endParaRPr/>
          </a:p>
        </p:txBody>
      </p:sp>
      <p:sp>
        <p:nvSpPr>
          <p:cNvPr id="61" name="Shape 61"/>
          <p:cNvSpPr txBox="1">
            <a:spLocks noGrp="1"/>
          </p:cNvSpPr>
          <p:nvPr>
            <p:ph type="body" idx="1"/>
          </p:nvPr>
        </p:nvSpPr>
        <p:spPr>
          <a:xfrm>
            <a:off x="685800" y="1485900"/>
            <a:ext cx="7772400" cy="3479100"/>
          </a:xfrm>
          <a:prstGeom prst="rect">
            <a:avLst/>
          </a:prstGeom>
          <a:noFill/>
          <a:ln>
            <a:noFill/>
          </a:ln>
        </p:spPr>
        <p:txBody>
          <a:bodyPr wrap="square" lIns="91425" tIns="91425" rIns="91425" bIns="91425" anchor="t" anchorCtr="0"/>
          <a:lstStyle>
            <a:lvl1pPr marL="228600" marR="0" lvl="0" indent="50800" algn="l" rtl="0">
              <a:lnSpc>
                <a:spcPct val="100000"/>
              </a:lnSpc>
              <a:spcBef>
                <a:spcPts val="40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1pPr>
            <a:lvl2pPr marL="482600" marR="0" lvl="1" indent="63500" algn="l" rtl="0">
              <a:lnSpc>
                <a:spcPct val="100000"/>
              </a:lnSpc>
              <a:spcBef>
                <a:spcPts val="400"/>
              </a:spcBef>
              <a:spcAft>
                <a:spcPts val="0"/>
              </a:spcAft>
              <a:buClr>
                <a:schemeClr val="dk1"/>
              </a:buClr>
              <a:buSzPct val="100000"/>
              <a:buFont typeface="Merriweather Sans"/>
              <a:buChar char="-"/>
              <a:defRPr sz="1800" b="0" i="0" u="none" strike="noStrike" cap="none">
                <a:solidFill>
                  <a:schemeClr val="dk1"/>
                </a:solidFill>
                <a:latin typeface="Arial"/>
                <a:ea typeface="Arial"/>
                <a:cs typeface="Arial"/>
                <a:sym typeface="Arial"/>
              </a:defRPr>
            </a:lvl2pPr>
            <a:lvl3pPr marL="711200" marR="0" lvl="2" indent="69850" algn="l" rtl="0">
              <a:lnSpc>
                <a:spcPct val="100000"/>
              </a:lnSpc>
              <a:spcBef>
                <a:spcPts val="300"/>
              </a:spcBef>
              <a:spcAft>
                <a:spcPts val="0"/>
              </a:spcAft>
              <a:buClr>
                <a:schemeClr val="dk1"/>
              </a:buClr>
              <a:buSzPct val="100000"/>
              <a:buFont typeface="Arial"/>
              <a:buChar char="•"/>
              <a:defRPr sz="1500" b="0" i="0" u="none" strike="noStrike" cap="none">
                <a:solidFill>
                  <a:schemeClr val="dk1"/>
                </a:solidFill>
                <a:latin typeface="Arial"/>
                <a:ea typeface="Arial"/>
                <a:cs typeface="Arial"/>
                <a:sym typeface="Arial"/>
              </a:defRPr>
            </a:lvl3pPr>
            <a:lvl4pPr marL="1054100" marR="0" lvl="3" indent="69850" algn="l" rtl="0">
              <a:lnSpc>
                <a:spcPct val="100000"/>
              </a:lnSpc>
              <a:spcBef>
                <a:spcPts val="300"/>
              </a:spcBef>
              <a:spcAft>
                <a:spcPts val="0"/>
              </a:spcAft>
              <a:buClr>
                <a:schemeClr val="dk1"/>
              </a:buClr>
              <a:buSzPct val="100000"/>
              <a:buFont typeface="Arial"/>
              <a:buChar char="–"/>
              <a:defRPr sz="1500" b="0" i="0" u="none" strike="noStrike" cap="none">
                <a:solidFill>
                  <a:schemeClr val="dk1"/>
                </a:solidFill>
                <a:latin typeface="Arial"/>
                <a:ea typeface="Arial"/>
                <a:cs typeface="Arial"/>
                <a:sym typeface="Arial"/>
              </a:defRPr>
            </a:lvl4pPr>
            <a:lvl5pPr marL="1384300" marR="0" lvl="4" indent="82550" algn="l" rtl="0">
              <a:lnSpc>
                <a:spcPct val="100000"/>
              </a:lnSpc>
              <a:spcBef>
                <a:spcPts val="300"/>
              </a:spcBef>
              <a:spcAft>
                <a:spcPts val="0"/>
              </a:spcAft>
              <a:buClr>
                <a:schemeClr val="dk1"/>
              </a:buClr>
              <a:buSzPct val="100000"/>
              <a:buFont typeface="Merriweather Sans"/>
              <a:buChar char="*"/>
              <a:defRPr sz="1500" b="0" i="0" u="none" strike="noStrike" cap="none">
                <a:solidFill>
                  <a:schemeClr val="dk1"/>
                </a:solidFill>
                <a:latin typeface="Arial"/>
                <a:ea typeface="Arial"/>
                <a:cs typeface="Arial"/>
                <a:sym typeface="Arial"/>
              </a:defRPr>
            </a:lvl5pPr>
            <a:lvl6pPr marL="1892300" marR="0" lvl="5" indent="82550" algn="l" rtl="0">
              <a:lnSpc>
                <a:spcPct val="100000"/>
              </a:lnSpc>
              <a:spcBef>
                <a:spcPts val="300"/>
              </a:spcBef>
              <a:spcAft>
                <a:spcPts val="0"/>
              </a:spcAft>
              <a:buClr>
                <a:schemeClr val="dk1"/>
              </a:buClr>
              <a:buSzPct val="100000"/>
              <a:buFont typeface="Arial"/>
              <a:buChar char="»"/>
              <a:defRPr sz="1500" b="0" i="0" u="none" strike="noStrike" cap="none">
                <a:solidFill>
                  <a:schemeClr val="dk1"/>
                </a:solidFill>
                <a:latin typeface="Arial"/>
                <a:ea typeface="Arial"/>
                <a:cs typeface="Arial"/>
                <a:sym typeface="Arial"/>
              </a:defRPr>
            </a:lvl6pPr>
            <a:lvl7pPr marL="2235200" marR="0" lvl="6" indent="82550" algn="l" rtl="0">
              <a:lnSpc>
                <a:spcPct val="100000"/>
              </a:lnSpc>
              <a:spcBef>
                <a:spcPts val="300"/>
              </a:spcBef>
              <a:spcAft>
                <a:spcPts val="0"/>
              </a:spcAft>
              <a:buClr>
                <a:schemeClr val="dk1"/>
              </a:buClr>
              <a:buSzPct val="100000"/>
              <a:buFont typeface="Arial"/>
              <a:buChar char="»"/>
              <a:defRPr sz="1500" b="0" i="0" u="none" strike="noStrike" cap="none">
                <a:solidFill>
                  <a:schemeClr val="dk1"/>
                </a:solidFill>
                <a:latin typeface="Arial"/>
                <a:ea typeface="Arial"/>
                <a:cs typeface="Arial"/>
                <a:sym typeface="Arial"/>
              </a:defRPr>
            </a:lvl7pPr>
            <a:lvl8pPr marL="2578100" marR="0" lvl="7" indent="82550" algn="l" rtl="0">
              <a:lnSpc>
                <a:spcPct val="100000"/>
              </a:lnSpc>
              <a:spcBef>
                <a:spcPts val="300"/>
              </a:spcBef>
              <a:spcAft>
                <a:spcPts val="0"/>
              </a:spcAft>
              <a:buClr>
                <a:schemeClr val="dk1"/>
              </a:buClr>
              <a:buSzPct val="100000"/>
              <a:buFont typeface="Arial"/>
              <a:buChar char="»"/>
              <a:defRPr sz="1500" b="0" i="0" u="none" strike="noStrike" cap="none">
                <a:solidFill>
                  <a:schemeClr val="dk1"/>
                </a:solidFill>
                <a:latin typeface="Arial"/>
                <a:ea typeface="Arial"/>
                <a:cs typeface="Arial"/>
                <a:sym typeface="Arial"/>
              </a:defRPr>
            </a:lvl8pPr>
            <a:lvl9pPr marL="2921000" marR="0" lvl="8" indent="82550" algn="l" rtl="0">
              <a:lnSpc>
                <a:spcPct val="100000"/>
              </a:lnSpc>
              <a:spcBef>
                <a:spcPts val="300"/>
              </a:spcBef>
              <a:spcAft>
                <a:spcPts val="0"/>
              </a:spcAft>
              <a:buClr>
                <a:schemeClr val="dk1"/>
              </a:buClr>
              <a:buSzPct val="100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62" name="Shape 62"/>
          <p:cNvSpPr/>
          <p:nvPr/>
        </p:nvSpPr>
        <p:spPr>
          <a:xfrm rot="-5400000">
            <a:off x="7795863" y="3907406"/>
            <a:ext cx="2308800" cy="263400"/>
          </a:xfrm>
          <a:prstGeom prst="rect">
            <a:avLst/>
          </a:prstGeom>
          <a:noFill/>
          <a:ln>
            <a:noFill/>
          </a:ln>
        </p:spPr>
        <p:txBody>
          <a:bodyPr wrap="square" lIns="92050" tIns="46025" rIns="92050" bIns="46025" anchor="t" anchorCtr="0">
            <a:noAutofit/>
          </a:bodyPr>
          <a:lstStyle/>
          <a:p>
            <a:pPr marL="0" marR="0" lvl="0" indent="0" algn="l" rtl="0">
              <a:lnSpc>
                <a:spcPct val="100000"/>
              </a:lnSpc>
              <a:spcBef>
                <a:spcPts val="0"/>
              </a:spcBef>
              <a:spcAft>
                <a:spcPts val="0"/>
              </a:spcAft>
              <a:buClr>
                <a:srgbClr val="000000"/>
              </a:buClr>
              <a:buSzPct val="25000"/>
              <a:buFont typeface="Courier New"/>
              <a:buNone/>
            </a:pPr>
            <a:fld id="{00000000-1234-1234-1234-123412341234}" type="slidenum">
              <a:rPr lang="en" sz="1600" b="1" i="1" u="none" strike="noStrike" cap="none">
                <a:solidFill>
                  <a:srgbClr val="000000"/>
                </a:solidFill>
                <a:latin typeface="Courier New"/>
                <a:ea typeface="Courier New"/>
                <a:cs typeface="Courier New"/>
                <a:sym typeface="Courier New"/>
              </a:rPr>
              <a:t>‹#›</a:t>
            </a:fld>
            <a:r>
              <a:rPr lang="en" sz="1800" b="1" i="0" u="none" strike="noStrike" cap="none">
                <a:solidFill>
                  <a:srgbClr val="808080"/>
                </a:solidFill>
                <a:latin typeface="Arial"/>
                <a:ea typeface="Arial"/>
                <a:cs typeface="Arial"/>
                <a:sym typeface="Arial"/>
              </a:rPr>
              <a:t> - </a:t>
            </a:r>
            <a:r>
              <a:rPr lang="en" sz="1000" b="1" i="0" u="none" strike="noStrike" cap="none">
                <a:solidFill>
                  <a:srgbClr val="969696"/>
                </a:solidFill>
                <a:latin typeface="Arial"/>
                <a:ea typeface="Arial"/>
                <a:cs typeface="Arial"/>
                <a:sym typeface="Arial"/>
              </a:rPr>
              <a:t>Lectures.GersteinLab.org</a:t>
            </a: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2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23.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jp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8.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8.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jpg"/><Relationship Id="rId5" Type="http://schemas.openxmlformats.org/officeDocument/2006/relationships/image" Target="../media/image33.png"/><Relationship Id="rId1" Type="http://schemas.openxmlformats.org/officeDocument/2006/relationships/slideLayout" Target="../slideLayouts/slideLayout10.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7.jp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comments" Target="../comments/comment1.xml"/><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png"/><Relationship Id="rId9" Type="http://schemas.openxmlformats.org/officeDocument/2006/relationships/image" Target="../media/image49.png"/><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50.jpg"/></Relationships>
</file>

<file path=ppt/slides/_rels/slide37.xml.rels><?xml version="1.0" encoding="UTF-8" standalone="yes"?>
<Relationships xmlns="http://schemas.openxmlformats.org/package/2006/relationships"><Relationship Id="rId3" Type="http://schemas.openxmlformats.org/officeDocument/2006/relationships/image" Target="../media/image51.jpg"/><Relationship Id="rId4" Type="http://schemas.openxmlformats.org/officeDocument/2006/relationships/image" Target="../media/image52.jpg"/><Relationship Id="rId5" Type="http://schemas.openxmlformats.org/officeDocument/2006/relationships/image" Target="../media/image53.jpg"/><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5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5.png"/><Relationship Id="rId5" Type="http://schemas.openxmlformats.org/officeDocument/2006/relationships/image" Target="../media/image6.jp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55.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56.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57.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5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5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image" Target="../media/image61.jpg"/><Relationship Id="rId4" Type="http://schemas.openxmlformats.org/officeDocument/2006/relationships/image" Target="../media/image62.png"/><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6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6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6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6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6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7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pn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p:nvPr/>
        </p:nvSpPr>
        <p:spPr>
          <a:xfrm>
            <a:off x="8843025" y="-89775"/>
            <a:ext cx="525000" cy="5382300"/>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pic>
        <p:nvPicPr>
          <p:cNvPr id="103" name="Shape 103"/>
          <p:cNvPicPr preferRelativeResize="0"/>
          <p:nvPr/>
        </p:nvPicPr>
        <p:blipFill>
          <a:blip r:embed="rId3">
            <a:alphaModFix/>
          </a:blip>
          <a:stretch>
            <a:fillRect/>
          </a:stretch>
        </p:blipFill>
        <p:spPr>
          <a:xfrm>
            <a:off x="345162" y="1172525"/>
            <a:ext cx="5446326" cy="3621800"/>
          </a:xfrm>
          <a:prstGeom prst="rect">
            <a:avLst/>
          </a:prstGeom>
          <a:noFill/>
          <a:ln w="28575" cap="flat" cmpd="sng">
            <a:solidFill>
              <a:schemeClr val="dk2"/>
            </a:solidFill>
            <a:prstDash val="solid"/>
            <a:round/>
            <a:headEnd type="none" w="med" len="med"/>
            <a:tailEnd type="none" w="med" len="med"/>
          </a:ln>
        </p:spPr>
      </p:pic>
      <p:sp>
        <p:nvSpPr>
          <p:cNvPr id="104" name="Shape 104"/>
          <p:cNvSpPr txBox="1">
            <a:spLocks noGrp="1"/>
          </p:cNvSpPr>
          <p:nvPr>
            <p:ph type="ctrTitle"/>
          </p:nvPr>
        </p:nvSpPr>
        <p:spPr>
          <a:xfrm>
            <a:off x="-129750" y="252775"/>
            <a:ext cx="9403500" cy="657300"/>
          </a:xfrm>
          <a:prstGeom prst="rect">
            <a:avLst/>
          </a:prstGeom>
          <a:noFill/>
          <a:ln>
            <a:noFill/>
          </a:ln>
        </p:spPr>
        <p:txBody>
          <a:bodyPr wrap="square" lIns="92000" tIns="46000" rIns="92000" bIns="46000" anchor="ctr" anchorCtr="0">
            <a:noAutofit/>
          </a:bodyPr>
          <a:lstStyle/>
          <a:p>
            <a:pPr marL="0" marR="0" lvl="0" indent="-69850" algn="ctr" rtl="0">
              <a:lnSpc>
                <a:spcPct val="100000"/>
              </a:lnSpc>
              <a:spcBef>
                <a:spcPts val="0"/>
              </a:spcBef>
              <a:spcAft>
                <a:spcPts val="0"/>
              </a:spcAft>
              <a:buClr>
                <a:schemeClr val="dk1"/>
              </a:buClr>
              <a:buSzPct val="55000"/>
              <a:buFont typeface="Arial"/>
              <a:buNone/>
            </a:pPr>
            <a:r>
              <a:rPr lang="en" sz="2000">
                <a:solidFill>
                  <a:srgbClr val="000000"/>
                </a:solidFill>
              </a:rPr>
              <a:t>Prioritizing somatic variants: Approaches to identifying key variants through functional impact &amp; recurrence</a:t>
            </a:r>
          </a:p>
        </p:txBody>
      </p:sp>
      <p:sp>
        <p:nvSpPr>
          <p:cNvPr id="105" name="Shape 105"/>
          <p:cNvSpPr txBox="1">
            <a:spLocks noGrp="1"/>
          </p:cNvSpPr>
          <p:nvPr>
            <p:ph type="subTitle" idx="1"/>
          </p:nvPr>
        </p:nvSpPr>
        <p:spPr>
          <a:xfrm>
            <a:off x="5951550" y="1431700"/>
            <a:ext cx="3046500" cy="3327900"/>
          </a:xfrm>
          <a:prstGeom prst="rect">
            <a:avLst/>
          </a:prstGeom>
          <a:noFill/>
          <a:ln>
            <a:noFill/>
          </a:ln>
        </p:spPr>
        <p:txBody>
          <a:bodyPr wrap="square" lIns="92000" tIns="46000" rIns="92000" bIns="46000" anchor="t" anchorCtr="0">
            <a:noAutofit/>
          </a:bodyPr>
          <a:lstStyle/>
          <a:p>
            <a:pPr marL="0" marR="0" lvl="0" indent="0" algn="ctr" rtl="0">
              <a:lnSpc>
                <a:spcPct val="100000"/>
              </a:lnSpc>
              <a:spcBef>
                <a:spcPts val="0"/>
              </a:spcBef>
              <a:spcAft>
                <a:spcPts val="0"/>
              </a:spcAft>
              <a:buClr>
                <a:srgbClr val="D0D0F4"/>
              </a:buClr>
              <a:buSzPct val="25000"/>
              <a:buFont typeface="Arial"/>
              <a:buNone/>
            </a:pPr>
            <a:r>
              <a:rPr lang="en" sz="1600" b="0" i="0" u="none" strike="noStrike" cap="none">
                <a:solidFill>
                  <a:srgbClr val="000000"/>
                </a:solidFill>
              </a:rPr>
              <a:t>Mark Gerstein</a:t>
            </a:r>
          </a:p>
          <a:p>
            <a:pPr marL="0" marR="0" lvl="0" indent="0" algn="ctr" rtl="0">
              <a:lnSpc>
                <a:spcPct val="100000"/>
              </a:lnSpc>
              <a:spcBef>
                <a:spcPts val="0"/>
              </a:spcBef>
              <a:spcAft>
                <a:spcPts val="0"/>
              </a:spcAft>
              <a:buClr>
                <a:srgbClr val="D0D0F4"/>
              </a:buClr>
              <a:buSzPct val="25000"/>
              <a:buFont typeface="Arial"/>
              <a:buNone/>
            </a:pPr>
            <a:r>
              <a:rPr lang="en" sz="1600" b="0" i="0" u="none" strike="noStrike" cap="none">
                <a:solidFill>
                  <a:srgbClr val="000000"/>
                </a:solidFill>
              </a:rPr>
              <a:t>Yale</a:t>
            </a:r>
          </a:p>
          <a:p>
            <a:pPr marL="0" marR="0" lvl="0" indent="0" algn="ctr" rtl="0">
              <a:lnSpc>
                <a:spcPct val="100000"/>
              </a:lnSpc>
              <a:spcBef>
                <a:spcPts val="0"/>
              </a:spcBef>
              <a:spcAft>
                <a:spcPts val="0"/>
              </a:spcAft>
              <a:buClr>
                <a:srgbClr val="D0D0F4"/>
              </a:buClr>
              <a:buSzPct val="25000"/>
              <a:buFont typeface="Arial"/>
              <a:buNone/>
            </a:pPr>
            <a:endParaRPr sz="1800" b="0">
              <a:solidFill>
                <a:srgbClr val="000000"/>
              </a:solidFill>
            </a:endParaRPr>
          </a:p>
          <a:p>
            <a:pPr marL="0" marR="0" lvl="0" indent="0" algn="l" rtl="0">
              <a:lnSpc>
                <a:spcPct val="100000"/>
              </a:lnSpc>
              <a:spcBef>
                <a:spcPts val="0"/>
              </a:spcBef>
              <a:spcAft>
                <a:spcPts val="0"/>
              </a:spcAft>
              <a:buClr>
                <a:srgbClr val="D0D0F4"/>
              </a:buClr>
              <a:buSzPct val="25000"/>
              <a:buFont typeface="Arial"/>
              <a:buNone/>
            </a:pPr>
            <a:endParaRPr sz="1800" b="0">
              <a:solidFill>
                <a:srgbClr val="000000"/>
              </a:solidFill>
            </a:endParaRPr>
          </a:p>
          <a:p>
            <a:pPr marL="0" marR="0" lvl="0" indent="0" algn="ctr" rtl="0">
              <a:lnSpc>
                <a:spcPct val="100000"/>
              </a:lnSpc>
              <a:spcBef>
                <a:spcPts val="440"/>
              </a:spcBef>
              <a:spcAft>
                <a:spcPts val="0"/>
              </a:spcAft>
              <a:buClr>
                <a:srgbClr val="D0D0F4"/>
              </a:buClr>
              <a:buSzPct val="25000"/>
              <a:buFont typeface="Arial"/>
              <a:buNone/>
            </a:pPr>
            <a:r>
              <a:rPr lang="en" sz="1400" b="0" i="0" u="none" strike="noStrike" cap="none">
                <a:solidFill>
                  <a:srgbClr val="000000"/>
                </a:solidFill>
              </a:rPr>
              <a:t>Slides freely </a:t>
            </a:r>
          </a:p>
          <a:p>
            <a:pPr marL="0" marR="0" lvl="0" indent="0" algn="ctr" rtl="0">
              <a:lnSpc>
                <a:spcPct val="100000"/>
              </a:lnSpc>
              <a:spcBef>
                <a:spcPts val="440"/>
              </a:spcBef>
              <a:spcAft>
                <a:spcPts val="0"/>
              </a:spcAft>
              <a:buClr>
                <a:srgbClr val="D0D0F4"/>
              </a:buClr>
              <a:buSzPct val="25000"/>
              <a:buFont typeface="Arial"/>
              <a:buNone/>
            </a:pPr>
            <a:r>
              <a:rPr lang="en" sz="1400" b="0" i="0" u="none" strike="noStrike" cap="none">
                <a:solidFill>
                  <a:srgbClr val="000000"/>
                </a:solidFill>
              </a:rPr>
              <a:t>downloadable from Lectures.GersteinLab.org</a:t>
            </a:r>
          </a:p>
          <a:p>
            <a:pPr marL="0" marR="0" lvl="0" indent="0" algn="ctr" rtl="0">
              <a:lnSpc>
                <a:spcPct val="100000"/>
              </a:lnSpc>
              <a:spcBef>
                <a:spcPts val="440"/>
              </a:spcBef>
              <a:spcAft>
                <a:spcPts val="0"/>
              </a:spcAft>
              <a:buClr>
                <a:srgbClr val="D0D0F4"/>
              </a:buClr>
              <a:buSzPct val="25000"/>
              <a:buFont typeface="Arial"/>
              <a:buNone/>
            </a:pPr>
            <a:r>
              <a:rPr lang="en" sz="1400" b="0" i="0" u="none" strike="noStrike" cap="none">
                <a:solidFill>
                  <a:srgbClr val="000000"/>
                </a:solidFill>
              </a:rPr>
              <a:t>&amp; “tweetable” </a:t>
            </a:r>
          </a:p>
          <a:p>
            <a:pPr marL="0" marR="0" lvl="0" indent="0" algn="ctr" rtl="0">
              <a:lnSpc>
                <a:spcPct val="100000"/>
              </a:lnSpc>
              <a:spcBef>
                <a:spcPts val="440"/>
              </a:spcBef>
              <a:spcAft>
                <a:spcPts val="0"/>
              </a:spcAft>
              <a:buClr>
                <a:srgbClr val="D0D0F4"/>
              </a:buClr>
              <a:buSzPct val="25000"/>
              <a:buFont typeface="Arial"/>
              <a:buNone/>
            </a:pPr>
            <a:r>
              <a:rPr lang="en" sz="1400" b="0" i="0" u="none" strike="noStrike" cap="none">
                <a:solidFill>
                  <a:srgbClr val="000000"/>
                </a:solidFill>
              </a:rPr>
              <a:t>(via @markgerstein). </a:t>
            </a:r>
          </a:p>
          <a:p>
            <a:pPr marL="0" marR="0" lvl="0" indent="0" algn="ctr" rtl="0">
              <a:lnSpc>
                <a:spcPct val="100000"/>
              </a:lnSpc>
              <a:spcBef>
                <a:spcPts val="440"/>
              </a:spcBef>
              <a:spcAft>
                <a:spcPts val="0"/>
              </a:spcAft>
              <a:buClr>
                <a:srgbClr val="D0D0F4"/>
              </a:buClr>
              <a:buSzPct val="25000"/>
              <a:buFont typeface="Arial"/>
              <a:buNone/>
            </a:pPr>
            <a:r>
              <a:rPr lang="en" sz="1400" b="0" i="0" u="none" strike="noStrike" cap="none">
                <a:solidFill>
                  <a:srgbClr val="000000"/>
                </a:solidFill>
              </a:rPr>
              <a:t/>
            </a:r>
            <a:br>
              <a:rPr lang="en" sz="1400" b="0" i="0" u="none" strike="noStrike" cap="none">
                <a:solidFill>
                  <a:srgbClr val="000000"/>
                </a:solidFill>
              </a:rPr>
            </a:br>
            <a:r>
              <a:rPr lang="en" sz="1400" b="0" i="0" u="none" strike="noStrike" cap="none">
                <a:solidFill>
                  <a:srgbClr val="000000"/>
                </a:solidFill>
              </a:rPr>
              <a:t>See last slide for more info.</a:t>
            </a:r>
          </a:p>
          <a:p>
            <a:pPr marL="0" marR="0" lvl="0" indent="0" algn="ctr" rtl="0">
              <a:lnSpc>
                <a:spcPct val="100000"/>
              </a:lnSpc>
              <a:spcBef>
                <a:spcPts val="440"/>
              </a:spcBef>
              <a:spcAft>
                <a:spcPts val="0"/>
              </a:spcAft>
              <a:buClr>
                <a:schemeClr val="dk1"/>
              </a:buClr>
              <a:buSzPct val="25000"/>
              <a:buFont typeface="Arial"/>
              <a:buNone/>
            </a:pPr>
            <a:endParaRPr sz="1800" b="0" i="0" u="none" strike="noStrike" cap="none">
              <a:solidFill>
                <a:srgbClr val="00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61"/>
        <p:cNvGrpSpPr/>
        <p:nvPr/>
      </p:nvGrpSpPr>
      <p:grpSpPr>
        <a:xfrm>
          <a:off x="0" y="0"/>
          <a:ext cx="0" cy="0"/>
          <a:chOff x="0" y="0"/>
          <a:chExt cx="0" cy="0"/>
        </a:xfrm>
      </p:grpSpPr>
      <p:sp>
        <p:nvSpPr>
          <p:cNvPr id="262" name="Shape 262"/>
          <p:cNvSpPr txBox="1">
            <a:spLocks noGrp="1"/>
          </p:cNvSpPr>
          <p:nvPr>
            <p:ph type="title"/>
          </p:nvPr>
        </p:nvSpPr>
        <p:spPr>
          <a:xfrm>
            <a:off x="0" y="108347"/>
            <a:ext cx="9144000" cy="615600"/>
          </a:xfrm>
          <a:prstGeom prst="rect">
            <a:avLst/>
          </a:prstGeom>
          <a:noFill/>
          <a:ln>
            <a:noFill/>
          </a:ln>
        </p:spPr>
        <p:txBody>
          <a:bodyPr wrap="square" lIns="92050" tIns="46025" rIns="92050" bIns="46025" anchor="ctr" anchorCtr="0">
            <a:noAutofit/>
          </a:bodyPr>
          <a:lstStyle/>
          <a:p>
            <a:pPr marL="0" marR="0" lvl="0" indent="0" algn="ctr" rtl="0">
              <a:lnSpc>
                <a:spcPct val="100000"/>
              </a:lnSpc>
              <a:spcBef>
                <a:spcPts val="0"/>
              </a:spcBef>
              <a:spcAft>
                <a:spcPts val="0"/>
              </a:spcAft>
              <a:buClr>
                <a:srgbClr val="7F7F7F"/>
              </a:buClr>
              <a:buSzPct val="25000"/>
              <a:buFont typeface="Helvetica Neue"/>
              <a:buNone/>
            </a:pPr>
            <a:r>
              <a:rPr lang="en" sz="1800" b="1" i="0" u="none" strike="noStrike" cap="none">
                <a:solidFill>
                  <a:srgbClr val="666666"/>
                </a:solidFill>
                <a:latin typeface="Helvetica Neue"/>
                <a:ea typeface="Helvetica Neue"/>
                <a:cs typeface="Helvetica Neue"/>
                <a:sym typeface="Helvetica Neue"/>
              </a:rPr>
              <a:t>Prioritizing somatic variants: </a:t>
            </a:r>
            <a:br>
              <a:rPr lang="en" sz="1800" b="1" i="0" u="none" strike="noStrike" cap="none">
                <a:solidFill>
                  <a:srgbClr val="666666"/>
                </a:solidFill>
                <a:latin typeface="Helvetica Neue"/>
                <a:ea typeface="Helvetica Neue"/>
                <a:cs typeface="Helvetica Neue"/>
                <a:sym typeface="Helvetica Neue"/>
              </a:rPr>
            </a:br>
            <a:r>
              <a:rPr lang="en" sz="1800" b="1" i="0" u="none" strike="noStrike" cap="none">
                <a:solidFill>
                  <a:srgbClr val="666666"/>
                </a:solidFill>
                <a:latin typeface="Helvetica Neue"/>
                <a:ea typeface="Helvetica Neue"/>
                <a:cs typeface="Helvetica Neue"/>
                <a:sym typeface="Helvetica Neue"/>
              </a:rPr>
              <a:t>Approaches to identifying key variants through functional impact &amp; recurrence</a:t>
            </a:r>
          </a:p>
        </p:txBody>
      </p:sp>
      <p:sp>
        <p:nvSpPr>
          <p:cNvPr id="263" name="Shape 263"/>
          <p:cNvSpPr txBox="1">
            <a:spLocks noGrp="1"/>
          </p:cNvSpPr>
          <p:nvPr>
            <p:ph type="body" idx="1"/>
          </p:nvPr>
        </p:nvSpPr>
        <p:spPr>
          <a:xfrm>
            <a:off x="50800" y="778675"/>
            <a:ext cx="4112100"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666666"/>
              </a:buClr>
              <a:buSzPct val="100000"/>
              <a:buFont typeface="Helvetica Neue"/>
              <a:buChar char="•"/>
            </a:pPr>
            <a:r>
              <a:rPr lang="en" sz="1700" b="0" i="0" u="none" strike="noStrike" cap="none">
                <a:solidFill>
                  <a:srgbClr val="666666"/>
                </a:solidFill>
                <a:latin typeface="Helvetica Neue"/>
                <a:ea typeface="Helvetica Neue"/>
                <a:cs typeface="Helvetica Neue"/>
                <a:sym typeface="Helvetica Neue"/>
              </a:rPr>
              <a:t>Introduction</a:t>
            </a:r>
          </a:p>
          <a:p>
            <a:pPr marL="571500" marR="0" lvl="1" indent="-228600" algn="l" rtl="0">
              <a:lnSpc>
                <a:spcPct val="100000"/>
              </a:lnSpc>
              <a:spcBef>
                <a:spcPts val="400"/>
              </a:spcBef>
              <a:spcAft>
                <a:spcPts val="0"/>
              </a:spcAft>
              <a:buClr>
                <a:srgbClr val="666666"/>
              </a:buClr>
              <a:buSzPct val="100000"/>
              <a:buFont typeface="Helvetica Neue"/>
              <a:buChar char="•"/>
            </a:pPr>
            <a:r>
              <a:rPr lang="en" sz="1300" b="0" i="0" u="none" strike="noStrike" cap="none">
                <a:solidFill>
                  <a:srgbClr val="666666"/>
                </a:solidFill>
                <a:latin typeface="Helvetica Neue"/>
                <a:ea typeface="Helvetica Neue"/>
                <a:cs typeface="Helvetica Neue"/>
                <a:sym typeface="Helvetica Neue"/>
              </a:rPr>
              <a:t>Large growth in cancer genome data</a:t>
            </a:r>
          </a:p>
          <a:p>
            <a:pPr marL="571500" marR="0" lvl="1" indent="-228600" algn="l" rtl="0">
              <a:lnSpc>
                <a:spcPct val="100000"/>
              </a:lnSpc>
              <a:spcBef>
                <a:spcPts val="400"/>
              </a:spcBef>
              <a:spcAft>
                <a:spcPts val="0"/>
              </a:spcAft>
              <a:buClr>
                <a:srgbClr val="666666"/>
              </a:buClr>
              <a:buSzPct val="100000"/>
              <a:buFont typeface="Helvetica Neue"/>
              <a:buChar char="•"/>
            </a:pPr>
            <a:r>
              <a:rPr lang="en" sz="1300" b="0" i="0" u="none" strike="noStrike" cap="none">
                <a:solidFill>
                  <a:srgbClr val="666666"/>
                </a:solidFill>
                <a:latin typeface="Helvetica Neue"/>
                <a:ea typeface="Helvetica Neue"/>
                <a:cs typeface="Helvetica Neue"/>
                <a:sym typeface="Helvetica Neue"/>
              </a:rPr>
              <a:t>Mining the data to prioritize variants </a:t>
            </a:r>
            <a:br>
              <a:rPr lang="en" sz="1300" b="0" i="0" u="none" strike="noStrike" cap="none">
                <a:solidFill>
                  <a:srgbClr val="666666"/>
                </a:solidFill>
                <a:latin typeface="Helvetica Neue"/>
                <a:ea typeface="Helvetica Neue"/>
                <a:cs typeface="Helvetica Neue"/>
                <a:sym typeface="Helvetica Neue"/>
              </a:rPr>
            </a:br>
            <a:r>
              <a:rPr lang="en" sz="1300" b="0" i="0" u="none" strike="noStrike" cap="none">
                <a:solidFill>
                  <a:srgbClr val="666666"/>
                </a:solidFill>
                <a:latin typeface="Helvetica Neue"/>
                <a:ea typeface="Helvetica Neue"/>
                <a:cs typeface="Helvetica Neue"/>
                <a:sym typeface="Helvetica Neue"/>
              </a:rPr>
              <a:t>for key drivers</a:t>
            </a:r>
          </a:p>
          <a:p>
            <a:pPr marL="228600" marR="0" lvl="1" indent="-228600" algn="l" rtl="0">
              <a:lnSpc>
                <a:spcPct val="100000"/>
              </a:lnSpc>
              <a:spcBef>
                <a:spcPts val="0"/>
              </a:spcBef>
              <a:spcAft>
                <a:spcPts val="0"/>
              </a:spcAft>
              <a:buClr>
                <a:srgbClr val="666666"/>
              </a:buClr>
              <a:buSzPct val="100000"/>
              <a:buFont typeface="Helvetica Neue"/>
              <a:buChar char="•"/>
            </a:pPr>
            <a:r>
              <a:rPr lang="en" sz="1700" b="0" i="0" u="none" strike="noStrike" cap="none">
                <a:solidFill>
                  <a:srgbClr val="666666"/>
                </a:solidFill>
                <a:latin typeface="Helvetica Neue"/>
                <a:ea typeface="Helvetica Neue"/>
                <a:cs typeface="Helvetica Neue"/>
                <a:sym typeface="Helvetica Neue"/>
              </a:rPr>
              <a:t>Functional impact #1: Coding</a:t>
            </a:r>
          </a:p>
          <a:p>
            <a:pPr marL="571500" marR="0" lvl="1" indent="-228600" algn="l" rtl="0">
              <a:lnSpc>
                <a:spcPct val="100000"/>
              </a:lnSpc>
              <a:spcBef>
                <a:spcPts val="500"/>
              </a:spcBef>
              <a:spcAft>
                <a:spcPts val="0"/>
              </a:spcAft>
              <a:buClr>
                <a:srgbClr val="666666"/>
              </a:buClr>
              <a:buSzPct val="100000"/>
              <a:buFont typeface="Merriweather Sans"/>
              <a:buChar char="•"/>
            </a:pPr>
            <a:r>
              <a:rPr lang="en" sz="1400" b="1" i="0" u="sng" strike="noStrike" cap="none">
                <a:solidFill>
                  <a:srgbClr val="FFFF00"/>
                </a:solidFill>
                <a:latin typeface="Arial"/>
                <a:ea typeface="Arial"/>
                <a:cs typeface="Arial"/>
                <a:sym typeface="Arial"/>
              </a:rPr>
              <a:t>ALoFT</a:t>
            </a:r>
            <a:r>
              <a:rPr lang="en" sz="1400" b="0" i="0" u="none" strike="noStrike" cap="none">
                <a:solidFill>
                  <a:srgbClr val="666666"/>
                </a:solidFill>
                <a:latin typeface="Arial"/>
                <a:ea typeface="Arial"/>
                <a:cs typeface="Arial"/>
                <a:sym typeface="Arial"/>
              </a:rPr>
              <a:t>: Annotation of Loss-of-Function Transcripts. LOF annotation as a complex problem. </a:t>
            </a:r>
          </a:p>
          <a:p>
            <a:pPr marL="571500" marR="0" lvl="1" indent="-228600" algn="l" rtl="0">
              <a:lnSpc>
                <a:spcPct val="100000"/>
              </a:lnSpc>
              <a:spcBef>
                <a:spcPts val="500"/>
              </a:spcBef>
              <a:spcAft>
                <a:spcPts val="0"/>
              </a:spcAft>
              <a:buClr>
                <a:srgbClr val="666666"/>
              </a:buClr>
              <a:buSzPct val="100000"/>
              <a:buFont typeface="Merriweather Sans"/>
              <a:buChar char="•"/>
            </a:pPr>
            <a:r>
              <a:rPr lang="en" sz="1400" b="0" i="0" u="none" strike="noStrike" cap="none">
                <a:solidFill>
                  <a:srgbClr val="666666"/>
                </a:solidFill>
                <a:latin typeface="Arial"/>
                <a:ea typeface="Arial"/>
                <a:cs typeface="Arial"/>
                <a:sym typeface="Arial"/>
              </a:rPr>
              <a:t>Finding deleterious LoF SNVs</a:t>
            </a:r>
          </a:p>
          <a:p>
            <a:pPr marL="571500" marR="0" lvl="1" indent="-228600" algn="l" rtl="0">
              <a:lnSpc>
                <a:spcPct val="100000"/>
              </a:lnSpc>
              <a:spcBef>
                <a:spcPts val="500"/>
              </a:spcBef>
              <a:spcAft>
                <a:spcPts val="0"/>
              </a:spcAft>
              <a:buClr>
                <a:srgbClr val="666666"/>
              </a:buClr>
              <a:buSzPct val="100000"/>
              <a:buFont typeface="Merriweather Sans"/>
              <a:buChar char="•"/>
            </a:pPr>
            <a:r>
              <a:rPr lang="en" sz="1400" b="1" i="0" u="sng" strike="noStrike" cap="none">
                <a:solidFill>
                  <a:srgbClr val="FFFF00"/>
                </a:solidFill>
                <a:latin typeface="Arial"/>
                <a:ea typeface="Arial"/>
                <a:cs typeface="Arial"/>
                <a:sym typeface="Arial"/>
              </a:rPr>
              <a:t>Frustration</a:t>
            </a:r>
            <a:r>
              <a:rPr lang="en" sz="1400" b="0" i="0" u="none" strike="noStrike" cap="none">
                <a:solidFill>
                  <a:srgbClr val="666666"/>
                </a:solidFill>
                <a:latin typeface="Arial"/>
                <a:ea typeface="Arial"/>
                <a:cs typeface="Arial"/>
                <a:sym typeface="Arial"/>
              </a:rPr>
              <a:t> as a localized metric of SNV impact. Differential profiles for oncogenes vs. TSGs</a:t>
            </a:r>
          </a:p>
          <a:p>
            <a:pPr marL="228600" marR="0" lvl="1" indent="-228600" algn="l" rtl="0">
              <a:lnSpc>
                <a:spcPct val="100000"/>
              </a:lnSpc>
              <a:spcBef>
                <a:spcPts val="0"/>
              </a:spcBef>
              <a:spcAft>
                <a:spcPts val="0"/>
              </a:spcAft>
              <a:buClr>
                <a:srgbClr val="666666"/>
              </a:buClr>
              <a:buSzPct val="100000"/>
              <a:buFont typeface="Helvetica Neue"/>
              <a:buChar char="•"/>
            </a:pPr>
            <a:r>
              <a:rPr lang="en" sz="1700" b="0" i="0" u="none" strike="noStrike" cap="none">
                <a:solidFill>
                  <a:srgbClr val="666666"/>
                </a:solidFill>
                <a:latin typeface="Helvetica Neue"/>
                <a:ea typeface="Helvetica Neue"/>
                <a:cs typeface="Helvetica Neue"/>
                <a:sym typeface="Helvetica Neue"/>
              </a:rPr>
              <a:t>Functional impact #2: Non-coding</a:t>
            </a:r>
          </a:p>
          <a:p>
            <a:pPr marL="571500" marR="0" lvl="1" indent="-228600" algn="l" rtl="0">
              <a:lnSpc>
                <a:spcPct val="100000"/>
              </a:lnSpc>
              <a:spcBef>
                <a:spcPts val="500"/>
              </a:spcBef>
              <a:spcAft>
                <a:spcPts val="0"/>
              </a:spcAft>
              <a:buClr>
                <a:srgbClr val="666666"/>
              </a:buClr>
              <a:buSzPct val="100000"/>
              <a:buFont typeface="Merriweather Sans"/>
              <a:buChar char="•"/>
            </a:pPr>
            <a:r>
              <a:rPr lang="en" sz="1400" b="1" i="0" u="sng" strike="noStrike" cap="none">
                <a:solidFill>
                  <a:srgbClr val="FFFF00"/>
                </a:solidFill>
                <a:latin typeface="Arial"/>
                <a:ea typeface="Arial"/>
                <a:cs typeface="Arial"/>
                <a:sym typeface="Arial"/>
              </a:rPr>
              <a:t>FunSeq</a:t>
            </a:r>
            <a:r>
              <a:rPr lang="en" sz="1400" b="0" i="0" u="none" strike="noStrike" cap="none">
                <a:solidFill>
                  <a:srgbClr val="666666"/>
                </a:solidFill>
                <a:latin typeface="Arial"/>
                <a:ea typeface="Arial"/>
                <a:cs typeface="Arial"/>
                <a:sym typeface="Arial"/>
              </a:rPr>
              <a:t> integrates evidence, with an entropy based weighting scheme</a:t>
            </a:r>
            <a:br>
              <a:rPr lang="en" sz="1400" b="0" i="0" u="none" strike="noStrike" cap="none">
                <a:solidFill>
                  <a:srgbClr val="666666"/>
                </a:solidFill>
                <a:latin typeface="Arial"/>
                <a:ea typeface="Arial"/>
                <a:cs typeface="Arial"/>
                <a:sym typeface="Arial"/>
              </a:rPr>
            </a:br>
            <a:endParaRPr lang="en" sz="1400" b="0" i="0" u="none" strike="noStrike" cap="none">
              <a:solidFill>
                <a:srgbClr val="666666"/>
              </a:solidFill>
              <a:latin typeface="Arial"/>
              <a:ea typeface="Arial"/>
              <a:cs typeface="Arial"/>
              <a:sym typeface="Arial"/>
            </a:endParaRPr>
          </a:p>
        </p:txBody>
      </p:sp>
      <p:sp>
        <p:nvSpPr>
          <p:cNvPr id="264" name="Shape 264"/>
          <p:cNvSpPr txBox="1">
            <a:spLocks noGrp="1"/>
          </p:cNvSpPr>
          <p:nvPr>
            <p:ph type="body" idx="1"/>
          </p:nvPr>
        </p:nvSpPr>
        <p:spPr>
          <a:xfrm>
            <a:off x="3949350" y="778675"/>
            <a:ext cx="5136000"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666666"/>
              </a:buClr>
              <a:buSzPct val="100000"/>
              <a:buFont typeface="Helvetica Neue"/>
              <a:buChar char="•"/>
            </a:pPr>
            <a:r>
              <a:rPr lang="en" sz="1700" b="0" i="0" u="none" strike="noStrike" cap="none">
                <a:solidFill>
                  <a:srgbClr val="666666"/>
                </a:solidFill>
                <a:latin typeface="Helvetica Neue"/>
                <a:ea typeface="Helvetica Neue"/>
                <a:cs typeface="Helvetica Neue"/>
                <a:sym typeface="Helvetica Neue"/>
              </a:rPr>
              <a:t>Recurrence #1: </a:t>
            </a:r>
            <a:br>
              <a:rPr lang="en" sz="1700" b="0" i="0" u="none" strike="noStrike" cap="none">
                <a:solidFill>
                  <a:srgbClr val="666666"/>
                </a:solidFill>
                <a:latin typeface="Helvetica Neue"/>
                <a:ea typeface="Helvetica Neue"/>
                <a:cs typeface="Helvetica Neue"/>
                <a:sym typeface="Helvetica Neue"/>
              </a:rPr>
            </a:br>
            <a:r>
              <a:rPr lang="en" sz="1700" b="0" i="0" u="none" strike="noStrike" cap="none">
                <a:solidFill>
                  <a:srgbClr val="666666"/>
                </a:solidFill>
                <a:latin typeface="Helvetica Neue"/>
                <a:ea typeface="Helvetica Neue"/>
                <a:cs typeface="Helvetica Neue"/>
                <a:sym typeface="Helvetica Neue"/>
              </a:rPr>
              <a:t>Statistics for driver identification </a:t>
            </a:r>
          </a:p>
          <a:p>
            <a:pPr marL="571500" marR="0" lvl="1" indent="-228600" algn="l" rtl="0">
              <a:lnSpc>
                <a:spcPct val="100000"/>
              </a:lnSpc>
              <a:spcBef>
                <a:spcPts val="400"/>
              </a:spcBef>
              <a:spcAft>
                <a:spcPts val="0"/>
              </a:spcAft>
              <a:buClr>
                <a:srgbClr val="666666"/>
              </a:buClr>
              <a:buSzPct val="100000"/>
              <a:buFont typeface="Helvetica Neue"/>
              <a:buChar char="•"/>
            </a:pPr>
            <a:r>
              <a:rPr lang="en" sz="1300" b="1" i="0" u="sng" strike="noStrike" cap="none">
                <a:solidFill>
                  <a:srgbClr val="FFFF00"/>
                </a:solidFill>
                <a:latin typeface="Helvetica Neue"/>
                <a:ea typeface="Helvetica Neue"/>
                <a:cs typeface="Helvetica Neue"/>
                <a:sym typeface="Helvetica Neue"/>
              </a:rPr>
              <a:t>Background mutation rate</a:t>
            </a:r>
            <a:r>
              <a:rPr lang="en" sz="1300" b="0" i="0" u="none" strike="noStrike" cap="none">
                <a:solidFill>
                  <a:srgbClr val="666666"/>
                </a:solidFill>
                <a:latin typeface="Helvetica Neue"/>
                <a:ea typeface="Helvetica Neue"/>
                <a:cs typeface="Helvetica Neue"/>
                <a:sym typeface="Helvetica Neue"/>
              </a:rPr>
              <a:t> significantly varies &amp; is correlated with replication timing &amp; TADs</a:t>
            </a:r>
          </a:p>
          <a:p>
            <a:pPr marL="571500" marR="0" lvl="1" indent="-228600" algn="l" rtl="0">
              <a:lnSpc>
                <a:spcPct val="100000"/>
              </a:lnSpc>
              <a:spcBef>
                <a:spcPts val="400"/>
              </a:spcBef>
              <a:spcAft>
                <a:spcPts val="0"/>
              </a:spcAft>
              <a:buClr>
                <a:srgbClr val="666666"/>
              </a:buClr>
              <a:buSzPct val="100000"/>
              <a:buFont typeface="Helvetica Neue"/>
              <a:buChar char="•"/>
            </a:pPr>
            <a:r>
              <a:rPr lang="en" sz="1300" b="0" i="0" u="none" strike="noStrike" cap="none">
                <a:solidFill>
                  <a:srgbClr val="666666"/>
                </a:solidFill>
                <a:latin typeface="Helvetica Neue"/>
                <a:ea typeface="Helvetica Neue"/>
                <a:cs typeface="Helvetica Neue"/>
                <a:sym typeface="Helvetica Neue"/>
              </a:rPr>
              <a:t>Developed a variety of parametric &amp; non-parametric methods taking this into account</a:t>
            </a:r>
          </a:p>
          <a:p>
            <a:pPr marL="571500" marR="0" lvl="1" indent="-228600" algn="l" rtl="0">
              <a:lnSpc>
                <a:spcPct val="100000"/>
              </a:lnSpc>
              <a:spcBef>
                <a:spcPts val="400"/>
              </a:spcBef>
              <a:spcAft>
                <a:spcPts val="0"/>
              </a:spcAft>
              <a:buClr>
                <a:srgbClr val="666666"/>
              </a:buClr>
              <a:buSzPct val="100000"/>
              <a:buFont typeface="Helvetica Neue"/>
              <a:buChar char="•"/>
            </a:pPr>
            <a:r>
              <a:rPr lang="en" sz="1300" b="1" i="0" u="sng" strike="noStrike" cap="none">
                <a:solidFill>
                  <a:srgbClr val="FFFF00"/>
                </a:solidFill>
                <a:latin typeface="Helvetica Neue"/>
                <a:ea typeface="Helvetica Neue"/>
                <a:cs typeface="Helvetica Neue"/>
                <a:sym typeface="Helvetica Neue"/>
              </a:rPr>
              <a:t>LARVA</a:t>
            </a:r>
            <a:r>
              <a:rPr lang="en" sz="1300" b="0" i="0" u="none" strike="noStrike" cap="none">
                <a:solidFill>
                  <a:srgbClr val="666666"/>
                </a:solidFill>
                <a:latin typeface="Helvetica Neue"/>
                <a:ea typeface="Helvetica Neue"/>
                <a:cs typeface="Helvetica Neue"/>
                <a:sym typeface="Helvetica Neue"/>
              </a:rPr>
              <a:t> uses parametric beta-binomial model, explicitly modeling covariates</a:t>
            </a:r>
          </a:p>
          <a:p>
            <a:pPr marL="571500" marR="0" lvl="1" indent="-228600" algn="l" rtl="0">
              <a:lnSpc>
                <a:spcPct val="100000"/>
              </a:lnSpc>
              <a:spcBef>
                <a:spcPts val="400"/>
              </a:spcBef>
              <a:spcAft>
                <a:spcPts val="0"/>
              </a:spcAft>
              <a:buClr>
                <a:srgbClr val="666666"/>
              </a:buClr>
              <a:buSzPct val="100000"/>
              <a:buFont typeface="Helvetica Neue"/>
              <a:buChar char="•"/>
            </a:pPr>
            <a:r>
              <a:rPr lang="en" sz="1300" b="1" i="0" u="sng" strike="noStrike" cap="none">
                <a:solidFill>
                  <a:srgbClr val="FFFF00"/>
                </a:solidFill>
                <a:latin typeface="Helvetica Neue"/>
                <a:ea typeface="Helvetica Neue"/>
                <a:cs typeface="Helvetica Neue"/>
                <a:sym typeface="Helvetica Neue"/>
              </a:rPr>
              <a:t>MOAT</a:t>
            </a:r>
            <a:r>
              <a:rPr lang="en" sz="1300" b="0" i="0" u="none" strike="noStrike" cap="none">
                <a:solidFill>
                  <a:srgbClr val="666666"/>
                </a:solidFill>
                <a:latin typeface="Helvetica Neue"/>
                <a:ea typeface="Helvetica Neue"/>
                <a:cs typeface="Helvetica Neue"/>
                <a:sym typeface="Helvetica Neue"/>
              </a:rPr>
              <a:t> does a variety of non-parm. shuffles (annotation, variants, &amp;c). Useful when explicit covariates not available. Slower than but speeded up w/ GPUs</a:t>
            </a:r>
          </a:p>
          <a:p>
            <a:pPr marL="228600" marR="0" lvl="0" indent="-228600" algn="l" rtl="0">
              <a:lnSpc>
                <a:spcPct val="100000"/>
              </a:lnSpc>
              <a:spcBef>
                <a:spcPts val="400"/>
              </a:spcBef>
              <a:spcAft>
                <a:spcPts val="0"/>
              </a:spcAft>
              <a:buClr>
                <a:srgbClr val="666666"/>
              </a:buClr>
              <a:buSzPct val="100000"/>
              <a:buFont typeface="Helvetica Neue"/>
              <a:buChar char="•"/>
            </a:pPr>
            <a:r>
              <a:rPr lang="en" sz="1700" b="0" i="0" u="none" strike="noStrike" cap="none">
                <a:solidFill>
                  <a:srgbClr val="666666"/>
                </a:solidFill>
                <a:latin typeface="Helvetica Neue"/>
                <a:ea typeface="Helvetica Neue"/>
                <a:cs typeface="Helvetica Neue"/>
                <a:sym typeface="Helvetica Neue"/>
              </a:rPr>
              <a:t>Recurrence #2:</a:t>
            </a:r>
            <a:br>
              <a:rPr lang="en" sz="1700" b="0" i="0" u="none" strike="noStrike" cap="none">
                <a:solidFill>
                  <a:srgbClr val="666666"/>
                </a:solidFill>
                <a:latin typeface="Helvetica Neue"/>
                <a:ea typeface="Helvetica Neue"/>
                <a:cs typeface="Helvetica Neue"/>
                <a:sym typeface="Helvetica Neue"/>
              </a:rPr>
            </a:br>
            <a:r>
              <a:rPr lang="en" sz="1700" b="0" i="0" u="none" strike="noStrike" cap="none">
                <a:solidFill>
                  <a:srgbClr val="666666"/>
                </a:solidFill>
                <a:latin typeface="Helvetica Neue"/>
                <a:ea typeface="Helvetica Neue"/>
                <a:cs typeface="Helvetica Neue"/>
                <a:sym typeface="Helvetica Neue"/>
              </a:rPr>
              <a:t>(Low-power) application to </a:t>
            </a:r>
            <a:r>
              <a:rPr lang="en" sz="1700" b="1" i="0" u="sng" strike="noStrike" cap="none">
                <a:solidFill>
                  <a:srgbClr val="FFFF00"/>
                </a:solidFill>
                <a:latin typeface="Helvetica Neue"/>
                <a:ea typeface="Helvetica Neue"/>
                <a:cs typeface="Helvetica Neue"/>
                <a:sym typeface="Helvetica Neue"/>
              </a:rPr>
              <a:t>pRCC</a:t>
            </a:r>
          </a:p>
          <a:p>
            <a:pPr marL="571500" marR="0" lvl="1" indent="-228600" algn="l" rtl="0">
              <a:lnSpc>
                <a:spcPct val="100000"/>
              </a:lnSpc>
              <a:spcBef>
                <a:spcPts val="400"/>
              </a:spcBef>
              <a:spcAft>
                <a:spcPts val="0"/>
              </a:spcAft>
              <a:buClr>
                <a:srgbClr val="666666"/>
              </a:buClr>
              <a:buSzPct val="100000"/>
              <a:buFont typeface="Helvetica Neue"/>
              <a:buChar char="•"/>
            </a:pPr>
            <a:r>
              <a:rPr lang="en" sz="1300" b="0" i="0" u="none" strike="noStrike" cap="none">
                <a:solidFill>
                  <a:srgbClr val="666666"/>
                </a:solidFill>
                <a:latin typeface="Helvetica Neue"/>
                <a:ea typeface="Helvetica Neue"/>
                <a:cs typeface="Helvetica Neue"/>
                <a:sym typeface="Helvetica Neue"/>
              </a:rPr>
              <a:t>WGS finds additional facts on the canonical driver, MET. Other suggestive non-coding hotspots.</a:t>
            </a:r>
          </a:p>
          <a:p>
            <a:pPr marL="571500" marR="0" lvl="1" indent="-228600" algn="l" rtl="0">
              <a:lnSpc>
                <a:spcPct val="100000"/>
              </a:lnSpc>
              <a:spcBef>
                <a:spcPts val="400"/>
              </a:spcBef>
              <a:spcAft>
                <a:spcPts val="0"/>
              </a:spcAft>
              <a:buClr>
                <a:srgbClr val="666666"/>
              </a:buClr>
              <a:buSzPct val="100000"/>
              <a:buFont typeface="Helvetica Neue"/>
              <a:buChar char="•"/>
            </a:pPr>
            <a:r>
              <a:rPr lang="en" sz="1300" b="0" i="0" u="none" strike="noStrike" cap="none">
                <a:solidFill>
                  <a:srgbClr val="666666"/>
                </a:solidFill>
                <a:latin typeface="Helvetica Neue"/>
                <a:ea typeface="Helvetica Neue"/>
                <a:cs typeface="Helvetica Neue"/>
                <a:sym typeface="Helvetica Neue"/>
              </a:rPr>
              <a:t>Tumor evolution analysis of the timing of key mutations helps with classification</a:t>
            </a:r>
          </a:p>
        </p:txBody>
      </p:sp>
      <p:sp>
        <p:nvSpPr>
          <p:cNvPr id="265" name="Shape 265"/>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Shape 272" descr="Screen Shot 2012-09-29 at 9.33.49 AM.png"/>
          <p:cNvPicPr preferRelativeResize="0"/>
          <p:nvPr/>
        </p:nvPicPr>
        <p:blipFill rotWithShape="1">
          <a:blip r:embed="rId3">
            <a:alphaModFix/>
          </a:blip>
          <a:srcRect b="36236"/>
          <a:stretch/>
        </p:blipFill>
        <p:spPr>
          <a:xfrm>
            <a:off x="4169924" y="2621753"/>
            <a:ext cx="3871427" cy="1011212"/>
          </a:xfrm>
          <a:prstGeom prst="rect">
            <a:avLst/>
          </a:prstGeom>
          <a:noFill/>
          <a:ln>
            <a:noFill/>
          </a:ln>
        </p:spPr>
      </p:pic>
      <p:sp>
        <p:nvSpPr>
          <p:cNvPr id="273" name="Shape 273"/>
          <p:cNvSpPr txBox="1"/>
          <p:nvPr/>
        </p:nvSpPr>
        <p:spPr>
          <a:xfrm>
            <a:off x="6057900" y="4686300"/>
            <a:ext cx="1428900" cy="342900"/>
          </a:xfrm>
          <a:prstGeom prst="rect">
            <a:avLst/>
          </a:prstGeom>
          <a:noFill/>
          <a:ln>
            <a:noFill/>
          </a:ln>
        </p:spPr>
        <p:txBody>
          <a:bodyPr wrap="square" lIns="68575" tIns="34275" rIns="68575" bIns="34275" anchor="ctr" anchorCtr="0">
            <a:noAutofit/>
          </a:bodyPr>
          <a:lstStyle/>
          <a:p>
            <a:pPr marL="0" marR="0" lvl="0" indent="0" algn="r" rtl="0">
              <a:spcBef>
                <a:spcPts val="0"/>
              </a:spcBef>
              <a:buNone/>
            </a:pPr>
            <a:endParaRPr sz="900" b="0" i="0" u="none" strike="noStrike" cap="none">
              <a:solidFill>
                <a:srgbClr val="898989"/>
              </a:solidFill>
              <a:latin typeface="Calibri"/>
              <a:ea typeface="Calibri"/>
              <a:cs typeface="Calibri"/>
              <a:sym typeface="Calibri"/>
            </a:endParaRPr>
          </a:p>
        </p:txBody>
      </p:sp>
      <p:sp>
        <p:nvSpPr>
          <p:cNvPr id="274" name="Shape 274"/>
          <p:cNvSpPr txBox="1">
            <a:spLocks noGrp="1"/>
          </p:cNvSpPr>
          <p:nvPr>
            <p:ph type="title" idx="4294967295"/>
          </p:nvPr>
        </p:nvSpPr>
        <p:spPr>
          <a:xfrm>
            <a:off x="4755025" y="3632975"/>
            <a:ext cx="2701200" cy="461700"/>
          </a:xfrm>
          <a:prstGeom prst="rect">
            <a:avLst/>
          </a:prstGeom>
          <a:noFill/>
          <a:ln>
            <a:noFill/>
          </a:ln>
        </p:spPr>
        <p:txBody>
          <a:bodyPr wrap="square" lIns="68575" tIns="34275" rIns="68575" bIns="34275" anchor="ctr" anchorCtr="0">
            <a:noAutofit/>
          </a:bodyPr>
          <a:lstStyle/>
          <a:p>
            <a:pPr marL="0" marR="0" lvl="0" indent="0" algn="l" rtl="0">
              <a:lnSpc>
                <a:spcPct val="90000"/>
              </a:lnSpc>
              <a:spcBef>
                <a:spcPts val="0"/>
              </a:spcBef>
              <a:buClr>
                <a:srgbClr val="000090"/>
              </a:buClr>
              <a:buSzPct val="25000"/>
              <a:buFont typeface="Calibri"/>
              <a:buNone/>
            </a:pPr>
            <a:r>
              <a:rPr lang="en" sz="2400" b="0" i="0" u="none" strike="noStrike" cap="none">
                <a:solidFill>
                  <a:srgbClr val="000090"/>
                </a:solidFill>
                <a:latin typeface="Helvetica Neue"/>
                <a:ea typeface="Helvetica Neue"/>
                <a:cs typeface="Helvetica Neue"/>
                <a:sym typeface="Helvetica Neue"/>
              </a:rPr>
              <a:t>vat.gersteinlab.org</a:t>
            </a:r>
          </a:p>
        </p:txBody>
      </p:sp>
      <p:sp>
        <p:nvSpPr>
          <p:cNvPr id="275" name="Shape 275"/>
          <p:cNvSpPr txBox="1">
            <a:spLocks noGrp="1"/>
          </p:cNvSpPr>
          <p:nvPr>
            <p:ph type="body" idx="4294967295"/>
          </p:nvPr>
        </p:nvSpPr>
        <p:spPr>
          <a:xfrm>
            <a:off x="853093" y="853532"/>
            <a:ext cx="3219600" cy="3576600"/>
          </a:xfrm>
          <a:prstGeom prst="rect">
            <a:avLst/>
          </a:prstGeom>
          <a:noFill/>
          <a:ln>
            <a:noFill/>
          </a:ln>
        </p:spPr>
        <p:txBody>
          <a:bodyPr wrap="square" lIns="68575" tIns="34275" rIns="68575" bIns="34275" anchor="t" anchorCtr="0">
            <a:noAutofit/>
          </a:bodyPr>
          <a:lstStyle/>
          <a:p>
            <a:pPr marL="0" marR="0" lvl="0" indent="0" algn="l" rtl="0">
              <a:lnSpc>
                <a:spcPct val="80000"/>
              </a:lnSpc>
              <a:spcBef>
                <a:spcPts val="800"/>
              </a:spcBef>
              <a:spcAft>
                <a:spcPts val="0"/>
              </a:spcAft>
              <a:buNone/>
            </a:pPr>
            <a:r>
              <a:rPr lang="en" sz="1600">
                <a:latin typeface="Helvetica Neue"/>
                <a:ea typeface="Helvetica Neue"/>
                <a:cs typeface="Helvetica Neue"/>
                <a:sym typeface="Helvetica Neue"/>
              </a:rPr>
              <a:t>VCF </a:t>
            </a:r>
            <a:r>
              <a:rPr lang="en" sz="1600" i="0" u="none" strike="noStrike" cap="none">
                <a:solidFill>
                  <a:schemeClr val="dk1"/>
                </a:solidFill>
                <a:latin typeface="Helvetica Neue"/>
                <a:ea typeface="Helvetica Neue"/>
                <a:cs typeface="Helvetica Neue"/>
                <a:sym typeface="Helvetica Neue"/>
              </a:rPr>
              <a:t>Input </a:t>
            </a:r>
          </a:p>
          <a:p>
            <a:pPr marL="0" marR="0" lvl="0" indent="0" algn="l" rtl="0">
              <a:lnSpc>
                <a:spcPct val="80000"/>
              </a:lnSpc>
              <a:spcBef>
                <a:spcPts val="800"/>
              </a:spcBef>
              <a:spcAft>
                <a:spcPts val="0"/>
              </a:spcAft>
              <a:buNone/>
            </a:pPr>
            <a:r>
              <a:rPr lang="en" sz="1600" i="0" u="none" strike="noStrike" cap="none">
                <a:solidFill>
                  <a:schemeClr val="dk1"/>
                </a:solidFill>
                <a:latin typeface="Helvetica Neue"/>
                <a:ea typeface="Helvetica Neue"/>
                <a:cs typeface="Helvetica Neue"/>
                <a:sym typeface="Helvetica Neue"/>
              </a:rPr>
              <a:t>Output:</a:t>
            </a:r>
          </a:p>
          <a:p>
            <a:pPr marL="457200" marR="0" lvl="0" indent="-330200" algn="l" rtl="0">
              <a:lnSpc>
                <a:spcPct val="80000"/>
              </a:lnSpc>
              <a:spcBef>
                <a:spcPts val="400"/>
              </a:spcBef>
              <a:spcAft>
                <a:spcPts val="0"/>
              </a:spcAft>
              <a:buClr>
                <a:schemeClr val="dk1"/>
              </a:buClr>
              <a:buSzPct val="100000"/>
              <a:buFont typeface="Helvetica Neue"/>
            </a:pPr>
            <a:r>
              <a:rPr lang="en" sz="1600" i="0" u="none" strike="noStrike" cap="none">
                <a:solidFill>
                  <a:schemeClr val="dk1"/>
                </a:solidFill>
                <a:latin typeface="Helvetica Neue"/>
                <a:ea typeface="Helvetica Neue"/>
                <a:cs typeface="Helvetica Neue"/>
                <a:sym typeface="Helvetica Neue"/>
              </a:rPr>
              <a:t>Annotated VCFs</a:t>
            </a:r>
          </a:p>
          <a:p>
            <a:pPr marL="457200" marR="0" lvl="0" indent="-330200" algn="l" rtl="0">
              <a:lnSpc>
                <a:spcPct val="80000"/>
              </a:lnSpc>
              <a:spcBef>
                <a:spcPts val="400"/>
              </a:spcBef>
              <a:spcAft>
                <a:spcPts val="0"/>
              </a:spcAft>
              <a:buClr>
                <a:schemeClr val="dk1"/>
              </a:buClr>
              <a:buSzPct val="100000"/>
              <a:buFont typeface="Helvetica Neue"/>
            </a:pPr>
            <a:r>
              <a:rPr lang="en" sz="1600" i="0" u="none" strike="noStrike" cap="none">
                <a:solidFill>
                  <a:schemeClr val="dk1"/>
                </a:solidFill>
                <a:latin typeface="Helvetica Neue"/>
                <a:ea typeface="Helvetica Neue"/>
                <a:cs typeface="Helvetica Neue"/>
                <a:sym typeface="Helvetica Neue"/>
              </a:rPr>
              <a:t>Graphical representations of</a:t>
            </a:r>
            <a:r>
              <a:rPr lang="en" sz="1600">
                <a:latin typeface="Helvetica Neue"/>
                <a:ea typeface="Helvetica Neue"/>
                <a:cs typeface="Helvetica Neue"/>
                <a:sym typeface="Helvetica Neue"/>
              </a:rPr>
              <a:t> f</a:t>
            </a:r>
            <a:r>
              <a:rPr lang="en" sz="1600" i="0" u="none" strike="noStrike" cap="none">
                <a:solidFill>
                  <a:schemeClr val="dk1"/>
                </a:solidFill>
                <a:latin typeface="Helvetica Neue"/>
                <a:ea typeface="Helvetica Neue"/>
                <a:cs typeface="Helvetica Neue"/>
                <a:sym typeface="Helvetica Neue"/>
              </a:rPr>
              <a:t>unctional impact on transcripts</a:t>
            </a:r>
          </a:p>
          <a:p>
            <a:pPr marL="0" marR="0" lvl="0" indent="0" algn="l" rtl="0">
              <a:lnSpc>
                <a:spcPct val="80000"/>
              </a:lnSpc>
              <a:spcBef>
                <a:spcPts val="800"/>
              </a:spcBef>
              <a:spcAft>
                <a:spcPts val="0"/>
              </a:spcAft>
              <a:buNone/>
            </a:pPr>
            <a:r>
              <a:rPr lang="en" sz="1600" i="0" u="none" strike="noStrike" cap="none">
                <a:solidFill>
                  <a:schemeClr val="dk1"/>
                </a:solidFill>
                <a:latin typeface="Helvetica Neue"/>
                <a:ea typeface="Helvetica Neue"/>
                <a:cs typeface="Helvetica Neue"/>
                <a:sym typeface="Helvetica Neue"/>
              </a:rPr>
              <a:t>Access:</a:t>
            </a:r>
          </a:p>
          <a:p>
            <a:pPr marL="457200" marR="0" lvl="0" indent="-330200" algn="l" rtl="0">
              <a:lnSpc>
                <a:spcPct val="80000"/>
              </a:lnSpc>
              <a:spcBef>
                <a:spcPts val="400"/>
              </a:spcBef>
              <a:spcAft>
                <a:spcPts val="0"/>
              </a:spcAft>
              <a:buClr>
                <a:schemeClr val="dk1"/>
              </a:buClr>
              <a:buSzPct val="100000"/>
              <a:buFont typeface="Helvetica Neue"/>
            </a:pPr>
            <a:r>
              <a:rPr lang="en" sz="1600" i="0" u="none" strike="noStrike" cap="none">
                <a:solidFill>
                  <a:schemeClr val="dk1"/>
                </a:solidFill>
                <a:latin typeface="Helvetica Neue"/>
                <a:ea typeface="Helvetica Neue"/>
                <a:cs typeface="Helvetica Neue"/>
                <a:sym typeface="Helvetica Neue"/>
              </a:rPr>
              <a:t>Webserver</a:t>
            </a:r>
          </a:p>
          <a:p>
            <a:pPr marL="457200" marR="0" lvl="0" indent="-330200" algn="l" rtl="0">
              <a:lnSpc>
                <a:spcPct val="80000"/>
              </a:lnSpc>
              <a:spcBef>
                <a:spcPts val="400"/>
              </a:spcBef>
              <a:spcAft>
                <a:spcPts val="0"/>
              </a:spcAft>
              <a:buClr>
                <a:schemeClr val="dk1"/>
              </a:buClr>
              <a:buSzPct val="100000"/>
              <a:buFont typeface="Helvetica Neue"/>
            </a:pPr>
            <a:r>
              <a:rPr lang="en" sz="1600" i="0" u="none" strike="noStrike" cap="none">
                <a:solidFill>
                  <a:schemeClr val="dk1"/>
                </a:solidFill>
                <a:latin typeface="Helvetica Neue"/>
                <a:ea typeface="Helvetica Neue"/>
                <a:cs typeface="Helvetica Neue"/>
                <a:sym typeface="Helvetica Neue"/>
              </a:rPr>
              <a:t>AWS cloud instance</a:t>
            </a:r>
          </a:p>
          <a:p>
            <a:pPr marL="457200" lvl="0" indent="-330200" rtl="0">
              <a:lnSpc>
                <a:spcPct val="80000"/>
              </a:lnSpc>
              <a:spcBef>
                <a:spcPts val="0"/>
              </a:spcBef>
              <a:buSzPct val="100000"/>
              <a:buFont typeface="Helvetica Neue"/>
            </a:pPr>
            <a:r>
              <a:rPr lang="en" sz="1600">
                <a:latin typeface="Helvetica Neue"/>
                <a:ea typeface="Helvetica Neue"/>
                <a:cs typeface="Helvetica Neue"/>
                <a:sym typeface="Helvetica Neue"/>
              </a:rPr>
              <a:t>Source freely available</a:t>
            </a:r>
          </a:p>
        </p:txBody>
      </p:sp>
      <p:sp>
        <p:nvSpPr>
          <p:cNvPr id="276" name="Shape 276"/>
          <p:cNvSpPr/>
          <p:nvPr/>
        </p:nvSpPr>
        <p:spPr>
          <a:xfrm>
            <a:off x="4101487" y="4219038"/>
            <a:ext cx="4008300" cy="3429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0" i="1" u="none" strike="noStrike" cap="none">
                <a:solidFill>
                  <a:srgbClr val="000000"/>
                </a:solidFill>
                <a:latin typeface="Calibri"/>
                <a:ea typeface="Calibri"/>
                <a:cs typeface="Calibri"/>
                <a:sym typeface="Calibri"/>
              </a:rPr>
              <a:t>Habegger L.</a:t>
            </a:r>
            <a:r>
              <a:rPr lang="en" sz="1200" b="0" i="1" u="none" strike="noStrike" cap="none" baseline="30000">
                <a:solidFill>
                  <a:srgbClr val="000000"/>
                </a:solidFill>
                <a:latin typeface="Calibri"/>
                <a:ea typeface="Calibri"/>
                <a:cs typeface="Calibri"/>
                <a:sym typeface="Calibri"/>
              </a:rPr>
              <a:t>*</a:t>
            </a:r>
            <a:r>
              <a:rPr lang="en" sz="1200" b="0" i="1" u="none" strike="noStrike" cap="none">
                <a:solidFill>
                  <a:srgbClr val="000000"/>
                </a:solidFill>
                <a:latin typeface="Calibri"/>
                <a:ea typeface="Calibri"/>
                <a:cs typeface="Calibri"/>
                <a:sym typeface="Calibri"/>
              </a:rPr>
              <a:t>, Balasubramanian S.</a:t>
            </a:r>
            <a:r>
              <a:rPr lang="en" sz="1200" b="0" i="1" u="none" strike="noStrike" cap="none" baseline="30000">
                <a:solidFill>
                  <a:srgbClr val="000000"/>
                </a:solidFill>
                <a:latin typeface="Calibri"/>
                <a:ea typeface="Calibri"/>
                <a:cs typeface="Calibri"/>
                <a:sym typeface="Calibri"/>
              </a:rPr>
              <a:t>*</a:t>
            </a:r>
            <a:r>
              <a:rPr lang="en" sz="1200" b="0" i="1" u="none" strike="noStrike" cap="none">
                <a:solidFill>
                  <a:srgbClr val="000000"/>
                </a:solidFill>
                <a:latin typeface="Calibri"/>
                <a:ea typeface="Calibri"/>
                <a:cs typeface="Calibri"/>
                <a:sym typeface="Calibri"/>
              </a:rPr>
              <a:t>, et al. Bioinformatics, 2012</a:t>
            </a:r>
          </a:p>
        </p:txBody>
      </p:sp>
      <p:pic>
        <p:nvPicPr>
          <p:cNvPr id="277" name="Shape 277" descr="Screen Shot 2012-09-24 at 2.30.17 PM.png"/>
          <p:cNvPicPr preferRelativeResize="0"/>
          <p:nvPr/>
        </p:nvPicPr>
        <p:blipFill rotWithShape="1">
          <a:blip r:embed="rId4">
            <a:alphaModFix/>
          </a:blip>
          <a:srcRect/>
          <a:stretch/>
        </p:blipFill>
        <p:spPr>
          <a:xfrm>
            <a:off x="4242355" y="853532"/>
            <a:ext cx="3726563" cy="1283708"/>
          </a:xfrm>
          <a:prstGeom prst="rect">
            <a:avLst/>
          </a:prstGeom>
          <a:noFill/>
          <a:ln>
            <a:noFill/>
          </a:ln>
        </p:spPr>
      </p:pic>
      <p:sp>
        <p:nvSpPr>
          <p:cNvPr id="278" name="Shape 278"/>
          <p:cNvSpPr txBox="1"/>
          <p:nvPr/>
        </p:nvSpPr>
        <p:spPr>
          <a:xfrm>
            <a:off x="2114550" y="266701"/>
            <a:ext cx="4707000" cy="461700"/>
          </a:xfrm>
          <a:prstGeom prst="rect">
            <a:avLst/>
          </a:prstGeom>
          <a:noFill/>
          <a:ln>
            <a:noFill/>
          </a:ln>
        </p:spPr>
        <p:txBody>
          <a:bodyPr wrap="square" lIns="68575" tIns="34275" rIns="68575" bIns="34275" anchor="t" anchorCtr="0">
            <a:noAutofit/>
          </a:bodyPr>
          <a:lstStyle/>
          <a:p>
            <a:pPr marL="0" marR="0" lvl="0" indent="0" algn="ctr" rtl="0">
              <a:spcBef>
                <a:spcPts val="0"/>
              </a:spcBef>
              <a:buSzPct val="25000"/>
              <a:buNone/>
            </a:pPr>
            <a:r>
              <a:rPr lang="en" sz="2200" b="1" i="0" u="none" strike="noStrike" cap="none">
                <a:solidFill>
                  <a:srgbClr val="22228B"/>
                </a:solidFill>
                <a:latin typeface="Helvetica Neue"/>
                <a:ea typeface="Helvetica Neue"/>
                <a:cs typeface="Helvetica Neue"/>
                <a:sym typeface="Helvetica Neue"/>
              </a:rPr>
              <a:t>Variant Annotation Tool (VAT)</a:t>
            </a:r>
          </a:p>
        </p:txBody>
      </p:sp>
      <p:sp>
        <p:nvSpPr>
          <p:cNvPr id="279" name="Shape 279"/>
          <p:cNvSpPr txBox="1"/>
          <p:nvPr/>
        </p:nvSpPr>
        <p:spPr>
          <a:xfrm>
            <a:off x="5049637" y="2190750"/>
            <a:ext cx="2112000" cy="300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500" i="0" u="none" strike="noStrike" cap="none">
                <a:solidFill>
                  <a:srgbClr val="000000"/>
                </a:solidFill>
                <a:latin typeface="Helvetica Neue"/>
                <a:ea typeface="Helvetica Neue"/>
                <a:cs typeface="Helvetica Neue"/>
                <a:sym typeface="Helvetica Neue"/>
              </a:rPr>
              <a:t>CLOUD APPLICATION</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Shape 285" descr="image70793.png"/>
          <p:cNvPicPr preferRelativeResize="0"/>
          <p:nvPr/>
        </p:nvPicPr>
        <p:blipFill>
          <a:blip r:embed="rId3">
            <a:alphaModFix/>
          </a:blip>
          <a:stretch>
            <a:fillRect/>
          </a:stretch>
        </p:blipFill>
        <p:spPr>
          <a:xfrm>
            <a:off x="3777925" y="845375"/>
            <a:ext cx="4550300" cy="2294398"/>
          </a:xfrm>
          <a:prstGeom prst="rect">
            <a:avLst/>
          </a:prstGeom>
          <a:noFill/>
          <a:ln>
            <a:noFill/>
          </a:ln>
        </p:spPr>
      </p:pic>
      <p:sp>
        <p:nvSpPr>
          <p:cNvPr id="286" name="Shape 286"/>
          <p:cNvSpPr txBox="1"/>
          <p:nvPr/>
        </p:nvSpPr>
        <p:spPr>
          <a:xfrm>
            <a:off x="515425" y="2894075"/>
            <a:ext cx="3325800" cy="321900"/>
          </a:xfrm>
          <a:prstGeom prst="rect">
            <a:avLst/>
          </a:prstGeom>
          <a:noFill/>
          <a:ln>
            <a:noFill/>
          </a:ln>
        </p:spPr>
        <p:txBody>
          <a:bodyPr wrap="square" lIns="91425" tIns="91425" rIns="91425" bIns="91425" anchor="t" anchorCtr="0">
            <a:noAutofit/>
          </a:bodyPr>
          <a:lstStyle/>
          <a:p>
            <a:pPr lvl="0" rtl="0">
              <a:spcBef>
                <a:spcPts val="0"/>
              </a:spcBef>
              <a:buNone/>
            </a:pPr>
            <a:endParaRPr/>
          </a:p>
        </p:txBody>
      </p:sp>
      <p:sp>
        <p:nvSpPr>
          <p:cNvPr id="287" name="Shape 287"/>
          <p:cNvSpPr/>
          <p:nvPr/>
        </p:nvSpPr>
        <p:spPr>
          <a:xfrm>
            <a:off x="1314450" y="114300"/>
            <a:ext cx="342900" cy="228600"/>
          </a:xfrm>
          <a:prstGeom prst="rect">
            <a:avLst/>
          </a:prstGeom>
          <a:solidFill>
            <a:schemeClr val="lt1"/>
          </a:solidFill>
          <a:ln>
            <a:noFill/>
          </a:ln>
        </p:spPr>
        <p:txBody>
          <a:bodyPr wrap="square" lIns="68575" tIns="34275" rIns="68575" bIns="34275" anchor="ctr" anchorCtr="0">
            <a:noAutofit/>
          </a:bodyPr>
          <a:lstStyle/>
          <a:p>
            <a:pPr marL="0" marR="0" lvl="0" indent="0" algn="l" rtl="0">
              <a:spcBef>
                <a:spcPts val="0"/>
              </a:spcBef>
              <a:buNone/>
            </a:pPr>
            <a:endParaRPr sz="1400" b="0" i="0" u="none" strike="noStrike" cap="none">
              <a:solidFill>
                <a:srgbClr val="000000"/>
              </a:solidFill>
              <a:latin typeface="Helvetica Neue"/>
              <a:ea typeface="Helvetica Neue"/>
              <a:cs typeface="Helvetica Neue"/>
              <a:sym typeface="Helvetica Neue"/>
            </a:endParaRPr>
          </a:p>
        </p:txBody>
      </p:sp>
      <p:sp>
        <p:nvSpPr>
          <p:cNvPr id="288" name="Shape 288"/>
          <p:cNvSpPr txBox="1">
            <a:spLocks noGrp="1"/>
          </p:cNvSpPr>
          <p:nvPr>
            <p:ph type="title"/>
          </p:nvPr>
        </p:nvSpPr>
        <p:spPr>
          <a:xfrm>
            <a:off x="629841" y="342900"/>
            <a:ext cx="7886700" cy="558900"/>
          </a:xfrm>
          <a:prstGeom prst="rect">
            <a:avLst/>
          </a:prstGeom>
          <a:noFill/>
          <a:ln>
            <a:noFill/>
          </a:ln>
        </p:spPr>
        <p:txBody>
          <a:bodyPr wrap="square" lIns="68575" tIns="34275" rIns="68575" bIns="34275" anchor="b" anchorCtr="0">
            <a:noAutofit/>
          </a:bodyPr>
          <a:lstStyle/>
          <a:p>
            <a:pPr marL="0" marR="0" lvl="0" indent="0" algn="l" rtl="0">
              <a:lnSpc>
                <a:spcPct val="90000"/>
              </a:lnSpc>
              <a:spcBef>
                <a:spcPts val="0"/>
              </a:spcBef>
              <a:buClr>
                <a:srgbClr val="1F3864"/>
              </a:buClr>
              <a:buSzPct val="25000"/>
              <a:buFont typeface="Helvetica Neue"/>
              <a:buNone/>
            </a:pPr>
            <a:r>
              <a:rPr lang="en" sz="2200" b="1">
                <a:solidFill>
                  <a:srgbClr val="22228B"/>
                </a:solidFill>
                <a:latin typeface="Helvetica Neue"/>
                <a:ea typeface="Helvetica Neue"/>
                <a:cs typeface="Helvetica Neue"/>
                <a:sym typeface="Helvetica Neue"/>
              </a:rPr>
              <a:t>Complexities in LOF annotation</a:t>
            </a:r>
          </a:p>
        </p:txBody>
      </p:sp>
      <p:sp>
        <p:nvSpPr>
          <p:cNvPr id="289" name="Shape 289"/>
          <p:cNvSpPr txBox="1">
            <a:spLocks noGrp="1"/>
          </p:cNvSpPr>
          <p:nvPr>
            <p:ph type="body" idx="2"/>
          </p:nvPr>
        </p:nvSpPr>
        <p:spPr>
          <a:xfrm>
            <a:off x="629850" y="901800"/>
            <a:ext cx="3325800" cy="1214700"/>
          </a:xfrm>
          <a:prstGeom prst="rect">
            <a:avLst/>
          </a:prstGeom>
          <a:noFill/>
          <a:ln>
            <a:noFill/>
          </a:ln>
        </p:spPr>
        <p:txBody>
          <a:bodyPr wrap="square" lIns="68575" tIns="34275" rIns="68575" bIns="34275" anchor="t" anchorCtr="0">
            <a:noAutofit/>
          </a:bodyPr>
          <a:lstStyle/>
          <a:p>
            <a:pPr lvl="0" rtl="0">
              <a:spcBef>
                <a:spcPts val="0"/>
              </a:spcBef>
              <a:spcAft>
                <a:spcPts val="0"/>
              </a:spcAft>
              <a:buNone/>
            </a:pPr>
            <a:endParaRPr sz="1600">
              <a:latin typeface="Helvetica Neue"/>
              <a:ea typeface="Helvetica Neue"/>
              <a:cs typeface="Helvetica Neue"/>
              <a:sym typeface="Helvetica Neue"/>
            </a:endParaRPr>
          </a:p>
          <a:p>
            <a:pPr lvl="0" rtl="0">
              <a:spcBef>
                <a:spcPts val="0"/>
              </a:spcBef>
              <a:spcAft>
                <a:spcPts val="0"/>
              </a:spcAft>
              <a:buNone/>
            </a:pPr>
            <a:r>
              <a:rPr lang="en" sz="1600">
                <a:latin typeface="Helvetica Neue"/>
                <a:ea typeface="Helvetica Neue"/>
                <a:cs typeface="Helvetica Neue"/>
                <a:sym typeface="Helvetica Neue"/>
              </a:rPr>
              <a:t>Transcript isoforms,</a:t>
            </a:r>
          </a:p>
          <a:p>
            <a:pPr lvl="0" rtl="0">
              <a:spcBef>
                <a:spcPts val="0"/>
              </a:spcBef>
              <a:spcAft>
                <a:spcPts val="0"/>
              </a:spcAft>
              <a:buNone/>
            </a:pPr>
            <a:r>
              <a:rPr lang="en" sz="1600">
                <a:latin typeface="Helvetica Neue"/>
                <a:ea typeface="Helvetica Neue"/>
                <a:cs typeface="Helvetica Neue"/>
                <a:sym typeface="Helvetica Neue"/>
              </a:rPr>
              <a:t>distance to stop,</a:t>
            </a:r>
          </a:p>
          <a:p>
            <a:pPr lvl="0" rtl="0">
              <a:spcBef>
                <a:spcPts val="0"/>
              </a:spcBef>
              <a:spcAft>
                <a:spcPts val="0"/>
              </a:spcAft>
              <a:buNone/>
            </a:pPr>
            <a:r>
              <a:rPr lang="en" sz="1600">
                <a:latin typeface="Helvetica Neue"/>
                <a:ea typeface="Helvetica Neue"/>
                <a:cs typeface="Helvetica Neue"/>
                <a:sym typeface="Helvetica Neue"/>
              </a:rPr>
              <a:t>functional domains,</a:t>
            </a:r>
          </a:p>
          <a:p>
            <a:pPr lvl="0" rtl="0">
              <a:spcBef>
                <a:spcPts val="0"/>
              </a:spcBef>
              <a:spcAft>
                <a:spcPts val="0"/>
              </a:spcAft>
              <a:buNone/>
            </a:pPr>
            <a:r>
              <a:rPr lang="en" sz="1600">
                <a:latin typeface="Helvetica Neue"/>
                <a:ea typeface="Helvetica Neue"/>
                <a:cs typeface="Helvetica Neue"/>
                <a:sym typeface="Helvetica Neue"/>
              </a:rPr>
              <a:t>protein folding,</a:t>
            </a:r>
          </a:p>
          <a:p>
            <a:pPr lvl="0" rtl="0">
              <a:spcBef>
                <a:spcPts val="0"/>
              </a:spcBef>
              <a:spcAft>
                <a:spcPts val="0"/>
              </a:spcAft>
              <a:buNone/>
            </a:pPr>
            <a:r>
              <a:rPr lang="en" sz="1600">
                <a:latin typeface="Helvetica Neue"/>
                <a:ea typeface="Helvetica Neue"/>
                <a:cs typeface="Helvetica Neue"/>
                <a:sym typeface="Helvetica Neue"/>
              </a:rPr>
              <a:t>etc.</a:t>
            </a:r>
          </a:p>
          <a:p>
            <a:pPr lvl="0" rtl="0">
              <a:spcBef>
                <a:spcPts val="0"/>
              </a:spcBef>
              <a:spcAft>
                <a:spcPts val="0"/>
              </a:spcAft>
              <a:buNone/>
            </a:pPr>
            <a:endParaRPr sz="1600">
              <a:latin typeface="Helvetica Neue"/>
              <a:ea typeface="Helvetica Neue"/>
              <a:cs typeface="Helvetica Neue"/>
              <a:sym typeface="Helvetica Neue"/>
            </a:endParaRPr>
          </a:p>
          <a:p>
            <a:pPr lvl="0" rtl="0">
              <a:lnSpc>
                <a:spcPct val="100000"/>
              </a:lnSpc>
              <a:spcBef>
                <a:spcPts val="0"/>
              </a:spcBef>
              <a:spcAft>
                <a:spcPts val="0"/>
              </a:spcAft>
              <a:buClr>
                <a:schemeClr val="dk1"/>
              </a:buClr>
              <a:buSzPct val="25000"/>
              <a:buFont typeface="Arial"/>
              <a:buNone/>
            </a:pPr>
            <a:r>
              <a:rPr lang="en"/>
              <a:t>Balasubramanian S. et al.,</a:t>
            </a:r>
            <a:r>
              <a:rPr lang="en" i="1"/>
              <a:t> Genes Dev.,</a:t>
            </a:r>
            <a:r>
              <a:rPr lang="en"/>
              <a:t> ’11</a:t>
            </a:r>
          </a:p>
          <a:p>
            <a:pPr lvl="0" rtl="0">
              <a:lnSpc>
                <a:spcPct val="100000"/>
              </a:lnSpc>
              <a:spcBef>
                <a:spcPts val="0"/>
              </a:spcBef>
              <a:spcAft>
                <a:spcPts val="0"/>
              </a:spcAft>
              <a:buNone/>
            </a:pPr>
            <a:r>
              <a:rPr lang="en"/>
              <a:t>Balasubramanian S.*, Fu Y.*  et al., </a:t>
            </a:r>
            <a:r>
              <a:rPr lang="en" i="1"/>
              <a:t>NComms.</a:t>
            </a:r>
            <a:r>
              <a:rPr lang="en"/>
              <a:t>, ’17</a:t>
            </a:r>
          </a:p>
          <a:p>
            <a:pPr lvl="0" rtl="0">
              <a:lnSpc>
                <a:spcPct val="100000"/>
              </a:lnSpc>
              <a:spcBef>
                <a:spcPts val="0"/>
              </a:spcBef>
              <a:spcAft>
                <a:spcPts val="0"/>
              </a:spcAft>
              <a:buNone/>
            </a:pPr>
            <a:endParaRPr sz="1400">
              <a:latin typeface="Arial"/>
              <a:ea typeface="Arial"/>
              <a:cs typeface="Arial"/>
              <a:sym typeface="Arial"/>
            </a:endParaRPr>
          </a:p>
          <a:p>
            <a:pPr lvl="0" rtl="0">
              <a:spcBef>
                <a:spcPts val="0"/>
              </a:spcBef>
              <a:spcAft>
                <a:spcPts val="0"/>
              </a:spcAft>
              <a:buClr>
                <a:schemeClr val="dk1"/>
              </a:buClr>
              <a:buSzPct val="68750"/>
              <a:buFont typeface="Arial"/>
              <a:buNone/>
            </a:pPr>
            <a:endParaRPr sz="1600">
              <a:latin typeface="Helvetica Neue"/>
              <a:ea typeface="Helvetica Neue"/>
              <a:cs typeface="Helvetica Neue"/>
              <a:sym typeface="Helvetica Neue"/>
            </a:endParaRPr>
          </a:p>
          <a:p>
            <a:pPr marR="0" lvl="0" algn="l" rtl="0">
              <a:lnSpc>
                <a:spcPct val="90000"/>
              </a:lnSpc>
              <a:spcBef>
                <a:spcPts val="800"/>
              </a:spcBef>
              <a:spcAft>
                <a:spcPts val="0"/>
              </a:spcAft>
              <a:buNone/>
            </a:pPr>
            <a:endParaRPr sz="1600">
              <a:latin typeface="Helvetica Neue"/>
              <a:ea typeface="Helvetica Neue"/>
              <a:cs typeface="Helvetica Neue"/>
              <a:sym typeface="Helvetica Neue"/>
            </a:endParaRPr>
          </a:p>
        </p:txBody>
      </p:sp>
      <p:grpSp>
        <p:nvGrpSpPr>
          <p:cNvPr id="290" name="Shape 290"/>
          <p:cNvGrpSpPr/>
          <p:nvPr/>
        </p:nvGrpSpPr>
        <p:grpSpPr>
          <a:xfrm>
            <a:off x="638969" y="3218923"/>
            <a:ext cx="7588771" cy="1871021"/>
            <a:chOff x="638969" y="3218923"/>
            <a:chExt cx="7588771" cy="1871021"/>
          </a:xfrm>
        </p:grpSpPr>
        <p:pic>
          <p:nvPicPr>
            <p:cNvPr id="291" name="Shape 291" descr="g12357.png"/>
            <p:cNvPicPr preferRelativeResize="0"/>
            <p:nvPr/>
          </p:nvPicPr>
          <p:blipFill>
            <a:blip r:embed="rId4">
              <a:alphaModFix/>
            </a:blip>
            <a:stretch>
              <a:fillRect/>
            </a:stretch>
          </p:blipFill>
          <p:spPr>
            <a:xfrm>
              <a:off x="638969" y="3322784"/>
              <a:ext cx="7588771" cy="1494131"/>
            </a:xfrm>
            <a:prstGeom prst="rect">
              <a:avLst/>
            </a:prstGeom>
            <a:noFill/>
            <a:ln>
              <a:noFill/>
            </a:ln>
          </p:spPr>
        </p:pic>
        <p:cxnSp>
          <p:nvCxnSpPr>
            <p:cNvPr id="292" name="Shape 292"/>
            <p:cNvCxnSpPr/>
            <p:nvPr/>
          </p:nvCxnSpPr>
          <p:spPr>
            <a:xfrm rot="10800000">
              <a:off x="1804649" y="4800144"/>
              <a:ext cx="0" cy="289800"/>
            </a:xfrm>
            <a:prstGeom prst="straightConnector1">
              <a:avLst/>
            </a:prstGeom>
            <a:noFill/>
            <a:ln w="9525" cap="flat" cmpd="sng">
              <a:solidFill>
                <a:schemeClr val="dk2"/>
              </a:solidFill>
              <a:prstDash val="solid"/>
              <a:round/>
              <a:headEnd type="none" w="lg" len="lg"/>
              <a:tailEnd type="triangle" w="lg" len="lg"/>
            </a:ln>
          </p:spPr>
        </p:cxnSp>
        <p:cxnSp>
          <p:nvCxnSpPr>
            <p:cNvPr id="293" name="Shape 293"/>
            <p:cNvCxnSpPr/>
            <p:nvPr/>
          </p:nvCxnSpPr>
          <p:spPr>
            <a:xfrm rot="10800000">
              <a:off x="2473075" y="4800144"/>
              <a:ext cx="0" cy="289800"/>
            </a:xfrm>
            <a:prstGeom prst="straightConnector1">
              <a:avLst/>
            </a:prstGeom>
            <a:noFill/>
            <a:ln w="9525" cap="flat" cmpd="sng">
              <a:solidFill>
                <a:schemeClr val="dk2"/>
              </a:solidFill>
              <a:prstDash val="solid"/>
              <a:round/>
              <a:headEnd type="none" w="lg" len="lg"/>
              <a:tailEnd type="triangle" w="lg" len="lg"/>
            </a:ln>
          </p:spPr>
        </p:cxnSp>
        <p:cxnSp>
          <p:nvCxnSpPr>
            <p:cNvPr id="294" name="Shape 294"/>
            <p:cNvCxnSpPr/>
            <p:nvPr/>
          </p:nvCxnSpPr>
          <p:spPr>
            <a:xfrm rot="10800000">
              <a:off x="3399707" y="4800144"/>
              <a:ext cx="0" cy="289800"/>
            </a:xfrm>
            <a:prstGeom prst="straightConnector1">
              <a:avLst/>
            </a:prstGeom>
            <a:noFill/>
            <a:ln w="9525" cap="flat" cmpd="sng">
              <a:solidFill>
                <a:schemeClr val="dk2"/>
              </a:solidFill>
              <a:prstDash val="solid"/>
              <a:round/>
              <a:headEnd type="none" w="lg" len="lg"/>
              <a:tailEnd type="triangle" w="lg" len="lg"/>
            </a:ln>
          </p:spPr>
        </p:cxnSp>
        <p:cxnSp>
          <p:nvCxnSpPr>
            <p:cNvPr id="295" name="Shape 295"/>
            <p:cNvCxnSpPr/>
            <p:nvPr/>
          </p:nvCxnSpPr>
          <p:spPr>
            <a:xfrm rot="10800000">
              <a:off x="3520291" y="4800144"/>
              <a:ext cx="0" cy="289800"/>
            </a:xfrm>
            <a:prstGeom prst="straightConnector1">
              <a:avLst/>
            </a:prstGeom>
            <a:noFill/>
            <a:ln w="9525" cap="flat" cmpd="sng">
              <a:solidFill>
                <a:schemeClr val="dk2"/>
              </a:solidFill>
              <a:prstDash val="solid"/>
              <a:round/>
              <a:headEnd type="none" w="lg" len="lg"/>
              <a:tailEnd type="triangle" w="lg" len="lg"/>
            </a:ln>
          </p:spPr>
        </p:cxnSp>
        <p:cxnSp>
          <p:nvCxnSpPr>
            <p:cNvPr id="296" name="Shape 296"/>
            <p:cNvCxnSpPr/>
            <p:nvPr/>
          </p:nvCxnSpPr>
          <p:spPr>
            <a:xfrm rot="10800000">
              <a:off x="4692482" y="4800144"/>
              <a:ext cx="0" cy="289800"/>
            </a:xfrm>
            <a:prstGeom prst="straightConnector1">
              <a:avLst/>
            </a:prstGeom>
            <a:noFill/>
            <a:ln w="9525" cap="flat" cmpd="sng">
              <a:solidFill>
                <a:schemeClr val="dk2"/>
              </a:solidFill>
              <a:prstDash val="solid"/>
              <a:round/>
              <a:headEnd type="none" w="lg" len="lg"/>
              <a:tailEnd type="triangle" w="lg" len="lg"/>
            </a:ln>
          </p:spPr>
        </p:cxnSp>
        <p:cxnSp>
          <p:nvCxnSpPr>
            <p:cNvPr id="297" name="Shape 297"/>
            <p:cNvCxnSpPr/>
            <p:nvPr/>
          </p:nvCxnSpPr>
          <p:spPr>
            <a:xfrm rot="10800000">
              <a:off x="4913819" y="4800144"/>
              <a:ext cx="0" cy="289800"/>
            </a:xfrm>
            <a:prstGeom prst="straightConnector1">
              <a:avLst/>
            </a:prstGeom>
            <a:noFill/>
            <a:ln w="9525" cap="flat" cmpd="sng">
              <a:solidFill>
                <a:schemeClr val="dk2"/>
              </a:solidFill>
              <a:prstDash val="solid"/>
              <a:round/>
              <a:headEnd type="none" w="lg" len="lg"/>
              <a:tailEnd type="triangle" w="lg" len="lg"/>
            </a:ln>
          </p:spPr>
        </p:cxnSp>
        <p:cxnSp>
          <p:nvCxnSpPr>
            <p:cNvPr id="298" name="Shape 298"/>
            <p:cNvCxnSpPr/>
            <p:nvPr/>
          </p:nvCxnSpPr>
          <p:spPr>
            <a:xfrm rot="10800000">
              <a:off x="6269555" y="4800144"/>
              <a:ext cx="0" cy="289800"/>
            </a:xfrm>
            <a:prstGeom prst="straightConnector1">
              <a:avLst/>
            </a:prstGeom>
            <a:noFill/>
            <a:ln w="9525" cap="flat" cmpd="sng">
              <a:solidFill>
                <a:schemeClr val="dk2"/>
              </a:solidFill>
              <a:prstDash val="solid"/>
              <a:round/>
              <a:headEnd type="none" w="lg" len="lg"/>
              <a:tailEnd type="triangle" w="lg" len="lg"/>
            </a:ln>
          </p:spPr>
        </p:cxnSp>
        <p:cxnSp>
          <p:nvCxnSpPr>
            <p:cNvPr id="299" name="Shape 299"/>
            <p:cNvCxnSpPr/>
            <p:nvPr/>
          </p:nvCxnSpPr>
          <p:spPr>
            <a:xfrm>
              <a:off x="5223311" y="3218923"/>
              <a:ext cx="0" cy="289800"/>
            </a:xfrm>
            <a:prstGeom prst="straightConnector1">
              <a:avLst/>
            </a:prstGeom>
            <a:noFill/>
            <a:ln w="9525" cap="flat" cmpd="sng">
              <a:solidFill>
                <a:schemeClr val="dk2"/>
              </a:solidFill>
              <a:prstDash val="solid"/>
              <a:round/>
              <a:headEnd type="none" w="lg" len="lg"/>
              <a:tailEnd type="triangle" w="lg" len="lg"/>
            </a:ln>
          </p:spPr>
        </p:cxn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Shape 305"/>
          <p:cNvSpPr txBox="1">
            <a:spLocks noGrp="1"/>
          </p:cNvSpPr>
          <p:nvPr>
            <p:ph type="title"/>
          </p:nvPr>
        </p:nvSpPr>
        <p:spPr>
          <a:xfrm>
            <a:off x="629841" y="342900"/>
            <a:ext cx="7941300" cy="597000"/>
          </a:xfrm>
          <a:prstGeom prst="rect">
            <a:avLst/>
          </a:prstGeom>
          <a:noFill/>
          <a:ln>
            <a:noFill/>
          </a:ln>
        </p:spPr>
        <p:txBody>
          <a:bodyPr wrap="square" lIns="68575" tIns="34275" rIns="68575" bIns="34275" anchor="b" anchorCtr="0">
            <a:noAutofit/>
          </a:bodyPr>
          <a:lstStyle/>
          <a:p>
            <a:pPr marL="0" marR="0" lvl="0" indent="0" algn="l" rtl="0">
              <a:lnSpc>
                <a:spcPct val="90000"/>
              </a:lnSpc>
              <a:spcBef>
                <a:spcPts val="0"/>
              </a:spcBef>
              <a:buClr>
                <a:srgbClr val="1F3864"/>
              </a:buClr>
              <a:buSzPct val="25000"/>
              <a:buFont typeface="Helvetica Neue"/>
              <a:buNone/>
            </a:pPr>
            <a:r>
              <a:rPr lang="en" sz="2300" b="1" i="0" u="sng" strike="noStrike" cap="none">
                <a:solidFill>
                  <a:srgbClr val="22228B"/>
                </a:solidFill>
                <a:latin typeface="Helvetica Neue"/>
                <a:ea typeface="Helvetica Neue"/>
                <a:cs typeface="Helvetica Neue"/>
                <a:sym typeface="Helvetica Neue"/>
              </a:rPr>
              <a:t>A</a:t>
            </a:r>
            <a:r>
              <a:rPr lang="en" sz="2300" b="1" i="0" u="none" strike="noStrike" cap="none">
                <a:solidFill>
                  <a:srgbClr val="22228B"/>
                </a:solidFill>
                <a:latin typeface="Helvetica Neue"/>
                <a:ea typeface="Helvetica Neue"/>
                <a:cs typeface="Helvetica Neue"/>
                <a:sym typeface="Helvetica Neue"/>
              </a:rPr>
              <a:t>nnotation of </a:t>
            </a:r>
            <a:r>
              <a:rPr lang="en" sz="2300" b="1" i="0" u="sng" strike="noStrike" cap="none">
                <a:solidFill>
                  <a:srgbClr val="22228B"/>
                </a:solidFill>
                <a:latin typeface="Helvetica Neue"/>
                <a:ea typeface="Helvetica Neue"/>
                <a:cs typeface="Helvetica Neue"/>
                <a:sym typeface="Helvetica Neue"/>
              </a:rPr>
              <a:t>L</a:t>
            </a:r>
            <a:r>
              <a:rPr lang="en" sz="2300" b="1" i="0" u="none" strike="noStrike" cap="none">
                <a:solidFill>
                  <a:srgbClr val="22228B"/>
                </a:solidFill>
                <a:latin typeface="Helvetica Neue"/>
                <a:ea typeface="Helvetica Neue"/>
                <a:cs typeface="Helvetica Neue"/>
                <a:sym typeface="Helvetica Neue"/>
              </a:rPr>
              <a:t>oss-</a:t>
            </a:r>
            <a:r>
              <a:rPr lang="en" sz="2300" b="1" i="0" u="sng" strike="noStrike" cap="none">
                <a:solidFill>
                  <a:srgbClr val="22228B"/>
                </a:solidFill>
                <a:latin typeface="Helvetica Neue"/>
                <a:ea typeface="Helvetica Neue"/>
                <a:cs typeface="Helvetica Neue"/>
                <a:sym typeface="Helvetica Neue"/>
              </a:rPr>
              <a:t>o</a:t>
            </a:r>
            <a:r>
              <a:rPr lang="en" sz="2300" b="1" i="0" u="none" strike="noStrike" cap="none">
                <a:solidFill>
                  <a:srgbClr val="22228B"/>
                </a:solidFill>
                <a:latin typeface="Helvetica Neue"/>
                <a:ea typeface="Helvetica Neue"/>
                <a:cs typeface="Helvetica Neue"/>
                <a:sym typeface="Helvetica Neue"/>
              </a:rPr>
              <a:t>f-</a:t>
            </a:r>
            <a:r>
              <a:rPr lang="en" sz="2300" b="1" i="0" u="sng" strike="noStrike" cap="none">
                <a:solidFill>
                  <a:srgbClr val="22228B"/>
                </a:solidFill>
                <a:latin typeface="Helvetica Neue"/>
                <a:ea typeface="Helvetica Neue"/>
                <a:cs typeface="Helvetica Neue"/>
                <a:sym typeface="Helvetica Neue"/>
              </a:rPr>
              <a:t>F</a:t>
            </a:r>
            <a:r>
              <a:rPr lang="en" sz="2300" b="1" i="0" u="none" strike="noStrike" cap="none">
                <a:solidFill>
                  <a:srgbClr val="22228B"/>
                </a:solidFill>
                <a:latin typeface="Helvetica Neue"/>
                <a:ea typeface="Helvetica Neue"/>
                <a:cs typeface="Helvetica Neue"/>
                <a:sym typeface="Helvetica Neue"/>
              </a:rPr>
              <a:t>unction </a:t>
            </a:r>
            <a:r>
              <a:rPr lang="en" sz="2300" b="1" i="0" u="sng" strike="noStrike" cap="none">
                <a:solidFill>
                  <a:srgbClr val="22228B"/>
                </a:solidFill>
                <a:latin typeface="Helvetica Neue"/>
                <a:ea typeface="Helvetica Neue"/>
                <a:cs typeface="Helvetica Neue"/>
                <a:sym typeface="Helvetica Neue"/>
              </a:rPr>
              <a:t>T</a:t>
            </a:r>
            <a:r>
              <a:rPr lang="en" sz="2300" b="1" i="0" u="none" strike="noStrike" cap="none">
                <a:solidFill>
                  <a:srgbClr val="22228B"/>
                </a:solidFill>
                <a:latin typeface="Helvetica Neue"/>
                <a:ea typeface="Helvetica Neue"/>
                <a:cs typeface="Helvetica Neue"/>
                <a:sym typeface="Helvetica Neue"/>
              </a:rPr>
              <a:t>ranscripts (ALoFT)</a:t>
            </a:r>
          </a:p>
        </p:txBody>
      </p:sp>
      <p:sp>
        <p:nvSpPr>
          <p:cNvPr id="306" name="Shape 306"/>
          <p:cNvSpPr txBox="1">
            <a:spLocks noGrp="1"/>
          </p:cNvSpPr>
          <p:nvPr>
            <p:ph type="body" idx="2"/>
          </p:nvPr>
        </p:nvSpPr>
        <p:spPr>
          <a:xfrm>
            <a:off x="629841" y="1353244"/>
            <a:ext cx="3930900" cy="3118800"/>
          </a:xfrm>
          <a:prstGeom prst="rect">
            <a:avLst/>
          </a:prstGeom>
          <a:noFill/>
          <a:ln>
            <a:noFill/>
          </a:ln>
        </p:spPr>
        <p:txBody>
          <a:bodyPr wrap="square" lIns="68575" tIns="34275" rIns="68575" bIns="34275" anchor="t" anchorCtr="0">
            <a:noAutofit/>
          </a:bodyPr>
          <a:lstStyle/>
          <a:p>
            <a:pPr lvl="0" rtl="0">
              <a:lnSpc>
                <a:spcPct val="80000"/>
              </a:lnSpc>
              <a:spcBef>
                <a:spcPts val="0"/>
              </a:spcBef>
              <a:buNone/>
            </a:pPr>
            <a:r>
              <a:rPr lang="en" sz="1400">
                <a:latin typeface="Helvetica Neue"/>
                <a:ea typeface="Helvetica Neue"/>
                <a:cs typeface="Helvetica Neue"/>
                <a:sym typeface="Helvetica Neue"/>
              </a:rPr>
              <a:t>Runs on top of VAT</a:t>
            </a:r>
          </a:p>
          <a:p>
            <a:pPr lvl="0" rtl="0">
              <a:lnSpc>
                <a:spcPct val="80000"/>
              </a:lnSpc>
              <a:spcBef>
                <a:spcPts val="0"/>
              </a:spcBef>
              <a:buNone/>
            </a:pPr>
            <a:endParaRPr sz="1400">
              <a:latin typeface="Helvetica Neue"/>
              <a:ea typeface="Helvetica Neue"/>
              <a:cs typeface="Helvetica Neue"/>
              <a:sym typeface="Helvetica Neue"/>
            </a:endParaRPr>
          </a:p>
          <a:p>
            <a:pPr lvl="0" rtl="0">
              <a:lnSpc>
                <a:spcPct val="80000"/>
              </a:lnSpc>
              <a:spcBef>
                <a:spcPts val="0"/>
              </a:spcBef>
              <a:buNone/>
            </a:pPr>
            <a:r>
              <a:rPr lang="en" sz="1400">
                <a:latin typeface="Helvetica Neue"/>
                <a:ea typeface="Helvetica Neue"/>
                <a:cs typeface="Helvetica Neue"/>
                <a:sym typeface="Helvetica Neue"/>
              </a:rPr>
              <a:t>Output:</a:t>
            </a:r>
          </a:p>
          <a:p>
            <a:pPr marL="457200" marR="0" lvl="0" indent="-317500" algn="l" rtl="0">
              <a:lnSpc>
                <a:spcPct val="150000"/>
              </a:lnSpc>
              <a:spcBef>
                <a:spcPts val="800"/>
              </a:spcBef>
              <a:spcAft>
                <a:spcPts val="0"/>
              </a:spcAft>
              <a:buClr>
                <a:srgbClr val="000000"/>
              </a:buClr>
              <a:buSzPct val="100000"/>
              <a:buFont typeface="Helvetica Neue"/>
              <a:buChar char="●"/>
            </a:pPr>
            <a:r>
              <a:rPr lang="en" sz="1400">
                <a:solidFill>
                  <a:srgbClr val="000000"/>
                </a:solidFill>
                <a:latin typeface="Helvetica Neue"/>
                <a:ea typeface="Helvetica Neue"/>
                <a:cs typeface="Helvetica Neue"/>
                <a:sym typeface="Helvetica Neue"/>
              </a:rPr>
              <a:t>Impact score: benign or deleterious.</a:t>
            </a:r>
          </a:p>
          <a:p>
            <a:pPr marL="457200" marR="0" lvl="0" indent="-317500" algn="l" rtl="0">
              <a:lnSpc>
                <a:spcPct val="150000"/>
              </a:lnSpc>
              <a:spcBef>
                <a:spcPts val="800"/>
              </a:spcBef>
              <a:spcAft>
                <a:spcPts val="0"/>
              </a:spcAft>
              <a:buClr>
                <a:srgbClr val="000000"/>
              </a:buClr>
              <a:buSzPct val="100000"/>
              <a:buFont typeface="Helvetica Neue"/>
              <a:buChar char="●"/>
            </a:pPr>
            <a:r>
              <a:rPr lang="en" sz="1400">
                <a:solidFill>
                  <a:srgbClr val="000000"/>
                </a:solidFill>
                <a:latin typeface="Helvetica Neue"/>
                <a:ea typeface="Helvetica Neue"/>
                <a:cs typeface="Helvetica Neue"/>
                <a:sym typeface="Helvetica Neue"/>
              </a:rPr>
              <a:t>Confidence level.</a:t>
            </a:r>
          </a:p>
          <a:p>
            <a:pPr marL="457200" marR="0" lvl="0" indent="-317500" algn="l" rtl="0">
              <a:lnSpc>
                <a:spcPct val="150000"/>
              </a:lnSpc>
              <a:spcBef>
                <a:spcPts val="800"/>
              </a:spcBef>
              <a:spcAft>
                <a:spcPts val="0"/>
              </a:spcAft>
              <a:buClr>
                <a:srgbClr val="000000"/>
              </a:buClr>
              <a:buSzPct val="100000"/>
              <a:buFont typeface="Helvetica Neue"/>
              <a:buChar char="●"/>
            </a:pPr>
            <a:r>
              <a:rPr lang="en" sz="1400">
                <a:solidFill>
                  <a:srgbClr val="000000"/>
                </a:solidFill>
                <a:latin typeface="Helvetica Neue"/>
                <a:ea typeface="Helvetica Neue"/>
                <a:cs typeface="Helvetica Neue"/>
                <a:sym typeface="Helvetica Neue"/>
              </a:rPr>
              <a:t>Annotated VCF.</a:t>
            </a:r>
          </a:p>
          <a:p>
            <a:pPr marR="0" lvl="0" algn="l" rtl="0">
              <a:lnSpc>
                <a:spcPct val="150000"/>
              </a:lnSpc>
              <a:spcBef>
                <a:spcPts val="800"/>
              </a:spcBef>
              <a:spcAft>
                <a:spcPts val="0"/>
              </a:spcAft>
              <a:buNone/>
            </a:pPr>
            <a:r>
              <a:rPr lang="en" sz="1400">
                <a:solidFill>
                  <a:srgbClr val="000000"/>
                </a:solidFill>
                <a:latin typeface="Helvetica Neue"/>
                <a:ea typeface="Helvetica Neue"/>
                <a:cs typeface="Helvetica Neue"/>
                <a:sym typeface="Helvetica Neue"/>
              </a:rPr>
              <a:t>Access:</a:t>
            </a:r>
          </a:p>
          <a:p>
            <a:pPr marL="457200" marR="0" lvl="0" indent="-317500" algn="l" rtl="0">
              <a:lnSpc>
                <a:spcPct val="150000"/>
              </a:lnSpc>
              <a:spcBef>
                <a:spcPts val="800"/>
              </a:spcBef>
              <a:spcAft>
                <a:spcPts val="0"/>
              </a:spcAft>
              <a:buSzPct val="100000"/>
              <a:buFont typeface="Helvetica Neue"/>
              <a:buChar char="●"/>
            </a:pPr>
            <a:r>
              <a:rPr lang="en" sz="1400">
                <a:solidFill>
                  <a:srgbClr val="000000"/>
                </a:solidFill>
                <a:latin typeface="Helvetica Neue"/>
                <a:ea typeface="Helvetica Neue"/>
                <a:cs typeface="Helvetica Neue"/>
                <a:sym typeface="Helvetica Neue"/>
              </a:rPr>
              <a:t>Software package: </a:t>
            </a:r>
            <a:r>
              <a:rPr lang="en" sz="1400" b="1">
                <a:latin typeface="Helvetica Neue"/>
                <a:ea typeface="Helvetica Neue"/>
                <a:cs typeface="Helvetica Neue"/>
                <a:sym typeface="Helvetica Neue"/>
              </a:rPr>
              <a:t>aloft.gersteinlab.org</a:t>
            </a:r>
          </a:p>
          <a:p>
            <a:pPr marL="457200" lvl="0" indent="-317500" rtl="0">
              <a:lnSpc>
                <a:spcPct val="150000"/>
              </a:lnSpc>
              <a:spcBef>
                <a:spcPts val="0"/>
              </a:spcBef>
              <a:buSzPct val="100000"/>
              <a:buFont typeface="Helvetica Neue"/>
              <a:buChar char="●"/>
            </a:pPr>
            <a:r>
              <a:rPr lang="en" sz="1400">
                <a:latin typeface="Helvetica Neue"/>
                <a:ea typeface="Helvetica Neue"/>
                <a:cs typeface="Helvetica Neue"/>
                <a:sym typeface="Helvetica Neue"/>
              </a:rPr>
              <a:t>GitHub: </a:t>
            </a:r>
            <a:r>
              <a:rPr lang="en" sz="1400" b="1">
                <a:latin typeface="Helvetica Neue"/>
                <a:ea typeface="Helvetica Neue"/>
                <a:cs typeface="Helvetica Neue"/>
                <a:sym typeface="Helvetica Neue"/>
              </a:rPr>
              <a:t>github.com/gersteinlab/aloft</a:t>
            </a:r>
          </a:p>
        </p:txBody>
      </p:sp>
      <p:sp>
        <p:nvSpPr>
          <p:cNvPr id="307" name="Shape 307"/>
          <p:cNvSpPr txBox="1"/>
          <p:nvPr/>
        </p:nvSpPr>
        <p:spPr>
          <a:xfrm>
            <a:off x="5149202" y="597694"/>
            <a:ext cx="2949000" cy="1200300"/>
          </a:xfrm>
          <a:prstGeom prst="rect">
            <a:avLst/>
          </a:prstGeom>
          <a:noFill/>
          <a:ln>
            <a:noFill/>
          </a:ln>
        </p:spPr>
        <p:txBody>
          <a:bodyPr wrap="square" lIns="68575" tIns="34275" rIns="68575" bIns="34275" anchor="b" anchorCtr="0">
            <a:noAutofit/>
          </a:bodyPr>
          <a:lstStyle/>
          <a:p>
            <a:pPr marL="0" marR="0" lvl="0" indent="0" algn="l" rtl="0">
              <a:lnSpc>
                <a:spcPct val="90000"/>
              </a:lnSpc>
              <a:spcBef>
                <a:spcPts val="0"/>
              </a:spcBef>
              <a:buClr>
                <a:schemeClr val="dk1"/>
              </a:buClr>
              <a:buFont typeface="Calibri"/>
              <a:buNone/>
            </a:pPr>
            <a:endParaRPr sz="2400" b="0" i="0" u="none" strike="noStrike" cap="none">
              <a:solidFill>
                <a:schemeClr val="dk1"/>
              </a:solidFill>
              <a:latin typeface="Calibri"/>
              <a:ea typeface="Calibri"/>
              <a:cs typeface="Calibri"/>
              <a:sym typeface="Calibri"/>
            </a:endParaRPr>
          </a:p>
        </p:txBody>
      </p:sp>
      <p:sp>
        <p:nvSpPr>
          <p:cNvPr id="308" name="Shape 308"/>
          <p:cNvSpPr txBox="1"/>
          <p:nvPr/>
        </p:nvSpPr>
        <p:spPr>
          <a:xfrm>
            <a:off x="5149202" y="1797844"/>
            <a:ext cx="2949000" cy="2858700"/>
          </a:xfrm>
          <a:prstGeom prst="rect">
            <a:avLst/>
          </a:prstGeom>
          <a:noFill/>
          <a:ln>
            <a:noFill/>
          </a:ln>
        </p:spPr>
        <p:txBody>
          <a:bodyPr wrap="square" lIns="68575" tIns="34275" rIns="68575" bIns="34275" anchor="t" anchorCtr="0">
            <a:noAutofit/>
          </a:bodyPr>
          <a:lstStyle/>
          <a:p>
            <a:pPr marL="0" marR="0" lvl="0" indent="0" algn="l" rtl="0">
              <a:lnSpc>
                <a:spcPct val="90000"/>
              </a:lnSpc>
              <a:spcBef>
                <a:spcPts val="0"/>
              </a:spcBef>
              <a:buClr>
                <a:schemeClr val="dk1"/>
              </a:buClr>
              <a:buFont typeface="Arial"/>
              <a:buNone/>
            </a:pPr>
            <a:endParaRPr sz="1200" b="0" i="0" u="none" strike="noStrike" cap="none">
              <a:solidFill>
                <a:schemeClr val="dk1"/>
              </a:solidFill>
              <a:latin typeface="Calibri"/>
              <a:ea typeface="Calibri"/>
              <a:cs typeface="Calibri"/>
              <a:sym typeface="Calibri"/>
            </a:endParaRPr>
          </a:p>
        </p:txBody>
      </p:sp>
      <p:pic>
        <p:nvPicPr>
          <p:cNvPr id="309" name="Shape 309" descr="ALoFT.png"/>
          <p:cNvPicPr preferRelativeResize="0"/>
          <p:nvPr/>
        </p:nvPicPr>
        <p:blipFill>
          <a:blip r:embed="rId3">
            <a:alphaModFix/>
          </a:blip>
          <a:stretch>
            <a:fillRect/>
          </a:stretch>
        </p:blipFill>
        <p:spPr>
          <a:xfrm>
            <a:off x="4942394" y="1055150"/>
            <a:ext cx="2643463" cy="3626653"/>
          </a:xfrm>
          <a:prstGeom prst="rect">
            <a:avLst/>
          </a:prstGeom>
          <a:noFill/>
          <a:ln>
            <a:noFill/>
          </a:ln>
        </p:spPr>
      </p:pic>
      <p:sp>
        <p:nvSpPr>
          <p:cNvPr id="310" name="Shape 310"/>
          <p:cNvSpPr txBox="1"/>
          <p:nvPr/>
        </p:nvSpPr>
        <p:spPr>
          <a:xfrm>
            <a:off x="4652475" y="4681800"/>
            <a:ext cx="3325800" cy="321900"/>
          </a:xfrm>
          <a:prstGeom prst="rect">
            <a:avLst/>
          </a:prstGeom>
          <a:noFill/>
          <a:ln>
            <a:noFill/>
          </a:ln>
        </p:spPr>
        <p:txBody>
          <a:bodyPr wrap="square" lIns="91425" tIns="91425" rIns="91425" bIns="91425" anchor="t" anchorCtr="0">
            <a:noAutofit/>
          </a:bodyPr>
          <a:lstStyle/>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Balasubramanian S.*, Fu Y.*  et al., </a:t>
            </a:r>
            <a:r>
              <a:rPr lang="en" sz="1200" i="1">
                <a:solidFill>
                  <a:schemeClr val="dk1"/>
                </a:solidFill>
                <a:latin typeface="Calibri"/>
                <a:ea typeface="Calibri"/>
                <a:cs typeface="Calibri"/>
                <a:sym typeface="Calibri"/>
              </a:rPr>
              <a:t>NComms.</a:t>
            </a:r>
            <a:r>
              <a:rPr lang="en" sz="1200">
                <a:solidFill>
                  <a:schemeClr val="dk1"/>
                </a:solidFill>
                <a:latin typeface="Calibri"/>
                <a:ea typeface="Calibri"/>
                <a:cs typeface="Calibri"/>
                <a:sym typeface="Calibri"/>
              </a:rPr>
              <a:t>, ’17</a:t>
            </a:r>
          </a:p>
          <a:p>
            <a:pPr lvl="0">
              <a:spcBef>
                <a:spcPts val="0"/>
              </a:spcBef>
              <a:buNone/>
            </a:pPr>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Shape 315"/>
          <p:cNvSpPr txBox="1">
            <a:spLocks noGrp="1"/>
          </p:cNvSpPr>
          <p:nvPr>
            <p:ph type="title"/>
          </p:nvPr>
        </p:nvSpPr>
        <p:spPr>
          <a:xfrm>
            <a:off x="307000" y="152400"/>
            <a:ext cx="8529900" cy="857400"/>
          </a:xfrm>
          <a:prstGeom prst="rect">
            <a:avLst/>
          </a:prstGeom>
          <a:noFill/>
          <a:ln>
            <a:noFill/>
          </a:ln>
        </p:spPr>
        <p:txBody>
          <a:bodyPr wrap="square" lIns="68575" tIns="34275" rIns="68575" bIns="34275" anchor="ctr" anchorCtr="0">
            <a:noAutofit/>
          </a:bodyPr>
          <a:lstStyle/>
          <a:p>
            <a:pPr marL="0" marR="0" lvl="0" indent="0" algn="l" rtl="0">
              <a:lnSpc>
                <a:spcPct val="90000"/>
              </a:lnSpc>
              <a:spcBef>
                <a:spcPts val="0"/>
              </a:spcBef>
              <a:buClr>
                <a:srgbClr val="1F3864"/>
              </a:buClr>
              <a:buSzPct val="25000"/>
              <a:buFont typeface="Helvetica Neue"/>
              <a:buNone/>
            </a:pPr>
            <a:r>
              <a:rPr lang="en" sz="2600" b="1" i="0" u="none" strike="noStrike" cap="none">
                <a:solidFill>
                  <a:srgbClr val="22228B"/>
                </a:solidFill>
                <a:latin typeface="Helvetica Neue"/>
                <a:ea typeface="Helvetica Neue"/>
                <a:cs typeface="Helvetica Neue"/>
                <a:sym typeface="Helvetica Neue"/>
              </a:rPr>
              <a:t>LoF distribution varies as expe</a:t>
            </a:r>
            <a:r>
              <a:rPr lang="en" sz="2600">
                <a:latin typeface="Helvetica Neue"/>
                <a:ea typeface="Helvetica Neue"/>
                <a:cs typeface="Helvetica Neue"/>
                <a:sym typeface="Helvetica Neue"/>
              </a:rPr>
              <a:t>cted </a:t>
            </a:r>
            <a:br>
              <a:rPr lang="en" sz="2600">
                <a:latin typeface="Helvetica Neue"/>
                <a:ea typeface="Helvetica Neue"/>
                <a:cs typeface="Helvetica Neue"/>
                <a:sym typeface="Helvetica Neue"/>
              </a:rPr>
            </a:br>
            <a:r>
              <a:rPr lang="en" sz="2600" b="1" i="0" u="none" strike="noStrike" cap="none">
                <a:solidFill>
                  <a:srgbClr val="22228B"/>
                </a:solidFill>
                <a:latin typeface="Helvetica Neue"/>
                <a:ea typeface="Helvetica Neue"/>
                <a:cs typeface="Helvetica Neue"/>
                <a:sym typeface="Helvetica Neue"/>
              </a:rPr>
              <a:t>by </a:t>
            </a:r>
            <a:r>
              <a:rPr lang="en" sz="2600">
                <a:latin typeface="Helvetica Neue"/>
                <a:ea typeface="Helvetica Neue"/>
                <a:cs typeface="Helvetica Neue"/>
                <a:sym typeface="Helvetica Neue"/>
              </a:rPr>
              <a:t>mutation set</a:t>
            </a:r>
            <a:r>
              <a:rPr lang="en" sz="2600" b="1" i="0" u="none" strike="noStrike" cap="none">
                <a:solidFill>
                  <a:srgbClr val="22228B"/>
                </a:solidFill>
                <a:latin typeface="Helvetica Neue"/>
                <a:ea typeface="Helvetica Neue"/>
                <a:cs typeface="Helvetica Neue"/>
                <a:sym typeface="Helvetica Neue"/>
              </a:rPr>
              <a:t> (from healthy </a:t>
            </a:r>
            <a:r>
              <a:rPr lang="en" sz="2600">
                <a:latin typeface="Helvetica Neue"/>
                <a:ea typeface="Helvetica Neue"/>
                <a:cs typeface="Helvetica Neue"/>
                <a:sym typeface="Helvetica Neue"/>
              </a:rPr>
              <a:t>people v from disease)</a:t>
            </a:r>
          </a:p>
        </p:txBody>
      </p:sp>
      <p:pic>
        <p:nvPicPr>
          <p:cNvPr id="316" name="Shape 316"/>
          <p:cNvPicPr preferRelativeResize="0"/>
          <p:nvPr/>
        </p:nvPicPr>
        <p:blipFill rotWithShape="1">
          <a:blip r:embed="rId3">
            <a:alphaModFix/>
          </a:blip>
          <a:srcRect t="6690" r="48990"/>
          <a:stretch/>
        </p:blipFill>
        <p:spPr>
          <a:xfrm>
            <a:off x="416050" y="995200"/>
            <a:ext cx="4498203" cy="3776425"/>
          </a:xfrm>
          <a:prstGeom prst="rect">
            <a:avLst/>
          </a:prstGeom>
          <a:noFill/>
          <a:ln>
            <a:noFill/>
          </a:ln>
        </p:spPr>
      </p:pic>
      <p:sp>
        <p:nvSpPr>
          <p:cNvPr id="317" name="Shape 317"/>
          <p:cNvSpPr txBox="1"/>
          <p:nvPr/>
        </p:nvSpPr>
        <p:spPr>
          <a:xfrm>
            <a:off x="5195400" y="4490075"/>
            <a:ext cx="3262800" cy="399900"/>
          </a:xfrm>
          <a:prstGeom prst="rect">
            <a:avLst/>
          </a:prstGeom>
          <a:noFill/>
          <a:ln>
            <a:noFill/>
          </a:ln>
        </p:spPr>
        <p:txBody>
          <a:bodyPr wrap="square" lIns="91425" tIns="91425" rIns="91425" bIns="91425" anchor="ctr" anchorCtr="0">
            <a:noAutofit/>
          </a:bodyPr>
          <a:lstStyle/>
          <a:p>
            <a:pPr lvl="0" rtl="0">
              <a:spcBef>
                <a:spcPts val="0"/>
              </a:spcBef>
              <a:buNone/>
            </a:pPr>
            <a:r>
              <a:rPr lang="en" sz="1200">
                <a:solidFill>
                  <a:schemeClr val="dk1"/>
                </a:solidFill>
                <a:latin typeface="Calibri"/>
                <a:ea typeface="Calibri"/>
                <a:cs typeface="Calibri"/>
                <a:sym typeface="Calibri"/>
              </a:rPr>
              <a:t>Balasubramanian S.*, Fu Y.*  et al., </a:t>
            </a:r>
            <a:r>
              <a:rPr lang="en" sz="1200" i="1">
                <a:solidFill>
                  <a:schemeClr val="dk1"/>
                </a:solidFill>
                <a:latin typeface="Calibri"/>
                <a:ea typeface="Calibri"/>
                <a:cs typeface="Calibri"/>
                <a:sym typeface="Calibri"/>
              </a:rPr>
              <a:t>NComms.</a:t>
            </a:r>
            <a:r>
              <a:rPr lang="en" sz="1200">
                <a:solidFill>
                  <a:schemeClr val="dk1"/>
                </a:solidFill>
                <a:latin typeface="Calibri"/>
                <a:ea typeface="Calibri"/>
                <a:cs typeface="Calibri"/>
                <a:sym typeface="Calibri"/>
              </a:rPr>
              <a:t>, ’17</a:t>
            </a:r>
          </a:p>
        </p:txBody>
      </p:sp>
      <p:pic>
        <p:nvPicPr>
          <p:cNvPr id="318" name="Shape 318"/>
          <p:cNvPicPr preferRelativeResize="0"/>
          <p:nvPr/>
        </p:nvPicPr>
        <p:blipFill rotWithShape="1">
          <a:blip r:embed="rId3">
            <a:alphaModFix/>
          </a:blip>
          <a:srcRect l="50744" t="5110" r="-4534" b="-5110"/>
          <a:stretch/>
        </p:blipFill>
        <p:spPr>
          <a:xfrm>
            <a:off x="4991429" y="1177025"/>
            <a:ext cx="3999572" cy="3412775"/>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Shape 323"/>
          <p:cNvSpPr txBox="1">
            <a:spLocks noGrp="1"/>
          </p:cNvSpPr>
          <p:nvPr>
            <p:ph type="title"/>
          </p:nvPr>
        </p:nvSpPr>
        <p:spPr>
          <a:xfrm>
            <a:off x="629841" y="723900"/>
            <a:ext cx="7392000" cy="482700"/>
          </a:xfrm>
          <a:prstGeom prst="rect">
            <a:avLst/>
          </a:prstGeom>
          <a:noFill/>
          <a:ln>
            <a:noFill/>
          </a:ln>
        </p:spPr>
        <p:txBody>
          <a:bodyPr wrap="square" lIns="68575" tIns="34275" rIns="68575" bIns="34275" anchor="b" anchorCtr="0">
            <a:noAutofit/>
          </a:bodyPr>
          <a:lstStyle/>
          <a:p>
            <a:pPr marL="0" marR="0" lvl="0" indent="0" algn="l" rtl="0">
              <a:lnSpc>
                <a:spcPct val="90000"/>
              </a:lnSpc>
              <a:spcBef>
                <a:spcPts val="0"/>
              </a:spcBef>
              <a:buClr>
                <a:srgbClr val="1F3864"/>
              </a:buClr>
              <a:buSzPct val="25000"/>
              <a:buFont typeface="Helvetica Neue"/>
              <a:buNone/>
            </a:pPr>
            <a:endParaRPr sz="2300" b="1">
              <a:solidFill>
                <a:srgbClr val="22228B"/>
              </a:solidFill>
              <a:latin typeface="Helvetica Neue"/>
              <a:ea typeface="Helvetica Neue"/>
              <a:cs typeface="Helvetica Neue"/>
              <a:sym typeface="Helvetica Neue"/>
            </a:endParaRPr>
          </a:p>
          <a:p>
            <a:pPr marL="0" marR="0" lvl="0" indent="0" algn="l" rtl="0">
              <a:lnSpc>
                <a:spcPct val="90000"/>
              </a:lnSpc>
              <a:spcBef>
                <a:spcPts val="0"/>
              </a:spcBef>
              <a:buClr>
                <a:srgbClr val="1F3864"/>
              </a:buClr>
              <a:buSzPct val="25000"/>
              <a:buFont typeface="Helvetica Neue"/>
              <a:buNone/>
            </a:pPr>
            <a:r>
              <a:rPr lang="en" sz="2300" b="1" i="0" u="none" strike="noStrike" cap="none">
                <a:solidFill>
                  <a:srgbClr val="22228B"/>
                </a:solidFill>
                <a:latin typeface="Helvetica Neue"/>
                <a:ea typeface="Helvetica Neue"/>
                <a:cs typeface="Helvetica Neue"/>
                <a:sym typeface="Helvetica Neue"/>
              </a:rPr>
              <a:t>ALoFT identifies deleterious</a:t>
            </a:r>
          </a:p>
          <a:p>
            <a:pPr marL="0" marR="0" lvl="0" indent="0" algn="l" rtl="0">
              <a:lnSpc>
                <a:spcPct val="90000"/>
              </a:lnSpc>
              <a:spcBef>
                <a:spcPts val="0"/>
              </a:spcBef>
              <a:buClr>
                <a:srgbClr val="1F3864"/>
              </a:buClr>
              <a:buSzPct val="25000"/>
              <a:buFont typeface="Helvetica Neue"/>
              <a:buNone/>
            </a:pPr>
            <a:r>
              <a:rPr lang="en" sz="2300" b="1" i="0" u="none" strike="noStrike" cap="none">
                <a:solidFill>
                  <a:srgbClr val="22228B"/>
                </a:solidFill>
                <a:latin typeface="Helvetica Neue"/>
                <a:ea typeface="Helvetica Neue"/>
                <a:cs typeface="Helvetica Neue"/>
                <a:sym typeface="Helvetica Neue"/>
              </a:rPr>
              <a:t>somatic LoF variants</a:t>
            </a:r>
          </a:p>
        </p:txBody>
      </p:sp>
      <p:sp>
        <p:nvSpPr>
          <p:cNvPr id="324" name="Shape 324"/>
          <p:cNvSpPr txBox="1">
            <a:spLocks noGrp="1"/>
          </p:cNvSpPr>
          <p:nvPr>
            <p:ph type="body" idx="1"/>
          </p:nvPr>
        </p:nvSpPr>
        <p:spPr>
          <a:xfrm>
            <a:off x="718448" y="1388986"/>
            <a:ext cx="2949000" cy="3576300"/>
          </a:xfrm>
          <a:prstGeom prst="rect">
            <a:avLst/>
          </a:prstGeom>
          <a:noFill/>
          <a:ln>
            <a:noFill/>
          </a:ln>
        </p:spPr>
        <p:txBody>
          <a:bodyPr wrap="square" lIns="68575" tIns="34275" rIns="68575" bIns="34275" anchor="t" anchorCtr="0">
            <a:noAutofit/>
          </a:bodyPr>
          <a:lstStyle/>
          <a:p>
            <a:pPr marR="0" lvl="0" algn="l" rtl="0">
              <a:lnSpc>
                <a:spcPct val="90000"/>
              </a:lnSpc>
              <a:spcBef>
                <a:spcPts val="800"/>
              </a:spcBef>
              <a:spcAft>
                <a:spcPts val="0"/>
              </a:spcAft>
              <a:buNone/>
            </a:pPr>
            <a:r>
              <a:rPr lang="en" sz="1400" b="1" i="0" u="none" strike="noStrike" cap="none">
                <a:solidFill>
                  <a:srgbClr val="008000"/>
                </a:solidFill>
                <a:latin typeface="Helvetica Neue"/>
                <a:ea typeface="Helvetica Neue"/>
                <a:cs typeface="Helvetica Neue"/>
                <a:sym typeface="Helvetica Neue"/>
              </a:rPr>
              <a:t>Cancer genes:</a:t>
            </a:r>
          </a:p>
          <a:p>
            <a:pPr marL="254000" marR="0" lvl="0" indent="-228600" algn="l" rtl="0">
              <a:lnSpc>
                <a:spcPct val="90000"/>
              </a:lnSpc>
              <a:spcBef>
                <a:spcPts val="800"/>
              </a:spcBef>
              <a:spcAft>
                <a:spcPts val="0"/>
              </a:spcAft>
              <a:buClr>
                <a:schemeClr val="dk1"/>
              </a:buClr>
              <a:buSzPct val="100000"/>
              <a:buFont typeface="Arial"/>
              <a:buChar char="•"/>
            </a:pPr>
            <a:r>
              <a:rPr lang="en" sz="1400" b="0" i="0" u="none" strike="noStrike" cap="none">
                <a:solidFill>
                  <a:schemeClr val="dk1"/>
                </a:solidFill>
                <a:latin typeface="Helvetica Neue"/>
                <a:ea typeface="Helvetica Neue"/>
                <a:cs typeface="Helvetica Neue"/>
                <a:sym typeface="Helvetica Neue"/>
              </a:rPr>
              <a:t>COSMIC consensus.</a:t>
            </a:r>
          </a:p>
          <a:p>
            <a:pPr marL="254000" marR="0" lvl="0" indent="-228600" algn="l" rtl="0">
              <a:lnSpc>
                <a:spcPct val="90000"/>
              </a:lnSpc>
              <a:spcBef>
                <a:spcPts val="800"/>
              </a:spcBef>
              <a:spcAft>
                <a:spcPts val="0"/>
              </a:spcAft>
              <a:buClr>
                <a:schemeClr val="dk1"/>
              </a:buClr>
              <a:buSzPct val="100000"/>
              <a:buFont typeface="Arial"/>
              <a:buChar char="•"/>
            </a:pPr>
            <a:r>
              <a:rPr lang="en" sz="1400" b="0" i="1" u="none" strike="noStrike" cap="none">
                <a:solidFill>
                  <a:schemeClr val="dk1"/>
                </a:solidFill>
                <a:latin typeface="Helvetica Neue"/>
                <a:ea typeface="Helvetica Neue"/>
                <a:cs typeface="Helvetica Neue"/>
                <a:sym typeface="Helvetica Neue"/>
              </a:rPr>
              <a:t>Enriched in deleterious LoFs.</a:t>
            </a:r>
          </a:p>
          <a:p>
            <a:pPr marR="0" lvl="0" algn="l" rtl="0">
              <a:lnSpc>
                <a:spcPct val="90000"/>
              </a:lnSpc>
              <a:spcBef>
                <a:spcPts val="800"/>
              </a:spcBef>
              <a:spcAft>
                <a:spcPts val="0"/>
              </a:spcAft>
              <a:buNone/>
            </a:pPr>
            <a:endParaRPr sz="1400" i="1">
              <a:latin typeface="Helvetica Neue"/>
              <a:ea typeface="Helvetica Neue"/>
              <a:cs typeface="Helvetica Neue"/>
              <a:sym typeface="Helvetica Neue"/>
            </a:endParaRPr>
          </a:p>
          <a:p>
            <a:pPr marR="0" lvl="0" algn="l" rtl="0">
              <a:lnSpc>
                <a:spcPct val="90000"/>
              </a:lnSpc>
              <a:spcBef>
                <a:spcPts val="800"/>
              </a:spcBef>
              <a:spcAft>
                <a:spcPts val="0"/>
              </a:spcAft>
              <a:buNone/>
            </a:pPr>
            <a:endParaRPr sz="1400" i="1">
              <a:latin typeface="Helvetica Neue"/>
              <a:ea typeface="Helvetica Neue"/>
              <a:cs typeface="Helvetica Neue"/>
              <a:sym typeface="Helvetica Neue"/>
            </a:endParaRPr>
          </a:p>
          <a:p>
            <a:pPr marR="0" lvl="0" algn="l" rtl="0">
              <a:lnSpc>
                <a:spcPct val="90000"/>
              </a:lnSpc>
              <a:spcBef>
                <a:spcPts val="800"/>
              </a:spcBef>
              <a:spcAft>
                <a:spcPts val="0"/>
              </a:spcAft>
              <a:buNone/>
            </a:pPr>
            <a:endParaRPr sz="1400" i="1">
              <a:latin typeface="Helvetica Neue"/>
              <a:ea typeface="Helvetica Neue"/>
              <a:cs typeface="Helvetica Neue"/>
              <a:sym typeface="Helvetica Neue"/>
            </a:endParaRPr>
          </a:p>
          <a:p>
            <a:pPr lvl="0" rtl="0">
              <a:spcBef>
                <a:spcPts val="0"/>
              </a:spcBef>
              <a:buClr>
                <a:schemeClr val="dk1"/>
              </a:buClr>
              <a:buSzPct val="25000"/>
              <a:buFont typeface="Arial"/>
              <a:buNone/>
            </a:pPr>
            <a:r>
              <a:rPr lang="en" sz="1400" b="1">
                <a:solidFill>
                  <a:srgbClr val="011893"/>
                </a:solidFill>
                <a:latin typeface="Helvetica Neue"/>
                <a:ea typeface="Helvetica Neue"/>
                <a:cs typeface="Helvetica Neue"/>
                <a:sym typeface="Helvetica Neue"/>
              </a:rPr>
              <a:t>LoF tolerant genes:</a:t>
            </a:r>
          </a:p>
          <a:p>
            <a:pPr marL="254000" lvl="0" indent="-228600" rtl="0">
              <a:spcBef>
                <a:spcPts val="0"/>
              </a:spcBef>
              <a:buClr>
                <a:schemeClr val="dk1"/>
              </a:buClr>
              <a:buSzPct val="100000"/>
              <a:buFont typeface="Arial"/>
              <a:buChar char="•"/>
            </a:pPr>
            <a:r>
              <a:rPr lang="en" sz="1400">
                <a:latin typeface="Helvetica Neue"/>
                <a:ea typeface="Helvetica Neue"/>
                <a:cs typeface="Helvetica Neue"/>
                <a:sym typeface="Helvetica Neue"/>
              </a:rPr>
              <a:t>LoF in the 1KG cohort.</a:t>
            </a:r>
          </a:p>
          <a:p>
            <a:pPr marL="254000" lvl="0" indent="-228600" rtl="0">
              <a:spcBef>
                <a:spcPts val="0"/>
              </a:spcBef>
              <a:buClr>
                <a:schemeClr val="dk1"/>
              </a:buClr>
              <a:buSzPct val="100000"/>
              <a:buFont typeface="Arial"/>
              <a:buChar char="•"/>
            </a:pPr>
            <a:r>
              <a:rPr lang="en" sz="1400" i="1">
                <a:latin typeface="Helvetica Neue"/>
                <a:ea typeface="Helvetica Neue"/>
                <a:cs typeface="Helvetica Neue"/>
                <a:sym typeface="Helvetica Neue"/>
              </a:rPr>
              <a:t>Depleted in deleterious LoFs.</a:t>
            </a:r>
          </a:p>
        </p:txBody>
      </p:sp>
      <p:pic>
        <p:nvPicPr>
          <p:cNvPr id="325" name="Shape 325" descr="g11339.png"/>
          <p:cNvPicPr preferRelativeResize="0"/>
          <p:nvPr/>
        </p:nvPicPr>
        <p:blipFill>
          <a:blip r:embed="rId3">
            <a:alphaModFix/>
          </a:blip>
          <a:stretch>
            <a:fillRect/>
          </a:stretch>
        </p:blipFill>
        <p:spPr>
          <a:xfrm>
            <a:off x="4933775" y="518625"/>
            <a:ext cx="3467824" cy="4411048"/>
          </a:xfrm>
          <a:prstGeom prst="rect">
            <a:avLst/>
          </a:prstGeom>
          <a:noFill/>
          <a:ln>
            <a:noFill/>
          </a:ln>
        </p:spPr>
      </p:pic>
      <p:sp>
        <p:nvSpPr>
          <p:cNvPr id="326" name="Shape 326"/>
          <p:cNvSpPr txBox="1"/>
          <p:nvPr/>
        </p:nvSpPr>
        <p:spPr>
          <a:xfrm>
            <a:off x="629838" y="4575500"/>
            <a:ext cx="3325800" cy="321900"/>
          </a:xfrm>
          <a:prstGeom prst="rect">
            <a:avLst/>
          </a:prstGeom>
          <a:noFill/>
          <a:ln>
            <a:noFill/>
          </a:ln>
        </p:spPr>
        <p:txBody>
          <a:bodyPr wrap="square" lIns="91425" tIns="91425" rIns="91425" bIns="91425" anchor="t" anchorCtr="0">
            <a:noAutofit/>
          </a:bodyPr>
          <a:lstStyle/>
          <a:p>
            <a:pPr lvl="0" rtl="0">
              <a:spcBef>
                <a:spcPts val="0"/>
              </a:spcBef>
              <a:buNone/>
            </a:pPr>
            <a:r>
              <a:rPr lang="en" sz="1200">
                <a:solidFill>
                  <a:schemeClr val="dk1"/>
                </a:solidFill>
                <a:latin typeface="Calibri"/>
                <a:ea typeface="Calibri"/>
                <a:cs typeface="Calibri"/>
                <a:sym typeface="Calibri"/>
              </a:rPr>
              <a:t>Balasubramanian S.*, Fu Y.*  et al., </a:t>
            </a:r>
            <a:r>
              <a:rPr lang="en" sz="1200" i="1">
                <a:solidFill>
                  <a:schemeClr val="dk1"/>
                </a:solidFill>
                <a:latin typeface="Calibri"/>
                <a:ea typeface="Calibri"/>
                <a:cs typeface="Calibri"/>
                <a:sym typeface="Calibri"/>
              </a:rPr>
              <a:t>NComms.</a:t>
            </a:r>
            <a:r>
              <a:rPr lang="en" sz="1200">
                <a:solidFill>
                  <a:schemeClr val="dk1"/>
                </a:solidFill>
                <a:latin typeface="Calibri"/>
                <a:ea typeface="Calibri"/>
                <a:cs typeface="Calibri"/>
                <a:sym typeface="Calibri"/>
              </a:rPr>
              <a:t>, ’17</a:t>
            </a:r>
          </a:p>
          <a:p>
            <a:pPr lvl="0" rtl="0">
              <a:spcBef>
                <a:spcPts val="0"/>
              </a:spcBef>
              <a:buNone/>
            </a:pPr>
            <a:endParaRPr/>
          </a:p>
        </p:txBody>
      </p:sp>
      <p:cxnSp>
        <p:nvCxnSpPr>
          <p:cNvPr id="327" name="Shape 327"/>
          <p:cNvCxnSpPr/>
          <p:nvPr/>
        </p:nvCxnSpPr>
        <p:spPr>
          <a:xfrm>
            <a:off x="2001078" y="1524000"/>
            <a:ext cx="3891272" cy="1489400"/>
          </a:xfrm>
          <a:prstGeom prst="straightConnector1">
            <a:avLst/>
          </a:prstGeom>
          <a:noFill/>
          <a:ln w="9525" cap="flat" cmpd="sng">
            <a:solidFill>
              <a:srgbClr val="008000"/>
            </a:solidFill>
            <a:prstDash val="solid"/>
            <a:round/>
            <a:headEnd type="none" w="lg" len="lg"/>
            <a:tailEnd type="triangle" w="lg" len="lg"/>
          </a:ln>
        </p:spPr>
      </p:cxnSp>
      <p:cxnSp>
        <p:nvCxnSpPr>
          <p:cNvPr id="328" name="Shape 328"/>
          <p:cNvCxnSpPr/>
          <p:nvPr/>
        </p:nvCxnSpPr>
        <p:spPr>
          <a:xfrm>
            <a:off x="2451652" y="3207026"/>
            <a:ext cx="3403873" cy="579874"/>
          </a:xfrm>
          <a:prstGeom prst="straightConnector1">
            <a:avLst/>
          </a:prstGeom>
          <a:noFill/>
          <a:ln w="9525" cap="flat" cmpd="sng">
            <a:solidFill>
              <a:srgbClr val="22228B"/>
            </a:solidFill>
            <a:prstDash val="solid"/>
            <a:round/>
            <a:headEnd type="none" w="lg" len="lg"/>
            <a:tailEnd type="triangle" w="lg" len="lg"/>
          </a:ln>
        </p:spPr>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Shape 333"/>
          <p:cNvSpPr txBox="1">
            <a:spLocks noGrp="1"/>
          </p:cNvSpPr>
          <p:nvPr>
            <p:ph type="title"/>
          </p:nvPr>
        </p:nvSpPr>
        <p:spPr>
          <a:xfrm>
            <a:off x="629850" y="342900"/>
            <a:ext cx="3752700" cy="426900"/>
          </a:xfrm>
          <a:prstGeom prst="rect">
            <a:avLst/>
          </a:prstGeom>
          <a:noFill/>
          <a:ln>
            <a:noFill/>
          </a:ln>
        </p:spPr>
        <p:txBody>
          <a:bodyPr wrap="square" lIns="68575" tIns="34275" rIns="68575" bIns="34275" anchor="b" anchorCtr="0">
            <a:noAutofit/>
          </a:bodyPr>
          <a:lstStyle/>
          <a:p>
            <a:pPr marL="0" marR="0" lvl="0" indent="0" algn="ctr" rtl="0">
              <a:lnSpc>
                <a:spcPct val="90000"/>
              </a:lnSpc>
              <a:spcBef>
                <a:spcPts val="0"/>
              </a:spcBef>
              <a:buClr>
                <a:srgbClr val="1F3864"/>
              </a:buClr>
              <a:buSzPct val="25000"/>
              <a:buFont typeface="Helvetica Neue"/>
              <a:buNone/>
            </a:pPr>
            <a:r>
              <a:rPr lang="en" sz="2000" b="1">
                <a:solidFill>
                  <a:srgbClr val="22228B"/>
                </a:solidFill>
                <a:latin typeface="Helvetica Neue"/>
                <a:ea typeface="Helvetica Neue"/>
                <a:cs typeface="Helvetica Neue"/>
                <a:sym typeface="Helvetica Neue"/>
              </a:rPr>
              <a:t>ALoFT refines cancer mutation characterization</a:t>
            </a:r>
          </a:p>
        </p:txBody>
      </p:sp>
      <p:pic>
        <p:nvPicPr>
          <p:cNvPr id="334" name="Shape 334" descr="g69630.png"/>
          <p:cNvPicPr preferRelativeResize="0"/>
          <p:nvPr/>
        </p:nvPicPr>
        <p:blipFill>
          <a:blip r:embed="rId3">
            <a:alphaModFix/>
          </a:blip>
          <a:stretch>
            <a:fillRect/>
          </a:stretch>
        </p:blipFill>
        <p:spPr>
          <a:xfrm>
            <a:off x="4826119" y="102075"/>
            <a:ext cx="3823233" cy="4719522"/>
          </a:xfrm>
          <a:prstGeom prst="rect">
            <a:avLst/>
          </a:prstGeom>
          <a:noFill/>
          <a:ln>
            <a:noFill/>
          </a:ln>
        </p:spPr>
      </p:pic>
      <p:sp>
        <p:nvSpPr>
          <p:cNvPr id="335" name="Shape 335"/>
          <p:cNvSpPr txBox="1"/>
          <p:nvPr/>
        </p:nvSpPr>
        <p:spPr>
          <a:xfrm>
            <a:off x="1098088" y="4821600"/>
            <a:ext cx="3325800" cy="321900"/>
          </a:xfrm>
          <a:prstGeom prst="rect">
            <a:avLst/>
          </a:prstGeom>
          <a:noFill/>
          <a:ln>
            <a:noFill/>
          </a:ln>
        </p:spPr>
        <p:txBody>
          <a:bodyPr wrap="square" lIns="91425" tIns="91425" rIns="91425" bIns="91425" anchor="t" anchorCtr="0">
            <a:noAutofit/>
          </a:bodyPr>
          <a:lstStyle/>
          <a:p>
            <a:pPr lvl="0" rtl="0">
              <a:spcBef>
                <a:spcPts val="0"/>
              </a:spcBef>
              <a:buNone/>
            </a:pPr>
            <a:r>
              <a:rPr lang="en" sz="1200">
                <a:solidFill>
                  <a:schemeClr val="dk1"/>
                </a:solidFill>
                <a:latin typeface="Calibri"/>
                <a:ea typeface="Calibri"/>
                <a:cs typeface="Calibri"/>
                <a:sym typeface="Calibri"/>
              </a:rPr>
              <a:t>Balasubramanian S.*, Fu Y.*  et al., </a:t>
            </a:r>
            <a:r>
              <a:rPr lang="en" sz="1200" i="1">
                <a:solidFill>
                  <a:schemeClr val="dk1"/>
                </a:solidFill>
                <a:latin typeface="Calibri"/>
                <a:ea typeface="Calibri"/>
                <a:cs typeface="Calibri"/>
                <a:sym typeface="Calibri"/>
              </a:rPr>
              <a:t>NComms.</a:t>
            </a:r>
            <a:r>
              <a:rPr lang="en" sz="1200">
                <a:solidFill>
                  <a:schemeClr val="dk1"/>
                </a:solidFill>
                <a:latin typeface="Calibri"/>
                <a:ea typeface="Calibri"/>
                <a:cs typeface="Calibri"/>
                <a:sym typeface="Calibri"/>
              </a:rPr>
              <a:t>, ’17</a:t>
            </a:r>
          </a:p>
          <a:p>
            <a:pPr lvl="0" rtl="0">
              <a:spcBef>
                <a:spcPts val="0"/>
              </a:spcBef>
              <a:buNone/>
            </a:pPr>
            <a:endParaRPr/>
          </a:p>
        </p:txBody>
      </p:sp>
      <p:pic>
        <p:nvPicPr>
          <p:cNvPr id="336" name="Shape 336" descr="text63366.png"/>
          <p:cNvPicPr preferRelativeResize="0"/>
          <p:nvPr/>
        </p:nvPicPr>
        <p:blipFill>
          <a:blip r:embed="rId4">
            <a:alphaModFix/>
          </a:blip>
          <a:stretch>
            <a:fillRect/>
          </a:stretch>
        </p:blipFill>
        <p:spPr>
          <a:xfrm>
            <a:off x="1176124" y="924550"/>
            <a:ext cx="2844053" cy="2577328"/>
          </a:xfrm>
          <a:prstGeom prst="rect">
            <a:avLst/>
          </a:prstGeom>
          <a:noFill/>
          <a:ln>
            <a:noFill/>
          </a:ln>
        </p:spPr>
      </p:pic>
      <p:sp>
        <p:nvSpPr>
          <p:cNvPr id="337" name="Shape 337"/>
          <p:cNvSpPr txBox="1"/>
          <p:nvPr/>
        </p:nvSpPr>
        <p:spPr>
          <a:xfrm>
            <a:off x="604900" y="3136675"/>
            <a:ext cx="4312200" cy="1956300"/>
          </a:xfrm>
          <a:prstGeom prst="rect">
            <a:avLst/>
          </a:prstGeom>
          <a:noFill/>
          <a:ln>
            <a:noFill/>
          </a:ln>
        </p:spPr>
        <p:txBody>
          <a:bodyPr wrap="square" lIns="91425" tIns="91425" rIns="91425" bIns="91425" anchor="ctr" anchorCtr="0">
            <a:noAutofit/>
          </a:bodyPr>
          <a:lstStyle/>
          <a:p>
            <a:pPr lvl="0" rtl="0">
              <a:lnSpc>
                <a:spcPct val="90000"/>
              </a:lnSpc>
              <a:spcBef>
                <a:spcPts val="800"/>
              </a:spcBef>
              <a:buNone/>
            </a:pPr>
            <a:r>
              <a:rPr lang="en" i="1">
                <a:solidFill>
                  <a:schemeClr val="dk1"/>
                </a:solidFill>
                <a:latin typeface="Helvetica Neue"/>
                <a:ea typeface="Helvetica Neue"/>
                <a:cs typeface="Helvetica Neue"/>
                <a:sym typeface="Helvetica Neue"/>
              </a:rPr>
              <a:t>Vogelstein et al. '13:</a:t>
            </a:r>
            <a:r>
              <a:rPr lang="en">
                <a:solidFill>
                  <a:schemeClr val="dk1"/>
                </a:solidFill>
                <a:latin typeface="Helvetica Neue"/>
                <a:ea typeface="Helvetica Neue"/>
                <a:cs typeface="Helvetica Neue"/>
                <a:sym typeface="Helvetica Neue"/>
              </a:rPr>
              <a:t> if &gt;20% of mutations in gene inactivating → tumor suppressor gene (TSG).</a:t>
            </a:r>
          </a:p>
          <a:p>
            <a:pPr lvl="0" rtl="0">
              <a:lnSpc>
                <a:spcPct val="90000"/>
              </a:lnSpc>
              <a:spcBef>
                <a:spcPts val="800"/>
              </a:spcBef>
              <a:spcAft>
                <a:spcPts val="1600"/>
              </a:spcAft>
              <a:buNone/>
            </a:pPr>
            <a:r>
              <a:rPr lang="en">
                <a:solidFill>
                  <a:schemeClr val="dk1"/>
                </a:solidFill>
                <a:latin typeface="Helvetica Neue"/>
                <a:ea typeface="Helvetica Neue"/>
                <a:cs typeface="Helvetica Neue"/>
                <a:sym typeface="Helvetica Neue"/>
              </a:rPr>
              <a:t>ALoFT further refines 20/20 rule predictions.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41"/>
        <p:cNvGrpSpPr/>
        <p:nvPr/>
      </p:nvGrpSpPr>
      <p:grpSpPr>
        <a:xfrm>
          <a:off x="0" y="0"/>
          <a:ext cx="0" cy="0"/>
          <a:chOff x="0" y="0"/>
          <a:chExt cx="0" cy="0"/>
        </a:xfrm>
      </p:grpSpPr>
      <p:sp>
        <p:nvSpPr>
          <p:cNvPr id="342" name="Shape 342"/>
          <p:cNvSpPr txBox="1">
            <a:spLocks noGrp="1"/>
          </p:cNvSpPr>
          <p:nvPr>
            <p:ph type="title"/>
          </p:nvPr>
        </p:nvSpPr>
        <p:spPr>
          <a:xfrm>
            <a:off x="0" y="108347"/>
            <a:ext cx="9144000" cy="615600"/>
          </a:xfrm>
          <a:prstGeom prst="rect">
            <a:avLst/>
          </a:prstGeom>
          <a:noFill/>
          <a:ln>
            <a:noFill/>
          </a:ln>
        </p:spPr>
        <p:txBody>
          <a:bodyPr wrap="square" lIns="92050" tIns="46025" rIns="92050" bIns="46025" anchor="ctr" anchorCtr="0">
            <a:noAutofit/>
          </a:bodyPr>
          <a:lstStyle/>
          <a:p>
            <a:pPr marL="0" marR="0" lvl="0" indent="0" algn="ctr" rtl="0">
              <a:lnSpc>
                <a:spcPct val="100000"/>
              </a:lnSpc>
              <a:spcBef>
                <a:spcPts val="0"/>
              </a:spcBef>
              <a:spcAft>
                <a:spcPts val="0"/>
              </a:spcAft>
              <a:buClr>
                <a:srgbClr val="7F7F7F"/>
              </a:buClr>
              <a:buSzPct val="25000"/>
              <a:buFont typeface="Helvetica Neue"/>
              <a:buNone/>
            </a:pPr>
            <a:r>
              <a:rPr lang="en" sz="1800" b="1" i="0" u="none" strike="noStrike" cap="none">
                <a:solidFill>
                  <a:srgbClr val="666666"/>
                </a:solidFill>
                <a:latin typeface="Helvetica Neue"/>
                <a:ea typeface="Helvetica Neue"/>
                <a:cs typeface="Helvetica Neue"/>
                <a:sym typeface="Helvetica Neue"/>
              </a:rPr>
              <a:t>Prioritizing somatic variants: </a:t>
            </a:r>
            <a:br>
              <a:rPr lang="en" sz="1800" b="1" i="0" u="none" strike="noStrike" cap="none">
                <a:solidFill>
                  <a:srgbClr val="666666"/>
                </a:solidFill>
                <a:latin typeface="Helvetica Neue"/>
                <a:ea typeface="Helvetica Neue"/>
                <a:cs typeface="Helvetica Neue"/>
                <a:sym typeface="Helvetica Neue"/>
              </a:rPr>
            </a:br>
            <a:r>
              <a:rPr lang="en" sz="1800" b="1" i="0" u="none" strike="noStrike" cap="none">
                <a:solidFill>
                  <a:srgbClr val="666666"/>
                </a:solidFill>
                <a:latin typeface="Helvetica Neue"/>
                <a:ea typeface="Helvetica Neue"/>
                <a:cs typeface="Helvetica Neue"/>
                <a:sym typeface="Helvetica Neue"/>
              </a:rPr>
              <a:t>Approaches to identifying key variants through functional impact &amp; recurrence</a:t>
            </a:r>
          </a:p>
        </p:txBody>
      </p:sp>
      <p:sp>
        <p:nvSpPr>
          <p:cNvPr id="343" name="Shape 343"/>
          <p:cNvSpPr txBox="1">
            <a:spLocks noGrp="1"/>
          </p:cNvSpPr>
          <p:nvPr>
            <p:ph type="body" idx="1"/>
          </p:nvPr>
        </p:nvSpPr>
        <p:spPr>
          <a:xfrm>
            <a:off x="50800" y="778675"/>
            <a:ext cx="4112100"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666666"/>
              </a:buClr>
              <a:buSzPct val="100000"/>
              <a:buFont typeface="Helvetica Neue"/>
              <a:buChar char="•"/>
            </a:pPr>
            <a:r>
              <a:rPr lang="en" sz="1700" b="0" i="0" u="none" strike="noStrike" cap="none">
                <a:solidFill>
                  <a:srgbClr val="666666"/>
                </a:solidFill>
                <a:latin typeface="Helvetica Neue"/>
                <a:ea typeface="Helvetica Neue"/>
                <a:cs typeface="Helvetica Neue"/>
                <a:sym typeface="Helvetica Neue"/>
              </a:rPr>
              <a:t>Introduction</a:t>
            </a:r>
          </a:p>
          <a:p>
            <a:pPr marL="571500" marR="0" lvl="1" indent="-228600" algn="l" rtl="0">
              <a:lnSpc>
                <a:spcPct val="100000"/>
              </a:lnSpc>
              <a:spcBef>
                <a:spcPts val="400"/>
              </a:spcBef>
              <a:spcAft>
                <a:spcPts val="0"/>
              </a:spcAft>
              <a:buClr>
                <a:srgbClr val="666666"/>
              </a:buClr>
              <a:buSzPct val="100000"/>
              <a:buFont typeface="Helvetica Neue"/>
              <a:buChar char="•"/>
            </a:pPr>
            <a:r>
              <a:rPr lang="en" sz="1300" b="0" i="0" u="none" strike="noStrike" cap="none">
                <a:solidFill>
                  <a:srgbClr val="666666"/>
                </a:solidFill>
                <a:latin typeface="Helvetica Neue"/>
                <a:ea typeface="Helvetica Neue"/>
                <a:cs typeface="Helvetica Neue"/>
                <a:sym typeface="Helvetica Neue"/>
              </a:rPr>
              <a:t>Large growth in cancer genome data</a:t>
            </a:r>
          </a:p>
          <a:p>
            <a:pPr marL="571500" marR="0" lvl="1" indent="-228600" algn="l" rtl="0">
              <a:lnSpc>
                <a:spcPct val="100000"/>
              </a:lnSpc>
              <a:spcBef>
                <a:spcPts val="400"/>
              </a:spcBef>
              <a:spcAft>
                <a:spcPts val="0"/>
              </a:spcAft>
              <a:buClr>
                <a:srgbClr val="666666"/>
              </a:buClr>
              <a:buSzPct val="100000"/>
              <a:buFont typeface="Helvetica Neue"/>
              <a:buChar char="•"/>
            </a:pPr>
            <a:r>
              <a:rPr lang="en" sz="1300" b="0" i="0" u="none" strike="noStrike" cap="none">
                <a:solidFill>
                  <a:srgbClr val="666666"/>
                </a:solidFill>
                <a:latin typeface="Helvetica Neue"/>
                <a:ea typeface="Helvetica Neue"/>
                <a:cs typeface="Helvetica Neue"/>
                <a:sym typeface="Helvetica Neue"/>
              </a:rPr>
              <a:t>Mining the data to prioritize variants </a:t>
            </a:r>
            <a:br>
              <a:rPr lang="en" sz="1300" b="0" i="0" u="none" strike="noStrike" cap="none">
                <a:solidFill>
                  <a:srgbClr val="666666"/>
                </a:solidFill>
                <a:latin typeface="Helvetica Neue"/>
                <a:ea typeface="Helvetica Neue"/>
                <a:cs typeface="Helvetica Neue"/>
                <a:sym typeface="Helvetica Neue"/>
              </a:rPr>
            </a:br>
            <a:r>
              <a:rPr lang="en" sz="1300" b="0" i="0" u="none" strike="noStrike" cap="none">
                <a:solidFill>
                  <a:srgbClr val="666666"/>
                </a:solidFill>
                <a:latin typeface="Helvetica Neue"/>
                <a:ea typeface="Helvetica Neue"/>
                <a:cs typeface="Helvetica Neue"/>
                <a:sym typeface="Helvetica Neue"/>
              </a:rPr>
              <a:t>for key drivers</a:t>
            </a:r>
          </a:p>
          <a:p>
            <a:pPr marL="228600" marR="0" lvl="1" indent="-228600" algn="l" rtl="0">
              <a:lnSpc>
                <a:spcPct val="100000"/>
              </a:lnSpc>
              <a:spcBef>
                <a:spcPts val="0"/>
              </a:spcBef>
              <a:spcAft>
                <a:spcPts val="0"/>
              </a:spcAft>
              <a:buClr>
                <a:srgbClr val="666666"/>
              </a:buClr>
              <a:buSzPct val="100000"/>
              <a:buFont typeface="Helvetica Neue"/>
              <a:buChar char="•"/>
            </a:pPr>
            <a:r>
              <a:rPr lang="en" sz="1700" b="0" i="0" u="none" strike="noStrike" cap="none">
                <a:solidFill>
                  <a:srgbClr val="666666"/>
                </a:solidFill>
                <a:latin typeface="Helvetica Neue"/>
                <a:ea typeface="Helvetica Neue"/>
                <a:cs typeface="Helvetica Neue"/>
                <a:sym typeface="Helvetica Neue"/>
              </a:rPr>
              <a:t>Functional impact #1: Coding</a:t>
            </a:r>
          </a:p>
          <a:p>
            <a:pPr marL="571500" marR="0" lvl="1" indent="-228600" algn="l" rtl="0">
              <a:lnSpc>
                <a:spcPct val="100000"/>
              </a:lnSpc>
              <a:spcBef>
                <a:spcPts val="500"/>
              </a:spcBef>
              <a:spcAft>
                <a:spcPts val="0"/>
              </a:spcAft>
              <a:buClr>
                <a:srgbClr val="666666"/>
              </a:buClr>
              <a:buSzPct val="100000"/>
              <a:buFont typeface="Merriweather Sans"/>
              <a:buChar char="•"/>
            </a:pPr>
            <a:r>
              <a:rPr lang="en" sz="1400" b="1" i="0" u="sng" strike="noStrike" cap="none">
                <a:solidFill>
                  <a:srgbClr val="FFFF00"/>
                </a:solidFill>
                <a:latin typeface="Arial"/>
                <a:ea typeface="Arial"/>
                <a:cs typeface="Arial"/>
                <a:sym typeface="Arial"/>
              </a:rPr>
              <a:t>ALoFT</a:t>
            </a:r>
            <a:r>
              <a:rPr lang="en" sz="1400" b="0" i="0" u="none" strike="noStrike" cap="none">
                <a:solidFill>
                  <a:srgbClr val="666666"/>
                </a:solidFill>
                <a:latin typeface="Arial"/>
                <a:ea typeface="Arial"/>
                <a:cs typeface="Arial"/>
                <a:sym typeface="Arial"/>
              </a:rPr>
              <a:t>: Annotation of Loss-of-Function Transcripts. LOF annotation as a complex problem. </a:t>
            </a:r>
          </a:p>
          <a:p>
            <a:pPr marL="571500" marR="0" lvl="1" indent="-228600" algn="l" rtl="0">
              <a:lnSpc>
                <a:spcPct val="100000"/>
              </a:lnSpc>
              <a:spcBef>
                <a:spcPts val="500"/>
              </a:spcBef>
              <a:spcAft>
                <a:spcPts val="0"/>
              </a:spcAft>
              <a:buClr>
                <a:srgbClr val="666666"/>
              </a:buClr>
              <a:buSzPct val="100000"/>
              <a:buFont typeface="Merriweather Sans"/>
              <a:buChar char="•"/>
            </a:pPr>
            <a:r>
              <a:rPr lang="en" sz="1400" b="0" i="0" u="none" strike="noStrike" cap="none">
                <a:solidFill>
                  <a:srgbClr val="666666"/>
                </a:solidFill>
                <a:latin typeface="Arial"/>
                <a:ea typeface="Arial"/>
                <a:cs typeface="Arial"/>
                <a:sym typeface="Arial"/>
              </a:rPr>
              <a:t>Finding deleterious LoF SNVs</a:t>
            </a:r>
          </a:p>
          <a:p>
            <a:pPr marL="571500" marR="0" lvl="1" indent="-228600" algn="l" rtl="0">
              <a:lnSpc>
                <a:spcPct val="100000"/>
              </a:lnSpc>
              <a:spcBef>
                <a:spcPts val="500"/>
              </a:spcBef>
              <a:spcAft>
                <a:spcPts val="0"/>
              </a:spcAft>
              <a:buClr>
                <a:srgbClr val="666666"/>
              </a:buClr>
              <a:buSzPct val="100000"/>
              <a:buFont typeface="Merriweather Sans"/>
              <a:buChar char="•"/>
            </a:pPr>
            <a:r>
              <a:rPr lang="en" sz="1400" b="1" i="0" u="sng" strike="noStrike" cap="none">
                <a:solidFill>
                  <a:srgbClr val="FFFF00"/>
                </a:solidFill>
                <a:latin typeface="Arial"/>
                <a:ea typeface="Arial"/>
                <a:cs typeface="Arial"/>
                <a:sym typeface="Arial"/>
              </a:rPr>
              <a:t>Frustration</a:t>
            </a:r>
            <a:r>
              <a:rPr lang="en" sz="1400" b="0" i="0" u="none" strike="noStrike" cap="none">
                <a:solidFill>
                  <a:srgbClr val="666666"/>
                </a:solidFill>
                <a:latin typeface="Arial"/>
                <a:ea typeface="Arial"/>
                <a:cs typeface="Arial"/>
                <a:sym typeface="Arial"/>
              </a:rPr>
              <a:t> as a localized metric of SNV impact. Differential profiles for oncogenes vs. TSGs</a:t>
            </a:r>
          </a:p>
          <a:p>
            <a:pPr marL="228600" marR="0" lvl="1" indent="-228600" algn="l" rtl="0">
              <a:lnSpc>
                <a:spcPct val="100000"/>
              </a:lnSpc>
              <a:spcBef>
                <a:spcPts val="0"/>
              </a:spcBef>
              <a:spcAft>
                <a:spcPts val="0"/>
              </a:spcAft>
              <a:buClr>
                <a:srgbClr val="666666"/>
              </a:buClr>
              <a:buSzPct val="100000"/>
              <a:buFont typeface="Helvetica Neue"/>
              <a:buChar char="•"/>
            </a:pPr>
            <a:r>
              <a:rPr lang="en" sz="1700" b="0" i="0" u="none" strike="noStrike" cap="none">
                <a:solidFill>
                  <a:srgbClr val="666666"/>
                </a:solidFill>
                <a:latin typeface="Helvetica Neue"/>
                <a:ea typeface="Helvetica Neue"/>
                <a:cs typeface="Helvetica Neue"/>
                <a:sym typeface="Helvetica Neue"/>
              </a:rPr>
              <a:t>Functional impact #2: Non-coding</a:t>
            </a:r>
          </a:p>
          <a:p>
            <a:pPr marL="571500" marR="0" lvl="1" indent="-228600" algn="l" rtl="0">
              <a:lnSpc>
                <a:spcPct val="100000"/>
              </a:lnSpc>
              <a:spcBef>
                <a:spcPts val="500"/>
              </a:spcBef>
              <a:spcAft>
                <a:spcPts val="0"/>
              </a:spcAft>
              <a:buClr>
                <a:srgbClr val="666666"/>
              </a:buClr>
              <a:buSzPct val="100000"/>
              <a:buFont typeface="Merriweather Sans"/>
              <a:buChar char="•"/>
            </a:pPr>
            <a:r>
              <a:rPr lang="en" sz="1400" b="1" i="0" u="sng" strike="noStrike" cap="none">
                <a:solidFill>
                  <a:srgbClr val="FFFF00"/>
                </a:solidFill>
                <a:latin typeface="Arial"/>
                <a:ea typeface="Arial"/>
                <a:cs typeface="Arial"/>
                <a:sym typeface="Arial"/>
              </a:rPr>
              <a:t>FunSeq</a:t>
            </a:r>
            <a:r>
              <a:rPr lang="en" sz="1400" b="0" i="0" u="none" strike="noStrike" cap="none">
                <a:solidFill>
                  <a:srgbClr val="666666"/>
                </a:solidFill>
                <a:latin typeface="Arial"/>
                <a:ea typeface="Arial"/>
                <a:cs typeface="Arial"/>
                <a:sym typeface="Arial"/>
              </a:rPr>
              <a:t> integrates evidence, with an entropy based weighting scheme</a:t>
            </a:r>
            <a:br>
              <a:rPr lang="en" sz="1400" b="0" i="0" u="none" strike="noStrike" cap="none">
                <a:solidFill>
                  <a:srgbClr val="666666"/>
                </a:solidFill>
                <a:latin typeface="Arial"/>
                <a:ea typeface="Arial"/>
                <a:cs typeface="Arial"/>
                <a:sym typeface="Arial"/>
              </a:rPr>
            </a:br>
            <a:endParaRPr lang="en" sz="1400" b="0" i="0" u="none" strike="noStrike" cap="none">
              <a:solidFill>
                <a:srgbClr val="666666"/>
              </a:solidFill>
              <a:latin typeface="Arial"/>
              <a:ea typeface="Arial"/>
              <a:cs typeface="Arial"/>
              <a:sym typeface="Arial"/>
            </a:endParaRPr>
          </a:p>
        </p:txBody>
      </p:sp>
      <p:sp>
        <p:nvSpPr>
          <p:cNvPr id="344" name="Shape 344"/>
          <p:cNvSpPr txBox="1">
            <a:spLocks noGrp="1"/>
          </p:cNvSpPr>
          <p:nvPr>
            <p:ph type="body" idx="1"/>
          </p:nvPr>
        </p:nvSpPr>
        <p:spPr>
          <a:xfrm>
            <a:off x="3949350" y="778675"/>
            <a:ext cx="5136000"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666666"/>
              </a:buClr>
              <a:buSzPct val="100000"/>
              <a:buFont typeface="Helvetica Neue"/>
              <a:buChar char="•"/>
            </a:pPr>
            <a:r>
              <a:rPr lang="en" sz="1700" b="0" i="0" u="none" strike="noStrike" cap="none">
                <a:solidFill>
                  <a:srgbClr val="666666"/>
                </a:solidFill>
                <a:latin typeface="Helvetica Neue"/>
                <a:ea typeface="Helvetica Neue"/>
                <a:cs typeface="Helvetica Neue"/>
                <a:sym typeface="Helvetica Neue"/>
              </a:rPr>
              <a:t>Recurrence #1: </a:t>
            </a:r>
            <a:br>
              <a:rPr lang="en" sz="1700" b="0" i="0" u="none" strike="noStrike" cap="none">
                <a:solidFill>
                  <a:srgbClr val="666666"/>
                </a:solidFill>
                <a:latin typeface="Helvetica Neue"/>
                <a:ea typeface="Helvetica Neue"/>
                <a:cs typeface="Helvetica Neue"/>
                <a:sym typeface="Helvetica Neue"/>
              </a:rPr>
            </a:br>
            <a:r>
              <a:rPr lang="en" sz="1700" b="0" i="0" u="none" strike="noStrike" cap="none">
                <a:solidFill>
                  <a:srgbClr val="666666"/>
                </a:solidFill>
                <a:latin typeface="Helvetica Neue"/>
                <a:ea typeface="Helvetica Neue"/>
                <a:cs typeface="Helvetica Neue"/>
                <a:sym typeface="Helvetica Neue"/>
              </a:rPr>
              <a:t>Statistics for driver identification </a:t>
            </a:r>
          </a:p>
          <a:p>
            <a:pPr marL="571500" marR="0" lvl="1" indent="-228600" algn="l" rtl="0">
              <a:lnSpc>
                <a:spcPct val="100000"/>
              </a:lnSpc>
              <a:spcBef>
                <a:spcPts val="400"/>
              </a:spcBef>
              <a:spcAft>
                <a:spcPts val="0"/>
              </a:spcAft>
              <a:buClr>
                <a:srgbClr val="666666"/>
              </a:buClr>
              <a:buSzPct val="100000"/>
              <a:buFont typeface="Helvetica Neue"/>
              <a:buChar char="•"/>
            </a:pPr>
            <a:r>
              <a:rPr lang="en" sz="1300" b="1" i="0" u="sng" strike="noStrike" cap="none">
                <a:solidFill>
                  <a:srgbClr val="FFFF00"/>
                </a:solidFill>
                <a:latin typeface="Helvetica Neue"/>
                <a:ea typeface="Helvetica Neue"/>
                <a:cs typeface="Helvetica Neue"/>
                <a:sym typeface="Helvetica Neue"/>
              </a:rPr>
              <a:t>Background mutation rate</a:t>
            </a:r>
            <a:r>
              <a:rPr lang="en" sz="1300" b="0" i="0" u="none" strike="noStrike" cap="none">
                <a:solidFill>
                  <a:srgbClr val="666666"/>
                </a:solidFill>
                <a:latin typeface="Helvetica Neue"/>
                <a:ea typeface="Helvetica Neue"/>
                <a:cs typeface="Helvetica Neue"/>
                <a:sym typeface="Helvetica Neue"/>
              </a:rPr>
              <a:t> significantly varies &amp; is correlated with replication timing &amp; TADs</a:t>
            </a:r>
          </a:p>
          <a:p>
            <a:pPr marL="571500" marR="0" lvl="1" indent="-228600" algn="l" rtl="0">
              <a:lnSpc>
                <a:spcPct val="100000"/>
              </a:lnSpc>
              <a:spcBef>
                <a:spcPts val="400"/>
              </a:spcBef>
              <a:spcAft>
                <a:spcPts val="0"/>
              </a:spcAft>
              <a:buClr>
                <a:srgbClr val="666666"/>
              </a:buClr>
              <a:buSzPct val="100000"/>
              <a:buFont typeface="Helvetica Neue"/>
              <a:buChar char="•"/>
            </a:pPr>
            <a:r>
              <a:rPr lang="en" sz="1300" b="0" i="0" u="none" strike="noStrike" cap="none">
                <a:solidFill>
                  <a:srgbClr val="666666"/>
                </a:solidFill>
                <a:latin typeface="Helvetica Neue"/>
                <a:ea typeface="Helvetica Neue"/>
                <a:cs typeface="Helvetica Neue"/>
                <a:sym typeface="Helvetica Neue"/>
              </a:rPr>
              <a:t>Developed a variety of parametric &amp; non-parametric methods taking this into account</a:t>
            </a:r>
          </a:p>
          <a:p>
            <a:pPr marL="571500" marR="0" lvl="1" indent="-228600" algn="l" rtl="0">
              <a:lnSpc>
                <a:spcPct val="100000"/>
              </a:lnSpc>
              <a:spcBef>
                <a:spcPts val="400"/>
              </a:spcBef>
              <a:spcAft>
                <a:spcPts val="0"/>
              </a:spcAft>
              <a:buClr>
                <a:srgbClr val="666666"/>
              </a:buClr>
              <a:buSzPct val="100000"/>
              <a:buFont typeface="Helvetica Neue"/>
              <a:buChar char="•"/>
            </a:pPr>
            <a:r>
              <a:rPr lang="en" sz="1300" b="1" i="0" u="sng" strike="noStrike" cap="none">
                <a:solidFill>
                  <a:srgbClr val="FFFF00"/>
                </a:solidFill>
                <a:latin typeface="Helvetica Neue"/>
                <a:ea typeface="Helvetica Neue"/>
                <a:cs typeface="Helvetica Neue"/>
                <a:sym typeface="Helvetica Neue"/>
              </a:rPr>
              <a:t>LARVA</a:t>
            </a:r>
            <a:r>
              <a:rPr lang="en" sz="1300" b="0" i="0" u="none" strike="noStrike" cap="none">
                <a:solidFill>
                  <a:srgbClr val="666666"/>
                </a:solidFill>
                <a:latin typeface="Helvetica Neue"/>
                <a:ea typeface="Helvetica Neue"/>
                <a:cs typeface="Helvetica Neue"/>
                <a:sym typeface="Helvetica Neue"/>
              </a:rPr>
              <a:t> uses parametric beta-binomial model, explicitly modeling covariates</a:t>
            </a:r>
          </a:p>
          <a:p>
            <a:pPr marL="571500" marR="0" lvl="1" indent="-228600" algn="l" rtl="0">
              <a:lnSpc>
                <a:spcPct val="100000"/>
              </a:lnSpc>
              <a:spcBef>
                <a:spcPts val="400"/>
              </a:spcBef>
              <a:spcAft>
                <a:spcPts val="0"/>
              </a:spcAft>
              <a:buClr>
                <a:srgbClr val="666666"/>
              </a:buClr>
              <a:buSzPct val="100000"/>
              <a:buFont typeface="Helvetica Neue"/>
              <a:buChar char="•"/>
            </a:pPr>
            <a:r>
              <a:rPr lang="en" sz="1300" b="1" i="0" u="sng" strike="noStrike" cap="none">
                <a:solidFill>
                  <a:srgbClr val="FFFF00"/>
                </a:solidFill>
                <a:latin typeface="Helvetica Neue"/>
                <a:ea typeface="Helvetica Neue"/>
                <a:cs typeface="Helvetica Neue"/>
                <a:sym typeface="Helvetica Neue"/>
              </a:rPr>
              <a:t>MOAT</a:t>
            </a:r>
            <a:r>
              <a:rPr lang="en" sz="1300" b="0" i="0" u="none" strike="noStrike" cap="none">
                <a:solidFill>
                  <a:srgbClr val="666666"/>
                </a:solidFill>
                <a:latin typeface="Helvetica Neue"/>
                <a:ea typeface="Helvetica Neue"/>
                <a:cs typeface="Helvetica Neue"/>
                <a:sym typeface="Helvetica Neue"/>
              </a:rPr>
              <a:t> does a variety of non-parm. shuffles (annotation, variants, &amp;c). Useful when explicit covariates not available. Slower than but speeded up w/ GPUs</a:t>
            </a:r>
          </a:p>
          <a:p>
            <a:pPr marL="228600" marR="0" lvl="0" indent="-228600" algn="l" rtl="0">
              <a:lnSpc>
                <a:spcPct val="100000"/>
              </a:lnSpc>
              <a:spcBef>
                <a:spcPts val="400"/>
              </a:spcBef>
              <a:spcAft>
                <a:spcPts val="0"/>
              </a:spcAft>
              <a:buClr>
                <a:srgbClr val="666666"/>
              </a:buClr>
              <a:buSzPct val="100000"/>
              <a:buFont typeface="Helvetica Neue"/>
              <a:buChar char="•"/>
            </a:pPr>
            <a:r>
              <a:rPr lang="en" sz="1700" b="0" i="0" u="none" strike="noStrike" cap="none">
                <a:solidFill>
                  <a:srgbClr val="666666"/>
                </a:solidFill>
                <a:latin typeface="Helvetica Neue"/>
                <a:ea typeface="Helvetica Neue"/>
                <a:cs typeface="Helvetica Neue"/>
                <a:sym typeface="Helvetica Neue"/>
              </a:rPr>
              <a:t>Recurrence #2:</a:t>
            </a:r>
            <a:br>
              <a:rPr lang="en" sz="1700" b="0" i="0" u="none" strike="noStrike" cap="none">
                <a:solidFill>
                  <a:srgbClr val="666666"/>
                </a:solidFill>
                <a:latin typeface="Helvetica Neue"/>
                <a:ea typeface="Helvetica Neue"/>
                <a:cs typeface="Helvetica Neue"/>
                <a:sym typeface="Helvetica Neue"/>
              </a:rPr>
            </a:br>
            <a:r>
              <a:rPr lang="en" sz="1700" b="0" i="0" u="none" strike="noStrike" cap="none">
                <a:solidFill>
                  <a:srgbClr val="666666"/>
                </a:solidFill>
                <a:latin typeface="Helvetica Neue"/>
                <a:ea typeface="Helvetica Neue"/>
                <a:cs typeface="Helvetica Neue"/>
                <a:sym typeface="Helvetica Neue"/>
              </a:rPr>
              <a:t>(Low-power) application to </a:t>
            </a:r>
            <a:r>
              <a:rPr lang="en" sz="1700" b="1" i="0" u="sng" strike="noStrike" cap="none">
                <a:solidFill>
                  <a:srgbClr val="FFFF00"/>
                </a:solidFill>
                <a:latin typeface="Helvetica Neue"/>
                <a:ea typeface="Helvetica Neue"/>
                <a:cs typeface="Helvetica Neue"/>
                <a:sym typeface="Helvetica Neue"/>
              </a:rPr>
              <a:t>pRCC</a:t>
            </a:r>
          </a:p>
          <a:p>
            <a:pPr marL="571500" marR="0" lvl="1" indent="-228600" algn="l" rtl="0">
              <a:lnSpc>
                <a:spcPct val="100000"/>
              </a:lnSpc>
              <a:spcBef>
                <a:spcPts val="400"/>
              </a:spcBef>
              <a:spcAft>
                <a:spcPts val="0"/>
              </a:spcAft>
              <a:buClr>
                <a:srgbClr val="666666"/>
              </a:buClr>
              <a:buSzPct val="100000"/>
              <a:buFont typeface="Helvetica Neue"/>
              <a:buChar char="•"/>
            </a:pPr>
            <a:r>
              <a:rPr lang="en" sz="1300" b="0" i="0" u="none" strike="noStrike" cap="none">
                <a:solidFill>
                  <a:srgbClr val="666666"/>
                </a:solidFill>
                <a:latin typeface="Helvetica Neue"/>
                <a:ea typeface="Helvetica Neue"/>
                <a:cs typeface="Helvetica Neue"/>
                <a:sym typeface="Helvetica Neue"/>
              </a:rPr>
              <a:t>WGS finds additional facts on the canonical driver, MET. Other suggestive non-coding hotspots.</a:t>
            </a:r>
          </a:p>
          <a:p>
            <a:pPr marL="571500" marR="0" lvl="1" indent="-228600" algn="l" rtl="0">
              <a:lnSpc>
                <a:spcPct val="100000"/>
              </a:lnSpc>
              <a:spcBef>
                <a:spcPts val="400"/>
              </a:spcBef>
              <a:spcAft>
                <a:spcPts val="0"/>
              </a:spcAft>
              <a:buClr>
                <a:srgbClr val="666666"/>
              </a:buClr>
              <a:buSzPct val="100000"/>
              <a:buFont typeface="Helvetica Neue"/>
              <a:buChar char="•"/>
            </a:pPr>
            <a:r>
              <a:rPr lang="en" sz="1300" b="0" i="0" u="none" strike="noStrike" cap="none">
                <a:solidFill>
                  <a:srgbClr val="666666"/>
                </a:solidFill>
                <a:latin typeface="Helvetica Neue"/>
                <a:ea typeface="Helvetica Neue"/>
                <a:cs typeface="Helvetica Neue"/>
                <a:sym typeface="Helvetica Neue"/>
              </a:rPr>
              <a:t>Tumor evolution analysis of the timing of key mutations helps with classification</a:t>
            </a:r>
          </a:p>
        </p:txBody>
      </p:sp>
      <p:sp>
        <p:nvSpPr>
          <p:cNvPr id="345" name="Shape 345"/>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Shape 351"/>
          <p:cNvSpPr txBox="1">
            <a:spLocks noGrp="1"/>
          </p:cNvSpPr>
          <p:nvPr>
            <p:ph type="title"/>
          </p:nvPr>
        </p:nvSpPr>
        <p:spPr>
          <a:xfrm>
            <a:off x="7015375" y="1021825"/>
            <a:ext cx="1835400" cy="580800"/>
          </a:xfrm>
          <a:prstGeom prst="rect">
            <a:avLst/>
          </a:prstGeom>
          <a:noFill/>
          <a:ln>
            <a:noFill/>
          </a:ln>
        </p:spPr>
        <p:txBody>
          <a:bodyPr wrap="square" lIns="68575" tIns="34275" rIns="68575" bIns="34275" anchor="ctr" anchorCtr="0">
            <a:noAutofit/>
          </a:bodyPr>
          <a:lstStyle/>
          <a:p>
            <a:pPr marL="0" marR="0" lvl="0" indent="0" algn="ctr" rtl="0">
              <a:lnSpc>
                <a:spcPct val="90000"/>
              </a:lnSpc>
              <a:spcBef>
                <a:spcPts val="0"/>
              </a:spcBef>
              <a:buClr>
                <a:schemeClr val="dk1"/>
              </a:buClr>
              <a:buSzPct val="25000"/>
              <a:buFont typeface="Calibri"/>
              <a:buNone/>
            </a:pPr>
            <a:r>
              <a:rPr lang="en"/>
              <a:t>What is</a:t>
            </a:r>
            <a:r>
              <a:rPr lang="en" sz="2400" b="1" i="0" u="none" strike="noStrike" cap="none">
                <a:solidFill>
                  <a:srgbClr val="22228B"/>
                </a:solidFill>
                <a:latin typeface="Arial"/>
                <a:ea typeface="Arial"/>
                <a:cs typeface="Arial"/>
                <a:sym typeface="Arial"/>
              </a:rPr>
              <a:t> localized frustration?</a:t>
            </a:r>
          </a:p>
        </p:txBody>
      </p:sp>
      <p:pic>
        <p:nvPicPr>
          <p:cNvPr id="352" name="Shape 352"/>
          <p:cNvPicPr preferRelativeResize="0"/>
          <p:nvPr/>
        </p:nvPicPr>
        <p:blipFill rotWithShape="1">
          <a:blip r:embed="rId3">
            <a:alphaModFix/>
          </a:blip>
          <a:srcRect/>
          <a:stretch/>
        </p:blipFill>
        <p:spPr>
          <a:xfrm>
            <a:off x="142698" y="268201"/>
            <a:ext cx="6458222" cy="4804750"/>
          </a:xfrm>
          <a:prstGeom prst="rect">
            <a:avLst/>
          </a:prstGeom>
          <a:noFill/>
          <a:ln>
            <a:noFill/>
          </a:ln>
        </p:spPr>
      </p:pic>
      <p:sp>
        <p:nvSpPr>
          <p:cNvPr id="353" name="Shape 353"/>
          <p:cNvSpPr txBox="1"/>
          <p:nvPr/>
        </p:nvSpPr>
        <p:spPr>
          <a:xfrm>
            <a:off x="6862099" y="4888800"/>
            <a:ext cx="1835400" cy="2547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0" i="0" u="none" strike="noStrike" cap="none">
                <a:solidFill>
                  <a:srgbClr val="7F7F7F"/>
                </a:solidFill>
                <a:latin typeface="Calibri"/>
                <a:ea typeface="Calibri"/>
                <a:cs typeface="Calibri"/>
                <a:sym typeface="Calibri"/>
              </a:rPr>
              <a:t>[Ferreiro et al., </a:t>
            </a:r>
            <a:r>
              <a:rPr lang="en" sz="1200" b="0" i="1" u="none" strike="noStrike" cap="none">
                <a:solidFill>
                  <a:srgbClr val="7F7F7F"/>
                </a:solidFill>
                <a:latin typeface="Calibri"/>
                <a:ea typeface="Calibri"/>
                <a:cs typeface="Calibri"/>
                <a:sym typeface="Calibri"/>
              </a:rPr>
              <a:t>PNAS </a:t>
            </a:r>
            <a:r>
              <a:rPr lang="en" sz="1200" b="0" i="0" u="none" strike="noStrike" cap="none">
                <a:solidFill>
                  <a:srgbClr val="7F7F7F"/>
                </a:solidFill>
                <a:latin typeface="Calibri"/>
                <a:ea typeface="Calibri"/>
                <a:cs typeface="Calibri"/>
                <a:sym typeface="Calibri"/>
              </a:rPr>
              <a:t>(’07)]</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127926" y="-153025"/>
            <a:ext cx="9214500" cy="857400"/>
          </a:xfrm>
          <a:prstGeom prst="rect">
            <a:avLst/>
          </a:prstGeom>
          <a:noFill/>
          <a:ln>
            <a:noFill/>
          </a:ln>
        </p:spPr>
        <p:txBody>
          <a:bodyPr wrap="square" lIns="68575" tIns="34275" rIns="68575" bIns="34275" anchor="ctr" anchorCtr="0">
            <a:noAutofit/>
          </a:bodyPr>
          <a:lstStyle/>
          <a:p>
            <a:pPr marL="0" marR="0" lvl="0" indent="0" algn="ctr" rtl="0">
              <a:lnSpc>
                <a:spcPct val="90000"/>
              </a:lnSpc>
              <a:spcBef>
                <a:spcPts val="0"/>
              </a:spcBef>
              <a:buClr>
                <a:schemeClr val="dk1"/>
              </a:buClr>
              <a:buSzPct val="25000"/>
              <a:buFont typeface="Calibri"/>
              <a:buNone/>
            </a:pPr>
            <a:r>
              <a:rPr lang="en" sz="2400" b="1" i="0" u="none" strike="noStrike" cap="none">
                <a:solidFill>
                  <a:srgbClr val="22228B"/>
                </a:solidFill>
                <a:latin typeface="Helvetica Neue"/>
                <a:ea typeface="Helvetica Neue"/>
                <a:cs typeface="Helvetica Neue"/>
                <a:sym typeface="Helvetica Neue"/>
              </a:rPr>
              <a:t>Workflow for evaluating localized frustration changes (∆F)</a:t>
            </a:r>
          </a:p>
        </p:txBody>
      </p:sp>
      <p:pic>
        <p:nvPicPr>
          <p:cNvPr id="360" name="Shape 360" descr="frustration__schematic_for_rotator.jpg"/>
          <p:cNvPicPr preferRelativeResize="0"/>
          <p:nvPr/>
        </p:nvPicPr>
        <p:blipFill>
          <a:blip r:embed="rId3">
            <a:alphaModFix/>
          </a:blip>
          <a:stretch>
            <a:fillRect/>
          </a:stretch>
        </p:blipFill>
        <p:spPr>
          <a:xfrm>
            <a:off x="149700" y="780575"/>
            <a:ext cx="8561247" cy="4214230"/>
          </a:xfrm>
          <a:prstGeom prst="rect">
            <a:avLst/>
          </a:prstGeom>
          <a:noFill/>
          <a:ln>
            <a:noFill/>
          </a:ln>
        </p:spPr>
      </p:pic>
      <p:sp>
        <p:nvSpPr>
          <p:cNvPr id="361" name="Shape 361"/>
          <p:cNvSpPr txBox="1"/>
          <p:nvPr/>
        </p:nvSpPr>
        <p:spPr>
          <a:xfrm rot="-5400000">
            <a:off x="-790511" y="4141014"/>
            <a:ext cx="1803900" cy="2259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1" i="0" u="none" strike="noStrike" cap="none">
                <a:solidFill>
                  <a:srgbClr val="7F7F7F"/>
                </a:solidFill>
                <a:latin typeface="Calibri"/>
                <a:ea typeface="Calibri"/>
                <a:cs typeface="Calibri"/>
                <a:sym typeface="Calibri"/>
              </a:rPr>
              <a:t>[Kumar et al. </a:t>
            </a:r>
            <a:r>
              <a:rPr lang="en" sz="1200" b="1" i="1" u="none" strike="noStrike" cap="none">
                <a:solidFill>
                  <a:srgbClr val="7F7F7F"/>
                </a:solidFill>
                <a:latin typeface="Calibri"/>
                <a:ea typeface="Calibri"/>
                <a:cs typeface="Calibri"/>
                <a:sym typeface="Calibri"/>
              </a:rPr>
              <a:t>NAR</a:t>
            </a:r>
            <a:r>
              <a:rPr lang="en" sz="1200" b="1" i="0" u="none" strike="noStrike" cap="none">
                <a:solidFill>
                  <a:srgbClr val="7F7F7F"/>
                </a:solidFill>
                <a:latin typeface="Calibri"/>
                <a:ea typeface="Calibri"/>
                <a:cs typeface="Calibri"/>
                <a:sym typeface="Calibri"/>
              </a:rPr>
              <a:t> (</a:t>
            </a:r>
            <a:r>
              <a:rPr lang="en" sz="1200" b="1">
                <a:solidFill>
                  <a:srgbClr val="7F7F7F"/>
                </a:solidFill>
                <a:latin typeface="Calibri"/>
                <a:ea typeface="Calibri"/>
                <a:cs typeface="Calibri"/>
                <a:sym typeface="Calibri"/>
              </a:rPr>
              <a:t>2016)]</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grpSp>
        <p:nvGrpSpPr>
          <p:cNvPr id="110" name="Shape 110"/>
          <p:cNvGrpSpPr/>
          <p:nvPr/>
        </p:nvGrpSpPr>
        <p:grpSpPr>
          <a:xfrm>
            <a:off x="4400501" y="2971536"/>
            <a:ext cx="628734" cy="1877520"/>
            <a:chOff x="4343400" y="3962400"/>
            <a:chExt cx="838200" cy="2503026"/>
          </a:xfrm>
        </p:grpSpPr>
        <p:pic>
          <p:nvPicPr>
            <p:cNvPr id="111" name="Shape 111" descr="C:\Users\JM\Desktop\Untitled-2.png"/>
            <p:cNvPicPr preferRelativeResize="0"/>
            <p:nvPr/>
          </p:nvPicPr>
          <p:blipFill rotWithShape="1">
            <a:blip r:embed="rId3">
              <a:alphaModFix/>
            </a:blip>
            <a:srcRect r="-8178" b="-33333"/>
            <a:stretch/>
          </p:blipFill>
          <p:spPr>
            <a:xfrm>
              <a:off x="4343400" y="5486400"/>
              <a:ext cx="825906" cy="897369"/>
            </a:xfrm>
            <a:prstGeom prst="rect">
              <a:avLst/>
            </a:prstGeom>
            <a:noFill/>
            <a:ln w="9525" cap="flat" cmpd="sng">
              <a:solidFill>
                <a:schemeClr val="dk1"/>
              </a:solidFill>
              <a:prstDash val="solid"/>
              <a:miter lim="800000"/>
              <a:headEnd type="none" w="med" len="med"/>
              <a:tailEnd type="none" w="med" len="med"/>
            </a:ln>
          </p:spPr>
        </p:pic>
        <p:pic>
          <p:nvPicPr>
            <p:cNvPr id="112" name="Shape 112" descr="C:\Users\JM\Desktop\Untitled-3.png"/>
            <p:cNvPicPr preferRelativeResize="0"/>
            <p:nvPr/>
          </p:nvPicPr>
          <p:blipFill rotWithShape="1">
            <a:blip r:embed="rId4">
              <a:alphaModFix/>
            </a:blip>
            <a:srcRect l="-9841" t="-14280" r="-8305" b="-57157"/>
            <a:stretch/>
          </p:blipFill>
          <p:spPr>
            <a:xfrm>
              <a:off x="4343400" y="3962400"/>
              <a:ext cx="829187" cy="900714"/>
            </a:xfrm>
            <a:prstGeom prst="rect">
              <a:avLst/>
            </a:prstGeom>
            <a:noFill/>
            <a:ln w="9525" cap="flat" cmpd="sng">
              <a:solidFill>
                <a:schemeClr val="dk1"/>
              </a:solidFill>
              <a:prstDash val="solid"/>
              <a:miter lim="800000"/>
              <a:headEnd type="none" w="med" len="med"/>
              <a:tailEnd type="none" w="med" len="med"/>
            </a:ln>
          </p:spPr>
        </p:pic>
        <p:sp>
          <p:nvSpPr>
            <p:cNvPr id="113" name="Shape 113"/>
            <p:cNvSpPr txBox="1"/>
            <p:nvPr/>
          </p:nvSpPr>
          <p:spPr>
            <a:xfrm>
              <a:off x="4343400" y="6095526"/>
              <a:ext cx="838200" cy="369900"/>
            </a:xfrm>
            <a:prstGeom prst="rect">
              <a:avLst/>
            </a:prstGeom>
            <a:noFill/>
            <a:ln>
              <a:noFill/>
            </a:ln>
          </p:spPr>
          <p:txBody>
            <a:bodyPr wrap="square" lIns="68575" tIns="34275" rIns="68575" bIns="34275" anchor="t" anchorCtr="0">
              <a:noAutofit/>
            </a:bodyPr>
            <a:lstStyle/>
            <a:p>
              <a:pPr marL="0" marR="0" lvl="0" indent="0" algn="ctr" rtl="0">
                <a:spcBef>
                  <a:spcPts val="0"/>
                </a:spcBef>
                <a:buSzPct val="25000"/>
                <a:buNone/>
              </a:pPr>
              <a:r>
                <a:rPr lang="en" sz="1400" b="0" i="0" u="none" strike="noStrike" cap="none">
                  <a:solidFill>
                    <a:srgbClr val="000000"/>
                  </a:solidFill>
                  <a:latin typeface="Arial"/>
                  <a:ea typeface="Arial"/>
                  <a:cs typeface="Arial"/>
                  <a:sym typeface="Arial"/>
                </a:rPr>
                <a:t>tumor</a:t>
              </a:r>
            </a:p>
          </p:txBody>
        </p:sp>
        <p:sp>
          <p:nvSpPr>
            <p:cNvPr id="114" name="Shape 114"/>
            <p:cNvSpPr txBox="1"/>
            <p:nvPr/>
          </p:nvSpPr>
          <p:spPr>
            <a:xfrm>
              <a:off x="4343400" y="4571865"/>
              <a:ext cx="838200" cy="338100"/>
            </a:xfrm>
            <a:prstGeom prst="rect">
              <a:avLst/>
            </a:prstGeom>
            <a:noFill/>
            <a:ln>
              <a:noFill/>
            </a:ln>
          </p:spPr>
          <p:txBody>
            <a:bodyPr wrap="square" lIns="68575" tIns="34275" rIns="68575" bIns="34275" anchor="t" anchorCtr="0">
              <a:noAutofit/>
            </a:bodyPr>
            <a:lstStyle/>
            <a:p>
              <a:pPr marL="0" marR="0" lvl="0" indent="0" algn="ctr" rtl="0">
                <a:spcBef>
                  <a:spcPts val="0"/>
                </a:spcBef>
                <a:buSzPct val="25000"/>
                <a:buNone/>
              </a:pPr>
              <a:r>
                <a:rPr lang="en" sz="1200" b="0" i="0" u="none" strike="noStrike" cap="none">
                  <a:solidFill>
                    <a:srgbClr val="000000"/>
                  </a:solidFill>
                  <a:latin typeface="Arial"/>
                  <a:ea typeface="Arial"/>
                  <a:cs typeface="Arial"/>
                  <a:sym typeface="Arial"/>
                </a:rPr>
                <a:t>normal</a:t>
              </a:r>
            </a:p>
          </p:txBody>
        </p:sp>
      </p:grpSp>
      <p:pic>
        <p:nvPicPr>
          <p:cNvPr id="115" name="Shape 115" descr="C:\Users\JM\Desktop\adult-male-body-no-descriptors-hi.png"/>
          <p:cNvPicPr preferRelativeResize="0"/>
          <p:nvPr/>
        </p:nvPicPr>
        <p:blipFill rotWithShape="1">
          <a:blip r:embed="rId5">
            <a:alphaModFix/>
          </a:blip>
          <a:srcRect b="17566"/>
          <a:stretch/>
        </p:blipFill>
        <p:spPr>
          <a:xfrm>
            <a:off x="1371600" y="1657350"/>
            <a:ext cx="2992874" cy="3474065"/>
          </a:xfrm>
          <a:prstGeom prst="rect">
            <a:avLst/>
          </a:prstGeom>
          <a:noFill/>
          <a:ln>
            <a:noFill/>
          </a:ln>
        </p:spPr>
      </p:pic>
      <p:grpSp>
        <p:nvGrpSpPr>
          <p:cNvPr id="116" name="Shape 116"/>
          <p:cNvGrpSpPr/>
          <p:nvPr/>
        </p:nvGrpSpPr>
        <p:grpSpPr>
          <a:xfrm>
            <a:off x="4743450" y="2171700"/>
            <a:ext cx="971550" cy="2800350"/>
            <a:chOff x="4800600" y="2895600"/>
            <a:chExt cx="1295400" cy="3733800"/>
          </a:xfrm>
        </p:grpSpPr>
        <p:cxnSp>
          <p:nvCxnSpPr>
            <p:cNvPr id="117" name="Shape 117"/>
            <p:cNvCxnSpPr/>
            <p:nvPr/>
          </p:nvCxnSpPr>
          <p:spPr>
            <a:xfrm rot="10800000" flipH="1">
              <a:off x="4800600" y="4800600"/>
              <a:ext cx="1295400" cy="838200"/>
            </a:xfrm>
            <a:prstGeom prst="straightConnector1">
              <a:avLst/>
            </a:prstGeom>
            <a:noFill/>
            <a:ln w="9525" cap="flat" cmpd="sng">
              <a:solidFill>
                <a:schemeClr val="dk1"/>
              </a:solidFill>
              <a:prstDash val="solid"/>
              <a:miter lim="800000"/>
              <a:headEnd type="none" w="med" len="med"/>
              <a:tailEnd type="none" w="med" len="med"/>
            </a:ln>
          </p:spPr>
        </p:cxnSp>
        <p:cxnSp>
          <p:nvCxnSpPr>
            <p:cNvPr id="118" name="Shape 118"/>
            <p:cNvCxnSpPr/>
            <p:nvPr/>
          </p:nvCxnSpPr>
          <p:spPr>
            <a:xfrm>
              <a:off x="4800600" y="5638800"/>
              <a:ext cx="1295400" cy="990600"/>
            </a:xfrm>
            <a:prstGeom prst="straightConnector1">
              <a:avLst/>
            </a:prstGeom>
            <a:noFill/>
            <a:ln w="9525" cap="flat" cmpd="sng">
              <a:solidFill>
                <a:schemeClr val="dk1"/>
              </a:solidFill>
              <a:prstDash val="solid"/>
              <a:miter lim="800000"/>
              <a:headEnd type="none" w="med" len="med"/>
              <a:tailEnd type="none" w="med" len="med"/>
            </a:ln>
          </p:spPr>
        </p:cxnSp>
        <p:cxnSp>
          <p:nvCxnSpPr>
            <p:cNvPr id="119" name="Shape 119"/>
            <p:cNvCxnSpPr/>
            <p:nvPr/>
          </p:nvCxnSpPr>
          <p:spPr>
            <a:xfrm rot="10800000" flipH="1">
              <a:off x="4876800" y="2895600"/>
              <a:ext cx="1219200" cy="1295400"/>
            </a:xfrm>
            <a:prstGeom prst="straightConnector1">
              <a:avLst/>
            </a:prstGeom>
            <a:noFill/>
            <a:ln w="9525" cap="flat" cmpd="sng">
              <a:solidFill>
                <a:schemeClr val="dk1"/>
              </a:solidFill>
              <a:prstDash val="solid"/>
              <a:miter lim="800000"/>
              <a:headEnd type="none" w="med" len="med"/>
              <a:tailEnd type="none" w="med" len="med"/>
            </a:ln>
          </p:spPr>
        </p:cxnSp>
        <p:cxnSp>
          <p:nvCxnSpPr>
            <p:cNvPr id="120" name="Shape 120"/>
            <p:cNvCxnSpPr/>
            <p:nvPr/>
          </p:nvCxnSpPr>
          <p:spPr>
            <a:xfrm>
              <a:off x="4876800" y="4191000"/>
              <a:ext cx="1219200" cy="533400"/>
            </a:xfrm>
            <a:prstGeom prst="straightConnector1">
              <a:avLst/>
            </a:prstGeom>
            <a:noFill/>
            <a:ln w="9525" cap="flat" cmpd="sng">
              <a:solidFill>
                <a:schemeClr val="dk1"/>
              </a:solidFill>
              <a:prstDash val="solid"/>
              <a:miter lim="800000"/>
              <a:headEnd type="none" w="med" len="med"/>
              <a:tailEnd type="none" w="med" len="med"/>
            </a:ln>
          </p:spPr>
        </p:cxnSp>
      </p:grpSp>
      <p:grpSp>
        <p:nvGrpSpPr>
          <p:cNvPr id="121" name="Shape 121"/>
          <p:cNvGrpSpPr/>
          <p:nvPr/>
        </p:nvGrpSpPr>
        <p:grpSpPr>
          <a:xfrm>
            <a:off x="3028950" y="2971800"/>
            <a:ext cx="1371600" cy="2057400"/>
            <a:chOff x="2514600" y="3962400"/>
            <a:chExt cx="1828800" cy="2743200"/>
          </a:xfrm>
        </p:grpSpPr>
        <p:cxnSp>
          <p:nvCxnSpPr>
            <p:cNvPr id="122" name="Shape 122"/>
            <p:cNvCxnSpPr/>
            <p:nvPr/>
          </p:nvCxnSpPr>
          <p:spPr>
            <a:xfrm rot="10800000" flipH="1">
              <a:off x="2514600" y="5486400"/>
              <a:ext cx="1828800" cy="1219200"/>
            </a:xfrm>
            <a:prstGeom prst="straightConnector1">
              <a:avLst/>
            </a:prstGeom>
            <a:noFill/>
            <a:ln w="9525" cap="flat" cmpd="sng">
              <a:solidFill>
                <a:schemeClr val="dk1"/>
              </a:solidFill>
              <a:prstDash val="solid"/>
              <a:miter lim="800000"/>
              <a:headEnd type="none" w="med" len="med"/>
              <a:tailEnd type="none" w="med" len="med"/>
            </a:ln>
          </p:spPr>
        </p:cxnSp>
        <p:cxnSp>
          <p:nvCxnSpPr>
            <p:cNvPr id="123" name="Shape 123"/>
            <p:cNvCxnSpPr/>
            <p:nvPr/>
          </p:nvCxnSpPr>
          <p:spPr>
            <a:xfrm rot="10800000" flipH="1">
              <a:off x="2514600" y="6400800"/>
              <a:ext cx="1828800" cy="304800"/>
            </a:xfrm>
            <a:prstGeom prst="straightConnector1">
              <a:avLst/>
            </a:prstGeom>
            <a:noFill/>
            <a:ln w="9525" cap="flat" cmpd="sng">
              <a:solidFill>
                <a:schemeClr val="dk1"/>
              </a:solidFill>
              <a:prstDash val="solid"/>
              <a:miter lim="800000"/>
              <a:headEnd type="none" w="med" len="med"/>
              <a:tailEnd type="none" w="med" len="med"/>
            </a:ln>
          </p:spPr>
        </p:cxnSp>
        <p:cxnSp>
          <p:nvCxnSpPr>
            <p:cNvPr id="124" name="Shape 124"/>
            <p:cNvCxnSpPr/>
            <p:nvPr/>
          </p:nvCxnSpPr>
          <p:spPr>
            <a:xfrm rot="10800000" flipH="1">
              <a:off x="2514600" y="3962400"/>
              <a:ext cx="1828800" cy="2743200"/>
            </a:xfrm>
            <a:prstGeom prst="straightConnector1">
              <a:avLst/>
            </a:prstGeom>
            <a:noFill/>
            <a:ln w="9525" cap="flat" cmpd="sng">
              <a:solidFill>
                <a:schemeClr val="dk1"/>
              </a:solidFill>
              <a:prstDash val="solid"/>
              <a:miter lim="800000"/>
              <a:headEnd type="none" w="med" len="med"/>
              <a:tailEnd type="none" w="med" len="med"/>
            </a:ln>
          </p:spPr>
        </p:cxnSp>
        <p:cxnSp>
          <p:nvCxnSpPr>
            <p:cNvPr id="125" name="Shape 125"/>
            <p:cNvCxnSpPr/>
            <p:nvPr/>
          </p:nvCxnSpPr>
          <p:spPr>
            <a:xfrm rot="10800000" flipH="1">
              <a:off x="2514600" y="4876800"/>
              <a:ext cx="1828800" cy="1828800"/>
            </a:xfrm>
            <a:prstGeom prst="straightConnector1">
              <a:avLst/>
            </a:prstGeom>
            <a:noFill/>
            <a:ln w="9525" cap="flat" cmpd="sng">
              <a:solidFill>
                <a:schemeClr val="dk1"/>
              </a:solidFill>
              <a:prstDash val="solid"/>
              <a:miter lim="800000"/>
              <a:headEnd type="none" w="med" len="med"/>
              <a:tailEnd type="none" w="med" len="med"/>
            </a:ln>
          </p:spPr>
        </p:cxnSp>
      </p:grpSp>
      <p:grpSp>
        <p:nvGrpSpPr>
          <p:cNvPr id="126" name="Shape 126"/>
          <p:cNvGrpSpPr/>
          <p:nvPr/>
        </p:nvGrpSpPr>
        <p:grpSpPr>
          <a:xfrm>
            <a:off x="5715000" y="2171700"/>
            <a:ext cx="1599267" cy="2825658"/>
            <a:chOff x="6096000" y="2895600"/>
            <a:chExt cx="2132355" cy="3767544"/>
          </a:xfrm>
        </p:grpSpPr>
        <p:pic>
          <p:nvPicPr>
            <p:cNvPr id="127" name="Shape 127" descr="C:\Users\JM\Desktop\karyograms670.jpg"/>
            <p:cNvPicPr preferRelativeResize="0"/>
            <p:nvPr/>
          </p:nvPicPr>
          <p:blipFill rotWithShape="1">
            <a:blip r:embed="rId6">
              <a:alphaModFix/>
            </a:blip>
            <a:srcRect l="2388" t="17071" r="51043" b="2438"/>
            <a:stretch/>
          </p:blipFill>
          <p:spPr>
            <a:xfrm>
              <a:off x="6096000" y="2895600"/>
              <a:ext cx="2129309" cy="1861024"/>
            </a:xfrm>
            <a:prstGeom prst="rect">
              <a:avLst/>
            </a:prstGeom>
            <a:noFill/>
            <a:ln>
              <a:noFill/>
            </a:ln>
          </p:spPr>
        </p:pic>
        <p:pic>
          <p:nvPicPr>
            <p:cNvPr id="128" name="Shape 128" descr="C:\Users\JM\Desktop\karyograms670.jpg"/>
            <p:cNvPicPr preferRelativeResize="0"/>
            <p:nvPr/>
          </p:nvPicPr>
          <p:blipFill rotWithShape="1">
            <a:blip r:embed="rId6">
              <a:alphaModFix/>
            </a:blip>
            <a:srcRect l="50893" t="10064" r="1346" b="4567"/>
            <a:stretch/>
          </p:blipFill>
          <p:spPr>
            <a:xfrm>
              <a:off x="6096000" y="4800600"/>
              <a:ext cx="2132355" cy="1862544"/>
            </a:xfrm>
            <a:prstGeom prst="rect">
              <a:avLst/>
            </a:prstGeom>
            <a:noFill/>
            <a:ln>
              <a:noFill/>
            </a:ln>
          </p:spPr>
        </p:pic>
      </p:grpSp>
      <p:sp>
        <p:nvSpPr>
          <p:cNvPr id="129" name="Shape 129"/>
          <p:cNvSpPr txBox="1"/>
          <p:nvPr/>
        </p:nvSpPr>
        <p:spPr>
          <a:xfrm>
            <a:off x="919050" y="1151350"/>
            <a:ext cx="7305900" cy="6234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0" i="0" u="none" strike="noStrike" cap="none">
                <a:solidFill>
                  <a:srgbClr val="000000"/>
                </a:solidFill>
                <a:latin typeface="Arial"/>
                <a:ea typeface="Arial"/>
                <a:cs typeface="Arial"/>
                <a:sym typeface="Arial"/>
              </a:rPr>
              <a:t>Personal genomes </a:t>
            </a:r>
            <a:r>
              <a:rPr lang="en" sz="1200">
                <a:solidFill>
                  <a:schemeClr val="dk1"/>
                </a:solidFill>
              </a:rPr>
              <a:t>will </a:t>
            </a:r>
            <a:r>
              <a:rPr lang="en" sz="1200" b="0" i="0" u="none" strike="noStrike" cap="none">
                <a:solidFill>
                  <a:srgbClr val="000000"/>
                </a:solidFill>
                <a:latin typeface="Arial"/>
                <a:ea typeface="Arial"/>
                <a:cs typeface="Arial"/>
                <a:sym typeface="Arial"/>
              </a:rPr>
              <a:t>soon become a commonplace part of medical research &amp; eventually treatment (esp. for cancer). They will provide a primary connection for biological science to the general public.</a:t>
            </a:r>
          </a:p>
        </p:txBody>
      </p:sp>
      <p:sp>
        <p:nvSpPr>
          <p:cNvPr id="130" name="Shape 130"/>
          <p:cNvSpPr txBox="1"/>
          <p:nvPr/>
        </p:nvSpPr>
        <p:spPr>
          <a:xfrm>
            <a:off x="1485900" y="205978"/>
            <a:ext cx="6172200" cy="765600"/>
          </a:xfrm>
          <a:prstGeom prst="rect">
            <a:avLst/>
          </a:prstGeom>
          <a:noFill/>
          <a:ln>
            <a:noFill/>
          </a:ln>
        </p:spPr>
        <p:txBody>
          <a:bodyPr wrap="square" lIns="68575" tIns="34275" rIns="68575" bIns="34275" anchor="ctr" anchorCtr="0">
            <a:noAutofit/>
          </a:bodyPr>
          <a:lstStyle/>
          <a:p>
            <a:pPr marL="0" marR="0" lvl="0" indent="0" algn="ctr" rtl="0">
              <a:lnSpc>
                <a:spcPct val="80000"/>
              </a:lnSpc>
              <a:spcBef>
                <a:spcPts val="0"/>
              </a:spcBef>
              <a:buClr>
                <a:srgbClr val="011893"/>
              </a:buClr>
              <a:buSzPct val="25000"/>
              <a:buFont typeface="Arial"/>
              <a:buNone/>
            </a:pPr>
            <a:r>
              <a:rPr lang="en" sz="2700" b="1" i="0" u="none" strike="noStrike" cap="none">
                <a:solidFill>
                  <a:srgbClr val="011893"/>
                </a:solidFill>
                <a:latin typeface="Arial"/>
                <a:ea typeface="Arial"/>
                <a:cs typeface="Arial"/>
                <a:sym typeface="Arial"/>
              </a:rPr>
              <a:t>Personal Genomics </a:t>
            </a:r>
            <a:br>
              <a:rPr lang="en" sz="2700" b="1" i="0" u="none" strike="noStrike" cap="none">
                <a:solidFill>
                  <a:srgbClr val="011893"/>
                </a:solidFill>
                <a:latin typeface="Arial"/>
                <a:ea typeface="Arial"/>
                <a:cs typeface="Arial"/>
                <a:sym typeface="Arial"/>
              </a:rPr>
            </a:br>
            <a:r>
              <a:rPr lang="en" sz="2700" b="1" i="0" u="none" strike="noStrike" cap="none">
                <a:solidFill>
                  <a:srgbClr val="011893"/>
                </a:solidFill>
                <a:latin typeface="Arial"/>
                <a:ea typeface="Arial"/>
                <a:cs typeface="Arial"/>
                <a:sym typeface="Arial"/>
              </a:rPr>
              <a:t>as a Gateway into Biology</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Shape 367"/>
          <p:cNvSpPr txBox="1">
            <a:spLocks noGrp="1"/>
          </p:cNvSpPr>
          <p:nvPr>
            <p:ph type="title"/>
          </p:nvPr>
        </p:nvSpPr>
        <p:spPr>
          <a:xfrm>
            <a:off x="1420417" y="117872"/>
            <a:ext cx="6392465" cy="857250"/>
          </a:xfrm>
          <a:prstGeom prst="rect">
            <a:avLst/>
          </a:prstGeom>
          <a:noFill/>
          <a:ln>
            <a:noFill/>
          </a:ln>
        </p:spPr>
        <p:txBody>
          <a:bodyPr wrap="square"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000" b="1" i="0" u="none" strike="noStrike" cap="none">
                <a:solidFill>
                  <a:srgbClr val="22228B"/>
                </a:solidFill>
                <a:latin typeface="Helvetica Neue"/>
                <a:ea typeface="Helvetica Neue"/>
                <a:cs typeface="Helvetica Neue"/>
                <a:sym typeface="Helvetica Neue"/>
              </a:rPr>
              <a:t>Complexity of the second order frustration calculation</a:t>
            </a:r>
          </a:p>
        </p:txBody>
      </p:sp>
      <p:cxnSp>
        <p:nvCxnSpPr>
          <p:cNvPr id="368" name="Shape 368"/>
          <p:cNvCxnSpPr/>
          <p:nvPr/>
        </p:nvCxnSpPr>
        <p:spPr>
          <a:xfrm rot="10800000">
            <a:off x="1926431" y="940595"/>
            <a:ext cx="0" cy="3518297"/>
          </a:xfrm>
          <a:prstGeom prst="straightConnector1">
            <a:avLst/>
          </a:prstGeom>
          <a:noFill/>
          <a:ln w="28575" cap="flat" cmpd="sng">
            <a:solidFill>
              <a:schemeClr val="dk1"/>
            </a:solidFill>
            <a:prstDash val="solid"/>
            <a:round/>
            <a:headEnd type="none" w="med" len="med"/>
            <a:tailEnd type="triangle" w="lg" len="lg"/>
          </a:ln>
        </p:spPr>
      </p:cxnSp>
      <p:cxnSp>
        <p:nvCxnSpPr>
          <p:cNvPr id="369" name="Shape 369"/>
          <p:cNvCxnSpPr/>
          <p:nvPr/>
        </p:nvCxnSpPr>
        <p:spPr>
          <a:xfrm rot="10800000" flipH="1">
            <a:off x="1926431" y="4454128"/>
            <a:ext cx="5886450" cy="4762"/>
          </a:xfrm>
          <a:prstGeom prst="straightConnector1">
            <a:avLst/>
          </a:prstGeom>
          <a:noFill/>
          <a:ln w="31750" cap="flat" cmpd="sng">
            <a:solidFill>
              <a:schemeClr val="dk1"/>
            </a:solidFill>
            <a:prstDash val="solid"/>
            <a:round/>
            <a:headEnd type="none" w="med" len="med"/>
            <a:tailEnd type="triangle" w="lg" len="lg"/>
          </a:ln>
        </p:spPr>
      </p:cxnSp>
      <p:sp>
        <p:nvSpPr>
          <p:cNvPr id="370" name="Shape 370"/>
          <p:cNvSpPr txBox="1"/>
          <p:nvPr/>
        </p:nvSpPr>
        <p:spPr>
          <a:xfrm rot="5400000">
            <a:off x="702470" y="2152651"/>
            <a:ext cx="1794272" cy="346472"/>
          </a:xfrm>
          <a:prstGeom prst="rect">
            <a:avLst/>
          </a:prstGeom>
          <a:noFill/>
          <a:ln>
            <a:noFill/>
          </a:ln>
        </p:spPr>
        <p:txBody>
          <a:bodyPr wrap="square" lIns="68575" tIns="34275" rIns="68575" bIns="34275" anchor="t" anchorCtr="0">
            <a:noAutofit/>
          </a:bodyPr>
          <a:lstStyle/>
          <a:p>
            <a:pPr marL="0" marR="0" lvl="0" indent="0" algn="ctr" rtl="0">
              <a:spcBef>
                <a:spcPts val="0"/>
              </a:spcBef>
              <a:buSzPct val="25000"/>
              <a:buNone/>
            </a:pPr>
            <a:r>
              <a:rPr lang="en" sz="1800" b="0" i="0" u="none" strike="noStrike" cap="none">
                <a:solidFill>
                  <a:schemeClr val="dk1"/>
                </a:solidFill>
                <a:latin typeface="Courier"/>
                <a:ea typeface="Courier"/>
                <a:cs typeface="Courier"/>
                <a:sym typeface="Courier"/>
              </a:rPr>
              <a:t>Time</a:t>
            </a:r>
          </a:p>
        </p:txBody>
      </p:sp>
      <p:sp>
        <p:nvSpPr>
          <p:cNvPr id="371" name="Shape 371"/>
          <p:cNvSpPr txBox="1"/>
          <p:nvPr/>
        </p:nvSpPr>
        <p:spPr>
          <a:xfrm>
            <a:off x="3255169" y="4520803"/>
            <a:ext cx="3006328" cy="346471"/>
          </a:xfrm>
          <a:prstGeom prst="rect">
            <a:avLst/>
          </a:prstGeom>
          <a:noFill/>
          <a:ln>
            <a:noFill/>
          </a:ln>
        </p:spPr>
        <p:txBody>
          <a:bodyPr wrap="square" lIns="68575" tIns="34275" rIns="68575" bIns="34275" anchor="t" anchorCtr="0">
            <a:noAutofit/>
          </a:bodyPr>
          <a:lstStyle/>
          <a:p>
            <a:pPr marL="0" marR="0" lvl="0" indent="0" algn="ctr" rtl="0">
              <a:spcBef>
                <a:spcPts val="0"/>
              </a:spcBef>
              <a:buSzPct val="25000"/>
              <a:buNone/>
            </a:pPr>
            <a:r>
              <a:rPr lang="en" sz="1800" b="0" i="0" u="none" strike="noStrike" cap="none">
                <a:solidFill>
                  <a:schemeClr val="dk1"/>
                </a:solidFill>
                <a:latin typeface="Courier"/>
                <a:ea typeface="Courier"/>
                <a:cs typeface="Courier"/>
                <a:sym typeface="Courier"/>
              </a:rPr>
              <a:t>Accuracy</a:t>
            </a:r>
          </a:p>
        </p:txBody>
      </p:sp>
      <p:sp>
        <p:nvSpPr>
          <p:cNvPr id="372" name="Shape 372"/>
          <p:cNvSpPr txBox="1"/>
          <p:nvPr/>
        </p:nvSpPr>
        <p:spPr>
          <a:xfrm>
            <a:off x="3498750" y="1751513"/>
            <a:ext cx="2146500" cy="2901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800" b="1" i="0" u="none" strike="noStrike" cap="none">
                <a:solidFill>
                  <a:schemeClr val="dk1"/>
                </a:solidFill>
                <a:latin typeface="Times New Roman"/>
                <a:ea typeface="Times New Roman"/>
                <a:cs typeface="Times New Roman"/>
                <a:sym typeface="Times New Roman"/>
              </a:rPr>
              <a:t>Second order frustration calculation (</a:t>
            </a:r>
            <a:r>
              <a:rPr lang="en" sz="800" b="1" i="0" u="none" strike="noStrike" cap="none">
                <a:solidFill>
                  <a:schemeClr val="dk1"/>
                </a:solidFill>
                <a:latin typeface="Calibri"/>
                <a:ea typeface="Calibri"/>
                <a:cs typeface="Calibri"/>
                <a:sym typeface="Calibri"/>
              </a:rPr>
              <a:t>∆F)</a:t>
            </a:r>
          </a:p>
        </p:txBody>
      </p:sp>
      <p:sp>
        <p:nvSpPr>
          <p:cNvPr id="373" name="Shape 373"/>
          <p:cNvSpPr txBox="1"/>
          <p:nvPr/>
        </p:nvSpPr>
        <p:spPr>
          <a:xfrm>
            <a:off x="5870975" y="1046613"/>
            <a:ext cx="2348100" cy="184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800" b="1" i="0" u="none" strike="noStrike" cap="none">
                <a:solidFill>
                  <a:schemeClr val="dk1"/>
                </a:solidFill>
                <a:latin typeface="Times New Roman"/>
                <a:ea typeface="Times New Roman"/>
                <a:cs typeface="Times New Roman"/>
                <a:sym typeface="Times New Roman"/>
              </a:rPr>
              <a:t>MD-assisted free energy calculation (</a:t>
            </a:r>
            <a:r>
              <a:rPr lang="en" sz="800" b="1" i="0" u="none" strike="noStrike" cap="none">
                <a:solidFill>
                  <a:schemeClr val="dk1"/>
                </a:solidFill>
                <a:latin typeface="Calibri"/>
                <a:ea typeface="Calibri"/>
                <a:cs typeface="Calibri"/>
                <a:sym typeface="Calibri"/>
              </a:rPr>
              <a:t>∆G)</a:t>
            </a:r>
          </a:p>
        </p:txBody>
      </p:sp>
      <p:sp>
        <p:nvSpPr>
          <p:cNvPr id="374" name="Shape 374"/>
          <p:cNvSpPr txBox="1"/>
          <p:nvPr/>
        </p:nvSpPr>
        <p:spPr>
          <a:xfrm>
            <a:off x="2039551" y="2389575"/>
            <a:ext cx="2025900" cy="184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800" b="1" i="0" u="none" strike="noStrike" cap="none">
                <a:solidFill>
                  <a:schemeClr val="dk1"/>
                </a:solidFill>
                <a:latin typeface="Times New Roman"/>
                <a:ea typeface="Times New Roman"/>
                <a:cs typeface="Times New Roman"/>
                <a:sym typeface="Times New Roman"/>
              </a:rPr>
              <a:t>First order frustration calculation (F)</a:t>
            </a:r>
          </a:p>
        </p:txBody>
      </p:sp>
      <p:pic>
        <p:nvPicPr>
          <p:cNvPr id="375" name="Shape 375" descr="frustration__1st_order_calculation_icon_simplified_circ.pdf"/>
          <p:cNvPicPr preferRelativeResize="0"/>
          <p:nvPr/>
        </p:nvPicPr>
        <p:blipFill rotWithShape="1">
          <a:blip r:embed="rId3">
            <a:alphaModFix/>
          </a:blip>
          <a:srcRect/>
          <a:stretch/>
        </p:blipFill>
        <p:spPr>
          <a:xfrm>
            <a:off x="2114550" y="2581276"/>
            <a:ext cx="1500711" cy="1880566"/>
          </a:xfrm>
          <a:prstGeom prst="rect">
            <a:avLst/>
          </a:prstGeom>
          <a:noFill/>
          <a:ln>
            <a:noFill/>
          </a:ln>
        </p:spPr>
      </p:pic>
      <p:pic>
        <p:nvPicPr>
          <p:cNvPr id="376" name="Shape 376" descr="frustration__2nd_order_calculation_icon_simplified_circ.pdf"/>
          <p:cNvPicPr preferRelativeResize="0"/>
          <p:nvPr/>
        </p:nvPicPr>
        <p:blipFill rotWithShape="1">
          <a:blip r:embed="rId4">
            <a:alphaModFix/>
          </a:blip>
          <a:srcRect/>
          <a:stretch/>
        </p:blipFill>
        <p:spPr>
          <a:xfrm>
            <a:off x="3876676" y="2032398"/>
            <a:ext cx="1656454" cy="2436042"/>
          </a:xfrm>
          <a:prstGeom prst="rect">
            <a:avLst/>
          </a:prstGeom>
          <a:noFill/>
          <a:ln>
            <a:noFill/>
          </a:ln>
        </p:spPr>
      </p:pic>
      <p:pic>
        <p:nvPicPr>
          <p:cNvPr id="377" name="Shape 377" descr="ensemble.pdf"/>
          <p:cNvPicPr preferRelativeResize="0"/>
          <p:nvPr/>
        </p:nvPicPr>
        <p:blipFill rotWithShape="1">
          <a:blip r:embed="rId5">
            <a:alphaModFix/>
          </a:blip>
          <a:srcRect l="3473" t="4420" r="2779" b="5804"/>
          <a:stretch/>
        </p:blipFill>
        <p:spPr>
          <a:xfrm>
            <a:off x="5911454" y="1541860"/>
            <a:ext cx="1659874" cy="709423"/>
          </a:xfrm>
          <a:prstGeom prst="rect">
            <a:avLst/>
          </a:prstGeom>
          <a:noFill/>
          <a:ln>
            <a:noFill/>
          </a:ln>
        </p:spPr>
      </p:pic>
      <p:sp>
        <p:nvSpPr>
          <p:cNvPr id="378" name="Shape 378"/>
          <p:cNvSpPr txBox="1"/>
          <p:nvPr/>
        </p:nvSpPr>
        <p:spPr>
          <a:xfrm>
            <a:off x="5929325" y="1302595"/>
            <a:ext cx="1649100" cy="3151500"/>
          </a:xfrm>
          <a:prstGeom prst="rect">
            <a:avLst/>
          </a:prstGeom>
          <a:noFill/>
          <a:ln w="25400" cap="flat" cmpd="sng">
            <a:solidFill>
              <a:schemeClr val="dk1"/>
            </a:solidFill>
            <a:prstDash val="solid"/>
            <a:miter lim="800000"/>
            <a:headEnd type="none" w="med" len="med"/>
            <a:tailEnd type="none" w="med" len="med"/>
          </a:ln>
        </p:spPr>
        <p:txBody>
          <a:bodyPr wrap="square" lIns="68575" tIns="34275" rIns="68575" bIns="34275" anchor="t" anchorCtr="0">
            <a:noAutofit/>
          </a:bodyPr>
          <a:lstStyle/>
          <a:p>
            <a:pPr marL="0" marR="0" lvl="0" indent="0" algn="l" rtl="0">
              <a:spcBef>
                <a:spcPts val="0"/>
              </a:spcBef>
              <a:buNone/>
            </a:pPr>
            <a:endParaRPr sz="18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Shape 384"/>
          <p:cNvSpPr txBox="1">
            <a:spLocks noGrp="1"/>
          </p:cNvSpPr>
          <p:nvPr>
            <p:ph type="title"/>
          </p:nvPr>
        </p:nvSpPr>
        <p:spPr>
          <a:xfrm>
            <a:off x="1643063" y="305991"/>
            <a:ext cx="5829300" cy="857250"/>
          </a:xfrm>
          <a:prstGeom prst="rect">
            <a:avLst/>
          </a:prstGeom>
          <a:noFill/>
          <a:ln>
            <a:noFill/>
          </a:ln>
        </p:spPr>
        <p:txBody>
          <a:bodyPr wrap="square"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2400" b="1" i="0" u="none" strike="noStrike" cap="none">
                <a:solidFill>
                  <a:srgbClr val="22228B"/>
                </a:solidFill>
                <a:latin typeface="Helvetica Neue"/>
                <a:ea typeface="Helvetica Neue"/>
                <a:cs typeface="Helvetica Neue"/>
                <a:sym typeface="Helvetica Neue"/>
              </a:rPr>
              <a:t>Comparing ∆F values across different SNV categories: disease v normal</a:t>
            </a:r>
          </a:p>
        </p:txBody>
      </p:sp>
      <p:sp>
        <p:nvSpPr>
          <p:cNvPr id="385" name="Shape 385"/>
          <p:cNvSpPr/>
          <p:nvPr/>
        </p:nvSpPr>
        <p:spPr>
          <a:xfrm>
            <a:off x="6130529" y="1439467"/>
            <a:ext cx="1777603" cy="250031"/>
          </a:xfrm>
          <a:prstGeom prst="rect">
            <a:avLst/>
          </a:prstGeom>
          <a:solidFill>
            <a:schemeClr val="lt1"/>
          </a:solidFill>
          <a:ln>
            <a:noFill/>
          </a:ln>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sp>
        <p:nvSpPr>
          <p:cNvPr id="386" name="Shape 386"/>
          <p:cNvSpPr/>
          <p:nvPr/>
        </p:nvSpPr>
        <p:spPr>
          <a:xfrm>
            <a:off x="1953817" y="1564482"/>
            <a:ext cx="234553" cy="208360"/>
          </a:xfrm>
          <a:prstGeom prst="smileyFace">
            <a:avLst>
              <a:gd name="adj" fmla="val 4653"/>
            </a:avLst>
          </a:prstGeom>
          <a:solidFill>
            <a:srgbClr val="92D05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387" name="Shape 387"/>
          <p:cNvSpPr/>
          <p:nvPr/>
        </p:nvSpPr>
        <p:spPr>
          <a:xfrm>
            <a:off x="1976438" y="1794272"/>
            <a:ext cx="192881" cy="338138"/>
          </a:xfrm>
          <a:prstGeom prst="upArrow">
            <a:avLst>
              <a:gd name="adj1" fmla="val 50000"/>
              <a:gd name="adj2" fmla="val 50036"/>
            </a:avLst>
          </a:prstGeom>
          <a:solidFill>
            <a:srgbClr val="92D05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388" name="Shape 388"/>
          <p:cNvSpPr/>
          <p:nvPr/>
        </p:nvSpPr>
        <p:spPr>
          <a:xfrm>
            <a:off x="1953816" y="2815828"/>
            <a:ext cx="233362" cy="208359"/>
          </a:xfrm>
          <a:prstGeom prst="smileyFace">
            <a:avLst>
              <a:gd name="adj" fmla="val -4653"/>
            </a:avLst>
          </a:prstGeom>
          <a:solidFill>
            <a:srgbClr val="FF000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389" name="Shape 389"/>
          <p:cNvSpPr/>
          <p:nvPr/>
        </p:nvSpPr>
        <p:spPr>
          <a:xfrm rot="10800000">
            <a:off x="1974057" y="2456260"/>
            <a:ext cx="192881" cy="338138"/>
          </a:xfrm>
          <a:prstGeom prst="upArrow">
            <a:avLst>
              <a:gd name="adj1" fmla="val 50000"/>
              <a:gd name="adj2" fmla="val 50036"/>
            </a:avLst>
          </a:prstGeom>
          <a:solidFill>
            <a:srgbClr val="FF000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390" name="Shape 390"/>
          <p:cNvSpPr txBox="1"/>
          <p:nvPr/>
        </p:nvSpPr>
        <p:spPr>
          <a:xfrm>
            <a:off x="2070497" y="1728788"/>
            <a:ext cx="571500" cy="138112"/>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500" b="0" i="0" u="none" strike="noStrike" cap="none">
                <a:solidFill>
                  <a:schemeClr val="dk1"/>
                </a:solidFill>
                <a:latin typeface="Times New Roman"/>
                <a:ea typeface="Times New Roman"/>
                <a:cs typeface="Times New Roman"/>
                <a:sym typeface="Times New Roman"/>
              </a:rPr>
              <a:t>Loss of frustration</a:t>
            </a:r>
          </a:p>
        </p:txBody>
      </p:sp>
      <p:sp>
        <p:nvSpPr>
          <p:cNvPr id="391" name="Shape 391"/>
          <p:cNvSpPr txBox="1"/>
          <p:nvPr/>
        </p:nvSpPr>
        <p:spPr>
          <a:xfrm>
            <a:off x="2070497" y="2719388"/>
            <a:ext cx="571500" cy="139304"/>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500" b="0" i="0" u="none" strike="noStrike" cap="none">
                <a:solidFill>
                  <a:schemeClr val="dk1"/>
                </a:solidFill>
                <a:latin typeface="Times New Roman"/>
                <a:ea typeface="Times New Roman"/>
                <a:cs typeface="Times New Roman"/>
                <a:sym typeface="Times New Roman"/>
              </a:rPr>
              <a:t>Gain of frustration</a:t>
            </a:r>
          </a:p>
        </p:txBody>
      </p:sp>
      <p:sp>
        <p:nvSpPr>
          <p:cNvPr id="392" name="Shape 392"/>
          <p:cNvSpPr txBox="1"/>
          <p:nvPr/>
        </p:nvSpPr>
        <p:spPr>
          <a:xfrm>
            <a:off x="32598" y="4857400"/>
            <a:ext cx="1970400" cy="253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1">
                <a:solidFill>
                  <a:srgbClr val="7F7F7F"/>
                </a:solidFill>
                <a:latin typeface="Calibri"/>
                <a:ea typeface="Calibri"/>
                <a:cs typeface="Calibri"/>
                <a:sym typeface="Calibri"/>
              </a:rPr>
              <a:t>[Kumar et al, </a:t>
            </a:r>
            <a:r>
              <a:rPr lang="en" sz="1200" b="1" i="1">
                <a:solidFill>
                  <a:srgbClr val="7F7F7F"/>
                </a:solidFill>
                <a:latin typeface="Calibri"/>
                <a:ea typeface="Calibri"/>
                <a:cs typeface="Calibri"/>
                <a:sym typeface="Calibri"/>
              </a:rPr>
              <a:t>NAR</a:t>
            </a:r>
            <a:r>
              <a:rPr lang="en" sz="1200" b="1">
                <a:solidFill>
                  <a:srgbClr val="7F7F7F"/>
                </a:solidFill>
                <a:latin typeface="Calibri"/>
                <a:ea typeface="Calibri"/>
                <a:cs typeface="Calibri"/>
                <a:sym typeface="Calibri"/>
              </a:rPr>
              <a:t> (2016)]</a:t>
            </a:r>
          </a:p>
        </p:txBody>
      </p:sp>
      <p:pic>
        <p:nvPicPr>
          <p:cNvPr id="393" name="Shape 393" descr="compare.deltaMinFrustration.core.png"/>
          <p:cNvPicPr preferRelativeResize="0"/>
          <p:nvPr/>
        </p:nvPicPr>
        <p:blipFill rotWithShape="1">
          <a:blip r:embed="rId3">
            <a:alphaModFix/>
          </a:blip>
          <a:srcRect l="9000" t="17428" r="7819" b="13724"/>
          <a:stretch/>
        </p:blipFill>
        <p:spPr>
          <a:xfrm>
            <a:off x="2641997" y="1564482"/>
            <a:ext cx="1970406" cy="1855985"/>
          </a:xfrm>
          <a:prstGeom prst="rect">
            <a:avLst/>
          </a:prstGeom>
          <a:noFill/>
          <a:ln>
            <a:noFill/>
          </a:ln>
        </p:spPr>
      </p:pic>
      <p:pic>
        <p:nvPicPr>
          <p:cNvPr id="394" name="Shape 394" descr="compare.deltaMinFrustration.surface.png"/>
          <p:cNvPicPr preferRelativeResize="0"/>
          <p:nvPr/>
        </p:nvPicPr>
        <p:blipFill rotWithShape="1">
          <a:blip r:embed="rId4">
            <a:alphaModFix/>
          </a:blip>
          <a:srcRect l="9200" t="17429" r="8019" b="14162"/>
          <a:stretch/>
        </p:blipFill>
        <p:spPr>
          <a:xfrm>
            <a:off x="5170885" y="1550194"/>
            <a:ext cx="2056076" cy="1889233"/>
          </a:xfrm>
          <a:prstGeom prst="rect">
            <a:avLst/>
          </a:prstGeom>
          <a:noFill/>
          <a:ln>
            <a:noFill/>
          </a:ln>
        </p:spPr>
      </p:pic>
      <p:sp>
        <p:nvSpPr>
          <p:cNvPr id="395" name="Shape 395"/>
          <p:cNvSpPr txBox="1"/>
          <p:nvPr/>
        </p:nvSpPr>
        <p:spPr>
          <a:xfrm>
            <a:off x="3039666" y="3444479"/>
            <a:ext cx="1400175" cy="230981"/>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100" b="1" i="0" u="none" strike="noStrike" cap="none">
                <a:solidFill>
                  <a:schemeClr val="dk1"/>
                </a:solidFill>
                <a:latin typeface="Arial"/>
                <a:ea typeface="Arial"/>
                <a:cs typeface="Arial"/>
                <a:sym typeface="Arial"/>
              </a:rPr>
              <a:t>Core residues</a:t>
            </a:r>
          </a:p>
        </p:txBody>
      </p:sp>
      <p:sp>
        <p:nvSpPr>
          <p:cNvPr id="396" name="Shape 396"/>
          <p:cNvSpPr txBox="1"/>
          <p:nvPr/>
        </p:nvSpPr>
        <p:spPr>
          <a:xfrm>
            <a:off x="5575698" y="3444479"/>
            <a:ext cx="1835944" cy="230981"/>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100" b="1" i="0" u="none" strike="noStrike" cap="none">
                <a:solidFill>
                  <a:schemeClr val="dk1"/>
                </a:solidFill>
                <a:latin typeface="Arial"/>
                <a:ea typeface="Arial"/>
                <a:cs typeface="Arial"/>
                <a:sym typeface="Arial"/>
              </a:rPr>
              <a:t>Surface residues</a:t>
            </a:r>
          </a:p>
        </p:txBody>
      </p:sp>
      <p:cxnSp>
        <p:nvCxnSpPr>
          <p:cNvPr id="397" name="Shape 397"/>
          <p:cNvCxnSpPr/>
          <p:nvPr/>
        </p:nvCxnSpPr>
        <p:spPr>
          <a:xfrm>
            <a:off x="3094435" y="2182416"/>
            <a:ext cx="617934" cy="0"/>
          </a:xfrm>
          <a:prstGeom prst="straightConnector1">
            <a:avLst/>
          </a:prstGeom>
          <a:noFill/>
          <a:ln w="9525" cap="flat" cmpd="sng">
            <a:solidFill>
              <a:schemeClr val="dk1"/>
            </a:solidFill>
            <a:prstDash val="dot"/>
            <a:round/>
            <a:headEnd type="none" w="med" len="med"/>
            <a:tailEnd type="none" w="med" len="med"/>
          </a:ln>
        </p:spPr>
      </p:cxnSp>
      <p:cxnSp>
        <p:nvCxnSpPr>
          <p:cNvPr id="398" name="Shape 398"/>
          <p:cNvCxnSpPr/>
          <p:nvPr/>
        </p:nvCxnSpPr>
        <p:spPr>
          <a:xfrm>
            <a:off x="3712370" y="2208610"/>
            <a:ext cx="640556" cy="146446"/>
          </a:xfrm>
          <a:prstGeom prst="straightConnector1">
            <a:avLst/>
          </a:prstGeom>
          <a:noFill/>
          <a:ln w="12700" cap="flat" cmpd="sng">
            <a:solidFill>
              <a:srgbClr val="3366FF"/>
            </a:solidFill>
            <a:prstDash val="dash"/>
            <a:round/>
            <a:headEnd type="none" w="med" len="med"/>
            <a:tailEnd type="stealth" w="lg" len="lg"/>
          </a:ln>
        </p:spPr>
      </p:cxnSp>
      <p:cxnSp>
        <p:nvCxnSpPr>
          <p:cNvPr id="399" name="Shape 399"/>
          <p:cNvCxnSpPr/>
          <p:nvPr/>
        </p:nvCxnSpPr>
        <p:spPr>
          <a:xfrm>
            <a:off x="5632847" y="2283619"/>
            <a:ext cx="681037" cy="0"/>
          </a:xfrm>
          <a:prstGeom prst="straightConnector1">
            <a:avLst/>
          </a:prstGeom>
          <a:noFill/>
          <a:ln w="9525" cap="flat" cmpd="sng">
            <a:solidFill>
              <a:srgbClr val="FF0000"/>
            </a:solidFill>
            <a:prstDash val="dot"/>
            <a:round/>
            <a:headEnd type="none" w="med" len="med"/>
            <a:tailEnd type="none" w="med" len="med"/>
          </a:ln>
        </p:spPr>
      </p:cxnSp>
      <p:cxnSp>
        <p:nvCxnSpPr>
          <p:cNvPr id="400" name="Shape 400"/>
          <p:cNvCxnSpPr/>
          <p:nvPr/>
        </p:nvCxnSpPr>
        <p:spPr>
          <a:xfrm>
            <a:off x="6313885" y="2283619"/>
            <a:ext cx="641746" cy="71438"/>
          </a:xfrm>
          <a:prstGeom prst="straightConnector1">
            <a:avLst/>
          </a:prstGeom>
          <a:noFill/>
          <a:ln w="12700" cap="flat" cmpd="sng">
            <a:solidFill>
              <a:srgbClr val="0000FF"/>
            </a:solidFill>
            <a:prstDash val="dash"/>
            <a:round/>
            <a:headEnd type="none" w="med" len="med"/>
            <a:tailEnd type="stealth" w="lg" len="lg"/>
          </a:ln>
        </p:spPr>
      </p:cxnSp>
      <p:sp>
        <p:nvSpPr>
          <p:cNvPr id="401" name="Shape 401"/>
          <p:cNvSpPr txBox="1"/>
          <p:nvPr/>
        </p:nvSpPr>
        <p:spPr>
          <a:xfrm>
            <a:off x="2057400" y="3727847"/>
            <a:ext cx="5719800" cy="11763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800" i="0" u="none" strike="noStrike" cap="none">
                <a:solidFill>
                  <a:schemeClr val="dk1"/>
                </a:solidFill>
                <a:latin typeface="Helvetica Neue"/>
                <a:ea typeface="Helvetica Neue"/>
                <a:cs typeface="Helvetica Neue"/>
                <a:sym typeface="Helvetica Neue"/>
              </a:rPr>
              <a:t>Normal mutations (1000G) tend to unfavorably frustrate (less frustrated) surface more than core, </a:t>
            </a:r>
            <a:br>
              <a:rPr lang="en" sz="1800" i="0" u="none" strike="noStrike" cap="none">
                <a:solidFill>
                  <a:schemeClr val="dk1"/>
                </a:solidFill>
                <a:latin typeface="Helvetica Neue"/>
                <a:ea typeface="Helvetica Neue"/>
                <a:cs typeface="Helvetica Neue"/>
                <a:sym typeface="Helvetica Neue"/>
              </a:rPr>
            </a:br>
            <a:r>
              <a:rPr lang="en" sz="1800" i="0" u="none" strike="noStrike" cap="none">
                <a:solidFill>
                  <a:schemeClr val="dk1"/>
                </a:solidFill>
                <a:latin typeface="Helvetica Neue"/>
                <a:ea typeface="Helvetica Neue"/>
                <a:cs typeface="Helvetica Neue"/>
                <a:sym typeface="Helvetica Neue"/>
              </a:rPr>
              <a:t>but for disease mutations (HGMD) </a:t>
            </a:r>
            <a:br>
              <a:rPr lang="en" sz="1800" i="0" u="none" strike="noStrike" cap="none">
                <a:solidFill>
                  <a:schemeClr val="dk1"/>
                </a:solidFill>
                <a:latin typeface="Helvetica Neue"/>
                <a:ea typeface="Helvetica Neue"/>
                <a:cs typeface="Helvetica Neue"/>
                <a:sym typeface="Helvetica Neue"/>
              </a:rPr>
            </a:br>
            <a:r>
              <a:rPr lang="en" sz="1800" i="0" u="none" strike="noStrike" cap="none">
                <a:solidFill>
                  <a:schemeClr val="dk1"/>
                </a:solidFill>
                <a:latin typeface="Helvetica Neue"/>
                <a:ea typeface="Helvetica Neue"/>
                <a:cs typeface="Helvetica Neue"/>
                <a:sym typeface="Helvetica Neue"/>
              </a:rPr>
              <a:t>no trend &amp; greater changes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Shape 407"/>
          <p:cNvSpPr txBox="1">
            <a:spLocks noGrp="1"/>
          </p:cNvSpPr>
          <p:nvPr>
            <p:ph type="title"/>
          </p:nvPr>
        </p:nvSpPr>
        <p:spPr>
          <a:xfrm>
            <a:off x="1643063" y="247650"/>
            <a:ext cx="5829300" cy="857250"/>
          </a:xfrm>
          <a:prstGeom prst="rect">
            <a:avLst/>
          </a:prstGeom>
          <a:noFill/>
          <a:ln>
            <a:noFill/>
          </a:ln>
        </p:spPr>
        <p:txBody>
          <a:bodyPr wrap="square"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2700" b="1" i="0" u="none" strike="noStrike" cap="none">
                <a:solidFill>
                  <a:srgbClr val="22228B"/>
                </a:solidFill>
                <a:latin typeface="Helvetica Neue"/>
                <a:ea typeface="Helvetica Neue"/>
                <a:cs typeface="Helvetica Neue"/>
                <a:sym typeface="Helvetica Neue"/>
              </a:rPr>
              <a:t>Comparison between ∆F distributions: TSGs v. oncogenes</a:t>
            </a:r>
          </a:p>
        </p:txBody>
      </p:sp>
      <p:sp>
        <p:nvSpPr>
          <p:cNvPr id="408" name="Shape 408"/>
          <p:cNvSpPr/>
          <p:nvPr/>
        </p:nvSpPr>
        <p:spPr>
          <a:xfrm>
            <a:off x="6130529" y="1439467"/>
            <a:ext cx="1777603" cy="250031"/>
          </a:xfrm>
          <a:prstGeom prst="rect">
            <a:avLst/>
          </a:prstGeom>
          <a:solidFill>
            <a:schemeClr val="lt1"/>
          </a:solidFill>
          <a:ln>
            <a:noFill/>
          </a:ln>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pic>
        <p:nvPicPr>
          <p:cNvPr id="409" name="Shape 409"/>
          <p:cNvPicPr preferRelativeResize="0"/>
          <p:nvPr/>
        </p:nvPicPr>
        <p:blipFill rotWithShape="1">
          <a:blip r:embed="rId3">
            <a:alphaModFix/>
          </a:blip>
          <a:srcRect l="10526" t="15592" b="23747"/>
          <a:stretch/>
        </p:blipFill>
        <p:spPr>
          <a:xfrm>
            <a:off x="2196704" y="1206103"/>
            <a:ext cx="4708561" cy="3275404"/>
          </a:xfrm>
          <a:prstGeom prst="rect">
            <a:avLst/>
          </a:prstGeom>
          <a:noFill/>
          <a:ln>
            <a:noFill/>
          </a:ln>
        </p:spPr>
      </p:pic>
      <p:sp>
        <p:nvSpPr>
          <p:cNvPr id="410" name="Shape 410"/>
          <p:cNvSpPr/>
          <p:nvPr/>
        </p:nvSpPr>
        <p:spPr>
          <a:xfrm>
            <a:off x="1991917" y="1583531"/>
            <a:ext cx="120253" cy="114300"/>
          </a:xfrm>
          <a:prstGeom prst="smileyFace">
            <a:avLst>
              <a:gd name="adj" fmla="val 4653"/>
            </a:avLst>
          </a:prstGeom>
          <a:solidFill>
            <a:srgbClr val="92D05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411" name="Shape 411"/>
          <p:cNvSpPr/>
          <p:nvPr/>
        </p:nvSpPr>
        <p:spPr>
          <a:xfrm>
            <a:off x="1993107" y="1726407"/>
            <a:ext cx="98822" cy="184547"/>
          </a:xfrm>
          <a:prstGeom prst="upArrow">
            <a:avLst>
              <a:gd name="adj1" fmla="val 50000"/>
              <a:gd name="adj2" fmla="val 50007"/>
            </a:avLst>
          </a:prstGeom>
          <a:solidFill>
            <a:srgbClr val="92D05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412" name="Shape 412"/>
          <p:cNvSpPr/>
          <p:nvPr/>
        </p:nvSpPr>
        <p:spPr>
          <a:xfrm>
            <a:off x="2001442" y="2432447"/>
            <a:ext cx="120253" cy="114300"/>
          </a:xfrm>
          <a:prstGeom prst="smileyFace">
            <a:avLst>
              <a:gd name="adj" fmla="val -4653"/>
            </a:avLst>
          </a:prstGeom>
          <a:solidFill>
            <a:srgbClr val="FF000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413" name="Shape 413"/>
          <p:cNvSpPr/>
          <p:nvPr/>
        </p:nvSpPr>
        <p:spPr>
          <a:xfrm rot="10800000">
            <a:off x="2001441" y="2216945"/>
            <a:ext cx="98821" cy="184547"/>
          </a:xfrm>
          <a:prstGeom prst="upArrow">
            <a:avLst>
              <a:gd name="adj1" fmla="val 50000"/>
              <a:gd name="adj2" fmla="val 50007"/>
            </a:avLst>
          </a:prstGeom>
          <a:solidFill>
            <a:srgbClr val="FF000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414" name="Shape 414"/>
          <p:cNvSpPr txBox="1"/>
          <p:nvPr/>
        </p:nvSpPr>
        <p:spPr>
          <a:xfrm>
            <a:off x="494677" y="4582700"/>
            <a:ext cx="8307000" cy="4383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i="0" u="none" strike="noStrike" cap="none">
                <a:solidFill>
                  <a:schemeClr val="dk1"/>
                </a:solidFill>
                <a:latin typeface="Helvetica Neue"/>
                <a:ea typeface="Helvetica Neue"/>
                <a:cs typeface="Helvetica Neue"/>
                <a:sym typeface="Helvetica Neue"/>
              </a:rPr>
              <a:t>SNVs in TSGs change frustration more in core than the surface, whereas those associated with oncogenes manifest the opposite pattern. This is consistent with differences in LOF v GOF mechanisms.</a:t>
            </a:r>
          </a:p>
        </p:txBody>
      </p:sp>
      <p:sp>
        <p:nvSpPr>
          <p:cNvPr id="415" name="Shape 415"/>
          <p:cNvSpPr txBox="1"/>
          <p:nvPr/>
        </p:nvSpPr>
        <p:spPr>
          <a:xfrm rot="-5400000">
            <a:off x="-851425" y="4034650"/>
            <a:ext cx="1977000" cy="253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1">
                <a:solidFill>
                  <a:srgbClr val="7F7F7F"/>
                </a:solidFill>
                <a:latin typeface="Calibri"/>
                <a:ea typeface="Calibri"/>
                <a:cs typeface="Calibri"/>
                <a:sym typeface="Calibri"/>
              </a:rPr>
              <a:t>[Kumar et al, </a:t>
            </a:r>
            <a:r>
              <a:rPr lang="en" sz="1200" b="1" i="1">
                <a:solidFill>
                  <a:srgbClr val="7F7F7F"/>
                </a:solidFill>
                <a:latin typeface="Calibri"/>
                <a:ea typeface="Calibri"/>
                <a:cs typeface="Calibri"/>
                <a:sym typeface="Calibri"/>
              </a:rPr>
              <a:t>NAR</a:t>
            </a:r>
            <a:r>
              <a:rPr lang="en" sz="1200" b="1">
                <a:solidFill>
                  <a:srgbClr val="7F7F7F"/>
                </a:solidFill>
                <a:latin typeface="Calibri"/>
                <a:ea typeface="Calibri"/>
                <a:cs typeface="Calibri"/>
                <a:sym typeface="Calibri"/>
              </a:rPr>
              <a:t> (2016)]</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19"/>
        <p:cNvGrpSpPr/>
        <p:nvPr/>
      </p:nvGrpSpPr>
      <p:grpSpPr>
        <a:xfrm>
          <a:off x="0" y="0"/>
          <a:ext cx="0" cy="0"/>
          <a:chOff x="0" y="0"/>
          <a:chExt cx="0" cy="0"/>
        </a:xfrm>
      </p:grpSpPr>
      <p:sp>
        <p:nvSpPr>
          <p:cNvPr id="420" name="Shape 420"/>
          <p:cNvSpPr txBox="1">
            <a:spLocks noGrp="1"/>
          </p:cNvSpPr>
          <p:nvPr>
            <p:ph type="title"/>
          </p:nvPr>
        </p:nvSpPr>
        <p:spPr>
          <a:xfrm>
            <a:off x="0" y="108347"/>
            <a:ext cx="9144000" cy="615600"/>
          </a:xfrm>
          <a:prstGeom prst="rect">
            <a:avLst/>
          </a:prstGeom>
          <a:noFill/>
          <a:ln>
            <a:noFill/>
          </a:ln>
        </p:spPr>
        <p:txBody>
          <a:bodyPr wrap="square" lIns="92050" tIns="46025" rIns="92050" bIns="46025" anchor="ctr" anchorCtr="0">
            <a:noAutofit/>
          </a:bodyPr>
          <a:lstStyle/>
          <a:p>
            <a:pPr marL="0" marR="0" lvl="0" indent="0" algn="ctr" rtl="0">
              <a:lnSpc>
                <a:spcPct val="100000"/>
              </a:lnSpc>
              <a:spcBef>
                <a:spcPts val="0"/>
              </a:spcBef>
              <a:spcAft>
                <a:spcPts val="0"/>
              </a:spcAft>
              <a:buClr>
                <a:srgbClr val="7F7F7F"/>
              </a:buClr>
              <a:buSzPct val="25000"/>
              <a:buFont typeface="Helvetica Neue"/>
              <a:buNone/>
            </a:pPr>
            <a:r>
              <a:rPr lang="en" sz="1800" b="1" i="0" u="none" strike="noStrike" cap="none">
                <a:solidFill>
                  <a:srgbClr val="666666"/>
                </a:solidFill>
                <a:latin typeface="Helvetica Neue"/>
                <a:ea typeface="Helvetica Neue"/>
                <a:cs typeface="Helvetica Neue"/>
                <a:sym typeface="Helvetica Neue"/>
              </a:rPr>
              <a:t>Prioritizing somatic variants: </a:t>
            </a:r>
            <a:br>
              <a:rPr lang="en" sz="1800" b="1" i="0" u="none" strike="noStrike" cap="none">
                <a:solidFill>
                  <a:srgbClr val="666666"/>
                </a:solidFill>
                <a:latin typeface="Helvetica Neue"/>
                <a:ea typeface="Helvetica Neue"/>
                <a:cs typeface="Helvetica Neue"/>
                <a:sym typeface="Helvetica Neue"/>
              </a:rPr>
            </a:br>
            <a:r>
              <a:rPr lang="en" sz="1800" b="1" i="0" u="none" strike="noStrike" cap="none">
                <a:solidFill>
                  <a:srgbClr val="666666"/>
                </a:solidFill>
                <a:latin typeface="Helvetica Neue"/>
                <a:ea typeface="Helvetica Neue"/>
                <a:cs typeface="Helvetica Neue"/>
                <a:sym typeface="Helvetica Neue"/>
              </a:rPr>
              <a:t>Approaches to identifying key variants through functional impact &amp; recurrence</a:t>
            </a:r>
          </a:p>
        </p:txBody>
      </p:sp>
      <p:sp>
        <p:nvSpPr>
          <p:cNvPr id="421" name="Shape 421"/>
          <p:cNvSpPr txBox="1">
            <a:spLocks noGrp="1"/>
          </p:cNvSpPr>
          <p:nvPr>
            <p:ph type="body" idx="1"/>
          </p:nvPr>
        </p:nvSpPr>
        <p:spPr>
          <a:xfrm>
            <a:off x="50800" y="778675"/>
            <a:ext cx="4112100"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666666"/>
              </a:buClr>
              <a:buSzPct val="100000"/>
              <a:buFont typeface="Helvetica Neue"/>
              <a:buChar char="•"/>
            </a:pPr>
            <a:r>
              <a:rPr lang="en" sz="1700" b="0" i="0" u="none" strike="noStrike" cap="none">
                <a:solidFill>
                  <a:srgbClr val="666666"/>
                </a:solidFill>
                <a:latin typeface="Helvetica Neue"/>
                <a:ea typeface="Helvetica Neue"/>
                <a:cs typeface="Helvetica Neue"/>
                <a:sym typeface="Helvetica Neue"/>
              </a:rPr>
              <a:t>Introduction</a:t>
            </a:r>
          </a:p>
          <a:p>
            <a:pPr marL="571500" marR="0" lvl="1" indent="-228600" algn="l" rtl="0">
              <a:lnSpc>
                <a:spcPct val="100000"/>
              </a:lnSpc>
              <a:spcBef>
                <a:spcPts val="400"/>
              </a:spcBef>
              <a:spcAft>
                <a:spcPts val="0"/>
              </a:spcAft>
              <a:buClr>
                <a:srgbClr val="666666"/>
              </a:buClr>
              <a:buSzPct val="100000"/>
              <a:buFont typeface="Helvetica Neue"/>
              <a:buChar char="•"/>
            </a:pPr>
            <a:r>
              <a:rPr lang="en" sz="1300" b="0" i="0" u="none" strike="noStrike" cap="none">
                <a:solidFill>
                  <a:srgbClr val="666666"/>
                </a:solidFill>
                <a:latin typeface="Helvetica Neue"/>
                <a:ea typeface="Helvetica Neue"/>
                <a:cs typeface="Helvetica Neue"/>
                <a:sym typeface="Helvetica Neue"/>
              </a:rPr>
              <a:t>Large growth in cancer genome data</a:t>
            </a:r>
          </a:p>
          <a:p>
            <a:pPr marL="571500" marR="0" lvl="1" indent="-228600" algn="l" rtl="0">
              <a:lnSpc>
                <a:spcPct val="100000"/>
              </a:lnSpc>
              <a:spcBef>
                <a:spcPts val="400"/>
              </a:spcBef>
              <a:spcAft>
                <a:spcPts val="0"/>
              </a:spcAft>
              <a:buClr>
                <a:srgbClr val="666666"/>
              </a:buClr>
              <a:buSzPct val="100000"/>
              <a:buFont typeface="Helvetica Neue"/>
              <a:buChar char="•"/>
            </a:pPr>
            <a:r>
              <a:rPr lang="en" sz="1300" b="0" i="0" u="none" strike="noStrike" cap="none">
                <a:solidFill>
                  <a:srgbClr val="666666"/>
                </a:solidFill>
                <a:latin typeface="Helvetica Neue"/>
                <a:ea typeface="Helvetica Neue"/>
                <a:cs typeface="Helvetica Neue"/>
                <a:sym typeface="Helvetica Neue"/>
              </a:rPr>
              <a:t>Mining the data to prioritize variants </a:t>
            </a:r>
            <a:br>
              <a:rPr lang="en" sz="1300" b="0" i="0" u="none" strike="noStrike" cap="none">
                <a:solidFill>
                  <a:srgbClr val="666666"/>
                </a:solidFill>
                <a:latin typeface="Helvetica Neue"/>
                <a:ea typeface="Helvetica Neue"/>
                <a:cs typeface="Helvetica Neue"/>
                <a:sym typeface="Helvetica Neue"/>
              </a:rPr>
            </a:br>
            <a:r>
              <a:rPr lang="en" sz="1300" b="0" i="0" u="none" strike="noStrike" cap="none">
                <a:solidFill>
                  <a:srgbClr val="666666"/>
                </a:solidFill>
                <a:latin typeface="Helvetica Neue"/>
                <a:ea typeface="Helvetica Neue"/>
                <a:cs typeface="Helvetica Neue"/>
                <a:sym typeface="Helvetica Neue"/>
              </a:rPr>
              <a:t>for key drivers</a:t>
            </a:r>
          </a:p>
          <a:p>
            <a:pPr marL="228600" marR="0" lvl="1" indent="-228600" algn="l" rtl="0">
              <a:lnSpc>
                <a:spcPct val="100000"/>
              </a:lnSpc>
              <a:spcBef>
                <a:spcPts val="0"/>
              </a:spcBef>
              <a:spcAft>
                <a:spcPts val="0"/>
              </a:spcAft>
              <a:buClr>
                <a:srgbClr val="666666"/>
              </a:buClr>
              <a:buSzPct val="100000"/>
              <a:buFont typeface="Helvetica Neue"/>
              <a:buChar char="•"/>
            </a:pPr>
            <a:r>
              <a:rPr lang="en" sz="1700" b="0" i="0" u="none" strike="noStrike" cap="none">
                <a:solidFill>
                  <a:srgbClr val="666666"/>
                </a:solidFill>
                <a:latin typeface="Helvetica Neue"/>
                <a:ea typeface="Helvetica Neue"/>
                <a:cs typeface="Helvetica Neue"/>
                <a:sym typeface="Helvetica Neue"/>
              </a:rPr>
              <a:t>Functional impact #1: Coding</a:t>
            </a:r>
          </a:p>
          <a:p>
            <a:pPr marL="571500" marR="0" lvl="1" indent="-228600" algn="l" rtl="0">
              <a:lnSpc>
                <a:spcPct val="100000"/>
              </a:lnSpc>
              <a:spcBef>
                <a:spcPts val="500"/>
              </a:spcBef>
              <a:spcAft>
                <a:spcPts val="0"/>
              </a:spcAft>
              <a:buClr>
                <a:srgbClr val="666666"/>
              </a:buClr>
              <a:buSzPct val="100000"/>
              <a:buFont typeface="Merriweather Sans"/>
              <a:buChar char="•"/>
            </a:pPr>
            <a:r>
              <a:rPr lang="en" sz="1400" b="1" i="0" u="sng" strike="noStrike" cap="none">
                <a:solidFill>
                  <a:srgbClr val="FFFF00"/>
                </a:solidFill>
                <a:latin typeface="Arial"/>
                <a:ea typeface="Arial"/>
                <a:cs typeface="Arial"/>
                <a:sym typeface="Arial"/>
              </a:rPr>
              <a:t>ALoFT</a:t>
            </a:r>
            <a:r>
              <a:rPr lang="en" sz="1400" b="0" i="0" u="none" strike="noStrike" cap="none">
                <a:solidFill>
                  <a:srgbClr val="666666"/>
                </a:solidFill>
                <a:latin typeface="Arial"/>
                <a:ea typeface="Arial"/>
                <a:cs typeface="Arial"/>
                <a:sym typeface="Arial"/>
              </a:rPr>
              <a:t>: Annotation of Loss-of-Function Transcripts. LOF annotation as a complex problem. </a:t>
            </a:r>
          </a:p>
          <a:p>
            <a:pPr marL="571500" marR="0" lvl="1" indent="-228600" algn="l" rtl="0">
              <a:lnSpc>
                <a:spcPct val="100000"/>
              </a:lnSpc>
              <a:spcBef>
                <a:spcPts val="500"/>
              </a:spcBef>
              <a:spcAft>
                <a:spcPts val="0"/>
              </a:spcAft>
              <a:buClr>
                <a:srgbClr val="666666"/>
              </a:buClr>
              <a:buSzPct val="100000"/>
              <a:buFont typeface="Merriweather Sans"/>
              <a:buChar char="•"/>
            </a:pPr>
            <a:r>
              <a:rPr lang="en" sz="1400" b="0" i="0" u="none" strike="noStrike" cap="none">
                <a:solidFill>
                  <a:srgbClr val="666666"/>
                </a:solidFill>
                <a:latin typeface="Arial"/>
                <a:ea typeface="Arial"/>
                <a:cs typeface="Arial"/>
                <a:sym typeface="Arial"/>
              </a:rPr>
              <a:t>Finding deleterious LoF SNVs</a:t>
            </a:r>
          </a:p>
          <a:p>
            <a:pPr marL="571500" marR="0" lvl="1" indent="-228600" algn="l" rtl="0">
              <a:lnSpc>
                <a:spcPct val="100000"/>
              </a:lnSpc>
              <a:spcBef>
                <a:spcPts val="500"/>
              </a:spcBef>
              <a:spcAft>
                <a:spcPts val="0"/>
              </a:spcAft>
              <a:buClr>
                <a:srgbClr val="666666"/>
              </a:buClr>
              <a:buSzPct val="100000"/>
              <a:buFont typeface="Merriweather Sans"/>
              <a:buChar char="•"/>
            </a:pPr>
            <a:r>
              <a:rPr lang="en" sz="1400" b="1" i="0" u="sng" strike="noStrike" cap="none">
                <a:solidFill>
                  <a:srgbClr val="FFFF00"/>
                </a:solidFill>
                <a:latin typeface="Arial"/>
                <a:ea typeface="Arial"/>
                <a:cs typeface="Arial"/>
                <a:sym typeface="Arial"/>
              </a:rPr>
              <a:t>Frustration</a:t>
            </a:r>
            <a:r>
              <a:rPr lang="en" sz="1400" b="0" i="0" u="none" strike="noStrike" cap="none">
                <a:solidFill>
                  <a:srgbClr val="666666"/>
                </a:solidFill>
                <a:latin typeface="Arial"/>
                <a:ea typeface="Arial"/>
                <a:cs typeface="Arial"/>
                <a:sym typeface="Arial"/>
              </a:rPr>
              <a:t> as a localized metric of SNV impact. Differential profiles for oncogenes vs. TSGs</a:t>
            </a:r>
          </a:p>
          <a:p>
            <a:pPr marL="228600" marR="0" lvl="1" indent="-228600" algn="l" rtl="0">
              <a:lnSpc>
                <a:spcPct val="100000"/>
              </a:lnSpc>
              <a:spcBef>
                <a:spcPts val="0"/>
              </a:spcBef>
              <a:spcAft>
                <a:spcPts val="0"/>
              </a:spcAft>
              <a:buClr>
                <a:srgbClr val="666666"/>
              </a:buClr>
              <a:buSzPct val="100000"/>
              <a:buFont typeface="Helvetica Neue"/>
              <a:buChar char="•"/>
            </a:pPr>
            <a:r>
              <a:rPr lang="en" sz="1700" b="0" i="0" u="none" strike="noStrike" cap="none">
                <a:solidFill>
                  <a:srgbClr val="666666"/>
                </a:solidFill>
                <a:latin typeface="Helvetica Neue"/>
                <a:ea typeface="Helvetica Neue"/>
                <a:cs typeface="Helvetica Neue"/>
                <a:sym typeface="Helvetica Neue"/>
              </a:rPr>
              <a:t>Functional impact #2: Non-coding</a:t>
            </a:r>
          </a:p>
          <a:p>
            <a:pPr marL="571500" marR="0" lvl="1" indent="-228600" algn="l" rtl="0">
              <a:lnSpc>
                <a:spcPct val="100000"/>
              </a:lnSpc>
              <a:spcBef>
                <a:spcPts val="500"/>
              </a:spcBef>
              <a:spcAft>
                <a:spcPts val="0"/>
              </a:spcAft>
              <a:buClr>
                <a:srgbClr val="666666"/>
              </a:buClr>
              <a:buSzPct val="100000"/>
              <a:buFont typeface="Merriweather Sans"/>
              <a:buChar char="•"/>
            </a:pPr>
            <a:r>
              <a:rPr lang="en" sz="1400" b="1" i="0" u="sng" strike="noStrike" cap="none">
                <a:solidFill>
                  <a:srgbClr val="FFFF00"/>
                </a:solidFill>
                <a:latin typeface="Arial"/>
                <a:ea typeface="Arial"/>
                <a:cs typeface="Arial"/>
                <a:sym typeface="Arial"/>
              </a:rPr>
              <a:t>FunSeq</a:t>
            </a:r>
            <a:r>
              <a:rPr lang="en" sz="1400" b="0" i="0" u="none" strike="noStrike" cap="none">
                <a:solidFill>
                  <a:srgbClr val="666666"/>
                </a:solidFill>
                <a:latin typeface="Arial"/>
                <a:ea typeface="Arial"/>
                <a:cs typeface="Arial"/>
                <a:sym typeface="Arial"/>
              </a:rPr>
              <a:t> integrates evidence, with an entropy based weighting scheme</a:t>
            </a:r>
            <a:br>
              <a:rPr lang="en" sz="1400" b="0" i="0" u="none" strike="noStrike" cap="none">
                <a:solidFill>
                  <a:srgbClr val="666666"/>
                </a:solidFill>
                <a:latin typeface="Arial"/>
                <a:ea typeface="Arial"/>
                <a:cs typeface="Arial"/>
                <a:sym typeface="Arial"/>
              </a:rPr>
            </a:br>
            <a:endParaRPr lang="en" sz="1400" b="0" i="0" u="none" strike="noStrike" cap="none">
              <a:solidFill>
                <a:srgbClr val="666666"/>
              </a:solidFill>
              <a:latin typeface="Arial"/>
              <a:ea typeface="Arial"/>
              <a:cs typeface="Arial"/>
              <a:sym typeface="Arial"/>
            </a:endParaRPr>
          </a:p>
        </p:txBody>
      </p:sp>
      <p:sp>
        <p:nvSpPr>
          <p:cNvPr id="422" name="Shape 422"/>
          <p:cNvSpPr txBox="1">
            <a:spLocks noGrp="1"/>
          </p:cNvSpPr>
          <p:nvPr>
            <p:ph type="body" idx="1"/>
          </p:nvPr>
        </p:nvSpPr>
        <p:spPr>
          <a:xfrm>
            <a:off x="3949350" y="778675"/>
            <a:ext cx="5136000"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666666"/>
              </a:buClr>
              <a:buSzPct val="100000"/>
              <a:buFont typeface="Helvetica Neue"/>
              <a:buChar char="•"/>
            </a:pPr>
            <a:r>
              <a:rPr lang="en" sz="1700" b="0" i="0" u="none" strike="noStrike" cap="none">
                <a:solidFill>
                  <a:srgbClr val="666666"/>
                </a:solidFill>
                <a:latin typeface="Helvetica Neue"/>
                <a:ea typeface="Helvetica Neue"/>
                <a:cs typeface="Helvetica Neue"/>
                <a:sym typeface="Helvetica Neue"/>
              </a:rPr>
              <a:t>Recurrence #1: </a:t>
            </a:r>
            <a:br>
              <a:rPr lang="en" sz="1700" b="0" i="0" u="none" strike="noStrike" cap="none">
                <a:solidFill>
                  <a:srgbClr val="666666"/>
                </a:solidFill>
                <a:latin typeface="Helvetica Neue"/>
                <a:ea typeface="Helvetica Neue"/>
                <a:cs typeface="Helvetica Neue"/>
                <a:sym typeface="Helvetica Neue"/>
              </a:rPr>
            </a:br>
            <a:r>
              <a:rPr lang="en" sz="1700" b="0" i="0" u="none" strike="noStrike" cap="none">
                <a:solidFill>
                  <a:srgbClr val="666666"/>
                </a:solidFill>
                <a:latin typeface="Helvetica Neue"/>
                <a:ea typeface="Helvetica Neue"/>
                <a:cs typeface="Helvetica Neue"/>
                <a:sym typeface="Helvetica Neue"/>
              </a:rPr>
              <a:t>Statistics for driver identification </a:t>
            </a:r>
          </a:p>
          <a:p>
            <a:pPr marL="571500" marR="0" lvl="1" indent="-228600" algn="l" rtl="0">
              <a:lnSpc>
                <a:spcPct val="100000"/>
              </a:lnSpc>
              <a:spcBef>
                <a:spcPts val="400"/>
              </a:spcBef>
              <a:spcAft>
                <a:spcPts val="0"/>
              </a:spcAft>
              <a:buClr>
                <a:srgbClr val="666666"/>
              </a:buClr>
              <a:buSzPct val="100000"/>
              <a:buFont typeface="Helvetica Neue"/>
              <a:buChar char="•"/>
            </a:pPr>
            <a:r>
              <a:rPr lang="en" sz="1300" b="1" i="0" u="sng" strike="noStrike" cap="none">
                <a:solidFill>
                  <a:srgbClr val="FFFF00"/>
                </a:solidFill>
                <a:latin typeface="Helvetica Neue"/>
                <a:ea typeface="Helvetica Neue"/>
                <a:cs typeface="Helvetica Neue"/>
                <a:sym typeface="Helvetica Neue"/>
              </a:rPr>
              <a:t>Background mutation rate</a:t>
            </a:r>
            <a:r>
              <a:rPr lang="en" sz="1300" b="0" i="0" u="none" strike="noStrike" cap="none">
                <a:solidFill>
                  <a:srgbClr val="666666"/>
                </a:solidFill>
                <a:latin typeface="Helvetica Neue"/>
                <a:ea typeface="Helvetica Neue"/>
                <a:cs typeface="Helvetica Neue"/>
                <a:sym typeface="Helvetica Neue"/>
              </a:rPr>
              <a:t> significantly varies &amp; is correlated with replication timing &amp; TADs</a:t>
            </a:r>
          </a:p>
          <a:p>
            <a:pPr marL="571500" marR="0" lvl="1" indent="-228600" algn="l" rtl="0">
              <a:lnSpc>
                <a:spcPct val="100000"/>
              </a:lnSpc>
              <a:spcBef>
                <a:spcPts val="400"/>
              </a:spcBef>
              <a:spcAft>
                <a:spcPts val="0"/>
              </a:spcAft>
              <a:buClr>
                <a:srgbClr val="666666"/>
              </a:buClr>
              <a:buSzPct val="100000"/>
              <a:buFont typeface="Helvetica Neue"/>
              <a:buChar char="•"/>
            </a:pPr>
            <a:r>
              <a:rPr lang="en" sz="1300" b="0" i="0" u="none" strike="noStrike" cap="none">
                <a:solidFill>
                  <a:srgbClr val="666666"/>
                </a:solidFill>
                <a:latin typeface="Helvetica Neue"/>
                <a:ea typeface="Helvetica Neue"/>
                <a:cs typeface="Helvetica Neue"/>
                <a:sym typeface="Helvetica Neue"/>
              </a:rPr>
              <a:t>Developed a variety of parametric &amp; non-parametric methods taking this into account</a:t>
            </a:r>
          </a:p>
          <a:p>
            <a:pPr marL="571500" marR="0" lvl="1" indent="-228600" algn="l" rtl="0">
              <a:lnSpc>
                <a:spcPct val="100000"/>
              </a:lnSpc>
              <a:spcBef>
                <a:spcPts val="400"/>
              </a:spcBef>
              <a:spcAft>
                <a:spcPts val="0"/>
              </a:spcAft>
              <a:buClr>
                <a:srgbClr val="666666"/>
              </a:buClr>
              <a:buSzPct val="100000"/>
              <a:buFont typeface="Helvetica Neue"/>
              <a:buChar char="•"/>
            </a:pPr>
            <a:r>
              <a:rPr lang="en" sz="1300" b="1" i="0" u="sng" strike="noStrike" cap="none">
                <a:solidFill>
                  <a:srgbClr val="FFFF00"/>
                </a:solidFill>
                <a:latin typeface="Helvetica Neue"/>
                <a:ea typeface="Helvetica Neue"/>
                <a:cs typeface="Helvetica Neue"/>
                <a:sym typeface="Helvetica Neue"/>
              </a:rPr>
              <a:t>LARVA</a:t>
            </a:r>
            <a:r>
              <a:rPr lang="en" sz="1300" b="0" i="0" u="none" strike="noStrike" cap="none">
                <a:solidFill>
                  <a:srgbClr val="666666"/>
                </a:solidFill>
                <a:latin typeface="Helvetica Neue"/>
                <a:ea typeface="Helvetica Neue"/>
                <a:cs typeface="Helvetica Neue"/>
                <a:sym typeface="Helvetica Neue"/>
              </a:rPr>
              <a:t> uses parametric beta-binomial model, explicitly modeling covariates</a:t>
            </a:r>
          </a:p>
          <a:p>
            <a:pPr marL="571500" marR="0" lvl="1" indent="-228600" algn="l" rtl="0">
              <a:lnSpc>
                <a:spcPct val="100000"/>
              </a:lnSpc>
              <a:spcBef>
                <a:spcPts val="400"/>
              </a:spcBef>
              <a:spcAft>
                <a:spcPts val="0"/>
              </a:spcAft>
              <a:buClr>
                <a:srgbClr val="666666"/>
              </a:buClr>
              <a:buSzPct val="100000"/>
              <a:buFont typeface="Helvetica Neue"/>
              <a:buChar char="•"/>
            </a:pPr>
            <a:r>
              <a:rPr lang="en" sz="1300" b="1" i="0" u="sng" strike="noStrike" cap="none">
                <a:solidFill>
                  <a:srgbClr val="FFFF00"/>
                </a:solidFill>
                <a:latin typeface="Helvetica Neue"/>
                <a:ea typeface="Helvetica Neue"/>
                <a:cs typeface="Helvetica Neue"/>
                <a:sym typeface="Helvetica Neue"/>
              </a:rPr>
              <a:t>MOAT</a:t>
            </a:r>
            <a:r>
              <a:rPr lang="en" sz="1300" b="0" i="0" u="none" strike="noStrike" cap="none">
                <a:solidFill>
                  <a:srgbClr val="666666"/>
                </a:solidFill>
                <a:latin typeface="Helvetica Neue"/>
                <a:ea typeface="Helvetica Neue"/>
                <a:cs typeface="Helvetica Neue"/>
                <a:sym typeface="Helvetica Neue"/>
              </a:rPr>
              <a:t> does a variety of non-parm. shuffles (annotation, variants, &amp;c). Useful when explicit covariates not available. Slower than but speeded up w/ GPUs</a:t>
            </a:r>
          </a:p>
          <a:p>
            <a:pPr marL="228600" marR="0" lvl="0" indent="-228600" algn="l" rtl="0">
              <a:lnSpc>
                <a:spcPct val="100000"/>
              </a:lnSpc>
              <a:spcBef>
                <a:spcPts val="400"/>
              </a:spcBef>
              <a:spcAft>
                <a:spcPts val="0"/>
              </a:spcAft>
              <a:buClr>
                <a:srgbClr val="666666"/>
              </a:buClr>
              <a:buSzPct val="100000"/>
              <a:buFont typeface="Helvetica Neue"/>
              <a:buChar char="•"/>
            </a:pPr>
            <a:r>
              <a:rPr lang="en" sz="1700" b="0" i="0" u="none" strike="noStrike" cap="none">
                <a:solidFill>
                  <a:srgbClr val="666666"/>
                </a:solidFill>
                <a:latin typeface="Helvetica Neue"/>
                <a:ea typeface="Helvetica Neue"/>
                <a:cs typeface="Helvetica Neue"/>
                <a:sym typeface="Helvetica Neue"/>
              </a:rPr>
              <a:t>Recurrence #2:</a:t>
            </a:r>
            <a:br>
              <a:rPr lang="en" sz="1700" b="0" i="0" u="none" strike="noStrike" cap="none">
                <a:solidFill>
                  <a:srgbClr val="666666"/>
                </a:solidFill>
                <a:latin typeface="Helvetica Neue"/>
                <a:ea typeface="Helvetica Neue"/>
                <a:cs typeface="Helvetica Neue"/>
                <a:sym typeface="Helvetica Neue"/>
              </a:rPr>
            </a:br>
            <a:r>
              <a:rPr lang="en" sz="1700" b="0" i="0" u="none" strike="noStrike" cap="none">
                <a:solidFill>
                  <a:srgbClr val="666666"/>
                </a:solidFill>
                <a:latin typeface="Helvetica Neue"/>
                <a:ea typeface="Helvetica Neue"/>
                <a:cs typeface="Helvetica Neue"/>
                <a:sym typeface="Helvetica Neue"/>
              </a:rPr>
              <a:t>(Low-power) application to </a:t>
            </a:r>
            <a:r>
              <a:rPr lang="en" sz="1700" b="1" i="0" u="sng" strike="noStrike" cap="none">
                <a:solidFill>
                  <a:srgbClr val="FFFF00"/>
                </a:solidFill>
                <a:latin typeface="Helvetica Neue"/>
                <a:ea typeface="Helvetica Neue"/>
                <a:cs typeface="Helvetica Neue"/>
                <a:sym typeface="Helvetica Neue"/>
              </a:rPr>
              <a:t>pRCC</a:t>
            </a:r>
          </a:p>
          <a:p>
            <a:pPr marL="571500" marR="0" lvl="1" indent="-228600" algn="l" rtl="0">
              <a:lnSpc>
                <a:spcPct val="100000"/>
              </a:lnSpc>
              <a:spcBef>
                <a:spcPts val="400"/>
              </a:spcBef>
              <a:spcAft>
                <a:spcPts val="0"/>
              </a:spcAft>
              <a:buClr>
                <a:srgbClr val="666666"/>
              </a:buClr>
              <a:buSzPct val="100000"/>
              <a:buFont typeface="Helvetica Neue"/>
              <a:buChar char="•"/>
            </a:pPr>
            <a:r>
              <a:rPr lang="en" sz="1300" b="0" i="0" u="none" strike="noStrike" cap="none">
                <a:solidFill>
                  <a:srgbClr val="666666"/>
                </a:solidFill>
                <a:latin typeface="Helvetica Neue"/>
                <a:ea typeface="Helvetica Neue"/>
                <a:cs typeface="Helvetica Neue"/>
                <a:sym typeface="Helvetica Neue"/>
              </a:rPr>
              <a:t>WGS finds additional facts on the canonical driver, MET. Other suggestive non-coding hotspots.</a:t>
            </a:r>
          </a:p>
          <a:p>
            <a:pPr marL="571500" marR="0" lvl="1" indent="-228600" algn="l" rtl="0">
              <a:lnSpc>
                <a:spcPct val="100000"/>
              </a:lnSpc>
              <a:spcBef>
                <a:spcPts val="400"/>
              </a:spcBef>
              <a:spcAft>
                <a:spcPts val="0"/>
              </a:spcAft>
              <a:buClr>
                <a:srgbClr val="666666"/>
              </a:buClr>
              <a:buSzPct val="100000"/>
              <a:buFont typeface="Helvetica Neue"/>
              <a:buChar char="•"/>
            </a:pPr>
            <a:r>
              <a:rPr lang="en" sz="1300" b="0" i="0" u="none" strike="noStrike" cap="none">
                <a:solidFill>
                  <a:srgbClr val="666666"/>
                </a:solidFill>
                <a:latin typeface="Helvetica Neue"/>
                <a:ea typeface="Helvetica Neue"/>
                <a:cs typeface="Helvetica Neue"/>
                <a:sym typeface="Helvetica Neue"/>
              </a:rPr>
              <a:t>Tumor evolution analysis of the timing of key mutations helps with classification</a:t>
            </a:r>
          </a:p>
        </p:txBody>
      </p:sp>
      <p:sp>
        <p:nvSpPr>
          <p:cNvPr id="423" name="Shape 423"/>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Shape 428"/>
          <p:cNvSpPr txBox="1"/>
          <p:nvPr/>
        </p:nvSpPr>
        <p:spPr>
          <a:xfrm>
            <a:off x="258418" y="0"/>
            <a:ext cx="8382482" cy="847500"/>
          </a:xfrm>
          <a:prstGeom prst="rect">
            <a:avLst/>
          </a:prstGeom>
          <a:noFill/>
          <a:ln>
            <a:noFill/>
          </a:ln>
        </p:spPr>
        <p:txBody>
          <a:bodyPr wrap="square" lIns="91425" tIns="91425" rIns="91425" bIns="91425" anchor="ctr" anchorCtr="0">
            <a:noAutofit/>
          </a:bodyPr>
          <a:lstStyle/>
          <a:p>
            <a:pPr marL="0" marR="0" lvl="0" indent="0" algn="l" rtl="0">
              <a:spcBef>
                <a:spcPts val="0"/>
              </a:spcBef>
              <a:buSzPct val="25000"/>
              <a:buNone/>
            </a:pPr>
            <a:r>
              <a:rPr lang="en" sz="2700">
                <a:solidFill>
                  <a:srgbClr val="22228B"/>
                </a:solidFill>
                <a:highlight>
                  <a:srgbClr val="FFFFFF"/>
                </a:highlight>
                <a:latin typeface="Helvetica Neue"/>
                <a:ea typeface="Helvetica Neue"/>
                <a:cs typeface="Helvetica Neue"/>
                <a:sym typeface="Helvetica Neue"/>
              </a:rPr>
              <a:t>Funseq: a flexible framework to determine </a:t>
            </a:r>
            <a:br>
              <a:rPr lang="en" sz="2700">
                <a:solidFill>
                  <a:srgbClr val="22228B"/>
                </a:solidFill>
                <a:highlight>
                  <a:srgbClr val="FFFFFF"/>
                </a:highlight>
                <a:latin typeface="Helvetica Neue"/>
                <a:ea typeface="Helvetica Neue"/>
                <a:cs typeface="Helvetica Neue"/>
                <a:sym typeface="Helvetica Neue"/>
              </a:rPr>
            </a:br>
            <a:r>
              <a:rPr lang="en" sz="2700">
                <a:solidFill>
                  <a:srgbClr val="22228B"/>
                </a:solidFill>
                <a:highlight>
                  <a:srgbClr val="FFFFFF"/>
                </a:highlight>
                <a:latin typeface="Helvetica Neue"/>
                <a:ea typeface="Helvetica Neue"/>
                <a:cs typeface="Helvetica Neue"/>
                <a:sym typeface="Helvetica Neue"/>
              </a:rPr>
              <a:t>functional impact &amp; use this to prioritize variants</a:t>
            </a:r>
          </a:p>
        </p:txBody>
      </p:sp>
      <p:sp>
        <p:nvSpPr>
          <p:cNvPr id="429" name="Shape 429"/>
          <p:cNvSpPr txBox="1"/>
          <p:nvPr/>
        </p:nvSpPr>
        <p:spPr>
          <a:xfrm>
            <a:off x="503100" y="1732650"/>
            <a:ext cx="1935900" cy="3281400"/>
          </a:xfrm>
          <a:prstGeom prst="rect">
            <a:avLst/>
          </a:prstGeom>
          <a:noFill/>
          <a:ln>
            <a:noFill/>
          </a:ln>
        </p:spPr>
        <p:txBody>
          <a:bodyPr wrap="square" lIns="91425" tIns="91425" rIns="91425" bIns="91425" anchor="ctr" anchorCtr="0">
            <a:noAutofit/>
          </a:bodyPr>
          <a:lstStyle/>
          <a:p>
            <a:pPr marL="0" marR="0" lvl="0" indent="0" algn="l" rtl="0">
              <a:spcBef>
                <a:spcPts val="0"/>
              </a:spcBef>
              <a:buSzPct val="25000"/>
              <a:buNone/>
            </a:pPr>
            <a:r>
              <a:rPr lang="en" sz="1200" b="1">
                <a:solidFill>
                  <a:srgbClr val="000090"/>
                </a:solidFill>
                <a:latin typeface="Arial"/>
                <a:ea typeface="Arial"/>
                <a:cs typeface="Arial"/>
                <a:sym typeface="Arial"/>
              </a:rPr>
              <a:t>Annotation (tf binding sites open chromatin, ncRNAs) &amp; Chromatin Dynamics</a:t>
            </a:r>
          </a:p>
          <a:p>
            <a:pPr marL="0" marR="0" lvl="0" indent="0" algn="l" rtl="0">
              <a:spcBef>
                <a:spcPts val="0"/>
              </a:spcBef>
              <a:buNone/>
            </a:pPr>
            <a:endParaRPr sz="1200" b="1">
              <a:solidFill>
                <a:srgbClr val="000090"/>
              </a:solidFill>
              <a:latin typeface="Arial"/>
              <a:ea typeface="Arial"/>
              <a:cs typeface="Arial"/>
              <a:sym typeface="Arial"/>
            </a:endParaRPr>
          </a:p>
          <a:p>
            <a:pPr marL="0" marR="0" lvl="0" indent="0" algn="l" rtl="0">
              <a:spcBef>
                <a:spcPts val="0"/>
              </a:spcBef>
              <a:buNone/>
            </a:pPr>
            <a:endParaRPr sz="1100" b="1">
              <a:solidFill>
                <a:srgbClr val="000090"/>
              </a:solidFill>
              <a:latin typeface="Arial"/>
              <a:ea typeface="Arial"/>
              <a:cs typeface="Arial"/>
              <a:sym typeface="Arial"/>
            </a:endParaRPr>
          </a:p>
          <a:p>
            <a:pPr marL="0" marR="0" lvl="0" indent="0" algn="l" rtl="0">
              <a:spcBef>
                <a:spcPts val="0"/>
              </a:spcBef>
              <a:buSzPct val="25000"/>
              <a:buNone/>
            </a:pPr>
            <a:r>
              <a:rPr lang="en" sz="1200" b="1">
                <a:solidFill>
                  <a:srgbClr val="000090"/>
                </a:solidFill>
                <a:latin typeface="Arial"/>
                <a:ea typeface="Arial"/>
                <a:cs typeface="Arial"/>
                <a:sym typeface="Arial"/>
              </a:rPr>
              <a:t>Conservation</a:t>
            </a:r>
            <a:br>
              <a:rPr lang="en" sz="1200" b="1">
                <a:solidFill>
                  <a:srgbClr val="000090"/>
                </a:solidFill>
                <a:latin typeface="Arial"/>
                <a:ea typeface="Arial"/>
                <a:cs typeface="Arial"/>
                <a:sym typeface="Arial"/>
              </a:rPr>
            </a:br>
            <a:r>
              <a:rPr lang="en" sz="1200" b="1">
                <a:solidFill>
                  <a:srgbClr val="000090"/>
                </a:solidFill>
                <a:latin typeface="Arial"/>
                <a:ea typeface="Arial"/>
                <a:cs typeface="Arial"/>
                <a:sym typeface="Arial"/>
              </a:rPr>
              <a:t>(GERP, allele freq.)</a:t>
            </a:r>
          </a:p>
          <a:p>
            <a:pPr marL="0" marR="0" lvl="0" indent="0" algn="l" rtl="0">
              <a:spcBef>
                <a:spcPts val="0"/>
              </a:spcBef>
              <a:buNone/>
            </a:pPr>
            <a:endParaRPr sz="1200" b="1">
              <a:solidFill>
                <a:srgbClr val="000090"/>
              </a:solidFill>
              <a:latin typeface="Arial"/>
              <a:ea typeface="Arial"/>
              <a:cs typeface="Arial"/>
              <a:sym typeface="Arial"/>
            </a:endParaRPr>
          </a:p>
          <a:p>
            <a:pPr marL="0" marR="0" lvl="0" indent="0" algn="l" rtl="0">
              <a:spcBef>
                <a:spcPts val="0"/>
              </a:spcBef>
              <a:buNone/>
            </a:pPr>
            <a:endParaRPr sz="1200" b="1">
              <a:solidFill>
                <a:srgbClr val="000090"/>
              </a:solidFill>
              <a:latin typeface="Arial"/>
              <a:ea typeface="Arial"/>
              <a:cs typeface="Arial"/>
              <a:sym typeface="Arial"/>
            </a:endParaRPr>
          </a:p>
          <a:p>
            <a:pPr marL="0" marR="0" lvl="0" indent="0" algn="l" rtl="0">
              <a:spcBef>
                <a:spcPts val="0"/>
              </a:spcBef>
              <a:buSzPct val="25000"/>
              <a:buNone/>
            </a:pPr>
            <a:r>
              <a:rPr lang="en" sz="1200" b="1">
                <a:solidFill>
                  <a:srgbClr val="000090"/>
                </a:solidFill>
                <a:latin typeface="Arial"/>
                <a:ea typeface="Arial"/>
                <a:cs typeface="Arial"/>
                <a:sym typeface="Arial"/>
              </a:rPr>
              <a:t>Mutational impact (motif breaking, Lof) </a:t>
            </a:r>
          </a:p>
          <a:p>
            <a:pPr marL="0" marR="0" lvl="0" indent="0" algn="l" rtl="0">
              <a:spcBef>
                <a:spcPts val="0"/>
              </a:spcBef>
              <a:buNone/>
            </a:pPr>
            <a:endParaRPr sz="1200" b="1">
              <a:solidFill>
                <a:srgbClr val="000090"/>
              </a:solidFill>
              <a:latin typeface="Arial"/>
              <a:ea typeface="Arial"/>
              <a:cs typeface="Arial"/>
              <a:sym typeface="Arial"/>
            </a:endParaRPr>
          </a:p>
          <a:p>
            <a:pPr marL="0" marR="0" lvl="0" indent="0" algn="l" rtl="0">
              <a:spcBef>
                <a:spcPts val="0"/>
              </a:spcBef>
              <a:buNone/>
            </a:pPr>
            <a:endParaRPr sz="1200" b="1">
              <a:solidFill>
                <a:srgbClr val="000090"/>
              </a:solidFill>
              <a:latin typeface="Arial"/>
              <a:ea typeface="Arial"/>
              <a:cs typeface="Arial"/>
              <a:sym typeface="Arial"/>
            </a:endParaRPr>
          </a:p>
          <a:p>
            <a:pPr marL="0" marR="0" lvl="0" indent="0" algn="l" rtl="0">
              <a:spcBef>
                <a:spcPts val="0"/>
              </a:spcBef>
              <a:buSzPct val="25000"/>
              <a:buNone/>
            </a:pPr>
            <a:r>
              <a:rPr lang="en" sz="1200" b="1">
                <a:solidFill>
                  <a:srgbClr val="000090"/>
                </a:solidFill>
                <a:latin typeface="Arial"/>
                <a:ea typeface="Arial"/>
                <a:cs typeface="Arial"/>
                <a:sym typeface="Arial"/>
              </a:rPr>
              <a:t>Network (centrality position)</a:t>
            </a:r>
          </a:p>
          <a:p>
            <a:pPr marL="0" marR="0" lvl="0" indent="0" algn="l" rtl="0">
              <a:spcBef>
                <a:spcPts val="0"/>
              </a:spcBef>
              <a:buSzPct val="25000"/>
              <a:buNone/>
            </a:pPr>
            <a:r>
              <a:rPr lang="en" sz="1200">
                <a:solidFill>
                  <a:srgbClr val="000090"/>
                </a:solidFill>
                <a:latin typeface="Arial"/>
                <a:ea typeface="Arial"/>
                <a:cs typeface="Arial"/>
                <a:sym typeface="Arial"/>
              </a:rPr>
              <a:t> </a:t>
            </a:r>
          </a:p>
        </p:txBody>
      </p:sp>
      <p:sp>
        <p:nvSpPr>
          <p:cNvPr id="430" name="Shape 430"/>
          <p:cNvSpPr txBox="1"/>
          <p:nvPr/>
        </p:nvSpPr>
        <p:spPr>
          <a:xfrm rot="-5400000">
            <a:off x="6638188" y="2662262"/>
            <a:ext cx="4005425" cy="3759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000">
                <a:solidFill>
                  <a:srgbClr val="7F7F7F"/>
                </a:solidFill>
                <a:latin typeface="Arial"/>
                <a:ea typeface="Arial"/>
                <a:cs typeface="Arial"/>
                <a:sym typeface="Arial"/>
              </a:rPr>
              <a:t>[Fu et al., GenomeBiology ('14), , Khurana et al., Science ('13)]</a:t>
            </a:r>
          </a:p>
          <a:p>
            <a:pPr marL="0" marR="0" lvl="0" indent="0" algn="l" rtl="0">
              <a:spcBef>
                <a:spcPts val="0"/>
              </a:spcBef>
              <a:buSzPct val="25000"/>
              <a:buNone/>
            </a:pPr>
            <a:r>
              <a:rPr lang="en" sz="1600">
                <a:solidFill>
                  <a:srgbClr val="7F7F7F"/>
                </a:solidFill>
                <a:latin typeface="Arial"/>
                <a:ea typeface="Arial"/>
                <a:cs typeface="Arial"/>
                <a:sym typeface="Arial"/>
              </a:rPr>
              <a:t> </a:t>
            </a:r>
          </a:p>
        </p:txBody>
      </p:sp>
      <p:grpSp>
        <p:nvGrpSpPr>
          <p:cNvPr id="431" name="Shape 431"/>
          <p:cNvGrpSpPr/>
          <p:nvPr/>
        </p:nvGrpSpPr>
        <p:grpSpPr>
          <a:xfrm>
            <a:off x="2439000" y="930818"/>
            <a:ext cx="5431176" cy="4122542"/>
            <a:chOff x="3252000" y="1241091"/>
            <a:chExt cx="7241569" cy="5496723"/>
          </a:xfrm>
        </p:grpSpPr>
        <p:pic>
          <p:nvPicPr>
            <p:cNvPr id="432" name="Shape 432"/>
            <p:cNvPicPr preferRelativeResize="0"/>
            <p:nvPr/>
          </p:nvPicPr>
          <p:blipFill rotWithShape="1">
            <a:blip r:embed="rId3">
              <a:alphaModFix/>
            </a:blip>
            <a:srcRect l="15832" b="19767"/>
            <a:stretch/>
          </p:blipFill>
          <p:spPr>
            <a:xfrm>
              <a:off x="3252000" y="1241091"/>
              <a:ext cx="7241569" cy="5407928"/>
            </a:xfrm>
            <a:prstGeom prst="rect">
              <a:avLst/>
            </a:prstGeom>
            <a:noFill/>
            <a:ln>
              <a:noFill/>
            </a:ln>
          </p:spPr>
        </p:pic>
        <p:sp>
          <p:nvSpPr>
            <p:cNvPr id="433" name="Shape 433"/>
            <p:cNvSpPr txBox="1"/>
            <p:nvPr/>
          </p:nvSpPr>
          <p:spPr>
            <a:xfrm>
              <a:off x="7422776" y="6368482"/>
              <a:ext cx="2988236" cy="369332"/>
            </a:xfrm>
            <a:prstGeom prst="rect">
              <a:avLst/>
            </a:prstGeom>
            <a:solidFill>
              <a:schemeClr val="lt1"/>
            </a:solidFill>
            <a:ln>
              <a:noFill/>
            </a:ln>
          </p:spPr>
          <p:txBody>
            <a:bodyPr wrap="square" lIns="68575" tIns="34275" rIns="68575" bIns="34275" anchor="t" anchorCtr="0">
              <a:noAutofit/>
            </a:bodyPr>
            <a:lstStyle/>
            <a:p>
              <a:pPr marL="0" marR="0" lvl="0" indent="0" algn="l" rtl="0">
                <a:spcBef>
                  <a:spcPts val="0"/>
                </a:spcBef>
                <a:buNone/>
              </a:pPr>
              <a:endParaRPr sz="1400">
                <a:solidFill>
                  <a:schemeClr val="dk1"/>
                </a:solidFill>
                <a:latin typeface="Arial"/>
                <a:ea typeface="Arial"/>
                <a:cs typeface="Arial"/>
                <a:sym typeface="Arial"/>
              </a:endParaRPr>
            </a:p>
          </p:txBody>
        </p: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pic>
        <p:nvPicPr>
          <p:cNvPr id="438" name="Shape 438"/>
          <p:cNvPicPr preferRelativeResize="0"/>
          <p:nvPr/>
        </p:nvPicPr>
        <p:blipFill rotWithShape="1">
          <a:blip r:embed="rId3">
            <a:alphaModFix/>
          </a:blip>
          <a:srcRect b="49836"/>
          <a:stretch/>
        </p:blipFill>
        <p:spPr>
          <a:xfrm>
            <a:off x="4694625" y="1484762"/>
            <a:ext cx="3947202" cy="558518"/>
          </a:xfrm>
          <a:prstGeom prst="rect">
            <a:avLst/>
          </a:prstGeom>
          <a:noFill/>
          <a:ln>
            <a:noFill/>
          </a:ln>
        </p:spPr>
      </p:pic>
      <p:sp>
        <p:nvSpPr>
          <p:cNvPr id="439" name="Shape 439"/>
          <p:cNvSpPr txBox="1"/>
          <p:nvPr/>
        </p:nvSpPr>
        <p:spPr>
          <a:xfrm>
            <a:off x="3769966" y="28357"/>
            <a:ext cx="3706800" cy="857400"/>
          </a:xfrm>
          <a:prstGeom prst="rect">
            <a:avLst/>
          </a:prstGeom>
          <a:noFill/>
          <a:ln>
            <a:noFill/>
          </a:ln>
        </p:spPr>
        <p:txBody>
          <a:bodyPr wrap="square" lIns="91425" tIns="45700" rIns="91425" bIns="45700" anchor="ctr" anchorCtr="0">
            <a:noAutofit/>
          </a:bodyPr>
          <a:lstStyle/>
          <a:p>
            <a:pPr marL="0" marR="0" lvl="0" indent="0" algn="ctr" rtl="0">
              <a:spcBef>
                <a:spcPts val="0"/>
              </a:spcBef>
              <a:buSzPct val="25000"/>
              <a:buNone/>
            </a:pPr>
            <a:r>
              <a:rPr lang="en" sz="4000" b="1">
                <a:solidFill>
                  <a:srgbClr val="000090"/>
                </a:solidFill>
                <a:latin typeface="Calibri"/>
                <a:ea typeface="Calibri"/>
                <a:cs typeface="Calibri"/>
                <a:sym typeface="Calibri"/>
              </a:rPr>
              <a:t>FunSeq</a:t>
            </a:r>
            <a:r>
              <a:rPr lang="en" sz="2000" b="1">
                <a:solidFill>
                  <a:srgbClr val="000090"/>
                </a:solidFill>
                <a:latin typeface="Calibri"/>
                <a:ea typeface="Calibri"/>
                <a:cs typeface="Calibri"/>
                <a:sym typeface="Calibri"/>
              </a:rPr>
              <a:t>.</a:t>
            </a:r>
            <a:r>
              <a:rPr lang="en" sz="1500" b="1">
                <a:solidFill>
                  <a:srgbClr val="000090"/>
                </a:solidFill>
                <a:latin typeface="Calibri"/>
                <a:ea typeface="Calibri"/>
                <a:cs typeface="Calibri"/>
                <a:sym typeface="Calibri"/>
              </a:rPr>
              <a:t>gersteinlab.org</a:t>
            </a:r>
          </a:p>
        </p:txBody>
      </p:sp>
      <p:grpSp>
        <p:nvGrpSpPr>
          <p:cNvPr id="440" name="Shape 440"/>
          <p:cNvGrpSpPr/>
          <p:nvPr/>
        </p:nvGrpSpPr>
        <p:grpSpPr>
          <a:xfrm>
            <a:off x="7278919" y="134667"/>
            <a:ext cx="1464315" cy="664249"/>
            <a:chOff x="0" y="0"/>
            <a:chExt cx="2147483643" cy="2147483643"/>
          </a:xfrm>
        </p:grpSpPr>
        <p:sp>
          <p:nvSpPr>
            <p:cNvPr id="441" name="Shape 441"/>
            <p:cNvSpPr txBox="1"/>
            <p:nvPr/>
          </p:nvSpPr>
          <p:spPr>
            <a:xfrm>
              <a:off x="0" y="0"/>
              <a:ext cx="2147483643" cy="2147483643"/>
            </a:xfrm>
            <a:prstGeom prst="rect">
              <a:avLst/>
            </a:prstGeom>
            <a:solidFill>
              <a:srgbClr val="ECECEC"/>
            </a:solid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442" name="Shape 442"/>
            <p:cNvSpPr txBox="1"/>
            <p:nvPr/>
          </p:nvSpPr>
          <p:spPr>
            <a:xfrm>
              <a:off x="423213850" y="153157950"/>
              <a:ext cx="1175925110" cy="631782761"/>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000">
                  <a:solidFill>
                    <a:srgbClr val="000000"/>
                  </a:solidFill>
                  <a:latin typeface="Calibri"/>
                  <a:ea typeface="Calibri"/>
                  <a:cs typeface="Calibri"/>
                  <a:sym typeface="Calibri"/>
                </a:rPr>
                <a:t>HOT region</a:t>
              </a:r>
            </a:p>
          </p:txBody>
        </p:sp>
        <p:sp>
          <p:nvSpPr>
            <p:cNvPr id="443" name="Shape 443"/>
            <p:cNvSpPr txBox="1"/>
            <p:nvPr/>
          </p:nvSpPr>
          <p:spPr>
            <a:xfrm>
              <a:off x="38810063" y="746241000"/>
              <a:ext cx="1559854065" cy="631782761"/>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000">
                  <a:solidFill>
                    <a:srgbClr val="000000"/>
                  </a:solidFill>
                  <a:latin typeface="Calibri"/>
                  <a:ea typeface="Calibri"/>
                  <a:cs typeface="Calibri"/>
                  <a:sym typeface="Calibri"/>
                </a:rPr>
                <a:t>Sensitive region</a:t>
              </a:r>
            </a:p>
          </p:txBody>
        </p:sp>
        <p:sp>
          <p:nvSpPr>
            <p:cNvPr id="444" name="Shape 444"/>
            <p:cNvSpPr txBox="1"/>
            <p:nvPr/>
          </p:nvSpPr>
          <p:spPr>
            <a:xfrm>
              <a:off x="1559789900" y="387784625"/>
              <a:ext cx="450935120" cy="244404282"/>
            </a:xfrm>
            <a:prstGeom prst="rect">
              <a:avLst/>
            </a:prstGeom>
            <a:solidFill>
              <a:srgbClr val="77933C"/>
            </a:solidFill>
            <a:ln>
              <a:noFill/>
            </a:ln>
          </p:spPr>
          <p:txBody>
            <a:bodyPr wrap="square"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445" name="Shape 445"/>
            <p:cNvSpPr txBox="1"/>
            <p:nvPr/>
          </p:nvSpPr>
          <p:spPr>
            <a:xfrm>
              <a:off x="1556094200" y="948281600"/>
              <a:ext cx="458326950" cy="244404282"/>
            </a:xfrm>
            <a:prstGeom prst="rect">
              <a:avLst/>
            </a:prstGeom>
            <a:solidFill>
              <a:srgbClr val="558ED5"/>
            </a:solidFill>
            <a:ln>
              <a:noFill/>
            </a:ln>
          </p:spPr>
          <p:txBody>
            <a:bodyPr wrap="square"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446" name="Shape 446"/>
            <p:cNvSpPr txBox="1"/>
            <p:nvPr/>
          </p:nvSpPr>
          <p:spPr>
            <a:xfrm>
              <a:off x="96090713" y="1342592200"/>
              <a:ext cx="1911274841" cy="631782761"/>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000">
                  <a:solidFill>
                    <a:srgbClr val="000000"/>
                  </a:solidFill>
                  <a:latin typeface="Calibri"/>
                  <a:ea typeface="Calibri"/>
                  <a:cs typeface="Calibri"/>
                  <a:sym typeface="Calibri"/>
                </a:rPr>
                <a:t>Polymorphisms</a:t>
              </a:r>
            </a:p>
          </p:txBody>
        </p:sp>
        <p:cxnSp>
          <p:nvCxnSpPr>
            <p:cNvPr id="447" name="Shape 447"/>
            <p:cNvCxnSpPr/>
            <p:nvPr/>
          </p:nvCxnSpPr>
          <p:spPr>
            <a:xfrm>
              <a:off x="1788953400" y="1466416700"/>
              <a:ext cx="0" cy="381266624"/>
            </a:xfrm>
            <a:prstGeom prst="straightConnector1">
              <a:avLst/>
            </a:prstGeom>
            <a:noFill/>
            <a:ln w="25400" cap="flat" cmpd="sng">
              <a:solidFill>
                <a:srgbClr val="FFFF00"/>
              </a:solidFill>
              <a:prstDash val="solid"/>
              <a:miter lim="800000"/>
              <a:headEnd type="none" w="med" len="med"/>
              <a:tailEnd type="none" w="med" len="med"/>
            </a:ln>
          </p:spPr>
        </p:cxnSp>
      </p:grpSp>
      <p:sp>
        <p:nvSpPr>
          <p:cNvPr id="448" name="Shape 448"/>
          <p:cNvSpPr txBox="1"/>
          <p:nvPr/>
        </p:nvSpPr>
        <p:spPr>
          <a:xfrm>
            <a:off x="4732762" y="1268058"/>
            <a:ext cx="3936000" cy="97500"/>
          </a:xfrm>
          <a:prstGeom prst="rect">
            <a:avLst/>
          </a:prstGeom>
          <a:solidFill>
            <a:schemeClr val="dk1"/>
          </a:solid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cxnSp>
        <p:nvCxnSpPr>
          <p:cNvPr id="449" name="Shape 449"/>
          <p:cNvCxnSpPr/>
          <p:nvPr/>
        </p:nvCxnSpPr>
        <p:spPr>
          <a:xfrm>
            <a:off x="5060774"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450" name="Shape 450"/>
          <p:cNvCxnSpPr/>
          <p:nvPr/>
        </p:nvCxnSpPr>
        <p:spPr>
          <a:xfrm>
            <a:off x="5142777"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451" name="Shape 451"/>
          <p:cNvCxnSpPr/>
          <p:nvPr/>
        </p:nvCxnSpPr>
        <p:spPr>
          <a:xfrm>
            <a:off x="5288844"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452" name="Shape 452"/>
          <p:cNvCxnSpPr/>
          <p:nvPr/>
        </p:nvCxnSpPr>
        <p:spPr>
          <a:xfrm>
            <a:off x="8167491"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453" name="Shape 453"/>
          <p:cNvCxnSpPr/>
          <p:nvPr/>
        </p:nvCxnSpPr>
        <p:spPr>
          <a:xfrm>
            <a:off x="8196534"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454" name="Shape 454"/>
          <p:cNvCxnSpPr/>
          <p:nvPr/>
        </p:nvCxnSpPr>
        <p:spPr>
          <a:xfrm>
            <a:off x="6372822"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455" name="Shape 455"/>
          <p:cNvCxnSpPr/>
          <p:nvPr/>
        </p:nvCxnSpPr>
        <p:spPr>
          <a:xfrm>
            <a:off x="6144751"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456" name="Shape 456"/>
          <p:cNvCxnSpPr/>
          <p:nvPr/>
        </p:nvCxnSpPr>
        <p:spPr>
          <a:xfrm>
            <a:off x="5853469"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457" name="Shape 457"/>
          <p:cNvCxnSpPr/>
          <p:nvPr/>
        </p:nvCxnSpPr>
        <p:spPr>
          <a:xfrm>
            <a:off x="7584928"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458" name="Shape 458"/>
          <p:cNvCxnSpPr/>
          <p:nvPr/>
        </p:nvCxnSpPr>
        <p:spPr>
          <a:xfrm>
            <a:off x="7994943"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459" name="Shape 459"/>
          <p:cNvCxnSpPr/>
          <p:nvPr/>
        </p:nvCxnSpPr>
        <p:spPr>
          <a:xfrm>
            <a:off x="8231556" y="1268893"/>
            <a:ext cx="0" cy="97500"/>
          </a:xfrm>
          <a:prstGeom prst="straightConnector1">
            <a:avLst/>
          </a:prstGeom>
          <a:noFill/>
          <a:ln w="25400" cap="flat" cmpd="sng">
            <a:solidFill>
              <a:srgbClr val="FFFF00"/>
            </a:solidFill>
            <a:prstDash val="solid"/>
            <a:miter lim="800000"/>
            <a:headEnd type="none" w="med" len="med"/>
            <a:tailEnd type="none" w="med" len="med"/>
          </a:ln>
        </p:spPr>
      </p:cxnSp>
      <p:sp>
        <p:nvSpPr>
          <p:cNvPr id="460" name="Shape 460"/>
          <p:cNvSpPr txBox="1"/>
          <p:nvPr/>
        </p:nvSpPr>
        <p:spPr>
          <a:xfrm>
            <a:off x="3954722" y="1076225"/>
            <a:ext cx="707100" cy="1704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000">
                <a:solidFill>
                  <a:srgbClr val="000000"/>
                </a:solidFill>
                <a:latin typeface="Calibri"/>
                <a:ea typeface="Calibri"/>
                <a:cs typeface="Calibri"/>
                <a:sym typeface="Calibri"/>
              </a:rPr>
              <a:t>Genome</a:t>
            </a:r>
          </a:p>
        </p:txBody>
      </p:sp>
      <p:sp>
        <p:nvSpPr>
          <p:cNvPr id="461" name="Shape 461"/>
          <p:cNvSpPr txBox="1"/>
          <p:nvPr/>
        </p:nvSpPr>
        <p:spPr>
          <a:xfrm>
            <a:off x="4978775" y="1059472"/>
            <a:ext cx="310200" cy="63900"/>
          </a:xfrm>
          <a:prstGeom prst="rect">
            <a:avLst/>
          </a:prstGeom>
          <a:solidFill>
            <a:srgbClr val="77933C"/>
          </a:solidFill>
          <a:ln>
            <a:noFill/>
          </a:ln>
        </p:spPr>
        <p:txBody>
          <a:bodyPr wrap="square" lIns="91425" tIns="45700" rIns="91425" bIns="45700" anchor="ctr" anchorCtr="0">
            <a:noAutofit/>
          </a:bodyPr>
          <a:lstStyle/>
          <a:p>
            <a:pPr marL="0" marR="0" lvl="0" indent="0" algn="l" rtl="0">
              <a:spcBef>
                <a:spcPts val="0"/>
              </a:spcBef>
              <a:buNone/>
            </a:pPr>
            <a:endParaRPr sz="1800">
              <a:solidFill>
                <a:schemeClr val="dk1"/>
              </a:solidFill>
              <a:highlight>
                <a:srgbClr val="4C9900"/>
              </a:highlight>
              <a:latin typeface="Calibri"/>
              <a:ea typeface="Calibri"/>
              <a:cs typeface="Calibri"/>
              <a:sym typeface="Calibri"/>
            </a:endParaRPr>
          </a:p>
        </p:txBody>
      </p:sp>
      <p:sp>
        <p:nvSpPr>
          <p:cNvPr id="462" name="Shape 462"/>
          <p:cNvSpPr txBox="1"/>
          <p:nvPr/>
        </p:nvSpPr>
        <p:spPr>
          <a:xfrm>
            <a:off x="6283975" y="1059471"/>
            <a:ext cx="243600" cy="63900"/>
          </a:xfrm>
          <a:prstGeom prst="rect">
            <a:avLst/>
          </a:prstGeom>
          <a:solidFill>
            <a:srgbClr val="77933C"/>
          </a:solidFill>
          <a:ln>
            <a:noFill/>
          </a:ln>
        </p:spPr>
        <p:txBody>
          <a:bodyPr wrap="square" lIns="91425" tIns="45700" rIns="91425" bIns="45700" anchor="ctr" anchorCtr="0">
            <a:noAutofit/>
          </a:bodyPr>
          <a:lstStyle/>
          <a:p>
            <a:pPr marL="0" marR="0" lvl="0" indent="0" algn="l" rtl="0">
              <a:spcBef>
                <a:spcPts val="0"/>
              </a:spcBef>
              <a:buNone/>
            </a:pPr>
            <a:endParaRPr sz="1800">
              <a:solidFill>
                <a:schemeClr val="dk1"/>
              </a:solidFill>
              <a:highlight>
                <a:srgbClr val="4C9900"/>
              </a:highlight>
              <a:latin typeface="Calibri"/>
              <a:ea typeface="Calibri"/>
              <a:cs typeface="Calibri"/>
              <a:sym typeface="Calibri"/>
            </a:endParaRPr>
          </a:p>
        </p:txBody>
      </p:sp>
      <p:cxnSp>
        <p:nvCxnSpPr>
          <p:cNvPr id="463" name="Shape 463"/>
          <p:cNvCxnSpPr/>
          <p:nvPr/>
        </p:nvCxnSpPr>
        <p:spPr>
          <a:xfrm>
            <a:off x="6449700" y="1268893"/>
            <a:ext cx="0" cy="97500"/>
          </a:xfrm>
          <a:prstGeom prst="straightConnector1">
            <a:avLst/>
          </a:prstGeom>
          <a:noFill/>
          <a:ln w="25400" cap="flat" cmpd="sng">
            <a:solidFill>
              <a:srgbClr val="FFFF00"/>
            </a:solidFill>
            <a:prstDash val="solid"/>
            <a:miter lim="800000"/>
            <a:headEnd type="none" w="med" len="med"/>
            <a:tailEnd type="none" w="med" len="med"/>
          </a:ln>
        </p:spPr>
      </p:cxnSp>
      <p:sp>
        <p:nvSpPr>
          <p:cNvPr id="464" name="Shape 464"/>
          <p:cNvSpPr txBox="1"/>
          <p:nvPr/>
        </p:nvSpPr>
        <p:spPr>
          <a:xfrm>
            <a:off x="7657525" y="1059656"/>
            <a:ext cx="707100" cy="63900"/>
          </a:xfrm>
          <a:prstGeom prst="rect">
            <a:avLst/>
          </a:prstGeom>
          <a:solidFill>
            <a:srgbClr val="BFBFBF"/>
          </a:solidFill>
          <a:ln>
            <a:noFill/>
          </a:ln>
        </p:spPr>
        <p:txBody>
          <a:bodyPr wrap="square"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nvGrpSpPr>
          <p:cNvPr id="465" name="Shape 465"/>
          <p:cNvGrpSpPr/>
          <p:nvPr/>
        </p:nvGrpSpPr>
        <p:grpSpPr>
          <a:xfrm>
            <a:off x="5279074" y="1163773"/>
            <a:ext cx="1731348" cy="63871"/>
            <a:chOff x="0" y="0"/>
            <a:chExt cx="2147483607" cy="2147483643"/>
          </a:xfrm>
        </p:grpSpPr>
        <p:sp>
          <p:nvSpPr>
            <p:cNvPr id="466" name="Shape 466"/>
            <p:cNvSpPr txBox="1"/>
            <p:nvPr/>
          </p:nvSpPr>
          <p:spPr>
            <a:xfrm>
              <a:off x="1386955500" y="0"/>
              <a:ext cx="760528107" cy="2130445129"/>
            </a:xfrm>
            <a:prstGeom prst="rect">
              <a:avLst/>
            </a:prstGeom>
            <a:solidFill>
              <a:srgbClr val="558ED5"/>
            </a:solidFill>
            <a:ln>
              <a:noFill/>
            </a:ln>
          </p:spPr>
          <p:txBody>
            <a:bodyPr wrap="square"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467" name="Shape 467"/>
            <p:cNvSpPr txBox="1"/>
            <p:nvPr/>
          </p:nvSpPr>
          <p:spPr>
            <a:xfrm>
              <a:off x="0" y="0"/>
              <a:ext cx="398550064" cy="2130445129"/>
            </a:xfrm>
            <a:prstGeom prst="rect">
              <a:avLst/>
            </a:prstGeom>
            <a:solidFill>
              <a:srgbClr val="558ED5"/>
            </a:solidFill>
            <a:ln>
              <a:noFill/>
            </a:ln>
          </p:spPr>
          <p:txBody>
            <a:bodyPr wrap="square"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468" name="Shape 468"/>
            <p:cNvSpPr txBox="1"/>
            <p:nvPr/>
          </p:nvSpPr>
          <p:spPr>
            <a:xfrm>
              <a:off x="682693250" y="0"/>
              <a:ext cx="101278645" cy="2147483643"/>
            </a:xfrm>
            <a:prstGeom prst="rect">
              <a:avLst/>
            </a:prstGeom>
            <a:solidFill>
              <a:srgbClr val="558ED5"/>
            </a:solidFill>
            <a:ln>
              <a:noFill/>
            </a:ln>
          </p:spPr>
          <p:txBody>
            <a:bodyPr wrap="square"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cxnSp>
        <p:nvCxnSpPr>
          <p:cNvPr id="469" name="Shape 469"/>
          <p:cNvCxnSpPr/>
          <p:nvPr/>
        </p:nvCxnSpPr>
        <p:spPr>
          <a:xfrm>
            <a:off x="7490112"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470" name="Shape 470"/>
          <p:cNvCxnSpPr/>
          <p:nvPr/>
        </p:nvCxnSpPr>
        <p:spPr>
          <a:xfrm>
            <a:off x="8549318"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471" name="Shape 471"/>
          <p:cNvCxnSpPr/>
          <p:nvPr/>
        </p:nvCxnSpPr>
        <p:spPr>
          <a:xfrm>
            <a:off x="4854912"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472" name="Shape 472"/>
          <p:cNvCxnSpPr/>
          <p:nvPr/>
        </p:nvCxnSpPr>
        <p:spPr>
          <a:xfrm>
            <a:off x="8592028"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473" name="Shape 473"/>
          <p:cNvCxnSpPr/>
          <p:nvPr/>
        </p:nvCxnSpPr>
        <p:spPr>
          <a:xfrm>
            <a:off x="6864840"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474" name="Shape 474"/>
          <p:cNvCxnSpPr/>
          <p:nvPr/>
        </p:nvCxnSpPr>
        <p:spPr>
          <a:xfrm>
            <a:off x="5678359" y="1268058"/>
            <a:ext cx="0" cy="98400"/>
          </a:xfrm>
          <a:prstGeom prst="straightConnector1">
            <a:avLst/>
          </a:prstGeom>
          <a:noFill/>
          <a:ln w="25400" cap="flat" cmpd="sng">
            <a:solidFill>
              <a:srgbClr val="FFFF00"/>
            </a:solidFill>
            <a:prstDash val="solid"/>
            <a:miter lim="800000"/>
            <a:headEnd type="none" w="med" len="med"/>
            <a:tailEnd type="none" w="med" len="med"/>
          </a:ln>
        </p:spPr>
      </p:cxnSp>
      <p:cxnSp>
        <p:nvCxnSpPr>
          <p:cNvPr id="475" name="Shape 475"/>
          <p:cNvCxnSpPr/>
          <p:nvPr/>
        </p:nvCxnSpPr>
        <p:spPr>
          <a:xfrm>
            <a:off x="6799066" y="1268893"/>
            <a:ext cx="0" cy="97500"/>
          </a:xfrm>
          <a:prstGeom prst="straightConnector1">
            <a:avLst/>
          </a:prstGeom>
          <a:noFill/>
          <a:ln w="25400" cap="flat" cmpd="sng">
            <a:solidFill>
              <a:srgbClr val="FFFF00"/>
            </a:solidFill>
            <a:prstDash val="solid"/>
            <a:miter lim="800000"/>
            <a:headEnd type="none" w="med" len="med"/>
            <a:tailEnd type="none" w="med" len="med"/>
          </a:ln>
        </p:spPr>
      </p:cxnSp>
      <p:pic>
        <p:nvPicPr>
          <p:cNvPr id="476" name="Shape 476"/>
          <p:cNvPicPr preferRelativeResize="0"/>
          <p:nvPr/>
        </p:nvPicPr>
        <p:blipFill rotWithShape="1">
          <a:blip r:embed="rId4">
            <a:alphaModFix/>
          </a:blip>
          <a:srcRect b="28858"/>
          <a:stretch/>
        </p:blipFill>
        <p:spPr>
          <a:xfrm>
            <a:off x="300789" y="52137"/>
            <a:ext cx="3672106" cy="3468530"/>
          </a:xfrm>
          <a:prstGeom prst="rect">
            <a:avLst/>
          </a:prstGeom>
          <a:noFill/>
          <a:ln>
            <a:noFill/>
          </a:ln>
        </p:spPr>
      </p:pic>
      <p:pic>
        <p:nvPicPr>
          <p:cNvPr id="477" name="Shape 477"/>
          <p:cNvPicPr preferRelativeResize="0"/>
          <p:nvPr/>
        </p:nvPicPr>
        <p:blipFill rotWithShape="1">
          <a:blip r:embed="rId4">
            <a:alphaModFix/>
          </a:blip>
          <a:srcRect t="70919" r="62634" b="-2014"/>
          <a:stretch/>
        </p:blipFill>
        <p:spPr>
          <a:xfrm>
            <a:off x="300789" y="3496368"/>
            <a:ext cx="1440155" cy="1591292"/>
          </a:xfrm>
          <a:prstGeom prst="rect">
            <a:avLst/>
          </a:prstGeom>
          <a:noFill/>
          <a:ln>
            <a:noFill/>
          </a:ln>
        </p:spPr>
      </p:pic>
      <p:sp>
        <p:nvSpPr>
          <p:cNvPr id="478" name="Shape 478"/>
          <p:cNvSpPr txBox="1"/>
          <p:nvPr/>
        </p:nvSpPr>
        <p:spPr>
          <a:xfrm>
            <a:off x="4513234" y="2327932"/>
            <a:ext cx="4230000" cy="2652000"/>
          </a:xfrm>
          <a:prstGeom prst="rect">
            <a:avLst/>
          </a:prstGeom>
          <a:noFill/>
          <a:ln>
            <a:noFill/>
          </a:ln>
        </p:spPr>
        <p:txBody>
          <a:bodyPr wrap="square" lIns="91925" tIns="45950" rIns="91925" bIns="45950" anchor="t" anchorCtr="0">
            <a:noAutofit/>
          </a:bodyPr>
          <a:lstStyle/>
          <a:p>
            <a:pPr marL="215900" marR="0" lvl="0" indent="-203200" algn="l" rtl="0">
              <a:spcBef>
                <a:spcPts val="0"/>
              </a:spcBef>
              <a:spcAft>
                <a:spcPts val="0"/>
              </a:spcAft>
              <a:buClr>
                <a:srgbClr val="595959"/>
              </a:buClr>
              <a:buSzPct val="100000"/>
              <a:buFont typeface="Arial"/>
              <a:buChar char="•"/>
            </a:pPr>
            <a:r>
              <a:rPr lang="en" sz="1800">
                <a:solidFill>
                  <a:srgbClr val="595959"/>
                </a:solidFill>
                <a:latin typeface="Arial"/>
                <a:ea typeface="Arial"/>
                <a:cs typeface="Arial"/>
                <a:sym typeface="Arial"/>
              </a:rPr>
              <a:t>Entropy based method for weighting consistently many genomic features</a:t>
            </a:r>
          </a:p>
          <a:p>
            <a:pPr marL="215900" marR="0" lvl="0" indent="-203200" algn="l" rtl="0">
              <a:spcBef>
                <a:spcPts val="0"/>
              </a:spcBef>
              <a:spcAft>
                <a:spcPts val="0"/>
              </a:spcAft>
              <a:buClr>
                <a:srgbClr val="595959"/>
              </a:buClr>
              <a:buFont typeface="Arial"/>
              <a:buNone/>
            </a:pPr>
            <a:endParaRPr sz="1800">
              <a:solidFill>
                <a:srgbClr val="595959"/>
              </a:solidFill>
              <a:latin typeface="Arial"/>
              <a:ea typeface="Arial"/>
              <a:cs typeface="Arial"/>
              <a:sym typeface="Arial"/>
            </a:endParaRPr>
          </a:p>
          <a:p>
            <a:pPr marL="215900" marR="0" lvl="0" indent="-203200" algn="l" rtl="0">
              <a:spcBef>
                <a:spcPts val="0"/>
              </a:spcBef>
              <a:spcAft>
                <a:spcPts val="0"/>
              </a:spcAft>
              <a:buClr>
                <a:srgbClr val="595959"/>
              </a:buClr>
              <a:buSzPct val="100000"/>
              <a:buFont typeface="Arial"/>
              <a:buChar char="•"/>
            </a:pPr>
            <a:r>
              <a:rPr lang="en" sz="1800">
                <a:solidFill>
                  <a:srgbClr val="595959"/>
                </a:solidFill>
                <a:highlight>
                  <a:srgbClr val="FFFFFF"/>
                </a:highlight>
                <a:latin typeface="Arial"/>
                <a:ea typeface="Arial"/>
                <a:cs typeface="Arial"/>
                <a:sym typeface="Arial"/>
              </a:rPr>
              <a:t>Practical web server </a:t>
            </a:r>
          </a:p>
          <a:p>
            <a:pPr marL="215900" marR="0" lvl="0" indent="-203200" algn="l" rtl="0">
              <a:spcBef>
                <a:spcPts val="0"/>
              </a:spcBef>
              <a:spcAft>
                <a:spcPts val="0"/>
              </a:spcAft>
              <a:buClr>
                <a:srgbClr val="595959"/>
              </a:buClr>
              <a:buSzPct val="100000"/>
              <a:buFont typeface="Arial"/>
              <a:buChar char="•"/>
            </a:pPr>
            <a:r>
              <a:rPr lang="en" sz="1800">
                <a:solidFill>
                  <a:srgbClr val="595959"/>
                </a:solidFill>
                <a:highlight>
                  <a:srgbClr val="FFFFFF"/>
                </a:highlight>
                <a:latin typeface="Arial"/>
                <a:ea typeface="Arial"/>
                <a:cs typeface="Arial"/>
                <a:sym typeface="Arial"/>
              </a:rPr>
              <a:t>Submission of variants &amp; pre-computed large data context from uniformly processing large-scale datasets</a:t>
            </a:r>
          </a:p>
          <a:p>
            <a:pPr marL="215900" marR="0" lvl="0" indent="-215900" algn="l" rtl="0">
              <a:spcBef>
                <a:spcPts val="400"/>
              </a:spcBef>
              <a:spcAft>
                <a:spcPts val="0"/>
              </a:spcAft>
              <a:buClr>
                <a:schemeClr val="dk1"/>
              </a:buClr>
              <a:buFont typeface="Arial"/>
              <a:buNone/>
            </a:pPr>
            <a:endParaRPr sz="2000">
              <a:solidFill>
                <a:schemeClr val="dk1"/>
              </a:solidFill>
              <a:latin typeface="Arial"/>
              <a:ea typeface="Arial"/>
              <a:cs typeface="Arial"/>
              <a:sym typeface="Arial"/>
            </a:endParaRPr>
          </a:p>
        </p:txBody>
      </p:sp>
      <p:pic>
        <p:nvPicPr>
          <p:cNvPr id="479" name="Shape 479"/>
          <p:cNvPicPr preferRelativeResize="0"/>
          <p:nvPr/>
        </p:nvPicPr>
        <p:blipFill rotWithShape="1">
          <a:blip r:embed="rId5">
            <a:alphaModFix/>
          </a:blip>
          <a:srcRect t="1" b="17378"/>
          <a:stretch/>
        </p:blipFill>
        <p:spPr>
          <a:xfrm>
            <a:off x="1825722" y="3548026"/>
            <a:ext cx="2269211" cy="1544647"/>
          </a:xfrm>
          <a:prstGeom prst="rect">
            <a:avLst/>
          </a:prstGeom>
          <a:noFill/>
          <a:ln w="28575" cap="flat" cmpd="sng">
            <a:solidFill>
              <a:schemeClr val="dk1"/>
            </a:solidFill>
            <a:prstDash val="solid"/>
            <a:round/>
            <a:headEnd type="none" w="med" len="med"/>
            <a:tailEnd type="none" w="med" len="med"/>
          </a:ln>
        </p:spPr>
      </p:pic>
      <p:sp>
        <p:nvSpPr>
          <p:cNvPr id="480" name="Shape 480"/>
          <p:cNvSpPr txBox="1"/>
          <p:nvPr/>
        </p:nvSpPr>
        <p:spPr>
          <a:xfrm>
            <a:off x="4851533" y="4899703"/>
            <a:ext cx="4005425" cy="375900"/>
          </a:xfrm>
          <a:prstGeom prst="rect">
            <a:avLst/>
          </a:prstGeom>
          <a:noFill/>
          <a:ln>
            <a:noFill/>
          </a:ln>
        </p:spPr>
        <p:txBody>
          <a:bodyPr wrap="square" lIns="91425" tIns="45700" rIns="91425" bIns="45700" anchor="t" anchorCtr="0">
            <a:noAutofit/>
          </a:bodyPr>
          <a:lstStyle/>
          <a:p>
            <a:pPr marL="0" marR="0" lvl="0" indent="0" algn="r" rtl="0">
              <a:spcBef>
                <a:spcPts val="0"/>
              </a:spcBef>
              <a:buSzPct val="25000"/>
              <a:buNone/>
            </a:pPr>
            <a:r>
              <a:rPr lang="en" sz="1000">
                <a:solidFill>
                  <a:srgbClr val="7F7F7F"/>
                </a:solidFill>
                <a:latin typeface="Arial"/>
                <a:ea typeface="Arial"/>
                <a:cs typeface="Arial"/>
                <a:sym typeface="Arial"/>
              </a:rPr>
              <a:t>[Fu et al., GenomeBiology ('14)]</a:t>
            </a:r>
          </a:p>
          <a:p>
            <a:pPr marL="0" marR="0" lvl="0" indent="0" algn="l" rtl="0">
              <a:spcBef>
                <a:spcPts val="0"/>
              </a:spcBef>
              <a:buSzPct val="25000"/>
              <a:buNone/>
            </a:pPr>
            <a:r>
              <a:rPr lang="en" sz="1600">
                <a:solidFill>
                  <a:srgbClr val="7F7F7F"/>
                </a:solidFill>
                <a:latin typeface="Arial"/>
                <a:ea typeface="Arial"/>
                <a:cs typeface="Arial"/>
                <a:sym typeface="Arial"/>
              </a:rPr>
              <a:t>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84"/>
        <p:cNvGrpSpPr/>
        <p:nvPr/>
      </p:nvGrpSpPr>
      <p:grpSpPr>
        <a:xfrm>
          <a:off x="0" y="0"/>
          <a:ext cx="0" cy="0"/>
          <a:chOff x="0" y="0"/>
          <a:chExt cx="0" cy="0"/>
        </a:xfrm>
      </p:grpSpPr>
      <p:sp>
        <p:nvSpPr>
          <p:cNvPr id="485" name="Shape 485"/>
          <p:cNvSpPr txBox="1">
            <a:spLocks noGrp="1"/>
          </p:cNvSpPr>
          <p:nvPr>
            <p:ph type="title"/>
          </p:nvPr>
        </p:nvSpPr>
        <p:spPr>
          <a:xfrm>
            <a:off x="0" y="108347"/>
            <a:ext cx="9144000" cy="615600"/>
          </a:xfrm>
          <a:prstGeom prst="rect">
            <a:avLst/>
          </a:prstGeom>
          <a:noFill/>
          <a:ln>
            <a:noFill/>
          </a:ln>
        </p:spPr>
        <p:txBody>
          <a:bodyPr wrap="square" lIns="92050" tIns="46025" rIns="92050" bIns="46025" anchor="ctr" anchorCtr="0">
            <a:noAutofit/>
          </a:bodyPr>
          <a:lstStyle/>
          <a:p>
            <a:pPr marL="0" marR="0" lvl="0" indent="0" algn="ctr" rtl="0">
              <a:lnSpc>
                <a:spcPct val="100000"/>
              </a:lnSpc>
              <a:spcBef>
                <a:spcPts val="0"/>
              </a:spcBef>
              <a:spcAft>
                <a:spcPts val="0"/>
              </a:spcAft>
              <a:buClr>
                <a:srgbClr val="7F7F7F"/>
              </a:buClr>
              <a:buSzPct val="25000"/>
              <a:buFont typeface="Helvetica Neue"/>
              <a:buNone/>
            </a:pPr>
            <a:r>
              <a:rPr lang="en" sz="1800" b="1" i="0" u="none" strike="noStrike" cap="none">
                <a:solidFill>
                  <a:srgbClr val="666666"/>
                </a:solidFill>
                <a:latin typeface="Helvetica Neue"/>
                <a:ea typeface="Helvetica Neue"/>
                <a:cs typeface="Helvetica Neue"/>
                <a:sym typeface="Helvetica Neue"/>
              </a:rPr>
              <a:t>Prioritizing somatic variants: </a:t>
            </a:r>
            <a:br>
              <a:rPr lang="en" sz="1800" b="1" i="0" u="none" strike="noStrike" cap="none">
                <a:solidFill>
                  <a:srgbClr val="666666"/>
                </a:solidFill>
                <a:latin typeface="Helvetica Neue"/>
                <a:ea typeface="Helvetica Neue"/>
                <a:cs typeface="Helvetica Neue"/>
                <a:sym typeface="Helvetica Neue"/>
              </a:rPr>
            </a:br>
            <a:r>
              <a:rPr lang="en" sz="1800" b="1" i="0" u="none" strike="noStrike" cap="none">
                <a:solidFill>
                  <a:srgbClr val="666666"/>
                </a:solidFill>
                <a:latin typeface="Helvetica Neue"/>
                <a:ea typeface="Helvetica Neue"/>
                <a:cs typeface="Helvetica Neue"/>
                <a:sym typeface="Helvetica Neue"/>
              </a:rPr>
              <a:t>Approaches to identifying key variants through functional impact &amp; recurrence</a:t>
            </a:r>
          </a:p>
        </p:txBody>
      </p:sp>
      <p:sp>
        <p:nvSpPr>
          <p:cNvPr id="486" name="Shape 486"/>
          <p:cNvSpPr txBox="1">
            <a:spLocks noGrp="1"/>
          </p:cNvSpPr>
          <p:nvPr>
            <p:ph type="body" idx="1"/>
          </p:nvPr>
        </p:nvSpPr>
        <p:spPr>
          <a:xfrm>
            <a:off x="50800" y="778675"/>
            <a:ext cx="4112100"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666666"/>
              </a:buClr>
              <a:buSzPct val="100000"/>
              <a:buFont typeface="Helvetica Neue"/>
              <a:buChar char="•"/>
            </a:pPr>
            <a:r>
              <a:rPr lang="en" sz="1700" b="0" i="0" u="none" strike="noStrike" cap="none">
                <a:solidFill>
                  <a:srgbClr val="666666"/>
                </a:solidFill>
                <a:latin typeface="Helvetica Neue"/>
                <a:ea typeface="Helvetica Neue"/>
                <a:cs typeface="Helvetica Neue"/>
                <a:sym typeface="Helvetica Neue"/>
              </a:rPr>
              <a:t>Introduction</a:t>
            </a:r>
          </a:p>
          <a:p>
            <a:pPr marL="571500" marR="0" lvl="1" indent="-228600" algn="l" rtl="0">
              <a:lnSpc>
                <a:spcPct val="100000"/>
              </a:lnSpc>
              <a:spcBef>
                <a:spcPts val="400"/>
              </a:spcBef>
              <a:spcAft>
                <a:spcPts val="0"/>
              </a:spcAft>
              <a:buClr>
                <a:srgbClr val="666666"/>
              </a:buClr>
              <a:buSzPct val="100000"/>
              <a:buFont typeface="Helvetica Neue"/>
              <a:buChar char="•"/>
            </a:pPr>
            <a:r>
              <a:rPr lang="en" sz="1300" b="0" i="0" u="none" strike="noStrike" cap="none">
                <a:solidFill>
                  <a:srgbClr val="666666"/>
                </a:solidFill>
                <a:latin typeface="Helvetica Neue"/>
                <a:ea typeface="Helvetica Neue"/>
                <a:cs typeface="Helvetica Neue"/>
                <a:sym typeface="Helvetica Neue"/>
              </a:rPr>
              <a:t>Large growth in cancer genome data</a:t>
            </a:r>
          </a:p>
          <a:p>
            <a:pPr marL="571500" marR="0" lvl="1" indent="-228600" algn="l" rtl="0">
              <a:lnSpc>
                <a:spcPct val="100000"/>
              </a:lnSpc>
              <a:spcBef>
                <a:spcPts val="400"/>
              </a:spcBef>
              <a:spcAft>
                <a:spcPts val="0"/>
              </a:spcAft>
              <a:buClr>
                <a:srgbClr val="666666"/>
              </a:buClr>
              <a:buSzPct val="100000"/>
              <a:buFont typeface="Helvetica Neue"/>
              <a:buChar char="•"/>
            </a:pPr>
            <a:r>
              <a:rPr lang="en" sz="1300" b="0" i="0" u="none" strike="noStrike" cap="none">
                <a:solidFill>
                  <a:srgbClr val="666666"/>
                </a:solidFill>
                <a:latin typeface="Helvetica Neue"/>
                <a:ea typeface="Helvetica Neue"/>
                <a:cs typeface="Helvetica Neue"/>
                <a:sym typeface="Helvetica Neue"/>
              </a:rPr>
              <a:t>Mining the data to prioritize variants </a:t>
            </a:r>
            <a:br>
              <a:rPr lang="en" sz="1300" b="0" i="0" u="none" strike="noStrike" cap="none">
                <a:solidFill>
                  <a:srgbClr val="666666"/>
                </a:solidFill>
                <a:latin typeface="Helvetica Neue"/>
                <a:ea typeface="Helvetica Neue"/>
                <a:cs typeface="Helvetica Neue"/>
                <a:sym typeface="Helvetica Neue"/>
              </a:rPr>
            </a:br>
            <a:r>
              <a:rPr lang="en" sz="1300" b="0" i="0" u="none" strike="noStrike" cap="none">
                <a:solidFill>
                  <a:srgbClr val="666666"/>
                </a:solidFill>
                <a:latin typeface="Helvetica Neue"/>
                <a:ea typeface="Helvetica Neue"/>
                <a:cs typeface="Helvetica Neue"/>
                <a:sym typeface="Helvetica Neue"/>
              </a:rPr>
              <a:t>for key drivers</a:t>
            </a:r>
          </a:p>
          <a:p>
            <a:pPr marL="228600" marR="0" lvl="1" indent="-228600" algn="l" rtl="0">
              <a:lnSpc>
                <a:spcPct val="100000"/>
              </a:lnSpc>
              <a:spcBef>
                <a:spcPts val="0"/>
              </a:spcBef>
              <a:spcAft>
                <a:spcPts val="0"/>
              </a:spcAft>
              <a:buClr>
                <a:srgbClr val="666666"/>
              </a:buClr>
              <a:buSzPct val="100000"/>
              <a:buFont typeface="Helvetica Neue"/>
              <a:buChar char="•"/>
            </a:pPr>
            <a:r>
              <a:rPr lang="en" sz="1700" b="0" i="0" u="none" strike="noStrike" cap="none">
                <a:solidFill>
                  <a:srgbClr val="666666"/>
                </a:solidFill>
                <a:latin typeface="Helvetica Neue"/>
                <a:ea typeface="Helvetica Neue"/>
                <a:cs typeface="Helvetica Neue"/>
                <a:sym typeface="Helvetica Neue"/>
              </a:rPr>
              <a:t>Functional impact #1: Coding</a:t>
            </a:r>
          </a:p>
          <a:p>
            <a:pPr marL="571500" marR="0" lvl="1" indent="-228600" algn="l" rtl="0">
              <a:lnSpc>
                <a:spcPct val="100000"/>
              </a:lnSpc>
              <a:spcBef>
                <a:spcPts val="500"/>
              </a:spcBef>
              <a:spcAft>
                <a:spcPts val="0"/>
              </a:spcAft>
              <a:buClr>
                <a:srgbClr val="666666"/>
              </a:buClr>
              <a:buSzPct val="100000"/>
              <a:buFont typeface="Merriweather Sans"/>
              <a:buChar char="•"/>
            </a:pPr>
            <a:r>
              <a:rPr lang="en" sz="1400" b="1" i="0" u="sng" strike="noStrike" cap="none">
                <a:solidFill>
                  <a:srgbClr val="FFFF00"/>
                </a:solidFill>
                <a:latin typeface="Arial"/>
                <a:ea typeface="Arial"/>
                <a:cs typeface="Arial"/>
                <a:sym typeface="Arial"/>
              </a:rPr>
              <a:t>ALoFT</a:t>
            </a:r>
            <a:r>
              <a:rPr lang="en" sz="1400" b="0" i="0" u="none" strike="noStrike" cap="none">
                <a:solidFill>
                  <a:srgbClr val="666666"/>
                </a:solidFill>
                <a:latin typeface="Arial"/>
                <a:ea typeface="Arial"/>
                <a:cs typeface="Arial"/>
                <a:sym typeface="Arial"/>
              </a:rPr>
              <a:t>: Annotation of Loss-of-Function Transcripts. LOF annotation as a complex problem. </a:t>
            </a:r>
          </a:p>
          <a:p>
            <a:pPr marL="571500" marR="0" lvl="1" indent="-228600" algn="l" rtl="0">
              <a:lnSpc>
                <a:spcPct val="100000"/>
              </a:lnSpc>
              <a:spcBef>
                <a:spcPts val="500"/>
              </a:spcBef>
              <a:spcAft>
                <a:spcPts val="0"/>
              </a:spcAft>
              <a:buClr>
                <a:srgbClr val="666666"/>
              </a:buClr>
              <a:buSzPct val="100000"/>
              <a:buFont typeface="Merriweather Sans"/>
              <a:buChar char="•"/>
            </a:pPr>
            <a:r>
              <a:rPr lang="en" sz="1400" b="0" i="0" u="none" strike="noStrike" cap="none">
                <a:solidFill>
                  <a:srgbClr val="666666"/>
                </a:solidFill>
                <a:latin typeface="Arial"/>
                <a:ea typeface="Arial"/>
                <a:cs typeface="Arial"/>
                <a:sym typeface="Arial"/>
              </a:rPr>
              <a:t>Finding deleterious LoF SNVs</a:t>
            </a:r>
          </a:p>
          <a:p>
            <a:pPr marL="571500" marR="0" lvl="1" indent="-228600" algn="l" rtl="0">
              <a:lnSpc>
                <a:spcPct val="100000"/>
              </a:lnSpc>
              <a:spcBef>
                <a:spcPts val="500"/>
              </a:spcBef>
              <a:spcAft>
                <a:spcPts val="0"/>
              </a:spcAft>
              <a:buClr>
                <a:srgbClr val="666666"/>
              </a:buClr>
              <a:buSzPct val="100000"/>
              <a:buFont typeface="Merriweather Sans"/>
              <a:buChar char="•"/>
            </a:pPr>
            <a:r>
              <a:rPr lang="en" sz="1400" b="1" i="0" u="sng" strike="noStrike" cap="none">
                <a:solidFill>
                  <a:srgbClr val="FFFF00"/>
                </a:solidFill>
                <a:latin typeface="Arial"/>
                <a:ea typeface="Arial"/>
                <a:cs typeface="Arial"/>
                <a:sym typeface="Arial"/>
              </a:rPr>
              <a:t>Frustration</a:t>
            </a:r>
            <a:r>
              <a:rPr lang="en" sz="1400" b="0" i="0" u="none" strike="noStrike" cap="none">
                <a:solidFill>
                  <a:srgbClr val="666666"/>
                </a:solidFill>
                <a:latin typeface="Arial"/>
                <a:ea typeface="Arial"/>
                <a:cs typeface="Arial"/>
                <a:sym typeface="Arial"/>
              </a:rPr>
              <a:t> as a localized metric of SNV impact. Differential profiles for oncogenes vs. TSGs</a:t>
            </a:r>
          </a:p>
          <a:p>
            <a:pPr marL="228600" marR="0" lvl="1" indent="-228600" algn="l" rtl="0">
              <a:lnSpc>
                <a:spcPct val="100000"/>
              </a:lnSpc>
              <a:spcBef>
                <a:spcPts val="0"/>
              </a:spcBef>
              <a:spcAft>
                <a:spcPts val="0"/>
              </a:spcAft>
              <a:buClr>
                <a:srgbClr val="666666"/>
              </a:buClr>
              <a:buSzPct val="100000"/>
              <a:buFont typeface="Helvetica Neue"/>
              <a:buChar char="•"/>
            </a:pPr>
            <a:r>
              <a:rPr lang="en" sz="1700" b="0" i="0" u="none" strike="noStrike" cap="none">
                <a:solidFill>
                  <a:srgbClr val="666666"/>
                </a:solidFill>
                <a:latin typeface="Helvetica Neue"/>
                <a:ea typeface="Helvetica Neue"/>
                <a:cs typeface="Helvetica Neue"/>
                <a:sym typeface="Helvetica Neue"/>
              </a:rPr>
              <a:t>Functional impact #2: Non-coding</a:t>
            </a:r>
          </a:p>
          <a:p>
            <a:pPr marL="571500" marR="0" lvl="1" indent="-228600" algn="l" rtl="0">
              <a:lnSpc>
                <a:spcPct val="100000"/>
              </a:lnSpc>
              <a:spcBef>
                <a:spcPts val="500"/>
              </a:spcBef>
              <a:spcAft>
                <a:spcPts val="0"/>
              </a:spcAft>
              <a:buClr>
                <a:srgbClr val="666666"/>
              </a:buClr>
              <a:buSzPct val="100000"/>
              <a:buFont typeface="Merriweather Sans"/>
              <a:buChar char="•"/>
            </a:pPr>
            <a:r>
              <a:rPr lang="en" sz="1400" b="1" i="0" u="sng" strike="noStrike" cap="none">
                <a:solidFill>
                  <a:srgbClr val="FFFF00"/>
                </a:solidFill>
                <a:latin typeface="Arial"/>
                <a:ea typeface="Arial"/>
                <a:cs typeface="Arial"/>
                <a:sym typeface="Arial"/>
              </a:rPr>
              <a:t>FunSeq</a:t>
            </a:r>
            <a:r>
              <a:rPr lang="en" sz="1400" b="0" i="0" u="none" strike="noStrike" cap="none">
                <a:solidFill>
                  <a:srgbClr val="666666"/>
                </a:solidFill>
                <a:latin typeface="Arial"/>
                <a:ea typeface="Arial"/>
                <a:cs typeface="Arial"/>
                <a:sym typeface="Arial"/>
              </a:rPr>
              <a:t> integrates evidence, with an entropy based weighting scheme</a:t>
            </a:r>
            <a:br>
              <a:rPr lang="en" sz="1400" b="0" i="0" u="none" strike="noStrike" cap="none">
                <a:solidFill>
                  <a:srgbClr val="666666"/>
                </a:solidFill>
                <a:latin typeface="Arial"/>
                <a:ea typeface="Arial"/>
                <a:cs typeface="Arial"/>
                <a:sym typeface="Arial"/>
              </a:rPr>
            </a:br>
            <a:endParaRPr lang="en" sz="1400" b="0" i="0" u="none" strike="noStrike" cap="none">
              <a:solidFill>
                <a:srgbClr val="666666"/>
              </a:solidFill>
              <a:latin typeface="Arial"/>
              <a:ea typeface="Arial"/>
              <a:cs typeface="Arial"/>
              <a:sym typeface="Arial"/>
            </a:endParaRPr>
          </a:p>
        </p:txBody>
      </p:sp>
      <p:sp>
        <p:nvSpPr>
          <p:cNvPr id="487" name="Shape 487"/>
          <p:cNvSpPr txBox="1">
            <a:spLocks noGrp="1"/>
          </p:cNvSpPr>
          <p:nvPr>
            <p:ph type="body" idx="1"/>
          </p:nvPr>
        </p:nvSpPr>
        <p:spPr>
          <a:xfrm>
            <a:off x="3949350" y="778675"/>
            <a:ext cx="5136000"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666666"/>
              </a:buClr>
              <a:buSzPct val="100000"/>
              <a:buFont typeface="Helvetica Neue"/>
              <a:buChar char="•"/>
            </a:pPr>
            <a:r>
              <a:rPr lang="en" sz="1700" b="0" i="0" u="none" strike="noStrike" cap="none">
                <a:solidFill>
                  <a:srgbClr val="666666"/>
                </a:solidFill>
                <a:latin typeface="Helvetica Neue"/>
                <a:ea typeface="Helvetica Neue"/>
                <a:cs typeface="Helvetica Neue"/>
                <a:sym typeface="Helvetica Neue"/>
              </a:rPr>
              <a:t>Recurrence #1: </a:t>
            </a:r>
            <a:br>
              <a:rPr lang="en" sz="1700" b="0" i="0" u="none" strike="noStrike" cap="none">
                <a:solidFill>
                  <a:srgbClr val="666666"/>
                </a:solidFill>
                <a:latin typeface="Helvetica Neue"/>
                <a:ea typeface="Helvetica Neue"/>
                <a:cs typeface="Helvetica Neue"/>
                <a:sym typeface="Helvetica Neue"/>
              </a:rPr>
            </a:br>
            <a:r>
              <a:rPr lang="en" sz="1700" b="0" i="0" u="none" strike="noStrike" cap="none">
                <a:solidFill>
                  <a:srgbClr val="666666"/>
                </a:solidFill>
                <a:latin typeface="Helvetica Neue"/>
                <a:ea typeface="Helvetica Neue"/>
                <a:cs typeface="Helvetica Neue"/>
                <a:sym typeface="Helvetica Neue"/>
              </a:rPr>
              <a:t>Statistics for driver identification </a:t>
            </a:r>
          </a:p>
          <a:p>
            <a:pPr marL="571500" marR="0" lvl="1" indent="-228600" algn="l" rtl="0">
              <a:lnSpc>
                <a:spcPct val="100000"/>
              </a:lnSpc>
              <a:spcBef>
                <a:spcPts val="400"/>
              </a:spcBef>
              <a:spcAft>
                <a:spcPts val="0"/>
              </a:spcAft>
              <a:buClr>
                <a:srgbClr val="666666"/>
              </a:buClr>
              <a:buSzPct val="100000"/>
              <a:buFont typeface="Helvetica Neue"/>
              <a:buChar char="•"/>
            </a:pPr>
            <a:r>
              <a:rPr lang="en" sz="1300" b="1" i="0" u="sng" strike="noStrike" cap="none">
                <a:solidFill>
                  <a:srgbClr val="FFFF00"/>
                </a:solidFill>
                <a:latin typeface="Helvetica Neue"/>
                <a:ea typeface="Helvetica Neue"/>
                <a:cs typeface="Helvetica Neue"/>
                <a:sym typeface="Helvetica Neue"/>
              </a:rPr>
              <a:t>Background mutation rate</a:t>
            </a:r>
            <a:r>
              <a:rPr lang="en" sz="1300" b="0" i="0" u="none" strike="noStrike" cap="none">
                <a:solidFill>
                  <a:srgbClr val="666666"/>
                </a:solidFill>
                <a:latin typeface="Helvetica Neue"/>
                <a:ea typeface="Helvetica Neue"/>
                <a:cs typeface="Helvetica Neue"/>
                <a:sym typeface="Helvetica Neue"/>
              </a:rPr>
              <a:t> significantly varies &amp; is correlated with replication timing &amp; TADs</a:t>
            </a:r>
          </a:p>
          <a:p>
            <a:pPr marL="571500" marR="0" lvl="1" indent="-228600" algn="l" rtl="0">
              <a:lnSpc>
                <a:spcPct val="100000"/>
              </a:lnSpc>
              <a:spcBef>
                <a:spcPts val="400"/>
              </a:spcBef>
              <a:spcAft>
                <a:spcPts val="0"/>
              </a:spcAft>
              <a:buClr>
                <a:srgbClr val="666666"/>
              </a:buClr>
              <a:buSzPct val="100000"/>
              <a:buFont typeface="Helvetica Neue"/>
              <a:buChar char="•"/>
            </a:pPr>
            <a:r>
              <a:rPr lang="en" sz="1300" b="0" i="0" u="none" strike="noStrike" cap="none">
                <a:solidFill>
                  <a:srgbClr val="666666"/>
                </a:solidFill>
                <a:latin typeface="Helvetica Neue"/>
                <a:ea typeface="Helvetica Neue"/>
                <a:cs typeface="Helvetica Neue"/>
                <a:sym typeface="Helvetica Neue"/>
              </a:rPr>
              <a:t>Developed a variety of parametric &amp; non-parametric methods taking this into account</a:t>
            </a:r>
          </a:p>
          <a:p>
            <a:pPr marL="571500" marR="0" lvl="1" indent="-228600" algn="l" rtl="0">
              <a:lnSpc>
                <a:spcPct val="100000"/>
              </a:lnSpc>
              <a:spcBef>
                <a:spcPts val="400"/>
              </a:spcBef>
              <a:spcAft>
                <a:spcPts val="0"/>
              </a:spcAft>
              <a:buClr>
                <a:srgbClr val="666666"/>
              </a:buClr>
              <a:buSzPct val="100000"/>
              <a:buFont typeface="Helvetica Neue"/>
              <a:buChar char="•"/>
            </a:pPr>
            <a:r>
              <a:rPr lang="en" sz="1300" b="1" i="0" u="sng" strike="noStrike" cap="none">
                <a:solidFill>
                  <a:srgbClr val="FFFF00"/>
                </a:solidFill>
                <a:latin typeface="Helvetica Neue"/>
                <a:ea typeface="Helvetica Neue"/>
                <a:cs typeface="Helvetica Neue"/>
                <a:sym typeface="Helvetica Neue"/>
              </a:rPr>
              <a:t>LARVA</a:t>
            </a:r>
            <a:r>
              <a:rPr lang="en" sz="1300" b="0" i="0" u="none" strike="noStrike" cap="none">
                <a:solidFill>
                  <a:srgbClr val="666666"/>
                </a:solidFill>
                <a:latin typeface="Helvetica Neue"/>
                <a:ea typeface="Helvetica Neue"/>
                <a:cs typeface="Helvetica Neue"/>
                <a:sym typeface="Helvetica Neue"/>
              </a:rPr>
              <a:t> uses parametric beta-binomial model, explicitly modeling covariates</a:t>
            </a:r>
          </a:p>
          <a:p>
            <a:pPr marL="571500" marR="0" lvl="1" indent="-228600" algn="l" rtl="0">
              <a:lnSpc>
                <a:spcPct val="100000"/>
              </a:lnSpc>
              <a:spcBef>
                <a:spcPts val="400"/>
              </a:spcBef>
              <a:spcAft>
                <a:spcPts val="0"/>
              </a:spcAft>
              <a:buClr>
                <a:srgbClr val="666666"/>
              </a:buClr>
              <a:buSzPct val="100000"/>
              <a:buFont typeface="Helvetica Neue"/>
              <a:buChar char="•"/>
            </a:pPr>
            <a:r>
              <a:rPr lang="en" sz="1300" b="1" i="0" u="sng" strike="noStrike" cap="none">
                <a:solidFill>
                  <a:srgbClr val="FFFF00"/>
                </a:solidFill>
                <a:latin typeface="Helvetica Neue"/>
                <a:ea typeface="Helvetica Neue"/>
                <a:cs typeface="Helvetica Neue"/>
                <a:sym typeface="Helvetica Neue"/>
              </a:rPr>
              <a:t>MOAT</a:t>
            </a:r>
            <a:r>
              <a:rPr lang="en" sz="1300" b="0" i="0" u="none" strike="noStrike" cap="none">
                <a:solidFill>
                  <a:srgbClr val="666666"/>
                </a:solidFill>
                <a:latin typeface="Helvetica Neue"/>
                <a:ea typeface="Helvetica Neue"/>
                <a:cs typeface="Helvetica Neue"/>
                <a:sym typeface="Helvetica Neue"/>
              </a:rPr>
              <a:t> does a variety of non-parm. shuffles (annotation, variants, &amp;c). Useful when explicit covariates not available. Slower than but speeded up w/ GPUs</a:t>
            </a:r>
          </a:p>
          <a:p>
            <a:pPr marL="228600" marR="0" lvl="0" indent="-228600" algn="l" rtl="0">
              <a:lnSpc>
                <a:spcPct val="100000"/>
              </a:lnSpc>
              <a:spcBef>
                <a:spcPts val="400"/>
              </a:spcBef>
              <a:spcAft>
                <a:spcPts val="0"/>
              </a:spcAft>
              <a:buClr>
                <a:srgbClr val="666666"/>
              </a:buClr>
              <a:buSzPct val="100000"/>
              <a:buFont typeface="Helvetica Neue"/>
              <a:buChar char="•"/>
            </a:pPr>
            <a:r>
              <a:rPr lang="en" sz="1700" b="0" i="0" u="none" strike="noStrike" cap="none">
                <a:solidFill>
                  <a:srgbClr val="666666"/>
                </a:solidFill>
                <a:latin typeface="Helvetica Neue"/>
                <a:ea typeface="Helvetica Neue"/>
                <a:cs typeface="Helvetica Neue"/>
                <a:sym typeface="Helvetica Neue"/>
              </a:rPr>
              <a:t>Recurrence #2:</a:t>
            </a:r>
            <a:br>
              <a:rPr lang="en" sz="1700" b="0" i="0" u="none" strike="noStrike" cap="none">
                <a:solidFill>
                  <a:srgbClr val="666666"/>
                </a:solidFill>
                <a:latin typeface="Helvetica Neue"/>
                <a:ea typeface="Helvetica Neue"/>
                <a:cs typeface="Helvetica Neue"/>
                <a:sym typeface="Helvetica Neue"/>
              </a:rPr>
            </a:br>
            <a:r>
              <a:rPr lang="en" sz="1700" b="0" i="0" u="none" strike="noStrike" cap="none">
                <a:solidFill>
                  <a:srgbClr val="666666"/>
                </a:solidFill>
                <a:latin typeface="Helvetica Neue"/>
                <a:ea typeface="Helvetica Neue"/>
                <a:cs typeface="Helvetica Neue"/>
                <a:sym typeface="Helvetica Neue"/>
              </a:rPr>
              <a:t>(Low-power) application to </a:t>
            </a:r>
            <a:r>
              <a:rPr lang="en" sz="1700" b="1" i="0" u="sng" strike="noStrike" cap="none">
                <a:solidFill>
                  <a:srgbClr val="FFFF00"/>
                </a:solidFill>
                <a:latin typeface="Helvetica Neue"/>
                <a:ea typeface="Helvetica Neue"/>
                <a:cs typeface="Helvetica Neue"/>
                <a:sym typeface="Helvetica Neue"/>
              </a:rPr>
              <a:t>pRCC</a:t>
            </a:r>
          </a:p>
          <a:p>
            <a:pPr marL="571500" marR="0" lvl="1" indent="-228600" algn="l" rtl="0">
              <a:lnSpc>
                <a:spcPct val="100000"/>
              </a:lnSpc>
              <a:spcBef>
                <a:spcPts val="400"/>
              </a:spcBef>
              <a:spcAft>
                <a:spcPts val="0"/>
              </a:spcAft>
              <a:buClr>
                <a:srgbClr val="666666"/>
              </a:buClr>
              <a:buSzPct val="100000"/>
              <a:buFont typeface="Helvetica Neue"/>
              <a:buChar char="•"/>
            </a:pPr>
            <a:r>
              <a:rPr lang="en" sz="1300" b="0" i="0" u="none" strike="noStrike" cap="none">
                <a:solidFill>
                  <a:srgbClr val="666666"/>
                </a:solidFill>
                <a:latin typeface="Helvetica Neue"/>
                <a:ea typeface="Helvetica Neue"/>
                <a:cs typeface="Helvetica Neue"/>
                <a:sym typeface="Helvetica Neue"/>
              </a:rPr>
              <a:t>WGS finds additional facts on the canonical driver, MET. Other suggestive non-coding hotspots.</a:t>
            </a:r>
          </a:p>
          <a:p>
            <a:pPr marL="571500" marR="0" lvl="1" indent="-228600" algn="l" rtl="0">
              <a:lnSpc>
                <a:spcPct val="100000"/>
              </a:lnSpc>
              <a:spcBef>
                <a:spcPts val="400"/>
              </a:spcBef>
              <a:spcAft>
                <a:spcPts val="0"/>
              </a:spcAft>
              <a:buClr>
                <a:srgbClr val="666666"/>
              </a:buClr>
              <a:buSzPct val="100000"/>
              <a:buFont typeface="Helvetica Neue"/>
              <a:buChar char="•"/>
            </a:pPr>
            <a:r>
              <a:rPr lang="en" sz="1300" b="0" i="0" u="none" strike="noStrike" cap="none">
                <a:solidFill>
                  <a:srgbClr val="666666"/>
                </a:solidFill>
                <a:latin typeface="Helvetica Neue"/>
                <a:ea typeface="Helvetica Neue"/>
                <a:cs typeface="Helvetica Neue"/>
                <a:sym typeface="Helvetica Neue"/>
              </a:rPr>
              <a:t>Tumor evolution analysis of the timing of key mutations helps with classification</a:t>
            </a:r>
          </a:p>
        </p:txBody>
      </p:sp>
      <p:sp>
        <p:nvSpPr>
          <p:cNvPr id="488" name="Shape 488"/>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grpSp>
        <p:nvGrpSpPr>
          <p:cNvPr id="494" name="Shape 494"/>
          <p:cNvGrpSpPr/>
          <p:nvPr/>
        </p:nvGrpSpPr>
        <p:grpSpPr>
          <a:xfrm>
            <a:off x="1440675" y="522637"/>
            <a:ext cx="6203362" cy="4058454"/>
            <a:chOff x="396433" y="680758"/>
            <a:chExt cx="8271149" cy="5410551"/>
          </a:xfrm>
        </p:grpSpPr>
        <p:grpSp>
          <p:nvGrpSpPr>
            <p:cNvPr id="495" name="Shape 495"/>
            <p:cNvGrpSpPr/>
            <p:nvPr/>
          </p:nvGrpSpPr>
          <p:grpSpPr>
            <a:xfrm>
              <a:off x="396433" y="680758"/>
              <a:ext cx="8271149" cy="1586866"/>
              <a:chOff x="388783" y="680758"/>
              <a:chExt cx="8271149" cy="1586866"/>
            </a:xfrm>
          </p:grpSpPr>
          <p:grpSp>
            <p:nvGrpSpPr>
              <p:cNvPr id="496" name="Shape 496"/>
              <p:cNvGrpSpPr/>
              <p:nvPr/>
            </p:nvGrpSpPr>
            <p:grpSpPr>
              <a:xfrm>
                <a:off x="899692" y="680758"/>
                <a:ext cx="7760240" cy="1586866"/>
                <a:chOff x="899692" y="1047934"/>
                <a:chExt cx="7760240" cy="1586866"/>
              </a:xfrm>
            </p:grpSpPr>
            <p:grpSp>
              <p:nvGrpSpPr>
                <p:cNvPr id="497" name="Shape 497"/>
                <p:cNvGrpSpPr/>
                <p:nvPr/>
              </p:nvGrpSpPr>
              <p:grpSpPr>
                <a:xfrm>
                  <a:off x="899692" y="1047934"/>
                  <a:ext cx="7760240" cy="348237"/>
                  <a:chOff x="899997" y="1047934"/>
                  <a:chExt cx="7760240" cy="348237"/>
                </a:xfrm>
              </p:grpSpPr>
              <p:cxnSp>
                <p:nvCxnSpPr>
                  <p:cNvPr id="498" name="Shape 498"/>
                  <p:cNvCxnSpPr/>
                  <p:nvPr/>
                </p:nvCxnSpPr>
                <p:spPr>
                  <a:xfrm>
                    <a:off x="1093937" y="1222519"/>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499" name="Shape 499"/>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500" name="Shape 500"/>
                <p:cNvGrpSpPr/>
                <p:nvPr/>
              </p:nvGrpSpPr>
              <p:grpSpPr>
                <a:xfrm>
                  <a:off x="899692" y="1399516"/>
                  <a:ext cx="7760240" cy="348237"/>
                  <a:chOff x="899997" y="1047934"/>
                  <a:chExt cx="7760240" cy="348237"/>
                </a:xfrm>
              </p:grpSpPr>
              <p:cxnSp>
                <p:nvCxnSpPr>
                  <p:cNvPr id="501" name="Shape 501"/>
                  <p:cNvCxnSpPr/>
                  <p:nvPr/>
                </p:nvCxnSpPr>
                <p:spPr>
                  <a:xfrm>
                    <a:off x="1093937" y="1223282"/>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502" name="Shape 502"/>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503" name="Shape 503"/>
                <p:cNvGrpSpPr/>
                <p:nvPr/>
              </p:nvGrpSpPr>
              <p:grpSpPr>
                <a:xfrm>
                  <a:off x="899692" y="1751098"/>
                  <a:ext cx="7760240" cy="348237"/>
                  <a:chOff x="899997" y="1047934"/>
                  <a:chExt cx="7760240" cy="348237"/>
                </a:xfrm>
              </p:grpSpPr>
              <p:cxnSp>
                <p:nvCxnSpPr>
                  <p:cNvPr id="504" name="Shape 504"/>
                  <p:cNvCxnSpPr/>
                  <p:nvPr/>
                </p:nvCxnSpPr>
                <p:spPr>
                  <a:xfrm>
                    <a:off x="1093937" y="1222456"/>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505" name="Shape 505"/>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506" name="Shape 506"/>
                <p:cNvGrpSpPr/>
                <p:nvPr/>
              </p:nvGrpSpPr>
              <p:grpSpPr>
                <a:xfrm>
                  <a:off x="899692" y="2286563"/>
                  <a:ext cx="7760240" cy="348237"/>
                  <a:chOff x="899997" y="1047934"/>
                  <a:chExt cx="7760240" cy="348237"/>
                </a:xfrm>
              </p:grpSpPr>
              <p:cxnSp>
                <p:nvCxnSpPr>
                  <p:cNvPr id="507" name="Shape 507"/>
                  <p:cNvCxnSpPr/>
                  <p:nvPr/>
                </p:nvCxnSpPr>
                <p:spPr>
                  <a:xfrm>
                    <a:off x="1093937" y="1223444"/>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508" name="Shape 508"/>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509" name="Shape 509"/>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510" name="Shape 510"/>
              <p:cNvGrpSpPr/>
              <p:nvPr/>
            </p:nvGrpSpPr>
            <p:grpSpPr>
              <a:xfrm>
                <a:off x="388783" y="759499"/>
                <a:ext cx="798035" cy="1438507"/>
                <a:chOff x="459547" y="1775465"/>
                <a:chExt cx="1134540" cy="1932698"/>
              </a:xfrm>
            </p:grpSpPr>
            <p:pic>
              <p:nvPicPr>
                <p:cNvPr id="511" name="Shape 511"/>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512" name="Shape 512"/>
                <p:cNvSpPr txBox="1"/>
                <p:nvPr/>
              </p:nvSpPr>
              <p:spPr>
                <a:xfrm rot="-5400000">
                  <a:off x="-191453" y="2495962"/>
                  <a:ext cx="17397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1</a:t>
                  </a:r>
                </a:p>
              </p:txBody>
            </p:sp>
          </p:grpSp>
        </p:grpSp>
        <p:grpSp>
          <p:nvGrpSpPr>
            <p:cNvPr id="513" name="Shape 513"/>
            <p:cNvGrpSpPr/>
            <p:nvPr/>
          </p:nvGrpSpPr>
          <p:grpSpPr>
            <a:xfrm>
              <a:off x="396433" y="2562001"/>
              <a:ext cx="8271149" cy="1586866"/>
              <a:chOff x="388783" y="680758"/>
              <a:chExt cx="8271149" cy="1586866"/>
            </a:xfrm>
          </p:grpSpPr>
          <p:grpSp>
            <p:nvGrpSpPr>
              <p:cNvPr id="514" name="Shape 514"/>
              <p:cNvGrpSpPr/>
              <p:nvPr/>
            </p:nvGrpSpPr>
            <p:grpSpPr>
              <a:xfrm>
                <a:off x="899692" y="680758"/>
                <a:ext cx="7760240" cy="1586866"/>
                <a:chOff x="899692" y="1047934"/>
                <a:chExt cx="7760240" cy="1586866"/>
              </a:xfrm>
            </p:grpSpPr>
            <p:grpSp>
              <p:nvGrpSpPr>
                <p:cNvPr id="515" name="Shape 515"/>
                <p:cNvGrpSpPr/>
                <p:nvPr/>
              </p:nvGrpSpPr>
              <p:grpSpPr>
                <a:xfrm>
                  <a:off x="899692" y="1047934"/>
                  <a:ext cx="7760240" cy="348237"/>
                  <a:chOff x="899997" y="1047934"/>
                  <a:chExt cx="7760240" cy="348237"/>
                </a:xfrm>
              </p:grpSpPr>
              <p:cxnSp>
                <p:nvCxnSpPr>
                  <p:cNvPr id="516" name="Shape 516"/>
                  <p:cNvCxnSpPr/>
                  <p:nvPr/>
                </p:nvCxnSpPr>
                <p:spPr>
                  <a:xfrm>
                    <a:off x="1093937" y="1210924"/>
                    <a:ext cx="7566300" cy="0"/>
                  </a:xfrm>
                  <a:prstGeom prst="straightConnector1">
                    <a:avLst/>
                  </a:prstGeom>
                  <a:noFill/>
                  <a:ln w="76200" cap="flat" cmpd="sng">
                    <a:solidFill>
                      <a:srgbClr val="000000"/>
                    </a:solidFill>
                    <a:prstDash val="solid"/>
                    <a:round/>
                    <a:headEnd type="none" w="med" len="med"/>
                    <a:tailEnd type="none" w="med" len="med"/>
                  </a:ln>
                  <a:effectLst>
                    <a:outerShdw blurRad="40000" dist="20000" dir="5400000" rotWithShape="0">
                      <a:srgbClr val="000000">
                        <a:alpha val="37650"/>
                      </a:srgbClr>
                    </a:outerShdw>
                  </a:effectLst>
                </p:spPr>
              </p:cxnSp>
              <p:pic>
                <p:nvPicPr>
                  <p:cNvPr id="517" name="Shape 517"/>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518" name="Shape 518"/>
                <p:cNvGrpSpPr/>
                <p:nvPr/>
              </p:nvGrpSpPr>
              <p:grpSpPr>
                <a:xfrm>
                  <a:off x="899692" y="1399516"/>
                  <a:ext cx="7760240" cy="348237"/>
                  <a:chOff x="899997" y="1047934"/>
                  <a:chExt cx="7760240" cy="348237"/>
                </a:xfrm>
              </p:grpSpPr>
              <p:cxnSp>
                <p:nvCxnSpPr>
                  <p:cNvPr id="519" name="Shape 519"/>
                  <p:cNvCxnSpPr/>
                  <p:nvPr/>
                </p:nvCxnSpPr>
                <p:spPr>
                  <a:xfrm>
                    <a:off x="1093937" y="1222796"/>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520" name="Shape 520"/>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521" name="Shape 521"/>
                <p:cNvGrpSpPr/>
                <p:nvPr/>
              </p:nvGrpSpPr>
              <p:grpSpPr>
                <a:xfrm>
                  <a:off x="899692" y="1751098"/>
                  <a:ext cx="7760240" cy="348237"/>
                  <a:chOff x="899997" y="1047934"/>
                  <a:chExt cx="7760240" cy="348237"/>
                </a:xfrm>
              </p:grpSpPr>
              <p:cxnSp>
                <p:nvCxnSpPr>
                  <p:cNvPr id="522" name="Shape 522"/>
                  <p:cNvCxnSpPr/>
                  <p:nvPr/>
                </p:nvCxnSpPr>
                <p:spPr>
                  <a:xfrm>
                    <a:off x="1093937" y="1221971"/>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523" name="Shape 523"/>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524" name="Shape 524"/>
                <p:cNvGrpSpPr/>
                <p:nvPr/>
              </p:nvGrpSpPr>
              <p:grpSpPr>
                <a:xfrm>
                  <a:off x="899692" y="2286563"/>
                  <a:ext cx="7760240" cy="348237"/>
                  <a:chOff x="899997" y="1047934"/>
                  <a:chExt cx="7760240" cy="348237"/>
                </a:xfrm>
              </p:grpSpPr>
              <p:cxnSp>
                <p:nvCxnSpPr>
                  <p:cNvPr id="525" name="Shape 525"/>
                  <p:cNvCxnSpPr/>
                  <p:nvPr/>
                </p:nvCxnSpPr>
                <p:spPr>
                  <a:xfrm>
                    <a:off x="1093937" y="1222959"/>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526" name="Shape 526"/>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527" name="Shape 527"/>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528" name="Shape 528"/>
              <p:cNvGrpSpPr/>
              <p:nvPr/>
            </p:nvGrpSpPr>
            <p:grpSpPr>
              <a:xfrm>
                <a:off x="388783" y="759499"/>
                <a:ext cx="798035" cy="1438507"/>
                <a:chOff x="459547" y="1775465"/>
                <a:chExt cx="1134540" cy="1932698"/>
              </a:xfrm>
            </p:grpSpPr>
            <p:pic>
              <p:nvPicPr>
                <p:cNvPr id="529" name="Shape 529"/>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530" name="Shape 530"/>
                <p:cNvSpPr txBox="1"/>
                <p:nvPr/>
              </p:nvSpPr>
              <p:spPr>
                <a:xfrm rot="-5400000">
                  <a:off x="-216203" y="2468445"/>
                  <a:ext cx="17892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2</a:t>
                  </a:r>
                </a:p>
              </p:txBody>
            </p:sp>
          </p:grpSp>
        </p:grpSp>
        <p:grpSp>
          <p:nvGrpSpPr>
            <p:cNvPr id="531" name="Shape 531"/>
            <p:cNvGrpSpPr/>
            <p:nvPr/>
          </p:nvGrpSpPr>
          <p:grpSpPr>
            <a:xfrm>
              <a:off x="396433" y="4504443"/>
              <a:ext cx="8271149" cy="1586866"/>
              <a:chOff x="388783" y="680758"/>
              <a:chExt cx="8271149" cy="1586866"/>
            </a:xfrm>
          </p:grpSpPr>
          <p:grpSp>
            <p:nvGrpSpPr>
              <p:cNvPr id="532" name="Shape 532"/>
              <p:cNvGrpSpPr/>
              <p:nvPr/>
            </p:nvGrpSpPr>
            <p:grpSpPr>
              <a:xfrm>
                <a:off x="899692" y="680758"/>
                <a:ext cx="7760240" cy="1586866"/>
                <a:chOff x="899692" y="1047934"/>
                <a:chExt cx="7760240" cy="1586866"/>
              </a:xfrm>
            </p:grpSpPr>
            <p:grpSp>
              <p:nvGrpSpPr>
                <p:cNvPr id="533" name="Shape 533"/>
                <p:cNvGrpSpPr/>
                <p:nvPr/>
              </p:nvGrpSpPr>
              <p:grpSpPr>
                <a:xfrm>
                  <a:off x="899692" y="1047934"/>
                  <a:ext cx="7760240" cy="348237"/>
                  <a:chOff x="899997" y="1047934"/>
                  <a:chExt cx="7760240" cy="348237"/>
                </a:xfrm>
              </p:grpSpPr>
              <p:cxnSp>
                <p:nvCxnSpPr>
                  <p:cNvPr id="534" name="Shape 534"/>
                  <p:cNvCxnSpPr/>
                  <p:nvPr/>
                </p:nvCxnSpPr>
                <p:spPr>
                  <a:xfrm>
                    <a:off x="1093937" y="1222247"/>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535" name="Shape 535"/>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536" name="Shape 536"/>
                <p:cNvGrpSpPr/>
                <p:nvPr/>
              </p:nvGrpSpPr>
              <p:grpSpPr>
                <a:xfrm>
                  <a:off x="899692" y="1399516"/>
                  <a:ext cx="7760240" cy="348237"/>
                  <a:chOff x="899997" y="1047934"/>
                  <a:chExt cx="7760240" cy="348237"/>
                </a:xfrm>
              </p:grpSpPr>
              <p:cxnSp>
                <p:nvCxnSpPr>
                  <p:cNvPr id="537" name="Shape 537"/>
                  <p:cNvCxnSpPr/>
                  <p:nvPr/>
                </p:nvCxnSpPr>
                <p:spPr>
                  <a:xfrm>
                    <a:off x="1093937" y="1223010"/>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538" name="Shape 538"/>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539" name="Shape 539"/>
                <p:cNvGrpSpPr/>
                <p:nvPr/>
              </p:nvGrpSpPr>
              <p:grpSpPr>
                <a:xfrm>
                  <a:off x="899692" y="1751098"/>
                  <a:ext cx="7760240" cy="348237"/>
                  <a:chOff x="899997" y="1047934"/>
                  <a:chExt cx="7760240" cy="348237"/>
                </a:xfrm>
              </p:grpSpPr>
              <p:cxnSp>
                <p:nvCxnSpPr>
                  <p:cNvPr id="540" name="Shape 540"/>
                  <p:cNvCxnSpPr/>
                  <p:nvPr/>
                </p:nvCxnSpPr>
                <p:spPr>
                  <a:xfrm>
                    <a:off x="1093937" y="1222185"/>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541" name="Shape 541"/>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542" name="Shape 542"/>
                <p:cNvGrpSpPr/>
                <p:nvPr/>
              </p:nvGrpSpPr>
              <p:grpSpPr>
                <a:xfrm>
                  <a:off x="899692" y="2286563"/>
                  <a:ext cx="7760240" cy="348237"/>
                  <a:chOff x="899997" y="1047934"/>
                  <a:chExt cx="7760240" cy="348237"/>
                </a:xfrm>
              </p:grpSpPr>
              <p:cxnSp>
                <p:nvCxnSpPr>
                  <p:cNvPr id="543" name="Shape 543"/>
                  <p:cNvCxnSpPr/>
                  <p:nvPr/>
                </p:nvCxnSpPr>
                <p:spPr>
                  <a:xfrm>
                    <a:off x="1093937" y="1223173"/>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544" name="Shape 544"/>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545" name="Shape 545"/>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546" name="Shape 546"/>
              <p:cNvGrpSpPr/>
              <p:nvPr/>
            </p:nvGrpSpPr>
            <p:grpSpPr>
              <a:xfrm>
                <a:off x="388783" y="759499"/>
                <a:ext cx="798035" cy="1438507"/>
                <a:chOff x="459547" y="1775465"/>
                <a:chExt cx="1134540" cy="1932698"/>
              </a:xfrm>
            </p:grpSpPr>
            <p:pic>
              <p:nvPicPr>
                <p:cNvPr id="547" name="Shape 547"/>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548" name="Shape 548"/>
                <p:cNvSpPr txBox="1"/>
                <p:nvPr/>
              </p:nvSpPr>
              <p:spPr>
                <a:xfrm rot="-5400000">
                  <a:off x="-174803" y="2512262"/>
                  <a:ext cx="17064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3</a:t>
                  </a:r>
                </a:p>
              </p:txBody>
            </p:sp>
          </p:grpSp>
        </p:grpSp>
        <p:grpSp>
          <p:nvGrpSpPr>
            <p:cNvPr id="549" name="Shape 549"/>
            <p:cNvGrpSpPr/>
            <p:nvPr/>
          </p:nvGrpSpPr>
          <p:grpSpPr>
            <a:xfrm>
              <a:off x="1331474" y="736307"/>
              <a:ext cx="7067695" cy="269700"/>
              <a:chOff x="1331474" y="736307"/>
              <a:chExt cx="7067695" cy="269700"/>
            </a:xfrm>
          </p:grpSpPr>
          <p:cxnSp>
            <p:nvCxnSpPr>
              <p:cNvPr id="550" name="Shape 550"/>
              <p:cNvCxnSpPr/>
              <p:nvPr/>
            </p:nvCxnSpPr>
            <p:spPr>
              <a:xfrm>
                <a:off x="1331474"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551" name="Shape 551"/>
              <p:cNvCxnSpPr/>
              <p:nvPr/>
            </p:nvCxnSpPr>
            <p:spPr>
              <a:xfrm>
                <a:off x="2477673"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552" name="Shape 552"/>
              <p:cNvCxnSpPr/>
              <p:nvPr/>
            </p:nvCxnSpPr>
            <p:spPr>
              <a:xfrm>
                <a:off x="5462234"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553" name="Shape 553"/>
              <p:cNvCxnSpPr/>
              <p:nvPr/>
            </p:nvCxnSpPr>
            <p:spPr>
              <a:xfrm>
                <a:off x="3242863"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554" name="Shape 554"/>
              <p:cNvCxnSpPr/>
              <p:nvPr/>
            </p:nvCxnSpPr>
            <p:spPr>
              <a:xfrm>
                <a:off x="4852621"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555" name="Shape 555"/>
              <p:cNvCxnSpPr/>
              <p:nvPr/>
            </p:nvCxnSpPr>
            <p:spPr>
              <a:xfrm>
                <a:off x="8399169"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556" name="Shape 556"/>
              <p:cNvCxnSpPr/>
              <p:nvPr/>
            </p:nvCxnSpPr>
            <p:spPr>
              <a:xfrm>
                <a:off x="7389498"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557" name="Shape 557"/>
              <p:cNvCxnSpPr/>
              <p:nvPr/>
            </p:nvCxnSpPr>
            <p:spPr>
              <a:xfrm>
                <a:off x="7219632"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558" name="Shape 558"/>
              <p:cNvCxnSpPr/>
              <p:nvPr/>
            </p:nvCxnSpPr>
            <p:spPr>
              <a:xfrm>
                <a:off x="6440154"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559" name="Shape 559"/>
              <p:cNvCxnSpPr/>
              <p:nvPr/>
            </p:nvCxnSpPr>
            <p:spPr>
              <a:xfrm>
                <a:off x="5967069"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560" name="Shape 560"/>
              <p:cNvCxnSpPr/>
              <p:nvPr/>
            </p:nvCxnSpPr>
            <p:spPr>
              <a:xfrm>
                <a:off x="5155839"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561" name="Shape 561"/>
              <p:cNvCxnSpPr/>
              <p:nvPr/>
            </p:nvCxnSpPr>
            <p:spPr>
              <a:xfrm>
                <a:off x="6544931"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562" name="Shape 562"/>
              <p:cNvCxnSpPr/>
              <p:nvPr/>
            </p:nvCxnSpPr>
            <p:spPr>
              <a:xfrm>
                <a:off x="7811782"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grpSp>
        <p:cxnSp>
          <p:nvCxnSpPr>
            <p:cNvPr id="563" name="Shape 563"/>
            <p:cNvCxnSpPr/>
            <p:nvPr/>
          </p:nvCxnSpPr>
          <p:spPr>
            <a:xfrm>
              <a:off x="1452127"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564" name="Shape 564"/>
            <p:cNvCxnSpPr/>
            <p:nvPr/>
          </p:nvCxnSpPr>
          <p:spPr>
            <a:xfrm>
              <a:off x="2185567"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565" name="Shape 565"/>
            <p:cNvCxnSpPr/>
            <p:nvPr/>
          </p:nvCxnSpPr>
          <p:spPr>
            <a:xfrm>
              <a:off x="5582887"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566" name="Shape 566"/>
            <p:cNvCxnSpPr/>
            <p:nvPr/>
          </p:nvCxnSpPr>
          <p:spPr>
            <a:xfrm>
              <a:off x="3363516"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567" name="Shape 567"/>
            <p:cNvCxnSpPr/>
            <p:nvPr/>
          </p:nvCxnSpPr>
          <p:spPr>
            <a:xfrm>
              <a:off x="4973274"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568" name="Shape 568"/>
            <p:cNvCxnSpPr/>
            <p:nvPr/>
          </p:nvCxnSpPr>
          <p:spPr>
            <a:xfrm>
              <a:off x="8229303"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569" name="Shape 569"/>
            <p:cNvCxnSpPr/>
            <p:nvPr/>
          </p:nvCxnSpPr>
          <p:spPr>
            <a:xfrm>
              <a:off x="6562394"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570" name="Shape 570"/>
            <p:cNvCxnSpPr/>
            <p:nvPr/>
          </p:nvCxnSpPr>
          <p:spPr>
            <a:xfrm>
              <a:off x="6087722"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571" name="Shape 571"/>
            <p:cNvCxnSpPr/>
            <p:nvPr/>
          </p:nvCxnSpPr>
          <p:spPr>
            <a:xfrm>
              <a:off x="5403495"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572" name="Shape 572"/>
            <p:cNvCxnSpPr/>
            <p:nvPr/>
          </p:nvCxnSpPr>
          <p:spPr>
            <a:xfrm>
              <a:off x="6667171"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573" name="Shape 573"/>
            <p:cNvCxnSpPr/>
            <p:nvPr/>
          </p:nvCxnSpPr>
          <p:spPr>
            <a:xfrm>
              <a:off x="6995791"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574" name="Shape 574"/>
            <p:cNvCxnSpPr/>
            <p:nvPr/>
          </p:nvCxnSpPr>
          <p:spPr>
            <a:xfrm>
              <a:off x="7694305"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575" name="Shape 575"/>
            <p:cNvCxnSpPr/>
            <p:nvPr/>
          </p:nvCxnSpPr>
          <p:spPr>
            <a:xfrm>
              <a:off x="1340999"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576" name="Shape 576"/>
            <p:cNvCxnSpPr/>
            <p:nvPr/>
          </p:nvCxnSpPr>
          <p:spPr>
            <a:xfrm>
              <a:off x="3153962"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577" name="Shape 577"/>
            <p:cNvCxnSpPr/>
            <p:nvPr/>
          </p:nvCxnSpPr>
          <p:spPr>
            <a:xfrm>
              <a:off x="5471759"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578" name="Shape 578"/>
            <p:cNvCxnSpPr/>
            <p:nvPr/>
          </p:nvCxnSpPr>
          <p:spPr>
            <a:xfrm>
              <a:off x="3252389"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579" name="Shape 579"/>
            <p:cNvCxnSpPr/>
            <p:nvPr/>
          </p:nvCxnSpPr>
          <p:spPr>
            <a:xfrm>
              <a:off x="4687518"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580" name="Shape 580"/>
            <p:cNvCxnSpPr/>
            <p:nvPr/>
          </p:nvCxnSpPr>
          <p:spPr>
            <a:xfrm>
              <a:off x="8118176"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581" name="Shape 581"/>
            <p:cNvCxnSpPr/>
            <p:nvPr/>
          </p:nvCxnSpPr>
          <p:spPr>
            <a:xfrm>
              <a:off x="7229157"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582" name="Shape 582"/>
            <p:cNvCxnSpPr/>
            <p:nvPr/>
          </p:nvCxnSpPr>
          <p:spPr>
            <a:xfrm>
              <a:off x="5976595"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583" name="Shape 583"/>
            <p:cNvCxnSpPr/>
            <p:nvPr/>
          </p:nvCxnSpPr>
          <p:spPr>
            <a:xfrm>
              <a:off x="6556044"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584" name="Shape 584"/>
            <p:cNvCxnSpPr/>
            <p:nvPr/>
          </p:nvCxnSpPr>
          <p:spPr>
            <a:xfrm>
              <a:off x="6695746"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585" name="Shape 585"/>
            <p:cNvCxnSpPr/>
            <p:nvPr/>
          </p:nvCxnSpPr>
          <p:spPr>
            <a:xfrm>
              <a:off x="1880761"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586" name="Shape 586"/>
            <p:cNvCxnSpPr/>
            <p:nvPr/>
          </p:nvCxnSpPr>
          <p:spPr>
            <a:xfrm>
              <a:off x="5598762"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587" name="Shape 587"/>
            <p:cNvCxnSpPr/>
            <p:nvPr/>
          </p:nvCxnSpPr>
          <p:spPr>
            <a:xfrm>
              <a:off x="3379391"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588" name="Shape 588"/>
            <p:cNvCxnSpPr/>
            <p:nvPr/>
          </p:nvCxnSpPr>
          <p:spPr>
            <a:xfrm>
              <a:off x="4989149"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589" name="Shape 589"/>
            <p:cNvCxnSpPr/>
            <p:nvPr/>
          </p:nvCxnSpPr>
          <p:spPr>
            <a:xfrm>
              <a:off x="8459496"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590" name="Shape 590"/>
            <p:cNvCxnSpPr/>
            <p:nvPr/>
          </p:nvCxnSpPr>
          <p:spPr>
            <a:xfrm>
              <a:off x="7356160"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591" name="Shape 591"/>
            <p:cNvCxnSpPr/>
            <p:nvPr/>
          </p:nvCxnSpPr>
          <p:spPr>
            <a:xfrm>
              <a:off x="6578269"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592" name="Shape 592"/>
            <p:cNvCxnSpPr/>
            <p:nvPr/>
          </p:nvCxnSpPr>
          <p:spPr>
            <a:xfrm>
              <a:off x="6468730"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593" name="Shape 593"/>
            <p:cNvCxnSpPr/>
            <p:nvPr/>
          </p:nvCxnSpPr>
          <p:spPr>
            <a:xfrm>
              <a:off x="6683046"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594" name="Shape 594"/>
            <p:cNvCxnSpPr/>
            <p:nvPr/>
          </p:nvCxnSpPr>
          <p:spPr>
            <a:xfrm>
              <a:off x="7710180"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595" name="Shape 595"/>
            <p:cNvCxnSpPr/>
            <p:nvPr/>
          </p:nvCxnSpPr>
          <p:spPr>
            <a:xfrm>
              <a:off x="2726915"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596" name="Shape 596"/>
            <p:cNvCxnSpPr/>
            <p:nvPr/>
          </p:nvCxnSpPr>
          <p:spPr>
            <a:xfrm>
              <a:off x="4855797"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597" name="Shape 597"/>
            <p:cNvCxnSpPr/>
            <p:nvPr/>
          </p:nvCxnSpPr>
          <p:spPr>
            <a:xfrm>
              <a:off x="8111826"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598" name="Shape 598"/>
            <p:cNvCxnSpPr/>
            <p:nvPr/>
          </p:nvCxnSpPr>
          <p:spPr>
            <a:xfrm>
              <a:off x="7222807"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599" name="Shape 599"/>
            <p:cNvCxnSpPr/>
            <p:nvPr/>
          </p:nvCxnSpPr>
          <p:spPr>
            <a:xfrm>
              <a:off x="6444916"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00" name="Shape 600"/>
            <p:cNvCxnSpPr/>
            <p:nvPr/>
          </p:nvCxnSpPr>
          <p:spPr>
            <a:xfrm>
              <a:off x="6549693"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01" name="Shape 601"/>
            <p:cNvCxnSpPr/>
            <p:nvPr/>
          </p:nvCxnSpPr>
          <p:spPr>
            <a:xfrm>
              <a:off x="1588655"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02" name="Shape 602"/>
            <p:cNvCxnSpPr/>
            <p:nvPr/>
          </p:nvCxnSpPr>
          <p:spPr>
            <a:xfrm>
              <a:off x="4697043"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03" name="Shape 603"/>
            <p:cNvCxnSpPr/>
            <p:nvPr/>
          </p:nvCxnSpPr>
          <p:spPr>
            <a:xfrm>
              <a:off x="8302329"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04" name="Shape 604"/>
            <p:cNvCxnSpPr/>
            <p:nvPr/>
          </p:nvCxnSpPr>
          <p:spPr>
            <a:xfrm>
              <a:off x="7064054"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05" name="Shape 605"/>
            <p:cNvCxnSpPr/>
            <p:nvPr/>
          </p:nvCxnSpPr>
          <p:spPr>
            <a:xfrm>
              <a:off x="6390940"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06" name="Shape 606"/>
            <p:cNvCxnSpPr/>
            <p:nvPr/>
          </p:nvCxnSpPr>
          <p:spPr>
            <a:xfrm>
              <a:off x="3373041" y="3280489"/>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07" name="Shape 607"/>
            <p:cNvCxnSpPr/>
            <p:nvPr/>
          </p:nvCxnSpPr>
          <p:spPr>
            <a:xfrm>
              <a:off x="8397581" y="3280489"/>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08" name="Shape 608"/>
            <p:cNvCxnSpPr/>
            <p:nvPr/>
          </p:nvCxnSpPr>
          <p:spPr>
            <a:xfrm>
              <a:off x="7508563" y="3280489"/>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09" name="Shape 609"/>
            <p:cNvCxnSpPr/>
            <p:nvPr/>
          </p:nvCxnSpPr>
          <p:spPr>
            <a:xfrm>
              <a:off x="6541756" y="3280489"/>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10" name="Shape 610"/>
            <p:cNvCxnSpPr/>
            <p:nvPr/>
          </p:nvCxnSpPr>
          <p:spPr>
            <a:xfrm>
              <a:off x="1906161"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11" name="Shape 611"/>
            <p:cNvCxnSpPr/>
            <p:nvPr/>
          </p:nvCxnSpPr>
          <p:spPr>
            <a:xfrm>
              <a:off x="5014550"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12" name="Shape 612"/>
            <p:cNvCxnSpPr/>
            <p:nvPr/>
          </p:nvCxnSpPr>
          <p:spPr>
            <a:xfrm>
              <a:off x="8270579"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13" name="Shape 613"/>
            <p:cNvCxnSpPr/>
            <p:nvPr/>
          </p:nvCxnSpPr>
          <p:spPr>
            <a:xfrm>
              <a:off x="7381561"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14" name="Shape 614"/>
            <p:cNvCxnSpPr/>
            <p:nvPr/>
          </p:nvCxnSpPr>
          <p:spPr>
            <a:xfrm>
              <a:off x="6540168"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15" name="Shape 615"/>
            <p:cNvCxnSpPr/>
            <p:nvPr/>
          </p:nvCxnSpPr>
          <p:spPr>
            <a:xfrm>
              <a:off x="8545222"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16" name="Shape 616"/>
            <p:cNvCxnSpPr/>
            <p:nvPr/>
          </p:nvCxnSpPr>
          <p:spPr>
            <a:xfrm>
              <a:off x="1626755"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17" name="Shape 617"/>
            <p:cNvCxnSpPr/>
            <p:nvPr/>
          </p:nvCxnSpPr>
          <p:spPr>
            <a:xfrm>
              <a:off x="2665002"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18" name="Shape 618"/>
            <p:cNvCxnSpPr/>
            <p:nvPr/>
          </p:nvCxnSpPr>
          <p:spPr>
            <a:xfrm>
              <a:off x="5147903"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19" name="Shape 619"/>
            <p:cNvCxnSpPr/>
            <p:nvPr/>
          </p:nvCxnSpPr>
          <p:spPr>
            <a:xfrm>
              <a:off x="6737022"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20" name="Shape 620"/>
            <p:cNvCxnSpPr/>
            <p:nvPr/>
          </p:nvCxnSpPr>
          <p:spPr>
            <a:xfrm>
              <a:off x="6262351"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21" name="Shape 621"/>
            <p:cNvCxnSpPr/>
            <p:nvPr/>
          </p:nvCxnSpPr>
          <p:spPr>
            <a:xfrm>
              <a:off x="7257733" y="49184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22" name="Shape 622"/>
            <p:cNvCxnSpPr/>
            <p:nvPr/>
          </p:nvCxnSpPr>
          <p:spPr>
            <a:xfrm>
              <a:off x="5363807" y="4910478"/>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23" name="Shape 623"/>
            <p:cNvCxnSpPr/>
            <p:nvPr/>
          </p:nvCxnSpPr>
          <p:spPr>
            <a:xfrm>
              <a:off x="6525881" y="4910478"/>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24" name="Shape 624"/>
            <p:cNvCxnSpPr/>
            <p:nvPr/>
          </p:nvCxnSpPr>
          <p:spPr>
            <a:xfrm>
              <a:off x="3317477" y="5246951"/>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25" name="Shape 625"/>
            <p:cNvCxnSpPr/>
            <p:nvPr/>
          </p:nvCxnSpPr>
          <p:spPr>
            <a:xfrm>
              <a:off x="5300306" y="5275520"/>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26" name="Shape 626"/>
            <p:cNvCxnSpPr/>
            <p:nvPr/>
          </p:nvCxnSpPr>
          <p:spPr>
            <a:xfrm>
              <a:off x="6557632" y="5275520"/>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27" name="Shape 627"/>
            <p:cNvCxnSpPr/>
            <p:nvPr/>
          </p:nvCxnSpPr>
          <p:spPr>
            <a:xfrm>
              <a:off x="8021337" y="5275520"/>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28" name="Shape 628"/>
            <p:cNvCxnSpPr/>
            <p:nvPr/>
          </p:nvCxnSpPr>
          <p:spPr>
            <a:xfrm>
              <a:off x="1477527" y="578499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29" name="Shape 629"/>
            <p:cNvCxnSpPr/>
            <p:nvPr/>
          </p:nvCxnSpPr>
          <p:spPr>
            <a:xfrm>
              <a:off x="4998675" y="578499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30" name="Shape 630"/>
            <p:cNvCxnSpPr/>
            <p:nvPr/>
          </p:nvCxnSpPr>
          <p:spPr>
            <a:xfrm>
              <a:off x="6587794" y="578499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31" name="Shape 631"/>
            <p:cNvCxnSpPr/>
            <p:nvPr/>
          </p:nvCxnSpPr>
          <p:spPr>
            <a:xfrm>
              <a:off x="5890868" y="578499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grpSp>
      <p:sp>
        <p:nvSpPr>
          <p:cNvPr id="632" name="Shape 632"/>
          <p:cNvSpPr txBox="1"/>
          <p:nvPr/>
        </p:nvSpPr>
        <p:spPr>
          <a:xfrm>
            <a:off x="1657350" y="-72628"/>
            <a:ext cx="5829300" cy="383400"/>
          </a:xfrm>
          <a:prstGeom prst="rect">
            <a:avLst/>
          </a:prstGeom>
          <a:noFill/>
          <a:ln>
            <a:noFill/>
          </a:ln>
        </p:spPr>
        <p:txBody>
          <a:bodyPr wrap="square" lIns="68575" tIns="34275" rIns="68575" bIns="34275" anchor="t" anchorCtr="0">
            <a:noAutofit/>
          </a:bodyPr>
          <a:lstStyle/>
          <a:p>
            <a:pPr marL="0" marR="0" lvl="0" indent="0" algn="ctr" rtl="0">
              <a:spcBef>
                <a:spcPts val="0"/>
              </a:spcBef>
              <a:buClr>
                <a:srgbClr val="000000"/>
              </a:buClr>
              <a:buSzPct val="25000"/>
              <a:buFont typeface="Arial"/>
              <a:buNone/>
            </a:pPr>
            <a:r>
              <a:rPr lang="en" sz="3000" b="1" i="0" u="none" strike="noStrike" cap="none">
                <a:solidFill>
                  <a:srgbClr val="22228B"/>
                </a:solidFill>
              </a:rPr>
              <a:t>Mutation recurrence</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grpSp>
        <p:nvGrpSpPr>
          <p:cNvPr id="637" name="Shape 637"/>
          <p:cNvGrpSpPr/>
          <p:nvPr/>
        </p:nvGrpSpPr>
        <p:grpSpPr>
          <a:xfrm>
            <a:off x="1440675" y="522637"/>
            <a:ext cx="6203362" cy="4058454"/>
            <a:chOff x="396433" y="680758"/>
            <a:chExt cx="8271149" cy="5410551"/>
          </a:xfrm>
        </p:grpSpPr>
        <p:grpSp>
          <p:nvGrpSpPr>
            <p:cNvPr id="638" name="Shape 638"/>
            <p:cNvGrpSpPr/>
            <p:nvPr/>
          </p:nvGrpSpPr>
          <p:grpSpPr>
            <a:xfrm>
              <a:off x="396433" y="680758"/>
              <a:ext cx="8271149" cy="1586866"/>
              <a:chOff x="388783" y="680758"/>
              <a:chExt cx="8271149" cy="1586866"/>
            </a:xfrm>
          </p:grpSpPr>
          <p:grpSp>
            <p:nvGrpSpPr>
              <p:cNvPr id="639" name="Shape 639"/>
              <p:cNvGrpSpPr/>
              <p:nvPr/>
            </p:nvGrpSpPr>
            <p:grpSpPr>
              <a:xfrm>
                <a:off x="899692" y="680758"/>
                <a:ext cx="7760240" cy="1586866"/>
                <a:chOff x="899692" y="1047934"/>
                <a:chExt cx="7760240" cy="1586866"/>
              </a:xfrm>
            </p:grpSpPr>
            <p:grpSp>
              <p:nvGrpSpPr>
                <p:cNvPr id="640" name="Shape 640"/>
                <p:cNvGrpSpPr/>
                <p:nvPr/>
              </p:nvGrpSpPr>
              <p:grpSpPr>
                <a:xfrm>
                  <a:off x="899692" y="1047934"/>
                  <a:ext cx="7760240" cy="348237"/>
                  <a:chOff x="899997" y="1047934"/>
                  <a:chExt cx="7760240" cy="348237"/>
                </a:xfrm>
              </p:grpSpPr>
              <p:cxnSp>
                <p:nvCxnSpPr>
                  <p:cNvPr id="641" name="Shape 641"/>
                  <p:cNvCxnSpPr/>
                  <p:nvPr/>
                </p:nvCxnSpPr>
                <p:spPr>
                  <a:xfrm>
                    <a:off x="1093937" y="1222519"/>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642" name="Shape 642"/>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43" name="Shape 643"/>
                <p:cNvGrpSpPr/>
                <p:nvPr/>
              </p:nvGrpSpPr>
              <p:grpSpPr>
                <a:xfrm>
                  <a:off x="899692" y="1399516"/>
                  <a:ext cx="7760240" cy="348237"/>
                  <a:chOff x="899997" y="1047934"/>
                  <a:chExt cx="7760240" cy="348237"/>
                </a:xfrm>
              </p:grpSpPr>
              <p:cxnSp>
                <p:nvCxnSpPr>
                  <p:cNvPr id="644" name="Shape 644"/>
                  <p:cNvCxnSpPr/>
                  <p:nvPr/>
                </p:nvCxnSpPr>
                <p:spPr>
                  <a:xfrm>
                    <a:off x="1093937" y="1223282"/>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645" name="Shape 645"/>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46" name="Shape 646"/>
                <p:cNvGrpSpPr/>
                <p:nvPr/>
              </p:nvGrpSpPr>
              <p:grpSpPr>
                <a:xfrm>
                  <a:off x="899692" y="1751098"/>
                  <a:ext cx="7760240" cy="348237"/>
                  <a:chOff x="899997" y="1047934"/>
                  <a:chExt cx="7760240" cy="348237"/>
                </a:xfrm>
              </p:grpSpPr>
              <p:cxnSp>
                <p:nvCxnSpPr>
                  <p:cNvPr id="647" name="Shape 647"/>
                  <p:cNvCxnSpPr/>
                  <p:nvPr/>
                </p:nvCxnSpPr>
                <p:spPr>
                  <a:xfrm>
                    <a:off x="1093937" y="1222456"/>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648" name="Shape 648"/>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49" name="Shape 649"/>
                <p:cNvGrpSpPr/>
                <p:nvPr/>
              </p:nvGrpSpPr>
              <p:grpSpPr>
                <a:xfrm>
                  <a:off x="899692" y="2286563"/>
                  <a:ext cx="7760240" cy="348237"/>
                  <a:chOff x="899997" y="1047934"/>
                  <a:chExt cx="7760240" cy="348237"/>
                </a:xfrm>
              </p:grpSpPr>
              <p:cxnSp>
                <p:nvCxnSpPr>
                  <p:cNvPr id="650" name="Shape 650"/>
                  <p:cNvCxnSpPr/>
                  <p:nvPr/>
                </p:nvCxnSpPr>
                <p:spPr>
                  <a:xfrm>
                    <a:off x="1093937" y="1223444"/>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651" name="Shape 651"/>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652" name="Shape 652"/>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653" name="Shape 653"/>
              <p:cNvGrpSpPr/>
              <p:nvPr/>
            </p:nvGrpSpPr>
            <p:grpSpPr>
              <a:xfrm>
                <a:off x="388783" y="759499"/>
                <a:ext cx="798035" cy="1438507"/>
                <a:chOff x="459547" y="1775465"/>
                <a:chExt cx="1134540" cy="1932698"/>
              </a:xfrm>
            </p:grpSpPr>
            <p:pic>
              <p:nvPicPr>
                <p:cNvPr id="654" name="Shape 654"/>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655" name="Shape 655"/>
                <p:cNvSpPr txBox="1"/>
                <p:nvPr/>
              </p:nvSpPr>
              <p:spPr>
                <a:xfrm rot="-5400000">
                  <a:off x="-226103" y="2461311"/>
                  <a:ext cx="18090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1</a:t>
                  </a:r>
                </a:p>
              </p:txBody>
            </p:sp>
          </p:grpSp>
        </p:grpSp>
        <p:grpSp>
          <p:nvGrpSpPr>
            <p:cNvPr id="656" name="Shape 656"/>
            <p:cNvGrpSpPr/>
            <p:nvPr/>
          </p:nvGrpSpPr>
          <p:grpSpPr>
            <a:xfrm>
              <a:off x="396433" y="2562001"/>
              <a:ext cx="8271149" cy="1586866"/>
              <a:chOff x="388783" y="680758"/>
              <a:chExt cx="8271149" cy="1586866"/>
            </a:xfrm>
          </p:grpSpPr>
          <p:grpSp>
            <p:nvGrpSpPr>
              <p:cNvPr id="657" name="Shape 657"/>
              <p:cNvGrpSpPr/>
              <p:nvPr/>
            </p:nvGrpSpPr>
            <p:grpSpPr>
              <a:xfrm>
                <a:off x="899692" y="680758"/>
                <a:ext cx="7760240" cy="1586866"/>
                <a:chOff x="899692" y="1047934"/>
                <a:chExt cx="7760240" cy="1586866"/>
              </a:xfrm>
            </p:grpSpPr>
            <p:grpSp>
              <p:nvGrpSpPr>
                <p:cNvPr id="658" name="Shape 658"/>
                <p:cNvGrpSpPr/>
                <p:nvPr/>
              </p:nvGrpSpPr>
              <p:grpSpPr>
                <a:xfrm>
                  <a:off x="899692" y="1047934"/>
                  <a:ext cx="7760240" cy="348237"/>
                  <a:chOff x="899997" y="1047934"/>
                  <a:chExt cx="7760240" cy="348237"/>
                </a:xfrm>
              </p:grpSpPr>
              <p:cxnSp>
                <p:nvCxnSpPr>
                  <p:cNvPr id="659" name="Shape 659"/>
                  <p:cNvCxnSpPr/>
                  <p:nvPr/>
                </p:nvCxnSpPr>
                <p:spPr>
                  <a:xfrm>
                    <a:off x="1093937" y="1210924"/>
                    <a:ext cx="7566300" cy="0"/>
                  </a:xfrm>
                  <a:prstGeom prst="straightConnector1">
                    <a:avLst/>
                  </a:prstGeom>
                  <a:noFill/>
                  <a:ln w="76200" cap="flat" cmpd="sng">
                    <a:solidFill>
                      <a:srgbClr val="000000"/>
                    </a:solidFill>
                    <a:prstDash val="solid"/>
                    <a:round/>
                    <a:headEnd type="none" w="med" len="med"/>
                    <a:tailEnd type="none" w="med" len="med"/>
                  </a:ln>
                  <a:effectLst>
                    <a:outerShdw blurRad="40000" dist="20000" dir="5400000" rotWithShape="0">
                      <a:srgbClr val="000000">
                        <a:alpha val="37650"/>
                      </a:srgbClr>
                    </a:outerShdw>
                  </a:effectLst>
                </p:spPr>
              </p:cxnSp>
              <p:pic>
                <p:nvPicPr>
                  <p:cNvPr id="660" name="Shape 660"/>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61" name="Shape 661"/>
                <p:cNvGrpSpPr/>
                <p:nvPr/>
              </p:nvGrpSpPr>
              <p:grpSpPr>
                <a:xfrm>
                  <a:off x="899692" y="1399516"/>
                  <a:ext cx="7760240" cy="348237"/>
                  <a:chOff x="899997" y="1047934"/>
                  <a:chExt cx="7760240" cy="348237"/>
                </a:xfrm>
              </p:grpSpPr>
              <p:cxnSp>
                <p:nvCxnSpPr>
                  <p:cNvPr id="662" name="Shape 662"/>
                  <p:cNvCxnSpPr/>
                  <p:nvPr/>
                </p:nvCxnSpPr>
                <p:spPr>
                  <a:xfrm>
                    <a:off x="1093937" y="1222796"/>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663" name="Shape 663"/>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64" name="Shape 664"/>
                <p:cNvGrpSpPr/>
                <p:nvPr/>
              </p:nvGrpSpPr>
              <p:grpSpPr>
                <a:xfrm>
                  <a:off x="899692" y="1751098"/>
                  <a:ext cx="7760240" cy="348237"/>
                  <a:chOff x="899997" y="1047934"/>
                  <a:chExt cx="7760240" cy="348237"/>
                </a:xfrm>
              </p:grpSpPr>
              <p:cxnSp>
                <p:nvCxnSpPr>
                  <p:cNvPr id="665" name="Shape 665"/>
                  <p:cNvCxnSpPr/>
                  <p:nvPr/>
                </p:nvCxnSpPr>
                <p:spPr>
                  <a:xfrm>
                    <a:off x="1093937" y="1221971"/>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666" name="Shape 666"/>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67" name="Shape 667"/>
                <p:cNvGrpSpPr/>
                <p:nvPr/>
              </p:nvGrpSpPr>
              <p:grpSpPr>
                <a:xfrm>
                  <a:off x="899692" y="2286563"/>
                  <a:ext cx="7760240" cy="348237"/>
                  <a:chOff x="899997" y="1047934"/>
                  <a:chExt cx="7760240" cy="348237"/>
                </a:xfrm>
              </p:grpSpPr>
              <p:cxnSp>
                <p:nvCxnSpPr>
                  <p:cNvPr id="668" name="Shape 668"/>
                  <p:cNvCxnSpPr/>
                  <p:nvPr/>
                </p:nvCxnSpPr>
                <p:spPr>
                  <a:xfrm>
                    <a:off x="1093937" y="1222959"/>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669" name="Shape 669"/>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670" name="Shape 670"/>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671" name="Shape 671"/>
              <p:cNvGrpSpPr/>
              <p:nvPr/>
            </p:nvGrpSpPr>
            <p:grpSpPr>
              <a:xfrm>
                <a:off x="388783" y="757140"/>
                <a:ext cx="798035" cy="1440866"/>
                <a:chOff x="459547" y="1772295"/>
                <a:chExt cx="1134540" cy="1935868"/>
              </a:xfrm>
            </p:grpSpPr>
            <p:pic>
              <p:nvPicPr>
                <p:cNvPr id="672" name="Shape 672"/>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673" name="Shape 673"/>
                <p:cNvSpPr txBox="1"/>
                <p:nvPr/>
              </p:nvSpPr>
              <p:spPr>
                <a:xfrm rot="-5400000">
                  <a:off x="-226403" y="2458245"/>
                  <a:ext cx="18096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2</a:t>
                  </a:r>
                </a:p>
              </p:txBody>
            </p:sp>
          </p:grpSp>
        </p:grpSp>
        <p:grpSp>
          <p:nvGrpSpPr>
            <p:cNvPr id="674" name="Shape 674"/>
            <p:cNvGrpSpPr/>
            <p:nvPr/>
          </p:nvGrpSpPr>
          <p:grpSpPr>
            <a:xfrm>
              <a:off x="396433" y="4504443"/>
              <a:ext cx="8271149" cy="1586866"/>
              <a:chOff x="388783" y="680758"/>
              <a:chExt cx="8271149" cy="1586866"/>
            </a:xfrm>
          </p:grpSpPr>
          <p:grpSp>
            <p:nvGrpSpPr>
              <p:cNvPr id="675" name="Shape 675"/>
              <p:cNvGrpSpPr/>
              <p:nvPr/>
            </p:nvGrpSpPr>
            <p:grpSpPr>
              <a:xfrm>
                <a:off x="899692" y="680758"/>
                <a:ext cx="7760240" cy="1586866"/>
                <a:chOff x="899692" y="1047934"/>
                <a:chExt cx="7760240" cy="1586866"/>
              </a:xfrm>
            </p:grpSpPr>
            <p:grpSp>
              <p:nvGrpSpPr>
                <p:cNvPr id="676" name="Shape 676"/>
                <p:cNvGrpSpPr/>
                <p:nvPr/>
              </p:nvGrpSpPr>
              <p:grpSpPr>
                <a:xfrm>
                  <a:off x="899692" y="1047934"/>
                  <a:ext cx="7760240" cy="348237"/>
                  <a:chOff x="899997" y="1047934"/>
                  <a:chExt cx="7760240" cy="348237"/>
                </a:xfrm>
              </p:grpSpPr>
              <p:cxnSp>
                <p:nvCxnSpPr>
                  <p:cNvPr id="677" name="Shape 677"/>
                  <p:cNvCxnSpPr/>
                  <p:nvPr/>
                </p:nvCxnSpPr>
                <p:spPr>
                  <a:xfrm>
                    <a:off x="1093937" y="1222247"/>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678" name="Shape 678"/>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79" name="Shape 679"/>
                <p:cNvGrpSpPr/>
                <p:nvPr/>
              </p:nvGrpSpPr>
              <p:grpSpPr>
                <a:xfrm>
                  <a:off x="899692" y="1399516"/>
                  <a:ext cx="7760240" cy="348237"/>
                  <a:chOff x="899997" y="1047934"/>
                  <a:chExt cx="7760240" cy="348237"/>
                </a:xfrm>
              </p:grpSpPr>
              <p:cxnSp>
                <p:nvCxnSpPr>
                  <p:cNvPr id="680" name="Shape 680"/>
                  <p:cNvCxnSpPr/>
                  <p:nvPr/>
                </p:nvCxnSpPr>
                <p:spPr>
                  <a:xfrm>
                    <a:off x="1093937" y="1223010"/>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681" name="Shape 681"/>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82" name="Shape 682"/>
                <p:cNvGrpSpPr/>
                <p:nvPr/>
              </p:nvGrpSpPr>
              <p:grpSpPr>
                <a:xfrm>
                  <a:off x="899692" y="1751098"/>
                  <a:ext cx="7760240" cy="348237"/>
                  <a:chOff x="899997" y="1047934"/>
                  <a:chExt cx="7760240" cy="348237"/>
                </a:xfrm>
              </p:grpSpPr>
              <p:cxnSp>
                <p:nvCxnSpPr>
                  <p:cNvPr id="683" name="Shape 683"/>
                  <p:cNvCxnSpPr/>
                  <p:nvPr/>
                </p:nvCxnSpPr>
                <p:spPr>
                  <a:xfrm>
                    <a:off x="1093937" y="1222185"/>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684" name="Shape 684"/>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85" name="Shape 685"/>
                <p:cNvGrpSpPr/>
                <p:nvPr/>
              </p:nvGrpSpPr>
              <p:grpSpPr>
                <a:xfrm>
                  <a:off x="899692" y="2286563"/>
                  <a:ext cx="7760240" cy="348237"/>
                  <a:chOff x="899997" y="1047934"/>
                  <a:chExt cx="7760240" cy="348237"/>
                </a:xfrm>
              </p:grpSpPr>
              <p:cxnSp>
                <p:nvCxnSpPr>
                  <p:cNvPr id="686" name="Shape 686"/>
                  <p:cNvCxnSpPr/>
                  <p:nvPr/>
                </p:nvCxnSpPr>
                <p:spPr>
                  <a:xfrm>
                    <a:off x="1093937" y="1223173"/>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687" name="Shape 687"/>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688" name="Shape 688"/>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689" name="Shape 689"/>
              <p:cNvGrpSpPr/>
              <p:nvPr/>
            </p:nvGrpSpPr>
            <p:grpSpPr>
              <a:xfrm>
                <a:off x="388783" y="757598"/>
                <a:ext cx="798035" cy="1440408"/>
                <a:chOff x="459547" y="1772911"/>
                <a:chExt cx="1134540" cy="1935251"/>
              </a:xfrm>
            </p:grpSpPr>
            <p:pic>
              <p:nvPicPr>
                <p:cNvPr id="690" name="Shape 690"/>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691" name="Shape 691"/>
                <p:cNvSpPr txBox="1"/>
                <p:nvPr/>
              </p:nvSpPr>
              <p:spPr>
                <a:xfrm rot="-5400000">
                  <a:off x="-227303" y="2459761"/>
                  <a:ext cx="18114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3</a:t>
                  </a:r>
                </a:p>
              </p:txBody>
            </p:sp>
          </p:grpSp>
        </p:grpSp>
        <p:grpSp>
          <p:nvGrpSpPr>
            <p:cNvPr id="692" name="Shape 692"/>
            <p:cNvGrpSpPr/>
            <p:nvPr/>
          </p:nvGrpSpPr>
          <p:grpSpPr>
            <a:xfrm>
              <a:off x="1331474" y="736307"/>
              <a:ext cx="7067695" cy="269700"/>
              <a:chOff x="1331474" y="736307"/>
              <a:chExt cx="7067695" cy="269700"/>
            </a:xfrm>
          </p:grpSpPr>
          <p:cxnSp>
            <p:nvCxnSpPr>
              <p:cNvPr id="693" name="Shape 693"/>
              <p:cNvCxnSpPr/>
              <p:nvPr/>
            </p:nvCxnSpPr>
            <p:spPr>
              <a:xfrm>
                <a:off x="1331474"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4" name="Shape 694"/>
              <p:cNvCxnSpPr/>
              <p:nvPr/>
            </p:nvCxnSpPr>
            <p:spPr>
              <a:xfrm>
                <a:off x="2477673"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5" name="Shape 695"/>
              <p:cNvCxnSpPr/>
              <p:nvPr/>
            </p:nvCxnSpPr>
            <p:spPr>
              <a:xfrm>
                <a:off x="5462234"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6" name="Shape 696"/>
              <p:cNvCxnSpPr/>
              <p:nvPr/>
            </p:nvCxnSpPr>
            <p:spPr>
              <a:xfrm>
                <a:off x="3242863"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7" name="Shape 697"/>
              <p:cNvCxnSpPr/>
              <p:nvPr/>
            </p:nvCxnSpPr>
            <p:spPr>
              <a:xfrm>
                <a:off x="4852621"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8" name="Shape 698"/>
              <p:cNvCxnSpPr/>
              <p:nvPr/>
            </p:nvCxnSpPr>
            <p:spPr>
              <a:xfrm>
                <a:off x="8399169"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9" name="Shape 699"/>
              <p:cNvCxnSpPr/>
              <p:nvPr/>
            </p:nvCxnSpPr>
            <p:spPr>
              <a:xfrm>
                <a:off x="7389498"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0" name="Shape 700"/>
              <p:cNvCxnSpPr/>
              <p:nvPr/>
            </p:nvCxnSpPr>
            <p:spPr>
              <a:xfrm>
                <a:off x="7219632"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1" name="Shape 701"/>
              <p:cNvCxnSpPr/>
              <p:nvPr/>
            </p:nvCxnSpPr>
            <p:spPr>
              <a:xfrm>
                <a:off x="6440154"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2" name="Shape 702"/>
              <p:cNvCxnSpPr/>
              <p:nvPr/>
            </p:nvCxnSpPr>
            <p:spPr>
              <a:xfrm>
                <a:off x="5967069"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3" name="Shape 703"/>
              <p:cNvCxnSpPr/>
              <p:nvPr/>
            </p:nvCxnSpPr>
            <p:spPr>
              <a:xfrm>
                <a:off x="5155839"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4" name="Shape 704"/>
              <p:cNvCxnSpPr/>
              <p:nvPr/>
            </p:nvCxnSpPr>
            <p:spPr>
              <a:xfrm>
                <a:off x="6544931"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5" name="Shape 705"/>
              <p:cNvCxnSpPr/>
              <p:nvPr/>
            </p:nvCxnSpPr>
            <p:spPr>
              <a:xfrm>
                <a:off x="7811782"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grpSp>
        <p:cxnSp>
          <p:nvCxnSpPr>
            <p:cNvPr id="706" name="Shape 706"/>
            <p:cNvCxnSpPr/>
            <p:nvPr/>
          </p:nvCxnSpPr>
          <p:spPr>
            <a:xfrm>
              <a:off x="1452127"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7" name="Shape 707"/>
            <p:cNvCxnSpPr/>
            <p:nvPr/>
          </p:nvCxnSpPr>
          <p:spPr>
            <a:xfrm>
              <a:off x="2185567"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8" name="Shape 708"/>
            <p:cNvCxnSpPr/>
            <p:nvPr/>
          </p:nvCxnSpPr>
          <p:spPr>
            <a:xfrm>
              <a:off x="5582887"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9" name="Shape 709"/>
            <p:cNvCxnSpPr/>
            <p:nvPr/>
          </p:nvCxnSpPr>
          <p:spPr>
            <a:xfrm>
              <a:off x="3363516"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0" name="Shape 710"/>
            <p:cNvCxnSpPr/>
            <p:nvPr/>
          </p:nvCxnSpPr>
          <p:spPr>
            <a:xfrm>
              <a:off x="4973274"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1" name="Shape 711"/>
            <p:cNvCxnSpPr/>
            <p:nvPr/>
          </p:nvCxnSpPr>
          <p:spPr>
            <a:xfrm>
              <a:off x="8229303"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2" name="Shape 712"/>
            <p:cNvCxnSpPr/>
            <p:nvPr/>
          </p:nvCxnSpPr>
          <p:spPr>
            <a:xfrm>
              <a:off x="6562394"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3" name="Shape 713"/>
            <p:cNvCxnSpPr/>
            <p:nvPr/>
          </p:nvCxnSpPr>
          <p:spPr>
            <a:xfrm>
              <a:off x="6087722"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4" name="Shape 714"/>
            <p:cNvCxnSpPr/>
            <p:nvPr/>
          </p:nvCxnSpPr>
          <p:spPr>
            <a:xfrm>
              <a:off x="5403495"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5" name="Shape 715"/>
            <p:cNvCxnSpPr/>
            <p:nvPr/>
          </p:nvCxnSpPr>
          <p:spPr>
            <a:xfrm>
              <a:off x="6667171"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6" name="Shape 716"/>
            <p:cNvCxnSpPr/>
            <p:nvPr/>
          </p:nvCxnSpPr>
          <p:spPr>
            <a:xfrm>
              <a:off x="6995791"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7" name="Shape 717"/>
            <p:cNvCxnSpPr/>
            <p:nvPr/>
          </p:nvCxnSpPr>
          <p:spPr>
            <a:xfrm>
              <a:off x="7694305"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8" name="Shape 718"/>
            <p:cNvCxnSpPr/>
            <p:nvPr/>
          </p:nvCxnSpPr>
          <p:spPr>
            <a:xfrm>
              <a:off x="1340999"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9" name="Shape 719"/>
            <p:cNvCxnSpPr/>
            <p:nvPr/>
          </p:nvCxnSpPr>
          <p:spPr>
            <a:xfrm>
              <a:off x="3153962"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0" name="Shape 720"/>
            <p:cNvCxnSpPr/>
            <p:nvPr/>
          </p:nvCxnSpPr>
          <p:spPr>
            <a:xfrm>
              <a:off x="5471759"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1" name="Shape 721"/>
            <p:cNvCxnSpPr/>
            <p:nvPr/>
          </p:nvCxnSpPr>
          <p:spPr>
            <a:xfrm>
              <a:off x="3252389"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2" name="Shape 722"/>
            <p:cNvCxnSpPr/>
            <p:nvPr/>
          </p:nvCxnSpPr>
          <p:spPr>
            <a:xfrm>
              <a:off x="4687518"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3" name="Shape 723"/>
            <p:cNvCxnSpPr/>
            <p:nvPr/>
          </p:nvCxnSpPr>
          <p:spPr>
            <a:xfrm>
              <a:off x="8118176"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4" name="Shape 724"/>
            <p:cNvCxnSpPr/>
            <p:nvPr/>
          </p:nvCxnSpPr>
          <p:spPr>
            <a:xfrm>
              <a:off x="7229157"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5" name="Shape 725"/>
            <p:cNvCxnSpPr/>
            <p:nvPr/>
          </p:nvCxnSpPr>
          <p:spPr>
            <a:xfrm>
              <a:off x="5976595"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6" name="Shape 726"/>
            <p:cNvCxnSpPr/>
            <p:nvPr/>
          </p:nvCxnSpPr>
          <p:spPr>
            <a:xfrm>
              <a:off x="6556044"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7" name="Shape 727"/>
            <p:cNvCxnSpPr/>
            <p:nvPr/>
          </p:nvCxnSpPr>
          <p:spPr>
            <a:xfrm>
              <a:off x="6695746"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8" name="Shape 728"/>
            <p:cNvCxnSpPr/>
            <p:nvPr/>
          </p:nvCxnSpPr>
          <p:spPr>
            <a:xfrm>
              <a:off x="1880761"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9" name="Shape 729"/>
            <p:cNvCxnSpPr/>
            <p:nvPr/>
          </p:nvCxnSpPr>
          <p:spPr>
            <a:xfrm>
              <a:off x="5598762"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0" name="Shape 730"/>
            <p:cNvCxnSpPr/>
            <p:nvPr/>
          </p:nvCxnSpPr>
          <p:spPr>
            <a:xfrm>
              <a:off x="3379391"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1" name="Shape 731"/>
            <p:cNvCxnSpPr/>
            <p:nvPr/>
          </p:nvCxnSpPr>
          <p:spPr>
            <a:xfrm>
              <a:off x="4989149"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2" name="Shape 732"/>
            <p:cNvCxnSpPr/>
            <p:nvPr/>
          </p:nvCxnSpPr>
          <p:spPr>
            <a:xfrm>
              <a:off x="8459496"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3" name="Shape 733"/>
            <p:cNvCxnSpPr/>
            <p:nvPr/>
          </p:nvCxnSpPr>
          <p:spPr>
            <a:xfrm>
              <a:off x="7356160"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4" name="Shape 734"/>
            <p:cNvCxnSpPr/>
            <p:nvPr/>
          </p:nvCxnSpPr>
          <p:spPr>
            <a:xfrm>
              <a:off x="6578269"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5" name="Shape 735"/>
            <p:cNvCxnSpPr/>
            <p:nvPr/>
          </p:nvCxnSpPr>
          <p:spPr>
            <a:xfrm>
              <a:off x="6468730"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6" name="Shape 736"/>
            <p:cNvCxnSpPr/>
            <p:nvPr/>
          </p:nvCxnSpPr>
          <p:spPr>
            <a:xfrm>
              <a:off x="6683046"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7" name="Shape 737"/>
            <p:cNvCxnSpPr/>
            <p:nvPr/>
          </p:nvCxnSpPr>
          <p:spPr>
            <a:xfrm>
              <a:off x="7710180"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8" name="Shape 738"/>
            <p:cNvCxnSpPr/>
            <p:nvPr/>
          </p:nvCxnSpPr>
          <p:spPr>
            <a:xfrm>
              <a:off x="2726915"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9" name="Shape 739"/>
            <p:cNvCxnSpPr/>
            <p:nvPr/>
          </p:nvCxnSpPr>
          <p:spPr>
            <a:xfrm>
              <a:off x="4855797"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0" name="Shape 740"/>
            <p:cNvCxnSpPr/>
            <p:nvPr/>
          </p:nvCxnSpPr>
          <p:spPr>
            <a:xfrm>
              <a:off x="8111826"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1" name="Shape 741"/>
            <p:cNvCxnSpPr/>
            <p:nvPr/>
          </p:nvCxnSpPr>
          <p:spPr>
            <a:xfrm>
              <a:off x="7222807"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2" name="Shape 742"/>
            <p:cNvCxnSpPr/>
            <p:nvPr/>
          </p:nvCxnSpPr>
          <p:spPr>
            <a:xfrm>
              <a:off x="6444916"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3" name="Shape 743"/>
            <p:cNvCxnSpPr/>
            <p:nvPr/>
          </p:nvCxnSpPr>
          <p:spPr>
            <a:xfrm>
              <a:off x="6549693"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4" name="Shape 744"/>
            <p:cNvCxnSpPr/>
            <p:nvPr/>
          </p:nvCxnSpPr>
          <p:spPr>
            <a:xfrm>
              <a:off x="1588655"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5" name="Shape 745"/>
            <p:cNvCxnSpPr/>
            <p:nvPr/>
          </p:nvCxnSpPr>
          <p:spPr>
            <a:xfrm>
              <a:off x="4697043"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6" name="Shape 746"/>
            <p:cNvCxnSpPr/>
            <p:nvPr/>
          </p:nvCxnSpPr>
          <p:spPr>
            <a:xfrm>
              <a:off x="8302329"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7" name="Shape 747"/>
            <p:cNvCxnSpPr/>
            <p:nvPr/>
          </p:nvCxnSpPr>
          <p:spPr>
            <a:xfrm>
              <a:off x="7064054"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8" name="Shape 748"/>
            <p:cNvCxnSpPr/>
            <p:nvPr/>
          </p:nvCxnSpPr>
          <p:spPr>
            <a:xfrm>
              <a:off x="6390940"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9" name="Shape 749"/>
            <p:cNvCxnSpPr/>
            <p:nvPr/>
          </p:nvCxnSpPr>
          <p:spPr>
            <a:xfrm>
              <a:off x="3373041" y="3280489"/>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0" name="Shape 750"/>
            <p:cNvCxnSpPr/>
            <p:nvPr/>
          </p:nvCxnSpPr>
          <p:spPr>
            <a:xfrm>
              <a:off x="8397581" y="3280489"/>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1" name="Shape 751"/>
            <p:cNvCxnSpPr/>
            <p:nvPr/>
          </p:nvCxnSpPr>
          <p:spPr>
            <a:xfrm>
              <a:off x="7508563" y="3280489"/>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2" name="Shape 752"/>
            <p:cNvCxnSpPr/>
            <p:nvPr/>
          </p:nvCxnSpPr>
          <p:spPr>
            <a:xfrm>
              <a:off x="6541756" y="3280489"/>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3" name="Shape 753"/>
            <p:cNvCxnSpPr/>
            <p:nvPr/>
          </p:nvCxnSpPr>
          <p:spPr>
            <a:xfrm>
              <a:off x="1906161"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4" name="Shape 754"/>
            <p:cNvCxnSpPr/>
            <p:nvPr/>
          </p:nvCxnSpPr>
          <p:spPr>
            <a:xfrm>
              <a:off x="5014550"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5" name="Shape 755"/>
            <p:cNvCxnSpPr/>
            <p:nvPr/>
          </p:nvCxnSpPr>
          <p:spPr>
            <a:xfrm>
              <a:off x="8270579"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6" name="Shape 756"/>
            <p:cNvCxnSpPr/>
            <p:nvPr/>
          </p:nvCxnSpPr>
          <p:spPr>
            <a:xfrm>
              <a:off x="7381561"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7" name="Shape 757"/>
            <p:cNvCxnSpPr/>
            <p:nvPr/>
          </p:nvCxnSpPr>
          <p:spPr>
            <a:xfrm>
              <a:off x="6540168"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8" name="Shape 758"/>
            <p:cNvCxnSpPr/>
            <p:nvPr/>
          </p:nvCxnSpPr>
          <p:spPr>
            <a:xfrm>
              <a:off x="8545222"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9" name="Shape 759"/>
            <p:cNvCxnSpPr/>
            <p:nvPr/>
          </p:nvCxnSpPr>
          <p:spPr>
            <a:xfrm>
              <a:off x="1626755"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60" name="Shape 760"/>
            <p:cNvCxnSpPr/>
            <p:nvPr/>
          </p:nvCxnSpPr>
          <p:spPr>
            <a:xfrm>
              <a:off x="2665002"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61" name="Shape 761"/>
            <p:cNvCxnSpPr/>
            <p:nvPr/>
          </p:nvCxnSpPr>
          <p:spPr>
            <a:xfrm>
              <a:off x="5147903"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62" name="Shape 762"/>
            <p:cNvCxnSpPr/>
            <p:nvPr/>
          </p:nvCxnSpPr>
          <p:spPr>
            <a:xfrm>
              <a:off x="6737022"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63" name="Shape 763"/>
            <p:cNvCxnSpPr/>
            <p:nvPr/>
          </p:nvCxnSpPr>
          <p:spPr>
            <a:xfrm>
              <a:off x="6262351"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64" name="Shape 764"/>
            <p:cNvCxnSpPr/>
            <p:nvPr/>
          </p:nvCxnSpPr>
          <p:spPr>
            <a:xfrm>
              <a:off x="7257733" y="49184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65" name="Shape 765"/>
            <p:cNvCxnSpPr/>
            <p:nvPr/>
          </p:nvCxnSpPr>
          <p:spPr>
            <a:xfrm>
              <a:off x="5363807" y="4910478"/>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66" name="Shape 766"/>
            <p:cNvCxnSpPr/>
            <p:nvPr/>
          </p:nvCxnSpPr>
          <p:spPr>
            <a:xfrm>
              <a:off x="6525881" y="4910478"/>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67" name="Shape 767"/>
            <p:cNvCxnSpPr/>
            <p:nvPr/>
          </p:nvCxnSpPr>
          <p:spPr>
            <a:xfrm>
              <a:off x="3317477" y="5246951"/>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68" name="Shape 768"/>
            <p:cNvCxnSpPr/>
            <p:nvPr/>
          </p:nvCxnSpPr>
          <p:spPr>
            <a:xfrm>
              <a:off x="5300306" y="5275520"/>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69" name="Shape 769"/>
            <p:cNvCxnSpPr/>
            <p:nvPr/>
          </p:nvCxnSpPr>
          <p:spPr>
            <a:xfrm>
              <a:off x="6557632" y="5275520"/>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70" name="Shape 770"/>
            <p:cNvCxnSpPr/>
            <p:nvPr/>
          </p:nvCxnSpPr>
          <p:spPr>
            <a:xfrm>
              <a:off x="8021337" y="5275520"/>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71" name="Shape 771"/>
            <p:cNvCxnSpPr/>
            <p:nvPr/>
          </p:nvCxnSpPr>
          <p:spPr>
            <a:xfrm>
              <a:off x="1477527" y="578499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72" name="Shape 772"/>
            <p:cNvCxnSpPr/>
            <p:nvPr/>
          </p:nvCxnSpPr>
          <p:spPr>
            <a:xfrm>
              <a:off x="4998675" y="578499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73" name="Shape 773"/>
            <p:cNvCxnSpPr/>
            <p:nvPr/>
          </p:nvCxnSpPr>
          <p:spPr>
            <a:xfrm>
              <a:off x="6587794" y="578499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74" name="Shape 774"/>
            <p:cNvCxnSpPr/>
            <p:nvPr/>
          </p:nvCxnSpPr>
          <p:spPr>
            <a:xfrm>
              <a:off x="5890868" y="578499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grpSp>
      <p:grpSp>
        <p:nvGrpSpPr>
          <p:cNvPr id="775" name="Shape 775"/>
          <p:cNvGrpSpPr/>
          <p:nvPr/>
        </p:nvGrpSpPr>
        <p:grpSpPr>
          <a:xfrm>
            <a:off x="1969294" y="416674"/>
            <a:ext cx="5674479" cy="4554824"/>
            <a:chOff x="1101445" y="535482"/>
            <a:chExt cx="7565972" cy="6072289"/>
          </a:xfrm>
        </p:grpSpPr>
        <p:cxnSp>
          <p:nvCxnSpPr>
            <p:cNvPr id="776" name="Shape 776"/>
            <p:cNvCxnSpPr/>
            <p:nvPr/>
          </p:nvCxnSpPr>
          <p:spPr>
            <a:xfrm rot="10800000" flipH="1">
              <a:off x="1101445" y="6237932"/>
              <a:ext cx="3025800" cy="15900"/>
            </a:xfrm>
            <a:prstGeom prst="straightConnector1">
              <a:avLst/>
            </a:prstGeom>
            <a:noFill/>
            <a:ln w="25400" cap="flat" cmpd="sng">
              <a:solidFill>
                <a:srgbClr val="7F7F7F"/>
              </a:solidFill>
              <a:prstDash val="dash"/>
              <a:round/>
              <a:headEnd type="stealth" w="lg" len="lg"/>
              <a:tailEnd type="stealth" w="lg" len="lg"/>
            </a:ln>
            <a:effectLst>
              <a:outerShdw blurRad="40000" dist="20000" dir="5400000" rotWithShape="0">
                <a:srgbClr val="000000">
                  <a:alpha val="37650"/>
                </a:srgbClr>
              </a:outerShdw>
            </a:effectLst>
          </p:spPr>
        </p:cxnSp>
        <p:cxnSp>
          <p:nvCxnSpPr>
            <p:cNvPr id="777" name="Shape 777"/>
            <p:cNvCxnSpPr/>
            <p:nvPr/>
          </p:nvCxnSpPr>
          <p:spPr>
            <a:xfrm>
              <a:off x="4127217" y="6247484"/>
              <a:ext cx="4540200" cy="6300"/>
            </a:xfrm>
            <a:prstGeom prst="straightConnector1">
              <a:avLst/>
            </a:prstGeom>
            <a:noFill/>
            <a:ln w="25400" cap="flat" cmpd="sng">
              <a:solidFill>
                <a:srgbClr val="7F7F7F"/>
              </a:solidFill>
              <a:prstDash val="dash"/>
              <a:round/>
              <a:headEnd type="stealth" w="lg" len="lg"/>
              <a:tailEnd type="stealth" w="lg" len="lg"/>
            </a:ln>
            <a:effectLst>
              <a:outerShdw blurRad="40000" dist="20000" dir="5400000" rotWithShape="0">
                <a:srgbClr val="000000">
                  <a:alpha val="37650"/>
                </a:srgbClr>
              </a:outerShdw>
            </a:effectLst>
          </p:spPr>
        </p:cxnSp>
        <p:cxnSp>
          <p:nvCxnSpPr>
            <p:cNvPr id="778" name="Shape 778"/>
            <p:cNvCxnSpPr/>
            <p:nvPr/>
          </p:nvCxnSpPr>
          <p:spPr>
            <a:xfrm>
              <a:off x="4073242" y="535482"/>
              <a:ext cx="63600" cy="6042000"/>
            </a:xfrm>
            <a:prstGeom prst="straightConnector1">
              <a:avLst/>
            </a:prstGeom>
            <a:noFill/>
            <a:ln w="25400" cap="flat" cmpd="sng">
              <a:solidFill>
                <a:srgbClr val="7F7F7F"/>
              </a:solidFill>
              <a:prstDash val="dash"/>
              <a:round/>
              <a:headEnd type="none" w="med" len="med"/>
              <a:tailEnd type="none" w="med" len="med"/>
            </a:ln>
            <a:effectLst>
              <a:outerShdw blurRad="40000" dist="20000" dir="5400000" rotWithShape="0">
                <a:srgbClr val="000000">
                  <a:alpha val="37650"/>
                </a:srgbClr>
              </a:outerShdw>
            </a:effectLst>
          </p:spPr>
        </p:cxnSp>
        <p:sp>
          <p:nvSpPr>
            <p:cNvPr id="779" name="Shape 779"/>
            <p:cNvSpPr txBox="1"/>
            <p:nvPr/>
          </p:nvSpPr>
          <p:spPr>
            <a:xfrm>
              <a:off x="1385608" y="6238471"/>
              <a:ext cx="2596800" cy="3693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953735"/>
                </a:buClr>
                <a:buSzPct val="25000"/>
                <a:buFont typeface="Arial"/>
                <a:buNone/>
              </a:pPr>
              <a:r>
                <a:rPr lang="en" sz="1300" b="0" i="0" u="none" strike="noStrike" cap="none">
                  <a:solidFill>
                    <a:srgbClr val="953735"/>
                  </a:solidFill>
                  <a:latin typeface="Arial"/>
                  <a:ea typeface="Arial"/>
                  <a:cs typeface="Arial"/>
                  <a:sym typeface="Arial"/>
                </a:rPr>
                <a:t>Early replicated</a:t>
              </a:r>
              <a:r>
                <a:rPr lang="en" sz="1300">
                  <a:solidFill>
                    <a:srgbClr val="953735"/>
                  </a:solidFill>
                </a:rPr>
                <a:t> </a:t>
              </a:r>
              <a:r>
                <a:rPr lang="en" sz="1300" b="0" i="0" u="none" strike="noStrike" cap="none">
                  <a:solidFill>
                    <a:srgbClr val="953735"/>
                  </a:solidFill>
                  <a:latin typeface="Arial"/>
                  <a:ea typeface="Arial"/>
                  <a:cs typeface="Arial"/>
                  <a:sym typeface="Arial"/>
                </a:rPr>
                <a:t>regions</a:t>
              </a:r>
            </a:p>
          </p:txBody>
        </p:sp>
        <p:sp>
          <p:nvSpPr>
            <p:cNvPr id="780" name="Shape 780"/>
            <p:cNvSpPr txBox="1"/>
            <p:nvPr/>
          </p:nvSpPr>
          <p:spPr>
            <a:xfrm>
              <a:off x="5130516" y="6238471"/>
              <a:ext cx="2520300" cy="3693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953735"/>
                </a:buClr>
                <a:buSzPct val="25000"/>
                <a:buFont typeface="Arial"/>
                <a:buNone/>
              </a:pPr>
              <a:r>
                <a:rPr lang="en" sz="1300" b="0" i="0" u="none" strike="noStrike" cap="none">
                  <a:solidFill>
                    <a:srgbClr val="953735"/>
                  </a:solidFill>
                  <a:latin typeface="Arial"/>
                  <a:ea typeface="Arial"/>
                  <a:cs typeface="Arial"/>
                  <a:sym typeface="Arial"/>
                </a:rPr>
                <a:t>Late replicated</a:t>
              </a:r>
              <a:r>
                <a:rPr lang="en" sz="1300">
                  <a:solidFill>
                    <a:srgbClr val="953735"/>
                  </a:solidFill>
                </a:rPr>
                <a:t> </a:t>
              </a:r>
              <a:r>
                <a:rPr lang="en" sz="1300" b="0" i="0" u="none" strike="noStrike" cap="none">
                  <a:solidFill>
                    <a:srgbClr val="953735"/>
                  </a:solidFill>
                  <a:latin typeface="Arial"/>
                  <a:ea typeface="Arial"/>
                  <a:cs typeface="Arial"/>
                  <a:sym typeface="Arial"/>
                </a:rPr>
                <a:t>regions</a:t>
              </a:r>
            </a:p>
          </p:txBody>
        </p:sp>
      </p:grpSp>
      <p:sp>
        <p:nvSpPr>
          <p:cNvPr id="781" name="Shape 781"/>
          <p:cNvSpPr txBox="1"/>
          <p:nvPr/>
        </p:nvSpPr>
        <p:spPr>
          <a:xfrm>
            <a:off x="1657350" y="-72628"/>
            <a:ext cx="5829300" cy="383400"/>
          </a:xfrm>
          <a:prstGeom prst="rect">
            <a:avLst/>
          </a:prstGeom>
          <a:noFill/>
          <a:ln>
            <a:noFill/>
          </a:ln>
        </p:spPr>
        <p:txBody>
          <a:bodyPr wrap="square" lIns="68575" tIns="34275" rIns="68575" bIns="34275" anchor="t" anchorCtr="0">
            <a:noAutofit/>
          </a:bodyPr>
          <a:lstStyle/>
          <a:p>
            <a:pPr marL="0" marR="0" lvl="0" indent="0" algn="ctr" rtl="0">
              <a:spcBef>
                <a:spcPts val="0"/>
              </a:spcBef>
              <a:buClr>
                <a:srgbClr val="000000"/>
              </a:buClr>
              <a:buSzPct val="25000"/>
              <a:buFont typeface="Arial"/>
              <a:buNone/>
            </a:pPr>
            <a:r>
              <a:rPr lang="en" sz="3000" b="1" i="0" u="none" strike="noStrike" cap="none">
                <a:solidFill>
                  <a:srgbClr val="22228B"/>
                </a:solidFill>
              </a:rPr>
              <a:t>Mutation recurrence</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Shape 786"/>
          <p:cNvSpPr txBox="1"/>
          <p:nvPr/>
        </p:nvSpPr>
        <p:spPr>
          <a:xfrm>
            <a:off x="4991100" y="4694625"/>
            <a:ext cx="2063400" cy="2775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953735"/>
              </a:buClr>
              <a:buSzPct val="25000"/>
              <a:buFont typeface="Arial"/>
              <a:buNone/>
            </a:pPr>
            <a:r>
              <a:rPr lang="en" sz="1400" b="0" i="0" u="none" strike="noStrike" cap="none">
                <a:solidFill>
                  <a:srgbClr val="953735"/>
                </a:solidFill>
                <a:latin typeface="Arial"/>
                <a:ea typeface="Arial"/>
                <a:cs typeface="Arial"/>
                <a:sym typeface="Arial"/>
              </a:rPr>
              <a:t>Late replicated regions</a:t>
            </a:r>
          </a:p>
        </p:txBody>
      </p:sp>
      <p:grpSp>
        <p:nvGrpSpPr>
          <p:cNvPr id="787" name="Shape 787"/>
          <p:cNvGrpSpPr/>
          <p:nvPr/>
        </p:nvGrpSpPr>
        <p:grpSpPr>
          <a:xfrm>
            <a:off x="1440675" y="525066"/>
            <a:ext cx="6203360" cy="1190626"/>
            <a:chOff x="388802" y="680758"/>
            <a:chExt cx="8271146" cy="1586866"/>
          </a:xfrm>
        </p:grpSpPr>
        <p:grpSp>
          <p:nvGrpSpPr>
            <p:cNvPr id="788" name="Shape 788"/>
            <p:cNvGrpSpPr/>
            <p:nvPr/>
          </p:nvGrpSpPr>
          <p:grpSpPr>
            <a:xfrm>
              <a:off x="899692" y="680758"/>
              <a:ext cx="7760256" cy="1586866"/>
              <a:chOff x="899692" y="1047934"/>
              <a:chExt cx="7760256" cy="1586866"/>
            </a:xfrm>
          </p:grpSpPr>
          <p:grpSp>
            <p:nvGrpSpPr>
              <p:cNvPr id="789" name="Shape 789"/>
              <p:cNvGrpSpPr/>
              <p:nvPr/>
            </p:nvGrpSpPr>
            <p:grpSpPr>
              <a:xfrm>
                <a:off x="899692" y="1047934"/>
                <a:ext cx="7760256" cy="348237"/>
                <a:chOff x="899997" y="1047934"/>
                <a:chExt cx="7760256" cy="348237"/>
              </a:xfrm>
            </p:grpSpPr>
            <p:cxnSp>
              <p:nvCxnSpPr>
                <p:cNvPr id="790" name="Shape 790"/>
                <p:cNvCxnSpPr/>
                <p:nvPr/>
              </p:nvCxnSpPr>
              <p:spPr>
                <a:xfrm>
                  <a:off x="1093953" y="1222489"/>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791" name="Shape 791"/>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792" name="Shape 792"/>
              <p:cNvGrpSpPr/>
              <p:nvPr/>
            </p:nvGrpSpPr>
            <p:grpSpPr>
              <a:xfrm>
                <a:off x="899692" y="1399516"/>
                <a:ext cx="7760256" cy="348237"/>
                <a:chOff x="899997" y="1047934"/>
                <a:chExt cx="7760256" cy="348237"/>
              </a:xfrm>
            </p:grpSpPr>
            <p:cxnSp>
              <p:nvCxnSpPr>
                <p:cNvPr id="793" name="Shape 793"/>
                <p:cNvCxnSpPr/>
                <p:nvPr/>
              </p:nvCxnSpPr>
              <p:spPr>
                <a:xfrm>
                  <a:off x="1093953" y="1223191"/>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794" name="Shape 794"/>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795" name="Shape 795"/>
              <p:cNvGrpSpPr/>
              <p:nvPr/>
            </p:nvGrpSpPr>
            <p:grpSpPr>
              <a:xfrm>
                <a:off x="899692" y="1751098"/>
                <a:ext cx="7760256" cy="348237"/>
                <a:chOff x="899997" y="1047934"/>
                <a:chExt cx="7760256" cy="348237"/>
              </a:xfrm>
            </p:grpSpPr>
            <p:cxnSp>
              <p:nvCxnSpPr>
                <p:cNvPr id="796" name="Shape 796"/>
                <p:cNvCxnSpPr/>
                <p:nvPr/>
              </p:nvCxnSpPr>
              <p:spPr>
                <a:xfrm>
                  <a:off x="1093953" y="1222306"/>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797" name="Shape 797"/>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798" name="Shape 798"/>
              <p:cNvGrpSpPr/>
              <p:nvPr/>
            </p:nvGrpSpPr>
            <p:grpSpPr>
              <a:xfrm>
                <a:off x="899692" y="2286563"/>
                <a:ext cx="7760256" cy="348237"/>
                <a:chOff x="899997" y="1047934"/>
                <a:chExt cx="7760256" cy="348237"/>
              </a:xfrm>
            </p:grpSpPr>
            <p:cxnSp>
              <p:nvCxnSpPr>
                <p:cNvPr id="799" name="Shape 799"/>
                <p:cNvCxnSpPr/>
                <p:nvPr/>
              </p:nvCxnSpPr>
              <p:spPr>
                <a:xfrm>
                  <a:off x="1093953" y="1223201"/>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800" name="Shape 800"/>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801" name="Shape 801"/>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802" name="Shape 802"/>
            <p:cNvGrpSpPr/>
            <p:nvPr/>
          </p:nvGrpSpPr>
          <p:grpSpPr>
            <a:xfrm>
              <a:off x="388802" y="759499"/>
              <a:ext cx="798032" cy="1438507"/>
              <a:chOff x="459552" y="1775465"/>
              <a:chExt cx="1134535" cy="1932698"/>
            </a:xfrm>
          </p:grpSpPr>
          <p:pic>
            <p:nvPicPr>
              <p:cNvPr id="803" name="Shape 803"/>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804" name="Shape 804"/>
              <p:cNvSpPr txBox="1"/>
              <p:nvPr/>
            </p:nvSpPr>
            <p:spPr>
              <a:xfrm rot="-5400000">
                <a:off x="-193398" y="2493721"/>
                <a:ext cx="17436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1</a:t>
                </a:r>
              </a:p>
            </p:txBody>
          </p:sp>
        </p:grpSp>
      </p:grpSp>
      <p:grpSp>
        <p:nvGrpSpPr>
          <p:cNvPr id="805" name="Shape 805"/>
          <p:cNvGrpSpPr/>
          <p:nvPr/>
        </p:nvGrpSpPr>
        <p:grpSpPr>
          <a:xfrm>
            <a:off x="1440675" y="1935956"/>
            <a:ext cx="6203360" cy="1190626"/>
            <a:chOff x="388802" y="680758"/>
            <a:chExt cx="8271146" cy="1586866"/>
          </a:xfrm>
        </p:grpSpPr>
        <p:grpSp>
          <p:nvGrpSpPr>
            <p:cNvPr id="806" name="Shape 806"/>
            <p:cNvGrpSpPr/>
            <p:nvPr/>
          </p:nvGrpSpPr>
          <p:grpSpPr>
            <a:xfrm>
              <a:off x="899692" y="680758"/>
              <a:ext cx="7760256" cy="1586866"/>
              <a:chOff x="899692" y="1047934"/>
              <a:chExt cx="7760256" cy="1586866"/>
            </a:xfrm>
          </p:grpSpPr>
          <p:grpSp>
            <p:nvGrpSpPr>
              <p:cNvPr id="807" name="Shape 807"/>
              <p:cNvGrpSpPr/>
              <p:nvPr/>
            </p:nvGrpSpPr>
            <p:grpSpPr>
              <a:xfrm>
                <a:off x="899692" y="1047934"/>
                <a:ext cx="7760256" cy="348237"/>
                <a:chOff x="899997" y="1047934"/>
                <a:chExt cx="7760256" cy="348237"/>
              </a:xfrm>
            </p:grpSpPr>
            <p:cxnSp>
              <p:nvCxnSpPr>
                <p:cNvPr id="808" name="Shape 808"/>
                <p:cNvCxnSpPr/>
                <p:nvPr/>
              </p:nvCxnSpPr>
              <p:spPr>
                <a:xfrm>
                  <a:off x="1093953" y="1222489"/>
                  <a:ext cx="7566300" cy="0"/>
                </a:xfrm>
                <a:prstGeom prst="straightConnector1">
                  <a:avLst/>
                </a:prstGeom>
                <a:noFill/>
                <a:ln w="76200" cap="flat" cmpd="sng">
                  <a:solidFill>
                    <a:srgbClr val="000000"/>
                  </a:solidFill>
                  <a:prstDash val="solid"/>
                  <a:round/>
                  <a:headEnd type="none" w="med" len="med"/>
                  <a:tailEnd type="none" w="med" len="med"/>
                </a:ln>
                <a:effectLst>
                  <a:outerShdw blurRad="40000" dist="20000" dir="5400000" rotWithShape="0">
                    <a:srgbClr val="000000">
                      <a:alpha val="37650"/>
                    </a:srgbClr>
                  </a:outerShdw>
                </a:effectLst>
              </p:spPr>
            </p:cxnSp>
            <p:pic>
              <p:nvPicPr>
                <p:cNvPr id="809" name="Shape 809"/>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810" name="Shape 810"/>
              <p:cNvGrpSpPr/>
              <p:nvPr/>
            </p:nvGrpSpPr>
            <p:grpSpPr>
              <a:xfrm>
                <a:off x="899692" y="1399516"/>
                <a:ext cx="7760256" cy="348237"/>
                <a:chOff x="899997" y="1047934"/>
                <a:chExt cx="7760256" cy="348237"/>
              </a:xfrm>
            </p:grpSpPr>
            <p:cxnSp>
              <p:nvCxnSpPr>
                <p:cNvPr id="811" name="Shape 811"/>
                <p:cNvCxnSpPr/>
                <p:nvPr/>
              </p:nvCxnSpPr>
              <p:spPr>
                <a:xfrm>
                  <a:off x="1093953" y="1223191"/>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812" name="Shape 812"/>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813" name="Shape 813"/>
              <p:cNvGrpSpPr/>
              <p:nvPr/>
            </p:nvGrpSpPr>
            <p:grpSpPr>
              <a:xfrm>
                <a:off x="899692" y="1751098"/>
                <a:ext cx="7760256" cy="348237"/>
                <a:chOff x="899997" y="1047934"/>
                <a:chExt cx="7760256" cy="348237"/>
              </a:xfrm>
            </p:grpSpPr>
            <p:cxnSp>
              <p:nvCxnSpPr>
                <p:cNvPr id="814" name="Shape 814"/>
                <p:cNvCxnSpPr/>
                <p:nvPr/>
              </p:nvCxnSpPr>
              <p:spPr>
                <a:xfrm>
                  <a:off x="1093953" y="1222307"/>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815" name="Shape 815"/>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816" name="Shape 816"/>
              <p:cNvGrpSpPr/>
              <p:nvPr/>
            </p:nvGrpSpPr>
            <p:grpSpPr>
              <a:xfrm>
                <a:off x="899692" y="2286563"/>
                <a:ext cx="7760256" cy="348237"/>
                <a:chOff x="899997" y="1047934"/>
                <a:chExt cx="7760256" cy="348237"/>
              </a:xfrm>
            </p:grpSpPr>
            <p:cxnSp>
              <p:nvCxnSpPr>
                <p:cNvPr id="817" name="Shape 817"/>
                <p:cNvCxnSpPr/>
                <p:nvPr/>
              </p:nvCxnSpPr>
              <p:spPr>
                <a:xfrm>
                  <a:off x="1093953" y="1223202"/>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818" name="Shape 818"/>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819" name="Shape 819"/>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820" name="Shape 820"/>
            <p:cNvGrpSpPr/>
            <p:nvPr/>
          </p:nvGrpSpPr>
          <p:grpSpPr>
            <a:xfrm>
              <a:off x="388802" y="759499"/>
              <a:ext cx="798032" cy="1438507"/>
              <a:chOff x="459552" y="1775465"/>
              <a:chExt cx="1134535" cy="1932698"/>
            </a:xfrm>
          </p:grpSpPr>
          <p:pic>
            <p:nvPicPr>
              <p:cNvPr id="821" name="Shape 821"/>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822" name="Shape 822"/>
              <p:cNvSpPr txBox="1"/>
              <p:nvPr/>
            </p:nvSpPr>
            <p:spPr>
              <a:xfrm rot="-5400000">
                <a:off x="-220548" y="2466541"/>
                <a:ext cx="17979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2</a:t>
                </a:r>
              </a:p>
            </p:txBody>
          </p:sp>
        </p:grpSp>
      </p:grpSp>
      <p:grpSp>
        <p:nvGrpSpPr>
          <p:cNvPr id="823" name="Shape 823"/>
          <p:cNvGrpSpPr/>
          <p:nvPr/>
        </p:nvGrpSpPr>
        <p:grpSpPr>
          <a:xfrm>
            <a:off x="1440675" y="3393248"/>
            <a:ext cx="6203361" cy="1189356"/>
            <a:chOff x="388784" y="680758"/>
            <a:chExt cx="8271148" cy="1586866"/>
          </a:xfrm>
        </p:grpSpPr>
        <p:grpSp>
          <p:nvGrpSpPr>
            <p:cNvPr id="824" name="Shape 824"/>
            <p:cNvGrpSpPr/>
            <p:nvPr/>
          </p:nvGrpSpPr>
          <p:grpSpPr>
            <a:xfrm>
              <a:off x="899692" y="680758"/>
              <a:ext cx="7760240" cy="1586866"/>
              <a:chOff x="899692" y="1047934"/>
              <a:chExt cx="7760240" cy="1586866"/>
            </a:xfrm>
          </p:grpSpPr>
          <p:grpSp>
            <p:nvGrpSpPr>
              <p:cNvPr id="825" name="Shape 825"/>
              <p:cNvGrpSpPr/>
              <p:nvPr/>
            </p:nvGrpSpPr>
            <p:grpSpPr>
              <a:xfrm>
                <a:off x="899692" y="1047934"/>
                <a:ext cx="7760240" cy="348237"/>
                <a:chOff x="899997" y="1047934"/>
                <a:chExt cx="7760240" cy="348237"/>
              </a:xfrm>
            </p:grpSpPr>
            <p:cxnSp>
              <p:nvCxnSpPr>
                <p:cNvPr id="826" name="Shape 826"/>
                <p:cNvCxnSpPr/>
                <p:nvPr/>
              </p:nvCxnSpPr>
              <p:spPr>
                <a:xfrm>
                  <a:off x="1093937" y="1222664"/>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827" name="Shape 827"/>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828" name="Shape 828"/>
              <p:cNvGrpSpPr/>
              <p:nvPr/>
            </p:nvGrpSpPr>
            <p:grpSpPr>
              <a:xfrm>
                <a:off x="899692" y="1399516"/>
                <a:ext cx="7760240" cy="348237"/>
                <a:chOff x="899997" y="1047934"/>
                <a:chExt cx="7760240" cy="348237"/>
              </a:xfrm>
            </p:grpSpPr>
            <p:cxnSp>
              <p:nvCxnSpPr>
                <p:cNvPr id="829" name="Shape 829"/>
                <p:cNvCxnSpPr/>
                <p:nvPr/>
              </p:nvCxnSpPr>
              <p:spPr>
                <a:xfrm>
                  <a:off x="1093937" y="1222131"/>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830" name="Shape 830"/>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831" name="Shape 831"/>
              <p:cNvGrpSpPr/>
              <p:nvPr/>
            </p:nvGrpSpPr>
            <p:grpSpPr>
              <a:xfrm>
                <a:off x="899692" y="1751098"/>
                <a:ext cx="7760240" cy="348237"/>
                <a:chOff x="899997" y="1047934"/>
                <a:chExt cx="7760240" cy="348237"/>
              </a:xfrm>
            </p:grpSpPr>
            <p:cxnSp>
              <p:nvCxnSpPr>
                <p:cNvPr id="832" name="Shape 832"/>
                <p:cNvCxnSpPr/>
                <p:nvPr/>
              </p:nvCxnSpPr>
              <p:spPr>
                <a:xfrm>
                  <a:off x="1093937" y="1223185"/>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833" name="Shape 833"/>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834" name="Shape 834"/>
              <p:cNvGrpSpPr/>
              <p:nvPr/>
            </p:nvGrpSpPr>
            <p:grpSpPr>
              <a:xfrm>
                <a:off x="899692" y="2286563"/>
                <a:ext cx="7760240" cy="348237"/>
                <a:chOff x="899997" y="1047934"/>
                <a:chExt cx="7760240" cy="348237"/>
              </a:xfrm>
            </p:grpSpPr>
            <p:cxnSp>
              <p:nvCxnSpPr>
                <p:cNvPr id="835" name="Shape 835"/>
                <p:cNvCxnSpPr/>
                <p:nvPr/>
              </p:nvCxnSpPr>
              <p:spPr>
                <a:xfrm>
                  <a:off x="1093937" y="1223028"/>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836" name="Shape 836"/>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837" name="Shape 837"/>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838" name="Shape 838"/>
            <p:cNvGrpSpPr/>
            <p:nvPr/>
          </p:nvGrpSpPr>
          <p:grpSpPr>
            <a:xfrm>
              <a:off x="388784" y="748913"/>
              <a:ext cx="798034" cy="1449093"/>
              <a:chOff x="459549" y="1761242"/>
              <a:chExt cx="1134538" cy="1946921"/>
            </a:xfrm>
          </p:grpSpPr>
          <p:pic>
            <p:nvPicPr>
              <p:cNvPr id="839" name="Shape 839"/>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840" name="Shape 840"/>
              <p:cNvSpPr txBox="1"/>
              <p:nvPr/>
            </p:nvSpPr>
            <p:spPr>
              <a:xfrm rot="-5400000">
                <a:off x="-234651" y="2455442"/>
                <a:ext cx="18261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3</a:t>
                </a:r>
              </a:p>
            </p:txBody>
          </p:sp>
        </p:grpSp>
      </p:grpSp>
      <p:grpSp>
        <p:nvGrpSpPr>
          <p:cNvPr id="841" name="Shape 841"/>
          <p:cNvGrpSpPr/>
          <p:nvPr/>
        </p:nvGrpSpPr>
        <p:grpSpPr>
          <a:xfrm>
            <a:off x="2141902" y="566718"/>
            <a:ext cx="5300491" cy="202346"/>
            <a:chOff x="1331150" y="736934"/>
            <a:chExt cx="7068264" cy="269400"/>
          </a:xfrm>
        </p:grpSpPr>
        <p:cxnSp>
          <p:nvCxnSpPr>
            <p:cNvPr id="842" name="Shape 842"/>
            <p:cNvCxnSpPr/>
            <p:nvPr/>
          </p:nvCxnSpPr>
          <p:spPr>
            <a:xfrm>
              <a:off x="1331150"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3" name="Shape 843"/>
            <p:cNvCxnSpPr/>
            <p:nvPr/>
          </p:nvCxnSpPr>
          <p:spPr>
            <a:xfrm>
              <a:off x="2477441"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4" name="Shape 844"/>
            <p:cNvCxnSpPr/>
            <p:nvPr/>
          </p:nvCxnSpPr>
          <p:spPr>
            <a:xfrm>
              <a:off x="5462242"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5" name="Shape 845"/>
            <p:cNvCxnSpPr/>
            <p:nvPr/>
          </p:nvCxnSpPr>
          <p:spPr>
            <a:xfrm>
              <a:off x="3242693"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6" name="Shape 846"/>
            <p:cNvCxnSpPr/>
            <p:nvPr/>
          </p:nvCxnSpPr>
          <p:spPr>
            <a:xfrm>
              <a:off x="4852581"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7" name="Shape 847"/>
            <p:cNvCxnSpPr/>
            <p:nvPr/>
          </p:nvCxnSpPr>
          <p:spPr>
            <a:xfrm>
              <a:off x="8399414"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8" name="Shape 848"/>
            <p:cNvCxnSpPr/>
            <p:nvPr/>
          </p:nvCxnSpPr>
          <p:spPr>
            <a:xfrm>
              <a:off x="7389662"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9" name="Shape 849"/>
            <p:cNvCxnSpPr/>
            <p:nvPr/>
          </p:nvCxnSpPr>
          <p:spPr>
            <a:xfrm>
              <a:off x="7219782"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0" name="Shape 850"/>
            <p:cNvCxnSpPr/>
            <p:nvPr/>
          </p:nvCxnSpPr>
          <p:spPr>
            <a:xfrm>
              <a:off x="6440241"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1" name="Shape 851"/>
            <p:cNvCxnSpPr/>
            <p:nvPr/>
          </p:nvCxnSpPr>
          <p:spPr>
            <a:xfrm>
              <a:off x="5967118"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2" name="Shape 852"/>
            <p:cNvCxnSpPr/>
            <p:nvPr/>
          </p:nvCxnSpPr>
          <p:spPr>
            <a:xfrm>
              <a:off x="5155823"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3" name="Shape 853"/>
            <p:cNvCxnSpPr/>
            <p:nvPr/>
          </p:nvCxnSpPr>
          <p:spPr>
            <a:xfrm>
              <a:off x="6545027"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4" name="Shape 854"/>
            <p:cNvCxnSpPr/>
            <p:nvPr/>
          </p:nvCxnSpPr>
          <p:spPr>
            <a:xfrm>
              <a:off x="7811980"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grpSp>
      <p:cxnSp>
        <p:nvCxnSpPr>
          <p:cNvPr id="855" name="Shape 855"/>
          <p:cNvCxnSpPr/>
          <p:nvPr/>
        </p:nvCxnSpPr>
        <p:spPr>
          <a:xfrm>
            <a:off x="2232422"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6" name="Shape 856"/>
          <p:cNvCxnSpPr/>
          <p:nvPr/>
        </p:nvCxnSpPr>
        <p:spPr>
          <a:xfrm>
            <a:off x="2782491"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7" name="Shape 857"/>
          <p:cNvCxnSpPr/>
          <p:nvPr/>
        </p:nvCxnSpPr>
        <p:spPr>
          <a:xfrm>
            <a:off x="5329238"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8" name="Shape 858"/>
          <p:cNvCxnSpPr/>
          <p:nvPr/>
        </p:nvCxnSpPr>
        <p:spPr>
          <a:xfrm>
            <a:off x="3665935"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9" name="Shape 859"/>
          <p:cNvCxnSpPr/>
          <p:nvPr/>
        </p:nvCxnSpPr>
        <p:spPr>
          <a:xfrm>
            <a:off x="4873228"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0" name="Shape 860"/>
          <p:cNvCxnSpPr/>
          <p:nvPr/>
        </p:nvCxnSpPr>
        <p:spPr>
          <a:xfrm>
            <a:off x="7315200"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1" name="Shape 861"/>
          <p:cNvCxnSpPr/>
          <p:nvPr/>
        </p:nvCxnSpPr>
        <p:spPr>
          <a:xfrm>
            <a:off x="6065044"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2" name="Shape 862"/>
          <p:cNvCxnSpPr/>
          <p:nvPr/>
        </p:nvCxnSpPr>
        <p:spPr>
          <a:xfrm>
            <a:off x="5707856"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3" name="Shape 863"/>
          <p:cNvCxnSpPr/>
          <p:nvPr/>
        </p:nvCxnSpPr>
        <p:spPr>
          <a:xfrm>
            <a:off x="5195888"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4" name="Shape 864"/>
          <p:cNvCxnSpPr/>
          <p:nvPr/>
        </p:nvCxnSpPr>
        <p:spPr>
          <a:xfrm>
            <a:off x="6142435"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5" name="Shape 865"/>
          <p:cNvCxnSpPr/>
          <p:nvPr/>
        </p:nvCxnSpPr>
        <p:spPr>
          <a:xfrm>
            <a:off x="6390085"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6" name="Shape 866"/>
          <p:cNvCxnSpPr/>
          <p:nvPr/>
        </p:nvCxnSpPr>
        <p:spPr>
          <a:xfrm>
            <a:off x="6913960"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7" name="Shape 867"/>
          <p:cNvCxnSpPr/>
          <p:nvPr/>
        </p:nvCxnSpPr>
        <p:spPr>
          <a:xfrm>
            <a:off x="2149079"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8" name="Shape 868"/>
          <p:cNvCxnSpPr/>
          <p:nvPr/>
        </p:nvCxnSpPr>
        <p:spPr>
          <a:xfrm>
            <a:off x="3508772"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9" name="Shape 869"/>
          <p:cNvCxnSpPr/>
          <p:nvPr/>
        </p:nvCxnSpPr>
        <p:spPr>
          <a:xfrm>
            <a:off x="5245894"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0" name="Shape 870"/>
          <p:cNvCxnSpPr/>
          <p:nvPr/>
        </p:nvCxnSpPr>
        <p:spPr>
          <a:xfrm>
            <a:off x="3582591"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1" name="Shape 871"/>
          <p:cNvCxnSpPr/>
          <p:nvPr/>
        </p:nvCxnSpPr>
        <p:spPr>
          <a:xfrm>
            <a:off x="4658916"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2" name="Shape 872"/>
          <p:cNvCxnSpPr/>
          <p:nvPr/>
        </p:nvCxnSpPr>
        <p:spPr>
          <a:xfrm>
            <a:off x="7231856"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3" name="Shape 873"/>
          <p:cNvCxnSpPr/>
          <p:nvPr/>
        </p:nvCxnSpPr>
        <p:spPr>
          <a:xfrm>
            <a:off x="6565106"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4" name="Shape 874"/>
          <p:cNvCxnSpPr/>
          <p:nvPr/>
        </p:nvCxnSpPr>
        <p:spPr>
          <a:xfrm>
            <a:off x="5624513"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5" name="Shape 875"/>
          <p:cNvCxnSpPr/>
          <p:nvPr/>
        </p:nvCxnSpPr>
        <p:spPr>
          <a:xfrm>
            <a:off x="6059091"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6" name="Shape 876"/>
          <p:cNvCxnSpPr/>
          <p:nvPr/>
        </p:nvCxnSpPr>
        <p:spPr>
          <a:xfrm>
            <a:off x="6165056"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7" name="Shape 877"/>
          <p:cNvCxnSpPr/>
          <p:nvPr/>
        </p:nvCxnSpPr>
        <p:spPr>
          <a:xfrm>
            <a:off x="2553891"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8" name="Shape 878"/>
          <p:cNvCxnSpPr/>
          <p:nvPr/>
        </p:nvCxnSpPr>
        <p:spPr>
          <a:xfrm>
            <a:off x="5341144"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9" name="Shape 879"/>
          <p:cNvCxnSpPr/>
          <p:nvPr/>
        </p:nvCxnSpPr>
        <p:spPr>
          <a:xfrm>
            <a:off x="3677841"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0" name="Shape 880"/>
          <p:cNvCxnSpPr/>
          <p:nvPr/>
        </p:nvCxnSpPr>
        <p:spPr>
          <a:xfrm>
            <a:off x="4885135"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1" name="Shape 881"/>
          <p:cNvCxnSpPr/>
          <p:nvPr/>
        </p:nvCxnSpPr>
        <p:spPr>
          <a:xfrm>
            <a:off x="7487841"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2" name="Shape 882"/>
          <p:cNvCxnSpPr/>
          <p:nvPr/>
        </p:nvCxnSpPr>
        <p:spPr>
          <a:xfrm>
            <a:off x="6660356"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3" name="Shape 883"/>
          <p:cNvCxnSpPr/>
          <p:nvPr/>
        </p:nvCxnSpPr>
        <p:spPr>
          <a:xfrm>
            <a:off x="6075760"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4" name="Shape 884"/>
          <p:cNvCxnSpPr/>
          <p:nvPr/>
        </p:nvCxnSpPr>
        <p:spPr>
          <a:xfrm>
            <a:off x="5993606"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5" name="Shape 885"/>
          <p:cNvCxnSpPr/>
          <p:nvPr/>
        </p:nvCxnSpPr>
        <p:spPr>
          <a:xfrm>
            <a:off x="6154341"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6" name="Shape 886"/>
          <p:cNvCxnSpPr/>
          <p:nvPr/>
        </p:nvCxnSpPr>
        <p:spPr>
          <a:xfrm>
            <a:off x="6925866"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7" name="Shape 887"/>
          <p:cNvCxnSpPr/>
          <p:nvPr/>
        </p:nvCxnSpPr>
        <p:spPr>
          <a:xfrm>
            <a:off x="3187303" y="195024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8" name="Shape 888"/>
          <p:cNvCxnSpPr/>
          <p:nvPr/>
        </p:nvCxnSpPr>
        <p:spPr>
          <a:xfrm>
            <a:off x="4785122" y="195024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9" name="Shape 889"/>
          <p:cNvCxnSpPr/>
          <p:nvPr/>
        </p:nvCxnSpPr>
        <p:spPr>
          <a:xfrm>
            <a:off x="7227094" y="195024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0" name="Shape 890"/>
          <p:cNvCxnSpPr/>
          <p:nvPr/>
        </p:nvCxnSpPr>
        <p:spPr>
          <a:xfrm>
            <a:off x="6560344" y="195024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1" name="Shape 891"/>
          <p:cNvCxnSpPr/>
          <p:nvPr/>
        </p:nvCxnSpPr>
        <p:spPr>
          <a:xfrm>
            <a:off x="5975747" y="195024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2" name="Shape 892"/>
          <p:cNvCxnSpPr/>
          <p:nvPr/>
        </p:nvCxnSpPr>
        <p:spPr>
          <a:xfrm>
            <a:off x="6054329" y="195024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3" name="Shape 893"/>
          <p:cNvCxnSpPr/>
          <p:nvPr/>
        </p:nvCxnSpPr>
        <p:spPr>
          <a:xfrm>
            <a:off x="2334816" y="220027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4" name="Shape 894"/>
          <p:cNvCxnSpPr/>
          <p:nvPr/>
        </p:nvCxnSpPr>
        <p:spPr>
          <a:xfrm>
            <a:off x="4666060" y="220027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5" name="Shape 895"/>
          <p:cNvCxnSpPr/>
          <p:nvPr/>
        </p:nvCxnSpPr>
        <p:spPr>
          <a:xfrm>
            <a:off x="7369969" y="220027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6" name="Shape 896"/>
          <p:cNvCxnSpPr/>
          <p:nvPr/>
        </p:nvCxnSpPr>
        <p:spPr>
          <a:xfrm>
            <a:off x="6441281" y="220027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7" name="Shape 897"/>
          <p:cNvCxnSpPr/>
          <p:nvPr/>
        </p:nvCxnSpPr>
        <p:spPr>
          <a:xfrm>
            <a:off x="5935266" y="220027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8" name="Shape 898"/>
          <p:cNvCxnSpPr/>
          <p:nvPr/>
        </p:nvCxnSpPr>
        <p:spPr>
          <a:xfrm>
            <a:off x="3673078" y="2474120"/>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9" name="Shape 899"/>
          <p:cNvCxnSpPr/>
          <p:nvPr/>
        </p:nvCxnSpPr>
        <p:spPr>
          <a:xfrm>
            <a:off x="7441406" y="2474120"/>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0" name="Shape 900"/>
          <p:cNvCxnSpPr/>
          <p:nvPr/>
        </p:nvCxnSpPr>
        <p:spPr>
          <a:xfrm>
            <a:off x="6774656" y="2474120"/>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1" name="Shape 901"/>
          <p:cNvCxnSpPr/>
          <p:nvPr/>
        </p:nvCxnSpPr>
        <p:spPr>
          <a:xfrm>
            <a:off x="6048375" y="2474120"/>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2" name="Shape 902"/>
          <p:cNvCxnSpPr/>
          <p:nvPr/>
        </p:nvCxnSpPr>
        <p:spPr>
          <a:xfrm>
            <a:off x="2572941" y="287893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3" name="Shape 903"/>
          <p:cNvCxnSpPr/>
          <p:nvPr/>
        </p:nvCxnSpPr>
        <p:spPr>
          <a:xfrm>
            <a:off x="4904185" y="287893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4" name="Shape 904"/>
          <p:cNvCxnSpPr/>
          <p:nvPr/>
        </p:nvCxnSpPr>
        <p:spPr>
          <a:xfrm>
            <a:off x="7346156" y="287893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5" name="Shape 905"/>
          <p:cNvCxnSpPr/>
          <p:nvPr/>
        </p:nvCxnSpPr>
        <p:spPr>
          <a:xfrm>
            <a:off x="6679406" y="287893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6" name="Shape 906"/>
          <p:cNvCxnSpPr/>
          <p:nvPr/>
        </p:nvCxnSpPr>
        <p:spPr>
          <a:xfrm>
            <a:off x="6047185" y="287893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7" name="Shape 907"/>
          <p:cNvCxnSpPr/>
          <p:nvPr/>
        </p:nvCxnSpPr>
        <p:spPr>
          <a:xfrm>
            <a:off x="7552135" y="287893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8" name="Shape 908"/>
          <p:cNvCxnSpPr/>
          <p:nvPr/>
        </p:nvCxnSpPr>
        <p:spPr>
          <a:xfrm>
            <a:off x="2363391" y="3417095"/>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9" name="Shape 909"/>
          <p:cNvCxnSpPr/>
          <p:nvPr/>
        </p:nvCxnSpPr>
        <p:spPr>
          <a:xfrm>
            <a:off x="3142060" y="3417095"/>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10" name="Shape 910"/>
          <p:cNvCxnSpPr/>
          <p:nvPr/>
        </p:nvCxnSpPr>
        <p:spPr>
          <a:xfrm>
            <a:off x="5004197" y="3417095"/>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11" name="Shape 911"/>
          <p:cNvCxnSpPr/>
          <p:nvPr/>
        </p:nvCxnSpPr>
        <p:spPr>
          <a:xfrm>
            <a:off x="6194822" y="3417095"/>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12" name="Shape 912"/>
          <p:cNvCxnSpPr/>
          <p:nvPr/>
        </p:nvCxnSpPr>
        <p:spPr>
          <a:xfrm>
            <a:off x="5838825" y="3417095"/>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13" name="Shape 913"/>
          <p:cNvCxnSpPr/>
          <p:nvPr/>
        </p:nvCxnSpPr>
        <p:spPr>
          <a:xfrm>
            <a:off x="6585347" y="3704036"/>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14" name="Shape 914"/>
          <p:cNvCxnSpPr/>
          <p:nvPr/>
        </p:nvCxnSpPr>
        <p:spPr>
          <a:xfrm>
            <a:off x="5166122" y="369808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15" name="Shape 915"/>
          <p:cNvCxnSpPr/>
          <p:nvPr/>
        </p:nvCxnSpPr>
        <p:spPr>
          <a:xfrm>
            <a:off x="6036469" y="369808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16" name="Shape 916"/>
          <p:cNvCxnSpPr/>
          <p:nvPr/>
        </p:nvCxnSpPr>
        <p:spPr>
          <a:xfrm>
            <a:off x="3631406" y="394930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17" name="Shape 917"/>
          <p:cNvCxnSpPr/>
          <p:nvPr/>
        </p:nvCxnSpPr>
        <p:spPr>
          <a:xfrm>
            <a:off x="5118497" y="397192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18" name="Shape 918"/>
          <p:cNvCxnSpPr/>
          <p:nvPr/>
        </p:nvCxnSpPr>
        <p:spPr>
          <a:xfrm>
            <a:off x="6060281" y="397192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19" name="Shape 919"/>
          <p:cNvCxnSpPr/>
          <p:nvPr/>
        </p:nvCxnSpPr>
        <p:spPr>
          <a:xfrm>
            <a:off x="7159229" y="397192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20" name="Shape 920"/>
          <p:cNvCxnSpPr/>
          <p:nvPr/>
        </p:nvCxnSpPr>
        <p:spPr>
          <a:xfrm>
            <a:off x="2251472" y="435292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21" name="Shape 921"/>
          <p:cNvCxnSpPr/>
          <p:nvPr/>
        </p:nvCxnSpPr>
        <p:spPr>
          <a:xfrm>
            <a:off x="4892278" y="435292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22" name="Shape 922"/>
          <p:cNvCxnSpPr/>
          <p:nvPr/>
        </p:nvCxnSpPr>
        <p:spPr>
          <a:xfrm>
            <a:off x="6082904" y="435292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23" name="Shape 923"/>
          <p:cNvCxnSpPr/>
          <p:nvPr/>
        </p:nvCxnSpPr>
        <p:spPr>
          <a:xfrm>
            <a:off x="5560219" y="435292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24" name="Shape 924"/>
          <p:cNvCxnSpPr/>
          <p:nvPr/>
        </p:nvCxnSpPr>
        <p:spPr>
          <a:xfrm rot="10800000" flipH="1">
            <a:off x="1969294" y="4693351"/>
            <a:ext cx="2269200" cy="12000"/>
          </a:xfrm>
          <a:prstGeom prst="straightConnector1">
            <a:avLst/>
          </a:prstGeom>
          <a:noFill/>
          <a:ln w="25400" cap="flat" cmpd="sng">
            <a:solidFill>
              <a:srgbClr val="7F7F7F"/>
            </a:solidFill>
            <a:prstDash val="dash"/>
            <a:round/>
            <a:headEnd type="stealth" w="lg" len="lg"/>
            <a:tailEnd type="stealth" w="lg" len="lg"/>
          </a:ln>
          <a:effectLst>
            <a:outerShdw blurRad="40000" dist="20000" dir="5400000" rotWithShape="0">
              <a:srgbClr val="000000">
                <a:alpha val="37650"/>
              </a:srgbClr>
            </a:outerShdw>
          </a:effectLst>
        </p:spPr>
      </p:cxnSp>
      <p:cxnSp>
        <p:nvCxnSpPr>
          <p:cNvPr id="925" name="Shape 925"/>
          <p:cNvCxnSpPr/>
          <p:nvPr/>
        </p:nvCxnSpPr>
        <p:spPr>
          <a:xfrm>
            <a:off x="4238625" y="4700588"/>
            <a:ext cx="3405300" cy="4800"/>
          </a:xfrm>
          <a:prstGeom prst="straightConnector1">
            <a:avLst/>
          </a:prstGeom>
          <a:noFill/>
          <a:ln w="25400" cap="flat" cmpd="sng">
            <a:solidFill>
              <a:srgbClr val="7F7F7F"/>
            </a:solidFill>
            <a:prstDash val="dash"/>
            <a:round/>
            <a:headEnd type="stealth" w="lg" len="lg"/>
            <a:tailEnd type="stealth" w="lg" len="lg"/>
          </a:ln>
          <a:effectLst>
            <a:outerShdw blurRad="40000" dist="20000" dir="5400000" rotWithShape="0">
              <a:srgbClr val="000000">
                <a:alpha val="37650"/>
              </a:srgbClr>
            </a:outerShdw>
          </a:effectLst>
        </p:spPr>
      </p:cxnSp>
      <p:cxnSp>
        <p:nvCxnSpPr>
          <p:cNvPr id="926" name="Shape 926"/>
          <p:cNvCxnSpPr/>
          <p:nvPr/>
        </p:nvCxnSpPr>
        <p:spPr>
          <a:xfrm>
            <a:off x="4198144" y="415528"/>
            <a:ext cx="47700" cy="4532700"/>
          </a:xfrm>
          <a:prstGeom prst="straightConnector1">
            <a:avLst/>
          </a:prstGeom>
          <a:noFill/>
          <a:ln w="25400" cap="flat" cmpd="sng">
            <a:solidFill>
              <a:srgbClr val="7F7F7F"/>
            </a:solidFill>
            <a:prstDash val="dash"/>
            <a:round/>
            <a:headEnd type="none" w="med" len="med"/>
            <a:tailEnd type="none" w="med" len="med"/>
          </a:ln>
          <a:effectLst>
            <a:outerShdw blurRad="40000" dist="20000" dir="5400000" rotWithShape="0">
              <a:srgbClr val="000000">
                <a:alpha val="37650"/>
              </a:srgbClr>
            </a:outerShdw>
          </a:effectLst>
        </p:spPr>
      </p:cxnSp>
      <p:sp>
        <p:nvSpPr>
          <p:cNvPr id="927" name="Shape 927"/>
          <p:cNvSpPr txBox="1"/>
          <p:nvPr/>
        </p:nvSpPr>
        <p:spPr>
          <a:xfrm>
            <a:off x="2182426" y="4694625"/>
            <a:ext cx="2063400" cy="2775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953735"/>
              </a:buClr>
              <a:buSzPct val="25000"/>
              <a:buFont typeface="Arial"/>
              <a:buNone/>
            </a:pPr>
            <a:r>
              <a:rPr lang="en" sz="1400" b="0" i="0" u="none" strike="noStrike" cap="none">
                <a:solidFill>
                  <a:srgbClr val="953735"/>
                </a:solidFill>
                <a:latin typeface="Arial"/>
                <a:ea typeface="Arial"/>
                <a:cs typeface="Arial"/>
                <a:sym typeface="Arial"/>
              </a:rPr>
              <a:t>Early replicated regions</a:t>
            </a:r>
          </a:p>
        </p:txBody>
      </p:sp>
      <p:grpSp>
        <p:nvGrpSpPr>
          <p:cNvPr id="928" name="Shape 928"/>
          <p:cNvGrpSpPr/>
          <p:nvPr/>
        </p:nvGrpSpPr>
        <p:grpSpPr>
          <a:xfrm>
            <a:off x="5838843" y="266713"/>
            <a:ext cx="470299" cy="4334151"/>
            <a:chOff x="6261890" y="336589"/>
            <a:chExt cx="626731" cy="5778098"/>
          </a:xfrm>
        </p:grpSpPr>
        <p:sp>
          <p:nvSpPr>
            <p:cNvPr id="929" name="Shape 929"/>
            <p:cNvSpPr/>
            <p:nvPr/>
          </p:nvSpPr>
          <p:spPr>
            <a:xfrm>
              <a:off x="6261890" y="336589"/>
              <a:ext cx="623700" cy="198300"/>
            </a:xfrm>
            <a:prstGeom prst="rect">
              <a:avLst/>
            </a:prstGeom>
            <a:noFill/>
            <a:ln w="9525" cap="flat" cmpd="sng">
              <a:solidFill>
                <a:schemeClr val="dk1"/>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cxnSp>
          <p:nvCxnSpPr>
            <p:cNvPr id="930" name="Shape 930"/>
            <p:cNvCxnSpPr/>
            <p:nvPr/>
          </p:nvCxnSpPr>
          <p:spPr>
            <a:xfrm>
              <a:off x="6261890" y="512787"/>
              <a:ext cx="0" cy="56019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cxnSp>
          <p:nvCxnSpPr>
            <p:cNvPr id="931" name="Shape 931"/>
            <p:cNvCxnSpPr/>
            <p:nvPr/>
          </p:nvCxnSpPr>
          <p:spPr>
            <a:xfrm>
              <a:off x="6888621" y="511199"/>
              <a:ext cx="0" cy="56034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grpSp>
      <p:grpSp>
        <p:nvGrpSpPr>
          <p:cNvPr id="932" name="Shape 932"/>
          <p:cNvGrpSpPr/>
          <p:nvPr/>
        </p:nvGrpSpPr>
        <p:grpSpPr>
          <a:xfrm>
            <a:off x="6719905" y="265524"/>
            <a:ext cx="470299" cy="4333032"/>
            <a:chOff x="6261890" y="336589"/>
            <a:chExt cx="626731" cy="5778146"/>
          </a:xfrm>
        </p:grpSpPr>
        <p:sp>
          <p:nvSpPr>
            <p:cNvPr id="933" name="Shape 933"/>
            <p:cNvSpPr/>
            <p:nvPr/>
          </p:nvSpPr>
          <p:spPr>
            <a:xfrm>
              <a:off x="6261890" y="336589"/>
              <a:ext cx="623700" cy="198600"/>
            </a:xfrm>
            <a:prstGeom prst="rect">
              <a:avLst/>
            </a:prstGeom>
            <a:noFill/>
            <a:ln w="9525" cap="flat" cmpd="sng">
              <a:solidFill>
                <a:schemeClr val="dk1"/>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cxnSp>
          <p:nvCxnSpPr>
            <p:cNvPr id="934" name="Shape 934"/>
            <p:cNvCxnSpPr/>
            <p:nvPr/>
          </p:nvCxnSpPr>
          <p:spPr>
            <a:xfrm>
              <a:off x="6261890" y="512835"/>
              <a:ext cx="0" cy="56019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cxnSp>
          <p:nvCxnSpPr>
            <p:cNvPr id="935" name="Shape 935"/>
            <p:cNvCxnSpPr/>
            <p:nvPr/>
          </p:nvCxnSpPr>
          <p:spPr>
            <a:xfrm>
              <a:off x="6888621" y="511247"/>
              <a:ext cx="0" cy="56034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grpSp>
      <p:grpSp>
        <p:nvGrpSpPr>
          <p:cNvPr id="936" name="Shape 936"/>
          <p:cNvGrpSpPr/>
          <p:nvPr/>
        </p:nvGrpSpPr>
        <p:grpSpPr>
          <a:xfrm>
            <a:off x="3396873" y="263141"/>
            <a:ext cx="469108" cy="4334151"/>
            <a:chOff x="6261890" y="336589"/>
            <a:chExt cx="626731" cy="5778097"/>
          </a:xfrm>
        </p:grpSpPr>
        <p:sp>
          <p:nvSpPr>
            <p:cNvPr id="937" name="Shape 937"/>
            <p:cNvSpPr/>
            <p:nvPr/>
          </p:nvSpPr>
          <p:spPr>
            <a:xfrm>
              <a:off x="6261890" y="336589"/>
              <a:ext cx="623400" cy="198300"/>
            </a:xfrm>
            <a:prstGeom prst="rect">
              <a:avLst/>
            </a:prstGeom>
            <a:noFill/>
            <a:ln w="9525" cap="flat" cmpd="sng">
              <a:solidFill>
                <a:schemeClr val="dk1"/>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cxnSp>
          <p:nvCxnSpPr>
            <p:cNvPr id="938" name="Shape 938"/>
            <p:cNvCxnSpPr/>
            <p:nvPr/>
          </p:nvCxnSpPr>
          <p:spPr>
            <a:xfrm>
              <a:off x="6261890" y="512786"/>
              <a:ext cx="0" cy="56019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cxnSp>
          <p:nvCxnSpPr>
            <p:cNvPr id="939" name="Shape 939"/>
            <p:cNvCxnSpPr/>
            <p:nvPr/>
          </p:nvCxnSpPr>
          <p:spPr>
            <a:xfrm>
              <a:off x="6888621" y="511199"/>
              <a:ext cx="0" cy="56034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grpSp>
      <p:grpSp>
        <p:nvGrpSpPr>
          <p:cNvPr id="940" name="Shape 940"/>
          <p:cNvGrpSpPr/>
          <p:nvPr/>
        </p:nvGrpSpPr>
        <p:grpSpPr>
          <a:xfrm>
            <a:off x="2465804" y="272666"/>
            <a:ext cx="469108" cy="4334151"/>
            <a:chOff x="6261890" y="336589"/>
            <a:chExt cx="626731" cy="5778097"/>
          </a:xfrm>
        </p:grpSpPr>
        <p:sp>
          <p:nvSpPr>
            <p:cNvPr id="941" name="Shape 941"/>
            <p:cNvSpPr/>
            <p:nvPr/>
          </p:nvSpPr>
          <p:spPr>
            <a:xfrm>
              <a:off x="6261890" y="336589"/>
              <a:ext cx="623400" cy="198300"/>
            </a:xfrm>
            <a:prstGeom prst="rect">
              <a:avLst/>
            </a:prstGeom>
            <a:noFill/>
            <a:ln w="9525" cap="flat" cmpd="sng">
              <a:solidFill>
                <a:schemeClr val="dk1"/>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cxnSp>
          <p:nvCxnSpPr>
            <p:cNvPr id="942" name="Shape 942"/>
            <p:cNvCxnSpPr/>
            <p:nvPr/>
          </p:nvCxnSpPr>
          <p:spPr>
            <a:xfrm>
              <a:off x="6261890" y="512786"/>
              <a:ext cx="0" cy="56019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cxnSp>
          <p:nvCxnSpPr>
            <p:cNvPr id="943" name="Shape 943"/>
            <p:cNvCxnSpPr/>
            <p:nvPr/>
          </p:nvCxnSpPr>
          <p:spPr>
            <a:xfrm>
              <a:off x="6888621" y="511199"/>
              <a:ext cx="0" cy="56034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grpSp>
      <p:sp>
        <p:nvSpPr>
          <p:cNvPr id="944" name="Shape 944"/>
          <p:cNvSpPr txBox="1"/>
          <p:nvPr/>
        </p:nvSpPr>
        <p:spPr>
          <a:xfrm>
            <a:off x="1200151" y="67867"/>
            <a:ext cx="1321500" cy="531000"/>
          </a:xfrm>
          <a:prstGeom prst="rect">
            <a:avLst/>
          </a:prstGeom>
          <a:noFill/>
          <a:ln>
            <a:noFill/>
          </a:ln>
        </p:spPr>
        <p:txBody>
          <a:bodyPr wrap="square" lIns="68575" tIns="34275" rIns="68575" bIns="34275" anchor="t" anchorCtr="0">
            <a:noAutofit/>
          </a:bodyPr>
          <a:lstStyle/>
          <a:p>
            <a:pPr marL="0" marR="0" lvl="0" indent="0" algn="ctr" rtl="0">
              <a:spcBef>
                <a:spcPts val="0"/>
              </a:spcBef>
              <a:buClr>
                <a:srgbClr val="FF0000"/>
              </a:buClr>
              <a:buSzPct val="25000"/>
              <a:buFont typeface="Arial"/>
              <a:buNone/>
            </a:pPr>
            <a:r>
              <a:rPr lang="en" sz="1500" b="1" i="0" u="none" strike="noStrike" cap="none">
                <a:solidFill>
                  <a:srgbClr val="FF0000"/>
                </a:solidFill>
                <a:latin typeface="Arial"/>
                <a:ea typeface="Arial"/>
                <a:cs typeface="Arial"/>
                <a:sym typeface="Arial"/>
              </a:rPr>
              <a:t>Noncoding annotations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Shape 135" descr="C:\Users\JM\Desktop\adult-male-body-no-descriptors-hi.png"/>
          <p:cNvPicPr preferRelativeResize="0"/>
          <p:nvPr/>
        </p:nvPicPr>
        <p:blipFill rotWithShape="1">
          <a:blip r:embed="rId3">
            <a:alphaModFix/>
          </a:blip>
          <a:srcRect b="17566"/>
          <a:stretch/>
        </p:blipFill>
        <p:spPr>
          <a:xfrm>
            <a:off x="1371600" y="1657350"/>
            <a:ext cx="2992874" cy="3474065"/>
          </a:xfrm>
          <a:prstGeom prst="rect">
            <a:avLst/>
          </a:prstGeom>
          <a:noFill/>
          <a:ln>
            <a:noFill/>
          </a:ln>
        </p:spPr>
      </p:pic>
      <p:grpSp>
        <p:nvGrpSpPr>
          <p:cNvPr id="136" name="Shape 136"/>
          <p:cNvGrpSpPr/>
          <p:nvPr/>
        </p:nvGrpSpPr>
        <p:grpSpPr>
          <a:xfrm>
            <a:off x="3829050" y="2009775"/>
            <a:ext cx="1599267" cy="2825658"/>
            <a:chOff x="6096000" y="2895600"/>
            <a:chExt cx="2132355" cy="3767544"/>
          </a:xfrm>
        </p:grpSpPr>
        <p:pic>
          <p:nvPicPr>
            <p:cNvPr id="137" name="Shape 137" descr="C:\Users\JM\Desktop\karyograms670.jpg"/>
            <p:cNvPicPr preferRelativeResize="0"/>
            <p:nvPr/>
          </p:nvPicPr>
          <p:blipFill rotWithShape="1">
            <a:blip r:embed="rId4">
              <a:alphaModFix/>
            </a:blip>
            <a:srcRect l="2388" t="17071" r="51043" b="2438"/>
            <a:stretch/>
          </p:blipFill>
          <p:spPr>
            <a:xfrm>
              <a:off x="6096000" y="2895600"/>
              <a:ext cx="2129309" cy="1861024"/>
            </a:xfrm>
            <a:prstGeom prst="rect">
              <a:avLst/>
            </a:prstGeom>
            <a:noFill/>
            <a:ln>
              <a:noFill/>
            </a:ln>
          </p:spPr>
        </p:pic>
        <p:pic>
          <p:nvPicPr>
            <p:cNvPr id="138" name="Shape 138" descr="C:\Users\JM\Desktop\karyograms670.jpg"/>
            <p:cNvPicPr preferRelativeResize="0"/>
            <p:nvPr/>
          </p:nvPicPr>
          <p:blipFill rotWithShape="1">
            <a:blip r:embed="rId4">
              <a:alphaModFix/>
            </a:blip>
            <a:srcRect l="50893" t="10064" r="1346" b="4567"/>
            <a:stretch/>
          </p:blipFill>
          <p:spPr>
            <a:xfrm>
              <a:off x="6096000" y="4800600"/>
              <a:ext cx="2132355" cy="1862544"/>
            </a:xfrm>
            <a:prstGeom prst="rect">
              <a:avLst/>
            </a:prstGeom>
            <a:noFill/>
            <a:ln>
              <a:noFill/>
            </a:ln>
          </p:spPr>
        </p:pic>
      </p:grpSp>
      <p:sp>
        <p:nvSpPr>
          <p:cNvPr id="139" name="Shape 139"/>
          <p:cNvSpPr txBox="1"/>
          <p:nvPr/>
        </p:nvSpPr>
        <p:spPr>
          <a:xfrm>
            <a:off x="1485900" y="205978"/>
            <a:ext cx="6172200" cy="765600"/>
          </a:xfrm>
          <a:prstGeom prst="rect">
            <a:avLst/>
          </a:prstGeom>
          <a:noFill/>
          <a:ln>
            <a:noFill/>
          </a:ln>
        </p:spPr>
        <p:txBody>
          <a:bodyPr wrap="square" lIns="68575" tIns="34275" rIns="68575" bIns="34275" anchor="ctr" anchorCtr="0">
            <a:noAutofit/>
          </a:bodyPr>
          <a:lstStyle/>
          <a:p>
            <a:pPr marL="0" marR="0" lvl="0" indent="0" algn="ctr" rtl="0">
              <a:lnSpc>
                <a:spcPct val="80000"/>
              </a:lnSpc>
              <a:spcBef>
                <a:spcPts val="0"/>
              </a:spcBef>
              <a:buClr>
                <a:srgbClr val="011893"/>
              </a:buClr>
              <a:buSzPct val="25000"/>
              <a:buFont typeface="Arial"/>
              <a:buNone/>
            </a:pPr>
            <a:r>
              <a:rPr lang="en" sz="2700" b="1" i="0" u="none" strike="noStrike" cap="none">
                <a:solidFill>
                  <a:srgbClr val="011893"/>
                </a:solidFill>
                <a:latin typeface="Arial"/>
                <a:ea typeface="Arial"/>
                <a:cs typeface="Arial"/>
                <a:sym typeface="Arial"/>
              </a:rPr>
              <a:t>Personal Genomics </a:t>
            </a:r>
            <a:br>
              <a:rPr lang="en" sz="2700" b="1" i="0" u="none" strike="noStrike" cap="none">
                <a:solidFill>
                  <a:srgbClr val="011893"/>
                </a:solidFill>
                <a:latin typeface="Arial"/>
                <a:ea typeface="Arial"/>
                <a:cs typeface="Arial"/>
                <a:sym typeface="Arial"/>
              </a:rPr>
            </a:br>
            <a:r>
              <a:rPr lang="en" sz="2700" b="1" i="0" u="none" strike="noStrike" cap="none">
                <a:solidFill>
                  <a:srgbClr val="011893"/>
                </a:solidFill>
                <a:latin typeface="Arial"/>
                <a:ea typeface="Arial"/>
                <a:cs typeface="Arial"/>
                <a:sym typeface="Arial"/>
              </a:rPr>
              <a:t>as a Gateway into Biology</a:t>
            </a:r>
          </a:p>
        </p:txBody>
      </p:sp>
      <p:sp>
        <p:nvSpPr>
          <p:cNvPr id="140" name="Shape 140"/>
          <p:cNvSpPr txBox="1"/>
          <p:nvPr/>
        </p:nvSpPr>
        <p:spPr>
          <a:xfrm>
            <a:off x="919050" y="1151350"/>
            <a:ext cx="7305900" cy="6234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0" i="0" u="none" strike="noStrike" cap="none">
                <a:solidFill>
                  <a:srgbClr val="000000"/>
                </a:solidFill>
                <a:latin typeface="Arial"/>
                <a:ea typeface="Arial"/>
                <a:cs typeface="Arial"/>
                <a:sym typeface="Arial"/>
              </a:rPr>
              <a:t>Personal genomes </a:t>
            </a:r>
            <a:r>
              <a:rPr lang="en" sz="1200">
                <a:solidFill>
                  <a:schemeClr val="dk1"/>
                </a:solidFill>
              </a:rPr>
              <a:t>will </a:t>
            </a:r>
            <a:r>
              <a:rPr lang="en" sz="1200" b="0" i="0" u="none" strike="noStrike" cap="none">
                <a:solidFill>
                  <a:srgbClr val="000000"/>
                </a:solidFill>
                <a:latin typeface="Arial"/>
                <a:ea typeface="Arial"/>
                <a:cs typeface="Arial"/>
                <a:sym typeface="Arial"/>
              </a:rPr>
              <a:t>soon become a commonplace part of medical research &amp; eventually treatment (esp. for cancer). They will provide a primary connection for biological science to the general public.</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sp>
        <p:nvSpPr>
          <p:cNvPr id="949" name="Shape 949"/>
          <p:cNvSpPr txBox="1"/>
          <p:nvPr/>
        </p:nvSpPr>
        <p:spPr>
          <a:xfrm>
            <a:off x="4991100" y="4693450"/>
            <a:ext cx="2063400" cy="2775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953735"/>
              </a:buClr>
              <a:buSzPct val="25000"/>
              <a:buFont typeface="Arial"/>
              <a:buNone/>
            </a:pPr>
            <a:r>
              <a:rPr lang="en" sz="1400" b="0" i="0" u="none" strike="noStrike" cap="none">
                <a:solidFill>
                  <a:srgbClr val="953735"/>
                </a:solidFill>
                <a:latin typeface="Arial"/>
                <a:ea typeface="Arial"/>
                <a:cs typeface="Arial"/>
                <a:sym typeface="Arial"/>
              </a:rPr>
              <a:t>Late replicated regions</a:t>
            </a:r>
          </a:p>
        </p:txBody>
      </p:sp>
      <p:grpSp>
        <p:nvGrpSpPr>
          <p:cNvPr id="950" name="Shape 950"/>
          <p:cNvGrpSpPr/>
          <p:nvPr/>
        </p:nvGrpSpPr>
        <p:grpSpPr>
          <a:xfrm>
            <a:off x="1440675" y="523875"/>
            <a:ext cx="6203360" cy="1190626"/>
            <a:chOff x="388802" y="680758"/>
            <a:chExt cx="8271146" cy="1586866"/>
          </a:xfrm>
        </p:grpSpPr>
        <p:grpSp>
          <p:nvGrpSpPr>
            <p:cNvPr id="951" name="Shape 951"/>
            <p:cNvGrpSpPr/>
            <p:nvPr/>
          </p:nvGrpSpPr>
          <p:grpSpPr>
            <a:xfrm>
              <a:off x="899692" y="680758"/>
              <a:ext cx="7760256" cy="1586866"/>
              <a:chOff x="899692" y="1047934"/>
              <a:chExt cx="7760256" cy="1586866"/>
            </a:xfrm>
          </p:grpSpPr>
          <p:grpSp>
            <p:nvGrpSpPr>
              <p:cNvPr id="952" name="Shape 952"/>
              <p:cNvGrpSpPr/>
              <p:nvPr/>
            </p:nvGrpSpPr>
            <p:grpSpPr>
              <a:xfrm>
                <a:off x="899692" y="1047934"/>
                <a:ext cx="7760256" cy="348237"/>
                <a:chOff x="899997" y="1047934"/>
                <a:chExt cx="7760256" cy="348237"/>
              </a:xfrm>
            </p:grpSpPr>
            <p:cxnSp>
              <p:nvCxnSpPr>
                <p:cNvPr id="953" name="Shape 953"/>
                <p:cNvCxnSpPr/>
                <p:nvPr/>
              </p:nvCxnSpPr>
              <p:spPr>
                <a:xfrm>
                  <a:off x="1093953" y="1222489"/>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954" name="Shape 954"/>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55" name="Shape 955"/>
              <p:cNvGrpSpPr/>
              <p:nvPr/>
            </p:nvGrpSpPr>
            <p:grpSpPr>
              <a:xfrm>
                <a:off x="899692" y="1399516"/>
                <a:ext cx="7760256" cy="348237"/>
                <a:chOff x="899997" y="1047934"/>
                <a:chExt cx="7760256" cy="348237"/>
              </a:xfrm>
            </p:grpSpPr>
            <p:cxnSp>
              <p:nvCxnSpPr>
                <p:cNvPr id="956" name="Shape 956"/>
                <p:cNvCxnSpPr/>
                <p:nvPr/>
              </p:nvCxnSpPr>
              <p:spPr>
                <a:xfrm>
                  <a:off x="1093953" y="1223191"/>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957" name="Shape 957"/>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58" name="Shape 958"/>
              <p:cNvGrpSpPr/>
              <p:nvPr/>
            </p:nvGrpSpPr>
            <p:grpSpPr>
              <a:xfrm>
                <a:off x="899692" y="1751098"/>
                <a:ext cx="7760256" cy="348237"/>
                <a:chOff x="899997" y="1047934"/>
                <a:chExt cx="7760256" cy="348237"/>
              </a:xfrm>
            </p:grpSpPr>
            <p:cxnSp>
              <p:nvCxnSpPr>
                <p:cNvPr id="959" name="Shape 959"/>
                <p:cNvCxnSpPr/>
                <p:nvPr/>
              </p:nvCxnSpPr>
              <p:spPr>
                <a:xfrm>
                  <a:off x="1093953" y="1222307"/>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960" name="Shape 960"/>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61" name="Shape 961"/>
              <p:cNvGrpSpPr/>
              <p:nvPr/>
            </p:nvGrpSpPr>
            <p:grpSpPr>
              <a:xfrm>
                <a:off x="899692" y="2286563"/>
                <a:ext cx="7760256" cy="348237"/>
                <a:chOff x="899997" y="1047934"/>
                <a:chExt cx="7760256" cy="348237"/>
              </a:xfrm>
            </p:grpSpPr>
            <p:cxnSp>
              <p:nvCxnSpPr>
                <p:cNvPr id="962" name="Shape 962"/>
                <p:cNvCxnSpPr/>
                <p:nvPr/>
              </p:nvCxnSpPr>
              <p:spPr>
                <a:xfrm>
                  <a:off x="1093953" y="1223202"/>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963" name="Shape 963"/>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964" name="Shape 964"/>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965" name="Shape 965"/>
            <p:cNvGrpSpPr/>
            <p:nvPr/>
          </p:nvGrpSpPr>
          <p:grpSpPr>
            <a:xfrm>
              <a:off x="388802" y="736640"/>
              <a:ext cx="798032" cy="1461366"/>
              <a:chOff x="459552" y="1744753"/>
              <a:chExt cx="1134535" cy="1963410"/>
            </a:xfrm>
          </p:grpSpPr>
          <p:pic>
            <p:nvPicPr>
              <p:cNvPr id="966" name="Shape 966"/>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967" name="Shape 967"/>
              <p:cNvSpPr txBox="1"/>
              <p:nvPr/>
            </p:nvSpPr>
            <p:spPr>
              <a:xfrm rot="-5400000">
                <a:off x="-241398" y="2445703"/>
                <a:ext cx="18396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1</a:t>
                </a:r>
              </a:p>
            </p:txBody>
          </p:sp>
        </p:grpSp>
      </p:grpSp>
      <p:grpSp>
        <p:nvGrpSpPr>
          <p:cNvPr id="968" name="Shape 968"/>
          <p:cNvGrpSpPr/>
          <p:nvPr/>
        </p:nvGrpSpPr>
        <p:grpSpPr>
          <a:xfrm>
            <a:off x="1440675" y="1934766"/>
            <a:ext cx="6203360" cy="1190626"/>
            <a:chOff x="388802" y="680758"/>
            <a:chExt cx="8271146" cy="1586866"/>
          </a:xfrm>
        </p:grpSpPr>
        <p:grpSp>
          <p:nvGrpSpPr>
            <p:cNvPr id="969" name="Shape 969"/>
            <p:cNvGrpSpPr/>
            <p:nvPr/>
          </p:nvGrpSpPr>
          <p:grpSpPr>
            <a:xfrm>
              <a:off x="899692" y="680758"/>
              <a:ext cx="7760256" cy="1586866"/>
              <a:chOff x="899692" y="1047934"/>
              <a:chExt cx="7760256" cy="1586866"/>
            </a:xfrm>
          </p:grpSpPr>
          <p:grpSp>
            <p:nvGrpSpPr>
              <p:cNvPr id="970" name="Shape 970"/>
              <p:cNvGrpSpPr/>
              <p:nvPr/>
            </p:nvGrpSpPr>
            <p:grpSpPr>
              <a:xfrm>
                <a:off x="899692" y="1047934"/>
                <a:ext cx="7760256" cy="348237"/>
                <a:chOff x="899997" y="1047934"/>
                <a:chExt cx="7760256" cy="348237"/>
              </a:xfrm>
            </p:grpSpPr>
            <p:cxnSp>
              <p:nvCxnSpPr>
                <p:cNvPr id="971" name="Shape 971"/>
                <p:cNvCxnSpPr/>
                <p:nvPr/>
              </p:nvCxnSpPr>
              <p:spPr>
                <a:xfrm>
                  <a:off x="1093953" y="1222489"/>
                  <a:ext cx="7566300" cy="0"/>
                </a:xfrm>
                <a:prstGeom prst="straightConnector1">
                  <a:avLst/>
                </a:prstGeom>
                <a:noFill/>
                <a:ln w="76200" cap="flat" cmpd="sng">
                  <a:solidFill>
                    <a:srgbClr val="000000"/>
                  </a:solidFill>
                  <a:prstDash val="solid"/>
                  <a:round/>
                  <a:headEnd type="none" w="med" len="med"/>
                  <a:tailEnd type="none" w="med" len="med"/>
                </a:ln>
                <a:effectLst>
                  <a:outerShdw blurRad="40000" dist="20000" dir="5400000" rotWithShape="0">
                    <a:srgbClr val="000000">
                      <a:alpha val="37650"/>
                    </a:srgbClr>
                  </a:outerShdw>
                </a:effectLst>
              </p:spPr>
            </p:cxnSp>
            <p:pic>
              <p:nvPicPr>
                <p:cNvPr id="972" name="Shape 972"/>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73" name="Shape 973"/>
              <p:cNvGrpSpPr/>
              <p:nvPr/>
            </p:nvGrpSpPr>
            <p:grpSpPr>
              <a:xfrm>
                <a:off x="899692" y="1399516"/>
                <a:ext cx="7760256" cy="348237"/>
                <a:chOff x="899997" y="1047934"/>
                <a:chExt cx="7760256" cy="348237"/>
              </a:xfrm>
            </p:grpSpPr>
            <p:cxnSp>
              <p:nvCxnSpPr>
                <p:cNvPr id="974" name="Shape 974"/>
                <p:cNvCxnSpPr/>
                <p:nvPr/>
              </p:nvCxnSpPr>
              <p:spPr>
                <a:xfrm>
                  <a:off x="1093953" y="1223191"/>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975" name="Shape 975"/>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76" name="Shape 976"/>
              <p:cNvGrpSpPr/>
              <p:nvPr/>
            </p:nvGrpSpPr>
            <p:grpSpPr>
              <a:xfrm>
                <a:off x="899692" y="1751098"/>
                <a:ext cx="7760256" cy="348237"/>
                <a:chOff x="899997" y="1047934"/>
                <a:chExt cx="7760256" cy="348237"/>
              </a:xfrm>
            </p:grpSpPr>
            <p:cxnSp>
              <p:nvCxnSpPr>
                <p:cNvPr id="977" name="Shape 977"/>
                <p:cNvCxnSpPr/>
                <p:nvPr/>
              </p:nvCxnSpPr>
              <p:spPr>
                <a:xfrm>
                  <a:off x="1093953" y="1222306"/>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978" name="Shape 978"/>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79" name="Shape 979"/>
              <p:cNvGrpSpPr/>
              <p:nvPr/>
            </p:nvGrpSpPr>
            <p:grpSpPr>
              <a:xfrm>
                <a:off x="899692" y="2286563"/>
                <a:ext cx="7760256" cy="348237"/>
                <a:chOff x="899997" y="1047934"/>
                <a:chExt cx="7760256" cy="348237"/>
              </a:xfrm>
            </p:grpSpPr>
            <p:cxnSp>
              <p:nvCxnSpPr>
                <p:cNvPr id="980" name="Shape 980"/>
                <p:cNvCxnSpPr/>
                <p:nvPr/>
              </p:nvCxnSpPr>
              <p:spPr>
                <a:xfrm>
                  <a:off x="1093953" y="1223201"/>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981" name="Shape 981"/>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982" name="Shape 982"/>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983" name="Shape 983"/>
            <p:cNvGrpSpPr/>
            <p:nvPr/>
          </p:nvGrpSpPr>
          <p:grpSpPr>
            <a:xfrm>
              <a:off x="388802" y="734421"/>
              <a:ext cx="798032" cy="1463585"/>
              <a:chOff x="459552" y="1741771"/>
              <a:chExt cx="1134535" cy="1966391"/>
            </a:xfrm>
          </p:grpSpPr>
          <p:pic>
            <p:nvPicPr>
              <p:cNvPr id="984" name="Shape 984"/>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985" name="Shape 985"/>
              <p:cNvSpPr txBox="1"/>
              <p:nvPr/>
            </p:nvSpPr>
            <p:spPr>
              <a:xfrm rot="-5400000">
                <a:off x="-242898" y="2444221"/>
                <a:ext cx="18426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2</a:t>
                </a:r>
              </a:p>
            </p:txBody>
          </p:sp>
        </p:grpSp>
      </p:grpSp>
      <p:grpSp>
        <p:nvGrpSpPr>
          <p:cNvPr id="986" name="Shape 986"/>
          <p:cNvGrpSpPr/>
          <p:nvPr/>
        </p:nvGrpSpPr>
        <p:grpSpPr>
          <a:xfrm>
            <a:off x="1440675" y="3392091"/>
            <a:ext cx="6203360" cy="1190626"/>
            <a:chOff x="388802" y="680758"/>
            <a:chExt cx="8271146" cy="1586866"/>
          </a:xfrm>
        </p:grpSpPr>
        <p:grpSp>
          <p:nvGrpSpPr>
            <p:cNvPr id="987" name="Shape 987"/>
            <p:cNvGrpSpPr/>
            <p:nvPr/>
          </p:nvGrpSpPr>
          <p:grpSpPr>
            <a:xfrm>
              <a:off x="899692" y="680758"/>
              <a:ext cx="7760256" cy="1586866"/>
              <a:chOff x="899692" y="1047934"/>
              <a:chExt cx="7760256" cy="1586866"/>
            </a:xfrm>
          </p:grpSpPr>
          <p:grpSp>
            <p:nvGrpSpPr>
              <p:cNvPr id="988" name="Shape 988"/>
              <p:cNvGrpSpPr/>
              <p:nvPr/>
            </p:nvGrpSpPr>
            <p:grpSpPr>
              <a:xfrm>
                <a:off x="899692" y="1047934"/>
                <a:ext cx="7760256" cy="348237"/>
                <a:chOff x="899997" y="1047934"/>
                <a:chExt cx="7760256" cy="348237"/>
              </a:xfrm>
            </p:grpSpPr>
            <p:cxnSp>
              <p:nvCxnSpPr>
                <p:cNvPr id="989" name="Shape 989"/>
                <p:cNvCxnSpPr/>
                <p:nvPr/>
              </p:nvCxnSpPr>
              <p:spPr>
                <a:xfrm>
                  <a:off x="1093953" y="1222489"/>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990" name="Shape 990"/>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91" name="Shape 991"/>
              <p:cNvGrpSpPr/>
              <p:nvPr/>
            </p:nvGrpSpPr>
            <p:grpSpPr>
              <a:xfrm>
                <a:off x="899692" y="1399516"/>
                <a:ext cx="7760256" cy="348237"/>
                <a:chOff x="899997" y="1047934"/>
                <a:chExt cx="7760256" cy="348237"/>
              </a:xfrm>
            </p:grpSpPr>
            <p:cxnSp>
              <p:nvCxnSpPr>
                <p:cNvPr id="992" name="Shape 992"/>
                <p:cNvCxnSpPr/>
                <p:nvPr/>
              </p:nvCxnSpPr>
              <p:spPr>
                <a:xfrm>
                  <a:off x="1093953" y="1223191"/>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993" name="Shape 993"/>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94" name="Shape 994"/>
              <p:cNvGrpSpPr/>
              <p:nvPr/>
            </p:nvGrpSpPr>
            <p:grpSpPr>
              <a:xfrm>
                <a:off x="899692" y="1751098"/>
                <a:ext cx="7760256" cy="348237"/>
                <a:chOff x="899997" y="1047934"/>
                <a:chExt cx="7760256" cy="348237"/>
              </a:xfrm>
            </p:grpSpPr>
            <p:cxnSp>
              <p:nvCxnSpPr>
                <p:cNvPr id="995" name="Shape 995"/>
                <p:cNvCxnSpPr/>
                <p:nvPr/>
              </p:nvCxnSpPr>
              <p:spPr>
                <a:xfrm>
                  <a:off x="1093953" y="1222306"/>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996" name="Shape 996"/>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97" name="Shape 997"/>
              <p:cNvGrpSpPr/>
              <p:nvPr/>
            </p:nvGrpSpPr>
            <p:grpSpPr>
              <a:xfrm>
                <a:off x="899692" y="2286563"/>
                <a:ext cx="7760256" cy="348237"/>
                <a:chOff x="899997" y="1047934"/>
                <a:chExt cx="7760256" cy="348237"/>
              </a:xfrm>
            </p:grpSpPr>
            <p:cxnSp>
              <p:nvCxnSpPr>
                <p:cNvPr id="998" name="Shape 998"/>
                <p:cNvCxnSpPr/>
                <p:nvPr/>
              </p:nvCxnSpPr>
              <p:spPr>
                <a:xfrm>
                  <a:off x="1093953" y="1223201"/>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999" name="Shape 999"/>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1000" name="Shape 1000"/>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1001" name="Shape 1001"/>
            <p:cNvGrpSpPr/>
            <p:nvPr/>
          </p:nvGrpSpPr>
          <p:grpSpPr>
            <a:xfrm>
              <a:off x="388802" y="712985"/>
              <a:ext cx="798032" cy="1485021"/>
              <a:chOff x="459552" y="1712972"/>
              <a:chExt cx="1134535" cy="1995191"/>
            </a:xfrm>
          </p:grpSpPr>
          <p:pic>
            <p:nvPicPr>
              <p:cNvPr id="1002" name="Shape 1002"/>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1003" name="Shape 1003"/>
              <p:cNvSpPr txBox="1"/>
              <p:nvPr/>
            </p:nvSpPr>
            <p:spPr>
              <a:xfrm rot="-5400000">
                <a:off x="-257298" y="2429822"/>
                <a:ext cx="18714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3</a:t>
                </a:r>
              </a:p>
            </p:txBody>
          </p:sp>
        </p:grpSp>
      </p:grpSp>
      <p:grpSp>
        <p:nvGrpSpPr>
          <p:cNvPr id="1004" name="Shape 1004"/>
          <p:cNvGrpSpPr/>
          <p:nvPr/>
        </p:nvGrpSpPr>
        <p:grpSpPr>
          <a:xfrm>
            <a:off x="2141902" y="566730"/>
            <a:ext cx="5300491" cy="201161"/>
            <a:chOff x="1331150" y="736934"/>
            <a:chExt cx="7068264" cy="269400"/>
          </a:xfrm>
        </p:grpSpPr>
        <p:cxnSp>
          <p:nvCxnSpPr>
            <p:cNvPr id="1005" name="Shape 1005"/>
            <p:cNvCxnSpPr/>
            <p:nvPr/>
          </p:nvCxnSpPr>
          <p:spPr>
            <a:xfrm>
              <a:off x="1331150"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6" name="Shape 1006"/>
            <p:cNvCxnSpPr/>
            <p:nvPr/>
          </p:nvCxnSpPr>
          <p:spPr>
            <a:xfrm>
              <a:off x="2477441"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7" name="Shape 1007"/>
            <p:cNvCxnSpPr/>
            <p:nvPr/>
          </p:nvCxnSpPr>
          <p:spPr>
            <a:xfrm>
              <a:off x="5462242"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8" name="Shape 1008"/>
            <p:cNvCxnSpPr/>
            <p:nvPr/>
          </p:nvCxnSpPr>
          <p:spPr>
            <a:xfrm>
              <a:off x="3242693"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9" name="Shape 1009"/>
            <p:cNvCxnSpPr/>
            <p:nvPr/>
          </p:nvCxnSpPr>
          <p:spPr>
            <a:xfrm>
              <a:off x="4852581"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0" name="Shape 1010"/>
            <p:cNvCxnSpPr/>
            <p:nvPr/>
          </p:nvCxnSpPr>
          <p:spPr>
            <a:xfrm>
              <a:off x="8399414"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1" name="Shape 1011"/>
            <p:cNvCxnSpPr/>
            <p:nvPr/>
          </p:nvCxnSpPr>
          <p:spPr>
            <a:xfrm>
              <a:off x="7389662"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2" name="Shape 1012"/>
            <p:cNvCxnSpPr/>
            <p:nvPr/>
          </p:nvCxnSpPr>
          <p:spPr>
            <a:xfrm>
              <a:off x="7219782"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3" name="Shape 1013"/>
            <p:cNvCxnSpPr/>
            <p:nvPr/>
          </p:nvCxnSpPr>
          <p:spPr>
            <a:xfrm>
              <a:off x="6440241"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4" name="Shape 1014"/>
            <p:cNvCxnSpPr/>
            <p:nvPr/>
          </p:nvCxnSpPr>
          <p:spPr>
            <a:xfrm>
              <a:off x="5967118"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5" name="Shape 1015"/>
            <p:cNvCxnSpPr/>
            <p:nvPr/>
          </p:nvCxnSpPr>
          <p:spPr>
            <a:xfrm>
              <a:off x="5155823"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6" name="Shape 1016"/>
            <p:cNvCxnSpPr/>
            <p:nvPr/>
          </p:nvCxnSpPr>
          <p:spPr>
            <a:xfrm>
              <a:off x="6545027"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7" name="Shape 1017"/>
            <p:cNvCxnSpPr/>
            <p:nvPr/>
          </p:nvCxnSpPr>
          <p:spPr>
            <a:xfrm>
              <a:off x="7811980"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grpSp>
      <p:cxnSp>
        <p:nvCxnSpPr>
          <p:cNvPr id="1018" name="Shape 1018"/>
          <p:cNvCxnSpPr/>
          <p:nvPr/>
        </p:nvCxnSpPr>
        <p:spPr>
          <a:xfrm>
            <a:off x="2232422"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9" name="Shape 1019"/>
          <p:cNvCxnSpPr/>
          <p:nvPr/>
        </p:nvCxnSpPr>
        <p:spPr>
          <a:xfrm>
            <a:off x="2782491"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0" name="Shape 1020"/>
          <p:cNvCxnSpPr/>
          <p:nvPr/>
        </p:nvCxnSpPr>
        <p:spPr>
          <a:xfrm>
            <a:off x="5329238"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1" name="Shape 1021"/>
          <p:cNvCxnSpPr/>
          <p:nvPr/>
        </p:nvCxnSpPr>
        <p:spPr>
          <a:xfrm>
            <a:off x="3665935"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2" name="Shape 1022"/>
          <p:cNvCxnSpPr/>
          <p:nvPr/>
        </p:nvCxnSpPr>
        <p:spPr>
          <a:xfrm>
            <a:off x="4873228"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3" name="Shape 1023"/>
          <p:cNvCxnSpPr/>
          <p:nvPr/>
        </p:nvCxnSpPr>
        <p:spPr>
          <a:xfrm>
            <a:off x="7315200"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4" name="Shape 1024"/>
          <p:cNvCxnSpPr/>
          <p:nvPr/>
        </p:nvCxnSpPr>
        <p:spPr>
          <a:xfrm>
            <a:off x="6065044"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5" name="Shape 1025"/>
          <p:cNvCxnSpPr/>
          <p:nvPr/>
        </p:nvCxnSpPr>
        <p:spPr>
          <a:xfrm>
            <a:off x="5707856"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6" name="Shape 1026"/>
          <p:cNvCxnSpPr/>
          <p:nvPr/>
        </p:nvCxnSpPr>
        <p:spPr>
          <a:xfrm>
            <a:off x="5195888"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7" name="Shape 1027"/>
          <p:cNvCxnSpPr/>
          <p:nvPr/>
        </p:nvCxnSpPr>
        <p:spPr>
          <a:xfrm>
            <a:off x="6142435"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8" name="Shape 1028"/>
          <p:cNvCxnSpPr/>
          <p:nvPr/>
        </p:nvCxnSpPr>
        <p:spPr>
          <a:xfrm>
            <a:off x="6390085"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9" name="Shape 1029"/>
          <p:cNvCxnSpPr/>
          <p:nvPr/>
        </p:nvCxnSpPr>
        <p:spPr>
          <a:xfrm>
            <a:off x="6913960"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0" name="Shape 1030"/>
          <p:cNvCxnSpPr/>
          <p:nvPr/>
        </p:nvCxnSpPr>
        <p:spPr>
          <a:xfrm>
            <a:off x="2149079"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1" name="Shape 1031"/>
          <p:cNvCxnSpPr/>
          <p:nvPr/>
        </p:nvCxnSpPr>
        <p:spPr>
          <a:xfrm>
            <a:off x="3508772"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2" name="Shape 1032"/>
          <p:cNvCxnSpPr/>
          <p:nvPr/>
        </p:nvCxnSpPr>
        <p:spPr>
          <a:xfrm>
            <a:off x="5245894"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3" name="Shape 1033"/>
          <p:cNvCxnSpPr/>
          <p:nvPr/>
        </p:nvCxnSpPr>
        <p:spPr>
          <a:xfrm>
            <a:off x="3582591"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4" name="Shape 1034"/>
          <p:cNvCxnSpPr/>
          <p:nvPr/>
        </p:nvCxnSpPr>
        <p:spPr>
          <a:xfrm>
            <a:off x="4658916"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5" name="Shape 1035"/>
          <p:cNvCxnSpPr/>
          <p:nvPr/>
        </p:nvCxnSpPr>
        <p:spPr>
          <a:xfrm>
            <a:off x="7231856"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6" name="Shape 1036"/>
          <p:cNvCxnSpPr/>
          <p:nvPr/>
        </p:nvCxnSpPr>
        <p:spPr>
          <a:xfrm>
            <a:off x="6565106"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7" name="Shape 1037"/>
          <p:cNvCxnSpPr/>
          <p:nvPr/>
        </p:nvCxnSpPr>
        <p:spPr>
          <a:xfrm>
            <a:off x="5624513"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8" name="Shape 1038"/>
          <p:cNvCxnSpPr/>
          <p:nvPr/>
        </p:nvCxnSpPr>
        <p:spPr>
          <a:xfrm>
            <a:off x="6059091"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9" name="Shape 1039"/>
          <p:cNvCxnSpPr/>
          <p:nvPr/>
        </p:nvCxnSpPr>
        <p:spPr>
          <a:xfrm>
            <a:off x="6165056"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0" name="Shape 1040"/>
          <p:cNvCxnSpPr/>
          <p:nvPr/>
        </p:nvCxnSpPr>
        <p:spPr>
          <a:xfrm>
            <a:off x="2553891"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1" name="Shape 1041"/>
          <p:cNvCxnSpPr/>
          <p:nvPr/>
        </p:nvCxnSpPr>
        <p:spPr>
          <a:xfrm>
            <a:off x="5341144"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2" name="Shape 1042"/>
          <p:cNvCxnSpPr/>
          <p:nvPr/>
        </p:nvCxnSpPr>
        <p:spPr>
          <a:xfrm>
            <a:off x="3677841"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3" name="Shape 1043"/>
          <p:cNvCxnSpPr/>
          <p:nvPr/>
        </p:nvCxnSpPr>
        <p:spPr>
          <a:xfrm>
            <a:off x="4885135"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4" name="Shape 1044"/>
          <p:cNvCxnSpPr/>
          <p:nvPr/>
        </p:nvCxnSpPr>
        <p:spPr>
          <a:xfrm>
            <a:off x="7487841"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5" name="Shape 1045"/>
          <p:cNvCxnSpPr/>
          <p:nvPr/>
        </p:nvCxnSpPr>
        <p:spPr>
          <a:xfrm>
            <a:off x="6660356"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6" name="Shape 1046"/>
          <p:cNvCxnSpPr/>
          <p:nvPr/>
        </p:nvCxnSpPr>
        <p:spPr>
          <a:xfrm>
            <a:off x="6075760"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7" name="Shape 1047"/>
          <p:cNvCxnSpPr/>
          <p:nvPr/>
        </p:nvCxnSpPr>
        <p:spPr>
          <a:xfrm>
            <a:off x="5993606"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8" name="Shape 1048"/>
          <p:cNvCxnSpPr/>
          <p:nvPr/>
        </p:nvCxnSpPr>
        <p:spPr>
          <a:xfrm>
            <a:off x="6154341"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9" name="Shape 1049"/>
          <p:cNvCxnSpPr/>
          <p:nvPr/>
        </p:nvCxnSpPr>
        <p:spPr>
          <a:xfrm>
            <a:off x="6925866"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0" name="Shape 1050"/>
          <p:cNvCxnSpPr/>
          <p:nvPr/>
        </p:nvCxnSpPr>
        <p:spPr>
          <a:xfrm>
            <a:off x="3187303" y="195024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1" name="Shape 1051"/>
          <p:cNvCxnSpPr/>
          <p:nvPr/>
        </p:nvCxnSpPr>
        <p:spPr>
          <a:xfrm>
            <a:off x="4785122" y="195024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2" name="Shape 1052"/>
          <p:cNvCxnSpPr/>
          <p:nvPr/>
        </p:nvCxnSpPr>
        <p:spPr>
          <a:xfrm>
            <a:off x="7227094" y="195024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3" name="Shape 1053"/>
          <p:cNvCxnSpPr/>
          <p:nvPr/>
        </p:nvCxnSpPr>
        <p:spPr>
          <a:xfrm>
            <a:off x="6560344" y="195024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4" name="Shape 1054"/>
          <p:cNvCxnSpPr/>
          <p:nvPr/>
        </p:nvCxnSpPr>
        <p:spPr>
          <a:xfrm>
            <a:off x="5975747" y="195024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5" name="Shape 1055"/>
          <p:cNvCxnSpPr/>
          <p:nvPr/>
        </p:nvCxnSpPr>
        <p:spPr>
          <a:xfrm>
            <a:off x="6054329" y="195024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6" name="Shape 1056"/>
          <p:cNvCxnSpPr/>
          <p:nvPr/>
        </p:nvCxnSpPr>
        <p:spPr>
          <a:xfrm>
            <a:off x="2334816" y="2200275"/>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7" name="Shape 1057"/>
          <p:cNvCxnSpPr/>
          <p:nvPr/>
        </p:nvCxnSpPr>
        <p:spPr>
          <a:xfrm>
            <a:off x="4666060" y="2200275"/>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8" name="Shape 1058"/>
          <p:cNvCxnSpPr/>
          <p:nvPr/>
        </p:nvCxnSpPr>
        <p:spPr>
          <a:xfrm>
            <a:off x="7369969" y="2200275"/>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9" name="Shape 1059"/>
          <p:cNvCxnSpPr/>
          <p:nvPr/>
        </p:nvCxnSpPr>
        <p:spPr>
          <a:xfrm>
            <a:off x="6441281" y="2200275"/>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60" name="Shape 1060"/>
          <p:cNvCxnSpPr/>
          <p:nvPr/>
        </p:nvCxnSpPr>
        <p:spPr>
          <a:xfrm>
            <a:off x="5935266" y="2200275"/>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61" name="Shape 1061"/>
          <p:cNvCxnSpPr/>
          <p:nvPr/>
        </p:nvCxnSpPr>
        <p:spPr>
          <a:xfrm>
            <a:off x="3673078" y="2474119"/>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62" name="Shape 1062"/>
          <p:cNvCxnSpPr/>
          <p:nvPr/>
        </p:nvCxnSpPr>
        <p:spPr>
          <a:xfrm>
            <a:off x="7441406" y="2474119"/>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63" name="Shape 1063"/>
          <p:cNvCxnSpPr/>
          <p:nvPr/>
        </p:nvCxnSpPr>
        <p:spPr>
          <a:xfrm>
            <a:off x="6774656" y="2474119"/>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64" name="Shape 1064"/>
          <p:cNvCxnSpPr/>
          <p:nvPr/>
        </p:nvCxnSpPr>
        <p:spPr>
          <a:xfrm>
            <a:off x="6048375" y="2474119"/>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65" name="Shape 1065"/>
          <p:cNvCxnSpPr/>
          <p:nvPr/>
        </p:nvCxnSpPr>
        <p:spPr>
          <a:xfrm>
            <a:off x="2572941" y="2878931"/>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66" name="Shape 1066"/>
          <p:cNvCxnSpPr/>
          <p:nvPr/>
        </p:nvCxnSpPr>
        <p:spPr>
          <a:xfrm>
            <a:off x="4904185" y="2878931"/>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67" name="Shape 1067"/>
          <p:cNvCxnSpPr/>
          <p:nvPr/>
        </p:nvCxnSpPr>
        <p:spPr>
          <a:xfrm>
            <a:off x="7346156" y="2878931"/>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68" name="Shape 1068"/>
          <p:cNvCxnSpPr/>
          <p:nvPr/>
        </p:nvCxnSpPr>
        <p:spPr>
          <a:xfrm>
            <a:off x="6679406" y="2878931"/>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69" name="Shape 1069"/>
          <p:cNvCxnSpPr/>
          <p:nvPr/>
        </p:nvCxnSpPr>
        <p:spPr>
          <a:xfrm>
            <a:off x="6047185" y="2878931"/>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70" name="Shape 1070"/>
          <p:cNvCxnSpPr/>
          <p:nvPr/>
        </p:nvCxnSpPr>
        <p:spPr>
          <a:xfrm>
            <a:off x="7552135" y="2878931"/>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71" name="Shape 1071"/>
          <p:cNvCxnSpPr/>
          <p:nvPr/>
        </p:nvCxnSpPr>
        <p:spPr>
          <a:xfrm>
            <a:off x="2363391" y="341590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72" name="Shape 1072"/>
          <p:cNvCxnSpPr/>
          <p:nvPr/>
        </p:nvCxnSpPr>
        <p:spPr>
          <a:xfrm>
            <a:off x="3142060" y="341590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73" name="Shape 1073"/>
          <p:cNvCxnSpPr/>
          <p:nvPr/>
        </p:nvCxnSpPr>
        <p:spPr>
          <a:xfrm>
            <a:off x="5004197" y="341590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74" name="Shape 1074"/>
          <p:cNvCxnSpPr/>
          <p:nvPr/>
        </p:nvCxnSpPr>
        <p:spPr>
          <a:xfrm>
            <a:off x="6194822" y="341590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75" name="Shape 1075"/>
          <p:cNvCxnSpPr/>
          <p:nvPr/>
        </p:nvCxnSpPr>
        <p:spPr>
          <a:xfrm>
            <a:off x="5838825" y="341590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76" name="Shape 1076"/>
          <p:cNvCxnSpPr/>
          <p:nvPr/>
        </p:nvCxnSpPr>
        <p:spPr>
          <a:xfrm>
            <a:off x="6585347" y="3702845"/>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77" name="Shape 1077"/>
          <p:cNvCxnSpPr/>
          <p:nvPr/>
        </p:nvCxnSpPr>
        <p:spPr>
          <a:xfrm>
            <a:off x="5166122" y="369689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78" name="Shape 1078"/>
          <p:cNvCxnSpPr/>
          <p:nvPr/>
        </p:nvCxnSpPr>
        <p:spPr>
          <a:xfrm>
            <a:off x="6036469" y="369689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79" name="Shape 1079"/>
          <p:cNvCxnSpPr/>
          <p:nvPr/>
        </p:nvCxnSpPr>
        <p:spPr>
          <a:xfrm>
            <a:off x="3631406" y="394930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80" name="Shape 1080"/>
          <p:cNvCxnSpPr/>
          <p:nvPr/>
        </p:nvCxnSpPr>
        <p:spPr>
          <a:xfrm>
            <a:off x="5118497" y="397073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81" name="Shape 1081"/>
          <p:cNvCxnSpPr/>
          <p:nvPr/>
        </p:nvCxnSpPr>
        <p:spPr>
          <a:xfrm>
            <a:off x="6060281" y="397073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82" name="Shape 1082"/>
          <p:cNvCxnSpPr/>
          <p:nvPr/>
        </p:nvCxnSpPr>
        <p:spPr>
          <a:xfrm>
            <a:off x="7159229" y="397073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83" name="Shape 1083"/>
          <p:cNvCxnSpPr/>
          <p:nvPr/>
        </p:nvCxnSpPr>
        <p:spPr>
          <a:xfrm>
            <a:off x="2251472" y="435173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84" name="Shape 1084"/>
          <p:cNvCxnSpPr/>
          <p:nvPr/>
        </p:nvCxnSpPr>
        <p:spPr>
          <a:xfrm>
            <a:off x="4892278" y="435173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85" name="Shape 1085"/>
          <p:cNvCxnSpPr/>
          <p:nvPr/>
        </p:nvCxnSpPr>
        <p:spPr>
          <a:xfrm>
            <a:off x="6082904" y="435173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86" name="Shape 1086"/>
          <p:cNvCxnSpPr/>
          <p:nvPr/>
        </p:nvCxnSpPr>
        <p:spPr>
          <a:xfrm>
            <a:off x="5560219" y="435173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87" name="Shape 1087"/>
          <p:cNvCxnSpPr/>
          <p:nvPr/>
        </p:nvCxnSpPr>
        <p:spPr>
          <a:xfrm rot="10800000" flipH="1">
            <a:off x="1969294" y="4693351"/>
            <a:ext cx="2269200" cy="12000"/>
          </a:xfrm>
          <a:prstGeom prst="straightConnector1">
            <a:avLst/>
          </a:prstGeom>
          <a:noFill/>
          <a:ln w="25400" cap="flat" cmpd="sng">
            <a:solidFill>
              <a:srgbClr val="7F7F7F"/>
            </a:solidFill>
            <a:prstDash val="dash"/>
            <a:round/>
            <a:headEnd type="stealth" w="lg" len="lg"/>
            <a:tailEnd type="stealth" w="lg" len="lg"/>
          </a:ln>
          <a:effectLst>
            <a:outerShdw blurRad="40000" dist="20000" dir="5400000" rotWithShape="0">
              <a:srgbClr val="000000">
                <a:alpha val="37650"/>
              </a:srgbClr>
            </a:outerShdw>
          </a:effectLst>
        </p:spPr>
      </p:cxnSp>
      <p:cxnSp>
        <p:nvCxnSpPr>
          <p:cNvPr id="1088" name="Shape 1088"/>
          <p:cNvCxnSpPr/>
          <p:nvPr/>
        </p:nvCxnSpPr>
        <p:spPr>
          <a:xfrm>
            <a:off x="4238625" y="4700588"/>
            <a:ext cx="3405300" cy="4800"/>
          </a:xfrm>
          <a:prstGeom prst="straightConnector1">
            <a:avLst/>
          </a:prstGeom>
          <a:noFill/>
          <a:ln w="25400" cap="flat" cmpd="sng">
            <a:solidFill>
              <a:srgbClr val="7F7F7F"/>
            </a:solidFill>
            <a:prstDash val="dash"/>
            <a:round/>
            <a:headEnd type="stealth" w="lg" len="lg"/>
            <a:tailEnd type="stealth" w="lg" len="lg"/>
          </a:ln>
          <a:effectLst>
            <a:outerShdw blurRad="40000" dist="20000" dir="5400000" rotWithShape="0">
              <a:srgbClr val="000000">
                <a:alpha val="37650"/>
              </a:srgbClr>
            </a:outerShdw>
          </a:effectLst>
        </p:spPr>
      </p:cxnSp>
      <p:cxnSp>
        <p:nvCxnSpPr>
          <p:cNvPr id="1089" name="Shape 1089"/>
          <p:cNvCxnSpPr/>
          <p:nvPr/>
        </p:nvCxnSpPr>
        <p:spPr>
          <a:xfrm>
            <a:off x="4198144" y="415528"/>
            <a:ext cx="47700" cy="4532700"/>
          </a:xfrm>
          <a:prstGeom prst="straightConnector1">
            <a:avLst/>
          </a:prstGeom>
          <a:noFill/>
          <a:ln w="25400" cap="flat" cmpd="sng">
            <a:solidFill>
              <a:srgbClr val="7F7F7F"/>
            </a:solidFill>
            <a:prstDash val="dash"/>
            <a:round/>
            <a:headEnd type="none" w="med" len="med"/>
            <a:tailEnd type="none" w="med" len="med"/>
          </a:ln>
          <a:effectLst>
            <a:outerShdw blurRad="40000" dist="20000" dir="5400000" rotWithShape="0">
              <a:srgbClr val="000000">
                <a:alpha val="37650"/>
              </a:srgbClr>
            </a:outerShdw>
          </a:effectLst>
        </p:spPr>
      </p:cxnSp>
      <p:sp>
        <p:nvSpPr>
          <p:cNvPr id="1090" name="Shape 1090"/>
          <p:cNvSpPr txBox="1"/>
          <p:nvPr/>
        </p:nvSpPr>
        <p:spPr>
          <a:xfrm>
            <a:off x="2182426" y="4693450"/>
            <a:ext cx="2063400" cy="2775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953735"/>
              </a:buClr>
              <a:buSzPct val="25000"/>
              <a:buFont typeface="Arial"/>
              <a:buNone/>
            </a:pPr>
            <a:r>
              <a:rPr lang="en" sz="1400" b="0" i="0" u="none" strike="noStrike" cap="none">
                <a:solidFill>
                  <a:srgbClr val="953735"/>
                </a:solidFill>
                <a:latin typeface="Arial"/>
                <a:ea typeface="Arial"/>
                <a:cs typeface="Arial"/>
                <a:sym typeface="Arial"/>
              </a:rPr>
              <a:t>Early replicated regions</a:t>
            </a:r>
          </a:p>
        </p:txBody>
      </p:sp>
      <p:grpSp>
        <p:nvGrpSpPr>
          <p:cNvPr id="1091" name="Shape 1091"/>
          <p:cNvGrpSpPr/>
          <p:nvPr/>
        </p:nvGrpSpPr>
        <p:grpSpPr>
          <a:xfrm>
            <a:off x="5838843" y="266715"/>
            <a:ext cx="470299" cy="4333032"/>
            <a:chOff x="6261890" y="336589"/>
            <a:chExt cx="626731" cy="5778147"/>
          </a:xfrm>
        </p:grpSpPr>
        <p:sp>
          <p:nvSpPr>
            <p:cNvPr id="1092" name="Shape 1092"/>
            <p:cNvSpPr/>
            <p:nvPr/>
          </p:nvSpPr>
          <p:spPr>
            <a:xfrm>
              <a:off x="6261890" y="336589"/>
              <a:ext cx="623700" cy="198600"/>
            </a:xfrm>
            <a:prstGeom prst="rect">
              <a:avLst/>
            </a:prstGeom>
            <a:noFill/>
            <a:ln w="9525" cap="flat" cmpd="sng">
              <a:solidFill>
                <a:schemeClr val="dk1"/>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cxnSp>
          <p:nvCxnSpPr>
            <p:cNvPr id="1093" name="Shape 1093"/>
            <p:cNvCxnSpPr/>
            <p:nvPr/>
          </p:nvCxnSpPr>
          <p:spPr>
            <a:xfrm>
              <a:off x="6261890" y="512836"/>
              <a:ext cx="0" cy="56019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cxnSp>
          <p:nvCxnSpPr>
            <p:cNvPr id="1094" name="Shape 1094"/>
            <p:cNvCxnSpPr/>
            <p:nvPr/>
          </p:nvCxnSpPr>
          <p:spPr>
            <a:xfrm>
              <a:off x="6888621" y="511247"/>
              <a:ext cx="0" cy="56034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grpSp>
      <p:grpSp>
        <p:nvGrpSpPr>
          <p:cNvPr id="1095" name="Shape 1095"/>
          <p:cNvGrpSpPr/>
          <p:nvPr/>
        </p:nvGrpSpPr>
        <p:grpSpPr>
          <a:xfrm>
            <a:off x="6719905" y="264331"/>
            <a:ext cx="470299" cy="4334151"/>
            <a:chOff x="6261890" y="336589"/>
            <a:chExt cx="626731" cy="5778098"/>
          </a:xfrm>
        </p:grpSpPr>
        <p:sp>
          <p:nvSpPr>
            <p:cNvPr id="1096" name="Shape 1096"/>
            <p:cNvSpPr/>
            <p:nvPr/>
          </p:nvSpPr>
          <p:spPr>
            <a:xfrm>
              <a:off x="6261890" y="336589"/>
              <a:ext cx="623700" cy="198300"/>
            </a:xfrm>
            <a:prstGeom prst="rect">
              <a:avLst/>
            </a:prstGeom>
            <a:noFill/>
            <a:ln w="9525" cap="flat" cmpd="sng">
              <a:solidFill>
                <a:schemeClr val="dk1"/>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cxnSp>
          <p:nvCxnSpPr>
            <p:cNvPr id="1097" name="Shape 1097"/>
            <p:cNvCxnSpPr/>
            <p:nvPr/>
          </p:nvCxnSpPr>
          <p:spPr>
            <a:xfrm>
              <a:off x="6261890" y="512787"/>
              <a:ext cx="0" cy="56019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cxnSp>
          <p:nvCxnSpPr>
            <p:cNvPr id="1098" name="Shape 1098"/>
            <p:cNvCxnSpPr/>
            <p:nvPr/>
          </p:nvCxnSpPr>
          <p:spPr>
            <a:xfrm>
              <a:off x="6888621" y="511199"/>
              <a:ext cx="0" cy="56034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grpSp>
      <p:grpSp>
        <p:nvGrpSpPr>
          <p:cNvPr id="1099" name="Shape 1099"/>
          <p:cNvGrpSpPr/>
          <p:nvPr/>
        </p:nvGrpSpPr>
        <p:grpSpPr>
          <a:xfrm>
            <a:off x="3396873" y="261950"/>
            <a:ext cx="469108" cy="4334151"/>
            <a:chOff x="6261890" y="336589"/>
            <a:chExt cx="626731" cy="5778098"/>
          </a:xfrm>
        </p:grpSpPr>
        <p:sp>
          <p:nvSpPr>
            <p:cNvPr id="1100" name="Shape 1100"/>
            <p:cNvSpPr/>
            <p:nvPr/>
          </p:nvSpPr>
          <p:spPr>
            <a:xfrm>
              <a:off x="6261890" y="336589"/>
              <a:ext cx="623400" cy="198300"/>
            </a:xfrm>
            <a:prstGeom prst="rect">
              <a:avLst/>
            </a:prstGeom>
            <a:noFill/>
            <a:ln w="9525" cap="flat" cmpd="sng">
              <a:solidFill>
                <a:schemeClr val="dk1"/>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cxnSp>
          <p:nvCxnSpPr>
            <p:cNvPr id="1101" name="Shape 1101"/>
            <p:cNvCxnSpPr/>
            <p:nvPr/>
          </p:nvCxnSpPr>
          <p:spPr>
            <a:xfrm>
              <a:off x="6261890" y="512787"/>
              <a:ext cx="0" cy="56019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cxnSp>
          <p:nvCxnSpPr>
            <p:cNvPr id="1102" name="Shape 1102"/>
            <p:cNvCxnSpPr/>
            <p:nvPr/>
          </p:nvCxnSpPr>
          <p:spPr>
            <a:xfrm>
              <a:off x="6888621" y="511199"/>
              <a:ext cx="0" cy="56034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grpSp>
      <p:grpSp>
        <p:nvGrpSpPr>
          <p:cNvPr id="1103" name="Shape 1103"/>
          <p:cNvGrpSpPr/>
          <p:nvPr/>
        </p:nvGrpSpPr>
        <p:grpSpPr>
          <a:xfrm>
            <a:off x="2465804" y="272668"/>
            <a:ext cx="469108" cy="4333032"/>
            <a:chOff x="6261890" y="336589"/>
            <a:chExt cx="626731" cy="5778146"/>
          </a:xfrm>
        </p:grpSpPr>
        <p:sp>
          <p:nvSpPr>
            <p:cNvPr id="1104" name="Shape 1104"/>
            <p:cNvSpPr/>
            <p:nvPr/>
          </p:nvSpPr>
          <p:spPr>
            <a:xfrm>
              <a:off x="6261890" y="336589"/>
              <a:ext cx="623400" cy="198600"/>
            </a:xfrm>
            <a:prstGeom prst="rect">
              <a:avLst/>
            </a:prstGeom>
            <a:noFill/>
            <a:ln w="9525" cap="flat" cmpd="sng">
              <a:solidFill>
                <a:schemeClr val="dk1"/>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cxnSp>
          <p:nvCxnSpPr>
            <p:cNvPr id="1105" name="Shape 1105"/>
            <p:cNvCxnSpPr/>
            <p:nvPr/>
          </p:nvCxnSpPr>
          <p:spPr>
            <a:xfrm>
              <a:off x="6261890" y="512835"/>
              <a:ext cx="0" cy="56019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cxnSp>
          <p:nvCxnSpPr>
            <p:cNvPr id="1106" name="Shape 1106"/>
            <p:cNvCxnSpPr/>
            <p:nvPr/>
          </p:nvCxnSpPr>
          <p:spPr>
            <a:xfrm>
              <a:off x="6888621" y="511247"/>
              <a:ext cx="0" cy="56034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grpSp>
      <p:sp>
        <p:nvSpPr>
          <p:cNvPr id="1107" name="Shape 1107"/>
          <p:cNvSpPr/>
          <p:nvPr/>
        </p:nvSpPr>
        <p:spPr>
          <a:xfrm>
            <a:off x="3396853" y="257175"/>
            <a:ext cx="466500" cy="4325700"/>
          </a:xfrm>
          <a:prstGeom prst="rect">
            <a:avLst/>
          </a:prstGeom>
          <a:solidFill>
            <a:srgbClr val="55CD17">
              <a:alpha val="29800"/>
            </a:srgbClr>
          </a:solidFill>
          <a:ln w="9525" cap="flat" cmpd="sng">
            <a:solidFill>
              <a:srgbClr val="00CC98"/>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sp>
        <p:nvSpPr>
          <p:cNvPr id="1108" name="Shape 1108"/>
          <p:cNvSpPr/>
          <p:nvPr/>
        </p:nvSpPr>
        <p:spPr>
          <a:xfrm>
            <a:off x="5843588" y="263128"/>
            <a:ext cx="468000" cy="4324200"/>
          </a:xfrm>
          <a:prstGeom prst="rect">
            <a:avLst/>
          </a:prstGeom>
          <a:solidFill>
            <a:srgbClr val="7878DE">
              <a:alpha val="29800"/>
            </a:srgbClr>
          </a:solidFill>
          <a:ln w="9525" cap="flat" cmpd="sng">
            <a:solidFill>
              <a:srgbClr val="00CC98"/>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sp>
        <p:nvSpPr>
          <p:cNvPr id="1109" name="Shape 1109"/>
          <p:cNvSpPr txBox="1"/>
          <p:nvPr/>
        </p:nvSpPr>
        <p:spPr>
          <a:xfrm>
            <a:off x="1200151" y="67867"/>
            <a:ext cx="1321500" cy="531000"/>
          </a:xfrm>
          <a:prstGeom prst="rect">
            <a:avLst/>
          </a:prstGeom>
          <a:noFill/>
          <a:ln>
            <a:noFill/>
          </a:ln>
        </p:spPr>
        <p:txBody>
          <a:bodyPr wrap="square" lIns="68575" tIns="34275" rIns="68575" bIns="34275" anchor="t" anchorCtr="0">
            <a:noAutofit/>
          </a:bodyPr>
          <a:lstStyle/>
          <a:p>
            <a:pPr marL="0" marR="0" lvl="0" indent="0" algn="ctr" rtl="0">
              <a:spcBef>
                <a:spcPts val="0"/>
              </a:spcBef>
              <a:buClr>
                <a:srgbClr val="FF0000"/>
              </a:buClr>
              <a:buSzPct val="25000"/>
              <a:buFont typeface="Arial"/>
              <a:buNone/>
            </a:pPr>
            <a:r>
              <a:rPr lang="en" sz="1500" b="1" i="0" u="none" strike="noStrike" cap="none">
                <a:solidFill>
                  <a:srgbClr val="FF0000"/>
                </a:solidFill>
                <a:latin typeface="Arial"/>
                <a:ea typeface="Arial"/>
                <a:cs typeface="Arial"/>
                <a:sym typeface="Arial"/>
              </a:rPr>
              <a:t>Noncoding annotations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14"/>
        <p:cNvGrpSpPr/>
        <p:nvPr/>
      </p:nvGrpSpPr>
      <p:grpSpPr>
        <a:xfrm>
          <a:off x="0" y="0"/>
          <a:ext cx="0" cy="0"/>
          <a:chOff x="0" y="0"/>
          <a:chExt cx="0" cy="0"/>
        </a:xfrm>
      </p:grpSpPr>
      <p:sp>
        <p:nvSpPr>
          <p:cNvPr id="1115" name="Shape 1115"/>
          <p:cNvSpPr txBox="1">
            <a:spLocks noGrp="1"/>
          </p:cNvSpPr>
          <p:nvPr>
            <p:ph type="title"/>
          </p:nvPr>
        </p:nvSpPr>
        <p:spPr>
          <a:xfrm>
            <a:off x="1253729" y="453629"/>
            <a:ext cx="1500300" cy="1254900"/>
          </a:xfrm>
          <a:prstGeom prst="rect">
            <a:avLst/>
          </a:prstGeom>
          <a:noFill/>
          <a:ln>
            <a:noFill/>
          </a:ln>
        </p:spPr>
        <p:txBody>
          <a:bodyPr wrap="square" lIns="68575" tIns="34275" rIns="68575" bIns="34275" anchor="ctr" anchorCtr="0">
            <a:noAutofit/>
          </a:bodyPr>
          <a:lstStyle/>
          <a:p>
            <a:pPr marL="0" marR="0" lvl="0" indent="0" algn="ctr" rtl="0">
              <a:lnSpc>
                <a:spcPct val="90000"/>
              </a:lnSpc>
              <a:spcBef>
                <a:spcPts val="0"/>
              </a:spcBef>
              <a:buClr>
                <a:srgbClr val="2F5496"/>
              </a:buClr>
              <a:buSzPct val="25000"/>
              <a:buFont typeface="Arial"/>
              <a:buNone/>
            </a:pPr>
            <a:r>
              <a:rPr lang="en" sz="1500" b="1" i="0" u="none" strike="noStrike" cap="none">
                <a:solidFill>
                  <a:srgbClr val="22228B"/>
                </a:solidFill>
                <a:latin typeface="Arial"/>
                <a:ea typeface="Arial"/>
                <a:cs typeface="Arial"/>
                <a:sym typeface="Arial"/>
              </a:rPr>
              <a:t>Cancer Somatic Mutational Heterogeneity, across cancer types, samples &amp; regions</a:t>
            </a:r>
          </a:p>
        </p:txBody>
      </p:sp>
      <p:sp>
        <p:nvSpPr>
          <p:cNvPr id="1116" name="Shape 1116"/>
          <p:cNvSpPr/>
          <p:nvPr/>
        </p:nvSpPr>
        <p:spPr>
          <a:xfrm>
            <a:off x="200027" y="4904184"/>
            <a:ext cx="1450200" cy="1965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7F7F7F"/>
              </a:buClr>
              <a:buSzPct val="25000"/>
              <a:buFont typeface="Arial"/>
              <a:buNone/>
            </a:pPr>
            <a:r>
              <a:rPr lang="en" sz="800" b="0" i="0" u="none" strike="noStrike" cap="none">
                <a:solidFill>
                  <a:srgbClr val="7F7F7F"/>
                </a:solidFill>
                <a:latin typeface="Arial"/>
                <a:ea typeface="Arial"/>
                <a:cs typeface="Arial"/>
                <a:sym typeface="Arial"/>
              </a:rPr>
              <a:t>[Lochovsky et al. </a:t>
            </a:r>
            <a:r>
              <a:rPr lang="en" sz="800" b="0" i="1" u="none" strike="noStrike" cap="none">
                <a:solidFill>
                  <a:srgbClr val="7F7F7F"/>
                </a:solidFill>
                <a:latin typeface="Arial"/>
                <a:ea typeface="Arial"/>
                <a:cs typeface="Arial"/>
                <a:sym typeface="Arial"/>
              </a:rPr>
              <a:t>NAR</a:t>
            </a:r>
            <a:r>
              <a:rPr lang="en" sz="800" b="0" i="0" u="none" strike="noStrike" cap="none">
                <a:solidFill>
                  <a:srgbClr val="7F7F7F"/>
                </a:solidFill>
                <a:latin typeface="Arial"/>
                <a:ea typeface="Arial"/>
                <a:cs typeface="Arial"/>
                <a:sym typeface="Arial"/>
              </a:rPr>
              <a:t> (’15)]</a:t>
            </a:r>
          </a:p>
        </p:txBody>
      </p:sp>
      <p:pic>
        <p:nvPicPr>
          <p:cNvPr id="1117" name="Shape 1117" descr="cancer_fnc_heterogeneity_cropped.jpg"/>
          <p:cNvPicPr preferRelativeResize="0"/>
          <p:nvPr/>
        </p:nvPicPr>
        <p:blipFill>
          <a:blip r:embed="rId3">
            <a:alphaModFix/>
          </a:blip>
          <a:stretch>
            <a:fillRect/>
          </a:stretch>
        </p:blipFill>
        <p:spPr>
          <a:xfrm>
            <a:off x="2753925" y="-514331"/>
            <a:ext cx="4769399" cy="6172163"/>
          </a:xfrm>
          <a:prstGeom prst="rect">
            <a:avLst/>
          </a:prstGeom>
          <a:noFill/>
          <a:ln>
            <a:no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121"/>
        <p:cNvGrpSpPr/>
        <p:nvPr/>
      </p:nvGrpSpPr>
      <p:grpSpPr>
        <a:xfrm>
          <a:off x="0" y="0"/>
          <a:ext cx="0" cy="0"/>
          <a:chOff x="0" y="0"/>
          <a:chExt cx="0" cy="0"/>
        </a:xfrm>
      </p:grpSpPr>
      <p:sp>
        <p:nvSpPr>
          <p:cNvPr id="1122" name="Shape 1122"/>
          <p:cNvSpPr txBox="1"/>
          <p:nvPr/>
        </p:nvSpPr>
        <p:spPr>
          <a:xfrm>
            <a:off x="361650" y="4885200"/>
            <a:ext cx="5587200" cy="2583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7F7F7F"/>
              </a:buClr>
              <a:buSzPct val="25000"/>
              <a:buFont typeface="Calibri"/>
              <a:buNone/>
            </a:pPr>
            <a:r>
              <a:rPr lang="en" sz="1000" i="0" u="none">
                <a:solidFill>
                  <a:srgbClr val="888888"/>
                </a:solidFill>
              </a:rPr>
              <a:t>[Yan et al., </a:t>
            </a:r>
            <a:r>
              <a:rPr lang="en" sz="1000" i="1" u="none">
                <a:solidFill>
                  <a:srgbClr val="888888"/>
                </a:solidFill>
              </a:rPr>
              <a:t>PLOS Comp. Bio. </a:t>
            </a:r>
            <a:r>
              <a:rPr lang="en" sz="1000" i="1">
                <a:solidFill>
                  <a:srgbClr val="888888"/>
                </a:solidFill>
              </a:rPr>
              <a:t>(‘</a:t>
            </a:r>
            <a:r>
              <a:rPr lang="en" sz="1000" i="1" u="none">
                <a:solidFill>
                  <a:srgbClr val="888888"/>
                </a:solidFill>
              </a:rPr>
              <a:t>17)</a:t>
            </a:r>
            <a:r>
              <a:rPr lang="en" sz="1000" i="0" u="none">
                <a:solidFill>
                  <a:srgbClr val="888888"/>
                </a:solidFill>
              </a:rPr>
              <a:t>; </a:t>
            </a:r>
            <a:r>
              <a:rPr lang="en" sz="1000">
                <a:solidFill>
                  <a:srgbClr val="666666"/>
                </a:solidFill>
                <a:latin typeface="Helvetica Neue"/>
                <a:ea typeface="Helvetica Neue"/>
                <a:cs typeface="Helvetica Neue"/>
                <a:sym typeface="Helvetica Neue"/>
              </a:rPr>
              <a:t> S. Li et al., PLOS Genetics (‘17)] </a:t>
            </a:r>
            <a:r>
              <a:rPr lang="en" sz="1000" i="0" u="none">
                <a:solidFill>
                  <a:srgbClr val="888888"/>
                </a:solidFill>
              </a:rPr>
              <a:t>]</a:t>
            </a:r>
          </a:p>
        </p:txBody>
      </p:sp>
      <p:pic>
        <p:nvPicPr>
          <p:cNvPr id="1123" name="Shape 1123" descr="repliseq.pdf"/>
          <p:cNvPicPr preferRelativeResize="0"/>
          <p:nvPr/>
        </p:nvPicPr>
        <p:blipFill rotWithShape="1">
          <a:blip r:embed="rId3">
            <a:alphaModFix/>
          </a:blip>
          <a:srcRect/>
          <a:stretch/>
        </p:blipFill>
        <p:spPr>
          <a:xfrm>
            <a:off x="4891250" y="0"/>
            <a:ext cx="3798600" cy="3798600"/>
          </a:xfrm>
          <a:prstGeom prst="rect">
            <a:avLst/>
          </a:prstGeom>
          <a:noFill/>
          <a:ln>
            <a:noFill/>
          </a:ln>
        </p:spPr>
      </p:pic>
      <p:sp>
        <p:nvSpPr>
          <p:cNvPr id="1124" name="Shape 1124"/>
          <p:cNvSpPr txBox="1"/>
          <p:nvPr/>
        </p:nvSpPr>
        <p:spPr>
          <a:xfrm>
            <a:off x="5119050" y="3629200"/>
            <a:ext cx="3682800" cy="1157700"/>
          </a:xfrm>
          <a:prstGeom prst="rect">
            <a:avLst/>
          </a:prstGeom>
          <a:noFill/>
          <a:ln>
            <a:noFill/>
          </a:ln>
        </p:spPr>
        <p:txBody>
          <a:bodyPr wrap="square" lIns="91425" tIns="91425" rIns="91425" bIns="91425" anchor="t" anchorCtr="0">
            <a:noAutofit/>
          </a:bodyPr>
          <a:lstStyle/>
          <a:p>
            <a:pPr lvl="0">
              <a:spcBef>
                <a:spcPts val="0"/>
              </a:spcBef>
              <a:buNone/>
            </a:pPr>
            <a:r>
              <a:rPr lang="en" sz="1800" b="1">
                <a:solidFill>
                  <a:srgbClr val="22228B"/>
                </a:solidFill>
              </a:rPr>
              <a:t>Variation in somatic mutations is closely associated with chromatin structure (TADs) &amp; replication timing</a:t>
            </a:r>
          </a:p>
          <a:p>
            <a:pPr lvl="0" indent="457200" rtl="0">
              <a:spcBef>
                <a:spcPts val="0"/>
              </a:spcBef>
              <a:buNone/>
            </a:pPr>
            <a:endParaRPr sz="2400" b="1">
              <a:solidFill>
                <a:srgbClr val="22228B"/>
              </a:solidFill>
            </a:endParaRPr>
          </a:p>
        </p:txBody>
      </p:sp>
      <p:sp>
        <p:nvSpPr>
          <p:cNvPr id="1125" name="Shape 1125"/>
          <p:cNvSpPr txBox="1"/>
          <p:nvPr/>
        </p:nvSpPr>
        <p:spPr>
          <a:xfrm>
            <a:off x="5435600" y="2569400"/>
            <a:ext cx="3000000" cy="1601100"/>
          </a:xfrm>
          <a:prstGeom prst="rect">
            <a:avLst/>
          </a:prstGeom>
          <a:noFill/>
          <a:ln>
            <a:noFill/>
          </a:ln>
        </p:spPr>
        <p:txBody>
          <a:bodyPr wrap="square" lIns="91425" tIns="91425" rIns="91425" bIns="91425" anchor="ctr" anchorCtr="0">
            <a:noAutofit/>
          </a:bodyPr>
          <a:lstStyle/>
          <a:p>
            <a:pPr marL="0" lvl="0" indent="0" rtl="0">
              <a:spcBef>
                <a:spcPts val="0"/>
              </a:spcBef>
              <a:buNone/>
            </a:pPr>
            <a:r>
              <a:rPr lang="en" sz="800" b="1">
                <a:solidFill>
                  <a:srgbClr val="22228B"/>
                </a:solidFill>
              </a:rPr>
              <a:t>Chromatin remodeling failure leads to more mutations in early-replicating regions </a:t>
            </a:r>
          </a:p>
        </p:txBody>
      </p:sp>
      <p:pic>
        <p:nvPicPr>
          <p:cNvPr id="1126" name="Shape 1126"/>
          <p:cNvPicPr preferRelativeResize="0"/>
          <p:nvPr/>
        </p:nvPicPr>
        <p:blipFill>
          <a:blip r:embed="rId4">
            <a:alphaModFix/>
          </a:blip>
          <a:stretch>
            <a:fillRect/>
          </a:stretch>
        </p:blipFill>
        <p:spPr>
          <a:xfrm>
            <a:off x="84900" y="251575"/>
            <a:ext cx="4759542" cy="4334674"/>
          </a:xfrm>
          <a:prstGeom prst="rect">
            <a:avLst/>
          </a:prstGeom>
          <a:noFill/>
          <a:ln>
            <a:noFill/>
          </a:ln>
        </p:spPr>
      </p:pic>
      <p:pic>
        <p:nvPicPr>
          <p:cNvPr id="1127" name="Shape 1127"/>
          <p:cNvPicPr preferRelativeResize="0"/>
          <p:nvPr/>
        </p:nvPicPr>
        <p:blipFill rotWithShape="1">
          <a:blip r:embed="rId5">
            <a:alphaModFix/>
          </a:blip>
          <a:srcRect t="-4920" b="4920"/>
          <a:stretch/>
        </p:blipFill>
        <p:spPr>
          <a:xfrm>
            <a:off x="1727750" y="344375"/>
            <a:ext cx="1607976" cy="1380125"/>
          </a:xfrm>
          <a:prstGeom prst="rect">
            <a:avLst/>
          </a:prstGeom>
          <a:noFill/>
          <a:ln>
            <a:noFill/>
          </a:ln>
        </p:spPr>
      </p:pic>
      <p:sp>
        <p:nvSpPr>
          <p:cNvPr id="1128" name="Shape 1128"/>
          <p:cNvSpPr txBox="1"/>
          <p:nvPr/>
        </p:nvSpPr>
        <p:spPr>
          <a:xfrm>
            <a:off x="1133900" y="4385841"/>
            <a:ext cx="3277200" cy="200400"/>
          </a:xfrm>
          <a:prstGeom prst="rect">
            <a:avLst/>
          </a:prstGeom>
          <a:noFill/>
          <a:ln>
            <a:noFill/>
          </a:ln>
        </p:spPr>
        <p:txBody>
          <a:bodyPr wrap="square" lIns="91425" tIns="91425" rIns="91425" bIns="91425" anchor="ctr" anchorCtr="0">
            <a:noAutofit/>
          </a:bodyPr>
          <a:lstStyle/>
          <a:p>
            <a:pPr lvl="0" rtl="0">
              <a:spcBef>
                <a:spcPts val="0"/>
              </a:spcBef>
              <a:buNone/>
            </a:pPr>
            <a:r>
              <a:rPr lang="en" sz="1200">
                <a:solidFill>
                  <a:srgbClr val="333333"/>
                </a:solidFill>
                <a:highlight>
                  <a:srgbClr val="FFFFFF"/>
                </a:highlight>
              </a:rPr>
              <a:t>genomic distance </a:t>
            </a:r>
            <a:r>
              <a:rPr lang="en" sz="1200" b="1">
                <a:solidFill>
                  <a:srgbClr val="333333"/>
                </a:solidFill>
                <a:highlight>
                  <a:srgbClr val="FFFFFF"/>
                </a:highlight>
              </a:rPr>
              <a:t>from the TAD boundary</a:t>
            </a:r>
          </a:p>
        </p:txBody>
      </p:sp>
      <p:cxnSp>
        <p:nvCxnSpPr>
          <p:cNvPr id="1129" name="Shape 1129"/>
          <p:cNvCxnSpPr/>
          <p:nvPr/>
        </p:nvCxnSpPr>
        <p:spPr>
          <a:xfrm>
            <a:off x="2540871" y="-586625"/>
            <a:ext cx="0" cy="4824000"/>
          </a:xfrm>
          <a:prstGeom prst="straightConnector1">
            <a:avLst/>
          </a:prstGeom>
          <a:noFill/>
          <a:ln w="9525" cap="flat" cmpd="sng">
            <a:solidFill>
              <a:schemeClr val="dk2"/>
            </a:solidFill>
            <a:prstDash val="solid"/>
            <a:round/>
            <a:headEnd type="none" w="lg" len="lg"/>
            <a:tailEnd type="none" w="lg" len="lg"/>
          </a:ln>
        </p:spPr>
      </p:cxn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133"/>
        <p:cNvGrpSpPr/>
        <p:nvPr/>
      </p:nvGrpSpPr>
      <p:grpSpPr>
        <a:xfrm>
          <a:off x="0" y="0"/>
          <a:ext cx="0" cy="0"/>
          <a:chOff x="0" y="0"/>
          <a:chExt cx="0" cy="0"/>
        </a:xfrm>
      </p:grpSpPr>
      <p:sp>
        <p:nvSpPr>
          <p:cNvPr id="1134" name="Shape 1134"/>
          <p:cNvSpPr txBox="1">
            <a:spLocks noGrp="1"/>
          </p:cNvSpPr>
          <p:nvPr>
            <p:ph type="title"/>
          </p:nvPr>
        </p:nvSpPr>
        <p:spPr>
          <a:xfrm>
            <a:off x="651875" y="508425"/>
            <a:ext cx="3300900" cy="1682700"/>
          </a:xfrm>
          <a:prstGeom prst="rect">
            <a:avLst/>
          </a:prstGeom>
          <a:noFill/>
          <a:ln>
            <a:noFill/>
          </a:ln>
        </p:spPr>
        <p:txBody>
          <a:bodyPr wrap="square" lIns="91925" tIns="45950" rIns="91925" bIns="45950" anchor="ctr" anchorCtr="0">
            <a:noAutofit/>
          </a:bodyPr>
          <a:lstStyle/>
          <a:p>
            <a:pPr marL="0" marR="0" lvl="0" indent="0" algn="l" rtl="0">
              <a:lnSpc>
                <a:spcPct val="100000"/>
              </a:lnSpc>
              <a:spcBef>
                <a:spcPts val="0"/>
              </a:spcBef>
              <a:spcAft>
                <a:spcPts val="0"/>
              </a:spcAft>
              <a:buClr>
                <a:srgbClr val="22228B"/>
              </a:buClr>
              <a:buSzPct val="25000"/>
              <a:buFont typeface="Arial"/>
              <a:buNone/>
            </a:pPr>
            <a:r>
              <a:rPr lang="en"/>
              <a:t>mrTADFinder: </a:t>
            </a:r>
            <a:r>
              <a:rPr lang="en" sz="1800" b="1" i="0" u="none" strike="noStrike" cap="none">
                <a:solidFill>
                  <a:srgbClr val="22228B"/>
                </a:solidFill>
                <a:latin typeface="Arial"/>
                <a:ea typeface="Arial"/>
                <a:cs typeface="Arial"/>
                <a:sym typeface="Arial"/>
              </a:rPr>
              <a:t>Identifying TADs </a:t>
            </a:r>
            <a:r>
              <a:rPr lang="en" sz="1800"/>
              <a:t>at</a:t>
            </a:r>
            <a:r>
              <a:rPr lang="en" sz="1800" b="1" i="0" u="none" strike="noStrike" cap="none">
                <a:solidFill>
                  <a:srgbClr val="22228B"/>
                </a:solidFill>
                <a:latin typeface="Arial"/>
                <a:ea typeface="Arial"/>
                <a:cs typeface="Arial"/>
                <a:sym typeface="Arial"/>
              </a:rPr>
              <a:t> multiple resolutions by maximizing modula</a:t>
            </a:r>
            <a:r>
              <a:rPr lang="en" sz="1800"/>
              <a:t>rity </a:t>
            </a:r>
            <a:br>
              <a:rPr lang="en" sz="1800"/>
            </a:br>
            <a:r>
              <a:rPr lang="en" sz="1800"/>
              <a:t>vs appropriate null</a:t>
            </a:r>
          </a:p>
        </p:txBody>
      </p:sp>
      <p:pic>
        <p:nvPicPr>
          <p:cNvPr id="1135" name="Shape 1135" descr="pasted-image.png"/>
          <p:cNvPicPr preferRelativeResize="0"/>
          <p:nvPr/>
        </p:nvPicPr>
        <p:blipFill rotWithShape="1">
          <a:blip r:embed="rId3">
            <a:alphaModFix/>
          </a:blip>
          <a:srcRect/>
          <a:stretch/>
        </p:blipFill>
        <p:spPr>
          <a:xfrm>
            <a:off x="4097650" y="78750"/>
            <a:ext cx="4873622" cy="4472799"/>
          </a:xfrm>
          <a:prstGeom prst="rect">
            <a:avLst/>
          </a:prstGeom>
          <a:noFill/>
          <a:ln>
            <a:noFill/>
          </a:ln>
        </p:spPr>
      </p:pic>
      <p:sp>
        <p:nvSpPr>
          <p:cNvPr id="1136" name="Shape 1136"/>
          <p:cNvSpPr txBox="1"/>
          <p:nvPr/>
        </p:nvSpPr>
        <p:spPr>
          <a:xfrm>
            <a:off x="6418650" y="4786375"/>
            <a:ext cx="2319000" cy="2535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7F7F7F"/>
              </a:buClr>
              <a:buSzPct val="25000"/>
              <a:buFont typeface="Calibri"/>
              <a:buNone/>
            </a:pPr>
            <a:r>
              <a:rPr lang="en" sz="1000" i="0" u="none">
                <a:solidFill>
                  <a:srgbClr val="7F7F7F"/>
                </a:solidFill>
              </a:rPr>
              <a:t>[Yan et al., </a:t>
            </a:r>
            <a:r>
              <a:rPr lang="en" sz="1000" i="1" u="none">
                <a:solidFill>
                  <a:srgbClr val="7F7F7F"/>
                </a:solidFill>
              </a:rPr>
              <a:t>PLOS Comp. Bio. </a:t>
            </a:r>
            <a:r>
              <a:rPr lang="en" sz="1000" i="1">
                <a:solidFill>
                  <a:srgbClr val="7F7F7F"/>
                </a:solidFill>
              </a:rPr>
              <a:t>(‘</a:t>
            </a:r>
            <a:r>
              <a:rPr lang="en" sz="1000" i="1" u="none">
                <a:solidFill>
                  <a:srgbClr val="7F7F7F"/>
                </a:solidFill>
              </a:rPr>
              <a:t>17)</a:t>
            </a:r>
            <a:r>
              <a:rPr lang="en" sz="1000" i="0" u="none">
                <a:solidFill>
                  <a:srgbClr val="7F7F7F"/>
                </a:solidFill>
              </a:rPr>
              <a:t>]</a:t>
            </a:r>
          </a:p>
        </p:txBody>
      </p:sp>
      <p:pic>
        <p:nvPicPr>
          <p:cNvPr id="1137" name="Shape 1137" descr="pasted-image.tiff"/>
          <p:cNvPicPr preferRelativeResize="0"/>
          <p:nvPr/>
        </p:nvPicPr>
        <p:blipFill rotWithShape="1">
          <a:blip r:embed="rId4">
            <a:alphaModFix/>
          </a:blip>
          <a:srcRect/>
          <a:stretch/>
        </p:blipFill>
        <p:spPr>
          <a:xfrm>
            <a:off x="124848" y="2849332"/>
            <a:ext cx="4688501" cy="2136869"/>
          </a:xfrm>
          <a:prstGeom prst="rect">
            <a:avLst/>
          </a:prstGeom>
          <a:noFill/>
          <a:ln>
            <a:noFill/>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41"/>
        <p:cNvGrpSpPr/>
        <p:nvPr/>
      </p:nvGrpSpPr>
      <p:grpSpPr>
        <a:xfrm>
          <a:off x="0" y="0"/>
          <a:ext cx="0" cy="0"/>
          <a:chOff x="0" y="0"/>
          <a:chExt cx="0" cy="0"/>
        </a:xfrm>
      </p:grpSpPr>
      <p:sp>
        <p:nvSpPr>
          <p:cNvPr id="1142" name="Shape 1142"/>
          <p:cNvSpPr txBox="1">
            <a:spLocks noGrp="1"/>
          </p:cNvSpPr>
          <p:nvPr>
            <p:ph type="title"/>
          </p:nvPr>
        </p:nvSpPr>
        <p:spPr>
          <a:xfrm>
            <a:off x="0" y="108347"/>
            <a:ext cx="9144000" cy="615600"/>
          </a:xfrm>
          <a:prstGeom prst="rect">
            <a:avLst/>
          </a:prstGeom>
          <a:noFill/>
          <a:ln>
            <a:noFill/>
          </a:ln>
        </p:spPr>
        <p:txBody>
          <a:bodyPr wrap="square" lIns="92050" tIns="46025" rIns="92050" bIns="46025" anchor="ctr" anchorCtr="0">
            <a:noAutofit/>
          </a:bodyPr>
          <a:lstStyle/>
          <a:p>
            <a:pPr marL="0" marR="0" lvl="0" indent="0" algn="ctr" rtl="0">
              <a:lnSpc>
                <a:spcPct val="100000"/>
              </a:lnSpc>
              <a:spcBef>
                <a:spcPts val="0"/>
              </a:spcBef>
              <a:spcAft>
                <a:spcPts val="0"/>
              </a:spcAft>
              <a:buClr>
                <a:srgbClr val="7F7F7F"/>
              </a:buClr>
              <a:buSzPct val="25000"/>
              <a:buFont typeface="Helvetica Neue"/>
              <a:buNone/>
            </a:pPr>
            <a:r>
              <a:rPr lang="en" sz="1800" b="1" i="0" u="none" strike="noStrike" cap="none">
                <a:solidFill>
                  <a:srgbClr val="666666"/>
                </a:solidFill>
                <a:latin typeface="Helvetica Neue"/>
                <a:ea typeface="Helvetica Neue"/>
                <a:cs typeface="Helvetica Neue"/>
                <a:sym typeface="Helvetica Neue"/>
              </a:rPr>
              <a:t>Prioritizing somatic variants: </a:t>
            </a:r>
            <a:br>
              <a:rPr lang="en" sz="1800" b="1" i="0" u="none" strike="noStrike" cap="none">
                <a:solidFill>
                  <a:srgbClr val="666666"/>
                </a:solidFill>
                <a:latin typeface="Helvetica Neue"/>
                <a:ea typeface="Helvetica Neue"/>
                <a:cs typeface="Helvetica Neue"/>
                <a:sym typeface="Helvetica Neue"/>
              </a:rPr>
            </a:br>
            <a:r>
              <a:rPr lang="en" sz="1800" b="1" i="0" u="none" strike="noStrike" cap="none">
                <a:solidFill>
                  <a:srgbClr val="666666"/>
                </a:solidFill>
                <a:latin typeface="Helvetica Neue"/>
                <a:ea typeface="Helvetica Neue"/>
                <a:cs typeface="Helvetica Neue"/>
                <a:sym typeface="Helvetica Neue"/>
              </a:rPr>
              <a:t>Approaches to identifying key variants through functional impact &amp; recurrence</a:t>
            </a:r>
          </a:p>
        </p:txBody>
      </p:sp>
      <p:sp>
        <p:nvSpPr>
          <p:cNvPr id="1143" name="Shape 1143"/>
          <p:cNvSpPr txBox="1">
            <a:spLocks noGrp="1"/>
          </p:cNvSpPr>
          <p:nvPr>
            <p:ph type="body" idx="1"/>
          </p:nvPr>
        </p:nvSpPr>
        <p:spPr>
          <a:xfrm>
            <a:off x="50800" y="778675"/>
            <a:ext cx="4112100"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666666"/>
              </a:buClr>
              <a:buSzPct val="100000"/>
              <a:buFont typeface="Helvetica Neue"/>
              <a:buChar char="•"/>
            </a:pPr>
            <a:r>
              <a:rPr lang="en" sz="1700" b="0" i="0" u="none" strike="noStrike" cap="none">
                <a:solidFill>
                  <a:srgbClr val="666666"/>
                </a:solidFill>
                <a:latin typeface="Helvetica Neue"/>
                <a:ea typeface="Helvetica Neue"/>
                <a:cs typeface="Helvetica Neue"/>
                <a:sym typeface="Helvetica Neue"/>
              </a:rPr>
              <a:t>Introduction</a:t>
            </a:r>
          </a:p>
          <a:p>
            <a:pPr marL="571500" marR="0" lvl="1" indent="-228600" algn="l" rtl="0">
              <a:lnSpc>
                <a:spcPct val="100000"/>
              </a:lnSpc>
              <a:spcBef>
                <a:spcPts val="400"/>
              </a:spcBef>
              <a:spcAft>
                <a:spcPts val="0"/>
              </a:spcAft>
              <a:buClr>
                <a:srgbClr val="666666"/>
              </a:buClr>
              <a:buSzPct val="100000"/>
              <a:buFont typeface="Helvetica Neue"/>
              <a:buChar char="•"/>
            </a:pPr>
            <a:r>
              <a:rPr lang="en" sz="1300" b="0" i="0" u="none" strike="noStrike" cap="none">
                <a:solidFill>
                  <a:srgbClr val="666666"/>
                </a:solidFill>
                <a:latin typeface="Helvetica Neue"/>
                <a:ea typeface="Helvetica Neue"/>
                <a:cs typeface="Helvetica Neue"/>
                <a:sym typeface="Helvetica Neue"/>
              </a:rPr>
              <a:t>Large growth in cancer genome data</a:t>
            </a:r>
          </a:p>
          <a:p>
            <a:pPr marL="571500" marR="0" lvl="1" indent="-228600" algn="l" rtl="0">
              <a:lnSpc>
                <a:spcPct val="100000"/>
              </a:lnSpc>
              <a:spcBef>
                <a:spcPts val="400"/>
              </a:spcBef>
              <a:spcAft>
                <a:spcPts val="0"/>
              </a:spcAft>
              <a:buClr>
                <a:srgbClr val="666666"/>
              </a:buClr>
              <a:buSzPct val="100000"/>
              <a:buFont typeface="Helvetica Neue"/>
              <a:buChar char="•"/>
            </a:pPr>
            <a:r>
              <a:rPr lang="en" sz="1300" b="0" i="0" u="none" strike="noStrike" cap="none">
                <a:solidFill>
                  <a:srgbClr val="666666"/>
                </a:solidFill>
                <a:latin typeface="Helvetica Neue"/>
                <a:ea typeface="Helvetica Neue"/>
                <a:cs typeface="Helvetica Neue"/>
                <a:sym typeface="Helvetica Neue"/>
              </a:rPr>
              <a:t>Mining the data to prioritize variants </a:t>
            </a:r>
            <a:br>
              <a:rPr lang="en" sz="1300" b="0" i="0" u="none" strike="noStrike" cap="none">
                <a:solidFill>
                  <a:srgbClr val="666666"/>
                </a:solidFill>
                <a:latin typeface="Helvetica Neue"/>
                <a:ea typeface="Helvetica Neue"/>
                <a:cs typeface="Helvetica Neue"/>
                <a:sym typeface="Helvetica Neue"/>
              </a:rPr>
            </a:br>
            <a:r>
              <a:rPr lang="en" sz="1300" b="0" i="0" u="none" strike="noStrike" cap="none">
                <a:solidFill>
                  <a:srgbClr val="666666"/>
                </a:solidFill>
                <a:latin typeface="Helvetica Neue"/>
                <a:ea typeface="Helvetica Neue"/>
                <a:cs typeface="Helvetica Neue"/>
                <a:sym typeface="Helvetica Neue"/>
              </a:rPr>
              <a:t>for key drivers</a:t>
            </a:r>
          </a:p>
          <a:p>
            <a:pPr marL="228600" marR="0" lvl="1" indent="-228600" algn="l" rtl="0">
              <a:lnSpc>
                <a:spcPct val="100000"/>
              </a:lnSpc>
              <a:spcBef>
                <a:spcPts val="0"/>
              </a:spcBef>
              <a:spcAft>
                <a:spcPts val="0"/>
              </a:spcAft>
              <a:buClr>
                <a:srgbClr val="666666"/>
              </a:buClr>
              <a:buSzPct val="100000"/>
              <a:buFont typeface="Helvetica Neue"/>
              <a:buChar char="•"/>
            </a:pPr>
            <a:r>
              <a:rPr lang="en" sz="1700" b="0" i="0" u="none" strike="noStrike" cap="none">
                <a:solidFill>
                  <a:srgbClr val="666666"/>
                </a:solidFill>
                <a:latin typeface="Helvetica Neue"/>
                <a:ea typeface="Helvetica Neue"/>
                <a:cs typeface="Helvetica Neue"/>
                <a:sym typeface="Helvetica Neue"/>
              </a:rPr>
              <a:t>Functional impact #1: Coding</a:t>
            </a:r>
          </a:p>
          <a:p>
            <a:pPr marL="571500" marR="0" lvl="1" indent="-228600" algn="l" rtl="0">
              <a:lnSpc>
                <a:spcPct val="100000"/>
              </a:lnSpc>
              <a:spcBef>
                <a:spcPts val="500"/>
              </a:spcBef>
              <a:spcAft>
                <a:spcPts val="0"/>
              </a:spcAft>
              <a:buClr>
                <a:srgbClr val="666666"/>
              </a:buClr>
              <a:buSzPct val="100000"/>
              <a:buFont typeface="Merriweather Sans"/>
              <a:buChar char="•"/>
            </a:pPr>
            <a:r>
              <a:rPr lang="en" sz="1400" b="1" i="0" u="sng" strike="noStrike" cap="none">
                <a:solidFill>
                  <a:srgbClr val="FFFF00"/>
                </a:solidFill>
                <a:latin typeface="Arial"/>
                <a:ea typeface="Arial"/>
                <a:cs typeface="Arial"/>
                <a:sym typeface="Arial"/>
              </a:rPr>
              <a:t>ALoFT</a:t>
            </a:r>
            <a:r>
              <a:rPr lang="en" sz="1400" b="0" i="0" u="none" strike="noStrike" cap="none">
                <a:solidFill>
                  <a:srgbClr val="666666"/>
                </a:solidFill>
                <a:latin typeface="Arial"/>
                <a:ea typeface="Arial"/>
                <a:cs typeface="Arial"/>
                <a:sym typeface="Arial"/>
              </a:rPr>
              <a:t>: Annotation of Loss-of-Function Transcripts. LOF annotation as a complex problem. </a:t>
            </a:r>
          </a:p>
          <a:p>
            <a:pPr marL="571500" marR="0" lvl="1" indent="-228600" algn="l" rtl="0">
              <a:lnSpc>
                <a:spcPct val="100000"/>
              </a:lnSpc>
              <a:spcBef>
                <a:spcPts val="500"/>
              </a:spcBef>
              <a:spcAft>
                <a:spcPts val="0"/>
              </a:spcAft>
              <a:buClr>
                <a:srgbClr val="666666"/>
              </a:buClr>
              <a:buSzPct val="100000"/>
              <a:buFont typeface="Merriweather Sans"/>
              <a:buChar char="•"/>
            </a:pPr>
            <a:r>
              <a:rPr lang="en" sz="1400" b="0" i="0" u="none" strike="noStrike" cap="none">
                <a:solidFill>
                  <a:srgbClr val="666666"/>
                </a:solidFill>
                <a:latin typeface="Arial"/>
                <a:ea typeface="Arial"/>
                <a:cs typeface="Arial"/>
                <a:sym typeface="Arial"/>
              </a:rPr>
              <a:t>Finding deleterious LoF SNVs</a:t>
            </a:r>
          </a:p>
          <a:p>
            <a:pPr marL="571500" marR="0" lvl="1" indent="-228600" algn="l" rtl="0">
              <a:lnSpc>
                <a:spcPct val="100000"/>
              </a:lnSpc>
              <a:spcBef>
                <a:spcPts val="500"/>
              </a:spcBef>
              <a:spcAft>
                <a:spcPts val="0"/>
              </a:spcAft>
              <a:buClr>
                <a:srgbClr val="666666"/>
              </a:buClr>
              <a:buSzPct val="100000"/>
              <a:buFont typeface="Merriweather Sans"/>
              <a:buChar char="•"/>
            </a:pPr>
            <a:r>
              <a:rPr lang="en" sz="1400" b="1" i="0" u="sng" strike="noStrike" cap="none">
                <a:solidFill>
                  <a:srgbClr val="FFFF00"/>
                </a:solidFill>
                <a:latin typeface="Arial"/>
                <a:ea typeface="Arial"/>
                <a:cs typeface="Arial"/>
                <a:sym typeface="Arial"/>
              </a:rPr>
              <a:t>Frustration</a:t>
            </a:r>
            <a:r>
              <a:rPr lang="en" sz="1400" b="0" i="0" u="none" strike="noStrike" cap="none">
                <a:solidFill>
                  <a:srgbClr val="666666"/>
                </a:solidFill>
                <a:latin typeface="Arial"/>
                <a:ea typeface="Arial"/>
                <a:cs typeface="Arial"/>
                <a:sym typeface="Arial"/>
              </a:rPr>
              <a:t> as a localized metric of SNV impact. Differential profiles for oncogenes vs. TSGs</a:t>
            </a:r>
          </a:p>
          <a:p>
            <a:pPr marL="228600" marR="0" lvl="1" indent="-228600" algn="l" rtl="0">
              <a:lnSpc>
                <a:spcPct val="100000"/>
              </a:lnSpc>
              <a:spcBef>
                <a:spcPts val="0"/>
              </a:spcBef>
              <a:spcAft>
                <a:spcPts val="0"/>
              </a:spcAft>
              <a:buClr>
                <a:srgbClr val="666666"/>
              </a:buClr>
              <a:buSzPct val="100000"/>
              <a:buFont typeface="Helvetica Neue"/>
              <a:buChar char="•"/>
            </a:pPr>
            <a:r>
              <a:rPr lang="en" sz="1700" b="0" i="0" u="none" strike="noStrike" cap="none">
                <a:solidFill>
                  <a:srgbClr val="666666"/>
                </a:solidFill>
                <a:latin typeface="Helvetica Neue"/>
                <a:ea typeface="Helvetica Neue"/>
                <a:cs typeface="Helvetica Neue"/>
                <a:sym typeface="Helvetica Neue"/>
              </a:rPr>
              <a:t>Functional impact #2: Non-coding</a:t>
            </a:r>
          </a:p>
          <a:p>
            <a:pPr marL="571500" marR="0" lvl="1" indent="-228600" algn="l" rtl="0">
              <a:lnSpc>
                <a:spcPct val="100000"/>
              </a:lnSpc>
              <a:spcBef>
                <a:spcPts val="500"/>
              </a:spcBef>
              <a:spcAft>
                <a:spcPts val="0"/>
              </a:spcAft>
              <a:buClr>
                <a:srgbClr val="666666"/>
              </a:buClr>
              <a:buSzPct val="100000"/>
              <a:buFont typeface="Merriweather Sans"/>
              <a:buChar char="•"/>
            </a:pPr>
            <a:r>
              <a:rPr lang="en" sz="1400" b="1" i="0" u="sng" strike="noStrike" cap="none">
                <a:solidFill>
                  <a:srgbClr val="FFFF00"/>
                </a:solidFill>
                <a:latin typeface="Arial"/>
                <a:ea typeface="Arial"/>
                <a:cs typeface="Arial"/>
                <a:sym typeface="Arial"/>
              </a:rPr>
              <a:t>FunSeq</a:t>
            </a:r>
            <a:r>
              <a:rPr lang="en" sz="1400" b="0" i="0" u="none" strike="noStrike" cap="none">
                <a:solidFill>
                  <a:srgbClr val="666666"/>
                </a:solidFill>
                <a:latin typeface="Arial"/>
                <a:ea typeface="Arial"/>
                <a:cs typeface="Arial"/>
                <a:sym typeface="Arial"/>
              </a:rPr>
              <a:t> integrates evidence, with an entropy based weighting scheme</a:t>
            </a:r>
            <a:br>
              <a:rPr lang="en" sz="1400" b="0" i="0" u="none" strike="noStrike" cap="none">
                <a:solidFill>
                  <a:srgbClr val="666666"/>
                </a:solidFill>
                <a:latin typeface="Arial"/>
                <a:ea typeface="Arial"/>
                <a:cs typeface="Arial"/>
                <a:sym typeface="Arial"/>
              </a:rPr>
            </a:br>
            <a:endParaRPr lang="en" sz="1400" b="0" i="0" u="none" strike="noStrike" cap="none">
              <a:solidFill>
                <a:srgbClr val="666666"/>
              </a:solidFill>
              <a:latin typeface="Arial"/>
              <a:ea typeface="Arial"/>
              <a:cs typeface="Arial"/>
              <a:sym typeface="Arial"/>
            </a:endParaRPr>
          </a:p>
        </p:txBody>
      </p:sp>
      <p:sp>
        <p:nvSpPr>
          <p:cNvPr id="1144" name="Shape 1144"/>
          <p:cNvSpPr txBox="1">
            <a:spLocks noGrp="1"/>
          </p:cNvSpPr>
          <p:nvPr>
            <p:ph type="body" idx="1"/>
          </p:nvPr>
        </p:nvSpPr>
        <p:spPr>
          <a:xfrm>
            <a:off x="3949350" y="778675"/>
            <a:ext cx="5136000"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666666"/>
              </a:buClr>
              <a:buSzPct val="100000"/>
              <a:buFont typeface="Helvetica Neue"/>
              <a:buChar char="•"/>
            </a:pPr>
            <a:r>
              <a:rPr lang="en" sz="1700" b="0" i="0" u="none" strike="noStrike" cap="none">
                <a:solidFill>
                  <a:srgbClr val="666666"/>
                </a:solidFill>
                <a:latin typeface="Helvetica Neue"/>
                <a:ea typeface="Helvetica Neue"/>
                <a:cs typeface="Helvetica Neue"/>
                <a:sym typeface="Helvetica Neue"/>
              </a:rPr>
              <a:t>Recurrence #1: </a:t>
            </a:r>
            <a:br>
              <a:rPr lang="en" sz="1700" b="0" i="0" u="none" strike="noStrike" cap="none">
                <a:solidFill>
                  <a:srgbClr val="666666"/>
                </a:solidFill>
                <a:latin typeface="Helvetica Neue"/>
                <a:ea typeface="Helvetica Neue"/>
                <a:cs typeface="Helvetica Neue"/>
                <a:sym typeface="Helvetica Neue"/>
              </a:rPr>
            </a:br>
            <a:r>
              <a:rPr lang="en" sz="1700" b="0" i="0" u="none" strike="noStrike" cap="none">
                <a:solidFill>
                  <a:srgbClr val="666666"/>
                </a:solidFill>
                <a:latin typeface="Helvetica Neue"/>
                <a:ea typeface="Helvetica Neue"/>
                <a:cs typeface="Helvetica Neue"/>
                <a:sym typeface="Helvetica Neue"/>
              </a:rPr>
              <a:t>Statistics for driver identification </a:t>
            </a:r>
          </a:p>
          <a:p>
            <a:pPr marL="571500" marR="0" lvl="1" indent="-228600" algn="l" rtl="0">
              <a:lnSpc>
                <a:spcPct val="100000"/>
              </a:lnSpc>
              <a:spcBef>
                <a:spcPts val="400"/>
              </a:spcBef>
              <a:spcAft>
                <a:spcPts val="0"/>
              </a:spcAft>
              <a:buClr>
                <a:srgbClr val="666666"/>
              </a:buClr>
              <a:buSzPct val="100000"/>
              <a:buFont typeface="Helvetica Neue"/>
              <a:buChar char="•"/>
            </a:pPr>
            <a:r>
              <a:rPr lang="en" sz="1300" b="1" i="0" u="sng" strike="noStrike" cap="none">
                <a:solidFill>
                  <a:srgbClr val="FFFF00"/>
                </a:solidFill>
                <a:latin typeface="Helvetica Neue"/>
                <a:ea typeface="Helvetica Neue"/>
                <a:cs typeface="Helvetica Neue"/>
                <a:sym typeface="Helvetica Neue"/>
              </a:rPr>
              <a:t>Background mutation rate</a:t>
            </a:r>
            <a:r>
              <a:rPr lang="en" sz="1300" b="0" i="0" u="none" strike="noStrike" cap="none">
                <a:solidFill>
                  <a:srgbClr val="666666"/>
                </a:solidFill>
                <a:latin typeface="Helvetica Neue"/>
                <a:ea typeface="Helvetica Neue"/>
                <a:cs typeface="Helvetica Neue"/>
                <a:sym typeface="Helvetica Neue"/>
              </a:rPr>
              <a:t> significantly varies &amp; is correlated with replication timing &amp; TADs</a:t>
            </a:r>
          </a:p>
          <a:p>
            <a:pPr marL="571500" marR="0" lvl="1" indent="-228600" algn="l" rtl="0">
              <a:lnSpc>
                <a:spcPct val="100000"/>
              </a:lnSpc>
              <a:spcBef>
                <a:spcPts val="400"/>
              </a:spcBef>
              <a:spcAft>
                <a:spcPts val="0"/>
              </a:spcAft>
              <a:buClr>
                <a:srgbClr val="666666"/>
              </a:buClr>
              <a:buSzPct val="100000"/>
              <a:buFont typeface="Helvetica Neue"/>
              <a:buChar char="•"/>
            </a:pPr>
            <a:r>
              <a:rPr lang="en" sz="1300" b="0" i="0" u="none" strike="noStrike" cap="none">
                <a:solidFill>
                  <a:srgbClr val="666666"/>
                </a:solidFill>
                <a:latin typeface="Helvetica Neue"/>
                <a:ea typeface="Helvetica Neue"/>
                <a:cs typeface="Helvetica Neue"/>
                <a:sym typeface="Helvetica Neue"/>
              </a:rPr>
              <a:t>Developed a variety of parametric &amp; non-parametric methods taking this into account</a:t>
            </a:r>
          </a:p>
          <a:p>
            <a:pPr marL="571500" marR="0" lvl="1" indent="-228600" algn="l" rtl="0">
              <a:lnSpc>
                <a:spcPct val="100000"/>
              </a:lnSpc>
              <a:spcBef>
                <a:spcPts val="400"/>
              </a:spcBef>
              <a:spcAft>
                <a:spcPts val="0"/>
              </a:spcAft>
              <a:buClr>
                <a:srgbClr val="666666"/>
              </a:buClr>
              <a:buSzPct val="100000"/>
              <a:buFont typeface="Helvetica Neue"/>
              <a:buChar char="•"/>
            </a:pPr>
            <a:r>
              <a:rPr lang="en" sz="1300" b="1" i="0" u="sng" strike="noStrike" cap="none">
                <a:solidFill>
                  <a:srgbClr val="FFFF00"/>
                </a:solidFill>
                <a:latin typeface="Helvetica Neue"/>
                <a:ea typeface="Helvetica Neue"/>
                <a:cs typeface="Helvetica Neue"/>
                <a:sym typeface="Helvetica Neue"/>
              </a:rPr>
              <a:t>LARVA</a:t>
            </a:r>
            <a:r>
              <a:rPr lang="en" sz="1300" b="0" i="0" u="none" strike="noStrike" cap="none">
                <a:solidFill>
                  <a:srgbClr val="666666"/>
                </a:solidFill>
                <a:latin typeface="Helvetica Neue"/>
                <a:ea typeface="Helvetica Neue"/>
                <a:cs typeface="Helvetica Neue"/>
                <a:sym typeface="Helvetica Neue"/>
              </a:rPr>
              <a:t> uses parametric beta-binomial model, explicitly modeling covariates</a:t>
            </a:r>
          </a:p>
          <a:p>
            <a:pPr marL="571500" marR="0" lvl="1" indent="-228600" algn="l" rtl="0">
              <a:lnSpc>
                <a:spcPct val="100000"/>
              </a:lnSpc>
              <a:spcBef>
                <a:spcPts val="400"/>
              </a:spcBef>
              <a:spcAft>
                <a:spcPts val="0"/>
              </a:spcAft>
              <a:buClr>
                <a:srgbClr val="666666"/>
              </a:buClr>
              <a:buSzPct val="100000"/>
              <a:buFont typeface="Helvetica Neue"/>
              <a:buChar char="•"/>
            </a:pPr>
            <a:r>
              <a:rPr lang="en" sz="1300" b="1" i="0" u="sng" strike="noStrike" cap="none">
                <a:solidFill>
                  <a:srgbClr val="FFFF00"/>
                </a:solidFill>
                <a:latin typeface="Helvetica Neue"/>
                <a:ea typeface="Helvetica Neue"/>
                <a:cs typeface="Helvetica Neue"/>
                <a:sym typeface="Helvetica Neue"/>
              </a:rPr>
              <a:t>MOAT</a:t>
            </a:r>
            <a:r>
              <a:rPr lang="en" sz="1300" b="0" i="0" u="none" strike="noStrike" cap="none">
                <a:solidFill>
                  <a:srgbClr val="666666"/>
                </a:solidFill>
                <a:latin typeface="Helvetica Neue"/>
                <a:ea typeface="Helvetica Neue"/>
                <a:cs typeface="Helvetica Neue"/>
                <a:sym typeface="Helvetica Neue"/>
              </a:rPr>
              <a:t> does a variety of non-parm. shuffles (annotation, variants, &amp;c). Useful when explicit covariates not available. Slower than but speeded up w/ GPUs</a:t>
            </a:r>
          </a:p>
          <a:p>
            <a:pPr marL="228600" marR="0" lvl="0" indent="-228600" algn="l" rtl="0">
              <a:lnSpc>
                <a:spcPct val="100000"/>
              </a:lnSpc>
              <a:spcBef>
                <a:spcPts val="400"/>
              </a:spcBef>
              <a:spcAft>
                <a:spcPts val="0"/>
              </a:spcAft>
              <a:buClr>
                <a:srgbClr val="666666"/>
              </a:buClr>
              <a:buSzPct val="100000"/>
              <a:buFont typeface="Helvetica Neue"/>
              <a:buChar char="•"/>
            </a:pPr>
            <a:r>
              <a:rPr lang="en" sz="1700" b="0" i="0" u="none" strike="noStrike" cap="none">
                <a:solidFill>
                  <a:srgbClr val="666666"/>
                </a:solidFill>
                <a:latin typeface="Helvetica Neue"/>
                <a:ea typeface="Helvetica Neue"/>
                <a:cs typeface="Helvetica Neue"/>
                <a:sym typeface="Helvetica Neue"/>
              </a:rPr>
              <a:t>Recurrence #2:</a:t>
            </a:r>
            <a:br>
              <a:rPr lang="en" sz="1700" b="0" i="0" u="none" strike="noStrike" cap="none">
                <a:solidFill>
                  <a:srgbClr val="666666"/>
                </a:solidFill>
                <a:latin typeface="Helvetica Neue"/>
                <a:ea typeface="Helvetica Neue"/>
                <a:cs typeface="Helvetica Neue"/>
                <a:sym typeface="Helvetica Neue"/>
              </a:rPr>
            </a:br>
            <a:r>
              <a:rPr lang="en" sz="1700" b="0" i="0" u="none" strike="noStrike" cap="none">
                <a:solidFill>
                  <a:srgbClr val="666666"/>
                </a:solidFill>
                <a:latin typeface="Helvetica Neue"/>
                <a:ea typeface="Helvetica Neue"/>
                <a:cs typeface="Helvetica Neue"/>
                <a:sym typeface="Helvetica Neue"/>
              </a:rPr>
              <a:t>(Low-power) application to </a:t>
            </a:r>
            <a:r>
              <a:rPr lang="en" sz="1700" b="1" i="0" u="sng" strike="noStrike" cap="none">
                <a:solidFill>
                  <a:srgbClr val="FFFF00"/>
                </a:solidFill>
                <a:latin typeface="Helvetica Neue"/>
                <a:ea typeface="Helvetica Neue"/>
                <a:cs typeface="Helvetica Neue"/>
                <a:sym typeface="Helvetica Neue"/>
              </a:rPr>
              <a:t>pRCC</a:t>
            </a:r>
          </a:p>
          <a:p>
            <a:pPr marL="571500" marR="0" lvl="1" indent="-228600" algn="l" rtl="0">
              <a:lnSpc>
                <a:spcPct val="100000"/>
              </a:lnSpc>
              <a:spcBef>
                <a:spcPts val="400"/>
              </a:spcBef>
              <a:spcAft>
                <a:spcPts val="0"/>
              </a:spcAft>
              <a:buClr>
                <a:srgbClr val="666666"/>
              </a:buClr>
              <a:buSzPct val="100000"/>
              <a:buFont typeface="Helvetica Neue"/>
              <a:buChar char="•"/>
            </a:pPr>
            <a:r>
              <a:rPr lang="en" sz="1300" b="0" i="0" u="none" strike="noStrike" cap="none">
                <a:solidFill>
                  <a:srgbClr val="666666"/>
                </a:solidFill>
                <a:latin typeface="Helvetica Neue"/>
                <a:ea typeface="Helvetica Neue"/>
                <a:cs typeface="Helvetica Neue"/>
                <a:sym typeface="Helvetica Neue"/>
              </a:rPr>
              <a:t>WGS finds additional facts on the canonical driver, MET. Other suggestive non-coding hotspots.</a:t>
            </a:r>
          </a:p>
          <a:p>
            <a:pPr marL="571500" marR="0" lvl="1" indent="-228600" algn="l" rtl="0">
              <a:lnSpc>
                <a:spcPct val="100000"/>
              </a:lnSpc>
              <a:spcBef>
                <a:spcPts val="400"/>
              </a:spcBef>
              <a:spcAft>
                <a:spcPts val="0"/>
              </a:spcAft>
              <a:buClr>
                <a:srgbClr val="666666"/>
              </a:buClr>
              <a:buSzPct val="100000"/>
              <a:buFont typeface="Helvetica Neue"/>
              <a:buChar char="•"/>
            </a:pPr>
            <a:r>
              <a:rPr lang="en" sz="1300" b="0" i="0" u="none" strike="noStrike" cap="none">
                <a:solidFill>
                  <a:srgbClr val="666666"/>
                </a:solidFill>
                <a:latin typeface="Helvetica Neue"/>
                <a:ea typeface="Helvetica Neue"/>
                <a:cs typeface="Helvetica Neue"/>
                <a:sym typeface="Helvetica Neue"/>
              </a:rPr>
              <a:t>Tumor evolution analysis of the timing of key mutations helps with classification</a:t>
            </a:r>
          </a:p>
        </p:txBody>
      </p:sp>
      <p:sp>
        <p:nvSpPr>
          <p:cNvPr id="1145" name="Shape 1145"/>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sp>
        <p:nvSpPr>
          <p:cNvPr id="1151" name="Shape 1151"/>
          <p:cNvSpPr txBox="1">
            <a:spLocks noGrp="1"/>
          </p:cNvSpPr>
          <p:nvPr>
            <p:ph type="title"/>
          </p:nvPr>
        </p:nvSpPr>
        <p:spPr>
          <a:xfrm>
            <a:off x="1485900" y="54769"/>
            <a:ext cx="6172200" cy="609600"/>
          </a:xfrm>
          <a:prstGeom prst="rect">
            <a:avLst/>
          </a:prstGeom>
          <a:noFill/>
          <a:ln>
            <a:noFill/>
          </a:ln>
        </p:spPr>
        <p:txBody>
          <a:bodyPr wrap="square" lIns="68575" tIns="34275" rIns="68575" bIns="34275" anchor="ctr" anchorCtr="0">
            <a:noAutofit/>
          </a:bodyPr>
          <a:lstStyle/>
          <a:p>
            <a:pPr marL="0" marR="0" lvl="0" indent="0" algn="ctr" rtl="0">
              <a:lnSpc>
                <a:spcPct val="90000"/>
              </a:lnSpc>
              <a:spcBef>
                <a:spcPts val="0"/>
              </a:spcBef>
              <a:buClr>
                <a:srgbClr val="2F5496"/>
              </a:buClr>
              <a:buSzPct val="25000"/>
              <a:buFont typeface="Arial"/>
              <a:buNone/>
            </a:pPr>
            <a:r>
              <a:rPr lang="en" sz="2700" b="1" i="0" u="none" strike="noStrike" cap="none">
                <a:solidFill>
                  <a:srgbClr val="22228B"/>
                </a:solidFill>
                <a:latin typeface="Arial"/>
                <a:ea typeface="Arial"/>
                <a:cs typeface="Arial"/>
                <a:sym typeface="Arial"/>
              </a:rPr>
              <a:t>Cancer Somatic Mutation Modeling</a:t>
            </a:r>
          </a:p>
        </p:txBody>
      </p:sp>
      <p:sp>
        <p:nvSpPr>
          <p:cNvPr id="1152" name="Shape 1152"/>
          <p:cNvSpPr txBox="1">
            <a:spLocks noGrp="1"/>
          </p:cNvSpPr>
          <p:nvPr>
            <p:ph type="body" idx="1"/>
          </p:nvPr>
        </p:nvSpPr>
        <p:spPr>
          <a:xfrm>
            <a:off x="3006406" y="680073"/>
            <a:ext cx="3251400" cy="4478100"/>
          </a:xfrm>
          <a:prstGeom prst="rect">
            <a:avLst/>
          </a:prstGeom>
          <a:noFill/>
          <a:ln>
            <a:noFill/>
          </a:ln>
        </p:spPr>
        <p:txBody>
          <a:bodyPr wrap="square" lIns="68575" tIns="34275" rIns="68575" bIns="34275" anchor="t" anchorCtr="0">
            <a:noAutofit/>
          </a:bodyPr>
          <a:lstStyle/>
          <a:p>
            <a:pPr marL="177800" marR="0" lvl="0" indent="-158750" algn="l" rtl="0">
              <a:lnSpc>
                <a:spcPct val="100000"/>
              </a:lnSpc>
              <a:spcBef>
                <a:spcPts val="800"/>
              </a:spcBef>
              <a:spcAft>
                <a:spcPts val="0"/>
              </a:spcAft>
              <a:buClr>
                <a:schemeClr val="dk1"/>
              </a:buClr>
              <a:buSzPct val="100000"/>
              <a:buFont typeface="Arial"/>
              <a:buChar char="•"/>
            </a:pPr>
            <a:r>
              <a:rPr lang="en" sz="1500" b="0" i="0" u="none" strike="noStrike" cap="none">
                <a:solidFill>
                  <a:schemeClr val="dk1"/>
                </a:solidFill>
                <a:latin typeface="Arial"/>
                <a:ea typeface="Arial"/>
                <a:cs typeface="Arial"/>
                <a:sym typeface="Arial"/>
              </a:rPr>
              <a:t>Suppose there are </a:t>
            </a:r>
            <a:r>
              <a:rPr lang="en" sz="1500" b="0" i="1" u="none" strike="noStrike" cap="none">
                <a:solidFill>
                  <a:schemeClr val="dk1"/>
                </a:solidFill>
                <a:latin typeface="Arial"/>
                <a:ea typeface="Arial"/>
                <a:cs typeface="Arial"/>
                <a:sym typeface="Arial"/>
              </a:rPr>
              <a:t>k</a:t>
            </a:r>
            <a:r>
              <a:rPr lang="en" sz="1500" b="0" i="0" u="none" strike="noStrike" cap="none">
                <a:solidFill>
                  <a:schemeClr val="dk1"/>
                </a:solidFill>
                <a:latin typeface="Arial"/>
                <a:ea typeface="Arial"/>
                <a:cs typeface="Arial"/>
                <a:sym typeface="Arial"/>
              </a:rPr>
              <a:t> genome elements. For element </a:t>
            </a:r>
            <a:r>
              <a:rPr lang="en" sz="1500" b="0" i="1" u="none" strike="noStrike" cap="none">
                <a:solidFill>
                  <a:schemeClr val="dk1"/>
                </a:solidFill>
                <a:latin typeface="Arial"/>
                <a:ea typeface="Arial"/>
                <a:cs typeface="Arial"/>
                <a:sym typeface="Arial"/>
              </a:rPr>
              <a:t>i</a:t>
            </a:r>
            <a:r>
              <a:rPr lang="en" sz="1500" b="0" i="0" u="none" strike="noStrike" cap="none">
                <a:solidFill>
                  <a:schemeClr val="dk1"/>
                </a:solidFill>
                <a:latin typeface="Arial"/>
                <a:ea typeface="Arial"/>
                <a:cs typeface="Arial"/>
                <a:sym typeface="Arial"/>
              </a:rPr>
              <a:t>, define:</a:t>
            </a:r>
          </a:p>
          <a:p>
            <a:pPr marL="520700" marR="0" lvl="1" indent="-152400" algn="l" rtl="0">
              <a:lnSpc>
                <a:spcPct val="100000"/>
              </a:lnSpc>
              <a:spcBef>
                <a:spcPts val="400"/>
              </a:spcBef>
              <a:spcAft>
                <a:spcPts val="0"/>
              </a:spcAft>
              <a:buClr>
                <a:srgbClr val="FF0000"/>
              </a:buClr>
              <a:buSzPct val="100000"/>
              <a:buFont typeface="Arial"/>
              <a:buChar char="–"/>
            </a:pPr>
            <a:r>
              <a:rPr lang="en" sz="1200" b="0" i="1" u="none" strike="noStrike" cap="none">
                <a:solidFill>
                  <a:srgbClr val="FF0000"/>
                </a:solidFill>
                <a:latin typeface="Arial"/>
                <a:ea typeface="Arial"/>
                <a:cs typeface="Arial"/>
                <a:sym typeface="Arial"/>
              </a:rPr>
              <a:t>n</a:t>
            </a:r>
            <a:r>
              <a:rPr lang="en" sz="1200" b="0" i="1" u="none" strike="noStrike" cap="none" baseline="-25000">
                <a:solidFill>
                  <a:srgbClr val="FF0000"/>
                </a:solidFill>
                <a:latin typeface="Arial"/>
                <a:ea typeface="Arial"/>
                <a:cs typeface="Arial"/>
                <a:sym typeface="Arial"/>
              </a:rPr>
              <a:t>i</a:t>
            </a:r>
            <a:r>
              <a:rPr lang="en" sz="1200" b="0" i="0" u="none" strike="noStrike" cap="none">
                <a:solidFill>
                  <a:srgbClr val="0000FF"/>
                </a:solidFill>
                <a:latin typeface="Arial"/>
                <a:ea typeface="Arial"/>
                <a:cs typeface="Arial"/>
                <a:sym typeface="Arial"/>
              </a:rPr>
              <a:t>: total number of nucleotides</a:t>
            </a:r>
          </a:p>
          <a:p>
            <a:pPr marL="520700" marR="0" lvl="1" indent="-152400" algn="l" rtl="0">
              <a:lnSpc>
                <a:spcPct val="100000"/>
              </a:lnSpc>
              <a:spcBef>
                <a:spcPts val="400"/>
              </a:spcBef>
              <a:spcAft>
                <a:spcPts val="0"/>
              </a:spcAft>
              <a:buClr>
                <a:srgbClr val="4C9900"/>
              </a:buClr>
              <a:buSzPct val="100000"/>
              <a:buFont typeface="Arial"/>
              <a:buChar char="–"/>
            </a:pPr>
            <a:r>
              <a:rPr lang="en" sz="1200" b="0" i="1" u="none" strike="noStrike" cap="none">
                <a:solidFill>
                  <a:srgbClr val="4C9900"/>
                </a:solidFill>
                <a:latin typeface="Arial"/>
                <a:ea typeface="Arial"/>
                <a:cs typeface="Arial"/>
                <a:sym typeface="Arial"/>
              </a:rPr>
              <a:t>x</a:t>
            </a:r>
            <a:r>
              <a:rPr lang="en" sz="1200" b="0" i="1" u="none" strike="noStrike" cap="none" baseline="-25000">
                <a:solidFill>
                  <a:srgbClr val="008000"/>
                </a:solidFill>
                <a:latin typeface="Arial"/>
                <a:ea typeface="Arial"/>
                <a:cs typeface="Arial"/>
                <a:sym typeface="Arial"/>
              </a:rPr>
              <a:t>i</a:t>
            </a:r>
            <a:r>
              <a:rPr lang="en" sz="1200" b="0" i="0" u="none" strike="noStrike" cap="none">
                <a:solidFill>
                  <a:srgbClr val="0000FF"/>
                </a:solidFill>
                <a:latin typeface="Arial"/>
                <a:ea typeface="Arial"/>
                <a:cs typeface="Arial"/>
                <a:sym typeface="Arial"/>
              </a:rPr>
              <a:t>: the number of mutations within the element</a:t>
            </a:r>
          </a:p>
          <a:p>
            <a:pPr marL="520700" marR="0" lvl="1" indent="-152400" algn="l" rtl="0">
              <a:lnSpc>
                <a:spcPct val="100000"/>
              </a:lnSpc>
              <a:spcBef>
                <a:spcPts val="400"/>
              </a:spcBef>
              <a:spcAft>
                <a:spcPts val="0"/>
              </a:spcAft>
              <a:buClr>
                <a:srgbClr val="996633"/>
              </a:buClr>
              <a:buSzPct val="100000"/>
              <a:buFont typeface="Arial"/>
              <a:buChar char="–"/>
            </a:pPr>
            <a:r>
              <a:rPr lang="en" sz="1200" b="0" i="1" u="none" strike="noStrike" cap="none">
                <a:solidFill>
                  <a:srgbClr val="996633"/>
                </a:solidFill>
                <a:latin typeface="Arial"/>
                <a:ea typeface="Arial"/>
                <a:cs typeface="Arial"/>
                <a:sym typeface="Arial"/>
              </a:rPr>
              <a:t>p</a:t>
            </a:r>
            <a:r>
              <a:rPr lang="en" sz="1200" b="0" i="0" u="none" strike="noStrike" cap="none">
                <a:solidFill>
                  <a:srgbClr val="0000FF"/>
                </a:solidFill>
                <a:latin typeface="Arial"/>
                <a:ea typeface="Arial"/>
                <a:cs typeface="Arial"/>
                <a:sym typeface="Arial"/>
              </a:rPr>
              <a:t>: the mutation rate</a:t>
            </a:r>
          </a:p>
          <a:p>
            <a:pPr marL="520700" marR="0" lvl="1" indent="-152400" algn="l" rtl="0">
              <a:lnSpc>
                <a:spcPct val="100000"/>
              </a:lnSpc>
              <a:spcBef>
                <a:spcPts val="400"/>
              </a:spcBef>
              <a:spcAft>
                <a:spcPts val="0"/>
              </a:spcAft>
              <a:buClr>
                <a:srgbClr val="660066"/>
              </a:buClr>
              <a:buSzPct val="100000"/>
              <a:buFont typeface="Arial"/>
              <a:buChar char="–"/>
            </a:pPr>
            <a:r>
              <a:rPr lang="en" sz="1200" b="0" i="1" u="none" strike="noStrike" cap="none">
                <a:solidFill>
                  <a:srgbClr val="660066"/>
                </a:solidFill>
                <a:latin typeface="Arial"/>
                <a:ea typeface="Arial"/>
                <a:cs typeface="Arial"/>
                <a:sym typeface="Arial"/>
              </a:rPr>
              <a:t>R</a:t>
            </a:r>
            <a:r>
              <a:rPr lang="en" sz="1200" b="0" i="1" u="none" strike="noStrike" cap="none" baseline="-25000">
                <a:solidFill>
                  <a:srgbClr val="660066"/>
                </a:solidFill>
                <a:latin typeface="Arial"/>
                <a:ea typeface="Arial"/>
                <a:cs typeface="Arial"/>
                <a:sym typeface="Arial"/>
              </a:rPr>
              <a:t>i</a:t>
            </a:r>
            <a:r>
              <a:rPr lang="en" sz="1200" b="0" i="0" u="none" strike="noStrike" cap="none">
                <a:solidFill>
                  <a:srgbClr val="0000FF"/>
                </a:solidFill>
                <a:latin typeface="Arial"/>
                <a:ea typeface="Arial"/>
                <a:cs typeface="Arial"/>
                <a:sym typeface="Arial"/>
              </a:rPr>
              <a:t>: the covariate rank of the element</a:t>
            </a:r>
          </a:p>
          <a:p>
            <a:pPr marL="177800" marR="0" lvl="0" indent="-158750" algn="l" rtl="0">
              <a:lnSpc>
                <a:spcPct val="100000"/>
              </a:lnSpc>
              <a:spcBef>
                <a:spcPts val="800"/>
              </a:spcBef>
              <a:spcAft>
                <a:spcPts val="0"/>
              </a:spcAft>
              <a:buClr>
                <a:schemeClr val="dk1"/>
              </a:buClr>
              <a:buSzPct val="100000"/>
              <a:buFont typeface="Arial"/>
              <a:buChar char="•"/>
            </a:pPr>
            <a:r>
              <a:rPr lang="en" sz="1500" b="0" i="0" u="none" strike="noStrike" cap="none">
                <a:solidFill>
                  <a:schemeClr val="dk1"/>
                </a:solidFill>
                <a:latin typeface="Arial"/>
                <a:ea typeface="Arial"/>
                <a:cs typeface="Arial"/>
                <a:sym typeface="Arial"/>
              </a:rPr>
              <a:t>Non-parametric model is useful when covariate data is missing for the studied annotations</a:t>
            </a:r>
          </a:p>
          <a:p>
            <a:pPr marL="520700" marR="0" lvl="1" indent="-152400" algn="l" rtl="0">
              <a:lnSpc>
                <a:spcPct val="100000"/>
              </a:lnSpc>
              <a:spcBef>
                <a:spcPts val="400"/>
              </a:spcBef>
              <a:buClr>
                <a:schemeClr val="dk1"/>
              </a:buClr>
              <a:buSzPct val="100000"/>
              <a:buFont typeface="Arial"/>
              <a:buChar char="•"/>
            </a:pPr>
            <a:r>
              <a:rPr lang="en" sz="1200" b="0" i="0" u="none" strike="noStrike" cap="none">
                <a:solidFill>
                  <a:schemeClr val="dk1"/>
                </a:solidFill>
                <a:latin typeface="Arial"/>
                <a:ea typeface="Arial"/>
                <a:cs typeface="Arial"/>
                <a:sym typeface="Arial"/>
              </a:rPr>
              <a:t>Also sidesteps issue of properly identifying and modeling every relevant covariate </a:t>
            </a:r>
            <a:br>
              <a:rPr lang="en" sz="1200" b="0" i="0" u="none" strike="noStrike" cap="none">
                <a:solidFill>
                  <a:schemeClr val="dk1"/>
                </a:solidFill>
                <a:latin typeface="Arial"/>
                <a:ea typeface="Arial"/>
                <a:cs typeface="Arial"/>
                <a:sym typeface="Arial"/>
              </a:rPr>
            </a:br>
            <a:r>
              <a:rPr lang="en" sz="1200" b="0" i="0" u="none" strike="noStrike" cap="none">
                <a:solidFill>
                  <a:schemeClr val="dk1"/>
                </a:solidFill>
                <a:latin typeface="Arial"/>
                <a:ea typeface="Arial"/>
                <a:cs typeface="Arial"/>
                <a:sym typeface="Arial"/>
              </a:rPr>
              <a:t>(possibly hundreds)</a:t>
            </a:r>
          </a:p>
        </p:txBody>
      </p:sp>
      <p:sp>
        <p:nvSpPr>
          <p:cNvPr id="1153" name="Shape 1153"/>
          <p:cNvSpPr txBox="1"/>
          <p:nvPr/>
        </p:nvSpPr>
        <p:spPr>
          <a:xfrm>
            <a:off x="147422" y="916255"/>
            <a:ext cx="3029100" cy="813300"/>
          </a:xfrm>
          <a:prstGeom prst="rect">
            <a:avLst/>
          </a:prstGeom>
          <a:noFill/>
          <a:ln>
            <a:noFill/>
          </a:ln>
        </p:spPr>
        <p:txBody>
          <a:bodyPr wrap="square" lIns="68575" tIns="34275" rIns="68575" bIns="34275" anchor="t" anchorCtr="0">
            <a:noAutofit/>
          </a:bodyPr>
          <a:lstStyle/>
          <a:p>
            <a:pPr marL="0" marR="0" lvl="0" indent="0" algn="l" rtl="0">
              <a:spcBef>
                <a:spcPts val="0"/>
              </a:spcBef>
              <a:spcAft>
                <a:spcPts val="0"/>
              </a:spcAft>
              <a:buClr>
                <a:schemeClr val="dk1"/>
              </a:buClr>
              <a:buSzPct val="25000"/>
              <a:buFont typeface="Arial"/>
              <a:buNone/>
            </a:pPr>
            <a:r>
              <a:rPr lang="en" sz="1400" b="1" i="0" u="none" strike="noStrike" cap="none">
                <a:solidFill>
                  <a:schemeClr val="dk1"/>
                </a:solidFill>
                <a:latin typeface="Arial"/>
                <a:ea typeface="Arial"/>
                <a:cs typeface="Arial"/>
                <a:sym typeface="Arial"/>
              </a:rPr>
              <a:t>Model 1: Constant Background Mutation Rate (Model from Previous Work)</a:t>
            </a:r>
          </a:p>
          <a:p>
            <a:pPr marL="0" marR="0" lvl="0" indent="0" algn="l" rtl="0">
              <a:spcBef>
                <a:spcPts val="300"/>
              </a:spcBef>
              <a:spcAft>
                <a:spcPts val="0"/>
              </a:spcAft>
              <a:buClr>
                <a:schemeClr val="dk1"/>
              </a:buClr>
              <a:buFont typeface="Arial"/>
              <a:buNone/>
            </a:pPr>
            <a:endParaRPr sz="1400" b="0" i="0" u="none" strike="noStrike" cap="none">
              <a:solidFill>
                <a:schemeClr val="dk1"/>
              </a:solidFill>
              <a:latin typeface="Arial"/>
              <a:ea typeface="Arial"/>
              <a:cs typeface="Arial"/>
              <a:sym typeface="Arial"/>
            </a:endParaRPr>
          </a:p>
          <a:p>
            <a:pPr marL="0" marR="0" lvl="0" indent="0" algn="l" rtl="0">
              <a:spcBef>
                <a:spcPts val="300"/>
              </a:spcBef>
              <a:buClr>
                <a:schemeClr val="dk1"/>
              </a:buClr>
              <a:buFont typeface="Arial"/>
              <a:buNone/>
            </a:pPr>
            <a:endParaRPr sz="1400" b="0" i="0" u="none" strike="noStrike" cap="none">
              <a:solidFill>
                <a:schemeClr val="dk1"/>
              </a:solidFill>
              <a:latin typeface="Arial"/>
              <a:ea typeface="Arial"/>
              <a:cs typeface="Arial"/>
              <a:sym typeface="Arial"/>
            </a:endParaRPr>
          </a:p>
        </p:txBody>
      </p:sp>
      <p:cxnSp>
        <p:nvCxnSpPr>
          <p:cNvPr id="1154" name="Shape 1154"/>
          <p:cNvCxnSpPr/>
          <p:nvPr/>
        </p:nvCxnSpPr>
        <p:spPr>
          <a:xfrm flipH="1">
            <a:off x="131879" y="916256"/>
            <a:ext cx="8400" cy="3837900"/>
          </a:xfrm>
          <a:prstGeom prst="straightConnector1">
            <a:avLst/>
          </a:prstGeom>
          <a:noFill/>
          <a:ln w="12700" cap="flat" cmpd="sng">
            <a:solidFill>
              <a:srgbClr val="2F5496"/>
            </a:solidFill>
            <a:prstDash val="solid"/>
            <a:miter lim="800000"/>
            <a:headEnd type="none" w="med" len="med"/>
            <a:tailEnd type="none" w="med" len="med"/>
          </a:ln>
        </p:spPr>
      </p:cxnSp>
      <p:cxnSp>
        <p:nvCxnSpPr>
          <p:cNvPr id="1155" name="Shape 1155"/>
          <p:cNvCxnSpPr/>
          <p:nvPr/>
        </p:nvCxnSpPr>
        <p:spPr>
          <a:xfrm>
            <a:off x="120416" y="4756847"/>
            <a:ext cx="2989500" cy="3600"/>
          </a:xfrm>
          <a:prstGeom prst="straightConnector1">
            <a:avLst/>
          </a:prstGeom>
          <a:noFill/>
          <a:ln w="12700" cap="flat" cmpd="sng">
            <a:solidFill>
              <a:srgbClr val="2F5496"/>
            </a:solidFill>
            <a:prstDash val="solid"/>
            <a:miter lim="800000"/>
            <a:headEnd type="none" w="med" len="med"/>
            <a:tailEnd type="none" w="med" len="med"/>
          </a:ln>
        </p:spPr>
      </p:cxnSp>
      <p:cxnSp>
        <p:nvCxnSpPr>
          <p:cNvPr id="1156" name="Shape 1156"/>
          <p:cNvCxnSpPr/>
          <p:nvPr/>
        </p:nvCxnSpPr>
        <p:spPr>
          <a:xfrm>
            <a:off x="140278" y="916256"/>
            <a:ext cx="2961000" cy="16500"/>
          </a:xfrm>
          <a:prstGeom prst="straightConnector1">
            <a:avLst/>
          </a:prstGeom>
          <a:noFill/>
          <a:ln w="12700" cap="flat" cmpd="sng">
            <a:solidFill>
              <a:srgbClr val="2F5496"/>
            </a:solidFill>
            <a:prstDash val="solid"/>
            <a:miter lim="800000"/>
            <a:headEnd type="none" w="med" len="med"/>
            <a:tailEnd type="none" w="med" len="med"/>
          </a:ln>
        </p:spPr>
      </p:cxnSp>
      <p:cxnSp>
        <p:nvCxnSpPr>
          <p:cNvPr id="1157" name="Shape 1157"/>
          <p:cNvCxnSpPr/>
          <p:nvPr/>
        </p:nvCxnSpPr>
        <p:spPr>
          <a:xfrm>
            <a:off x="140278" y="1872328"/>
            <a:ext cx="2960100" cy="8100"/>
          </a:xfrm>
          <a:prstGeom prst="straightConnector1">
            <a:avLst/>
          </a:prstGeom>
          <a:noFill/>
          <a:ln w="12700" cap="flat" cmpd="sng">
            <a:solidFill>
              <a:srgbClr val="2F5496"/>
            </a:solidFill>
            <a:prstDash val="solid"/>
            <a:miter lim="800000"/>
            <a:headEnd type="none" w="med" len="med"/>
            <a:tailEnd type="none" w="med" len="med"/>
          </a:ln>
        </p:spPr>
      </p:cxnSp>
      <p:cxnSp>
        <p:nvCxnSpPr>
          <p:cNvPr id="1158" name="Shape 1158"/>
          <p:cNvCxnSpPr/>
          <p:nvPr/>
        </p:nvCxnSpPr>
        <p:spPr>
          <a:xfrm>
            <a:off x="131943" y="3343259"/>
            <a:ext cx="2973300" cy="8100"/>
          </a:xfrm>
          <a:prstGeom prst="straightConnector1">
            <a:avLst/>
          </a:prstGeom>
          <a:noFill/>
          <a:ln w="12700" cap="flat" cmpd="sng">
            <a:solidFill>
              <a:srgbClr val="2F5496"/>
            </a:solidFill>
            <a:prstDash val="solid"/>
            <a:miter lim="800000"/>
            <a:headEnd type="none" w="med" len="med"/>
            <a:tailEnd type="none" w="med" len="med"/>
          </a:ln>
        </p:spPr>
      </p:cxnSp>
      <p:sp>
        <p:nvSpPr>
          <p:cNvPr id="1159" name="Shape 1159"/>
          <p:cNvSpPr/>
          <p:nvPr/>
        </p:nvSpPr>
        <p:spPr>
          <a:xfrm>
            <a:off x="120416" y="4791572"/>
            <a:ext cx="1450200" cy="1965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7F7F7F"/>
              </a:buClr>
              <a:buSzPct val="25000"/>
              <a:buFont typeface="Arial"/>
              <a:buNone/>
            </a:pPr>
            <a:r>
              <a:rPr lang="en" sz="800" b="0" i="0" u="none" strike="noStrike" cap="none">
                <a:solidFill>
                  <a:srgbClr val="7F7F7F"/>
                </a:solidFill>
                <a:latin typeface="Arial"/>
                <a:ea typeface="Arial"/>
                <a:cs typeface="Arial"/>
                <a:sym typeface="Arial"/>
              </a:rPr>
              <a:t>[Lochovsky et al. </a:t>
            </a:r>
            <a:r>
              <a:rPr lang="en" sz="800" b="0" i="1" u="none" strike="noStrike" cap="none">
                <a:solidFill>
                  <a:srgbClr val="7F7F7F"/>
                </a:solidFill>
                <a:latin typeface="Arial"/>
                <a:ea typeface="Arial"/>
                <a:cs typeface="Arial"/>
                <a:sym typeface="Arial"/>
              </a:rPr>
              <a:t>NAR</a:t>
            </a:r>
            <a:r>
              <a:rPr lang="en" sz="800" b="0" i="0" u="none" strike="noStrike" cap="none">
                <a:solidFill>
                  <a:srgbClr val="7F7F7F"/>
                </a:solidFill>
                <a:latin typeface="Arial"/>
                <a:ea typeface="Arial"/>
                <a:cs typeface="Arial"/>
                <a:sym typeface="Arial"/>
              </a:rPr>
              <a:t> (’15)]</a:t>
            </a:r>
          </a:p>
        </p:txBody>
      </p:sp>
      <p:cxnSp>
        <p:nvCxnSpPr>
          <p:cNvPr id="1160" name="Shape 1160"/>
          <p:cNvCxnSpPr/>
          <p:nvPr/>
        </p:nvCxnSpPr>
        <p:spPr>
          <a:xfrm flipH="1">
            <a:off x="3096413" y="923888"/>
            <a:ext cx="3000" cy="3836700"/>
          </a:xfrm>
          <a:prstGeom prst="straightConnector1">
            <a:avLst/>
          </a:prstGeom>
          <a:noFill/>
          <a:ln w="12700" cap="flat" cmpd="sng">
            <a:solidFill>
              <a:srgbClr val="2F5496"/>
            </a:solidFill>
            <a:prstDash val="solid"/>
            <a:miter lim="800000"/>
            <a:headEnd type="none" w="med" len="med"/>
            <a:tailEnd type="none" w="med" len="med"/>
          </a:ln>
        </p:spPr>
      </p:cxnSp>
      <p:sp>
        <p:nvSpPr>
          <p:cNvPr id="1161" name="Shape 1161"/>
          <p:cNvSpPr txBox="1"/>
          <p:nvPr/>
        </p:nvSpPr>
        <p:spPr>
          <a:xfrm>
            <a:off x="442315" y="618426"/>
            <a:ext cx="2422467" cy="330502"/>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500" b="1" i="0" u="none" strike="noStrike" cap="none">
                <a:solidFill>
                  <a:srgbClr val="4C9900"/>
                </a:solidFill>
                <a:latin typeface="Merriweather Sans"/>
                <a:ea typeface="Merriweather Sans"/>
                <a:cs typeface="Merriweather Sans"/>
                <a:sym typeface="Merriweather Sans"/>
              </a:rPr>
              <a:t>PARAMETRIC MODELS</a:t>
            </a:r>
          </a:p>
        </p:txBody>
      </p:sp>
      <p:sp>
        <p:nvSpPr>
          <p:cNvPr id="1162" name="Shape 1162"/>
          <p:cNvSpPr txBox="1"/>
          <p:nvPr/>
        </p:nvSpPr>
        <p:spPr>
          <a:xfrm>
            <a:off x="6237630" y="1342477"/>
            <a:ext cx="2718000" cy="484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400" b="1">
                <a:solidFill>
                  <a:schemeClr val="dk1"/>
                </a:solidFill>
                <a:latin typeface="Arial"/>
                <a:ea typeface="Arial"/>
                <a:cs typeface="Arial"/>
                <a:sym typeface="Arial"/>
              </a:rPr>
              <a:t>Model 3a: Random Permutation of Input Annotations</a:t>
            </a:r>
          </a:p>
        </p:txBody>
      </p:sp>
      <p:sp>
        <p:nvSpPr>
          <p:cNvPr id="1163" name="Shape 1163"/>
          <p:cNvSpPr txBox="1"/>
          <p:nvPr/>
        </p:nvSpPr>
        <p:spPr>
          <a:xfrm>
            <a:off x="6226712" y="1946510"/>
            <a:ext cx="2739900" cy="11079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400">
                <a:solidFill>
                  <a:schemeClr val="dk1"/>
                </a:solidFill>
                <a:latin typeface="Cambria Math"/>
                <a:ea typeface="Cambria Math"/>
                <a:cs typeface="Cambria Math"/>
                <a:sym typeface="Cambria Math"/>
              </a:rPr>
              <a:t>Shuffle annotations within local region to assess background mutation rate.</a:t>
            </a:r>
          </a:p>
        </p:txBody>
      </p:sp>
      <p:sp>
        <p:nvSpPr>
          <p:cNvPr id="1164" name="Shape 1164"/>
          <p:cNvSpPr txBox="1"/>
          <p:nvPr/>
        </p:nvSpPr>
        <p:spPr>
          <a:xfrm>
            <a:off x="133010" y="1875636"/>
            <a:ext cx="3315000" cy="484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400" b="1">
                <a:solidFill>
                  <a:schemeClr val="dk1"/>
                </a:solidFill>
                <a:latin typeface="Arial"/>
                <a:ea typeface="Arial"/>
                <a:cs typeface="Arial"/>
                <a:sym typeface="Arial"/>
              </a:rPr>
              <a:t>Model 2a: Varying Mutation Rate</a:t>
            </a:r>
          </a:p>
          <a:p>
            <a:pPr marL="0" marR="0" lvl="0" indent="0" algn="l" rtl="0">
              <a:spcBef>
                <a:spcPts val="0"/>
              </a:spcBef>
              <a:buSzPct val="25000"/>
              <a:buNone/>
            </a:pPr>
            <a:r>
              <a:rPr lang="en" sz="1400" b="1">
                <a:solidFill>
                  <a:schemeClr val="dk1"/>
                </a:solidFill>
                <a:latin typeface="Arial"/>
                <a:ea typeface="Arial"/>
                <a:cs typeface="Arial"/>
                <a:sym typeface="Arial"/>
              </a:rPr>
              <a:t>with Single Covariate Correction</a:t>
            </a:r>
          </a:p>
        </p:txBody>
      </p:sp>
      <p:sp>
        <p:nvSpPr>
          <p:cNvPr id="1165" name="Shape 1165"/>
          <p:cNvSpPr txBox="1"/>
          <p:nvPr/>
        </p:nvSpPr>
        <p:spPr>
          <a:xfrm>
            <a:off x="157606" y="2323861"/>
            <a:ext cx="1703700" cy="276900"/>
          </a:xfrm>
          <a:prstGeom prst="rect">
            <a:avLst/>
          </a:prstGeom>
          <a:blipFill rotWithShape="1">
            <a:blip r:embed="rId3">
              <a:alphaModFix/>
            </a:blip>
            <a:stretch>
              <a:fillRect b="-4919"/>
            </a:stretch>
          </a:blipFill>
          <a:ln>
            <a:noFill/>
          </a:ln>
        </p:spPr>
        <p:txBody>
          <a:bodyPr wrap="square" lIns="68575" tIns="34275" rIns="68575" bIns="34275" anchor="t" anchorCtr="0">
            <a:noAutofit/>
          </a:bodyPr>
          <a:lstStyle/>
          <a:p>
            <a:pPr marL="0" marR="0" lvl="0" indent="0" algn="l" rtl="0">
              <a:spcBef>
                <a:spcPts val="0"/>
              </a:spcBef>
              <a:buSzPct val="25000"/>
              <a:buNone/>
            </a:pPr>
            <a:r>
              <a:rPr lang="en" sz="1400">
                <a:latin typeface="Calibri"/>
                <a:ea typeface="Calibri"/>
                <a:cs typeface="Calibri"/>
                <a:sym typeface="Calibri"/>
              </a:rPr>
              <a:t> </a:t>
            </a:r>
          </a:p>
        </p:txBody>
      </p:sp>
      <p:sp>
        <p:nvSpPr>
          <p:cNvPr id="1166" name="Shape 1166"/>
          <p:cNvSpPr txBox="1"/>
          <p:nvPr/>
        </p:nvSpPr>
        <p:spPr>
          <a:xfrm>
            <a:off x="148612" y="1559774"/>
            <a:ext cx="1655400" cy="276900"/>
          </a:xfrm>
          <a:prstGeom prst="rect">
            <a:avLst/>
          </a:prstGeom>
          <a:blipFill rotWithShape="1">
            <a:blip r:embed="rId4">
              <a:alphaModFix/>
            </a:blip>
            <a:stretch>
              <a:fillRect b="-4919"/>
            </a:stretch>
          </a:blipFill>
          <a:ln>
            <a:noFill/>
          </a:ln>
        </p:spPr>
        <p:txBody>
          <a:bodyPr wrap="square" lIns="68575" tIns="34275" rIns="68575" bIns="34275" anchor="t" anchorCtr="0">
            <a:noAutofit/>
          </a:bodyPr>
          <a:lstStyle/>
          <a:p>
            <a:pPr marL="0" marR="0" lvl="0" indent="0" algn="l" rtl="0">
              <a:spcBef>
                <a:spcPts val="0"/>
              </a:spcBef>
              <a:buSzPct val="25000"/>
              <a:buNone/>
            </a:pPr>
            <a:r>
              <a:rPr lang="en" sz="1400">
                <a:latin typeface="Calibri"/>
                <a:ea typeface="Calibri"/>
                <a:cs typeface="Calibri"/>
                <a:sym typeface="Calibri"/>
              </a:rPr>
              <a:t> </a:t>
            </a:r>
          </a:p>
        </p:txBody>
      </p:sp>
      <p:sp>
        <p:nvSpPr>
          <p:cNvPr id="1167" name="Shape 1167"/>
          <p:cNvSpPr txBox="1"/>
          <p:nvPr/>
        </p:nvSpPr>
        <p:spPr>
          <a:xfrm>
            <a:off x="226399" y="2600195"/>
            <a:ext cx="1566000" cy="234300"/>
          </a:xfrm>
          <a:prstGeom prst="rect">
            <a:avLst/>
          </a:prstGeom>
          <a:blipFill rotWithShape="1">
            <a:blip r:embed="rId5">
              <a:alphaModFix/>
            </a:blip>
            <a:stretch>
              <a:fillRect l="-2339" t="-217624" r="-9938" b="-315648"/>
            </a:stretch>
          </a:blipFill>
          <a:ln>
            <a:noFill/>
          </a:ln>
        </p:spPr>
        <p:txBody>
          <a:bodyPr wrap="square" lIns="68575" tIns="34275" rIns="68575" bIns="34275" anchor="t" anchorCtr="0">
            <a:noAutofit/>
          </a:bodyPr>
          <a:lstStyle/>
          <a:p>
            <a:pPr marL="0" marR="0" lvl="0" indent="0" algn="l" rtl="0">
              <a:spcBef>
                <a:spcPts val="0"/>
              </a:spcBef>
              <a:buSzPct val="25000"/>
              <a:buNone/>
            </a:pPr>
            <a:r>
              <a:rPr lang="en" sz="1400">
                <a:latin typeface="Calibri"/>
                <a:ea typeface="Calibri"/>
                <a:cs typeface="Calibri"/>
                <a:sym typeface="Calibri"/>
              </a:rPr>
              <a:t> </a:t>
            </a:r>
          </a:p>
        </p:txBody>
      </p:sp>
      <p:sp>
        <p:nvSpPr>
          <p:cNvPr id="1168" name="Shape 1168"/>
          <p:cNvSpPr txBox="1"/>
          <p:nvPr/>
        </p:nvSpPr>
        <p:spPr>
          <a:xfrm>
            <a:off x="252383" y="2873773"/>
            <a:ext cx="2612400" cy="442200"/>
          </a:xfrm>
          <a:prstGeom prst="rect">
            <a:avLst/>
          </a:prstGeom>
          <a:blipFill rotWithShape="1">
            <a:blip r:embed="rId6">
              <a:alphaModFix/>
            </a:blip>
            <a:stretch>
              <a:fillRect l="-12238" t="-115614" r="-3318" b="-120825"/>
            </a:stretch>
          </a:blipFill>
          <a:ln>
            <a:noFill/>
          </a:ln>
        </p:spPr>
        <p:txBody>
          <a:bodyPr wrap="square" lIns="68575" tIns="34275" rIns="68575" bIns="34275" anchor="t" anchorCtr="0">
            <a:noAutofit/>
          </a:bodyPr>
          <a:lstStyle/>
          <a:p>
            <a:pPr marL="0" marR="0" lvl="0" indent="0" algn="l" rtl="0">
              <a:spcBef>
                <a:spcPts val="0"/>
              </a:spcBef>
              <a:buSzPct val="25000"/>
              <a:buNone/>
            </a:pPr>
            <a:r>
              <a:rPr lang="en" sz="1400">
                <a:latin typeface="Calibri"/>
                <a:ea typeface="Calibri"/>
                <a:cs typeface="Calibri"/>
                <a:sym typeface="Calibri"/>
              </a:rPr>
              <a:t> </a:t>
            </a:r>
          </a:p>
        </p:txBody>
      </p:sp>
      <p:sp>
        <p:nvSpPr>
          <p:cNvPr id="1169" name="Shape 1169"/>
          <p:cNvSpPr txBox="1"/>
          <p:nvPr/>
        </p:nvSpPr>
        <p:spPr>
          <a:xfrm>
            <a:off x="123608" y="3330999"/>
            <a:ext cx="3315000" cy="484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400" b="1">
                <a:solidFill>
                  <a:schemeClr val="dk1"/>
                </a:solidFill>
                <a:latin typeface="Arial"/>
                <a:ea typeface="Arial"/>
                <a:cs typeface="Arial"/>
                <a:sym typeface="Arial"/>
              </a:rPr>
              <a:t>Model 2b: Varying Mutation Rate</a:t>
            </a:r>
          </a:p>
          <a:p>
            <a:pPr marL="0" marR="0" lvl="0" indent="0" algn="l" rtl="0">
              <a:spcBef>
                <a:spcPts val="0"/>
              </a:spcBef>
              <a:buSzPct val="25000"/>
              <a:buNone/>
            </a:pPr>
            <a:r>
              <a:rPr lang="en" sz="1400" b="1">
                <a:solidFill>
                  <a:schemeClr val="dk1"/>
                </a:solidFill>
                <a:latin typeface="Arial"/>
                <a:ea typeface="Arial"/>
                <a:cs typeface="Arial"/>
                <a:sym typeface="Arial"/>
              </a:rPr>
              <a:t>with Multiple Covariate </a:t>
            </a:r>
            <a:r>
              <a:rPr lang="en" b="1">
                <a:solidFill>
                  <a:schemeClr val="dk1"/>
                </a:solidFill>
                <a:latin typeface="Arial"/>
                <a:ea typeface="Arial"/>
                <a:cs typeface="Arial"/>
                <a:sym typeface="Arial"/>
              </a:rPr>
              <a:t>Correction</a:t>
            </a:r>
          </a:p>
        </p:txBody>
      </p:sp>
      <p:sp>
        <p:nvSpPr>
          <p:cNvPr id="1170" name="Shape 1170"/>
          <p:cNvSpPr txBox="1"/>
          <p:nvPr/>
        </p:nvSpPr>
        <p:spPr>
          <a:xfrm>
            <a:off x="120416" y="3746388"/>
            <a:ext cx="1703700" cy="276900"/>
          </a:xfrm>
          <a:prstGeom prst="rect">
            <a:avLst/>
          </a:prstGeom>
          <a:blipFill rotWithShape="1">
            <a:blip r:embed="rId7">
              <a:alphaModFix/>
            </a:blip>
            <a:stretch>
              <a:fillRect b="-4919"/>
            </a:stretch>
          </a:blipFill>
          <a:ln>
            <a:noFill/>
          </a:ln>
        </p:spPr>
        <p:txBody>
          <a:bodyPr wrap="square" lIns="68575" tIns="34275" rIns="68575" bIns="34275" anchor="t" anchorCtr="0">
            <a:noAutofit/>
          </a:bodyPr>
          <a:lstStyle/>
          <a:p>
            <a:pPr marL="0" marR="0" lvl="0" indent="0" algn="l" rtl="0">
              <a:spcBef>
                <a:spcPts val="0"/>
              </a:spcBef>
              <a:buSzPct val="25000"/>
              <a:buNone/>
            </a:pPr>
            <a:r>
              <a:rPr lang="en" sz="1400">
                <a:latin typeface="Calibri"/>
                <a:ea typeface="Calibri"/>
                <a:cs typeface="Calibri"/>
                <a:sym typeface="Calibri"/>
              </a:rPr>
              <a:t> </a:t>
            </a:r>
          </a:p>
        </p:txBody>
      </p:sp>
      <p:sp>
        <p:nvSpPr>
          <p:cNvPr id="1171" name="Shape 1171"/>
          <p:cNvSpPr txBox="1"/>
          <p:nvPr/>
        </p:nvSpPr>
        <p:spPr>
          <a:xfrm>
            <a:off x="189209" y="4022722"/>
            <a:ext cx="1587300" cy="234300"/>
          </a:xfrm>
          <a:prstGeom prst="rect">
            <a:avLst/>
          </a:prstGeom>
          <a:blipFill rotWithShape="1">
            <a:blip r:embed="rId8">
              <a:alphaModFix/>
            </a:blip>
            <a:stretch>
              <a:fillRect l="-2009" t="-217624" r="-9199" b="-315648"/>
            </a:stretch>
          </a:blipFill>
          <a:ln>
            <a:noFill/>
          </a:ln>
        </p:spPr>
        <p:txBody>
          <a:bodyPr wrap="square" lIns="68575" tIns="34275" rIns="68575" bIns="34275" anchor="t" anchorCtr="0">
            <a:noAutofit/>
          </a:bodyPr>
          <a:lstStyle/>
          <a:p>
            <a:pPr marL="0" marR="0" lvl="0" indent="0" algn="l" rtl="0">
              <a:spcBef>
                <a:spcPts val="0"/>
              </a:spcBef>
              <a:buSzPct val="25000"/>
              <a:buNone/>
            </a:pPr>
            <a:r>
              <a:rPr lang="en" sz="1400">
                <a:latin typeface="Calibri"/>
                <a:ea typeface="Calibri"/>
                <a:cs typeface="Calibri"/>
                <a:sym typeface="Calibri"/>
              </a:rPr>
              <a:t> </a:t>
            </a:r>
          </a:p>
        </p:txBody>
      </p:sp>
      <p:sp>
        <p:nvSpPr>
          <p:cNvPr id="1172" name="Shape 1172"/>
          <p:cNvSpPr txBox="1"/>
          <p:nvPr/>
        </p:nvSpPr>
        <p:spPr>
          <a:xfrm>
            <a:off x="215192" y="4296300"/>
            <a:ext cx="2634000" cy="442200"/>
          </a:xfrm>
          <a:prstGeom prst="rect">
            <a:avLst/>
          </a:prstGeom>
          <a:blipFill rotWithShape="1">
            <a:blip r:embed="rId9">
              <a:alphaModFix/>
            </a:blip>
            <a:stretch>
              <a:fillRect l="-12149" t="-115614" r="-3469" b="-120825"/>
            </a:stretch>
          </a:blipFill>
          <a:ln>
            <a:noFill/>
          </a:ln>
        </p:spPr>
        <p:txBody>
          <a:bodyPr wrap="square" lIns="68575" tIns="34275" rIns="68575" bIns="34275" anchor="t" anchorCtr="0">
            <a:noAutofit/>
          </a:bodyPr>
          <a:lstStyle/>
          <a:p>
            <a:pPr marL="0" marR="0" lvl="0" indent="0" algn="l" rtl="0">
              <a:spcBef>
                <a:spcPts val="0"/>
              </a:spcBef>
              <a:buSzPct val="25000"/>
              <a:buNone/>
            </a:pPr>
            <a:r>
              <a:rPr lang="en" sz="1400">
                <a:latin typeface="Calibri"/>
                <a:ea typeface="Calibri"/>
                <a:cs typeface="Calibri"/>
                <a:sym typeface="Calibri"/>
              </a:rPr>
              <a:t> </a:t>
            </a:r>
          </a:p>
        </p:txBody>
      </p:sp>
      <p:sp>
        <p:nvSpPr>
          <p:cNvPr id="1173" name="Shape 1173"/>
          <p:cNvSpPr/>
          <p:nvPr/>
        </p:nvSpPr>
        <p:spPr>
          <a:xfrm>
            <a:off x="6211225" y="1342474"/>
            <a:ext cx="2749800" cy="1251900"/>
          </a:xfrm>
          <a:prstGeom prst="rect">
            <a:avLst/>
          </a:prstGeom>
          <a:noFill/>
          <a:ln w="12700" cap="flat" cmpd="sng">
            <a:solidFill>
              <a:srgbClr val="31538F"/>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400">
              <a:solidFill>
                <a:schemeClr val="lt1"/>
              </a:solidFill>
              <a:latin typeface="Calibri"/>
              <a:ea typeface="Calibri"/>
              <a:cs typeface="Calibri"/>
              <a:sym typeface="Calibri"/>
            </a:endParaRPr>
          </a:p>
        </p:txBody>
      </p:sp>
      <p:sp>
        <p:nvSpPr>
          <p:cNvPr id="1174" name="Shape 1174"/>
          <p:cNvSpPr/>
          <p:nvPr/>
        </p:nvSpPr>
        <p:spPr>
          <a:xfrm>
            <a:off x="7364106" y="3803203"/>
            <a:ext cx="1588500" cy="1962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7F7F7F"/>
              </a:buClr>
              <a:buSzPct val="25000"/>
              <a:buFont typeface="Arial"/>
              <a:buNone/>
            </a:pPr>
            <a:r>
              <a:rPr lang="en" sz="800" b="0" u="none">
                <a:solidFill>
                  <a:srgbClr val="7F7F7F"/>
                </a:solidFill>
                <a:latin typeface="Arial"/>
                <a:ea typeface="Arial"/>
                <a:cs typeface="Arial"/>
                <a:sym typeface="Arial"/>
              </a:rPr>
              <a:t>[Lochovsky et al. under review]</a:t>
            </a:r>
          </a:p>
        </p:txBody>
      </p:sp>
      <p:sp>
        <p:nvSpPr>
          <p:cNvPr id="1175" name="Shape 1175"/>
          <p:cNvSpPr txBox="1"/>
          <p:nvPr/>
        </p:nvSpPr>
        <p:spPr>
          <a:xfrm>
            <a:off x="6136672" y="656151"/>
            <a:ext cx="2890200" cy="3003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500" b="1" cap="none">
                <a:solidFill>
                  <a:srgbClr val="E69138"/>
                </a:solidFill>
                <a:latin typeface="Merriweather Sans"/>
                <a:ea typeface="Merriweather Sans"/>
                <a:cs typeface="Merriweather Sans"/>
                <a:sym typeface="Merriweather Sans"/>
              </a:rPr>
              <a:t>NON-PARAMETRIC MODELS</a:t>
            </a:r>
          </a:p>
        </p:txBody>
      </p:sp>
      <p:sp>
        <p:nvSpPr>
          <p:cNvPr id="1176" name="Shape 1176"/>
          <p:cNvSpPr txBox="1"/>
          <p:nvPr/>
        </p:nvSpPr>
        <p:spPr>
          <a:xfrm>
            <a:off x="6208689" y="2600474"/>
            <a:ext cx="2718000" cy="484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400" b="1">
                <a:solidFill>
                  <a:schemeClr val="dk1"/>
                </a:solidFill>
                <a:latin typeface="Arial"/>
                <a:ea typeface="Arial"/>
                <a:cs typeface="Arial"/>
                <a:sym typeface="Arial"/>
              </a:rPr>
              <a:t>Model 3b: Random Permutation of Input Variants</a:t>
            </a:r>
          </a:p>
        </p:txBody>
      </p:sp>
      <p:sp>
        <p:nvSpPr>
          <p:cNvPr id="1177" name="Shape 1177"/>
          <p:cNvSpPr txBox="1"/>
          <p:nvPr/>
        </p:nvSpPr>
        <p:spPr>
          <a:xfrm>
            <a:off x="6226712" y="3053016"/>
            <a:ext cx="2739900" cy="11079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400">
                <a:solidFill>
                  <a:schemeClr val="dk1"/>
                </a:solidFill>
                <a:latin typeface="Cambria Math"/>
                <a:ea typeface="Cambria Math"/>
                <a:cs typeface="Cambria Math"/>
                <a:sym typeface="Cambria Math"/>
              </a:rPr>
              <a:t>Shuffle variants within local region to assess background mutation rate.</a:t>
            </a:r>
          </a:p>
        </p:txBody>
      </p:sp>
      <p:sp>
        <p:nvSpPr>
          <p:cNvPr id="1178" name="Shape 1178"/>
          <p:cNvSpPr/>
          <p:nvPr/>
        </p:nvSpPr>
        <p:spPr>
          <a:xfrm>
            <a:off x="6209025" y="2594306"/>
            <a:ext cx="2749800" cy="1126800"/>
          </a:xfrm>
          <a:prstGeom prst="rect">
            <a:avLst/>
          </a:prstGeom>
          <a:noFill/>
          <a:ln w="12700" cap="flat" cmpd="sng">
            <a:solidFill>
              <a:srgbClr val="31538F"/>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400">
              <a:solidFill>
                <a:schemeClr val="lt1"/>
              </a:solidFill>
              <a:latin typeface="Calibri"/>
              <a:ea typeface="Calibri"/>
              <a:cs typeface="Calibri"/>
              <a:sym typeface="Calibri"/>
            </a:endParaRPr>
          </a:p>
        </p:txBody>
      </p:sp>
      <p:sp>
        <p:nvSpPr>
          <p:cNvPr id="1179" name="Shape 1179"/>
          <p:cNvSpPr txBox="1"/>
          <p:nvPr/>
        </p:nvSpPr>
        <p:spPr>
          <a:xfrm>
            <a:off x="6450366" y="832388"/>
            <a:ext cx="2749800" cy="857100"/>
          </a:xfrm>
          <a:prstGeom prst="rect">
            <a:avLst/>
          </a:prstGeom>
          <a:noFill/>
          <a:ln>
            <a:noFill/>
          </a:ln>
        </p:spPr>
        <p:txBody>
          <a:bodyPr wrap="square" lIns="68575" tIns="68575" rIns="68575" bIns="68575" anchor="t" anchorCtr="0">
            <a:noAutofit/>
          </a:bodyPr>
          <a:lstStyle/>
          <a:p>
            <a:pPr lvl="0" rtl="0">
              <a:spcBef>
                <a:spcPts val="0"/>
              </a:spcBef>
              <a:buNone/>
            </a:pPr>
            <a:r>
              <a:rPr lang="en" sz="1400">
                <a:latin typeface="Calibri"/>
                <a:ea typeface="Calibri"/>
                <a:cs typeface="Calibri"/>
                <a:sym typeface="Calibri"/>
              </a:rPr>
              <a:t>Assume constant background mutation rate in local regions.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pic>
        <p:nvPicPr>
          <p:cNvPr id="1185" name="Shape 1185" descr="MOAT-a_only.jpg"/>
          <p:cNvPicPr preferRelativeResize="0"/>
          <p:nvPr/>
        </p:nvPicPr>
        <p:blipFill>
          <a:blip r:embed="rId3">
            <a:alphaModFix/>
          </a:blip>
          <a:stretch>
            <a:fillRect/>
          </a:stretch>
        </p:blipFill>
        <p:spPr>
          <a:xfrm>
            <a:off x="400050" y="1028681"/>
            <a:ext cx="8515349" cy="4008019"/>
          </a:xfrm>
          <a:prstGeom prst="rect">
            <a:avLst/>
          </a:prstGeom>
          <a:noFill/>
          <a:ln>
            <a:noFill/>
          </a:ln>
        </p:spPr>
      </p:pic>
      <p:sp>
        <p:nvSpPr>
          <p:cNvPr id="1186" name="Shape 1186"/>
          <p:cNvSpPr txBox="1">
            <a:spLocks noGrp="1"/>
          </p:cNvSpPr>
          <p:nvPr>
            <p:ph type="title"/>
          </p:nvPr>
        </p:nvSpPr>
        <p:spPr>
          <a:xfrm>
            <a:off x="685800" y="457200"/>
            <a:ext cx="7772400" cy="857400"/>
          </a:xfrm>
          <a:prstGeom prst="rect">
            <a:avLst/>
          </a:prstGeom>
          <a:noFill/>
          <a:ln>
            <a:noFill/>
          </a:ln>
        </p:spPr>
        <p:txBody>
          <a:bodyPr wrap="square" lIns="68575" tIns="34275" rIns="68575" bIns="34275" anchor="ctr" anchorCtr="0">
            <a:noAutofit/>
          </a:bodyPr>
          <a:lstStyle/>
          <a:p>
            <a:pPr marL="0" marR="0" lvl="0" indent="0" rtl="0">
              <a:lnSpc>
                <a:spcPct val="90000"/>
              </a:lnSpc>
              <a:spcBef>
                <a:spcPts val="0"/>
              </a:spcBef>
              <a:buClr>
                <a:schemeClr val="dk1"/>
              </a:buClr>
              <a:buSzPct val="25000"/>
              <a:buFont typeface="Calibri"/>
              <a:buNone/>
            </a:pPr>
            <a:r>
              <a:rPr lang="en" sz="3300" i="0" u="none" strike="noStrike" cap="none">
                <a:solidFill>
                  <a:srgbClr val="22228B"/>
                </a:solidFill>
                <a:latin typeface="Arial"/>
                <a:ea typeface="Arial"/>
                <a:cs typeface="Arial"/>
                <a:sym typeface="Arial"/>
              </a:rPr>
              <a:t>MOAT-a: </a:t>
            </a:r>
            <a:r>
              <a:rPr lang="en" sz="3100" i="0" u="none" strike="noStrike" cap="none">
                <a:solidFill>
                  <a:srgbClr val="22228B"/>
                </a:solidFill>
                <a:latin typeface="Arial"/>
                <a:ea typeface="Arial"/>
                <a:cs typeface="Arial"/>
                <a:sym typeface="Arial"/>
              </a:rPr>
              <a:t>Annotation-based permutation</a:t>
            </a:r>
          </a:p>
        </p:txBody>
      </p:sp>
      <p:sp>
        <p:nvSpPr>
          <p:cNvPr id="1187" name="Shape 1187"/>
          <p:cNvSpPr/>
          <p:nvPr/>
        </p:nvSpPr>
        <p:spPr>
          <a:xfrm>
            <a:off x="6995781" y="4947303"/>
            <a:ext cx="1588500" cy="1962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7F7F7F"/>
              </a:buClr>
              <a:buSzPct val="25000"/>
              <a:buFont typeface="Arial"/>
              <a:buNone/>
            </a:pPr>
            <a:r>
              <a:rPr lang="en" sz="800" b="0" u="none">
                <a:solidFill>
                  <a:srgbClr val="7F7F7F"/>
                </a:solidFill>
                <a:latin typeface="Arial"/>
                <a:ea typeface="Arial"/>
                <a:cs typeface="Arial"/>
                <a:sym typeface="Arial"/>
              </a:rPr>
              <a:t>[Lochovsky et al. under review]</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pic>
        <p:nvPicPr>
          <p:cNvPr id="1193" name="Shape 1193" descr="MOAT-v_only.jpg"/>
          <p:cNvPicPr preferRelativeResize="0"/>
          <p:nvPr/>
        </p:nvPicPr>
        <p:blipFill rotWithShape="1">
          <a:blip r:embed="rId3">
            <a:alphaModFix/>
          </a:blip>
          <a:srcRect l="1847" r="933"/>
          <a:stretch/>
        </p:blipFill>
        <p:spPr>
          <a:xfrm>
            <a:off x="16500" y="1644000"/>
            <a:ext cx="8889799" cy="3465351"/>
          </a:xfrm>
          <a:prstGeom prst="rect">
            <a:avLst/>
          </a:prstGeom>
          <a:noFill/>
          <a:ln>
            <a:noFill/>
          </a:ln>
        </p:spPr>
      </p:pic>
      <p:sp>
        <p:nvSpPr>
          <p:cNvPr id="1194" name="Shape 1194"/>
          <p:cNvSpPr txBox="1">
            <a:spLocks noGrp="1"/>
          </p:cNvSpPr>
          <p:nvPr>
            <p:ph type="title"/>
          </p:nvPr>
        </p:nvSpPr>
        <p:spPr>
          <a:xfrm>
            <a:off x="685800" y="457200"/>
            <a:ext cx="7772400" cy="857400"/>
          </a:xfrm>
          <a:prstGeom prst="rect">
            <a:avLst/>
          </a:prstGeom>
          <a:noFill/>
          <a:ln>
            <a:noFill/>
          </a:ln>
        </p:spPr>
        <p:txBody>
          <a:bodyPr wrap="square" lIns="68575" tIns="34275" rIns="68575" bIns="34275" anchor="ctr" anchorCtr="0">
            <a:noAutofit/>
          </a:bodyPr>
          <a:lstStyle/>
          <a:p>
            <a:pPr marL="0" marR="0" lvl="0" indent="0" rtl="0">
              <a:lnSpc>
                <a:spcPct val="90000"/>
              </a:lnSpc>
              <a:spcBef>
                <a:spcPts val="0"/>
              </a:spcBef>
              <a:buClr>
                <a:schemeClr val="dk1"/>
              </a:buClr>
              <a:buSzPct val="25000"/>
              <a:buFont typeface="Calibri"/>
              <a:buNone/>
            </a:pPr>
            <a:r>
              <a:rPr lang="en" sz="3300" i="0" u="none" strike="noStrike" cap="none">
                <a:solidFill>
                  <a:srgbClr val="22228B"/>
                </a:solidFill>
                <a:latin typeface="Arial"/>
                <a:ea typeface="Arial"/>
                <a:cs typeface="Arial"/>
                <a:sym typeface="Arial"/>
              </a:rPr>
              <a:t>MOAT-v: Variant-based Permutation</a:t>
            </a:r>
          </a:p>
        </p:txBody>
      </p:sp>
      <p:pic>
        <p:nvPicPr>
          <p:cNvPr id="1195" name="Shape 1195" descr="annotation_legend.jpg"/>
          <p:cNvPicPr preferRelativeResize="0"/>
          <p:nvPr/>
        </p:nvPicPr>
        <p:blipFill>
          <a:blip r:embed="rId4">
            <a:alphaModFix/>
          </a:blip>
          <a:stretch>
            <a:fillRect/>
          </a:stretch>
        </p:blipFill>
        <p:spPr>
          <a:xfrm>
            <a:off x="6415416" y="1212392"/>
            <a:ext cx="1835944" cy="292894"/>
          </a:xfrm>
          <a:prstGeom prst="rect">
            <a:avLst/>
          </a:prstGeom>
          <a:noFill/>
          <a:ln>
            <a:noFill/>
          </a:ln>
        </p:spPr>
      </p:pic>
      <p:pic>
        <p:nvPicPr>
          <p:cNvPr id="1196" name="Shape 1196" descr="original_variants_legend.jpg"/>
          <p:cNvPicPr preferRelativeResize="0"/>
          <p:nvPr/>
        </p:nvPicPr>
        <p:blipFill>
          <a:blip r:embed="rId5">
            <a:alphaModFix/>
          </a:blip>
          <a:stretch>
            <a:fillRect/>
          </a:stretch>
        </p:blipFill>
        <p:spPr>
          <a:xfrm>
            <a:off x="6415425" y="1505281"/>
            <a:ext cx="2220306" cy="273844"/>
          </a:xfrm>
          <a:prstGeom prst="rect">
            <a:avLst/>
          </a:prstGeom>
          <a:noFill/>
          <a:ln>
            <a:noFill/>
          </a:ln>
        </p:spPr>
      </p:pic>
      <p:sp>
        <p:nvSpPr>
          <p:cNvPr id="1197" name="Shape 1197"/>
          <p:cNvSpPr/>
          <p:nvPr/>
        </p:nvSpPr>
        <p:spPr>
          <a:xfrm>
            <a:off x="6995781" y="4947303"/>
            <a:ext cx="1588500" cy="1962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7F7F7F"/>
              </a:buClr>
              <a:buSzPct val="25000"/>
              <a:buFont typeface="Arial"/>
              <a:buNone/>
            </a:pPr>
            <a:r>
              <a:rPr lang="en" sz="800" b="0" u="none">
                <a:solidFill>
                  <a:srgbClr val="7F7F7F"/>
                </a:solidFill>
                <a:latin typeface="Arial"/>
                <a:ea typeface="Arial"/>
                <a:cs typeface="Arial"/>
                <a:sym typeface="Arial"/>
              </a:rPr>
              <a:t>[Lochovsky et al. under review]</a:t>
            </a:r>
          </a:p>
        </p:txBody>
      </p:sp>
      <p:sp>
        <p:nvSpPr>
          <p:cNvPr id="1198" name="Shape 1198"/>
          <p:cNvSpPr txBox="1"/>
          <p:nvPr/>
        </p:nvSpPr>
        <p:spPr>
          <a:xfrm>
            <a:off x="135125" y="1314600"/>
            <a:ext cx="4701600" cy="515700"/>
          </a:xfrm>
          <a:prstGeom prst="rect">
            <a:avLst/>
          </a:prstGeom>
          <a:noFill/>
          <a:ln>
            <a:noFill/>
          </a:ln>
        </p:spPr>
        <p:txBody>
          <a:bodyPr wrap="square" lIns="91425" tIns="91425" rIns="91425" bIns="91425" anchor="t" anchorCtr="0">
            <a:noAutofit/>
          </a:bodyPr>
          <a:lstStyle/>
          <a:p>
            <a:pPr lvl="0">
              <a:spcBef>
                <a:spcPts val="0"/>
              </a:spcBef>
              <a:buNone/>
            </a:pPr>
            <a:r>
              <a:rPr lang="en" sz="1800"/>
              <a:t>Can preserve tri-nt context in shuffle</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pic>
        <p:nvPicPr>
          <p:cNvPr id="1203" name="Shape 1203" descr="MOAT-s_only.jpg"/>
          <p:cNvPicPr preferRelativeResize="0"/>
          <p:nvPr/>
        </p:nvPicPr>
        <p:blipFill>
          <a:blip r:embed="rId3">
            <a:alphaModFix/>
          </a:blip>
          <a:stretch>
            <a:fillRect/>
          </a:stretch>
        </p:blipFill>
        <p:spPr>
          <a:xfrm>
            <a:off x="826341" y="1824037"/>
            <a:ext cx="7491314" cy="3319463"/>
          </a:xfrm>
          <a:prstGeom prst="rect">
            <a:avLst/>
          </a:prstGeom>
          <a:noFill/>
          <a:ln>
            <a:noFill/>
          </a:ln>
        </p:spPr>
      </p:pic>
      <p:sp>
        <p:nvSpPr>
          <p:cNvPr id="1204" name="Shape 1204"/>
          <p:cNvSpPr txBox="1">
            <a:spLocks noGrp="1"/>
          </p:cNvSpPr>
          <p:nvPr>
            <p:ph type="title"/>
          </p:nvPr>
        </p:nvSpPr>
        <p:spPr>
          <a:xfrm>
            <a:off x="685800" y="457200"/>
            <a:ext cx="7772400" cy="857400"/>
          </a:xfrm>
          <a:prstGeom prst="rect">
            <a:avLst/>
          </a:prstGeom>
          <a:noFill/>
          <a:ln>
            <a:noFill/>
          </a:ln>
        </p:spPr>
        <p:txBody>
          <a:bodyPr wrap="square"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300" i="0" u="none" strike="noStrike" cap="none">
                <a:solidFill>
                  <a:srgbClr val="22228B"/>
                </a:solidFill>
                <a:latin typeface="Arial"/>
                <a:ea typeface="Arial"/>
                <a:cs typeface="Arial"/>
                <a:sym typeface="Arial"/>
              </a:rPr>
              <a:t>MOAT-s: </a:t>
            </a:r>
            <a:r>
              <a:rPr lang="en" sz="3300"/>
              <a:t>a variant on MOAT-v</a:t>
            </a:r>
          </a:p>
        </p:txBody>
      </p:sp>
      <p:sp>
        <p:nvSpPr>
          <p:cNvPr id="1205" name="Shape 1205"/>
          <p:cNvSpPr txBox="1">
            <a:spLocks noGrp="1"/>
          </p:cNvSpPr>
          <p:nvPr>
            <p:ph type="body" idx="1"/>
          </p:nvPr>
        </p:nvSpPr>
        <p:spPr>
          <a:xfrm>
            <a:off x="628650" y="1268016"/>
            <a:ext cx="7886700" cy="920100"/>
          </a:xfrm>
          <a:prstGeom prst="rect">
            <a:avLst/>
          </a:prstGeom>
          <a:noFill/>
          <a:ln>
            <a:noFill/>
          </a:ln>
        </p:spPr>
        <p:txBody>
          <a:bodyPr wrap="square" lIns="68575" tIns="34275" rIns="68575" bIns="34275" anchor="t" anchorCtr="0">
            <a:noAutofit/>
          </a:bodyPr>
          <a:lstStyle/>
          <a:p>
            <a:pPr marL="177800" marR="0" lvl="0" indent="-171450" algn="l" rtl="0">
              <a:lnSpc>
                <a:spcPct val="70000"/>
              </a:lnSpc>
              <a:spcBef>
                <a:spcPts val="0"/>
              </a:spcBef>
              <a:spcAft>
                <a:spcPts val="0"/>
              </a:spcAft>
              <a:buClr>
                <a:schemeClr val="dk1"/>
              </a:buClr>
              <a:buSzPct val="100000"/>
              <a:buFont typeface="Arial"/>
              <a:buChar char="•"/>
            </a:pPr>
            <a:r>
              <a:rPr lang="en" sz="1700" i="0" u="none" strike="noStrike" cap="none">
                <a:solidFill>
                  <a:schemeClr val="dk1"/>
                </a:solidFill>
                <a:latin typeface="Arial"/>
                <a:ea typeface="Arial"/>
                <a:cs typeface="Arial"/>
                <a:sym typeface="Arial"/>
              </a:rPr>
              <a:t>A somatic variant simulator</a:t>
            </a:r>
          </a:p>
          <a:p>
            <a:pPr marL="520700" marR="0" lvl="1" indent="-171450" algn="l" rtl="0">
              <a:lnSpc>
                <a:spcPct val="70000"/>
              </a:lnSpc>
              <a:spcBef>
                <a:spcPts val="400"/>
              </a:spcBef>
              <a:spcAft>
                <a:spcPts val="0"/>
              </a:spcAft>
              <a:buClr>
                <a:schemeClr val="dk1"/>
              </a:buClr>
              <a:buSzPct val="100000"/>
              <a:buFont typeface="Arial"/>
              <a:buChar char="•"/>
            </a:pPr>
            <a:r>
              <a:rPr lang="en" sz="1500" i="0" u="none" strike="noStrike" cap="none">
                <a:solidFill>
                  <a:schemeClr val="dk1"/>
                </a:solidFill>
                <a:latin typeface="Arial"/>
                <a:ea typeface="Arial"/>
                <a:cs typeface="Arial"/>
                <a:sym typeface="Arial"/>
              </a:rPr>
              <a:t>Given a set of input variants, shuffle to new locations, taking genome structure into account</a:t>
            </a:r>
          </a:p>
        </p:txBody>
      </p:sp>
      <p:sp>
        <p:nvSpPr>
          <p:cNvPr id="1206" name="Shape 1206"/>
          <p:cNvSpPr/>
          <p:nvPr/>
        </p:nvSpPr>
        <p:spPr>
          <a:xfrm>
            <a:off x="6995781" y="4947303"/>
            <a:ext cx="1588500" cy="1962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7F7F7F"/>
              </a:buClr>
              <a:buSzPct val="25000"/>
              <a:buFont typeface="Arial"/>
              <a:buNone/>
            </a:pPr>
            <a:r>
              <a:rPr lang="en" sz="800" b="0" u="none">
                <a:solidFill>
                  <a:srgbClr val="7F7F7F"/>
                </a:solidFill>
                <a:latin typeface="Arial"/>
                <a:ea typeface="Arial"/>
                <a:cs typeface="Arial"/>
                <a:sym typeface="Arial"/>
              </a:rPr>
              <a:t>[Lochovsky et al. under review]</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10"/>
        <p:cNvGrpSpPr/>
        <p:nvPr/>
      </p:nvGrpSpPr>
      <p:grpSpPr>
        <a:xfrm>
          <a:off x="0" y="0"/>
          <a:ext cx="0" cy="0"/>
          <a:chOff x="0" y="0"/>
          <a:chExt cx="0" cy="0"/>
        </a:xfrm>
      </p:grpSpPr>
      <p:sp>
        <p:nvSpPr>
          <p:cNvPr id="1211" name="Shape 1211"/>
          <p:cNvSpPr txBox="1">
            <a:spLocks noGrp="1"/>
          </p:cNvSpPr>
          <p:nvPr>
            <p:ph type="title"/>
          </p:nvPr>
        </p:nvSpPr>
        <p:spPr>
          <a:xfrm>
            <a:off x="685800" y="457200"/>
            <a:ext cx="7772400" cy="857400"/>
          </a:xfrm>
          <a:prstGeom prst="rect">
            <a:avLst/>
          </a:prstGeom>
          <a:noFill/>
          <a:ln>
            <a:noFill/>
          </a:ln>
        </p:spPr>
        <p:txBody>
          <a:bodyPr wrap="square"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300" i="0" u="none" strike="noStrike" cap="none">
                <a:solidFill>
                  <a:srgbClr val="22228B"/>
                </a:solidFill>
                <a:latin typeface="Arial"/>
                <a:ea typeface="Arial"/>
                <a:cs typeface="Arial"/>
                <a:sym typeface="Arial"/>
              </a:rPr>
              <a:t>Funseq Integration w</a:t>
            </a:r>
            <a:r>
              <a:rPr lang="en" sz="3300"/>
              <a:t>ith MOAT</a:t>
            </a:r>
          </a:p>
        </p:txBody>
      </p:sp>
      <p:sp>
        <p:nvSpPr>
          <p:cNvPr id="1212" name="Shape 1212"/>
          <p:cNvSpPr txBox="1">
            <a:spLocks noGrp="1"/>
          </p:cNvSpPr>
          <p:nvPr>
            <p:ph type="body" idx="1"/>
          </p:nvPr>
        </p:nvSpPr>
        <p:spPr>
          <a:xfrm>
            <a:off x="1614488" y="1592944"/>
            <a:ext cx="6522900" cy="2973000"/>
          </a:xfrm>
          <a:prstGeom prst="rect">
            <a:avLst/>
          </a:prstGeom>
          <a:noFill/>
          <a:ln>
            <a:noFill/>
          </a:ln>
        </p:spPr>
        <p:txBody>
          <a:bodyPr wrap="square" lIns="68575" tIns="34275" rIns="68575" bIns="34275" anchor="t" anchorCtr="0">
            <a:noAutofit/>
          </a:bodyPr>
          <a:lstStyle/>
          <a:p>
            <a:pPr marL="177800" marR="0" lvl="0" indent="-177800" algn="l" rtl="0">
              <a:lnSpc>
                <a:spcPct val="100000"/>
              </a:lnSpc>
              <a:spcBef>
                <a:spcPts val="0"/>
              </a:spcBef>
              <a:spcAft>
                <a:spcPts val="0"/>
              </a:spcAft>
              <a:buClr>
                <a:schemeClr val="dk1"/>
              </a:buClr>
              <a:buSzPct val="100000"/>
              <a:buFont typeface="Arial"/>
              <a:buChar char="•"/>
            </a:pPr>
            <a:r>
              <a:rPr lang="en" sz="1600" i="0" u="none" strike="noStrike" cap="none">
                <a:solidFill>
                  <a:schemeClr val="dk1"/>
                </a:solidFill>
                <a:latin typeface="Arial"/>
                <a:ea typeface="Arial"/>
                <a:cs typeface="Arial"/>
                <a:sym typeface="Arial"/>
              </a:rPr>
              <a:t>Run Funseq over the whole genome</a:t>
            </a:r>
          </a:p>
          <a:p>
            <a:pPr marL="520700" marR="0" lvl="1" indent="-177800" algn="l" rtl="0">
              <a:lnSpc>
                <a:spcPct val="100000"/>
              </a:lnSpc>
              <a:spcBef>
                <a:spcPts val="400"/>
              </a:spcBef>
              <a:spcAft>
                <a:spcPts val="0"/>
              </a:spcAft>
              <a:buClr>
                <a:schemeClr val="dk1"/>
              </a:buClr>
              <a:buSzPct val="100000"/>
              <a:buFont typeface="Arial"/>
              <a:buChar char="•"/>
            </a:pPr>
            <a:r>
              <a:rPr lang="en" sz="1400" i="0" u="none" strike="noStrike" cap="none">
                <a:solidFill>
                  <a:schemeClr val="dk1"/>
                </a:solidFill>
                <a:latin typeface="Arial"/>
                <a:ea typeface="Arial"/>
                <a:cs typeface="Arial"/>
                <a:sym typeface="Arial"/>
              </a:rPr>
              <a:t>Produce signal track that is the maximum score at each position</a:t>
            </a:r>
          </a:p>
          <a:p>
            <a:pPr marL="520700" marR="0" lvl="1" indent="-177800" algn="l" rtl="0">
              <a:lnSpc>
                <a:spcPct val="100000"/>
              </a:lnSpc>
              <a:spcBef>
                <a:spcPts val="400"/>
              </a:spcBef>
              <a:spcAft>
                <a:spcPts val="0"/>
              </a:spcAft>
              <a:buClr>
                <a:schemeClr val="dk1"/>
              </a:buClr>
              <a:buSzPct val="100000"/>
              <a:buFont typeface="Arial"/>
              <a:buNone/>
            </a:pPr>
            <a:endParaRPr sz="1400" i="0" u="none" strike="noStrike" cap="none">
              <a:solidFill>
                <a:schemeClr val="dk1"/>
              </a:solidFill>
              <a:latin typeface="Arial"/>
              <a:ea typeface="Arial"/>
              <a:cs typeface="Arial"/>
              <a:sym typeface="Arial"/>
            </a:endParaRPr>
          </a:p>
          <a:p>
            <a:pPr marL="0" marR="0" lvl="1" indent="-88900" algn="l" rtl="0">
              <a:lnSpc>
                <a:spcPct val="100000"/>
              </a:lnSpc>
              <a:spcBef>
                <a:spcPts val="400"/>
              </a:spcBef>
              <a:spcAft>
                <a:spcPts val="0"/>
              </a:spcAft>
              <a:buClr>
                <a:schemeClr val="dk1"/>
              </a:buClr>
              <a:buSzPct val="100000"/>
              <a:buFont typeface="Arial"/>
              <a:buNone/>
            </a:pPr>
            <a:endParaRPr sz="1400" i="0" u="none" strike="noStrike" cap="none">
              <a:solidFill>
                <a:schemeClr val="dk1"/>
              </a:solidFill>
              <a:latin typeface="Arial"/>
              <a:ea typeface="Arial"/>
              <a:cs typeface="Arial"/>
              <a:sym typeface="Arial"/>
            </a:endParaRPr>
          </a:p>
          <a:p>
            <a:pPr marL="520700" marR="0" lvl="1" indent="-171450" algn="l" rtl="0">
              <a:lnSpc>
                <a:spcPct val="100000"/>
              </a:lnSpc>
              <a:spcBef>
                <a:spcPts val="400"/>
              </a:spcBef>
              <a:spcAft>
                <a:spcPts val="0"/>
              </a:spcAft>
              <a:buClr>
                <a:schemeClr val="dk1"/>
              </a:buClr>
              <a:buSzPct val="100000"/>
              <a:buFont typeface="Arial"/>
              <a:buChar char="•"/>
            </a:pPr>
            <a:r>
              <a:rPr lang="en" sz="1300" i="0" u="none" strike="noStrike" cap="none">
                <a:solidFill>
                  <a:schemeClr val="dk1"/>
                </a:solidFill>
                <a:latin typeface="Arial"/>
                <a:ea typeface="Arial"/>
                <a:cs typeface="Arial"/>
                <a:sym typeface="Arial"/>
              </a:rPr>
              <a:t>Calculate an annotation signal by summing the intersecting variants’ scores</a:t>
            </a:r>
            <a:r>
              <a:rPr lang="en" sz="1300"/>
              <a:t/>
            </a:r>
            <a:br>
              <a:rPr lang="en" sz="1300"/>
            </a:br>
            <a:endParaRPr lang="en" sz="1300"/>
          </a:p>
          <a:p>
            <a:pPr marL="520700" marR="0" lvl="1" indent="-177800" algn="l" rtl="0">
              <a:lnSpc>
                <a:spcPct val="100000"/>
              </a:lnSpc>
              <a:spcBef>
                <a:spcPts val="400"/>
              </a:spcBef>
              <a:spcAft>
                <a:spcPts val="0"/>
              </a:spcAft>
              <a:buClr>
                <a:schemeClr val="dk1"/>
              </a:buClr>
              <a:buSzPct val="100000"/>
              <a:buFont typeface="Arial"/>
              <a:buNone/>
            </a:pPr>
            <a:endParaRPr sz="1400" i="0" u="none" strike="noStrike" cap="none">
              <a:solidFill>
                <a:schemeClr val="dk1"/>
              </a:solidFill>
              <a:latin typeface="Arial"/>
              <a:ea typeface="Arial"/>
              <a:cs typeface="Arial"/>
              <a:sym typeface="Arial"/>
            </a:endParaRPr>
          </a:p>
          <a:p>
            <a:pPr marL="520700" marR="0" lvl="1" indent="-177800" algn="l" rtl="0">
              <a:lnSpc>
                <a:spcPct val="100000"/>
              </a:lnSpc>
              <a:spcBef>
                <a:spcPts val="400"/>
              </a:spcBef>
              <a:spcAft>
                <a:spcPts val="0"/>
              </a:spcAft>
              <a:buClr>
                <a:schemeClr val="dk1"/>
              </a:buClr>
              <a:buSzPct val="100000"/>
              <a:buFont typeface="Arial"/>
              <a:buChar char="•"/>
            </a:pPr>
            <a:r>
              <a:rPr lang="en" sz="1400" i="0" u="none" strike="noStrike" cap="none">
                <a:solidFill>
                  <a:schemeClr val="dk1"/>
                </a:solidFill>
                <a:latin typeface="Arial"/>
                <a:ea typeface="Arial"/>
                <a:cs typeface="Arial"/>
                <a:sym typeface="Arial"/>
              </a:rPr>
              <a:t>Use the same procedure on permuted data</a:t>
            </a:r>
          </a:p>
          <a:p>
            <a:pPr marL="520700" marR="0" lvl="1" indent="-177800" algn="l" rtl="0">
              <a:lnSpc>
                <a:spcPct val="100000"/>
              </a:lnSpc>
              <a:spcBef>
                <a:spcPts val="400"/>
              </a:spcBef>
              <a:spcAft>
                <a:spcPts val="0"/>
              </a:spcAft>
              <a:buClr>
                <a:schemeClr val="dk1"/>
              </a:buClr>
              <a:buSzPct val="100000"/>
              <a:buFont typeface="Arial"/>
              <a:buNone/>
            </a:pPr>
            <a:endParaRPr sz="1400" i="0" u="none" strike="noStrike" cap="none">
              <a:solidFill>
                <a:schemeClr val="dk1"/>
              </a:solidFill>
              <a:latin typeface="Arial"/>
              <a:ea typeface="Arial"/>
              <a:cs typeface="Arial"/>
              <a:sym typeface="Arial"/>
            </a:endParaRPr>
          </a:p>
          <a:p>
            <a:pPr marL="520700" marR="0" lvl="1" indent="-177800" algn="l" rtl="0">
              <a:lnSpc>
                <a:spcPct val="100000"/>
              </a:lnSpc>
              <a:spcBef>
                <a:spcPts val="400"/>
              </a:spcBef>
              <a:spcAft>
                <a:spcPts val="0"/>
              </a:spcAft>
              <a:buClr>
                <a:schemeClr val="dk1"/>
              </a:buClr>
              <a:buSzPct val="100000"/>
              <a:buFont typeface="Arial"/>
              <a:buNone/>
            </a:pPr>
            <a:endParaRPr sz="1400" i="0" u="none" strike="noStrike" cap="none">
              <a:solidFill>
                <a:schemeClr val="dk1"/>
              </a:solidFill>
              <a:latin typeface="Arial"/>
              <a:ea typeface="Arial"/>
              <a:cs typeface="Arial"/>
              <a:sym typeface="Arial"/>
            </a:endParaRPr>
          </a:p>
          <a:p>
            <a:pPr marL="520700" marR="0" lvl="1" indent="-177800" algn="l" rtl="0">
              <a:lnSpc>
                <a:spcPct val="100000"/>
              </a:lnSpc>
              <a:spcBef>
                <a:spcPts val="400"/>
              </a:spcBef>
              <a:buClr>
                <a:schemeClr val="dk1"/>
              </a:buClr>
              <a:buSzPct val="100000"/>
              <a:buFont typeface="Arial"/>
              <a:buChar char="•"/>
            </a:pPr>
            <a:r>
              <a:rPr lang="en" sz="1400" i="0" u="none" strike="noStrike" cap="none">
                <a:solidFill>
                  <a:schemeClr val="dk1"/>
                </a:solidFill>
                <a:latin typeface="Arial"/>
                <a:ea typeface="Arial"/>
                <a:cs typeface="Arial"/>
                <a:sym typeface="Arial"/>
              </a:rPr>
              <a:t>These are background scores to determine if the observed score is significantly elevated</a:t>
            </a:r>
          </a:p>
        </p:txBody>
      </p:sp>
      <p:cxnSp>
        <p:nvCxnSpPr>
          <p:cNvPr id="1213" name="Shape 1213"/>
          <p:cNvCxnSpPr/>
          <p:nvPr/>
        </p:nvCxnSpPr>
        <p:spPr>
          <a:xfrm>
            <a:off x="1530276" y="2609570"/>
            <a:ext cx="6075600" cy="0"/>
          </a:xfrm>
          <a:prstGeom prst="straightConnector1">
            <a:avLst/>
          </a:prstGeom>
          <a:noFill/>
          <a:ln w="19050" cap="flat" cmpd="sng">
            <a:solidFill>
              <a:schemeClr val="dk1"/>
            </a:solidFill>
            <a:prstDash val="solid"/>
            <a:miter lim="800000"/>
            <a:headEnd type="none" w="med" len="med"/>
            <a:tailEnd type="none" w="med" len="med"/>
          </a:ln>
        </p:spPr>
      </p:cxnSp>
      <p:sp>
        <p:nvSpPr>
          <p:cNvPr id="1214" name="Shape 1214"/>
          <p:cNvSpPr/>
          <p:nvPr/>
        </p:nvSpPr>
        <p:spPr>
          <a:xfrm>
            <a:off x="1614488" y="2434087"/>
            <a:ext cx="91200" cy="175500"/>
          </a:xfrm>
          <a:prstGeom prst="rect">
            <a:avLst/>
          </a:prstGeom>
          <a:noFill/>
          <a:ln w="19050" cap="flat" cmpd="sng">
            <a:solidFill>
              <a:schemeClr val="dk1"/>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000">
              <a:solidFill>
                <a:schemeClr val="lt1"/>
              </a:solidFill>
              <a:latin typeface="Calibri"/>
              <a:ea typeface="Calibri"/>
              <a:cs typeface="Calibri"/>
              <a:sym typeface="Calibri"/>
            </a:endParaRPr>
          </a:p>
        </p:txBody>
      </p:sp>
      <p:sp>
        <p:nvSpPr>
          <p:cNvPr id="1215" name="Shape 1215"/>
          <p:cNvSpPr/>
          <p:nvPr/>
        </p:nvSpPr>
        <p:spPr>
          <a:xfrm>
            <a:off x="1705760" y="2358185"/>
            <a:ext cx="84300" cy="251400"/>
          </a:xfrm>
          <a:prstGeom prst="rect">
            <a:avLst/>
          </a:prstGeom>
          <a:noFill/>
          <a:ln w="19050" cap="flat" cmpd="sng">
            <a:solidFill>
              <a:schemeClr val="dk1"/>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000">
              <a:solidFill>
                <a:schemeClr val="lt1"/>
              </a:solidFill>
              <a:latin typeface="Calibri"/>
              <a:ea typeface="Calibri"/>
              <a:cs typeface="Calibri"/>
              <a:sym typeface="Calibri"/>
            </a:endParaRPr>
          </a:p>
        </p:txBody>
      </p:sp>
      <p:sp>
        <p:nvSpPr>
          <p:cNvPr id="1216" name="Shape 1216"/>
          <p:cNvSpPr/>
          <p:nvPr/>
        </p:nvSpPr>
        <p:spPr>
          <a:xfrm>
            <a:off x="1791485" y="2358185"/>
            <a:ext cx="84300" cy="251400"/>
          </a:xfrm>
          <a:prstGeom prst="rect">
            <a:avLst/>
          </a:prstGeom>
          <a:noFill/>
          <a:ln w="19050" cap="flat" cmpd="sng">
            <a:solidFill>
              <a:schemeClr val="dk1"/>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000">
              <a:solidFill>
                <a:schemeClr val="lt1"/>
              </a:solidFill>
              <a:latin typeface="Calibri"/>
              <a:ea typeface="Calibri"/>
              <a:cs typeface="Calibri"/>
              <a:sym typeface="Calibri"/>
            </a:endParaRPr>
          </a:p>
        </p:txBody>
      </p:sp>
      <p:sp>
        <p:nvSpPr>
          <p:cNvPr id="1217" name="Shape 1217"/>
          <p:cNvSpPr/>
          <p:nvPr/>
        </p:nvSpPr>
        <p:spPr>
          <a:xfrm>
            <a:off x="1877715" y="2300961"/>
            <a:ext cx="75900" cy="308700"/>
          </a:xfrm>
          <a:prstGeom prst="rect">
            <a:avLst/>
          </a:prstGeom>
          <a:noFill/>
          <a:ln w="19050" cap="flat" cmpd="sng">
            <a:solidFill>
              <a:schemeClr val="dk1"/>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000">
              <a:solidFill>
                <a:schemeClr val="lt1"/>
              </a:solidFill>
              <a:latin typeface="Calibri"/>
              <a:ea typeface="Calibri"/>
              <a:cs typeface="Calibri"/>
              <a:sym typeface="Calibri"/>
            </a:endParaRPr>
          </a:p>
        </p:txBody>
      </p:sp>
      <p:sp>
        <p:nvSpPr>
          <p:cNvPr id="1218" name="Shape 1218"/>
          <p:cNvSpPr/>
          <p:nvPr/>
        </p:nvSpPr>
        <p:spPr>
          <a:xfrm>
            <a:off x="1951336" y="2252551"/>
            <a:ext cx="86700" cy="357900"/>
          </a:xfrm>
          <a:prstGeom prst="rect">
            <a:avLst/>
          </a:prstGeom>
          <a:noFill/>
          <a:ln w="19050" cap="flat" cmpd="sng">
            <a:solidFill>
              <a:schemeClr val="dk1"/>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000">
              <a:solidFill>
                <a:schemeClr val="lt1"/>
              </a:solidFill>
              <a:latin typeface="Calibri"/>
              <a:ea typeface="Calibri"/>
              <a:cs typeface="Calibri"/>
              <a:sym typeface="Calibri"/>
            </a:endParaRPr>
          </a:p>
        </p:txBody>
      </p:sp>
      <p:sp>
        <p:nvSpPr>
          <p:cNvPr id="1219" name="Shape 1219"/>
          <p:cNvSpPr/>
          <p:nvPr/>
        </p:nvSpPr>
        <p:spPr>
          <a:xfrm>
            <a:off x="2035550" y="2176649"/>
            <a:ext cx="75900" cy="432000"/>
          </a:xfrm>
          <a:prstGeom prst="rect">
            <a:avLst/>
          </a:prstGeom>
          <a:noFill/>
          <a:ln w="19050" cap="flat" cmpd="sng">
            <a:solidFill>
              <a:schemeClr val="dk1"/>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000">
              <a:solidFill>
                <a:schemeClr val="lt1"/>
              </a:solidFill>
              <a:latin typeface="Calibri"/>
              <a:ea typeface="Calibri"/>
              <a:cs typeface="Calibri"/>
              <a:sym typeface="Calibri"/>
            </a:endParaRPr>
          </a:p>
        </p:txBody>
      </p:sp>
      <p:sp>
        <p:nvSpPr>
          <p:cNvPr id="1220" name="Shape 1220"/>
          <p:cNvSpPr/>
          <p:nvPr/>
        </p:nvSpPr>
        <p:spPr>
          <a:xfrm>
            <a:off x="2109172" y="2177656"/>
            <a:ext cx="75900" cy="432000"/>
          </a:xfrm>
          <a:prstGeom prst="rect">
            <a:avLst/>
          </a:prstGeom>
          <a:noFill/>
          <a:ln w="19050" cap="flat" cmpd="sng">
            <a:solidFill>
              <a:schemeClr val="dk1"/>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000">
              <a:solidFill>
                <a:schemeClr val="lt1"/>
              </a:solidFill>
              <a:latin typeface="Calibri"/>
              <a:ea typeface="Calibri"/>
              <a:cs typeface="Calibri"/>
              <a:sym typeface="Calibri"/>
            </a:endParaRPr>
          </a:p>
        </p:txBody>
      </p:sp>
      <p:sp>
        <p:nvSpPr>
          <p:cNvPr id="1221" name="Shape 1221"/>
          <p:cNvSpPr/>
          <p:nvPr/>
        </p:nvSpPr>
        <p:spPr>
          <a:xfrm>
            <a:off x="2182794" y="2178662"/>
            <a:ext cx="75900" cy="432000"/>
          </a:xfrm>
          <a:prstGeom prst="rect">
            <a:avLst/>
          </a:prstGeom>
          <a:noFill/>
          <a:ln w="19050" cap="flat" cmpd="sng">
            <a:solidFill>
              <a:schemeClr val="dk1"/>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000">
              <a:solidFill>
                <a:schemeClr val="lt1"/>
              </a:solidFill>
              <a:latin typeface="Calibri"/>
              <a:ea typeface="Calibri"/>
              <a:cs typeface="Calibri"/>
              <a:sym typeface="Calibri"/>
            </a:endParaRPr>
          </a:p>
        </p:txBody>
      </p:sp>
      <p:sp>
        <p:nvSpPr>
          <p:cNvPr id="1222" name="Shape 1222"/>
          <p:cNvSpPr/>
          <p:nvPr/>
        </p:nvSpPr>
        <p:spPr>
          <a:xfrm>
            <a:off x="2256417" y="2252550"/>
            <a:ext cx="73500" cy="359100"/>
          </a:xfrm>
          <a:prstGeom prst="rect">
            <a:avLst/>
          </a:prstGeom>
          <a:noFill/>
          <a:ln w="19050" cap="flat" cmpd="sng">
            <a:solidFill>
              <a:schemeClr val="dk1"/>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000">
              <a:solidFill>
                <a:schemeClr val="lt1"/>
              </a:solidFill>
              <a:latin typeface="Calibri"/>
              <a:ea typeface="Calibri"/>
              <a:cs typeface="Calibri"/>
              <a:sym typeface="Calibri"/>
            </a:endParaRPr>
          </a:p>
        </p:txBody>
      </p:sp>
      <p:sp>
        <p:nvSpPr>
          <p:cNvPr id="1223" name="Shape 1223"/>
          <p:cNvSpPr/>
          <p:nvPr/>
        </p:nvSpPr>
        <p:spPr>
          <a:xfrm>
            <a:off x="2330038" y="2300961"/>
            <a:ext cx="71100" cy="311700"/>
          </a:xfrm>
          <a:prstGeom prst="rect">
            <a:avLst/>
          </a:prstGeom>
          <a:noFill/>
          <a:ln w="19050" cap="flat" cmpd="sng">
            <a:solidFill>
              <a:schemeClr val="dk1"/>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000">
              <a:solidFill>
                <a:schemeClr val="lt1"/>
              </a:solidFill>
              <a:latin typeface="Calibri"/>
              <a:ea typeface="Calibri"/>
              <a:cs typeface="Calibri"/>
              <a:sym typeface="Calibri"/>
            </a:endParaRPr>
          </a:p>
        </p:txBody>
      </p:sp>
      <p:sp>
        <p:nvSpPr>
          <p:cNvPr id="1224" name="Shape 1224"/>
          <p:cNvSpPr/>
          <p:nvPr/>
        </p:nvSpPr>
        <p:spPr>
          <a:xfrm>
            <a:off x="2403661" y="2358184"/>
            <a:ext cx="68700" cy="249300"/>
          </a:xfrm>
          <a:prstGeom prst="rect">
            <a:avLst/>
          </a:prstGeom>
          <a:noFill/>
          <a:ln w="19050" cap="flat" cmpd="sng">
            <a:solidFill>
              <a:schemeClr val="dk1"/>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000">
              <a:solidFill>
                <a:schemeClr val="lt1"/>
              </a:solidFill>
              <a:latin typeface="Calibri"/>
              <a:ea typeface="Calibri"/>
              <a:cs typeface="Calibri"/>
              <a:sym typeface="Calibri"/>
            </a:endParaRPr>
          </a:p>
        </p:txBody>
      </p:sp>
      <p:sp>
        <p:nvSpPr>
          <p:cNvPr id="1225" name="Shape 1225"/>
          <p:cNvSpPr/>
          <p:nvPr/>
        </p:nvSpPr>
        <p:spPr>
          <a:xfrm>
            <a:off x="2477283" y="2434087"/>
            <a:ext cx="68700" cy="174300"/>
          </a:xfrm>
          <a:prstGeom prst="rect">
            <a:avLst/>
          </a:prstGeom>
          <a:noFill/>
          <a:ln w="19050" cap="flat" cmpd="sng">
            <a:solidFill>
              <a:schemeClr val="dk1"/>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000">
              <a:solidFill>
                <a:schemeClr val="lt1"/>
              </a:solidFill>
              <a:latin typeface="Calibri"/>
              <a:ea typeface="Calibri"/>
              <a:cs typeface="Calibri"/>
              <a:sym typeface="Calibri"/>
            </a:endParaRPr>
          </a:p>
        </p:txBody>
      </p:sp>
      <p:sp>
        <p:nvSpPr>
          <p:cNvPr id="1226" name="Shape 1226"/>
          <p:cNvSpPr/>
          <p:nvPr/>
        </p:nvSpPr>
        <p:spPr>
          <a:xfrm>
            <a:off x="2544853" y="2435093"/>
            <a:ext cx="68700" cy="174300"/>
          </a:xfrm>
          <a:prstGeom prst="rect">
            <a:avLst/>
          </a:prstGeom>
          <a:noFill/>
          <a:ln w="19050" cap="flat" cmpd="sng">
            <a:solidFill>
              <a:schemeClr val="dk1"/>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000">
              <a:solidFill>
                <a:schemeClr val="lt1"/>
              </a:solidFill>
              <a:latin typeface="Calibri"/>
              <a:ea typeface="Calibri"/>
              <a:cs typeface="Calibri"/>
              <a:sym typeface="Calibri"/>
            </a:endParaRPr>
          </a:p>
        </p:txBody>
      </p:sp>
      <p:sp>
        <p:nvSpPr>
          <p:cNvPr id="1227" name="Shape 1227"/>
          <p:cNvSpPr/>
          <p:nvPr/>
        </p:nvSpPr>
        <p:spPr>
          <a:xfrm>
            <a:off x="2612425" y="2436100"/>
            <a:ext cx="68700" cy="174300"/>
          </a:xfrm>
          <a:prstGeom prst="rect">
            <a:avLst/>
          </a:prstGeom>
          <a:noFill/>
          <a:ln w="19050" cap="flat" cmpd="sng">
            <a:solidFill>
              <a:schemeClr val="dk1"/>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000">
              <a:solidFill>
                <a:schemeClr val="lt1"/>
              </a:solidFill>
              <a:latin typeface="Calibri"/>
              <a:ea typeface="Calibri"/>
              <a:cs typeface="Calibri"/>
              <a:sym typeface="Calibri"/>
            </a:endParaRPr>
          </a:p>
        </p:txBody>
      </p:sp>
      <p:sp>
        <p:nvSpPr>
          <p:cNvPr id="1228" name="Shape 1228"/>
          <p:cNvSpPr/>
          <p:nvPr/>
        </p:nvSpPr>
        <p:spPr>
          <a:xfrm>
            <a:off x="2678989" y="2436098"/>
            <a:ext cx="68700" cy="174300"/>
          </a:xfrm>
          <a:prstGeom prst="rect">
            <a:avLst/>
          </a:prstGeom>
          <a:noFill/>
          <a:ln w="19050" cap="flat" cmpd="sng">
            <a:solidFill>
              <a:schemeClr val="dk1"/>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000">
              <a:solidFill>
                <a:schemeClr val="lt1"/>
              </a:solidFill>
              <a:latin typeface="Calibri"/>
              <a:ea typeface="Calibri"/>
              <a:cs typeface="Calibri"/>
              <a:sym typeface="Calibri"/>
            </a:endParaRPr>
          </a:p>
        </p:txBody>
      </p:sp>
      <p:sp>
        <p:nvSpPr>
          <p:cNvPr id="1229" name="Shape 1229"/>
          <p:cNvSpPr/>
          <p:nvPr/>
        </p:nvSpPr>
        <p:spPr>
          <a:xfrm>
            <a:off x="2745551" y="2482496"/>
            <a:ext cx="75600" cy="128100"/>
          </a:xfrm>
          <a:prstGeom prst="rect">
            <a:avLst/>
          </a:prstGeom>
          <a:noFill/>
          <a:ln w="19050" cap="flat" cmpd="sng">
            <a:solidFill>
              <a:schemeClr val="dk1"/>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000">
              <a:solidFill>
                <a:schemeClr val="lt1"/>
              </a:solidFill>
              <a:latin typeface="Calibri"/>
              <a:ea typeface="Calibri"/>
              <a:cs typeface="Calibri"/>
              <a:sym typeface="Calibri"/>
            </a:endParaRPr>
          </a:p>
        </p:txBody>
      </p:sp>
      <p:sp>
        <p:nvSpPr>
          <p:cNvPr id="1230" name="Shape 1230"/>
          <p:cNvSpPr/>
          <p:nvPr/>
        </p:nvSpPr>
        <p:spPr>
          <a:xfrm>
            <a:off x="2819174" y="2483501"/>
            <a:ext cx="75600" cy="128100"/>
          </a:xfrm>
          <a:prstGeom prst="rect">
            <a:avLst/>
          </a:prstGeom>
          <a:noFill/>
          <a:ln w="19050" cap="flat" cmpd="sng">
            <a:solidFill>
              <a:schemeClr val="dk1"/>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000">
              <a:solidFill>
                <a:schemeClr val="lt1"/>
              </a:solidFill>
              <a:latin typeface="Calibri"/>
              <a:ea typeface="Calibri"/>
              <a:cs typeface="Calibri"/>
              <a:sym typeface="Calibri"/>
            </a:endParaRPr>
          </a:p>
        </p:txBody>
      </p:sp>
      <p:sp>
        <p:nvSpPr>
          <p:cNvPr id="1231" name="Shape 1231"/>
          <p:cNvSpPr/>
          <p:nvPr/>
        </p:nvSpPr>
        <p:spPr>
          <a:xfrm>
            <a:off x="2891788" y="2483503"/>
            <a:ext cx="75600" cy="128100"/>
          </a:xfrm>
          <a:prstGeom prst="rect">
            <a:avLst/>
          </a:prstGeom>
          <a:noFill/>
          <a:ln w="19050" cap="flat" cmpd="sng">
            <a:solidFill>
              <a:schemeClr val="dk1"/>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000">
              <a:solidFill>
                <a:schemeClr val="lt1"/>
              </a:solidFill>
              <a:latin typeface="Calibri"/>
              <a:ea typeface="Calibri"/>
              <a:cs typeface="Calibri"/>
              <a:sym typeface="Calibri"/>
            </a:endParaRPr>
          </a:p>
        </p:txBody>
      </p:sp>
      <p:sp>
        <p:nvSpPr>
          <p:cNvPr id="1232" name="Shape 1232"/>
          <p:cNvSpPr/>
          <p:nvPr/>
        </p:nvSpPr>
        <p:spPr>
          <a:xfrm>
            <a:off x="2965411" y="2530904"/>
            <a:ext cx="80100" cy="81600"/>
          </a:xfrm>
          <a:prstGeom prst="rect">
            <a:avLst/>
          </a:prstGeom>
          <a:noFill/>
          <a:ln w="19050" cap="flat" cmpd="sng">
            <a:solidFill>
              <a:schemeClr val="dk1"/>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000">
              <a:solidFill>
                <a:schemeClr val="lt1"/>
              </a:solidFill>
              <a:latin typeface="Calibri"/>
              <a:ea typeface="Calibri"/>
              <a:cs typeface="Calibri"/>
              <a:sym typeface="Calibri"/>
            </a:endParaRPr>
          </a:p>
        </p:txBody>
      </p:sp>
      <p:sp>
        <p:nvSpPr>
          <p:cNvPr id="1233" name="Shape 1233"/>
          <p:cNvSpPr/>
          <p:nvPr/>
        </p:nvSpPr>
        <p:spPr>
          <a:xfrm>
            <a:off x="3045085" y="2525859"/>
            <a:ext cx="80100" cy="81600"/>
          </a:xfrm>
          <a:prstGeom prst="rect">
            <a:avLst/>
          </a:prstGeom>
          <a:noFill/>
          <a:ln w="19050" cap="flat" cmpd="sng">
            <a:solidFill>
              <a:schemeClr val="dk1"/>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000">
              <a:solidFill>
                <a:schemeClr val="lt1"/>
              </a:solidFill>
              <a:latin typeface="Calibri"/>
              <a:ea typeface="Calibri"/>
              <a:cs typeface="Calibri"/>
              <a:sym typeface="Calibri"/>
            </a:endParaRPr>
          </a:p>
        </p:txBody>
      </p:sp>
      <p:sp>
        <p:nvSpPr>
          <p:cNvPr id="1234" name="Shape 1234"/>
          <p:cNvSpPr/>
          <p:nvPr/>
        </p:nvSpPr>
        <p:spPr>
          <a:xfrm>
            <a:off x="3129802" y="2581821"/>
            <a:ext cx="79800" cy="25800"/>
          </a:xfrm>
          <a:prstGeom prst="rect">
            <a:avLst/>
          </a:prstGeom>
          <a:noFill/>
          <a:ln w="19050" cap="flat" cmpd="sng">
            <a:solidFill>
              <a:schemeClr val="dk1"/>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000">
              <a:solidFill>
                <a:schemeClr val="lt1"/>
              </a:solidFill>
              <a:latin typeface="Calibri"/>
              <a:ea typeface="Calibri"/>
              <a:cs typeface="Calibri"/>
              <a:sym typeface="Calibri"/>
            </a:endParaRPr>
          </a:p>
        </p:txBody>
      </p:sp>
      <p:sp>
        <p:nvSpPr>
          <p:cNvPr id="1235" name="Shape 1235"/>
          <p:cNvSpPr/>
          <p:nvPr/>
        </p:nvSpPr>
        <p:spPr>
          <a:xfrm>
            <a:off x="3209476" y="2582828"/>
            <a:ext cx="79800" cy="25800"/>
          </a:xfrm>
          <a:prstGeom prst="rect">
            <a:avLst/>
          </a:prstGeom>
          <a:noFill/>
          <a:ln w="19050" cap="flat" cmpd="sng">
            <a:solidFill>
              <a:schemeClr val="dk1"/>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000">
              <a:solidFill>
                <a:schemeClr val="lt1"/>
              </a:solidFill>
              <a:latin typeface="Calibri"/>
              <a:ea typeface="Calibri"/>
              <a:cs typeface="Calibri"/>
              <a:sym typeface="Calibri"/>
            </a:endParaRPr>
          </a:p>
        </p:txBody>
      </p:sp>
      <p:sp>
        <p:nvSpPr>
          <p:cNvPr id="1236" name="Shape 1236"/>
          <p:cNvSpPr/>
          <p:nvPr/>
        </p:nvSpPr>
        <p:spPr>
          <a:xfrm>
            <a:off x="3294193" y="2582827"/>
            <a:ext cx="79800" cy="25800"/>
          </a:xfrm>
          <a:prstGeom prst="rect">
            <a:avLst/>
          </a:prstGeom>
          <a:noFill/>
          <a:ln w="19050" cap="flat" cmpd="sng">
            <a:solidFill>
              <a:schemeClr val="dk1"/>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000">
              <a:solidFill>
                <a:schemeClr val="lt1"/>
              </a:solidFill>
              <a:latin typeface="Calibri"/>
              <a:ea typeface="Calibri"/>
              <a:cs typeface="Calibri"/>
              <a:sym typeface="Calibri"/>
            </a:endParaRPr>
          </a:p>
        </p:txBody>
      </p:sp>
      <p:grpSp>
        <p:nvGrpSpPr>
          <p:cNvPr id="1237" name="Shape 1237"/>
          <p:cNvGrpSpPr/>
          <p:nvPr/>
        </p:nvGrpSpPr>
        <p:grpSpPr>
          <a:xfrm flipH="1">
            <a:off x="4553365" y="2178653"/>
            <a:ext cx="1759355" cy="435993"/>
            <a:chOff x="6062830" y="2730158"/>
            <a:chExt cx="3127742" cy="775098"/>
          </a:xfrm>
        </p:grpSpPr>
        <p:sp>
          <p:nvSpPr>
            <p:cNvPr id="1238" name="Shape 1238"/>
            <p:cNvSpPr/>
            <p:nvPr/>
          </p:nvSpPr>
          <p:spPr>
            <a:xfrm>
              <a:off x="6062830" y="3187825"/>
              <a:ext cx="162300" cy="312000"/>
            </a:xfrm>
            <a:prstGeom prst="rect">
              <a:avLst/>
            </a:prstGeom>
            <a:noFill/>
            <a:ln w="19050" cap="flat" cmpd="sng">
              <a:solidFill>
                <a:schemeClr val="dk1"/>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000">
                <a:solidFill>
                  <a:schemeClr val="lt1"/>
                </a:solidFill>
                <a:latin typeface="Calibri"/>
                <a:ea typeface="Calibri"/>
                <a:cs typeface="Calibri"/>
                <a:sym typeface="Calibri"/>
              </a:endParaRPr>
            </a:p>
          </p:txBody>
        </p:sp>
        <p:sp>
          <p:nvSpPr>
            <p:cNvPr id="1239" name="Shape 1239"/>
            <p:cNvSpPr/>
            <p:nvPr/>
          </p:nvSpPr>
          <p:spPr>
            <a:xfrm>
              <a:off x="6225091" y="3052888"/>
              <a:ext cx="149700" cy="447000"/>
            </a:xfrm>
            <a:prstGeom prst="rect">
              <a:avLst/>
            </a:prstGeom>
            <a:noFill/>
            <a:ln w="19050" cap="flat" cmpd="sng">
              <a:solidFill>
                <a:schemeClr val="dk1"/>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000">
                <a:solidFill>
                  <a:schemeClr val="lt1"/>
                </a:solidFill>
                <a:latin typeface="Calibri"/>
                <a:ea typeface="Calibri"/>
                <a:cs typeface="Calibri"/>
                <a:sym typeface="Calibri"/>
              </a:endParaRPr>
            </a:p>
          </p:txBody>
        </p:sp>
        <p:sp>
          <p:nvSpPr>
            <p:cNvPr id="1240" name="Shape 1240"/>
            <p:cNvSpPr/>
            <p:nvPr/>
          </p:nvSpPr>
          <p:spPr>
            <a:xfrm>
              <a:off x="6377491" y="3052888"/>
              <a:ext cx="149700" cy="447000"/>
            </a:xfrm>
            <a:prstGeom prst="rect">
              <a:avLst/>
            </a:prstGeom>
            <a:noFill/>
            <a:ln w="19050" cap="flat" cmpd="sng">
              <a:solidFill>
                <a:schemeClr val="dk1"/>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000">
                <a:solidFill>
                  <a:schemeClr val="lt1"/>
                </a:solidFill>
                <a:latin typeface="Calibri"/>
                <a:ea typeface="Calibri"/>
                <a:cs typeface="Calibri"/>
                <a:sym typeface="Calibri"/>
              </a:endParaRPr>
            </a:p>
          </p:txBody>
        </p:sp>
        <p:sp>
          <p:nvSpPr>
            <p:cNvPr id="1241" name="Shape 1241"/>
            <p:cNvSpPr/>
            <p:nvPr/>
          </p:nvSpPr>
          <p:spPr>
            <a:xfrm>
              <a:off x="6530788" y="2951157"/>
              <a:ext cx="135300" cy="548700"/>
            </a:xfrm>
            <a:prstGeom prst="rect">
              <a:avLst/>
            </a:prstGeom>
            <a:noFill/>
            <a:ln w="19050" cap="flat" cmpd="sng">
              <a:solidFill>
                <a:schemeClr val="dk1"/>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000">
                <a:solidFill>
                  <a:schemeClr val="lt1"/>
                </a:solidFill>
                <a:latin typeface="Calibri"/>
                <a:ea typeface="Calibri"/>
                <a:cs typeface="Calibri"/>
                <a:sym typeface="Calibri"/>
              </a:endParaRPr>
            </a:p>
          </p:txBody>
        </p:sp>
        <p:sp>
          <p:nvSpPr>
            <p:cNvPr id="1242" name="Shape 1242"/>
            <p:cNvSpPr/>
            <p:nvPr/>
          </p:nvSpPr>
          <p:spPr>
            <a:xfrm>
              <a:off x="6661672" y="2865095"/>
              <a:ext cx="154200" cy="636600"/>
            </a:xfrm>
            <a:prstGeom prst="rect">
              <a:avLst/>
            </a:prstGeom>
            <a:noFill/>
            <a:ln w="19050" cap="flat" cmpd="sng">
              <a:solidFill>
                <a:schemeClr val="dk1"/>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000">
                <a:solidFill>
                  <a:schemeClr val="lt1"/>
                </a:solidFill>
                <a:latin typeface="Calibri"/>
                <a:ea typeface="Calibri"/>
                <a:cs typeface="Calibri"/>
                <a:sym typeface="Calibri"/>
              </a:endParaRPr>
            </a:p>
          </p:txBody>
        </p:sp>
        <p:sp>
          <p:nvSpPr>
            <p:cNvPr id="1243" name="Shape 1243"/>
            <p:cNvSpPr/>
            <p:nvPr/>
          </p:nvSpPr>
          <p:spPr>
            <a:xfrm>
              <a:off x="6811383" y="2730158"/>
              <a:ext cx="135300" cy="768000"/>
            </a:xfrm>
            <a:prstGeom prst="rect">
              <a:avLst/>
            </a:prstGeom>
            <a:noFill/>
            <a:ln w="19050" cap="flat" cmpd="sng">
              <a:solidFill>
                <a:schemeClr val="dk1"/>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000">
                <a:solidFill>
                  <a:schemeClr val="lt1"/>
                </a:solidFill>
                <a:latin typeface="Calibri"/>
                <a:ea typeface="Calibri"/>
                <a:cs typeface="Calibri"/>
                <a:sym typeface="Calibri"/>
              </a:endParaRPr>
            </a:p>
          </p:txBody>
        </p:sp>
        <p:sp>
          <p:nvSpPr>
            <p:cNvPr id="1244" name="Shape 1244"/>
            <p:cNvSpPr/>
            <p:nvPr/>
          </p:nvSpPr>
          <p:spPr>
            <a:xfrm>
              <a:off x="6942267" y="2731949"/>
              <a:ext cx="135300" cy="768000"/>
            </a:xfrm>
            <a:prstGeom prst="rect">
              <a:avLst/>
            </a:prstGeom>
            <a:noFill/>
            <a:ln w="19050" cap="flat" cmpd="sng">
              <a:solidFill>
                <a:schemeClr val="dk1"/>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000">
                <a:solidFill>
                  <a:schemeClr val="lt1"/>
                </a:solidFill>
                <a:latin typeface="Calibri"/>
                <a:ea typeface="Calibri"/>
                <a:cs typeface="Calibri"/>
                <a:sym typeface="Calibri"/>
              </a:endParaRPr>
            </a:p>
          </p:txBody>
        </p:sp>
        <p:sp>
          <p:nvSpPr>
            <p:cNvPr id="1245" name="Shape 1245"/>
            <p:cNvSpPr/>
            <p:nvPr/>
          </p:nvSpPr>
          <p:spPr>
            <a:xfrm>
              <a:off x="7073151" y="2733737"/>
              <a:ext cx="135300" cy="768000"/>
            </a:xfrm>
            <a:prstGeom prst="rect">
              <a:avLst/>
            </a:prstGeom>
            <a:noFill/>
            <a:ln w="19050" cap="flat" cmpd="sng">
              <a:solidFill>
                <a:schemeClr val="dk1"/>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000">
                <a:solidFill>
                  <a:schemeClr val="lt1"/>
                </a:solidFill>
                <a:latin typeface="Calibri"/>
                <a:ea typeface="Calibri"/>
                <a:cs typeface="Calibri"/>
                <a:sym typeface="Calibri"/>
              </a:endParaRPr>
            </a:p>
          </p:txBody>
        </p:sp>
        <p:sp>
          <p:nvSpPr>
            <p:cNvPr id="1246" name="Shape 1246"/>
            <p:cNvSpPr/>
            <p:nvPr/>
          </p:nvSpPr>
          <p:spPr>
            <a:xfrm>
              <a:off x="7204036" y="2865095"/>
              <a:ext cx="130800" cy="638400"/>
            </a:xfrm>
            <a:prstGeom prst="rect">
              <a:avLst/>
            </a:prstGeom>
            <a:noFill/>
            <a:ln w="19050" cap="flat" cmpd="sng">
              <a:solidFill>
                <a:schemeClr val="dk1"/>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000">
                <a:solidFill>
                  <a:schemeClr val="lt1"/>
                </a:solidFill>
                <a:latin typeface="Calibri"/>
                <a:ea typeface="Calibri"/>
                <a:cs typeface="Calibri"/>
                <a:sym typeface="Calibri"/>
              </a:endParaRPr>
            </a:p>
          </p:txBody>
        </p:sp>
        <p:sp>
          <p:nvSpPr>
            <p:cNvPr id="1247" name="Shape 1247"/>
            <p:cNvSpPr/>
            <p:nvPr/>
          </p:nvSpPr>
          <p:spPr>
            <a:xfrm>
              <a:off x="7334920" y="2951156"/>
              <a:ext cx="126300" cy="554100"/>
            </a:xfrm>
            <a:prstGeom prst="rect">
              <a:avLst/>
            </a:prstGeom>
            <a:noFill/>
            <a:ln w="19050" cap="flat" cmpd="sng">
              <a:solidFill>
                <a:schemeClr val="dk1"/>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000">
                <a:solidFill>
                  <a:schemeClr val="lt1"/>
                </a:solidFill>
                <a:latin typeface="Calibri"/>
                <a:ea typeface="Calibri"/>
                <a:cs typeface="Calibri"/>
                <a:sym typeface="Calibri"/>
              </a:endParaRPr>
            </a:p>
          </p:txBody>
        </p:sp>
        <p:sp>
          <p:nvSpPr>
            <p:cNvPr id="1248" name="Shape 1248"/>
            <p:cNvSpPr/>
            <p:nvPr/>
          </p:nvSpPr>
          <p:spPr>
            <a:xfrm>
              <a:off x="7465804" y="3052888"/>
              <a:ext cx="121800" cy="443400"/>
            </a:xfrm>
            <a:prstGeom prst="rect">
              <a:avLst/>
            </a:prstGeom>
            <a:noFill/>
            <a:ln w="19050" cap="flat" cmpd="sng">
              <a:solidFill>
                <a:schemeClr val="dk1"/>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000">
                <a:solidFill>
                  <a:schemeClr val="lt1"/>
                </a:solidFill>
                <a:latin typeface="Calibri"/>
                <a:ea typeface="Calibri"/>
                <a:cs typeface="Calibri"/>
                <a:sym typeface="Calibri"/>
              </a:endParaRPr>
            </a:p>
          </p:txBody>
        </p:sp>
        <p:sp>
          <p:nvSpPr>
            <p:cNvPr id="1249" name="Shape 1249"/>
            <p:cNvSpPr/>
            <p:nvPr/>
          </p:nvSpPr>
          <p:spPr>
            <a:xfrm>
              <a:off x="7596688" y="3187825"/>
              <a:ext cx="121800" cy="310200"/>
            </a:xfrm>
            <a:prstGeom prst="rect">
              <a:avLst/>
            </a:prstGeom>
            <a:noFill/>
            <a:ln w="19050" cap="flat" cmpd="sng">
              <a:solidFill>
                <a:schemeClr val="dk1"/>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000">
                <a:solidFill>
                  <a:schemeClr val="lt1"/>
                </a:solidFill>
                <a:latin typeface="Calibri"/>
                <a:ea typeface="Calibri"/>
                <a:cs typeface="Calibri"/>
                <a:sym typeface="Calibri"/>
              </a:endParaRPr>
            </a:p>
          </p:txBody>
        </p:sp>
        <p:sp>
          <p:nvSpPr>
            <p:cNvPr id="1250" name="Shape 1250"/>
            <p:cNvSpPr/>
            <p:nvPr/>
          </p:nvSpPr>
          <p:spPr>
            <a:xfrm>
              <a:off x="7716814" y="3189613"/>
              <a:ext cx="121800" cy="310200"/>
            </a:xfrm>
            <a:prstGeom prst="rect">
              <a:avLst/>
            </a:prstGeom>
            <a:noFill/>
            <a:ln w="19050" cap="flat" cmpd="sng">
              <a:solidFill>
                <a:schemeClr val="dk1"/>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000">
                <a:solidFill>
                  <a:schemeClr val="lt1"/>
                </a:solidFill>
                <a:latin typeface="Calibri"/>
                <a:ea typeface="Calibri"/>
                <a:cs typeface="Calibri"/>
                <a:sym typeface="Calibri"/>
              </a:endParaRPr>
            </a:p>
          </p:txBody>
        </p:sp>
        <p:sp>
          <p:nvSpPr>
            <p:cNvPr id="1251" name="Shape 1251"/>
            <p:cNvSpPr/>
            <p:nvPr/>
          </p:nvSpPr>
          <p:spPr>
            <a:xfrm>
              <a:off x="7836940" y="3191403"/>
              <a:ext cx="121800" cy="310200"/>
            </a:xfrm>
            <a:prstGeom prst="rect">
              <a:avLst/>
            </a:prstGeom>
            <a:noFill/>
            <a:ln w="19050" cap="flat" cmpd="sng">
              <a:solidFill>
                <a:schemeClr val="dk1"/>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000">
                <a:solidFill>
                  <a:schemeClr val="lt1"/>
                </a:solidFill>
                <a:latin typeface="Calibri"/>
                <a:ea typeface="Calibri"/>
                <a:cs typeface="Calibri"/>
                <a:sym typeface="Calibri"/>
              </a:endParaRPr>
            </a:p>
          </p:txBody>
        </p:sp>
        <p:sp>
          <p:nvSpPr>
            <p:cNvPr id="1252" name="Shape 1252"/>
            <p:cNvSpPr/>
            <p:nvPr/>
          </p:nvSpPr>
          <p:spPr>
            <a:xfrm>
              <a:off x="7955278" y="3191401"/>
              <a:ext cx="121800" cy="310200"/>
            </a:xfrm>
            <a:prstGeom prst="rect">
              <a:avLst/>
            </a:prstGeom>
            <a:noFill/>
            <a:ln w="19050" cap="flat" cmpd="sng">
              <a:solidFill>
                <a:schemeClr val="dk1"/>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000">
                <a:solidFill>
                  <a:schemeClr val="lt1"/>
                </a:solidFill>
                <a:latin typeface="Calibri"/>
                <a:ea typeface="Calibri"/>
                <a:cs typeface="Calibri"/>
                <a:sym typeface="Calibri"/>
              </a:endParaRPr>
            </a:p>
          </p:txBody>
        </p:sp>
        <p:sp>
          <p:nvSpPr>
            <p:cNvPr id="1253" name="Shape 1253"/>
            <p:cNvSpPr/>
            <p:nvPr/>
          </p:nvSpPr>
          <p:spPr>
            <a:xfrm>
              <a:off x="8073610" y="3273886"/>
              <a:ext cx="134400" cy="227700"/>
            </a:xfrm>
            <a:prstGeom prst="rect">
              <a:avLst/>
            </a:prstGeom>
            <a:noFill/>
            <a:ln w="19050" cap="flat" cmpd="sng">
              <a:solidFill>
                <a:schemeClr val="dk1"/>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000">
                <a:solidFill>
                  <a:schemeClr val="lt1"/>
                </a:solidFill>
                <a:latin typeface="Calibri"/>
                <a:ea typeface="Calibri"/>
                <a:cs typeface="Calibri"/>
                <a:sym typeface="Calibri"/>
              </a:endParaRPr>
            </a:p>
          </p:txBody>
        </p:sp>
        <p:sp>
          <p:nvSpPr>
            <p:cNvPr id="1254" name="Shape 1254"/>
            <p:cNvSpPr/>
            <p:nvPr/>
          </p:nvSpPr>
          <p:spPr>
            <a:xfrm>
              <a:off x="8204494" y="3275674"/>
              <a:ext cx="134400" cy="227700"/>
            </a:xfrm>
            <a:prstGeom prst="rect">
              <a:avLst/>
            </a:prstGeom>
            <a:noFill/>
            <a:ln w="19050" cap="flat" cmpd="sng">
              <a:solidFill>
                <a:schemeClr val="dk1"/>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000">
                <a:solidFill>
                  <a:schemeClr val="lt1"/>
                </a:solidFill>
                <a:latin typeface="Calibri"/>
                <a:ea typeface="Calibri"/>
                <a:cs typeface="Calibri"/>
                <a:sym typeface="Calibri"/>
              </a:endParaRPr>
            </a:p>
          </p:txBody>
        </p:sp>
        <p:sp>
          <p:nvSpPr>
            <p:cNvPr id="1255" name="Shape 1255"/>
            <p:cNvSpPr/>
            <p:nvPr/>
          </p:nvSpPr>
          <p:spPr>
            <a:xfrm>
              <a:off x="8333588" y="3275677"/>
              <a:ext cx="134400" cy="227700"/>
            </a:xfrm>
            <a:prstGeom prst="rect">
              <a:avLst/>
            </a:prstGeom>
            <a:noFill/>
            <a:ln w="19050" cap="flat" cmpd="sng">
              <a:solidFill>
                <a:schemeClr val="dk1"/>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000">
                <a:solidFill>
                  <a:schemeClr val="lt1"/>
                </a:solidFill>
                <a:latin typeface="Calibri"/>
                <a:ea typeface="Calibri"/>
                <a:cs typeface="Calibri"/>
                <a:sym typeface="Calibri"/>
              </a:endParaRPr>
            </a:p>
          </p:txBody>
        </p:sp>
        <p:sp>
          <p:nvSpPr>
            <p:cNvPr id="1256" name="Shape 1256"/>
            <p:cNvSpPr/>
            <p:nvPr/>
          </p:nvSpPr>
          <p:spPr>
            <a:xfrm>
              <a:off x="8464472" y="3359947"/>
              <a:ext cx="142500" cy="145200"/>
            </a:xfrm>
            <a:prstGeom prst="rect">
              <a:avLst/>
            </a:prstGeom>
            <a:noFill/>
            <a:ln w="19050" cap="flat" cmpd="sng">
              <a:solidFill>
                <a:schemeClr val="dk1"/>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000">
                <a:solidFill>
                  <a:schemeClr val="lt1"/>
                </a:solidFill>
                <a:latin typeface="Calibri"/>
                <a:ea typeface="Calibri"/>
                <a:cs typeface="Calibri"/>
                <a:sym typeface="Calibri"/>
              </a:endParaRPr>
            </a:p>
          </p:txBody>
        </p:sp>
        <p:sp>
          <p:nvSpPr>
            <p:cNvPr id="1257" name="Shape 1257"/>
            <p:cNvSpPr/>
            <p:nvPr/>
          </p:nvSpPr>
          <p:spPr>
            <a:xfrm>
              <a:off x="8606114" y="3350977"/>
              <a:ext cx="142500" cy="145200"/>
            </a:xfrm>
            <a:prstGeom prst="rect">
              <a:avLst/>
            </a:prstGeom>
            <a:noFill/>
            <a:ln w="19050" cap="flat" cmpd="sng">
              <a:solidFill>
                <a:schemeClr val="dk1"/>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000">
                <a:solidFill>
                  <a:schemeClr val="lt1"/>
                </a:solidFill>
                <a:latin typeface="Calibri"/>
                <a:ea typeface="Calibri"/>
                <a:cs typeface="Calibri"/>
                <a:sym typeface="Calibri"/>
              </a:endParaRPr>
            </a:p>
          </p:txBody>
        </p:sp>
        <p:sp>
          <p:nvSpPr>
            <p:cNvPr id="1258" name="Shape 1258"/>
            <p:cNvSpPr/>
            <p:nvPr/>
          </p:nvSpPr>
          <p:spPr>
            <a:xfrm>
              <a:off x="8756722" y="3450463"/>
              <a:ext cx="141600" cy="45600"/>
            </a:xfrm>
            <a:prstGeom prst="rect">
              <a:avLst/>
            </a:prstGeom>
            <a:noFill/>
            <a:ln w="19050" cap="flat" cmpd="sng">
              <a:solidFill>
                <a:schemeClr val="dk1"/>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000">
                <a:solidFill>
                  <a:schemeClr val="lt1"/>
                </a:solidFill>
                <a:latin typeface="Calibri"/>
                <a:ea typeface="Calibri"/>
                <a:cs typeface="Calibri"/>
                <a:sym typeface="Calibri"/>
              </a:endParaRPr>
            </a:p>
          </p:txBody>
        </p:sp>
        <p:sp>
          <p:nvSpPr>
            <p:cNvPr id="1259" name="Shape 1259"/>
            <p:cNvSpPr/>
            <p:nvPr/>
          </p:nvSpPr>
          <p:spPr>
            <a:xfrm>
              <a:off x="8898364" y="3452254"/>
              <a:ext cx="141600" cy="45600"/>
            </a:xfrm>
            <a:prstGeom prst="rect">
              <a:avLst/>
            </a:prstGeom>
            <a:noFill/>
            <a:ln w="19050" cap="flat" cmpd="sng">
              <a:solidFill>
                <a:schemeClr val="dk1"/>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000">
                <a:solidFill>
                  <a:schemeClr val="lt1"/>
                </a:solidFill>
                <a:latin typeface="Calibri"/>
                <a:ea typeface="Calibri"/>
                <a:cs typeface="Calibri"/>
                <a:sym typeface="Calibri"/>
              </a:endParaRPr>
            </a:p>
          </p:txBody>
        </p:sp>
        <p:sp>
          <p:nvSpPr>
            <p:cNvPr id="1260" name="Shape 1260"/>
            <p:cNvSpPr/>
            <p:nvPr/>
          </p:nvSpPr>
          <p:spPr>
            <a:xfrm>
              <a:off x="9048972" y="3452251"/>
              <a:ext cx="141600" cy="45600"/>
            </a:xfrm>
            <a:prstGeom prst="rect">
              <a:avLst/>
            </a:prstGeom>
            <a:noFill/>
            <a:ln w="19050" cap="flat" cmpd="sng">
              <a:solidFill>
                <a:schemeClr val="dk1"/>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000">
                <a:solidFill>
                  <a:schemeClr val="lt1"/>
                </a:solidFill>
                <a:latin typeface="Calibri"/>
                <a:ea typeface="Calibri"/>
                <a:cs typeface="Calibri"/>
                <a:sym typeface="Calibri"/>
              </a:endParaRPr>
            </a:p>
          </p:txBody>
        </p:sp>
      </p:grpSp>
      <p:sp>
        <p:nvSpPr>
          <p:cNvPr id="1261" name="Shape 1261"/>
          <p:cNvSpPr txBox="1"/>
          <p:nvPr/>
        </p:nvSpPr>
        <p:spPr>
          <a:xfrm>
            <a:off x="2214950" y="2082900"/>
            <a:ext cx="270600" cy="225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000">
                <a:solidFill>
                  <a:schemeClr val="dk1"/>
                </a:solidFill>
                <a:latin typeface="Calibri"/>
                <a:ea typeface="Calibri"/>
                <a:cs typeface="Calibri"/>
                <a:sym typeface="Calibri"/>
              </a:rPr>
              <a:t>80</a:t>
            </a:r>
          </a:p>
        </p:txBody>
      </p:sp>
      <p:sp>
        <p:nvSpPr>
          <p:cNvPr id="1262" name="Shape 1262"/>
          <p:cNvSpPr txBox="1"/>
          <p:nvPr/>
        </p:nvSpPr>
        <p:spPr>
          <a:xfrm>
            <a:off x="5477794" y="2088952"/>
            <a:ext cx="270600" cy="225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000">
                <a:solidFill>
                  <a:schemeClr val="dk1"/>
                </a:solidFill>
                <a:latin typeface="Calibri"/>
                <a:ea typeface="Calibri"/>
                <a:cs typeface="Calibri"/>
                <a:sym typeface="Calibri"/>
              </a:rPr>
              <a:t>80</a:t>
            </a:r>
          </a:p>
        </p:txBody>
      </p:sp>
      <p:sp>
        <p:nvSpPr>
          <p:cNvPr id="1263" name="Shape 1263"/>
          <p:cNvSpPr txBox="1"/>
          <p:nvPr/>
        </p:nvSpPr>
        <p:spPr>
          <a:xfrm>
            <a:off x="6180741" y="2271496"/>
            <a:ext cx="270600" cy="225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000">
                <a:solidFill>
                  <a:schemeClr val="dk1"/>
                </a:solidFill>
                <a:latin typeface="Calibri"/>
                <a:ea typeface="Calibri"/>
                <a:cs typeface="Calibri"/>
                <a:sym typeface="Calibri"/>
              </a:rPr>
              <a:t>50</a:t>
            </a:r>
          </a:p>
        </p:txBody>
      </p:sp>
      <p:sp>
        <p:nvSpPr>
          <p:cNvPr id="1264" name="Shape 1264"/>
          <p:cNvSpPr txBox="1"/>
          <p:nvPr/>
        </p:nvSpPr>
        <p:spPr>
          <a:xfrm>
            <a:off x="1515087" y="2270703"/>
            <a:ext cx="270600" cy="225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000">
                <a:solidFill>
                  <a:schemeClr val="dk1"/>
                </a:solidFill>
                <a:latin typeface="Calibri"/>
                <a:ea typeface="Calibri"/>
                <a:cs typeface="Calibri"/>
                <a:sym typeface="Calibri"/>
              </a:rPr>
              <a:t>50</a:t>
            </a:r>
          </a:p>
        </p:txBody>
      </p:sp>
      <p:sp>
        <p:nvSpPr>
          <p:cNvPr id="1265" name="Shape 1265"/>
          <p:cNvSpPr txBox="1"/>
          <p:nvPr/>
        </p:nvSpPr>
        <p:spPr>
          <a:xfrm>
            <a:off x="4725867" y="2362350"/>
            <a:ext cx="270600" cy="225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000">
                <a:solidFill>
                  <a:schemeClr val="dk1"/>
                </a:solidFill>
                <a:latin typeface="Calibri"/>
                <a:ea typeface="Calibri"/>
                <a:cs typeface="Calibri"/>
                <a:sym typeface="Calibri"/>
              </a:rPr>
              <a:t>20</a:t>
            </a:r>
          </a:p>
        </p:txBody>
      </p:sp>
      <p:sp>
        <p:nvSpPr>
          <p:cNvPr id="1266" name="Shape 1266"/>
          <p:cNvSpPr txBox="1"/>
          <p:nvPr/>
        </p:nvSpPr>
        <p:spPr>
          <a:xfrm>
            <a:off x="2972228" y="2359124"/>
            <a:ext cx="270600" cy="225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000">
                <a:solidFill>
                  <a:schemeClr val="dk1"/>
                </a:solidFill>
                <a:latin typeface="Calibri"/>
                <a:ea typeface="Calibri"/>
                <a:cs typeface="Calibri"/>
                <a:sym typeface="Calibri"/>
              </a:rPr>
              <a:t>20</a:t>
            </a:r>
          </a:p>
        </p:txBody>
      </p:sp>
      <p:cxnSp>
        <p:nvCxnSpPr>
          <p:cNvPr id="1267" name="Shape 1267"/>
          <p:cNvCxnSpPr/>
          <p:nvPr/>
        </p:nvCxnSpPr>
        <p:spPr>
          <a:xfrm>
            <a:off x="1530276" y="3185439"/>
            <a:ext cx="6075600" cy="0"/>
          </a:xfrm>
          <a:prstGeom prst="straightConnector1">
            <a:avLst/>
          </a:prstGeom>
          <a:noFill/>
          <a:ln w="19050" cap="flat" cmpd="sng">
            <a:solidFill>
              <a:schemeClr val="dk1"/>
            </a:solidFill>
            <a:prstDash val="solid"/>
            <a:miter lim="800000"/>
            <a:headEnd type="none" w="med" len="med"/>
            <a:tailEnd type="none" w="med" len="med"/>
          </a:ln>
        </p:spPr>
      </p:cxnSp>
      <p:sp>
        <p:nvSpPr>
          <p:cNvPr id="1268" name="Shape 1268"/>
          <p:cNvSpPr/>
          <p:nvPr/>
        </p:nvSpPr>
        <p:spPr>
          <a:xfrm>
            <a:off x="2678990" y="3129971"/>
            <a:ext cx="366000" cy="114900"/>
          </a:xfrm>
          <a:prstGeom prst="rect">
            <a:avLst/>
          </a:prstGeom>
          <a:solidFill>
            <a:schemeClr val="dk1"/>
          </a:solidFill>
          <a:ln w="12700" cap="flat" cmpd="sng">
            <a:solidFill>
              <a:srgbClr val="31538F"/>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000">
              <a:solidFill>
                <a:schemeClr val="lt1"/>
              </a:solidFill>
              <a:latin typeface="Calibri"/>
              <a:ea typeface="Calibri"/>
              <a:cs typeface="Calibri"/>
              <a:sym typeface="Calibri"/>
            </a:endParaRPr>
          </a:p>
        </p:txBody>
      </p:sp>
      <p:cxnSp>
        <p:nvCxnSpPr>
          <p:cNvPr id="1269" name="Shape 1269"/>
          <p:cNvCxnSpPr/>
          <p:nvPr/>
        </p:nvCxnSpPr>
        <p:spPr>
          <a:xfrm>
            <a:off x="1614488" y="3123919"/>
            <a:ext cx="0" cy="114900"/>
          </a:xfrm>
          <a:prstGeom prst="straightConnector1">
            <a:avLst/>
          </a:prstGeom>
          <a:noFill/>
          <a:ln w="19050" cap="flat" cmpd="sng">
            <a:solidFill>
              <a:srgbClr val="C00000"/>
            </a:solidFill>
            <a:prstDash val="solid"/>
            <a:miter lim="800000"/>
            <a:headEnd type="none" w="med" len="med"/>
            <a:tailEnd type="none" w="med" len="med"/>
          </a:ln>
        </p:spPr>
      </p:cxnSp>
      <p:cxnSp>
        <p:nvCxnSpPr>
          <p:cNvPr id="1270" name="Shape 1270"/>
          <p:cNvCxnSpPr/>
          <p:nvPr/>
        </p:nvCxnSpPr>
        <p:spPr>
          <a:xfrm>
            <a:off x="2035549" y="3123919"/>
            <a:ext cx="0" cy="114900"/>
          </a:xfrm>
          <a:prstGeom prst="straightConnector1">
            <a:avLst/>
          </a:prstGeom>
          <a:noFill/>
          <a:ln w="19050" cap="flat" cmpd="sng">
            <a:solidFill>
              <a:srgbClr val="C00000"/>
            </a:solidFill>
            <a:prstDash val="solid"/>
            <a:miter lim="800000"/>
            <a:headEnd type="none" w="med" len="med"/>
            <a:tailEnd type="none" w="med" len="med"/>
          </a:ln>
        </p:spPr>
      </p:cxnSp>
      <p:cxnSp>
        <p:nvCxnSpPr>
          <p:cNvPr id="1271" name="Shape 1271"/>
          <p:cNvCxnSpPr/>
          <p:nvPr/>
        </p:nvCxnSpPr>
        <p:spPr>
          <a:xfrm>
            <a:off x="2807575" y="3129971"/>
            <a:ext cx="0" cy="114900"/>
          </a:xfrm>
          <a:prstGeom prst="straightConnector1">
            <a:avLst/>
          </a:prstGeom>
          <a:noFill/>
          <a:ln w="19050" cap="flat" cmpd="sng">
            <a:solidFill>
              <a:srgbClr val="C00000"/>
            </a:solidFill>
            <a:prstDash val="solid"/>
            <a:miter lim="800000"/>
            <a:headEnd type="none" w="med" len="med"/>
            <a:tailEnd type="none" w="med" len="med"/>
          </a:ln>
        </p:spPr>
      </p:cxnSp>
      <p:cxnSp>
        <p:nvCxnSpPr>
          <p:cNvPr id="1272" name="Shape 1272"/>
          <p:cNvCxnSpPr/>
          <p:nvPr/>
        </p:nvCxnSpPr>
        <p:spPr>
          <a:xfrm>
            <a:off x="3002989" y="3129971"/>
            <a:ext cx="0" cy="114900"/>
          </a:xfrm>
          <a:prstGeom prst="straightConnector1">
            <a:avLst/>
          </a:prstGeom>
          <a:noFill/>
          <a:ln w="19050" cap="flat" cmpd="sng">
            <a:solidFill>
              <a:srgbClr val="C00000"/>
            </a:solidFill>
            <a:prstDash val="solid"/>
            <a:miter lim="800000"/>
            <a:headEnd type="none" w="med" len="med"/>
            <a:tailEnd type="none" w="med" len="med"/>
          </a:ln>
        </p:spPr>
      </p:cxnSp>
      <p:cxnSp>
        <p:nvCxnSpPr>
          <p:cNvPr id="1273" name="Shape 1273"/>
          <p:cNvCxnSpPr/>
          <p:nvPr/>
        </p:nvCxnSpPr>
        <p:spPr>
          <a:xfrm>
            <a:off x="3739459" y="3129971"/>
            <a:ext cx="0" cy="114900"/>
          </a:xfrm>
          <a:prstGeom prst="straightConnector1">
            <a:avLst/>
          </a:prstGeom>
          <a:noFill/>
          <a:ln w="19050" cap="flat" cmpd="sng">
            <a:solidFill>
              <a:srgbClr val="C00000"/>
            </a:solidFill>
            <a:prstDash val="solid"/>
            <a:miter lim="800000"/>
            <a:headEnd type="none" w="med" len="med"/>
            <a:tailEnd type="none" w="med" len="med"/>
          </a:ln>
        </p:spPr>
      </p:cxnSp>
      <p:cxnSp>
        <p:nvCxnSpPr>
          <p:cNvPr id="1274" name="Shape 1274"/>
          <p:cNvCxnSpPr/>
          <p:nvPr/>
        </p:nvCxnSpPr>
        <p:spPr>
          <a:xfrm>
            <a:off x="4259861" y="3123919"/>
            <a:ext cx="0" cy="114900"/>
          </a:xfrm>
          <a:prstGeom prst="straightConnector1">
            <a:avLst/>
          </a:prstGeom>
          <a:noFill/>
          <a:ln w="19050" cap="flat" cmpd="sng">
            <a:solidFill>
              <a:srgbClr val="C00000"/>
            </a:solidFill>
            <a:prstDash val="solid"/>
            <a:miter lim="800000"/>
            <a:headEnd type="none" w="med" len="med"/>
            <a:tailEnd type="none" w="med" len="med"/>
          </a:ln>
        </p:spPr>
      </p:cxnSp>
      <p:cxnSp>
        <p:nvCxnSpPr>
          <p:cNvPr id="1275" name="Shape 1275"/>
          <p:cNvCxnSpPr/>
          <p:nvPr/>
        </p:nvCxnSpPr>
        <p:spPr>
          <a:xfrm>
            <a:off x="4960286" y="3129971"/>
            <a:ext cx="0" cy="114900"/>
          </a:xfrm>
          <a:prstGeom prst="straightConnector1">
            <a:avLst/>
          </a:prstGeom>
          <a:noFill/>
          <a:ln w="19050" cap="flat" cmpd="sng">
            <a:solidFill>
              <a:srgbClr val="C00000"/>
            </a:solidFill>
            <a:prstDash val="solid"/>
            <a:miter lim="800000"/>
            <a:headEnd type="none" w="med" len="med"/>
            <a:tailEnd type="none" w="med" len="med"/>
          </a:ln>
        </p:spPr>
      </p:cxnSp>
      <p:cxnSp>
        <p:nvCxnSpPr>
          <p:cNvPr id="1276" name="Shape 1276"/>
          <p:cNvCxnSpPr/>
          <p:nvPr/>
        </p:nvCxnSpPr>
        <p:spPr>
          <a:xfrm>
            <a:off x="6186793" y="3123919"/>
            <a:ext cx="0" cy="114900"/>
          </a:xfrm>
          <a:prstGeom prst="straightConnector1">
            <a:avLst/>
          </a:prstGeom>
          <a:noFill/>
          <a:ln w="19050" cap="flat" cmpd="sng">
            <a:solidFill>
              <a:srgbClr val="C00000"/>
            </a:solidFill>
            <a:prstDash val="solid"/>
            <a:miter lim="800000"/>
            <a:headEnd type="none" w="med" len="med"/>
            <a:tailEnd type="none" w="med" len="med"/>
          </a:ln>
        </p:spPr>
      </p:cxnSp>
      <p:cxnSp>
        <p:nvCxnSpPr>
          <p:cNvPr id="1277" name="Shape 1277"/>
          <p:cNvCxnSpPr/>
          <p:nvPr/>
        </p:nvCxnSpPr>
        <p:spPr>
          <a:xfrm>
            <a:off x="6313224" y="3123919"/>
            <a:ext cx="0" cy="114900"/>
          </a:xfrm>
          <a:prstGeom prst="straightConnector1">
            <a:avLst/>
          </a:prstGeom>
          <a:noFill/>
          <a:ln w="19050" cap="flat" cmpd="sng">
            <a:solidFill>
              <a:srgbClr val="C00000"/>
            </a:solidFill>
            <a:prstDash val="solid"/>
            <a:miter lim="800000"/>
            <a:headEnd type="none" w="med" len="med"/>
            <a:tailEnd type="none" w="med" len="med"/>
          </a:ln>
        </p:spPr>
      </p:cxnSp>
      <p:cxnSp>
        <p:nvCxnSpPr>
          <p:cNvPr id="1278" name="Shape 1278"/>
          <p:cNvCxnSpPr/>
          <p:nvPr/>
        </p:nvCxnSpPr>
        <p:spPr>
          <a:xfrm>
            <a:off x="6480642" y="3123919"/>
            <a:ext cx="0" cy="114900"/>
          </a:xfrm>
          <a:prstGeom prst="straightConnector1">
            <a:avLst/>
          </a:prstGeom>
          <a:noFill/>
          <a:ln w="19050" cap="flat" cmpd="sng">
            <a:solidFill>
              <a:srgbClr val="C00000"/>
            </a:solidFill>
            <a:prstDash val="solid"/>
            <a:miter lim="800000"/>
            <a:headEnd type="none" w="med" len="med"/>
            <a:tailEnd type="none" w="med" len="med"/>
          </a:ln>
        </p:spPr>
      </p:cxnSp>
      <p:cxnSp>
        <p:nvCxnSpPr>
          <p:cNvPr id="1279" name="Shape 1279"/>
          <p:cNvCxnSpPr/>
          <p:nvPr/>
        </p:nvCxnSpPr>
        <p:spPr>
          <a:xfrm>
            <a:off x="7345961" y="3129971"/>
            <a:ext cx="0" cy="114900"/>
          </a:xfrm>
          <a:prstGeom prst="straightConnector1">
            <a:avLst/>
          </a:prstGeom>
          <a:noFill/>
          <a:ln w="19050" cap="flat" cmpd="sng">
            <a:solidFill>
              <a:srgbClr val="C00000"/>
            </a:solidFill>
            <a:prstDash val="solid"/>
            <a:miter lim="800000"/>
            <a:headEnd type="none" w="med" len="med"/>
            <a:tailEnd type="none" w="med" len="med"/>
          </a:ln>
        </p:spPr>
      </p:cxnSp>
      <p:sp>
        <p:nvSpPr>
          <p:cNvPr id="1280" name="Shape 1280"/>
          <p:cNvSpPr txBox="1"/>
          <p:nvPr/>
        </p:nvSpPr>
        <p:spPr>
          <a:xfrm>
            <a:off x="2906869" y="2965867"/>
            <a:ext cx="270600" cy="225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000">
                <a:solidFill>
                  <a:schemeClr val="dk1"/>
                </a:solidFill>
                <a:latin typeface="Calibri"/>
                <a:ea typeface="Calibri"/>
                <a:cs typeface="Calibri"/>
                <a:sym typeface="Calibri"/>
              </a:rPr>
              <a:t>20</a:t>
            </a:r>
          </a:p>
        </p:txBody>
      </p:sp>
      <p:sp>
        <p:nvSpPr>
          <p:cNvPr id="1281" name="Shape 1281"/>
          <p:cNvSpPr txBox="1"/>
          <p:nvPr/>
        </p:nvSpPr>
        <p:spPr>
          <a:xfrm>
            <a:off x="2696474" y="2962559"/>
            <a:ext cx="270600" cy="225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000">
                <a:solidFill>
                  <a:schemeClr val="dk1"/>
                </a:solidFill>
                <a:latin typeface="Calibri"/>
                <a:ea typeface="Calibri"/>
                <a:cs typeface="Calibri"/>
                <a:sym typeface="Calibri"/>
              </a:rPr>
              <a:t>30</a:t>
            </a:r>
          </a:p>
        </p:txBody>
      </p:sp>
      <p:sp>
        <p:nvSpPr>
          <p:cNvPr id="1282" name="Shape 1282"/>
          <p:cNvSpPr txBox="1"/>
          <p:nvPr/>
        </p:nvSpPr>
        <p:spPr>
          <a:xfrm>
            <a:off x="2837829" y="2960531"/>
            <a:ext cx="203400" cy="225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000">
                <a:solidFill>
                  <a:schemeClr val="dk1"/>
                </a:solidFill>
                <a:latin typeface="Calibri"/>
                <a:ea typeface="Calibri"/>
                <a:cs typeface="Calibri"/>
                <a:sym typeface="Calibri"/>
              </a:rPr>
              <a:t>+</a:t>
            </a:r>
          </a:p>
        </p:txBody>
      </p:sp>
      <p:sp>
        <p:nvSpPr>
          <p:cNvPr id="1283" name="Shape 1283"/>
          <p:cNvSpPr txBox="1"/>
          <p:nvPr/>
        </p:nvSpPr>
        <p:spPr>
          <a:xfrm>
            <a:off x="3071260" y="2966873"/>
            <a:ext cx="364500" cy="225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000">
                <a:solidFill>
                  <a:schemeClr val="dk1"/>
                </a:solidFill>
                <a:latin typeface="Calibri"/>
                <a:ea typeface="Calibri"/>
                <a:cs typeface="Calibri"/>
                <a:sym typeface="Calibri"/>
              </a:rPr>
              <a:t>= 50</a:t>
            </a:r>
          </a:p>
        </p:txBody>
      </p:sp>
      <p:cxnSp>
        <p:nvCxnSpPr>
          <p:cNvPr id="1284" name="Shape 1284"/>
          <p:cNvCxnSpPr/>
          <p:nvPr/>
        </p:nvCxnSpPr>
        <p:spPr>
          <a:xfrm>
            <a:off x="1530276" y="3870233"/>
            <a:ext cx="6075600" cy="0"/>
          </a:xfrm>
          <a:prstGeom prst="straightConnector1">
            <a:avLst/>
          </a:prstGeom>
          <a:noFill/>
          <a:ln w="19050" cap="flat" cmpd="sng">
            <a:solidFill>
              <a:schemeClr val="dk1"/>
            </a:solidFill>
            <a:prstDash val="solid"/>
            <a:miter lim="800000"/>
            <a:headEnd type="none" w="med" len="med"/>
            <a:tailEnd type="none" w="med" len="med"/>
          </a:ln>
        </p:spPr>
      </p:cxnSp>
      <p:cxnSp>
        <p:nvCxnSpPr>
          <p:cNvPr id="1285" name="Shape 1285"/>
          <p:cNvCxnSpPr/>
          <p:nvPr/>
        </p:nvCxnSpPr>
        <p:spPr>
          <a:xfrm>
            <a:off x="1530276" y="4063871"/>
            <a:ext cx="6075600" cy="0"/>
          </a:xfrm>
          <a:prstGeom prst="straightConnector1">
            <a:avLst/>
          </a:prstGeom>
          <a:noFill/>
          <a:ln w="19050" cap="flat" cmpd="sng">
            <a:solidFill>
              <a:schemeClr val="dk1"/>
            </a:solidFill>
            <a:prstDash val="solid"/>
            <a:miter lim="800000"/>
            <a:headEnd type="none" w="med" len="med"/>
            <a:tailEnd type="none" w="med" len="med"/>
          </a:ln>
        </p:spPr>
      </p:cxnSp>
      <p:sp>
        <p:nvSpPr>
          <p:cNvPr id="1286" name="Shape 1286"/>
          <p:cNvSpPr/>
          <p:nvPr/>
        </p:nvSpPr>
        <p:spPr>
          <a:xfrm>
            <a:off x="3556412" y="3810153"/>
            <a:ext cx="366000" cy="114900"/>
          </a:xfrm>
          <a:prstGeom prst="rect">
            <a:avLst/>
          </a:prstGeom>
          <a:solidFill>
            <a:schemeClr val="accent1"/>
          </a:solidFill>
          <a:ln w="12700" cap="flat" cmpd="sng">
            <a:solidFill>
              <a:srgbClr val="31538F"/>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000">
              <a:solidFill>
                <a:schemeClr val="lt1"/>
              </a:solidFill>
              <a:latin typeface="Calibri"/>
              <a:ea typeface="Calibri"/>
              <a:cs typeface="Calibri"/>
              <a:sym typeface="Calibri"/>
            </a:endParaRPr>
          </a:p>
        </p:txBody>
      </p:sp>
      <p:cxnSp>
        <p:nvCxnSpPr>
          <p:cNvPr id="1287" name="Shape 1287"/>
          <p:cNvCxnSpPr/>
          <p:nvPr/>
        </p:nvCxnSpPr>
        <p:spPr>
          <a:xfrm>
            <a:off x="1733999" y="4004367"/>
            <a:ext cx="0" cy="114900"/>
          </a:xfrm>
          <a:prstGeom prst="straightConnector1">
            <a:avLst/>
          </a:prstGeom>
          <a:noFill/>
          <a:ln w="19050" cap="flat" cmpd="sng">
            <a:solidFill>
              <a:schemeClr val="accent1"/>
            </a:solidFill>
            <a:prstDash val="solid"/>
            <a:miter lim="800000"/>
            <a:headEnd type="none" w="med" len="med"/>
            <a:tailEnd type="none" w="med" len="med"/>
          </a:ln>
        </p:spPr>
      </p:cxnSp>
      <p:cxnSp>
        <p:nvCxnSpPr>
          <p:cNvPr id="1288" name="Shape 1288"/>
          <p:cNvCxnSpPr/>
          <p:nvPr/>
        </p:nvCxnSpPr>
        <p:spPr>
          <a:xfrm>
            <a:off x="2506025" y="4010419"/>
            <a:ext cx="0" cy="114900"/>
          </a:xfrm>
          <a:prstGeom prst="straightConnector1">
            <a:avLst/>
          </a:prstGeom>
          <a:noFill/>
          <a:ln w="19050" cap="flat" cmpd="sng">
            <a:solidFill>
              <a:schemeClr val="accent1"/>
            </a:solidFill>
            <a:prstDash val="solid"/>
            <a:miter lim="800000"/>
            <a:headEnd type="none" w="med" len="med"/>
            <a:tailEnd type="none" w="med" len="med"/>
          </a:ln>
        </p:spPr>
      </p:cxnSp>
      <p:cxnSp>
        <p:nvCxnSpPr>
          <p:cNvPr id="1289" name="Shape 1289"/>
          <p:cNvCxnSpPr/>
          <p:nvPr/>
        </p:nvCxnSpPr>
        <p:spPr>
          <a:xfrm>
            <a:off x="2701439" y="4010419"/>
            <a:ext cx="0" cy="114900"/>
          </a:xfrm>
          <a:prstGeom prst="straightConnector1">
            <a:avLst/>
          </a:prstGeom>
          <a:noFill/>
          <a:ln w="19050" cap="flat" cmpd="sng">
            <a:solidFill>
              <a:schemeClr val="accent1"/>
            </a:solidFill>
            <a:prstDash val="solid"/>
            <a:miter lim="800000"/>
            <a:headEnd type="none" w="med" len="med"/>
            <a:tailEnd type="none" w="med" len="med"/>
          </a:ln>
        </p:spPr>
      </p:cxnSp>
      <p:cxnSp>
        <p:nvCxnSpPr>
          <p:cNvPr id="1290" name="Shape 1290"/>
          <p:cNvCxnSpPr/>
          <p:nvPr/>
        </p:nvCxnSpPr>
        <p:spPr>
          <a:xfrm>
            <a:off x="3437909" y="4010419"/>
            <a:ext cx="0" cy="114900"/>
          </a:xfrm>
          <a:prstGeom prst="straightConnector1">
            <a:avLst/>
          </a:prstGeom>
          <a:noFill/>
          <a:ln w="19050" cap="flat" cmpd="sng">
            <a:solidFill>
              <a:schemeClr val="accent1"/>
            </a:solidFill>
            <a:prstDash val="solid"/>
            <a:miter lim="800000"/>
            <a:headEnd type="none" w="med" len="med"/>
            <a:tailEnd type="none" w="med" len="med"/>
          </a:ln>
        </p:spPr>
      </p:cxnSp>
      <p:cxnSp>
        <p:nvCxnSpPr>
          <p:cNvPr id="1291" name="Shape 1291"/>
          <p:cNvCxnSpPr/>
          <p:nvPr/>
        </p:nvCxnSpPr>
        <p:spPr>
          <a:xfrm>
            <a:off x="3958310" y="4004367"/>
            <a:ext cx="0" cy="114900"/>
          </a:xfrm>
          <a:prstGeom prst="straightConnector1">
            <a:avLst/>
          </a:prstGeom>
          <a:noFill/>
          <a:ln w="19050" cap="flat" cmpd="sng">
            <a:solidFill>
              <a:schemeClr val="accent1"/>
            </a:solidFill>
            <a:prstDash val="solid"/>
            <a:miter lim="800000"/>
            <a:headEnd type="none" w="med" len="med"/>
            <a:tailEnd type="none" w="med" len="med"/>
          </a:ln>
        </p:spPr>
      </p:cxnSp>
      <p:cxnSp>
        <p:nvCxnSpPr>
          <p:cNvPr id="1292" name="Shape 1292"/>
          <p:cNvCxnSpPr/>
          <p:nvPr/>
        </p:nvCxnSpPr>
        <p:spPr>
          <a:xfrm>
            <a:off x="4658735" y="4010419"/>
            <a:ext cx="0" cy="114900"/>
          </a:xfrm>
          <a:prstGeom prst="straightConnector1">
            <a:avLst/>
          </a:prstGeom>
          <a:noFill/>
          <a:ln w="19050" cap="flat" cmpd="sng">
            <a:solidFill>
              <a:schemeClr val="accent1"/>
            </a:solidFill>
            <a:prstDash val="solid"/>
            <a:miter lim="800000"/>
            <a:headEnd type="none" w="med" len="med"/>
            <a:tailEnd type="none" w="med" len="med"/>
          </a:ln>
        </p:spPr>
      </p:cxnSp>
      <p:cxnSp>
        <p:nvCxnSpPr>
          <p:cNvPr id="1293" name="Shape 1293"/>
          <p:cNvCxnSpPr/>
          <p:nvPr/>
        </p:nvCxnSpPr>
        <p:spPr>
          <a:xfrm>
            <a:off x="5885242" y="4004367"/>
            <a:ext cx="0" cy="114900"/>
          </a:xfrm>
          <a:prstGeom prst="straightConnector1">
            <a:avLst/>
          </a:prstGeom>
          <a:noFill/>
          <a:ln w="19050" cap="flat" cmpd="sng">
            <a:solidFill>
              <a:schemeClr val="accent1"/>
            </a:solidFill>
            <a:prstDash val="solid"/>
            <a:miter lim="800000"/>
            <a:headEnd type="none" w="med" len="med"/>
            <a:tailEnd type="none" w="med" len="med"/>
          </a:ln>
        </p:spPr>
      </p:cxnSp>
      <p:cxnSp>
        <p:nvCxnSpPr>
          <p:cNvPr id="1294" name="Shape 1294"/>
          <p:cNvCxnSpPr/>
          <p:nvPr/>
        </p:nvCxnSpPr>
        <p:spPr>
          <a:xfrm>
            <a:off x="6011674" y="4004367"/>
            <a:ext cx="0" cy="114900"/>
          </a:xfrm>
          <a:prstGeom prst="straightConnector1">
            <a:avLst/>
          </a:prstGeom>
          <a:noFill/>
          <a:ln w="19050" cap="flat" cmpd="sng">
            <a:solidFill>
              <a:schemeClr val="accent1"/>
            </a:solidFill>
            <a:prstDash val="solid"/>
            <a:miter lim="800000"/>
            <a:headEnd type="none" w="med" len="med"/>
            <a:tailEnd type="none" w="med" len="med"/>
          </a:ln>
        </p:spPr>
      </p:cxnSp>
      <p:cxnSp>
        <p:nvCxnSpPr>
          <p:cNvPr id="1295" name="Shape 1295"/>
          <p:cNvCxnSpPr/>
          <p:nvPr/>
        </p:nvCxnSpPr>
        <p:spPr>
          <a:xfrm>
            <a:off x="6179092" y="4004367"/>
            <a:ext cx="0" cy="114900"/>
          </a:xfrm>
          <a:prstGeom prst="straightConnector1">
            <a:avLst/>
          </a:prstGeom>
          <a:noFill/>
          <a:ln w="19050" cap="flat" cmpd="sng">
            <a:solidFill>
              <a:schemeClr val="accent1"/>
            </a:solidFill>
            <a:prstDash val="solid"/>
            <a:miter lim="800000"/>
            <a:headEnd type="none" w="med" len="med"/>
            <a:tailEnd type="none" w="med" len="med"/>
          </a:ln>
        </p:spPr>
      </p:cxnSp>
      <p:cxnSp>
        <p:nvCxnSpPr>
          <p:cNvPr id="1296" name="Shape 1296"/>
          <p:cNvCxnSpPr/>
          <p:nvPr/>
        </p:nvCxnSpPr>
        <p:spPr>
          <a:xfrm>
            <a:off x="7044410" y="4010419"/>
            <a:ext cx="0" cy="114900"/>
          </a:xfrm>
          <a:prstGeom prst="straightConnector1">
            <a:avLst/>
          </a:prstGeom>
          <a:noFill/>
          <a:ln w="19050" cap="flat" cmpd="sng">
            <a:solidFill>
              <a:schemeClr val="accent1"/>
            </a:solidFill>
            <a:prstDash val="solid"/>
            <a:miter lim="800000"/>
            <a:headEnd type="none" w="med" len="med"/>
            <a:tailEnd type="none" w="med" len="med"/>
          </a:ln>
        </p:spPr>
      </p:cxnSp>
      <p:sp>
        <p:nvSpPr>
          <p:cNvPr id="1297" name="Shape 1297"/>
          <p:cNvSpPr txBox="1"/>
          <p:nvPr/>
        </p:nvSpPr>
        <p:spPr>
          <a:xfrm>
            <a:off x="3657021" y="3630881"/>
            <a:ext cx="204600" cy="225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000">
                <a:solidFill>
                  <a:schemeClr val="dk1"/>
                </a:solidFill>
                <a:latin typeface="Calibri"/>
                <a:ea typeface="Calibri"/>
                <a:cs typeface="Calibri"/>
                <a:sym typeface="Calibri"/>
              </a:rPr>
              <a:t>0</a:t>
            </a:r>
          </a:p>
        </p:txBody>
      </p:sp>
      <p:sp>
        <p:nvSpPr>
          <p:cNvPr id="1298" name="Shape 1298"/>
          <p:cNvSpPr txBox="1"/>
          <p:nvPr/>
        </p:nvSpPr>
        <p:spPr>
          <a:xfrm>
            <a:off x="2586968" y="3843681"/>
            <a:ext cx="270600" cy="225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000">
                <a:solidFill>
                  <a:schemeClr val="dk1"/>
                </a:solidFill>
                <a:latin typeface="Calibri"/>
                <a:ea typeface="Calibri"/>
                <a:cs typeface="Calibri"/>
                <a:sym typeface="Calibri"/>
              </a:rPr>
              <a:t>40</a:t>
            </a:r>
          </a:p>
        </p:txBody>
      </p:sp>
      <p:sp>
        <p:nvSpPr>
          <p:cNvPr id="1299" name="Shape 1299"/>
          <p:cNvSpPr/>
          <p:nvPr/>
        </p:nvSpPr>
        <p:spPr>
          <a:xfrm>
            <a:off x="6995781" y="4947303"/>
            <a:ext cx="1588500" cy="1962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7F7F7F"/>
              </a:buClr>
              <a:buSzPct val="25000"/>
              <a:buFont typeface="Arial"/>
              <a:buNone/>
            </a:pPr>
            <a:r>
              <a:rPr lang="en" sz="800" b="0" u="none">
                <a:solidFill>
                  <a:srgbClr val="7F7F7F"/>
                </a:solidFill>
                <a:latin typeface="Arial"/>
                <a:ea typeface="Arial"/>
                <a:cs typeface="Arial"/>
                <a:sym typeface="Arial"/>
              </a:rPr>
              <a:t>[Lochovsky et al. under review]</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Shape 145" descr="C:\Users\JM\Desktop\Untitled-4.png"/>
          <p:cNvPicPr preferRelativeResize="0"/>
          <p:nvPr/>
        </p:nvPicPr>
        <p:blipFill rotWithShape="1">
          <a:blip r:embed="rId3">
            <a:alphaModFix/>
          </a:blip>
          <a:srcRect b="35102"/>
          <a:stretch/>
        </p:blipFill>
        <p:spPr>
          <a:xfrm>
            <a:off x="1314450" y="114300"/>
            <a:ext cx="6355917" cy="2155467"/>
          </a:xfrm>
          <a:prstGeom prst="rect">
            <a:avLst/>
          </a:prstGeom>
          <a:noFill/>
          <a:ln>
            <a:noFill/>
          </a:ln>
        </p:spPr>
      </p:pic>
      <p:pic>
        <p:nvPicPr>
          <p:cNvPr id="146" name="Shape 146" descr="C:\Users\JM\Desktop\adult-male-body-no-descriptors-hi.png"/>
          <p:cNvPicPr preferRelativeResize="0"/>
          <p:nvPr/>
        </p:nvPicPr>
        <p:blipFill rotWithShape="1">
          <a:blip r:embed="rId4">
            <a:alphaModFix/>
          </a:blip>
          <a:srcRect b="17566"/>
          <a:stretch/>
        </p:blipFill>
        <p:spPr>
          <a:xfrm>
            <a:off x="1371600" y="1657350"/>
            <a:ext cx="2992874" cy="3474065"/>
          </a:xfrm>
          <a:prstGeom prst="rect">
            <a:avLst/>
          </a:prstGeom>
          <a:noFill/>
          <a:ln>
            <a:noFill/>
          </a:ln>
        </p:spPr>
      </p:pic>
      <p:grpSp>
        <p:nvGrpSpPr>
          <p:cNvPr id="147" name="Shape 147"/>
          <p:cNvGrpSpPr/>
          <p:nvPr/>
        </p:nvGrpSpPr>
        <p:grpSpPr>
          <a:xfrm>
            <a:off x="5314835" y="171453"/>
            <a:ext cx="292715" cy="541104"/>
            <a:chOff x="5562600" y="267946"/>
            <a:chExt cx="390235" cy="721857"/>
          </a:xfrm>
        </p:grpSpPr>
        <p:pic>
          <p:nvPicPr>
            <p:cNvPr id="148" name="Shape 148" descr="C:\Users\JM\Desktop\karyograms670.jpg"/>
            <p:cNvPicPr preferRelativeResize="0"/>
            <p:nvPr/>
          </p:nvPicPr>
          <p:blipFill rotWithShape="1">
            <a:blip r:embed="rId5">
              <a:alphaModFix/>
            </a:blip>
            <a:srcRect l="2388" t="17071" r="51043" b="2438"/>
            <a:stretch/>
          </p:blipFill>
          <p:spPr>
            <a:xfrm>
              <a:off x="5562600" y="267946"/>
              <a:ext cx="389677" cy="340579"/>
            </a:xfrm>
            <a:prstGeom prst="rect">
              <a:avLst/>
            </a:prstGeom>
            <a:noFill/>
            <a:ln>
              <a:noFill/>
            </a:ln>
          </p:spPr>
        </p:pic>
        <p:pic>
          <p:nvPicPr>
            <p:cNvPr id="149" name="Shape 149" descr="C:\Users\JM\Desktop\karyograms670.jpg"/>
            <p:cNvPicPr preferRelativeResize="0"/>
            <p:nvPr/>
          </p:nvPicPr>
          <p:blipFill rotWithShape="1">
            <a:blip r:embed="rId5">
              <a:alphaModFix/>
            </a:blip>
            <a:srcRect l="50893" t="10064" r="1346" b="4567"/>
            <a:stretch/>
          </p:blipFill>
          <p:spPr>
            <a:xfrm>
              <a:off x="5562600" y="648946"/>
              <a:ext cx="390235" cy="340857"/>
            </a:xfrm>
            <a:prstGeom prst="rect">
              <a:avLst/>
            </a:prstGeom>
            <a:noFill/>
            <a:ln>
              <a:noFill/>
            </a:ln>
          </p:spPr>
        </p:pic>
      </p:grpSp>
      <p:grpSp>
        <p:nvGrpSpPr>
          <p:cNvPr id="150" name="Shape 150"/>
          <p:cNvGrpSpPr/>
          <p:nvPr/>
        </p:nvGrpSpPr>
        <p:grpSpPr>
          <a:xfrm>
            <a:off x="1543041" y="171455"/>
            <a:ext cx="292715" cy="541104"/>
            <a:chOff x="533400" y="228600"/>
            <a:chExt cx="390235" cy="721857"/>
          </a:xfrm>
        </p:grpSpPr>
        <p:pic>
          <p:nvPicPr>
            <p:cNvPr id="151" name="Shape 151" descr="C:\Users\JM\Desktop\karyograms670.jpg"/>
            <p:cNvPicPr preferRelativeResize="0"/>
            <p:nvPr/>
          </p:nvPicPr>
          <p:blipFill rotWithShape="1">
            <a:blip r:embed="rId5">
              <a:alphaModFix/>
            </a:blip>
            <a:srcRect l="2388" t="17071" r="51043" b="2438"/>
            <a:stretch/>
          </p:blipFill>
          <p:spPr>
            <a:xfrm>
              <a:off x="533400" y="228600"/>
              <a:ext cx="389677" cy="340579"/>
            </a:xfrm>
            <a:prstGeom prst="rect">
              <a:avLst/>
            </a:prstGeom>
            <a:noFill/>
            <a:ln>
              <a:noFill/>
            </a:ln>
          </p:spPr>
        </p:pic>
        <p:pic>
          <p:nvPicPr>
            <p:cNvPr id="152" name="Shape 152" descr="C:\Users\JM\Desktop\karyograms670.jpg"/>
            <p:cNvPicPr preferRelativeResize="0"/>
            <p:nvPr/>
          </p:nvPicPr>
          <p:blipFill rotWithShape="1">
            <a:blip r:embed="rId5">
              <a:alphaModFix/>
            </a:blip>
            <a:srcRect l="50893" t="10064" r="1346" b="4567"/>
            <a:stretch/>
          </p:blipFill>
          <p:spPr>
            <a:xfrm>
              <a:off x="533400" y="609600"/>
              <a:ext cx="390235" cy="340857"/>
            </a:xfrm>
            <a:prstGeom prst="rect">
              <a:avLst/>
            </a:prstGeom>
            <a:noFill/>
            <a:ln>
              <a:noFill/>
            </a:ln>
          </p:spPr>
        </p:pic>
      </p:grpSp>
      <p:grpSp>
        <p:nvGrpSpPr>
          <p:cNvPr id="153" name="Shape 153"/>
          <p:cNvGrpSpPr/>
          <p:nvPr/>
        </p:nvGrpSpPr>
        <p:grpSpPr>
          <a:xfrm>
            <a:off x="7086436" y="171453"/>
            <a:ext cx="292715" cy="541104"/>
            <a:chOff x="7924800" y="267946"/>
            <a:chExt cx="390235" cy="721857"/>
          </a:xfrm>
        </p:grpSpPr>
        <p:pic>
          <p:nvPicPr>
            <p:cNvPr id="154" name="Shape 154" descr="C:\Users\JM\Desktop\karyograms670.jpg"/>
            <p:cNvPicPr preferRelativeResize="0"/>
            <p:nvPr/>
          </p:nvPicPr>
          <p:blipFill rotWithShape="1">
            <a:blip r:embed="rId5">
              <a:alphaModFix/>
            </a:blip>
            <a:srcRect l="2388" t="17071" r="51043" b="2438"/>
            <a:stretch/>
          </p:blipFill>
          <p:spPr>
            <a:xfrm>
              <a:off x="7924800" y="267946"/>
              <a:ext cx="389677" cy="340579"/>
            </a:xfrm>
            <a:prstGeom prst="rect">
              <a:avLst/>
            </a:prstGeom>
            <a:noFill/>
            <a:ln>
              <a:noFill/>
            </a:ln>
          </p:spPr>
        </p:pic>
        <p:pic>
          <p:nvPicPr>
            <p:cNvPr id="155" name="Shape 155" descr="C:\Users\JM\Desktop\karyograms670.jpg"/>
            <p:cNvPicPr preferRelativeResize="0"/>
            <p:nvPr/>
          </p:nvPicPr>
          <p:blipFill rotWithShape="1">
            <a:blip r:embed="rId5">
              <a:alphaModFix/>
            </a:blip>
            <a:srcRect l="50893" t="10064" r="1346" b="4567"/>
            <a:stretch/>
          </p:blipFill>
          <p:spPr>
            <a:xfrm>
              <a:off x="7924800" y="648946"/>
              <a:ext cx="390235" cy="340857"/>
            </a:xfrm>
            <a:prstGeom prst="rect">
              <a:avLst/>
            </a:prstGeom>
            <a:noFill/>
            <a:ln>
              <a:noFill/>
            </a:ln>
          </p:spPr>
        </p:pic>
      </p:grpSp>
      <p:grpSp>
        <p:nvGrpSpPr>
          <p:cNvPr id="156" name="Shape 156"/>
          <p:cNvGrpSpPr/>
          <p:nvPr/>
        </p:nvGrpSpPr>
        <p:grpSpPr>
          <a:xfrm>
            <a:off x="6514952" y="1371530"/>
            <a:ext cx="292715" cy="541104"/>
            <a:chOff x="7162800" y="1868146"/>
            <a:chExt cx="390235" cy="721857"/>
          </a:xfrm>
        </p:grpSpPr>
        <p:pic>
          <p:nvPicPr>
            <p:cNvPr id="157" name="Shape 157" descr="C:\Users\JM\Desktop\karyograms670.jpg"/>
            <p:cNvPicPr preferRelativeResize="0"/>
            <p:nvPr/>
          </p:nvPicPr>
          <p:blipFill rotWithShape="1">
            <a:blip r:embed="rId5">
              <a:alphaModFix/>
            </a:blip>
            <a:srcRect l="2388" t="17071" r="51043" b="2438"/>
            <a:stretch/>
          </p:blipFill>
          <p:spPr>
            <a:xfrm>
              <a:off x="7162800" y="1868146"/>
              <a:ext cx="389677" cy="340579"/>
            </a:xfrm>
            <a:prstGeom prst="rect">
              <a:avLst/>
            </a:prstGeom>
            <a:noFill/>
            <a:ln>
              <a:noFill/>
            </a:ln>
          </p:spPr>
        </p:pic>
        <p:pic>
          <p:nvPicPr>
            <p:cNvPr id="158" name="Shape 158" descr="C:\Users\JM\Desktop\karyograms670.jpg"/>
            <p:cNvPicPr preferRelativeResize="0"/>
            <p:nvPr/>
          </p:nvPicPr>
          <p:blipFill rotWithShape="1">
            <a:blip r:embed="rId5">
              <a:alphaModFix/>
            </a:blip>
            <a:srcRect l="50893" t="10064" r="1346" b="4567"/>
            <a:stretch/>
          </p:blipFill>
          <p:spPr>
            <a:xfrm>
              <a:off x="7162800" y="2249146"/>
              <a:ext cx="390235" cy="340857"/>
            </a:xfrm>
            <a:prstGeom prst="rect">
              <a:avLst/>
            </a:prstGeom>
            <a:noFill/>
            <a:ln>
              <a:noFill/>
            </a:ln>
          </p:spPr>
        </p:pic>
      </p:grpSp>
      <p:grpSp>
        <p:nvGrpSpPr>
          <p:cNvPr id="159" name="Shape 159"/>
          <p:cNvGrpSpPr/>
          <p:nvPr/>
        </p:nvGrpSpPr>
        <p:grpSpPr>
          <a:xfrm>
            <a:off x="7143584" y="1371530"/>
            <a:ext cx="292715" cy="541104"/>
            <a:chOff x="8001000" y="1868146"/>
            <a:chExt cx="390235" cy="721857"/>
          </a:xfrm>
        </p:grpSpPr>
        <p:pic>
          <p:nvPicPr>
            <p:cNvPr id="160" name="Shape 160" descr="C:\Users\JM\Desktop\karyograms670.jpg"/>
            <p:cNvPicPr preferRelativeResize="0"/>
            <p:nvPr/>
          </p:nvPicPr>
          <p:blipFill rotWithShape="1">
            <a:blip r:embed="rId5">
              <a:alphaModFix/>
            </a:blip>
            <a:srcRect l="2388" t="17071" r="51043" b="2438"/>
            <a:stretch/>
          </p:blipFill>
          <p:spPr>
            <a:xfrm>
              <a:off x="8001000" y="1868146"/>
              <a:ext cx="389677" cy="340579"/>
            </a:xfrm>
            <a:prstGeom prst="rect">
              <a:avLst/>
            </a:prstGeom>
            <a:noFill/>
            <a:ln>
              <a:noFill/>
            </a:ln>
          </p:spPr>
        </p:pic>
        <p:pic>
          <p:nvPicPr>
            <p:cNvPr id="161" name="Shape 161" descr="C:\Users\JM\Desktop\karyograms670.jpg"/>
            <p:cNvPicPr preferRelativeResize="0"/>
            <p:nvPr/>
          </p:nvPicPr>
          <p:blipFill rotWithShape="1">
            <a:blip r:embed="rId5">
              <a:alphaModFix/>
            </a:blip>
            <a:srcRect l="50893" t="10064" r="1346" b="4567"/>
            <a:stretch/>
          </p:blipFill>
          <p:spPr>
            <a:xfrm>
              <a:off x="8001000" y="2249146"/>
              <a:ext cx="390235" cy="340857"/>
            </a:xfrm>
            <a:prstGeom prst="rect">
              <a:avLst/>
            </a:prstGeom>
            <a:noFill/>
            <a:ln>
              <a:noFill/>
            </a:ln>
          </p:spPr>
        </p:pic>
      </p:grpSp>
      <p:grpSp>
        <p:nvGrpSpPr>
          <p:cNvPr id="162" name="Shape 162"/>
          <p:cNvGrpSpPr/>
          <p:nvPr/>
        </p:nvGrpSpPr>
        <p:grpSpPr>
          <a:xfrm>
            <a:off x="3829050" y="2009775"/>
            <a:ext cx="1599267" cy="2825658"/>
            <a:chOff x="6096000" y="2895600"/>
            <a:chExt cx="2132355" cy="3767544"/>
          </a:xfrm>
        </p:grpSpPr>
        <p:pic>
          <p:nvPicPr>
            <p:cNvPr id="163" name="Shape 163" descr="C:\Users\JM\Desktop\karyograms670.jpg"/>
            <p:cNvPicPr preferRelativeResize="0"/>
            <p:nvPr/>
          </p:nvPicPr>
          <p:blipFill rotWithShape="1">
            <a:blip r:embed="rId5">
              <a:alphaModFix/>
            </a:blip>
            <a:srcRect l="2388" t="17071" r="51043" b="2438"/>
            <a:stretch/>
          </p:blipFill>
          <p:spPr>
            <a:xfrm>
              <a:off x="6096000" y="2895600"/>
              <a:ext cx="2129309" cy="1861024"/>
            </a:xfrm>
            <a:prstGeom prst="rect">
              <a:avLst/>
            </a:prstGeom>
            <a:noFill/>
            <a:ln>
              <a:noFill/>
            </a:ln>
          </p:spPr>
        </p:pic>
        <p:pic>
          <p:nvPicPr>
            <p:cNvPr id="164" name="Shape 164" descr="C:\Users\JM\Desktop\karyograms670.jpg"/>
            <p:cNvPicPr preferRelativeResize="0"/>
            <p:nvPr/>
          </p:nvPicPr>
          <p:blipFill rotWithShape="1">
            <a:blip r:embed="rId5">
              <a:alphaModFix/>
            </a:blip>
            <a:srcRect l="50893" t="10064" r="1346" b="4567"/>
            <a:stretch/>
          </p:blipFill>
          <p:spPr>
            <a:xfrm>
              <a:off x="6096000" y="4800600"/>
              <a:ext cx="2132355" cy="1862544"/>
            </a:xfrm>
            <a:prstGeom prst="rect">
              <a:avLst/>
            </a:prstGeom>
            <a:noFill/>
            <a:ln>
              <a:noFill/>
            </a:ln>
          </p:spPr>
        </p:pic>
      </p:grpSp>
      <p:pic>
        <p:nvPicPr>
          <p:cNvPr id="165" name="Shape 165" descr="C:\Users\JM\Desktop\karyograms670.jpg"/>
          <p:cNvPicPr preferRelativeResize="0"/>
          <p:nvPr/>
        </p:nvPicPr>
        <p:blipFill rotWithShape="1">
          <a:blip r:embed="rId5">
            <a:alphaModFix/>
          </a:blip>
          <a:srcRect l="2388" t="17071" r="51043" b="2438"/>
          <a:stretch/>
        </p:blipFill>
        <p:spPr>
          <a:xfrm>
            <a:off x="2050258" y="171466"/>
            <a:ext cx="292723" cy="255387"/>
          </a:xfrm>
          <a:prstGeom prst="rect">
            <a:avLst/>
          </a:prstGeom>
          <a:noFill/>
          <a:ln>
            <a:noFill/>
          </a:ln>
        </p:spPr>
      </p:pic>
      <p:pic>
        <p:nvPicPr>
          <p:cNvPr id="166" name="Shape 166" descr="C:\Users\JM\Desktop\karyograms670.jpg"/>
          <p:cNvPicPr preferRelativeResize="0"/>
          <p:nvPr/>
        </p:nvPicPr>
        <p:blipFill rotWithShape="1">
          <a:blip r:embed="rId5">
            <a:alphaModFix/>
          </a:blip>
          <a:srcRect l="2388" t="17071" r="51043" b="2438"/>
          <a:stretch/>
        </p:blipFill>
        <p:spPr>
          <a:xfrm>
            <a:off x="2621759" y="171466"/>
            <a:ext cx="292723" cy="255387"/>
          </a:xfrm>
          <a:prstGeom prst="rect">
            <a:avLst/>
          </a:prstGeom>
          <a:noFill/>
          <a:ln>
            <a:noFill/>
          </a:ln>
        </p:spPr>
      </p:pic>
      <p:pic>
        <p:nvPicPr>
          <p:cNvPr id="167" name="Shape 167" descr="C:\Users\JM\Desktop\karyograms670.jpg"/>
          <p:cNvPicPr preferRelativeResize="0"/>
          <p:nvPr/>
        </p:nvPicPr>
        <p:blipFill rotWithShape="1">
          <a:blip r:embed="rId5">
            <a:alphaModFix/>
          </a:blip>
          <a:srcRect l="2388" t="17071" r="51043" b="2438"/>
          <a:stretch/>
        </p:blipFill>
        <p:spPr>
          <a:xfrm>
            <a:off x="3136109" y="171466"/>
            <a:ext cx="292723" cy="255387"/>
          </a:xfrm>
          <a:prstGeom prst="rect">
            <a:avLst/>
          </a:prstGeom>
          <a:noFill/>
          <a:ln>
            <a:noFill/>
          </a:ln>
        </p:spPr>
      </p:pic>
      <p:pic>
        <p:nvPicPr>
          <p:cNvPr id="168" name="Shape 168" descr="C:\Users\JM\Desktop\karyograms670.jpg"/>
          <p:cNvPicPr preferRelativeResize="0"/>
          <p:nvPr/>
        </p:nvPicPr>
        <p:blipFill rotWithShape="1">
          <a:blip r:embed="rId5">
            <a:alphaModFix/>
          </a:blip>
          <a:srcRect l="2388" t="17071" r="51043" b="2438"/>
          <a:stretch/>
        </p:blipFill>
        <p:spPr>
          <a:xfrm>
            <a:off x="3650459" y="171466"/>
            <a:ext cx="292723" cy="255387"/>
          </a:xfrm>
          <a:prstGeom prst="rect">
            <a:avLst/>
          </a:prstGeom>
          <a:noFill/>
          <a:ln>
            <a:noFill/>
          </a:ln>
        </p:spPr>
      </p:pic>
      <p:pic>
        <p:nvPicPr>
          <p:cNvPr id="169" name="Shape 169" descr="C:\Users\JM\Desktop\karyograms670.jpg"/>
          <p:cNvPicPr preferRelativeResize="0"/>
          <p:nvPr/>
        </p:nvPicPr>
        <p:blipFill rotWithShape="1">
          <a:blip r:embed="rId5">
            <a:alphaModFix/>
          </a:blip>
          <a:srcRect l="2388" t="17071" r="51043" b="2438"/>
          <a:stretch/>
        </p:blipFill>
        <p:spPr>
          <a:xfrm>
            <a:off x="4164809" y="171466"/>
            <a:ext cx="292723" cy="255387"/>
          </a:xfrm>
          <a:prstGeom prst="rect">
            <a:avLst/>
          </a:prstGeom>
          <a:noFill/>
          <a:ln>
            <a:noFill/>
          </a:ln>
        </p:spPr>
      </p:pic>
      <p:pic>
        <p:nvPicPr>
          <p:cNvPr id="170" name="Shape 170" descr="C:\Users\JM\Desktop\karyograms670.jpg"/>
          <p:cNvPicPr preferRelativeResize="0"/>
          <p:nvPr/>
        </p:nvPicPr>
        <p:blipFill rotWithShape="1">
          <a:blip r:embed="rId5">
            <a:alphaModFix/>
          </a:blip>
          <a:srcRect l="2388" t="17071" r="51043" b="2438"/>
          <a:stretch/>
        </p:blipFill>
        <p:spPr>
          <a:xfrm>
            <a:off x="4686302" y="171466"/>
            <a:ext cx="292723" cy="255387"/>
          </a:xfrm>
          <a:prstGeom prst="rect">
            <a:avLst/>
          </a:prstGeom>
          <a:noFill/>
          <a:ln>
            <a:noFill/>
          </a:ln>
        </p:spPr>
      </p:pic>
      <p:pic>
        <p:nvPicPr>
          <p:cNvPr id="171" name="Shape 171" descr="C:\Users\JM\Desktop\karyograms670.jpg"/>
          <p:cNvPicPr preferRelativeResize="0"/>
          <p:nvPr/>
        </p:nvPicPr>
        <p:blipFill rotWithShape="1">
          <a:blip r:embed="rId5">
            <a:alphaModFix/>
          </a:blip>
          <a:srcRect l="2388" t="17071" r="51043" b="2438"/>
          <a:stretch/>
        </p:blipFill>
        <p:spPr>
          <a:xfrm>
            <a:off x="5829302" y="171466"/>
            <a:ext cx="292723" cy="255387"/>
          </a:xfrm>
          <a:prstGeom prst="rect">
            <a:avLst/>
          </a:prstGeom>
          <a:noFill/>
          <a:ln>
            <a:noFill/>
          </a:ln>
        </p:spPr>
      </p:pic>
      <p:pic>
        <p:nvPicPr>
          <p:cNvPr id="172" name="Shape 172" descr="C:\Users\JM\Desktop\karyograms670.jpg"/>
          <p:cNvPicPr preferRelativeResize="0"/>
          <p:nvPr/>
        </p:nvPicPr>
        <p:blipFill rotWithShape="1">
          <a:blip r:embed="rId5">
            <a:alphaModFix/>
          </a:blip>
          <a:srcRect l="2388" t="17071" r="51043" b="2438"/>
          <a:stretch/>
        </p:blipFill>
        <p:spPr>
          <a:xfrm>
            <a:off x="6450809" y="171466"/>
            <a:ext cx="292723" cy="255387"/>
          </a:xfrm>
          <a:prstGeom prst="rect">
            <a:avLst/>
          </a:prstGeom>
          <a:noFill/>
          <a:ln>
            <a:noFill/>
          </a:ln>
        </p:spPr>
      </p:pic>
      <p:pic>
        <p:nvPicPr>
          <p:cNvPr id="173" name="Shape 173" descr="C:\Users\JM\Desktop\karyograms670.jpg"/>
          <p:cNvPicPr preferRelativeResize="0"/>
          <p:nvPr/>
        </p:nvPicPr>
        <p:blipFill rotWithShape="1">
          <a:blip r:embed="rId5">
            <a:alphaModFix/>
          </a:blip>
          <a:srcRect l="2388" t="17071" r="51043" b="2438"/>
          <a:stretch/>
        </p:blipFill>
        <p:spPr>
          <a:xfrm>
            <a:off x="7658102" y="171466"/>
            <a:ext cx="292723" cy="255387"/>
          </a:xfrm>
          <a:prstGeom prst="rect">
            <a:avLst/>
          </a:prstGeom>
          <a:noFill/>
          <a:ln>
            <a:noFill/>
          </a:ln>
        </p:spPr>
      </p:pic>
      <p:pic>
        <p:nvPicPr>
          <p:cNvPr id="174" name="Shape 174" descr="C:\Users\JM\Desktop\karyograms670.jpg"/>
          <p:cNvPicPr preferRelativeResize="0"/>
          <p:nvPr/>
        </p:nvPicPr>
        <p:blipFill rotWithShape="1">
          <a:blip r:embed="rId5">
            <a:alphaModFix/>
          </a:blip>
          <a:srcRect l="2388" t="17071" r="51043" b="2438"/>
          <a:stretch/>
        </p:blipFill>
        <p:spPr>
          <a:xfrm>
            <a:off x="7650959" y="1371601"/>
            <a:ext cx="292723" cy="255387"/>
          </a:xfrm>
          <a:prstGeom prst="rect">
            <a:avLst/>
          </a:prstGeom>
          <a:noFill/>
          <a:ln>
            <a:noFill/>
          </a:ln>
        </p:spPr>
      </p:pic>
      <p:pic>
        <p:nvPicPr>
          <p:cNvPr id="175" name="Shape 175" descr="C:\Users\JM\Desktop\karyograms670.jpg"/>
          <p:cNvPicPr preferRelativeResize="0"/>
          <p:nvPr/>
        </p:nvPicPr>
        <p:blipFill rotWithShape="1">
          <a:blip r:embed="rId5">
            <a:alphaModFix/>
          </a:blip>
          <a:srcRect l="2388" t="17071" r="51043" b="2438"/>
          <a:stretch/>
        </p:blipFill>
        <p:spPr>
          <a:xfrm>
            <a:off x="5829302" y="1371601"/>
            <a:ext cx="292723" cy="255387"/>
          </a:xfrm>
          <a:prstGeom prst="rect">
            <a:avLst/>
          </a:prstGeom>
          <a:noFill/>
          <a:ln>
            <a:noFill/>
          </a:ln>
        </p:spPr>
      </p:pic>
      <p:pic>
        <p:nvPicPr>
          <p:cNvPr id="176" name="Shape 176" descr="C:\Users\JM\Desktop\karyograms670.jpg"/>
          <p:cNvPicPr preferRelativeResize="0"/>
          <p:nvPr/>
        </p:nvPicPr>
        <p:blipFill rotWithShape="1">
          <a:blip r:embed="rId5">
            <a:alphaModFix/>
          </a:blip>
          <a:srcRect l="2388" t="17071" r="51043" b="2438"/>
          <a:stretch/>
        </p:blipFill>
        <p:spPr>
          <a:xfrm>
            <a:off x="5250658" y="1371601"/>
            <a:ext cx="292723" cy="255387"/>
          </a:xfrm>
          <a:prstGeom prst="rect">
            <a:avLst/>
          </a:prstGeom>
          <a:noFill/>
          <a:ln>
            <a:noFill/>
          </a:ln>
        </p:spPr>
      </p:pic>
      <p:pic>
        <p:nvPicPr>
          <p:cNvPr id="177" name="Shape 177" descr="C:\Users\JM\Desktop\karyograms670.jpg"/>
          <p:cNvPicPr preferRelativeResize="0"/>
          <p:nvPr/>
        </p:nvPicPr>
        <p:blipFill rotWithShape="1">
          <a:blip r:embed="rId5">
            <a:alphaModFix/>
          </a:blip>
          <a:srcRect l="2388" t="17071" r="51043" b="2438"/>
          <a:stretch/>
        </p:blipFill>
        <p:spPr>
          <a:xfrm>
            <a:off x="4686302" y="1371601"/>
            <a:ext cx="292723" cy="255387"/>
          </a:xfrm>
          <a:prstGeom prst="rect">
            <a:avLst/>
          </a:prstGeom>
          <a:noFill/>
          <a:ln>
            <a:noFill/>
          </a:ln>
        </p:spPr>
      </p:pic>
      <p:pic>
        <p:nvPicPr>
          <p:cNvPr id="178" name="Shape 178" descr="C:\Users\JM\Desktop\karyograms670.jpg"/>
          <p:cNvPicPr preferRelativeResize="0"/>
          <p:nvPr/>
        </p:nvPicPr>
        <p:blipFill rotWithShape="1">
          <a:blip r:embed="rId5">
            <a:alphaModFix/>
          </a:blip>
          <a:srcRect l="2388" t="17071" r="51043" b="2438"/>
          <a:stretch/>
        </p:blipFill>
        <p:spPr>
          <a:xfrm>
            <a:off x="4164809" y="1371601"/>
            <a:ext cx="292723" cy="255387"/>
          </a:xfrm>
          <a:prstGeom prst="rect">
            <a:avLst/>
          </a:prstGeom>
          <a:noFill/>
          <a:ln>
            <a:noFill/>
          </a:ln>
        </p:spPr>
      </p:pic>
      <p:pic>
        <p:nvPicPr>
          <p:cNvPr id="179" name="Shape 179" descr="C:\Users\JM\Desktop\karyograms670.jpg"/>
          <p:cNvPicPr preferRelativeResize="0"/>
          <p:nvPr/>
        </p:nvPicPr>
        <p:blipFill rotWithShape="1">
          <a:blip r:embed="rId5">
            <a:alphaModFix/>
          </a:blip>
          <a:srcRect l="2388" t="17071" r="51043" b="2438"/>
          <a:stretch/>
        </p:blipFill>
        <p:spPr>
          <a:xfrm>
            <a:off x="2964659" y="1371601"/>
            <a:ext cx="292723" cy="255387"/>
          </a:xfrm>
          <a:prstGeom prst="rect">
            <a:avLst/>
          </a:prstGeom>
          <a:noFill/>
          <a:ln>
            <a:noFill/>
          </a:ln>
        </p:spPr>
      </p:pic>
      <p:pic>
        <p:nvPicPr>
          <p:cNvPr id="180" name="Shape 180" descr="C:\Users\JM\Desktop\karyograms670.jpg"/>
          <p:cNvPicPr preferRelativeResize="0"/>
          <p:nvPr/>
        </p:nvPicPr>
        <p:blipFill rotWithShape="1">
          <a:blip r:embed="rId5">
            <a:alphaModFix/>
          </a:blip>
          <a:srcRect l="2388" t="17071" r="51043" b="2438"/>
          <a:stretch/>
        </p:blipFill>
        <p:spPr>
          <a:xfrm>
            <a:off x="2343152" y="1371601"/>
            <a:ext cx="292723" cy="255387"/>
          </a:xfrm>
          <a:prstGeom prst="rect">
            <a:avLst/>
          </a:prstGeom>
          <a:noFill/>
          <a:ln>
            <a:noFill/>
          </a:ln>
        </p:spPr>
      </p:pic>
      <p:pic>
        <p:nvPicPr>
          <p:cNvPr id="181" name="Shape 181" descr="C:\Users\JM\Desktop\karyograms670.jpg"/>
          <p:cNvPicPr preferRelativeResize="0"/>
          <p:nvPr/>
        </p:nvPicPr>
        <p:blipFill rotWithShape="1">
          <a:blip r:embed="rId5">
            <a:alphaModFix/>
          </a:blip>
          <a:srcRect l="2388" t="17071" r="51043" b="2438"/>
          <a:stretch/>
        </p:blipFill>
        <p:spPr>
          <a:xfrm>
            <a:off x="1771652" y="1371601"/>
            <a:ext cx="292723" cy="255387"/>
          </a:xfrm>
          <a:prstGeom prst="rect">
            <a:avLst/>
          </a:prstGeom>
          <a:noFill/>
          <a:ln>
            <a:noFill/>
          </a:ln>
        </p:spPr>
      </p:pic>
      <p:pic>
        <p:nvPicPr>
          <p:cNvPr id="182" name="Shape 182" descr="C:\Users\JM\Desktop\karyograms670.jpg"/>
          <p:cNvPicPr preferRelativeResize="0"/>
          <p:nvPr/>
        </p:nvPicPr>
        <p:blipFill rotWithShape="1">
          <a:blip r:embed="rId5">
            <a:alphaModFix/>
          </a:blip>
          <a:srcRect l="2388" t="17071" r="51043" b="2438"/>
          <a:stretch/>
        </p:blipFill>
        <p:spPr>
          <a:xfrm>
            <a:off x="1200152" y="1600216"/>
            <a:ext cx="292723" cy="255387"/>
          </a:xfrm>
          <a:prstGeom prst="rect">
            <a:avLst/>
          </a:prstGeom>
          <a:noFill/>
          <a:ln>
            <a:noFill/>
          </a:ln>
        </p:spPr>
      </p:pic>
      <p:grpSp>
        <p:nvGrpSpPr>
          <p:cNvPr id="183" name="Shape 183"/>
          <p:cNvGrpSpPr/>
          <p:nvPr/>
        </p:nvGrpSpPr>
        <p:grpSpPr>
          <a:xfrm>
            <a:off x="3593157" y="1371530"/>
            <a:ext cx="292715" cy="541104"/>
            <a:chOff x="7162800" y="1868146"/>
            <a:chExt cx="390235" cy="721857"/>
          </a:xfrm>
        </p:grpSpPr>
        <p:pic>
          <p:nvPicPr>
            <p:cNvPr id="184" name="Shape 184" descr="C:\Users\JM\Desktop\karyograms670.jpg"/>
            <p:cNvPicPr preferRelativeResize="0"/>
            <p:nvPr/>
          </p:nvPicPr>
          <p:blipFill rotWithShape="1">
            <a:blip r:embed="rId5">
              <a:alphaModFix/>
            </a:blip>
            <a:srcRect l="2388" t="17071" r="51043" b="2438"/>
            <a:stretch/>
          </p:blipFill>
          <p:spPr>
            <a:xfrm>
              <a:off x="7162800" y="1868146"/>
              <a:ext cx="389677" cy="340579"/>
            </a:xfrm>
            <a:prstGeom prst="rect">
              <a:avLst/>
            </a:prstGeom>
            <a:noFill/>
            <a:ln>
              <a:noFill/>
            </a:ln>
          </p:spPr>
        </p:pic>
        <p:pic>
          <p:nvPicPr>
            <p:cNvPr id="185" name="Shape 185" descr="C:\Users\JM\Desktop\karyograms670.jpg"/>
            <p:cNvPicPr preferRelativeResize="0"/>
            <p:nvPr/>
          </p:nvPicPr>
          <p:blipFill rotWithShape="1">
            <a:blip r:embed="rId5">
              <a:alphaModFix/>
            </a:blip>
            <a:srcRect l="50893" t="10064" r="1346" b="4567"/>
            <a:stretch/>
          </p:blipFill>
          <p:spPr>
            <a:xfrm>
              <a:off x="7162800" y="2249146"/>
              <a:ext cx="390235" cy="340857"/>
            </a:xfrm>
            <a:prstGeom prst="rect">
              <a:avLst/>
            </a:prstGeom>
            <a:noFill/>
            <a:ln>
              <a:noFill/>
            </a:ln>
          </p:spPr>
        </p:pic>
      </p:gr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04"/>
        <p:cNvGrpSpPr/>
        <p:nvPr/>
      </p:nvGrpSpPr>
      <p:grpSpPr>
        <a:xfrm>
          <a:off x="0" y="0"/>
          <a:ext cx="0" cy="0"/>
          <a:chOff x="0" y="0"/>
          <a:chExt cx="0" cy="0"/>
        </a:xfrm>
      </p:grpSpPr>
      <p:sp>
        <p:nvSpPr>
          <p:cNvPr id="1305" name="Shape 1305"/>
          <p:cNvSpPr txBox="1">
            <a:spLocks noGrp="1"/>
          </p:cNvSpPr>
          <p:nvPr>
            <p:ph type="title"/>
          </p:nvPr>
        </p:nvSpPr>
        <p:spPr>
          <a:xfrm>
            <a:off x="1657350" y="-98822"/>
            <a:ext cx="5829300" cy="857400"/>
          </a:xfrm>
          <a:prstGeom prst="rect">
            <a:avLst/>
          </a:prstGeom>
          <a:noFill/>
          <a:ln>
            <a:noFill/>
          </a:ln>
        </p:spPr>
        <p:txBody>
          <a:bodyPr wrap="square" lIns="68575" tIns="34275" rIns="68575" bIns="34275" anchor="ctr" anchorCtr="0">
            <a:noAutofit/>
          </a:bodyPr>
          <a:lstStyle/>
          <a:p>
            <a:pPr marL="0" marR="0" lvl="0" indent="0" algn="ctr" rtl="0">
              <a:lnSpc>
                <a:spcPct val="90000"/>
              </a:lnSpc>
              <a:spcBef>
                <a:spcPts val="0"/>
              </a:spcBef>
              <a:buClr>
                <a:srgbClr val="2F5496"/>
              </a:buClr>
              <a:buSzPct val="25000"/>
              <a:buFont typeface="Arial"/>
              <a:buNone/>
            </a:pPr>
            <a:r>
              <a:rPr lang="en" sz="3300" b="1" i="0" u="none" strike="noStrike" cap="none">
                <a:solidFill>
                  <a:srgbClr val="22228B"/>
                </a:solidFill>
                <a:latin typeface="Arial"/>
                <a:ea typeface="Arial"/>
                <a:cs typeface="Arial"/>
                <a:sym typeface="Arial"/>
              </a:rPr>
              <a:t>LARVA Model Comparison</a:t>
            </a:r>
          </a:p>
        </p:txBody>
      </p:sp>
      <p:sp>
        <p:nvSpPr>
          <p:cNvPr id="1306" name="Shape 1306"/>
          <p:cNvSpPr txBox="1">
            <a:spLocks noGrp="1"/>
          </p:cNvSpPr>
          <p:nvPr>
            <p:ph type="body" idx="1"/>
          </p:nvPr>
        </p:nvSpPr>
        <p:spPr>
          <a:xfrm>
            <a:off x="641267" y="604838"/>
            <a:ext cx="7874100" cy="1334700"/>
          </a:xfrm>
          <a:prstGeom prst="rect">
            <a:avLst/>
          </a:prstGeom>
          <a:noFill/>
          <a:ln>
            <a:noFill/>
          </a:ln>
        </p:spPr>
        <p:txBody>
          <a:bodyPr wrap="square" lIns="68575" tIns="34275" rIns="68575" bIns="34275" anchor="t" anchorCtr="0">
            <a:noAutofit/>
          </a:bodyPr>
          <a:lstStyle/>
          <a:p>
            <a:pPr marL="177800" marR="0" lvl="0" indent="-171450" algn="l" rtl="0">
              <a:lnSpc>
                <a:spcPct val="90000"/>
              </a:lnSpc>
              <a:spcBef>
                <a:spcPts val="0"/>
              </a:spcBef>
              <a:spcAft>
                <a:spcPts val="0"/>
              </a:spcAft>
              <a:buClr>
                <a:schemeClr val="dk1"/>
              </a:buClr>
              <a:buSzPct val="100000"/>
              <a:buFont typeface="Arial"/>
              <a:buChar char="•"/>
            </a:pPr>
            <a:r>
              <a:rPr lang="en" sz="1500" b="0" i="0" u="none" strike="noStrike" cap="none">
                <a:solidFill>
                  <a:schemeClr val="dk1"/>
                </a:solidFill>
                <a:latin typeface="Arial"/>
                <a:ea typeface="Arial"/>
                <a:cs typeface="Arial"/>
                <a:sym typeface="Arial"/>
              </a:rPr>
              <a:t>Comparison of mutation count frequency implied by the binomial model (model 1) and the beta-binomial model (model 2) relative to the empirical distribution</a:t>
            </a:r>
          </a:p>
          <a:p>
            <a:pPr marL="177800" marR="0" lvl="0" indent="-171450" algn="l" rtl="0">
              <a:lnSpc>
                <a:spcPct val="90000"/>
              </a:lnSpc>
              <a:spcBef>
                <a:spcPts val="800"/>
              </a:spcBef>
              <a:buClr>
                <a:schemeClr val="dk1"/>
              </a:buClr>
              <a:buSzPct val="100000"/>
              <a:buFont typeface="Arial"/>
              <a:buChar char="•"/>
            </a:pPr>
            <a:r>
              <a:rPr lang="en" sz="1500" b="0" i="0" u="none" strike="noStrike" cap="none">
                <a:solidFill>
                  <a:schemeClr val="dk1"/>
                </a:solidFill>
                <a:latin typeface="Arial"/>
                <a:ea typeface="Arial"/>
                <a:cs typeface="Arial"/>
                <a:sym typeface="Arial"/>
              </a:rPr>
              <a:t>The beta-binomial distribution is significantly better, especially for accurately modeling the over-dispersion of the empirical distribution</a:t>
            </a:r>
          </a:p>
        </p:txBody>
      </p:sp>
      <p:sp>
        <p:nvSpPr>
          <p:cNvPr id="1307" name="Shape 1307"/>
          <p:cNvSpPr/>
          <p:nvPr/>
        </p:nvSpPr>
        <p:spPr>
          <a:xfrm>
            <a:off x="35719" y="4844653"/>
            <a:ext cx="1450200" cy="1965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7F7F7F"/>
              </a:buClr>
              <a:buSzPct val="25000"/>
              <a:buFont typeface="Arial"/>
              <a:buNone/>
            </a:pPr>
            <a:r>
              <a:rPr lang="en" sz="800">
                <a:solidFill>
                  <a:srgbClr val="7F7F7F"/>
                </a:solidFill>
                <a:latin typeface="Arial"/>
                <a:ea typeface="Arial"/>
                <a:cs typeface="Arial"/>
                <a:sym typeface="Arial"/>
              </a:rPr>
              <a:t>[Lochovsky et al. </a:t>
            </a:r>
            <a:r>
              <a:rPr lang="en" sz="800" i="1">
                <a:solidFill>
                  <a:srgbClr val="7F7F7F"/>
                </a:solidFill>
                <a:latin typeface="Arial"/>
                <a:ea typeface="Arial"/>
                <a:cs typeface="Arial"/>
                <a:sym typeface="Arial"/>
              </a:rPr>
              <a:t>NAR</a:t>
            </a:r>
            <a:r>
              <a:rPr lang="en" sz="800">
                <a:solidFill>
                  <a:srgbClr val="7F7F7F"/>
                </a:solidFill>
                <a:latin typeface="Arial"/>
                <a:ea typeface="Arial"/>
                <a:cs typeface="Arial"/>
                <a:sym typeface="Arial"/>
              </a:rPr>
              <a:t> (’15)]</a:t>
            </a:r>
          </a:p>
        </p:txBody>
      </p:sp>
      <p:sp>
        <p:nvSpPr>
          <p:cNvPr id="1308" name="Shape 1308"/>
          <p:cNvSpPr/>
          <p:nvPr/>
        </p:nvSpPr>
        <p:spPr>
          <a:xfrm>
            <a:off x="2416969" y="2076450"/>
            <a:ext cx="315300" cy="191700"/>
          </a:xfrm>
          <a:prstGeom prst="rect">
            <a:avLst/>
          </a:prstGeom>
          <a:solidFill>
            <a:schemeClr val="lt1"/>
          </a:solidFill>
          <a:ln>
            <a:noFill/>
          </a:ln>
        </p:spPr>
        <p:txBody>
          <a:bodyPr wrap="square" lIns="68575" tIns="34275" rIns="68575" bIns="34275" anchor="ctr" anchorCtr="0">
            <a:noAutofit/>
          </a:bodyPr>
          <a:lstStyle/>
          <a:p>
            <a:pPr marL="0" marR="0" lvl="0" indent="0" algn="ctr" rtl="0">
              <a:spcBef>
                <a:spcPts val="0"/>
              </a:spcBef>
              <a:buNone/>
            </a:pPr>
            <a:endParaRPr sz="1400">
              <a:solidFill>
                <a:srgbClr val="FFFFFF"/>
              </a:solidFill>
              <a:latin typeface="Calibri"/>
              <a:ea typeface="Calibri"/>
              <a:cs typeface="Calibri"/>
              <a:sym typeface="Calibri"/>
            </a:endParaRPr>
          </a:p>
        </p:txBody>
      </p:sp>
      <p:sp>
        <p:nvSpPr>
          <p:cNvPr id="1309" name="Shape 1309"/>
          <p:cNvSpPr/>
          <p:nvPr/>
        </p:nvSpPr>
        <p:spPr>
          <a:xfrm>
            <a:off x="6516292" y="2068117"/>
            <a:ext cx="315300" cy="191700"/>
          </a:xfrm>
          <a:prstGeom prst="rect">
            <a:avLst/>
          </a:prstGeom>
          <a:solidFill>
            <a:schemeClr val="lt1"/>
          </a:solidFill>
          <a:ln>
            <a:noFill/>
          </a:ln>
        </p:spPr>
        <p:txBody>
          <a:bodyPr wrap="square" lIns="68575" tIns="34275" rIns="68575" bIns="34275" anchor="ctr" anchorCtr="0">
            <a:noAutofit/>
          </a:bodyPr>
          <a:lstStyle/>
          <a:p>
            <a:pPr marL="0" marR="0" lvl="0" indent="0" algn="ctr" rtl="0">
              <a:spcBef>
                <a:spcPts val="0"/>
              </a:spcBef>
              <a:buNone/>
            </a:pPr>
            <a:endParaRPr sz="1400">
              <a:solidFill>
                <a:srgbClr val="FFFFFF"/>
              </a:solidFill>
              <a:latin typeface="Calibri"/>
              <a:ea typeface="Calibri"/>
              <a:cs typeface="Calibri"/>
              <a:sym typeface="Calibri"/>
            </a:endParaRPr>
          </a:p>
        </p:txBody>
      </p:sp>
      <p:pic>
        <p:nvPicPr>
          <p:cNvPr id="1310" name="Shape 1310" descr="larva_fig_1.jpg"/>
          <p:cNvPicPr preferRelativeResize="0"/>
          <p:nvPr/>
        </p:nvPicPr>
        <p:blipFill>
          <a:blip r:embed="rId3">
            <a:alphaModFix/>
          </a:blip>
          <a:stretch>
            <a:fillRect/>
          </a:stretch>
        </p:blipFill>
        <p:spPr>
          <a:xfrm>
            <a:off x="2732484" y="1828753"/>
            <a:ext cx="3991855" cy="2938504"/>
          </a:xfrm>
          <a:prstGeom prst="rect">
            <a:avLst/>
          </a:prstGeom>
          <a:noFill/>
          <a:ln>
            <a:noFill/>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15"/>
        <p:cNvGrpSpPr/>
        <p:nvPr/>
      </p:nvGrpSpPr>
      <p:grpSpPr>
        <a:xfrm>
          <a:off x="0" y="0"/>
          <a:ext cx="0" cy="0"/>
          <a:chOff x="0" y="0"/>
          <a:chExt cx="0" cy="0"/>
        </a:xfrm>
      </p:grpSpPr>
      <p:pic>
        <p:nvPicPr>
          <p:cNvPr id="1316" name="Shape 1316" descr="specific_larva_results_slides_1.jpg"/>
          <p:cNvPicPr preferRelativeResize="0"/>
          <p:nvPr/>
        </p:nvPicPr>
        <p:blipFill>
          <a:blip r:embed="rId3">
            <a:alphaModFix/>
          </a:blip>
          <a:stretch>
            <a:fillRect/>
          </a:stretch>
        </p:blipFill>
        <p:spPr>
          <a:xfrm>
            <a:off x="152400" y="152400"/>
            <a:ext cx="8602135" cy="4838701"/>
          </a:xfrm>
          <a:prstGeom prst="rect">
            <a:avLst/>
          </a:prstGeom>
          <a:noFill/>
          <a:ln>
            <a:noFill/>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20"/>
        <p:cNvGrpSpPr/>
        <p:nvPr/>
      </p:nvGrpSpPr>
      <p:grpSpPr>
        <a:xfrm>
          <a:off x="0" y="0"/>
          <a:ext cx="0" cy="0"/>
          <a:chOff x="0" y="0"/>
          <a:chExt cx="0" cy="0"/>
        </a:xfrm>
      </p:grpSpPr>
      <p:pic>
        <p:nvPicPr>
          <p:cNvPr id="1321" name="Shape 1321" descr="specific_larva_results_slides_2.jpg"/>
          <p:cNvPicPr preferRelativeResize="0"/>
          <p:nvPr/>
        </p:nvPicPr>
        <p:blipFill>
          <a:blip r:embed="rId3">
            <a:alphaModFix/>
          </a:blip>
          <a:stretch>
            <a:fillRect/>
          </a:stretch>
        </p:blipFill>
        <p:spPr>
          <a:xfrm>
            <a:off x="152400" y="152400"/>
            <a:ext cx="8602135" cy="4838701"/>
          </a:xfrm>
          <a:prstGeom prst="rect">
            <a:avLst/>
          </a:prstGeom>
          <a:noFill/>
          <a:ln>
            <a:noFill/>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325"/>
        <p:cNvGrpSpPr/>
        <p:nvPr/>
      </p:nvGrpSpPr>
      <p:grpSpPr>
        <a:xfrm>
          <a:off x="0" y="0"/>
          <a:ext cx="0" cy="0"/>
          <a:chOff x="0" y="0"/>
          <a:chExt cx="0" cy="0"/>
        </a:xfrm>
      </p:grpSpPr>
      <p:sp>
        <p:nvSpPr>
          <p:cNvPr id="1326" name="Shape 1326"/>
          <p:cNvSpPr txBox="1">
            <a:spLocks noGrp="1"/>
          </p:cNvSpPr>
          <p:nvPr>
            <p:ph type="title"/>
          </p:nvPr>
        </p:nvSpPr>
        <p:spPr>
          <a:xfrm>
            <a:off x="244225" y="273850"/>
            <a:ext cx="8647500" cy="994200"/>
          </a:xfrm>
          <a:prstGeom prst="rect">
            <a:avLst/>
          </a:prstGeom>
          <a:noFill/>
          <a:ln>
            <a:noFill/>
          </a:ln>
        </p:spPr>
        <p:txBody>
          <a:bodyPr wrap="square" lIns="68575" tIns="34275" rIns="68575" bIns="34275" anchor="ctr" anchorCtr="0">
            <a:noAutofit/>
          </a:bodyPr>
          <a:lstStyle/>
          <a:p>
            <a:pPr marL="0" marR="0" lvl="0" indent="0" algn="ctr" rtl="0">
              <a:lnSpc>
                <a:spcPct val="90000"/>
              </a:lnSpc>
              <a:spcBef>
                <a:spcPts val="0"/>
              </a:spcBef>
              <a:buClr>
                <a:srgbClr val="011893"/>
              </a:buClr>
              <a:buSzPct val="25000"/>
              <a:buFont typeface="Arial"/>
              <a:buNone/>
            </a:pPr>
            <a:r>
              <a:rPr lang="en" sz="3000" b="1" i="0" u="none" strike="noStrike" cap="none">
                <a:solidFill>
                  <a:srgbClr val="011893"/>
                </a:solidFill>
                <a:latin typeface="Arial"/>
                <a:ea typeface="Arial"/>
                <a:cs typeface="Arial"/>
                <a:sym typeface="Arial"/>
              </a:rPr>
              <a:t>MOAT: </a:t>
            </a:r>
            <a:r>
              <a:rPr lang="en" sz="3000" b="1">
                <a:solidFill>
                  <a:srgbClr val="011893"/>
                </a:solidFill>
                <a:latin typeface="Arial"/>
                <a:ea typeface="Arial"/>
                <a:cs typeface="Arial"/>
                <a:sym typeface="Arial"/>
              </a:rPr>
              <a:t>r</a:t>
            </a:r>
            <a:r>
              <a:rPr lang="en" sz="3000">
                <a:solidFill>
                  <a:srgbClr val="011893"/>
                </a:solidFill>
              </a:rPr>
              <a:t>ec</a:t>
            </a:r>
            <a:r>
              <a:rPr lang="en" sz="3000" b="1">
                <a:solidFill>
                  <a:srgbClr val="011893"/>
                </a:solidFill>
                <a:latin typeface="Arial"/>
                <a:ea typeface="Arial"/>
                <a:cs typeface="Arial"/>
                <a:sym typeface="Arial"/>
              </a:rPr>
              <a:t>apitulates LARVA </a:t>
            </a:r>
            <a:br>
              <a:rPr lang="en" sz="3000" b="1">
                <a:solidFill>
                  <a:srgbClr val="011893"/>
                </a:solidFill>
                <a:latin typeface="Arial"/>
                <a:ea typeface="Arial"/>
                <a:cs typeface="Arial"/>
                <a:sym typeface="Arial"/>
              </a:rPr>
            </a:br>
            <a:r>
              <a:rPr lang="en" sz="3000" b="1">
                <a:solidFill>
                  <a:srgbClr val="011893"/>
                </a:solidFill>
                <a:latin typeface="Arial"/>
                <a:ea typeface="Arial"/>
                <a:cs typeface="Arial"/>
                <a:sym typeface="Arial"/>
              </a:rPr>
              <a:t>with GPU-driven runtime scalability</a:t>
            </a:r>
          </a:p>
        </p:txBody>
      </p:sp>
      <p:sp>
        <p:nvSpPr>
          <p:cNvPr id="1327" name="Shape 1327"/>
          <p:cNvSpPr txBox="1">
            <a:spLocks noGrp="1"/>
          </p:cNvSpPr>
          <p:nvPr>
            <p:ph type="body" idx="1"/>
          </p:nvPr>
        </p:nvSpPr>
        <p:spPr>
          <a:xfrm>
            <a:off x="5045625" y="1524175"/>
            <a:ext cx="4179600" cy="1307100"/>
          </a:xfrm>
          <a:prstGeom prst="rect">
            <a:avLst/>
          </a:prstGeom>
          <a:noFill/>
          <a:ln>
            <a:noFill/>
          </a:ln>
        </p:spPr>
        <p:txBody>
          <a:bodyPr wrap="square" lIns="68575" tIns="34275" rIns="68575" bIns="34275" anchor="t" anchorCtr="0">
            <a:noAutofit/>
          </a:bodyPr>
          <a:lstStyle/>
          <a:p>
            <a:pPr marL="0" marR="0" lvl="0" indent="0" rtl="0">
              <a:lnSpc>
                <a:spcPct val="70000"/>
              </a:lnSpc>
              <a:spcBef>
                <a:spcPts val="0"/>
              </a:spcBef>
              <a:buClr>
                <a:schemeClr val="dk1"/>
              </a:buClr>
              <a:buSzPct val="25000"/>
              <a:buFont typeface="Arial"/>
              <a:buNone/>
            </a:pPr>
            <a:r>
              <a:rPr lang="en" sz="1800"/>
              <a:t>C</a:t>
            </a:r>
            <a:r>
              <a:rPr lang="en" sz="1800" b="0" i="0" u="none" strike="noStrike" cap="none">
                <a:solidFill>
                  <a:schemeClr val="dk1"/>
                </a:solidFill>
                <a:latin typeface="Arial"/>
                <a:ea typeface="Arial"/>
                <a:cs typeface="Arial"/>
                <a:sym typeface="Arial"/>
              </a:rPr>
              <a:t>omputational efficiency of MOAT’s </a:t>
            </a:r>
            <a:r>
              <a:rPr lang="en" sz="1800">
                <a:latin typeface="Arial"/>
                <a:ea typeface="Arial"/>
                <a:cs typeface="Arial"/>
                <a:sym typeface="Arial"/>
              </a:rPr>
              <a:t>NVIDIA™ CUDA™</a:t>
            </a:r>
            <a:r>
              <a:rPr lang="en" sz="1800" b="0" i="0" u="none" strike="noStrike" cap="none">
                <a:solidFill>
                  <a:schemeClr val="dk1"/>
                </a:solidFill>
                <a:latin typeface="Arial"/>
                <a:ea typeface="Arial"/>
                <a:cs typeface="Arial"/>
                <a:sym typeface="Arial"/>
              </a:rPr>
              <a:t> version, with respect to the number of permutations, is dramatically enhanced compared to CPU version.</a:t>
            </a:r>
          </a:p>
        </p:txBody>
      </p:sp>
      <p:sp>
        <p:nvSpPr>
          <p:cNvPr id="1328" name="Shape 1328"/>
          <p:cNvSpPr txBox="1"/>
          <p:nvPr/>
        </p:nvSpPr>
        <p:spPr>
          <a:xfrm>
            <a:off x="324225" y="3880625"/>
            <a:ext cx="4721400" cy="1135800"/>
          </a:xfrm>
          <a:prstGeom prst="rect">
            <a:avLst/>
          </a:prstGeom>
          <a:noFill/>
          <a:ln>
            <a:noFill/>
          </a:ln>
        </p:spPr>
        <p:txBody>
          <a:bodyPr wrap="square" lIns="68575" tIns="34275" rIns="68575" bIns="34275" anchor="t" anchorCtr="0">
            <a:noAutofit/>
          </a:bodyPr>
          <a:lstStyle/>
          <a:p>
            <a:pPr marL="0" marR="0" lvl="0" indent="0" rtl="0">
              <a:lnSpc>
                <a:spcPct val="80000"/>
              </a:lnSpc>
              <a:spcBef>
                <a:spcPts val="0"/>
              </a:spcBef>
              <a:buClr>
                <a:schemeClr val="dk1"/>
              </a:buClr>
              <a:buSzPct val="25000"/>
              <a:buFont typeface="Arial"/>
              <a:buNone/>
            </a:pPr>
            <a:r>
              <a:rPr lang="en" sz="1800" b="0" i="0" u="none" strike="noStrike" cap="none">
                <a:solidFill>
                  <a:schemeClr val="dk1"/>
                </a:solidFill>
                <a:latin typeface="Arial"/>
                <a:ea typeface="Arial"/>
                <a:cs typeface="Arial"/>
                <a:sym typeface="Arial"/>
              </a:rPr>
              <a:t>MOAT’s high mutation burden elements recapitulate LARVA’s results </a:t>
            </a:r>
            <a:r>
              <a:rPr lang="en" sz="1800">
                <a:solidFill>
                  <a:schemeClr val="dk1"/>
                </a:solidFill>
              </a:rPr>
              <a:t>&amp;</a:t>
            </a:r>
            <a:r>
              <a:rPr lang="en" sz="1800" b="0" i="0" u="none" strike="noStrike" cap="none">
                <a:solidFill>
                  <a:schemeClr val="dk1"/>
                </a:solidFill>
                <a:latin typeface="Arial"/>
                <a:ea typeface="Arial"/>
                <a:cs typeface="Arial"/>
                <a:sym typeface="Arial"/>
              </a:rPr>
              <a:t> published noncoding cancer-associated elements.</a:t>
            </a:r>
          </a:p>
        </p:txBody>
      </p:sp>
      <p:pic>
        <p:nvPicPr>
          <p:cNvPr id="1329" name="Shape 1329"/>
          <p:cNvPicPr preferRelativeResize="0"/>
          <p:nvPr/>
        </p:nvPicPr>
        <p:blipFill rotWithShape="1">
          <a:blip r:embed="rId3">
            <a:alphaModFix/>
          </a:blip>
          <a:srcRect l="5410" b="42412"/>
          <a:stretch/>
        </p:blipFill>
        <p:spPr>
          <a:xfrm>
            <a:off x="100100" y="1604250"/>
            <a:ext cx="4721301" cy="1844100"/>
          </a:xfrm>
          <a:prstGeom prst="rect">
            <a:avLst/>
          </a:prstGeom>
          <a:noFill/>
          <a:ln>
            <a:noFill/>
          </a:ln>
        </p:spPr>
      </p:pic>
      <p:graphicFrame>
        <p:nvGraphicFramePr>
          <p:cNvPr id="1330" name="Shape 1330"/>
          <p:cNvGraphicFramePr/>
          <p:nvPr/>
        </p:nvGraphicFramePr>
        <p:xfrm>
          <a:off x="5121826" y="3247550"/>
          <a:ext cx="3732250" cy="1545710"/>
        </p:xfrm>
        <a:graphic>
          <a:graphicData uri="http://schemas.openxmlformats.org/drawingml/2006/table">
            <a:tbl>
              <a:tblPr firstRow="1" bandRow="1">
                <a:noFill/>
                <a:tableStyleId>{C2B6AC72-8D27-4A74-B1CC-F4A8CA859CB6}</a:tableStyleId>
              </a:tblPr>
              <a:tblGrid>
                <a:gridCol w="1866125"/>
                <a:gridCol w="1866125"/>
              </a:tblGrid>
              <a:tr h="509675">
                <a:tc>
                  <a:txBody>
                    <a:bodyPr/>
                    <a:lstStyle/>
                    <a:p>
                      <a:pPr marL="0" marR="0" lvl="0" indent="0" algn="l" rtl="0">
                        <a:spcBef>
                          <a:spcPts val="0"/>
                        </a:spcBef>
                        <a:buSzPct val="25000"/>
                        <a:buNone/>
                      </a:pPr>
                      <a:r>
                        <a:rPr lang="en" sz="1700" b="1" i="0" u="none" strike="noStrike" cap="none">
                          <a:solidFill>
                            <a:schemeClr val="lt1"/>
                          </a:solidFill>
                          <a:latin typeface="Calibri"/>
                          <a:ea typeface="Calibri"/>
                          <a:cs typeface="Calibri"/>
                          <a:sym typeface="Calibri"/>
                        </a:rPr>
                        <a:t>Number of permutations</a:t>
                      </a:r>
                    </a:p>
                  </a:txBody>
                  <a:tcPr marL="5825" marR="5825" marT="5825" marB="0" anchor="b">
                    <a:solidFill>
                      <a:srgbClr val="3D85C6"/>
                    </a:solidFill>
                  </a:tcPr>
                </a:tc>
                <a:tc>
                  <a:txBody>
                    <a:bodyPr/>
                    <a:lstStyle/>
                    <a:p>
                      <a:pPr marL="0" marR="0" lvl="0" indent="0" algn="l" rtl="0">
                        <a:spcBef>
                          <a:spcPts val="0"/>
                        </a:spcBef>
                        <a:buSzPct val="25000"/>
                        <a:buNone/>
                      </a:pPr>
                      <a:r>
                        <a:rPr lang="en" sz="1700" b="1" i="0" u="none" strike="noStrike" cap="none">
                          <a:solidFill>
                            <a:schemeClr val="lt1"/>
                          </a:solidFill>
                          <a:latin typeface="Calibri"/>
                          <a:ea typeface="Calibri"/>
                          <a:cs typeface="Calibri"/>
                          <a:sym typeface="Calibri"/>
                        </a:rPr>
                        <a:t>Fold speedup of </a:t>
                      </a:r>
                      <a:r>
                        <a:rPr lang="en" sz="1700"/>
                        <a:t>CUDA</a:t>
                      </a:r>
                      <a:r>
                        <a:rPr lang="en" sz="1700" b="1" i="0" u="none" strike="noStrike" cap="none">
                          <a:solidFill>
                            <a:schemeClr val="lt1"/>
                          </a:solidFill>
                          <a:latin typeface="Calibri"/>
                          <a:ea typeface="Calibri"/>
                          <a:cs typeface="Calibri"/>
                          <a:sym typeface="Calibri"/>
                        </a:rPr>
                        <a:t> version</a:t>
                      </a:r>
                    </a:p>
                  </a:txBody>
                  <a:tcPr marL="5825" marR="5825" marT="5825" marB="0" anchor="b">
                    <a:solidFill>
                      <a:srgbClr val="3D85C6"/>
                    </a:solidFill>
                  </a:tcPr>
                </a:tc>
              </a:tr>
              <a:tr h="340575">
                <a:tc>
                  <a:txBody>
                    <a:bodyPr/>
                    <a:lstStyle/>
                    <a:p>
                      <a:pPr marL="0" marR="0" lvl="0" indent="0" algn="l" rtl="0">
                        <a:spcBef>
                          <a:spcPts val="0"/>
                        </a:spcBef>
                        <a:buSzPct val="25000"/>
                        <a:buNone/>
                      </a:pPr>
                      <a:r>
                        <a:rPr lang="en" sz="1700" b="0" i="0" u="none" strike="noStrike" cap="none">
                          <a:solidFill>
                            <a:srgbClr val="000000"/>
                          </a:solidFill>
                          <a:latin typeface="Calibri"/>
                          <a:ea typeface="Calibri"/>
                          <a:cs typeface="Calibri"/>
                          <a:sym typeface="Calibri"/>
                        </a:rPr>
                        <a:t>1</a:t>
                      </a:r>
                      <a:r>
                        <a:rPr lang="en" sz="1700">
                          <a:solidFill>
                            <a:srgbClr val="000000"/>
                          </a:solidFill>
                        </a:rPr>
                        <a:t>k</a:t>
                      </a:r>
                    </a:p>
                  </a:txBody>
                  <a:tcPr marL="5825" marR="5825" marT="5825" marB="0" anchor="b"/>
                </a:tc>
                <a:tc>
                  <a:txBody>
                    <a:bodyPr/>
                    <a:lstStyle/>
                    <a:p>
                      <a:pPr marL="0" marR="0" lvl="0" indent="0" algn="l" rtl="0">
                        <a:spcBef>
                          <a:spcPts val="0"/>
                        </a:spcBef>
                        <a:buSzPct val="25000"/>
                        <a:buNone/>
                      </a:pPr>
                      <a:r>
                        <a:rPr lang="en" sz="1700" b="0" i="0" u="none" strike="noStrike" cap="none">
                          <a:solidFill>
                            <a:srgbClr val="000000"/>
                          </a:solidFill>
                          <a:latin typeface="Calibri"/>
                          <a:ea typeface="Calibri"/>
                          <a:cs typeface="Calibri"/>
                          <a:sym typeface="Calibri"/>
                        </a:rPr>
                        <a:t>14x</a:t>
                      </a:r>
                    </a:p>
                  </a:txBody>
                  <a:tcPr marL="5825" marR="5825" marT="5825" marB="0" anchor="b"/>
                </a:tc>
              </a:tr>
              <a:tr h="340575">
                <a:tc>
                  <a:txBody>
                    <a:bodyPr/>
                    <a:lstStyle/>
                    <a:p>
                      <a:pPr marL="0" marR="0" lvl="0" indent="0" algn="l" rtl="0">
                        <a:spcBef>
                          <a:spcPts val="0"/>
                        </a:spcBef>
                        <a:buSzPct val="25000"/>
                        <a:buNone/>
                      </a:pPr>
                      <a:r>
                        <a:rPr lang="en" sz="1700" b="0" i="0" u="none" strike="noStrike" cap="none">
                          <a:solidFill>
                            <a:srgbClr val="000000"/>
                          </a:solidFill>
                          <a:latin typeface="Calibri"/>
                          <a:ea typeface="Calibri"/>
                          <a:cs typeface="Calibri"/>
                          <a:sym typeface="Calibri"/>
                        </a:rPr>
                        <a:t>10</a:t>
                      </a:r>
                      <a:r>
                        <a:rPr lang="en" sz="1700">
                          <a:solidFill>
                            <a:srgbClr val="000000"/>
                          </a:solidFill>
                        </a:rPr>
                        <a:t>k</a:t>
                      </a:r>
                    </a:p>
                  </a:txBody>
                  <a:tcPr marL="5825" marR="5825" marT="5825" marB="0" anchor="b"/>
                </a:tc>
                <a:tc>
                  <a:txBody>
                    <a:bodyPr/>
                    <a:lstStyle/>
                    <a:p>
                      <a:pPr marL="0" marR="0" lvl="0" indent="0" algn="l" rtl="0">
                        <a:spcBef>
                          <a:spcPts val="0"/>
                        </a:spcBef>
                        <a:buSzPct val="25000"/>
                        <a:buNone/>
                      </a:pPr>
                      <a:r>
                        <a:rPr lang="en" sz="1700" b="0" i="0" u="none" strike="noStrike" cap="none">
                          <a:solidFill>
                            <a:srgbClr val="000000"/>
                          </a:solidFill>
                          <a:latin typeface="Calibri"/>
                          <a:ea typeface="Calibri"/>
                          <a:cs typeface="Calibri"/>
                          <a:sym typeface="Calibri"/>
                        </a:rPr>
                        <a:t>100x</a:t>
                      </a:r>
                    </a:p>
                  </a:txBody>
                  <a:tcPr marL="5825" marR="5825" marT="5825" marB="0" anchor="b"/>
                </a:tc>
              </a:tr>
              <a:tr h="340575">
                <a:tc>
                  <a:txBody>
                    <a:bodyPr/>
                    <a:lstStyle/>
                    <a:p>
                      <a:pPr marL="0" marR="0" lvl="0" indent="0" algn="l" rtl="0">
                        <a:spcBef>
                          <a:spcPts val="0"/>
                        </a:spcBef>
                        <a:buSzPct val="25000"/>
                        <a:buNone/>
                      </a:pPr>
                      <a:r>
                        <a:rPr lang="en" sz="1700" b="0" i="0" u="none" strike="noStrike" cap="none">
                          <a:solidFill>
                            <a:srgbClr val="000000"/>
                          </a:solidFill>
                          <a:latin typeface="Calibri"/>
                          <a:ea typeface="Calibri"/>
                          <a:cs typeface="Calibri"/>
                          <a:sym typeface="Calibri"/>
                        </a:rPr>
                        <a:t>100</a:t>
                      </a:r>
                      <a:r>
                        <a:rPr lang="en" sz="1700">
                          <a:solidFill>
                            <a:srgbClr val="000000"/>
                          </a:solidFill>
                        </a:rPr>
                        <a:t>k</a:t>
                      </a:r>
                    </a:p>
                  </a:txBody>
                  <a:tcPr marL="5825" marR="5825" marT="5825" marB="0" anchor="b"/>
                </a:tc>
                <a:tc>
                  <a:txBody>
                    <a:bodyPr/>
                    <a:lstStyle/>
                    <a:p>
                      <a:pPr marL="0" marR="0" lvl="0" indent="0" algn="l" rtl="0">
                        <a:spcBef>
                          <a:spcPts val="0"/>
                        </a:spcBef>
                        <a:buSzPct val="25000"/>
                        <a:buNone/>
                      </a:pPr>
                      <a:r>
                        <a:rPr lang="en" sz="1700" b="0" i="0" u="none" strike="noStrike" cap="none">
                          <a:solidFill>
                            <a:srgbClr val="000000"/>
                          </a:solidFill>
                          <a:latin typeface="Calibri"/>
                          <a:ea typeface="Calibri"/>
                          <a:cs typeface="Calibri"/>
                          <a:sym typeface="Calibri"/>
                        </a:rPr>
                        <a:t>256x</a:t>
                      </a:r>
                    </a:p>
                  </a:txBody>
                  <a:tcPr marL="5825" marR="5825" marT="5825" marB="0" anchor="b"/>
                </a:tc>
              </a:tr>
            </a:tbl>
          </a:graphicData>
        </a:graphic>
      </p:graphicFrame>
      <p:grpSp>
        <p:nvGrpSpPr>
          <p:cNvPr id="1331" name="Shape 1331"/>
          <p:cNvGrpSpPr/>
          <p:nvPr/>
        </p:nvGrpSpPr>
        <p:grpSpPr>
          <a:xfrm>
            <a:off x="2372625" y="3224150"/>
            <a:ext cx="624600" cy="1166525"/>
            <a:chOff x="176150" y="437725"/>
            <a:chExt cx="624600" cy="1166525"/>
          </a:xfrm>
        </p:grpSpPr>
        <p:sp>
          <p:nvSpPr>
            <p:cNvPr id="1332" name="Shape 1332"/>
            <p:cNvSpPr txBox="1"/>
            <p:nvPr/>
          </p:nvSpPr>
          <p:spPr>
            <a:xfrm>
              <a:off x="176150" y="437725"/>
              <a:ext cx="624600" cy="856500"/>
            </a:xfrm>
            <a:prstGeom prst="rect">
              <a:avLst/>
            </a:prstGeom>
            <a:noFill/>
            <a:ln>
              <a:noFill/>
            </a:ln>
          </p:spPr>
          <p:txBody>
            <a:bodyPr wrap="square" lIns="91425" tIns="91425" rIns="91425" bIns="91425" anchor="t" anchorCtr="0">
              <a:noAutofit/>
            </a:bodyPr>
            <a:lstStyle/>
            <a:p>
              <a:pPr lvl="0">
                <a:spcBef>
                  <a:spcPts val="0"/>
                </a:spcBef>
                <a:buNone/>
              </a:pPr>
              <a:r>
                <a:rPr lang="en" sz="1800"/>
                <a:t>.</a:t>
              </a:r>
            </a:p>
          </p:txBody>
        </p:sp>
        <p:sp>
          <p:nvSpPr>
            <p:cNvPr id="1333" name="Shape 1333"/>
            <p:cNvSpPr txBox="1"/>
            <p:nvPr/>
          </p:nvSpPr>
          <p:spPr>
            <a:xfrm>
              <a:off x="176150" y="590125"/>
              <a:ext cx="624600" cy="856500"/>
            </a:xfrm>
            <a:prstGeom prst="rect">
              <a:avLst/>
            </a:prstGeom>
            <a:noFill/>
            <a:ln>
              <a:noFill/>
            </a:ln>
          </p:spPr>
          <p:txBody>
            <a:bodyPr wrap="square" lIns="91425" tIns="91425" rIns="91425" bIns="91425" anchor="t" anchorCtr="0">
              <a:noAutofit/>
            </a:bodyPr>
            <a:lstStyle/>
            <a:p>
              <a:pPr lvl="0" rtl="0">
                <a:spcBef>
                  <a:spcPts val="0"/>
                </a:spcBef>
                <a:buNone/>
              </a:pPr>
              <a:r>
                <a:rPr lang="en" sz="1800"/>
                <a:t>.</a:t>
              </a:r>
            </a:p>
          </p:txBody>
        </p:sp>
        <p:sp>
          <p:nvSpPr>
            <p:cNvPr id="1334" name="Shape 1334"/>
            <p:cNvSpPr txBox="1"/>
            <p:nvPr/>
          </p:nvSpPr>
          <p:spPr>
            <a:xfrm>
              <a:off x="176150" y="747750"/>
              <a:ext cx="624600" cy="856500"/>
            </a:xfrm>
            <a:prstGeom prst="rect">
              <a:avLst/>
            </a:prstGeom>
            <a:noFill/>
            <a:ln>
              <a:noFill/>
            </a:ln>
          </p:spPr>
          <p:txBody>
            <a:bodyPr wrap="square" lIns="91425" tIns="91425" rIns="91425" bIns="91425" anchor="t" anchorCtr="0">
              <a:noAutofit/>
            </a:bodyPr>
            <a:lstStyle/>
            <a:p>
              <a:pPr lvl="0" rtl="0">
                <a:spcBef>
                  <a:spcPts val="0"/>
                </a:spcBef>
                <a:buNone/>
              </a:pPr>
              <a:r>
                <a:rPr lang="en" sz="1800"/>
                <a:t>.</a:t>
              </a:r>
            </a:p>
          </p:txBody>
        </p:sp>
      </p:grpSp>
      <p:sp>
        <p:nvSpPr>
          <p:cNvPr id="1335" name="Shape 1335"/>
          <p:cNvSpPr/>
          <p:nvPr/>
        </p:nvSpPr>
        <p:spPr>
          <a:xfrm>
            <a:off x="6995781" y="4947303"/>
            <a:ext cx="1588500" cy="1962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7F7F7F"/>
              </a:buClr>
              <a:buSzPct val="25000"/>
              <a:buFont typeface="Arial"/>
              <a:buNone/>
            </a:pPr>
            <a:r>
              <a:rPr lang="en" sz="800" b="0" u="none">
                <a:solidFill>
                  <a:srgbClr val="7F7F7F"/>
                </a:solidFill>
                <a:latin typeface="Arial"/>
                <a:ea typeface="Arial"/>
                <a:cs typeface="Arial"/>
                <a:sym typeface="Arial"/>
              </a:rPr>
              <a:t>[Lochovsky et al. under review]</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39"/>
        <p:cNvGrpSpPr/>
        <p:nvPr/>
      </p:nvGrpSpPr>
      <p:grpSpPr>
        <a:xfrm>
          <a:off x="0" y="0"/>
          <a:ext cx="0" cy="0"/>
          <a:chOff x="0" y="0"/>
          <a:chExt cx="0" cy="0"/>
        </a:xfrm>
      </p:grpSpPr>
      <p:sp>
        <p:nvSpPr>
          <p:cNvPr id="1340" name="Shape 1340"/>
          <p:cNvSpPr txBox="1">
            <a:spLocks noGrp="1"/>
          </p:cNvSpPr>
          <p:nvPr>
            <p:ph type="title"/>
          </p:nvPr>
        </p:nvSpPr>
        <p:spPr>
          <a:xfrm>
            <a:off x="0" y="108347"/>
            <a:ext cx="9144000" cy="615600"/>
          </a:xfrm>
          <a:prstGeom prst="rect">
            <a:avLst/>
          </a:prstGeom>
          <a:noFill/>
          <a:ln>
            <a:noFill/>
          </a:ln>
        </p:spPr>
        <p:txBody>
          <a:bodyPr wrap="square" lIns="92050" tIns="46025" rIns="92050" bIns="46025" anchor="ctr" anchorCtr="0">
            <a:noAutofit/>
          </a:bodyPr>
          <a:lstStyle/>
          <a:p>
            <a:pPr marL="0" marR="0" lvl="0" indent="0" algn="ctr" rtl="0">
              <a:lnSpc>
                <a:spcPct val="100000"/>
              </a:lnSpc>
              <a:spcBef>
                <a:spcPts val="0"/>
              </a:spcBef>
              <a:spcAft>
                <a:spcPts val="0"/>
              </a:spcAft>
              <a:buClr>
                <a:srgbClr val="7F7F7F"/>
              </a:buClr>
              <a:buSzPct val="25000"/>
              <a:buFont typeface="Helvetica Neue"/>
              <a:buNone/>
            </a:pPr>
            <a:r>
              <a:rPr lang="en" sz="1800" b="1" i="0" u="none" strike="noStrike" cap="none">
                <a:solidFill>
                  <a:srgbClr val="666666"/>
                </a:solidFill>
                <a:latin typeface="Helvetica Neue"/>
                <a:ea typeface="Helvetica Neue"/>
                <a:cs typeface="Helvetica Neue"/>
                <a:sym typeface="Helvetica Neue"/>
              </a:rPr>
              <a:t>Prioritizing somatic variants: </a:t>
            </a:r>
            <a:br>
              <a:rPr lang="en" sz="1800" b="1" i="0" u="none" strike="noStrike" cap="none">
                <a:solidFill>
                  <a:srgbClr val="666666"/>
                </a:solidFill>
                <a:latin typeface="Helvetica Neue"/>
                <a:ea typeface="Helvetica Neue"/>
                <a:cs typeface="Helvetica Neue"/>
                <a:sym typeface="Helvetica Neue"/>
              </a:rPr>
            </a:br>
            <a:r>
              <a:rPr lang="en" sz="1800" b="1" i="0" u="none" strike="noStrike" cap="none">
                <a:solidFill>
                  <a:srgbClr val="666666"/>
                </a:solidFill>
                <a:latin typeface="Helvetica Neue"/>
                <a:ea typeface="Helvetica Neue"/>
                <a:cs typeface="Helvetica Neue"/>
                <a:sym typeface="Helvetica Neue"/>
              </a:rPr>
              <a:t>Approaches to identifying key variants through functional impact &amp; recurrence</a:t>
            </a:r>
          </a:p>
        </p:txBody>
      </p:sp>
      <p:sp>
        <p:nvSpPr>
          <p:cNvPr id="1341" name="Shape 1341"/>
          <p:cNvSpPr txBox="1">
            <a:spLocks noGrp="1"/>
          </p:cNvSpPr>
          <p:nvPr>
            <p:ph type="body" idx="1"/>
          </p:nvPr>
        </p:nvSpPr>
        <p:spPr>
          <a:xfrm>
            <a:off x="50800" y="778675"/>
            <a:ext cx="4112100"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666666"/>
              </a:buClr>
              <a:buSzPct val="100000"/>
              <a:buFont typeface="Helvetica Neue"/>
              <a:buChar char="•"/>
            </a:pPr>
            <a:r>
              <a:rPr lang="en" sz="1700" b="0" i="0" u="none" strike="noStrike" cap="none">
                <a:solidFill>
                  <a:srgbClr val="666666"/>
                </a:solidFill>
                <a:latin typeface="Helvetica Neue"/>
                <a:ea typeface="Helvetica Neue"/>
                <a:cs typeface="Helvetica Neue"/>
                <a:sym typeface="Helvetica Neue"/>
              </a:rPr>
              <a:t>Introduction</a:t>
            </a:r>
          </a:p>
          <a:p>
            <a:pPr marL="571500" marR="0" lvl="1" indent="-228600" algn="l" rtl="0">
              <a:lnSpc>
                <a:spcPct val="100000"/>
              </a:lnSpc>
              <a:spcBef>
                <a:spcPts val="400"/>
              </a:spcBef>
              <a:spcAft>
                <a:spcPts val="0"/>
              </a:spcAft>
              <a:buClr>
                <a:srgbClr val="666666"/>
              </a:buClr>
              <a:buSzPct val="100000"/>
              <a:buFont typeface="Helvetica Neue"/>
              <a:buChar char="•"/>
            </a:pPr>
            <a:r>
              <a:rPr lang="en" sz="1300" b="0" i="0" u="none" strike="noStrike" cap="none">
                <a:solidFill>
                  <a:srgbClr val="666666"/>
                </a:solidFill>
                <a:latin typeface="Helvetica Neue"/>
                <a:ea typeface="Helvetica Neue"/>
                <a:cs typeface="Helvetica Neue"/>
                <a:sym typeface="Helvetica Neue"/>
              </a:rPr>
              <a:t>Large growth in cancer genome data</a:t>
            </a:r>
          </a:p>
          <a:p>
            <a:pPr marL="571500" marR="0" lvl="1" indent="-228600" algn="l" rtl="0">
              <a:lnSpc>
                <a:spcPct val="100000"/>
              </a:lnSpc>
              <a:spcBef>
                <a:spcPts val="400"/>
              </a:spcBef>
              <a:spcAft>
                <a:spcPts val="0"/>
              </a:spcAft>
              <a:buClr>
                <a:srgbClr val="666666"/>
              </a:buClr>
              <a:buSzPct val="100000"/>
              <a:buFont typeface="Helvetica Neue"/>
              <a:buChar char="•"/>
            </a:pPr>
            <a:r>
              <a:rPr lang="en" sz="1300" b="0" i="0" u="none" strike="noStrike" cap="none">
                <a:solidFill>
                  <a:srgbClr val="666666"/>
                </a:solidFill>
                <a:latin typeface="Helvetica Neue"/>
                <a:ea typeface="Helvetica Neue"/>
                <a:cs typeface="Helvetica Neue"/>
                <a:sym typeface="Helvetica Neue"/>
              </a:rPr>
              <a:t>Mining the data to prioritize variants </a:t>
            </a:r>
            <a:br>
              <a:rPr lang="en" sz="1300" b="0" i="0" u="none" strike="noStrike" cap="none">
                <a:solidFill>
                  <a:srgbClr val="666666"/>
                </a:solidFill>
                <a:latin typeface="Helvetica Neue"/>
                <a:ea typeface="Helvetica Neue"/>
                <a:cs typeface="Helvetica Neue"/>
                <a:sym typeface="Helvetica Neue"/>
              </a:rPr>
            </a:br>
            <a:r>
              <a:rPr lang="en" sz="1300" b="0" i="0" u="none" strike="noStrike" cap="none">
                <a:solidFill>
                  <a:srgbClr val="666666"/>
                </a:solidFill>
                <a:latin typeface="Helvetica Neue"/>
                <a:ea typeface="Helvetica Neue"/>
                <a:cs typeface="Helvetica Neue"/>
                <a:sym typeface="Helvetica Neue"/>
              </a:rPr>
              <a:t>for key drivers</a:t>
            </a:r>
          </a:p>
          <a:p>
            <a:pPr marL="228600" marR="0" lvl="1" indent="-228600" algn="l" rtl="0">
              <a:lnSpc>
                <a:spcPct val="100000"/>
              </a:lnSpc>
              <a:spcBef>
                <a:spcPts val="0"/>
              </a:spcBef>
              <a:spcAft>
                <a:spcPts val="0"/>
              </a:spcAft>
              <a:buClr>
                <a:srgbClr val="666666"/>
              </a:buClr>
              <a:buSzPct val="100000"/>
              <a:buFont typeface="Helvetica Neue"/>
              <a:buChar char="•"/>
            </a:pPr>
            <a:r>
              <a:rPr lang="en" sz="1700" b="0" i="0" u="none" strike="noStrike" cap="none">
                <a:solidFill>
                  <a:srgbClr val="666666"/>
                </a:solidFill>
                <a:latin typeface="Helvetica Neue"/>
                <a:ea typeface="Helvetica Neue"/>
                <a:cs typeface="Helvetica Neue"/>
                <a:sym typeface="Helvetica Neue"/>
              </a:rPr>
              <a:t>Functional impact #1: Coding</a:t>
            </a:r>
          </a:p>
          <a:p>
            <a:pPr marL="571500" marR="0" lvl="1" indent="-228600" algn="l" rtl="0">
              <a:lnSpc>
                <a:spcPct val="100000"/>
              </a:lnSpc>
              <a:spcBef>
                <a:spcPts val="500"/>
              </a:spcBef>
              <a:spcAft>
                <a:spcPts val="0"/>
              </a:spcAft>
              <a:buClr>
                <a:srgbClr val="666666"/>
              </a:buClr>
              <a:buSzPct val="100000"/>
              <a:buFont typeface="Merriweather Sans"/>
              <a:buChar char="•"/>
            </a:pPr>
            <a:r>
              <a:rPr lang="en" sz="1400" b="1" i="0" u="sng" strike="noStrike" cap="none">
                <a:solidFill>
                  <a:srgbClr val="FFFF00"/>
                </a:solidFill>
                <a:latin typeface="Arial"/>
                <a:ea typeface="Arial"/>
                <a:cs typeface="Arial"/>
                <a:sym typeface="Arial"/>
              </a:rPr>
              <a:t>ALoFT</a:t>
            </a:r>
            <a:r>
              <a:rPr lang="en" sz="1400" b="0" i="0" u="none" strike="noStrike" cap="none">
                <a:solidFill>
                  <a:srgbClr val="666666"/>
                </a:solidFill>
                <a:latin typeface="Arial"/>
                <a:ea typeface="Arial"/>
                <a:cs typeface="Arial"/>
                <a:sym typeface="Arial"/>
              </a:rPr>
              <a:t>: Annotation of Loss-of-Function Transcripts. LOF annotation as a complex problem. </a:t>
            </a:r>
          </a:p>
          <a:p>
            <a:pPr marL="571500" marR="0" lvl="1" indent="-228600" algn="l" rtl="0">
              <a:lnSpc>
                <a:spcPct val="100000"/>
              </a:lnSpc>
              <a:spcBef>
                <a:spcPts val="500"/>
              </a:spcBef>
              <a:spcAft>
                <a:spcPts val="0"/>
              </a:spcAft>
              <a:buClr>
                <a:srgbClr val="666666"/>
              </a:buClr>
              <a:buSzPct val="100000"/>
              <a:buFont typeface="Merriweather Sans"/>
              <a:buChar char="•"/>
            </a:pPr>
            <a:r>
              <a:rPr lang="en" sz="1400" b="0" i="0" u="none" strike="noStrike" cap="none">
                <a:solidFill>
                  <a:srgbClr val="666666"/>
                </a:solidFill>
                <a:latin typeface="Arial"/>
                <a:ea typeface="Arial"/>
                <a:cs typeface="Arial"/>
                <a:sym typeface="Arial"/>
              </a:rPr>
              <a:t>Finding deleterious LoF SNVs</a:t>
            </a:r>
          </a:p>
          <a:p>
            <a:pPr marL="571500" marR="0" lvl="1" indent="-228600" algn="l" rtl="0">
              <a:lnSpc>
                <a:spcPct val="100000"/>
              </a:lnSpc>
              <a:spcBef>
                <a:spcPts val="500"/>
              </a:spcBef>
              <a:spcAft>
                <a:spcPts val="0"/>
              </a:spcAft>
              <a:buClr>
                <a:srgbClr val="666666"/>
              </a:buClr>
              <a:buSzPct val="100000"/>
              <a:buFont typeface="Merriweather Sans"/>
              <a:buChar char="•"/>
            </a:pPr>
            <a:r>
              <a:rPr lang="en" sz="1400" b="1" i="0" u="sng" strike="noStrike" cap="none">
                <a:solidFill>
                  <a:srgbClr val="FFFF00"/>
                </a:solidFill>
                <a:latin typeface="Arial"/>
                <a:ea typeface="Arial"/>
                <a:cs typeface="Arial"/>
                <a:sym typeface="Arial"/>
              </a:rPr>
              <a:t>Frustration</a:t>
            </a:r>
            <a:r>
              <a:rPr lang="en" sz="1400" b="0" i="0" u="none" strike="noStrike" cap="none">
                <a:solidFill>
                  <a:srgbClr val="666666"/>
                </a:solidFill>
                <a:latin typeface="Arial"/>
                <a:ea typeface="Arial"/>
                <a:cs typeface="Arial"/>
                <a:sym typeface="Arial"/>
              </a:rPr>
              <a:t> as a localized metric of SNV impact. Differential profiles for oncogenes vs. TSGs</a:t>
            </a:r>
          </a:p>
          <a:p>
            <a:pPr marL="228600" marR="0" lvl="1" indent="-228600" algn="l" rtl="0">
              <a:lnSpc>
                <a:spcPct val="100000"/>
              </a:lnSpc>
              <a:spcBef>
                <a:spcPts val="0"/>
              </a:spcBef>
              <a:spcAft>
                <a:spcPts val="0"/>
              </a:spcAft>
              <a:buClr>
                <a:srgbClr val="666666"/>
              </a:buClr>
              <a:buSzPct val="100000"/>
              <a:buFont typeface="Helvetica Neue"/>
              <a:buChar char="•"/>
            </a:pPr>
            <a:r>
              <a:rPr lang="en" sz="1700" b="0" i="0" u="none" strike="noStrike" cap="none">
                <a:solidFill>
                  <a:srgbClr val="666666"/>
                </a:solidFill>
                <a:latin typeface="Helvetica Neue"/>
                <a:ea typeface="Helvetica Neue"/>
                <a:cs typeface="Helvetica Neue"/>
                <a:sym typeface="Helvetica Neue"/>
              </a:rPr>
              <a:t>Functional impact #2: Non-coding</a:t>
            </a:r>
          </a:p>
          <a:p>
            <a:pPr marL="571500" marR="0" lvl="1" indent="-228600" algn="l" rtl="0">
              <a:lnSpc>
                <a:spcPct val="100000"/>
              </a:lnSpc>
              <a:spcBef>
                <a:spcPts val="500"/>
              </a:spcBef>
              <a:spcAft>
                <a:spcPts val="0"/>
              </a:spcAft>
              <a:buClr>
                <a:srgbClr val="666666"/>
              </a:buClr>
              <a:buSzPct val="100000"/>
              <a:buFont typeface="Merriweather Sans"/>
              <a:buChar char="•"/>
            </a:pPr>
            <a:r>
              <a:rPr lang="en" sz="1400" b="1" i="0" u="sng" strike="noStrike" cap="none">
                <a:solidFill>
                  <a:srgbClr val="FFFF00"/>
                </a:solidFill>
                <a:latin typeface="Arial"/>
                <a:ea typeface="Arial"/>
                <a:cs typeface="Arial"/>
                <a:sym typeface="Arial"/>
              </a:rPr>
              <a:t>FunSeq</a:t>
            </a:r>
            <a:r>
              <a:rPr lang="en" sz="1400" b="0" i="0" u="none" strike="noStrike" cap="none">
                <a:solidFill>
                  <a:srgbClr val="666666"/>
                </a:solidFill>
                <a:latin typeface="Arial"/>
                <a:ea typeface="Arial"/>
                <a:cs typeface="Arial"/>
                <a:sym typeface="Arial"/>
              </a:rPr>
              <a:t> integrates evidence, with an entropy based weighting scheme</a:t>
            </a:r>
            <a:br>
              <a:rPr lang="en" sz="1400" b="0" i="0" u="none" strike="noStrike" cap="none">
                <a:solidFill>
                  <a:srgbClr val="666666"/>
                </a:solidFill>
                <a:latin typeface="Arial"/>
                <a:ea typeface="Arial"/>
                <a:cs typeface="Arial"/>
                <a:sym typeface="Arial"/>
              </a:rPr>
            </a:br>
            <a:endParaRPr lang="en" sz="1400" b="0" i="0" u="none" strike="noStrike" cap="none">
              <a:solidFill>
                <a:srgbClr val="666666"/>
              </a:solidFill>
              <a:latin typeface="Arial"/>
              <a:ea typeface="Arial"/>
              <a:cs typeface="Arial"/>
              <a:sym typeface="Arial"/>
            </a:endParaRPr>
          </a:p>
        </p:txBody>
      </p:sp>
      <p:sp>
        <p:nvSpPr>
          <p:cNvPr id="1342" name="Shape 1342"/>
          <p:cNvSpPr txBox="1">
            <a:spLocks noGrp="1"/>
          </p:cNvSpPr>
          <p:nvPr>
            <p:ph type="body" idx="1"/>
          </p:nvPr>
        </p:nvSpPr>
        <p:spPr>
          <a:xfrm>
            <a:off x="3949350" y="778675"/>
            <a:ext cx="5136000"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666666"/>
              </a:buClr>
              <a:buSzPct val="100000"/>
              <a:buFont typeface="Helvetica Neue"/>
              <a:buChar char="•"/>
            </a:pPr>
            <a:r>
              <a:rPr lang="en" sz="1700" b="0" i="0" u="none" strike="noStrike" cap="none">
                <a:solidFill>
                  <a:srgbClr val="666666"/>
                </a:solidFill>
                <a:latin typeface="Helvetica Neue"/>
                <a:ea typeface="Helvetica Neue"/>
                <a:cs typeface="Helvetica Neue"/>
                <a:sym typeface="Helvetica Neue"/>
              </a:rPr>
              <a:t>Recurrence #1: </a:t>
            </a:r>
            <a:br>
              <a:rPr lang="en" sz="1700" b="0" i="0" u="none" strike="noStrike" cap="none">
                <a:solidFill>
                  <a:srgbClr val="666666"/>
                </a:solidFill>
                <a:latin typeface="Helvetica Neue"/>
                <a:ea typeface="Helvetica Neue"/>
                <a:cs typeface="Helvetica Neue"/>
                <a:sym typeface="Helvetica Neue"/>
              </a:rPr>
            </a:br>
            <a:r>
              <a:rPr lang="en" sz="1700" b="0" i="0" u="none" strike="noStrike" cap="none">
                <a:solidFill>
                  <a:srgbClr val="666666"/>
                </a:solidFill>
                <a:latin typeface="Helvetica Neue"/>
                <a:ea typeface="Helvetica Neue"/>
                <a:cs typeface="Helvetica Neue"/>
                <a:sym typeface="Helvetica Neue"/>
              </a:rPr>
              <a:t>Statistics for driver identification </a:t>
            </a:r>
          </a:p>
          <a:p>
            <a:pPr marL="571500" marR="0" lvl="1" indent="-228600" algn="l" rtl="0">
              <a:lnSpc>
                <a:spcPct val="100000"/>
              </a:lnSpc>
              <a:spcBef>
                <a:spcPts val="400"/>
              </a:spcBef>
              <a:spcAft>
                <a:spcPts val="0"/>
              </a:spcAft>
              <a:buClr>
                <a:srgbClr val="666666"/>
              </a:buClr>
              <a:buSzPct val="100000"/>
              <a:buFont typeface="Helvetica Neue"/>
              <a:buChar char="•"/>
            </a:pPr>
            <a:r>
              <a:rPr lang="en" sz="1300" b="1" i="0" u="sng" strike="noStrike" cap="none">
                <a:solidFill>
                  <a:srgbClr val="FFFF00"/>
                </a:solidFill>
                <a:latin typeface="Helvetica Neue"/>
                <a:ea typeface="Helvetica Neue"/>
                <a:cs typeface="Helvetica Neue"/>
                <a:sym typeface="Helvetica Neue"/>
              </a:rPr>
              <a:t>Background mutation rate</a:t>
            </a:r>
            <a:r>
              <a:rPr lang="en" sz="1300" b="0" i="0" u="none" strike="noStrike" cap="none">
                <a:solidFill>
                  <a:srgbClr val="666666"/>
                </a:solidFill>
                <a:latin typeface="Helvetica Neue"/>
                <a:ea typeface="Helvetica Neue"/>
                <a:cs typeface="Helvetica Neue"/>
                <a:sym typeface="Helvetica Neue"/>
              </a:rPr>
              <a:t> significantly varies &amp; is correlated with replication timing &amp; TADs</a:t>
            </a:r>
          </a:p>
          <a:p>
            <a:pPr marL="571500" marR="0" lvl="1" indent="-228600" algn="l" rtl="0">
              <a:lnSpc>
                <a:spcPct val="100000"/>
              </a:lnSpc>
              <a:spcBef>
                <a:spcPts val="400"/>
              </a:spcBef>
              <a:spcAft>
                <a:spcPts val="0"/>
              </a:spcAft>
              <a:buClr>
                <a:srgbClr val="666666"/>
              </a:buClr>
              <a:buSzPct val="100000"/>
              <a:buFont typeface="Helvetica Neue"/>
              <a:buChar char="•"/>
            </a:pPr>
            <a:r>
              <a:rPr lang="en" sz="1300" b="0" i="0" u="none" strike="noStrike" cap="none">
                <a:solidFill>
                  <a:srgbClr val="666666"/>
                </a:solidFill>
                <a:latin typeface="Helvetica Neue"/>
                <a:ea typeface="Helvetica Neue"/>
                <a:cs typeface="Helvetica Neue"/>
                <a:sym typeface="Helvetica Neue"/>
              </a:rPr>
              <a:t>Developed a variety of parametric &amp; non-parametric methods taking this into account</a:t>
            </a:r>
          </a:p>
          <a:p>
            <a:pPr marL="571500" marR="0" lvl="1" indent="-228600" algn="l" rtl="0">
              <a:lnSpc>
                <a:spcPct val="100000"/>
              </a:lnSpc>
              <a:spcBef>
                <a:spcPts val="400"/>
              </a:spcBef>
              <a:spcAft>
                <a:spcPts val="0"/>
              </a:spcAft>
              <a:buClr>
                <a:srgbClr val="666666"/>
              </a:buClr>
              <a:buSzPct val="100000"/>
              <a:buFont typeface="Helvetica Neue"/>
              <a:buChar char="•"/>
            </a:pPr>
            <a:r>
              <a:rPr lang="en" sz="1300" b="1" i="0" u="sng" strike="noStrike" cap="none">
                <a:solidFill>
                  <a:srgbClr val="FFFF00"/>
                </a:solidFill>
                <a:latin typeface="Helvetica Neue"/>
                <a:ea typeface="Helvetica Neue"/>
                <a:cs typeface="Helvetica Neue"/>
                <a:sym typeface="Helvetica Neue"/>
              </a:rPr>
              <a:t>LARVA</a:t>
            </a:r>
            <a:r>
              <a:rPr lang="en" sz="1300" b="0" i="0" u="none" strike="noStrike" cap="none">
                <a:solidFill>
                  <a:srgbClr val="666666"/>
                </a:solidFill>
                <a:latin typeface="Helvetica Neue"/>
                <a:ea typeface="Helvetica Neue"/>
                <a:cs typeface="Helvetica Neue"/>
                <a:sym typeface="Helvetica Neue"/>
              </a:rPr>
              <a:t> uses parametric beta-binomial model, explicitly modeling covariates</a:t>
            </a:r>
          </a:p>
          <a:p>
            <a:pPr marL="571500" marR="0" lvl="1" indent="-228600" algn="l" rtl="0">
              <a:lnSpc>
                <a:spcPct val="100000"/>
              </a:lnSpc>
              <a:spcBef>
                <a:spcPts val="400"/>
              </a:spcBef>
              <a:spcAft>
                <a:spcPts val="0"/>
              </a:spcAft>
              <a:buClr>
                <a:srgbClr val="666666"/>
              </a:buClr>
              <a:buSzPct val="100000"/>
              <a:buFont typeface="Helvetica Neue"/>
              <a:buChar char="•"/>
            </a:pPr>
            <a:r>
              <a:rPr lang="en" sz="1300" b="1" i="0" u="sng" strike="noStrike" cap="none">
                <a:solidFill>
                  <a:srgbClr val="FFFF00"/>
                </a:solidFill>
                <a:latin typeface="Helvetica Neue"/>
                <a:ea typeface="Helvetica Neue"/>
                <a:cs typeface="Helvetica Neue"/>
                <a:sym typeface="Helvetica Neue"/>
              </a:rPr>
              <a:t>MOAT</a:t>
            </a:r>
            <a:r>
              <a:rPr lang="en" sz="1300" b="0" i="0" u="none" strike="noStrike" cap="none">
                <a:solidFill>
                  <a:srgbClr val="666666"/>
                </a:solidFill>
                <a:latin typeface="Helvetica Neue"/>
                <a:ea typeface="Helvetica Neue"/>
                <a:cs typeface="Helvetica Neue"/>
                <a:sym typeface="Helvetica Neue"/>
              </a:rPr>
              <a:t> does a variety of non-parm. shuffles (annotation, variants, &amp;c). Useful when explicit covariates not available. Slower than but speeded up w/ GPUs</a:t>
            </a:r>
          </a:p>
          <a:p>
            <a:pPr marL="228600" marR="0" lvl="0" indent="-228600" algn="l" rtl="0">
              <a:lnSpc>
                <a:spcPct val="100000"/>
              </a:lnSpc>
              <a:spcBef>
                <a:spcPts val="400"/>
              </a:spcBef>
              <a:spcAft>
                <a:spcPts val="0"/>
              </a:spcAft>
              <a:buClr>
                <a:srgbClr val="666666"/>
              </a:buClr>
              <a:buSzPct val="100000"/>
              <a:buFont typeface="Helvetica Neue"/>
              <a:buChar char="•"/>
            </a:pPr>
            <a:r>
              <a:rPr lang="en" sz="1700" b="0" i="0" u="none" strike="noStrike" cap="none">
                <a:solidFill>
                  <a:srgbClr val="666666"/>
                </a:solidFill>
                <a:latin typeface="Helvetica Neue"/>
                <a:ea typeface="Helvetica Neue"/>
                <a:cs typeface="Helvetica Neue"/>
                <a:sym typeface="Helvetica Neue"/>
              </a:rPr>
              <a:t>Recurrence #2:</a:t>
            </a:r>
            <a:br>
              <a:rPr lang="en" sz="1700" b="0" i="0" u="none" strike="noStrike" cap="none">
                <a:solidFill>
                  <a:srgbClr val="666666"/>
                </a:solidFill>
                <a:latin typeface="Helvetica Neue"/>
                <a:ea typeface="Helvetica Neue"/>
                <a:cs typeface="Helvetica Neue"/>
                <a:sym typeface="Helvetica Neue"/>
              </a:rPr>
            </a:br>
            <a:r>
              <a:rPr lang="en" sz="1700" b="0" i="0" u="none" strike="noStrike" cap="none">
                <a:solidFill>
                  <a:srgbClr val="666666"/>
                </a:solidFill>
                <a:latin typeface="Helvetica Neue"/>
                <a:ea typeface="Helvetica Neue"/>
                <a:cs typeface="Helvetica Neue"/>
                <a:sym typeface="Helvetica Neue"/>
              </a:rPr>
              <a:t>(Low-power) application to </a:t>
            </a:r>
            <a:r>
              <a:rPr lang="en" sz="1700" b="1" i="0" u="sng" strike="noStrike" cap="none">
                <a:solidFill>
                  <a:srgbClr val="FFFF00"/>
                </a:solidFill>
                <a:latin typeface="Helvetica Neue"/>
                <a:ea typeface="Helvetica Neue"/>
                <a:cs typeface="Helvetica Neue"/>
                <a:sym typeface="Helvetica Neue"/>
              </a:rPr>
              <a:t>pRCC</a:t>
            </a:r>
          </a:p>
          <a:p>
            <a:pPr marL="571500" marR="0" lvl="1" indent="-228600" algn="l" rtl="0">
              <a:lnSpc>
                <a:spcPct val="100000"/>
              </a:lnSpc>
              <a:spcBef>
                <a:spcPts val="400"/>
              </a:spcBef>
              <a:spcAft>
                <a:spcPts val="0"/>
              </a:spcAft>
              <a:buClr>
                <a:srgbClr val="666666"/>
              </a:buClr>
              <a:buSzPct val="100000"/>
              <a:buFont typeface="Helvetica Neue"/>
              <a:buChar char="•"/>
            </a:pPr>
            <a:r>
              <a:rPr lang="en" sz="1300" b="0" i="0" u="none" strike="noStrike" cap="none">
                <a:solidFill>
                  <a:srgbClr val="666666"/>
                </a:solidFill>
                <a:latin typeface="Helvetica Neue"/>
                <a:ea typeface="Helvetica Neue"/>
                <a:cs typeface="Helvetica Neue"/>
                <a:sym typeface="Helvetica Neue"/>
              </a:rPr>
              <a:t>WGS finds additional facts on the canonical driver, MET. Other suggestive non-coding hotspots.</a:t>
            </a:r>
          </a:p>
          <a:p>
            <a:pPr marL="571500" marR="0" lvl="1" indent="-228600" algn="l" rtl="0">
              <a:lnSpc>
                <a:spcPct val="100000"/>
              </a:lnSpc>
              <a:spcBef>
                <a:spcPts val="400"/>
              </a:spcBef>
              <a:spcAft>
                <a:spcPts val="0"/>
              </a:spcAft>
              <a:buClr>
                <a:srgbClr val="666666"/>
              </a:buClr>
              <a:buSzPct val="100000"/>
              <a:buFont typeface="Helvetica Neue"/>
              <a:buChar char="•"/>
            </a:pPr>
            <a:r>
              <a:rPr lang="en" sz="1300" b="0" i="0" u="none" strike="noStrike" cap="none">
                <a:solidFill>
                  <a:srgbClr val="666666"/>
                </a:solidFill>
                <a:latin typeface="Helvetica Neue"/>
                <a:ea typeface="Helvetica Neue"/>
                <a:cs typeface="Helvetica Neue"/>
                <a:sym typeface="Helvetica Neue"/>
              </a:rPr>
              <a:t>Tumor evolution analysis of the timing of key mutations helps with classification</a:t>
            </a:r>
          </a:p>
        </p:txBody>
      </p:sp>
      <p:sp>
        <p:nvSpPr>
          <p:cNvPr id="1343" name="Shape 1343"/>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347"/>
        <p:cNvGrpSpPr/>
        <p:nvPr/>
      </p:nvGrpSpPr>
      <p:grpSpPr>
        <a:xfrm>
          <a:off x="0" y="0"/>
          <a:ext cx="0" cy="0"/>
          <a:chOff x="0" y="0"/>
          <a:chExt cx="0" cy="0"/>
        </a:xfrm>
      </p:grpSpPr>
      <p:pic>
        <p:nvPicPr>
          <p:cNvPr id="1348" name="Shape 1348"/>
          <p:cNvPicPr preferRelativeResize="0"/>
          <p:nvPr/>
        </p:nvPicPr>
        <p:blipFill rotWithShape="1">
          <a:blip r:embed="rId3">
            <a:alphaModFix/>
          </a:blip>
          <a:srcRect l="14888" t="24336" r="16594" b="18507"/>
          <a:stretch/>
        </p:blipFill>
        <p:spPr>
          <a:xfrm>
            <a:off x="151700" y="1008175"/>
            <a:ext cx="8088074" cy="3795000"/>
          </a:xfrm>
          <a:prstGeom prst="rect">
            <a:avLst/>
          </a:prstGeom>
          <a:noFill/>
          <a:ln>
            <a:noFill/>
          </a:ln>
        </p:spPr>
      </p:pic>
      <p:sp>
        <p:nvSpPr>
          <p:cNvPr id="1349" name="Shape 1349"/>
          <p:cNvSpPr txBox="1">
            <a:spLocks noGrp="1"/>
          </p:cNvSpPr>
          <p:nvPr>
            <p:ph type="title"/>
          </p:nvPr>
        </p:nvSpPr>
        <p:spPr>
          <a:xfrm>
            <a:off x="57900" y="-62700"/>
            <a:ext cx="9028200" cy="994200"/>
          </a:xfrm>
          <a:prstGeom prst="rect">
            <a:avLst/>
          </a:prstGeom>
          <a:noFill/>
          <a:ln>
            <a:noFill/>
          </a:ln>
        </p:spPr>
        <p:txBody>
          <a:bodyPr wrap="square" lIns="68575" tIns="34275" rIns="68575" bIns="34275" anchor="ctr" anchorCtr="0">
            <a:noAutofit/>
          </a:bodyPr>
          <a:lstStyle/>
          <a:p>
            <a:pPr marL="0" marR="0" lvl="0" indent="0" algn="ctr" rtl="0">
              <a:lnSpc>
                <a:spcPct val="90000"/>
              </a:lnSpc>
              <a:spcBef>
                <a:spcPts val="0"/>
              </a:spcBef>
              <a:buClr>
                <a:srgbClr val="011893"/>
              </a:buClr>
              <a:buSzPct val="25000"/>
              <a:buFont typeface="Arial"/>
              <a:buNone/>
            </a:pPr>
            <a:r>
              <a:rPr lang="en" sz="3300">
                <a:solidFill>
                  <a:srgbClr val="011893"/>
                </a:solidFill>
              </a:rPr>
              <a:t>Power, as an issue in driver discovery </a:t>
            </a:r>
          </a:p>
        </p:txBody>
      </p:sp>
      <p:sp>
        <p:nvSpPr>
          <p:cNvPr id="1350" name="Shape 1350"/>
          <p:cNvSpPr txBox="1">
            <a:spLocks noGrp="1"/>
          </p:cNvSpPr>
          <p:nvPr>
            <p:ph type="body" idx="1"/>
          </p:nvPr>
        </p:nvSpPr>
        <p:spPr>
          <a:xfrm>
            <a:off x="6998300" y="3447425"/>
            <a:ext cx="1701600" cy="1582500"/>
          </a:xfrm>
          <a:prstGeom prst="rect">
            <a:avLst/>
          </a:prstGeom>
          <a:solidFill>
            <a:srgbClr val="D9D2E9"/>
          </a:solidFill>
          <a:ln>
            <a:noFill/>
          </a:ln>
        </p:spPr>
        <p:txBody>
          <a:bodyPr wrap="square" lIns="68575" tIns="34275" rIns="68575" bIns="34275" anchor="t" anchorCtr="0">
            <a:noAutofit/>
          </a:bodyPr>
          <a:lstStyle/>
          <a:p>
            <a:pPr marL="0" marR="0" lvl="0" indent="0" algn="l" rtl="0">
              <a:lnSpc>
                <a:spcPct val="70000"/>
              </a:lnSpc>
              <a:spcBef>
                <a:spcPts val="0"/>
              </a:spcBef>
              <a:buClr>
                <a:schemeClr val="dk1"/>
              </a:buClr>
              <a:buSzPct val="25000"/>
              <a:buFont typeface="Arial"/>
              <a:buNone/>
            </a:pPr>
            <a:r>
              <a:rPr lang="en" sz="1800"/>
              <a:t>Better annotation or large number of samples could help.</a:t>
            </a:r>
          </a:p>
        </p:txBody>
      </p:sp>
      <p:sp>
        <p:nvSpPr>
          <p:cNvPr id="1351" name="Shape 1351"/>
          <p:cNvSpPr txBox="1"/>
          <p:nvPr/>
        </p:nvSpPr>
        <p:spPr>
          <a:xfrm rot="-5400000">
            <a:off x="7461300" y="1048200"/>
            <a:ext cx="2959500" cy="405900"/>
          </a:xfrm>
          <a:prstGeom prst="rect">
            <a:avLst/>
          </a:prstGeom>
          <a:noFill/>
          <a:ln>
            <a:noFill/>
          </a:ln>
        </p:spPr>
        <p:txBody>
          <a:bodyPr wrap="square" lIns="91425" tIns="91425" rIns="91425" bIns="91425" anchor="t" anchorCtr="0">
            <a:noAutofit/>
          </a:bodyPr>
          <a:lstStyle/>
          <a:p>
            <a:pPr lvl="0">
              <a:spcBef>
                <a:spcPts val="0"/>
              </a:spcBef>
              <a:buNone/>
            </a:pPr>
            <a:r>
              <a:rPr lang="en">
                <a:solidFill>
                  <a:srgbClr val="999999"/>
                </a:solidFill>
              </a:rPr>
              <a:t>[Kumar &amp; Gerstein, </a:t>
            </a:r>
            <a:r>
              <a:rPr lang="en" i="1">
                <a:solidFill>
                  <a:srgbClr val="999999"/>
                </a:solidFill>
              </a:rPr>
              <a:t>Nature</a:t>
            </a:r>
            <a:r>
              <a:rPr lang="en">
                <a:solidFill>
                  <a:srgbClr val="999999"/>
                </a:solidFill>
              </a:rPr>
              <a:t> ('17)]</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56"/>
        <p:cNvGrpSpPr/>
        <p:nvPr/>
      </p:nvGrpSpPr>
      <p:grpSpPr>
        <a:xfrm>
          <a:off x="0" y="0"/>
          <a:ext cx="0" cy="0"/>
          <a:chOff x="0" y="0"/>
          <a:chExt cx="0" cy="0"/>
        </a:xfrm>
      </p:grpSpPr>
      <p:sp>
        <p:nvSpPr>
          <p:cNvPr id="1357" name="Shape 1357"/>
          <p:cNvSpPr txBox="1">
            <a:spLocks noGrp="1"/>
          </p:cNvSpPr>
          <p:nvPr>
            <p:ph type="title"/>
          </p:nvPr>
        </p:nvSpPr>
        <p:spPr>
          <a:xfrm>
            <a:off x="185850" y="205975"/>
            <a:ext cx="5151300" cy="857400"/>
          </a:xfrm>
          <a:prstGeom prst="rect">
            <a:avLst/>
          </a:prstGeom>
          <a:noFill/>
          <a:ln>
            <a:noFill/>
          </a:ln>
        </p:spPr>
        <p:txBody>
          <a:bodyPr wrap="square" lIns="91425" tIns="45700" rIns="91425" bIns="45700" anchor="t" anchorCtr="0">
            <a:noAutofit/>
          </a:bodyPr>
          <a:lstStyle/>
          <a:p>
            <a:pPr marL="0" marR="0" lvl="0" indent="0" algn="l" rtl="0">
              <a:spcBef>
                <a:spcPts val="0"/>
              </a:spcBef>
              <a:buClr>
                <a:srgbClr val="366092"/>
              </a:buClr>
              <a:buSzPct val="25000"/>
              <a:buFont typeface="Helvetica Neue"/>
              <a:buNone/>
            </a:pPr>
            <a:r>
              <a:rPr lang="en" sz="3000">
                <a:latin typeface="Helvetica Neue"/>
                <a:ea typeface="Helvetica Neue"/>
                <a:cs typeface="Helvetica Neue"/>
                <a:sym typeface="Helvetica Neue"/>
              </a:rPr>
              <a:t>An (underpowered) </a:t>
            </a:r>
            <a:br>
              <a:rPr lang="en" sz="3000">
                <a:latin typeface="Helvetica Neue"/>
                <a:ea typeface="Helvetica Neue"/>
                <a:cs typeface="Helvetica Neue"/>
                <a:sym typeface="Helvetica Neue"/>
              </a:rPr>
            </a:br>
            <a:r>
              <a:rPr lang="en" sz="3000">
                <a:latin typeface="Helvetica Neue"/>
                <a:ea typeface="Helvetica Neue"/>
                <a:cs typeface="Helvetica Neue"/>
                <a:sym typeface="Helvetica Neue"/>
              </a:rPr>
              <a:t>case study: pRCC</a:t>
            </a:r>
            <a:br>
              <a:rPr lang="en" sz="3000">
                <a:latin typeface="Helvetica Neue"/>
                <a:ea typeface="Helvetica Neue"/>
                <a:cs typeface="Helvetica Neue"/>
                <a:sym typeface="Helvetica Neue"/>
              </a:rPr>
            </a:br>
            <a:endParaRPr lang="en" sz="3000">
              <a:latin typeface="Helvetica Neue"/>
              <a:ea typeface="Helvetica Neue"/>
              <a:cs typeface="Helvetica Neue"/>
              <a:sym typeface="Helvetica Neue"/>
            </a:endParaRPr>
          </a:p>
        </p:txBody>
      </p:sp>
      <p:sp>
        <p:nvSpPr>
          <p:cNvPr id="1358" name="Shape 1358"/>
          <p:cNvSpPr txBox="1">
            <a:spLocks noGrp="1"/>
          </p:cNvSpPr>
          <p:nvPr>
            <p:ph type="body" idx="1"/>
          </p:nvPr>
        </p:nvSpPr>
        <p:spPr>
          <a:xfrm>
            <a:off x="103800" y="1220375"/>
            <a:ext cx="4892400" cy="3394500"/>
          </a:xfrm>
          <a:prstGeom prst="rect">
            <a:avLst/>
          </a:prstGeom>
          <a:noFill/>
          <a:ln>
            <a:noFill/>
          </a:ln>
        </p:spPr>
        <p:txBody>
          <a:bodyPr wrap="square" lIns="91425" tIns="45700" rIns="91425" bIns="45700" anchor="t" anchorCtr="0">
            <a:noAutofit/>
          </a:bodyPr>
          <a:lstStyle/>
          <a:p>
            <a:pPr marL="342900" marR="0" lvl="0" indent="-336550" algn="l" rtl="0">
              <a:spcBef>
                <a:spcPts val="0"/>
              </a:spcBef>
              <a:spcAft>
                <a:spcPts val="0"/>
              </a:spcAft>
              <a:buClr>
                <a:srgbClr val="000000"/>
              </a:buClr>
              <a:buSzPct val="100000"/>
              <a:buFont typeface="Arial"/>
              <a:buChar char="•"/>
            </a:pPr>
            <a:r>
              <a:rPr lang="en" sz="2300" b="0" i="0" u="none" strike="noStrike" cap="none">
                <a:solidFill>
                  <a:srgbClr val="000000"/>
                </a:solidFill>
                <a:latin typeface="Helvetica Neue"/>
                <a:ea typeface="Helvetica Neue"/>
                <a:cs typeface="Helvetica Neue"/>
                <a:sym typeface="Helvetica Neue"/>
              </a:rPr>
              <a:t>Kidney cancer </a:t>
            </a:r>
            <a:r>
              <a:rPr lang="en" sz="2300">
                <a:solidFill>
                  <a:srgbClr val="000000"/>
                </a:solidFill>
                <a:latin typeface="Helvetica Neue"/>
                <a:ea typeface="Helvetica Neue"/>
                <a:cs typeface="Helvetica Neue"/>
                <a:sym typeface="Helvetica Neue"/>
              </a:rPr>
              <a:t>lifetime</a:t>
            </a:r>
            <a:r>
              <a:rPr lang="en" sz="2300" b="0" i="0" u="none" strike="noStrike" cap="none">
                <a:solidFill>
                  <a:srgbClr val="000000"/>
                </a:solidFill>
                <a:latin typeface="Helvetica Neue"/>
                <a:ea typeface="Helvetica Neue"/>
                <a:cs typeface="Helvetica Neue"/>
                <a:sym typeface="Helvetica Neue"/>
              </a:rPr>
              <a:t> risk</a:t>
            </a:r>
            <a:r>
              <a:rPr lang="en" sz="2300">
                <a:solidFill>
                  <a:srgbClr val="000000"/>
                </a:solidFill>
                <a:latin typeface="Helvetica Neue"/>
                <a:ea typeface="Helvetica Neue"/>
                <a:cs typeface="Helvetica Neue"/>
                <a:sym typeface="Helvetica Neue"/>
              </a:rPr>
              <a:t> of </a:t>
            </a:r>
            <a:r>
              <a:rPr lang="en" sz="2300" b="0" i="0" u="none" strike="noStrike" cap="none">
                <a:solidFill>
                  <a:srgbClr val="000000"/>
                </a:solidFill>
                <a:latin typeface="Helvetica Neue"/>
                <a:ea typeface="Helvetica Neue"/>
                <a:cs typeface="Helvetica Neue"/>
                <a:sym typeface="Helvetica Neue"/>
              </a:rPr>
              <a:t>1.6% </a:t>
            </a:r>
            <a:r>
              <a:rPr lang="en" sz="2300">
                <a:solidFill>
                  <a:srgbClr val="000000"/>
                </a:solidFill>
                <a:latin typeface="Helvetica Neue"/>
                <a:ea typeface="Helvetica Neue"/>
                <a:cs typeface="Helvetica Neue"/>
                <a:sym typeface="Helvetica Neue"/>
              </a:rPr>
              <a:t>&amp;</a:t>
            </a:r>
            <a:r>
              <a:rPr lang="en" sz="2300">
                <a:solidFill>
                  <a:srgbClr val="000000"/>
                </a:solidFill>
              </a:rPr>
              <a:t> the p</a:t>
            </a:r>
            <a:r>
              <a:rPr lang="en" sz="2300" b="0" i="0" u="none" strike="noStrike" cap="none">
                <a:solidFill>
                  <a:srgbClr val="000000"/>
                </a:solidFill>
                <a:latin typeface="Helvetica Neue"/>
                <a:ea typeface="Helvetica Neue"/>
                <a:cs typeface="Helvetica Neue"/>
                <a:sym typeface="Helvetica Neue"/>
              </a:rPr>
              <a:t>apillary type (pRCC) counts for ~10% of all cases</a:t>
            </a:r>
          </a:p>
          <a:p>
            <a:pPr marL="342900" marR="0" lvl="0" indent="-336550" algn="l" rtl="0">
              <a:spcBef>
                <a:spcPts val="480"/>
              </a:spcBef>
              <a:spcAft>
                <a:spcPts val="0"/>
              </a:spcAft>
              <a:buClr>
                <a:srgbClr val="000000"/>
              </a:buClr>
              <a:buSzPct val="100000"/>
              <a:buFont typeface="Arial"/>
              <a:buChar char="•"/>
            </a:pPr>
            <a:r>
              <a:rPr lang="en" sz="2300" b="0" i="0" u="none" strike="noStrike" cap="none">
                <a:solidFill>
                  <a:srgbClr val="000000"/>
                </a:solidFill>
                <a:latin typeface="Helvetica Neue"/>
                <a:ea typeface="Helvetica Neue"/>
                <a:cs typeface="Helvetica Neue"/>
                <a:sym typeface="Helvetica Neue"/>
              </a:rPr>
              <a:t>TCGA project sequenced </a:t>
            </a:r>
            <a:r>
              <a:rPr lang="en" sz="2300">
                <a:solidFill>
                  <a:srgbClr val="000000"/>
                </a:solidFill>
              </a:rPr>
              <a:t>161</a:t>
            </a:r>
            <a:r>
              <a:rPr lang="en" sz="2300" b="0" i="0" u="none" strike="noStrike" cap="none">
                <a:solidFill>
                  <a:srgbClr val="000000"/>
                </a:solidFill>
                <a:latin typeface="Helvetica Neue"/>
                <a:ea typeface="Helvetica Neue"/>
                <a:cs typeface="Helvetica Neue"/>
                <a:sym typeface="Helvetica Neue"/>
              </a:rPr>
              <a:t> </a:t>
            </a:r>
            <a:r>
              <a:rPr lang="en" sz="2300">
                <a:latin typeface="Helvetica Neue"/>
                <a:ea typeface="Helvetica Neue"/>
                <a:cs typeface="Helvetica Neue"/>
                <a:sym typeface="Helvetica Neue"/>
              </a:rPr>
              <a:t>pRCC</a:t>
            </a:r>
            <a:r>
              <a:rPr lang="en" sz="2300">
                <a:solidFill>
                  <a:srgbClr val="000000"/>
                </a:solidFill>
              </a:rPr>
              <a:t> exomes</a:t>
            </a:r>
            <a:r>
              <a:rPr lang="en" sz="2300" b="0" i="0" u="none" strike="noStrike" cap="none">
                <a:solidFill>
                  <a:srgbClr val="000000"/>
                </a:solidFill>
                <a:latin typeface="Helvetica Neue"/>
                <a:ea typeface="Helvetica Neue"/>
                <a:cs typeface="Helvetica Neue"/>
                <a:sym typeface="Helvetica Neue"/>
              </a:rPr>
              <a:t> </a:t>
            </a:r>
            <a:r>
              <a:rPr lang="en" sz="2300">
                <a:solidFill>
                  <a:srgbClr val="000000"/>
                </a:solidFill>
                <a:latin typeface="Helvetica Neue"/>
                <a:ea typeface="Helvetica Neue"/>
                <a:cs typeface="Helvetica Neue"/>
                <a:sym typeface="Helvetica Neue"/>
              </a:rPr>
              <a:t>&amp;</a:t>
            </a:r>
            <a:r>
              <a:rPr lang="en" sz="2300" b="0" i="0" u="none" strike="noStrike" cap="none">
                <a:solidFill>
                  <a:srgbClr val="000000"/>
                </a:solidFill>
                <a:latin typeface="Helvetica Neue"/>
                <a:ea typeface="Helvetica Neue"/>
                <a:cs typeface="Helvetica Neue"/>
                <a:sym typeface="Helvetica Neue"/>
              </a:rPr>
              <a:t> </a:t>
            </a:r>
            <a:r>
              <a:rPr lang="en" sz="2300">
                <a:solidFill>
                  <a:srgbClr val="000000"/>
                </a:solidFill>
              </a:rPr>
              <a:t>classified them into </a:t>
            </a:r>
            <a:r>
              <a:rPr lang="en" sz="2300" b="0" i="0" u="none" strike="noStrike" cap="none">
                <a:solidFill>
                  <a:srgbClr val="000000"/>
                </a:solidFill>
                <a:latin typeface="Helvetica Neue"/>
                <a:ea typeface="Helvetica Neue"/>
                <a:cs typeface="Helvetica Neue"/>
                <a:sym typeface="Helvetica Neue"/>
              </a:rPr>
              <a:t>sub</a:t>
            </a:r>
            <a:r>
              <a:rPr lang="en" sz="2300">
                <a:solidFill>
                  <a:srgbClr val="000000"/>
                </a:solidFill>
              </a:rPr>
              <a:t>types</a:t>
            </a:r>
          </a:p>
          <a:p>
            <a:pPr marL="742950" marR="0" lvl="1" indent="-279400" algn="l" rtl="0">
              <a:spcBef>
                <a:spcPts val="400"/>
              </a:spcBef>
              <a:spcAft>
                <a:spcPts val="0"/>
              </a:spcAft>
              <a:buClr>
                <a:srgbClr val="000000"/>
              </a:buClr>
              <a:buSzPct val="100000"/>
              <a:buFont typeface="Arial"/>
              <a:buChar char="–"/>
            </a:pPr>
            <a:r>
              <a:rPr lang="en" sz="1900">
                <a:solidFill>
                  <a:srgbClr val="000000"/>
                </a:solidFill>
                <a:latin typeface="Helvetica Neue"/>
                <a:ea typeface="Helvetica Neue"/>
                <a:cs typeface="Helvetica Neue"/>
                <a:sym typeface="Helvetica Neue"/>
              </a:rPr>
              <a:t>Yet, </a:t>
            </a:r>
            <a:r>
              <a:rPr lang="en" sz="1900" b="0" i="0" u="none" strike="noStrike" cap="none">
                <a:solidFill>
                  <a:srgbClr val="000000"/>
                </a:solidFill>
                <a:latin typeface="Helvetica Neue"/>
                <a:ea typeface="Helvetica Neue"/>
                <a:cs typeface="Helvetica Neue"/>
                <a:sym typeface="Helvetica Neue"/>
              </a:rPr>
              <a:t>cannot pin down the cause for a significant portion of cases....</a:t>
            </a:r>
          </a:p>
          <a:p>
            <a:pPr marL="342900" marR="0" lvl="0" algn="l" rtl="0">
              <a:spcBef>
                <a:spcPts val="400"/>
              </a:spcBef>
              <a:spcAft>
                <a:spcPts val="0"/>
              </a:spcAft>
              <a:buClr>
                <a:srgbClr val="000000"/>
              </a:buClr>
              <a:buSzPct val="100000"/>
              <a:buFont typeface="Helvetica Neue"/>
              <a:buChar char="•"/>
            </a:pPr>
            <a:r>
              <a:rPr lang="en">
                <a:solidFill>
                  <a:srgbClr val="000000"/>
                </a:solidFill>
                <a:latin typeface="Helvetica Neue"/>
                <a:ea typeface="Helvetica Neue"/>
                <a:cs typeface="Helvetica Neue"/>
                <a:sym typeface="Helvetica Neue"/>
              </a:rPr>
              <a:t>35 WGS of TN pairs, </a:t>
            </a:r>
            <a:br>
              <a:rPr lang="en">
                <a:solidFill>
                  <a:srgbClr val="000000"/>
                </a:solidFill>
                <a:latin typeface="Helvetica Neue"/>
                <a:ea typeface="Helvetica Neue"/>
                <a:cs typeface="Helvetica Neue"/>
                <a:sym typeface="Helvetica Neue"/>
              </a:rPr>
            </a:br>
            <a:r>
              <a:rPr lang="en">
                <a:solidFill>
                  <a:srgbClr val="000000"/>
                </a:solidFill>
                <a:latin typeface="Helvetica Neue"/>
                <a:ea typeface="Helvetica Neue"/>
                <a:cs typeface="Helvetica Neue"/>
                <a:sym typeface="Helvetica Neue"/>
              </a:rPr>
              <a:t>perhaps useful?</a:t>
            </a:r>
          </a:p>
          <a:p>
            <a:pPr marL="0" marR="0" lvl="0" indent="0" algn="l" rtl="0">
              <a:spcBef>
                <a:spcPts val="400"/>
              </a:spcBef>
              <a:buNone/>
            </a:pPr>
            <a:endParaRPr sz="1900" b="0" i="0" u="none" strike="noStrike" cap="none">
              <a:solidFill>
                <a:srgbClr val="366092"/>
              </a:solidFill>
              <a:latin typeface="Helvetica Neue"/>
              <a:ea typeface="Helvetica Neue"/>
              <a:cs typeface="Helvetica Neue"/>
              <a:sym typeface="Helvetica Neue"/>
            </a:endParaRPr>
          </a:p>
        </p:txBody>
      </p:sp>
      <p:pic>
        <p:nvPicPr>
          <p:cNvPr id="1359" name="Shape 1359" descr="nejmoa1505917 copy.pdf"/>
          <p:cNvPicPr preferRelativeResize="0"/>
          <p:nvPr/>
        </p:nvPicPr>
        <p:blipFill rotWithShape="1">
          <a:blip r:embed="rId3">
            <a:alphaModFix/>
          </a:blip>
          <a:srcRect t="3855"/>
          <a:stretch/>
        </p:blipFill>
        <p:spPr>
          <a:xfrm>
            <a:off x="4913579" y="205975"/>
            <a:ext cx="3935100" cy="4561200"/>
          </a:xfrm>
          <a:prstGeom prst="rect">
            <a:avLst/>
          </a:prstGeom>
          <a:noFill/>
          <a:ln>
            <a:noFill/>
          </a:ln>
        </p:spPr>
      </p:pic>
      <p:sp>
        <p:nvSpPr>
          <p:cNvPr id="1360" name="Shape 1360"/>
          <p:cNvSpPr txBox="1"/>
          <p:nvPr/>
        </p:nvSpPr>
        <p:spPr>
          <a:xfrm>
            <a:off x="0" y="4928100"/>
            <a:ext cx="4040400" cy="2154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000">
                <a:solidFill>
                  <a:srgbClr val="434343"/>
                </a:solidFill>
                <a:latin typeface="Helvetica Neue"/>
                <a:ea typeface="Helvetica Neue"/>
                <a:cs typeface="Helvetica Neue"/>
                <a:sym typeface="Helvetica Neue"/>
              </a:rPr>
              <a:t>[</a:t>
            </a:r>
            <a:r>
              <a:rPr lang="en" sz="1000" b="0" i="0" u="none" strike="noStrike" cap="none">
                <a:solidFill>
                  <a:srgbClr val="434343"/>
                </a:solidFill>
                <a:latin typeface="Helvetica Neue"/>
                <a:ea typeface="Helvetica Neue"/>
                <a:cs typeface="Helvetica Neue"/>
                <a:sym typeface="Helvetica Neue"/>
              </a:rPr>
              <a:t>Cancer Genome Atlas Research Network N Engl J Med. (</a:t>
            </a:r>
            <a:r>
              <a:rPr lang="en" sz="1000">
                <a:solidFill>
                  <a:srgbClr val="434343"/>
                </a:solidFill>
                <a:latin typeface="Helvetica Neue"/>
                <a:ea typeface="Helvetica Neue"/>
                <a:cs typeface="Helvetica Neue"/>
                <a:sym typeface="Helvetica Neue"/>
              </a:rPr>
              <a:t>‘</a:t>
            </a:r>
            <a:r>
              <a:rPr lang="en" sz="1000" b="0" i="0" u="none" strike="noStrike" cap="none">
                <a:solidFill>
                  <a:srgbClr val="434343"/>
                </a:solidFill>
                <a:latin typeface="Helvetica Neue"/>
                <a:ea typeface="Helvetica Neue"/>
                <a:cs typeface="Helvetica Neue"/>
                <a:sym typeface="Helvetica Neue"/>
              </a:rPr>
              <a:t>16) ]</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pic>
        <p:nvPicPr>
          <p:cNvPr id="1365" name="Shape 1365" descr="Met_Structure.jpg"/>
          <p:cNvPicPr preferRelativeResize="0"/>
          <p:nvPr/>
        </p:nvPicPr>
        <p:blipFill>
          <a:blip r:embed="rId3">
            <a:alphaModFix/>
          </a:blip>
          <a:stretch>
            <a:fillRect/>
          </a:stretch>
        </p:blipFill>
        <p:spPr>
          <a:xfrm>
            <a:off x="7449925" y="0"/>
            <a:ext cx="1605375" cy="3081450"/>
          </a:xfrm>
          <a:prstGeom prst="rect">
            <a:avLst/>
          </a:prstGeom>
          <a:noFill/>
          <a:ln>
            <a:noFill/>
          </a:ln>
        </p:spPr>
      </p:pic>
      <p:pic>
        <p:nvPicPr>
          <p:cNvPr id="1366" name="Shape 1366" descr="Fig1_final.tif"/>
          <p:cNvPicPr preferRelativeResize="0"/>
          <p:nvPr/>
        </p:nvPicPr>
        <p:blipFill rotWithShape="1">
          <a:blip r:embed="rId4">
            <a:alphaModFix/>
          </a:blip>
          <a:srcRect/>
          <a:stretch/>
        </p:blipFill>
        <p:spPr>
          <a:xfrm>
            <a:off x="105800" y="1967975"/>
            <a:ext cx="7709400" cy="3251700"/>
          </a:xfrm>
          <a:prstGeom prst="rect">
            <a:avLst/>
          </a:prstGeom>
          <a:noFill/>
          <a:ln>
            <a:noFill/>
          </a:ln>
        </p:spPr>
      </p:pic>
      <p:sp>
        <p:nvSpPr>
          <p:cNvPr id="1367" name="Shape 1367"/>
          <p:cNvSpPr txBox="1">
            <a:spLocks noGrp="1"/>
          </p:cNvSpPr>
          <p:nvPr>
            <p:ph type="title"/>
          </p:nvPr>
        </p:nvSpPr>
        <p:spPr>
          <a:xfrm>
            <a:off x="4875800" y="285275"/>
            <a:ext cx="2281200" cy="1284300"/>
          </a:xfrm>
          <a:prstGeom prst="rect">
            <a:avLst/>
          </a:prstGeom>
        </p:spPr>
        <p:txBody>
          <a:bodyPr wrap="square" lIns="91425" tIns="91425" rIns="91425" bIns="91425" anchor="ctr" anchorCtr="0">
            <a:noAutofit/>
          </a:bodyPr>
          <a:lstStyle/>
          <a:p>
            <a:pPr lvl="0">
              <a:spcBef>
                <a:spcPts val="0"/>
              </a:spcBef>
              <a:buNone/>
            </a:pPr>
            <a:r>
              <a:rPr lang="en" sz="3000">
                <a:latin typeface="Helvetica Neue"/>
                <a:ea typeface="Helvetica Neue"/>
                <a:cs typeface="Helvetica Neue"/>
                <a:sym typeface="Helvetica Neue"/>
              </a:rPr>
              <a:t>Tyr-kinase MET:</a:t>
            </a:r>
          </a:p>
          <a:p>
            <a:pPr lvl="0" rtl="0">
              <a:spcBef>
                <a:spcPts val="0"/>
              </a:spcBef>
              <a:buNone/>
            </a:pPr>
            <a:r>
              <a:rPr lang="en" sz="2300">
                <a:latin typeface="Helvetica Neue"/>
                <a:ea typeface="Helvetica Neue"/>
                <a:cs typeface="Helvetica Neue"/>
                <a:sym typeface="Helvetica Neue"/>
              </a:rPr>
              <a:t>Known Facts &amp; New Results</a:t>
            </a:r>
          </a:p>
        </p:txBody>
      </p:sp>
      <p:sp>
        <p:nvSpPr>
          <p:cNvPr id="1368" name="Shape 1368"/>
          <p:cNvSpPr txBox="1">
            <a:spLocks noGrp="1"/>
          </p:cNvSpPr>
          <p:nvPr>
            <p:ph type="body" idx="1"/>
          </p:nvPr>
        </p:nvSpPr>
        <p:spPr>
          <a:xfrm>
            <a:off x="-88775" y="0"/>
            <a:ext cx="6045000" cy="2724300"/>
          </a:xfrm>
          <a:prstGeom prst="rect">
            <a:avLst/>
          </a:prstGeom>
          <a:noFill/>
          <a:ln>
            <a:noFill/>
          </a:ln>
        </p:spPr>
        <p:txBody>
          <a:bodyPr wrap="square" lIns="91425" tIns="45700" rIns="91425" bIns="45700" anchor="t" anchorCtr="0">
            <a:noAutofit/>
          </a:bodyPr>
          <a:lstStyle/>
          <a:p>
            <a:pPr marL="342900" lvl="0" rtl="0">
              <a:spcBef>
                <a:spcPts val="0"/>
              </a:spcBef>
              <a:buClr>
                <a:srgbClr val="366092"/>
              </a:buClr>
              <a:buSzPct val="100000"/>
              <a:buFont typeface="Helvetica Neue"/>
              <a:buChar char="•"/>
            </a:pPr>
            <a:r>
              <a:rPr lang="en" sz="1800">
                <a:latin typeface="Helvetica Neue"/>
                <a:ea typeface="Helvetica Neue"/>
                <a:cs typeface="Helvetica Neue"/>
                <a:sym typeface="Helvetica Neue"/>
              </a:rPr>
              <a:t>MET is long known pRCC driver</a:t>
            </a:r>
          </a:p>
          <a:p>
            <a:pPr marL="342900" lvl="0" rtl="0">
              <a:spcBef>
                <a:spcPts val="0"/>
              </a:spcBef>
              <a:buClr>
                <a:srgbClr val="366092"/>
              </a:buClr>
              <a:buSzPct val="100000"/>
              <a:buFont typeface="Helvetica Neue"/>
              <a:buChar char="•"/>
            </a:pPr>
            <a:r>
              <a:rPr lang="en" sz="1800">
                <a:latin typeface="Helvetica Neue"/>
                <a:ea typeface="Helvetica Neue"/>
                <a:cs typeface="Helvetica Neue"/>
                <a:sym typeface="Helvetica Neue"/>
              </a:rPr>
              <a:t>In MET, TCGA found somatic SNVs, dup-</a:t>
            </a:r>
            <a:br>
              <a:rPr lang="en" sz="1800">
                <a:latin typeface="Helvetica Neue"/>
                <a:ea typeface="Helvetica Neue"/>
                <a:cs typeface="Helvetica Neue"/>
                <a:sym typeface="Helvetica Neue"/>
              </a:rPr>
            </a:br>
            <a:r>
              <a:rPr lang="en" sz="1800">
                <a:latin typeface="Helvetica Neue"/>
                <a:ea typeface="Helvetica Neue"/>
                <a:cs typeface="Helvetica Neue"/>
                <a:sym typeface="Helvetica Neue"/>
              </a:rPr>
              <a:t>lications &amp; an alt. splicing event as drivers </a:t>
            </a:r>
            <a:r>
              <a:rPr lang="en" sz="1200">
                <a:latin typeface="Helvetica Neue"/>
                <a:ea typeface="Helvetica Neue"/>
                <a:cs typeface="Helvetica Neue"/>
                <a:sym typeface="Helvetica Neue"/>
              </a:rPr>
              <a:t>(43/161).</a:t>
            </a:r>
            <a:r>
              <a:rPr lang="en" sz="1800">
                <a:latin typeface="Helvetica Neue"/>
                <a:ea typeface="Helvetica Neue"/>
                <a:cs typeface="Helvetica Neue"/>
                <a:sym typeface="Helvetica Neue"/>
              </a:rPr>
              <a:t> </a:t>
            </a:r>
          </a:p>
          <a:p>
            <a:pPr marL="342900" lvl="0" rtl="0">
              <a:spcBef>
                <a:spcPts val="0"/>
              </a:spcBef>
              <a:buClr>
                <a:srgbClr val="366092"/>
              </a:buClr>
              <a:buSzPct val="100000"/>
              <a:buFont typeface="Helvetica Neue"/>
              <a:buChar char="•"/>
            </a:pPr>
            <a:r>
              <a:rPr lang="en" sz="1800">
                <a:latin typeface="Helvetica Neue"/>
                <a:ea typeface="Helvetica Neue"/>
                <a:cs typeface="Helvetica Neue"/>
                <a:sym typeface="Helvetica Neue"/>
              </a:rPr>
              <a:t>In addition, from 35 WGS we found</a:t>
            </a:r>
          </a:p>
          <a:p>
            <a:pPr lvl="1" rtl="0">
              <a:lnSpc>
                <a:spcPct val="100000"/>
              </a:lnSpc>
              <a:spcBef>
                <a:spcPts val="0"/>
              </a:spcBef>
              <a:buClr>
                <a:srgbClr val="366092"/>
              </a:buClr>
              <a:buSzPct val="100000"/>
              <a:buFont typeface="Helvetica Neue"/>
              <a:buChar char="–"/>
            </a:pPr>
            <a:r>
              <a:rPr lang="en" sz="1400">
                <a:latin typeface="Helvetica Neue"/>
                <a:ea typeface="Helvetica Neue"/>
                <a:cs typeface="Helvetica Neue"/>
                <a:sym typeface="Helvetica Neue"/>
              </a:rPr>
              <a:t>A noncoding hotspot associated with </a:t>
            </a:r>
            <a:r>
              <a:rPr lang="en" sz="1400" i="1">
                <a:latin typeface="Helvetica Neue"/>
                <a:ea typeface="Helvetica Neue"/>
                <a:cs typeface="Helvetica Neue"/>
                <a:sym typeface="Helvetica Neue"/>
              </a:rPr>
              <a:t>MET</a:t>
            </a:r>
          </a:p>
          <a:p>
            <a:pPr lvl="1" rtl="0">
              <a:lnSpc>
                <a:spcPct val="100000"/>
              </a:lnSpc>
              <a:spcBef>
                <a:spcPts val="0"/>
              </a:spcBef>
              <a:buClr>
                <a:srgbClr val="366092"/>
              </a:buClr>
              <a:buSzPct val="100000"/>
              <a:buFont typeface="Helvetica Neue"/>
              <a:buChar char="–"/>
            </a:pPr>
            <a:r>
              <a:rPr lang="en" sz="1400">
                <a:latin typeface="Helvetica Neue"/>
                <a:ea typeface="Helvetica Neue"/>
                <a:cs typeface="Helvetica Neue"/>
                <a:sym typeface="Helvetica Neue"/>
              </a:rPr>
              <a:t>Lack of SV and breakpoint disrupting </a:t>
            </a:r>
            <a:r>
              <a:rPr lang="en" sz="1400" i="1">
                <a:latin typeface="Helvetica Neue"/>
                <a:ea typeface="Helvetica Neue"/>
                <a:cs typeface="Helvetica Neue"/>
                <a:sym typeface="Helvetica Neue"/>
              </a:rPr>
              <a:t>MET</a:t>
            </a:r>
          </a:p>
          <a:p>
            <a:pPr lvl="1" rtl="0">
              <a:lnSpc>
                <a:spcPct val="100000"/>
              </a:lnSpc>
              <a:spcBef>
                <a:spcPts val="0"/>
              </a:spcBef>
              <a:buClr>
                <a:srgbClr val="366092"/>
              </a:buClr>
              <a:buSzPct val="100000"/>
              <a:buFont typeface="Helvetica Neue"/>
              <a:buChar char="–"/>
            </a:pPr>
            <a:r>
              <a:rPr lang="en" sz="1400">
                <a:latin typeface="Helvetica Neue"/>
                <a:ea typeface="Helvetica Neue"/>
                <a:cs typeface="Helvetica Neue"/>
                <a:sym typeface="Helvetica Neue"/>
              </a:rPr>
              <a:t>Germline SNP (rs11762213) predicts survival </a:t>
            </a:r>
            <a:br>
              <a:rPr lang="en" sz="1400">
                <a:latin typeface="Helvetica Neue"/>
                <a:ea typeface="Helvetica Neue"/>
                <a:cs typeface="Helvetica Neue"/>
                <a:sym typeface="Helvetica Neue"/>
              </a:rPr>
            </a:br>
            <a:r>
              <a:rPr lang="en" sz="1400">
                <a:latin typeface="Helvetica Neue"/>
                <a:ea typeface="Helvetica Neue"/>
                <a:cs typeface="Helvetica Neue"/>
                <a:sym typeface="Helvetica Neue"/>
              </a:rPr>
              <a:t>in type 2 patients</a:t>
            </a:r>
          </a:p>
          <a:p>
            <a:pPr marL="0" marR="0" lvl="0" indent="0" algn="l" rtl="0">
              <a:lnSpc>
                <a:spcPct val="90000"/>
              </a:lnSpc>
              <a:spcBef>
                <a:spcPts val="0"/>
              </a:spcBef>
              <a:spcAft>
                <a:spcPts val="0"/>
              </a:spcAft>
              <a:buNone/>
            </a:pPr>
            <a:endParaRPr>
              <a:latin typeface="Helvetica Neue"/>
              <a:ea typeface="Helvetica Neue"/>
              <a:cs typeface="Helvetica Neue"/>
              <a:sym typeface="Helvetica Neue"/>
            </a:endParaRPr>
          </a:p>
        </p:txBody>
      </p:sp>
      <p:sp>
        <p:nvSpPr>
          <p:cNvPr id="1369" name="Shape 1369"/>
          <p:cNvSpPr txBox="1"/>
          <p:nvPr/>
        </p:nvSpPr>
        <p:spPr>
          <a:xfrm>
            <a:off x="7517300" y="3685300"/>
            <a:ext cx="1347000" cy="1107300"/>
          </a:xfrm>
          <a:prstGeom prst="rect">
            <a:avLst/>
          </a:prstGeom>
          <a:noFill/>
          <a:ln>
            <a:noFill/>
          </a:ln>
        </p:spPr>
        <p:txBody>
          <a:bodyPr wrap="square" lIns="91425" tIns="45700" rIns="91425" bIns="45700" anchor="t" anchorCtr="0">
            <a:noAutofit/>
          </a:bodyPr>
          <a:lstStyle/>
          <a:p>
            <a:pPr marR="0" lvl="0" algn="l" rtl="0">
              <a:spcBef>
                <a:spcPts val="0"/>
              </a:spcBef>
              <a:buNone/>
            </a:pPr>
            <a:r>
              <a:rPr lang="en" sz="1000">
                <a:solidFill>
                  <a:srgbClr val="434343"/>
                </a:solidFill>
                <a:highlight>
                  <a:srgbClr val="F8F9FA"/>
                </a:highlight>
                <a:latin typeface="Helvetica Neue"/>
                <a:ea typeface="Helvetica Neue"/>
                <a:cs typeface="Helvetica Neue"/>
                <a:sym typeface="Helvetica Neue"/>
              </a:rPr>
              <a:t>[A. Gentile, L. Trusolino and PM. Comoglio, Cancer and Metastasis Reviews (‘08); </a:t>
            </a:r>
            <a:r>
              <a:rPr lang="en" sz="1000">
                <a:solidFill>
                  <a:srgbClr val="434343"/>
                </a:solidFill>
                <a:latin typeface="Helvetica Neue"/>
                <a:ea typeface="Helvetica Neue"/>
                <a:cs typeface="Helvetica Neue"/>
                <a:sym typeface="Helvetica Neue"/>
              </a:rPr>
              <a:t>S. Li, B. Shuch and M. Gerstein PLOS Genetics (‘17)] </a:t>
            </a:r>
          </a:p>
          <a:p>
            <a:pPr lvl="0" rtl="0">
              <a:spcBef>
                <a:spcPts val="0"/>
              </a:spcBef>
              <a:buClr>
                <a:srgbClr val="7F7F7F"/>
              </a:buClr>
              <a:buSzPct val="25000"/>
              <a:buFont typeface="Calibri"/>
              <a:buNone/>
            </a:pPr>
            <a:r>
              <a:rPr lang="en" sz="1000">
                <a:solidFill>
                  <a:srgbClr val="434343"/>
                </a:solidFill>
              </a:rPr>
              <a:t> </a:t>
            </a:r>
          </a:p>
          <a:p>
            <a:pPr lvl="0" rtl="0">
              <a:spcBef>
                <a:spcPts val="0"/>
              </a:spcBef>
              <a:buClr>
                <a:schemeClr val="dk1"/>
              </a:buClr>
              <a:buFont typeface="Arial"/>
              <a:buNone/>
            </a:pPr>
            <a:endParaRPr sz="1000">
              <a:solidFill>
                <a:srgbClr val="434343"/>
              </a:solidFill>
              <a:latin typeface="Helvetica Neue"/>
              <a:ea typeface="Helvetica Neue"/>
              <a:cs typeface="Helvetica Neue"/>
              <a:sym typeface="Helvetica Neue"/>
            </a:endParaRPr>
          </a:p>
          <a:p>
            <a:pPr marR="0" lvl="0" algn="l" rtl="0">
              <a:spcBef>
                <a:spcPts val="0"/>
              </a:spcBef>
              <a:buNone/>
            </a:pPr>
            <a:endParaRPr sz="1000">
              <a:solidFill>
                <a:srgbClr val="434343"/>
              </a:solidFill>
              <a:highlight>
                <a:srgbClr val="F8F9FA"/>
              </a:highlight>
              <a:latin typeface="Helvetica Neue"/>
              <a:ea typeface="Helvetica Neue"/>
              <a:cs typeface="Helvetica Neue"/>
              <a:sym typeface="Helvetica Neue"/>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373"/>
        <p:cNvGrpSpPr/>
        <p:nvPr/>
      </p:nvGrpSpPr>
      <p:grpSpPr>
        <a:xfrm>
          <a:off x="0" y="0"/>
          <a:ext cx="0" cy="0"/>
          <a:chOff x="0" y="0"/>
          <a:chExt cx="0" cy="0"/>
        </a:xfrm>
      </p:grpSpPr>
      <p:pic>
        <p:nvPicPr>
          <p:cNvPr id="1374" name="Shape 1374" descr="Fig2.tif"/>
          <p:cNvPicPr preferRelativeResize="0"/>
          <p:nvPr/>
        </p:nvPicPr>
        <p:blipFill rotWithShape="1">
          <a:blip r:embed="rId3">
            <a:alphaModFix/>
          </a:blip>
          <a:srcRect/>
          <a:stretch/>
        </p:blipFill>
        <p:spPr>
          <a:xfrm>
            <a:off x="-285050" y="186000"/>
            <a:ext cx="7318200" cy="4771500"/>
          </a:xfrm>
          <a:prstGeom prst="rect">
            <a:avLst/>
          </a:prstGeom>
          <a:noFill/>
          <a:ln>
            <a:noFill/>
          </a:ln>
        </p:spPr>
      </p:pic>
      <p:sp>
        <p:nvSpPr>
          <p:cNvPr id="1375" name="Shape 1375"/>
          <p:cNvSpPr txBox="1">
            <a:spLocks noGrp="1"/>
          </p:cNvSpPr>
          <p:nvPr>
            <p:ph type="title"/>
          </p:nvPr>
        </p:nvSpPr>
        <p:spPr>
          <a:xfrm>
            <a:off x="6918375" y="186000"/>
            <a:ext cx="1932600" cy="4771500"/>
          </a:xfrm>
          <a:prstGeom prst="rect">
            <a:avLst/>
          </a:prstGeom>
          <a:noFill/>
          <a:ln>
            <a:noFill/>
          </a:ln>
        </p:spPr>
        <p:txBody>
          <a:bodyPr wrap="square" lIns="91425" tIns="45700" rIns="91425" bIns="45700" anchor="t" anchorCtr="0">
            <a:noAutofit/>
          </a:bodyPr>
          <a:lstStyle/>
          <a:p>
            <a:pPr marL="0" marR="0" lvl="0" indent="0" algn="l" rtl="0">
              <a:spcBef>
                <a:spcPts val="0"/>
              </a:spcBef>
              <a:buClr>
                <a:srgbClr val="366092"/>
              </a:buClr>
              <a:buSzPct val="25000"/>
              <a:buFont typeface="Helvetica Neue"/>
              <a:buNone/>
            </a:pPr>
            <a:r>
              <a:rPr lang="en" i="0" u="none" strike="noStrike" cap="none">
                <a:solidFill>
                  <a:srgbClr val="22228B"/>
                </a:solidFill>
                <a:latin typeface="Helvetica Neue"/>
                <a:ea typeface="Helvetica Neue"/>
                <a:cs typeface="Helvetica Neue"/>
                <a:sym typeface="Helvetica Neue"/>
              </a:rPr>
              <a:t>Beyond </a:t>
            </a:r>
            <a:r>
              <a:rPr lang="en" i="1" u="none" strike="noStrike" cap="none">
                <a:solidFill>
                  <a:srgbClr val="22228B"/>
                </a:solidFill>
                <a:latin typeface="Helvetica Neue"/>
                <a:ea typeface="Helvetica Neue"/>
                <a:cs typeface="Helvetica Neue"/>
                <a:sym typeface="Helvetica Neue"/>
              </a:rPr>
              <a:t>MET</a:t>
            </a:r>
            <a:r>
              <a:rPr lang="en" i="0" u="none" strike="noStrike" cap="none">
                <a:solidFill>
                  <a:srgbClr val="22228B"/>
                </a:solidFill>
                <a:latin typeface="Helvetica Neue"/>
                <a:ea typeface="Helvetica Neue"/>
                <a:cs typeface="Helvetica Neue"/>
                <a:sym typeface="Helvetica Neue"/>
              </a:rPr>
              <a:t>: </a:t>
            </a:r>
            <a:r>
              <a:rPr lang="en">
                <a:latin typeface="Helvetica Neue"/>
                <a:ea typeface="Helvetica Neue"/>
                <a:cs typeface="Helvetica Neue"/>
                <a:sym typeface="Helvetica Neue"/>
              </a:rPr>
              <a:t>2</a:t>
            </a:r>
            <a:r>
              <a:rPr lang="en" i="0" u="none" strike="noStrike" cap="none">
                <a:solidFill>
                  <a:srgbClr val="22228B"/>
                </a:solidFill>
                <a:latin typeface="Helvetica Neue"/>
                <a:ea typeface="Helvetica Neue"/>
                <a:cs typeface="Helvetica Neue"/>
                <a:sym typeface="Helvetica Neue"/>
              </a:rPr>
              <a:t> </a:t>
            </a:r>
            <a:r>
              <a:rPr lang="en">
                <a:latin typeface="Helvetica Neue"/>
                <a:ea typeface="Helvetica Neue"/>
                <a:cs typeface="Helvetica Neue"/>
                <a:sym typeface="Helvetica Neue"/>
              </a:rPr>
              <a:t>n</a:t>
            </a:r>
            <a:r>
              <a:rPr lang="en" i="0" u="none" strike="noStrike" cap="none">
                <a:solidFill>
                  <a:srgbClr val="22228B"/>
                </a:solidFill>
                <a:latin typeface="Helvetica Neue"/>
                <a:ea typeface="Helvetica Neue"/>
                <a:cs typeface="Helvetica Neue"/>
                <a:sym typeface="Helvetica Neue"/>
              </a:rPr>
              <a:t>on-coding </a:t>
            </a:r>
            <a:r>
              <a:rPr lang="en">
                <a:latin typeface="Helvetica Neue"/>
                <a:ea typeface="Helvetica Neue"/>
                <a:cs typeface="Helvetica Neue"/>
                <a:sym typeface="Helvetica Neue"/>
              </a:rPr>
              <a:t>h</a:t>
            </a:r>
            <a:r>
              <a:rPr lang="en" i="0" u="none" strike="noStrike" cap="none">
                <a:solidFill>
                  <a:srgbClr val="22228B"/>
                </a:solidFill>
                <a:latin typeface="Helvetica Neue"/>
                <a:ea typeface="Helvetica Neue"/>
                <a:cs typeface="Helvetica Neue"/>
                <a:sym typeface="Helvetica Neue"/>
              </a:rPr>
              <a:t>otspots in NEAT &amp; ERRFl1, </a:t>
            </a:r>
          </a:p>
          <a:p>
            <a:pPr marL="0" marR="0" lvl="0" indent="0" algn="l" rtl="0">
              <a:spcBef>
                <a:spcPts val="0"/>
              </a:spcBef>
              <a:buClr>
                <a:srgbClr val="366092"/>
              </a:buClr>
              <a:buSzPct val="25000"/>
              <a:buFont typeface="Helvetica Neue"/>
              <a:buNone/>
            </a:pPr>
            <a:endParaRPr>
              <a:latin typeface="Helvetica Neue"/>
              <a:ea typeface="Helvetica Neue"/>
              <a:cs typeface="Helvetica Neue"/>
              <a:sym typeface="Helvetica Neue"/>
            </a:endParaRPr>
          </a:p>
          <a:p>
            <a:pPr marL="0" marR="0" lvl="0" indent="0" algn="l" rtl="0">
              <a:spcBef>
                <a:spcPts val="0"/>
              </a:spcBef>
              <a:buClr>
                <a:srgbClr val="366092"/>
              </a:buClr>
              <a:buSzPct val="25000"/>
              <a:buFont typeface="Helvetica Neue"/>
              <a:buNone/>
            </a:pPr>
            <a:r>
              <a:rPr lang="en" i="0" u="none" strike="noStrike" cap="none">
                <a:solidFill>
                  <a:srgbClr val="22228B"/>
                </a:solidFill>
                <a:latin typeface="Helvetica Neue"/>
                <a:ea typeface="Helvetica Neue"/>
                <a:cs typeface="Helvetica Neue"/>
                <a:sym typeface="Helvetica Neue"/>
              </a:rPr>
              <a:t>supported by </a:t>
            </a:r>
            <a:r>
              <a:rPr lang="en">
                <a:latin typeface="Helvetica Neue"/>
                <a:ea typeface="Helvetica Neue"/>
                <a:cs typeface="Helvetica Neue"/>
                <a:sym typeface="Helvetica Neue"/>
              </a:rPr>
              <a:t>expr. changes &amp; survival analysis</a:t>
            </a:r>
          </a:p>
        </p:txBody>
      </p:sp>
      <p:sp>
        <p:nvSpPr>
          <p:cNvPr id="1376" name="Shape 1376"/>
          <p:cNvSpPr txBox="1"/>
          <p:nvPr/>
        </p:nvSpPr>
        <p:spPr>
          <a:xfrm rot="-5400000">
            <a:off x="7299850" y="-124648"/>
            <a:ext cx="3607200" cy="400800"/>
          </a:xfrm>
          <a:prstGeom prst="rect">
            <a:avLst/>
          </a:prstGeom>
          <a:noFill/>
          <a:ln>
            <a:noFill/>
          </a:ln>
        </p:spPr>
        <p:txBody>
          <a:bodyPr wrap="square" lIns="91425" tIns="45700" rIns="91425" bIns="45700" anchor="t" anchorCtr="0">
            <a:noAutofit/>
          </a:bodyPr>
          <a:lstStyle/>
          <a:p>
            <a:pPr lvl="0" rtl="0">
              <a:spcBef>
                <a:spcPts val="0"/>
              </a:spcBef>
              <a:buClr>
                <a:schemeClr val="dk1"/>
              </a:buClr>
              <a:buSzPct val="25000"/>
              <a:buFont typeface="Arial"/>
              <a:buNone/>
            </a:pPr>
            <a:r>
              <a:rPr lang="en" sz="1000">
                <a:solidFill>
                  <a:srgbClr val="666666"/>
                </a:solidFill>
                <a:latin typeface="Helvetica Neue"/>
                <a:ea typeface="Helvetica Neue"/>
                <a:cs typeface="Helvetica Neue"/>
                <a:sym typeface="Helvetica Neue"/>
              </a:rPr>
              <a:t>[Li et al. PLOS Genetics (‘17)] </a:t>
            </a:r>
          </a:p>
          <a:p>
            <a:pPr marL="0" marR="0" lvl="0" indent="0" algn="l" rtl="0">
              <a:lnSpc>
                <a:spcPct val="100000"/>
              </a:lnSpc>
              <a:spcBef>
                <a:spcPts val="0"/>
              </a:spcBef>
              <a:spcAft>
                <a:spcPts val="0"/>
              </a:spcAft>
              <a:buClr>
                <a:srgbClr val="7F7F7F"/>
              </a:buClr>
              <a:buSzPct val="25000"/>
              <a:buFont typeface="Calibri"/>
              <a:buNone/>
            </a:pPr>
            <a:r>
              <a:rPr lang="en" sz="1600">
                <a:solidFill>
                  <a:srgbClr val="7F7F7F"/>
                </a:solidFill>
              </a:rPr>
              <a:t> </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380"/>
        <p:cNvGrpSpPr/>
        <p:nvPr/>
      </p:nvGrpSpPr>
      <p:grpSpPr>
        <a:xfrm>
          <a:off x="0" y="0"/>
          <a:ext cx="0" cy="0"/>
          <a:chOff x="0" y="0"/>
          <a:chExt cx="0" cy="0"/>
        </a:xfrm>
      </p:grpSpPr>
      <p:sp>
        <p:nvSpPr>
          <p:cNvPr id="1381" name="Shape 1381"/>
          <p:cNvSpPr/>
          <p:nvPr/>
        </p:nvSpPr>
        <p:spPr>
          <a:xfrm>
            <a:off x="1510525" y="4817425"/>
            <a:ext cx="1644600" cy="2307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100" i="1">
                <a:solidFill>
                  <a:schemeClr val="dk1"/>
                </a:solidFill>
                <a:latin typeface="Calibri"/>
                <a:ea typeface="Calibri"/>
                <a:cs typeface="Calibri"/>
                <a:sym typeface="Calibri"/>
              </a:rPr>
              <a:t>Yates et al, NRG (2012)</a:t>
            </a:r>
          </a:p>
        </p:txBody>
      </p:sp>
      <p:sp>
        <p:nvSpPr>
          <p:cNvPr id="1382" name="Shape 1382"/>
          <p:cNvSpPr/>
          <p:nvPr/>
        </p:nvSpPr>
        <p:spPr>
          <a:xfrm>
            <a:off x="0" y="120241"/>
            <a:ext cx="9144000" cy="323100"/>
          </a:xfrm>
          <a:prstGeom prst="rect">
            <a:avLst/>
          </a:prstGeom>
          <a:noFill/>
          <a:ln>
            <a:noFill/>
          </a:ln>
        </p:spPr>
        <p:txBody>
          <a:bodyPr wrap="square" lIns="68575" tIns="34275" rIns="68575" bIns="34275" anchor="t" anchorCtr="0">
            <a:noAutofit/>
          </a:bodyPr>
          <a:lstStyle/>
          <a:p>
            <a:pPr marL="0" marR="0" lvl="0" indent="0" algn="ctr" rtl="0">
              <a:spcBef>
                <a:spcPts val="0"/>
              </a:spcBef>
              <a:buSzPct val="25000"/>
              <a:buNone/>
            </a:pPr>
            <a:r>
              <a:rPr lang="en" sz="1700" b="1">
                <a:solidFill>
                  <a:schemeClr val="dk1"/>
                </a:solidFill>
                <a:latin typeface="Calibri"/>
                <a:ea typeface="Calibri"/>
                <a:cs typeface="Calibri"/>
                <a:sym typeface="Calibri"/>
              </a:rPr>
              <a:t>Tumor Evolution: Highlight the Ordering of Key Mutations</a:t>
            </a:r>
          </a:p>
        </p:txBody>
      </p:sp>
      <p:pic>
        <p:nvPicPr>
          <p:cNvPr id="1383" name="Shape 1383"/>
          <p:cNvPicPr preferRelativeResize="0"/>
          <p:nvPr/>
        </p:nvPicPr>
        <p:blipFill rotWithShape="1">
          <a:blip r:embed="rId3">
            <a:alphaModFix/>
          </a:blip>
          <a:srcRect l="8783" t="10679" r="13426" b="4441"/>
          <a:stretch/>
        </p:blipFill>
        <p:spPr>
          <a:xfrm>
            <a:off x="1510522" y="533308"/>
            <a:ext cx="6024989" cy="4133813"/>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p:nvPr/>
        </p:nvSpPr>
        <p:spPr>
          <a:xfrm>
            <a:off x="8953550" y="-6425"/>
            <a:ext cx="498900" cy="5327700"/>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pic>
        <p:nvPicPr>
          <p:cNvPr id="191" name="Shape 191"/>
          <p:cNvPicPr preferRelativeResize="0"/>
          <p:nvPr/>
        </p:nvPicPr>
        <p:blipFill rotWithShape="1">
          <a:blip r:embed="rId3">
            <a:alphaModFix/>
          </a:blip>
          <a:srcRect/>
          <a:stretch/>
        </p:blipFill>
        <p:spPr>
          <a:xfrm>
            <a:off x="-121023" y="540684"/>
            <a:ext cx="9343886" cy="3916037"/>
          </a:xfrm>
          <a:prstGeom prst="rect">
            <a:avLst/>
          </a:prstGeom>
          <a:noFill/>
          <a:ln>
            <a:noFill/>
          </a:ln>
        </p:spPr>
      </p:pic>
      <p:sp>
        <p:nvSpPr>
          <p:cNvPr id="192" name="Shape 192"/>
          <p:cNvSpPr txBox="1"/>
          <p:nvPr/>
        </p:nvSpPr>
        <p:spPr>
          <a:xfrm>
            <a:off x="45200" y="4915983"/>
            <a:ext cx="2574000" cy="2307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000" i="1">
                <a:solidFill>
                  <a:schemeClr val="dk1"/>
                </a:solidFill>
                <a:latin typeface="Calibri"/>
                <a:ea typeface="Calibri"/>
                <a:cs typeface="Calibri"/>
                <a:sym typeface="Calibri"/>
              </a:rPr>
              <a:t>Modified from A. Zehir et al, Nat. Med (2017)</a:t>
            </a:r>
          </a:p>
        </p:txBody>
      </p:sp>
      <p:sp>
        <p:nvSpPr>
          <p:cNvPr id="193" name="Shape 193"/>
          <p:cNvSpPr/>
          <p:nvPr/>
        </p:nvSpPr>
        <p:spPr>
          <a:xfrm>
            <a:off x="82587" y="138184"/>
            <a:ext cx="8963922" cy="323165"/>
          </a:xfrm>
          <a:prstGeom prst="rect">
            <a:avLst/>
          </a:prstGeom>
          <a:noFill/>
          <a:ln>
            <a:noFill/>
          </a:ln>
        </p:spPr>
        <p:txBody>
          <a:bodyPr wrap="square" lIns="68575" tIns="34275" rIns="68575" bIns="34275" anchor="t" anchorCtr="0">
            <a:noAutofit/>
          </a:bodyPr>
          <a:lstStyle/>
          <a:p>
            <a:pPr marL="0" marR="0" lvl="0" indent="0" algn="ctr" rtl="0">
              <a:spcBef>
                <a:spcPts val="0"/>
              </a:spcBef>
              <a:buSzPct val="25000"/>
              <a:buNone/>
            </a:pPr>
            <a:r>
              <a:rPr lang="en" sz="2000" b="1">
                <a:solidFill>
                  <a:srgbClr val="FF0000"/>
                </a:solidFill>
                <a:latin typeface="Calibri"/>
                <a:ea typeface="Calibri"/>
                <a:cs typeface="Calibri"/>
                <a:sym typeface="Calibri"/>
              </a:rPr>
              <a:t>Key variants</a:t>
            </a:r>
            <a:r>
              <a:rPr lang="en" sz="2000" b="1">
                <a:solidFill>
                  <a:schemeClr val="dk1"/>
                </a:solidFill>
                <a:latin typeface="Calibri"/>
                <a:ea typeface="Calibri"/>
                <a:cs typeface="Calibri"/>
                <a:sym typeface="Calibri"/>
              </a:rPr>
              <a:t> will increasingly play essential roles in precision medicine</a:t>
            </a:r>
          </a:p>
        </p:txBody>
      </p:sp>
      <p:sp>
        <p:nvSpPr>
          <p:cNvPr id="194" name="Shape 194"/>
          <p:cNvSpPr/>
          <p:nvPr/>
        </p:nvSpPr>
        <p:spPr>
          <a:xfrm>
            <a:off x="440000" y="2101000"/>
            <a:ext cx="4978200" cy="181800"/>
          </a:xfrm>
          <a:prstGeom prst="rect">
            <a:avLst/>
          </a:prstGeom>
          <a:solidFill>
            <a:schemeClr val="lt1"/>
          </a:solidFill>
          <a:ln>
            <a:noFill/>
          </a:ln>
        </p:spPr>
        <p:txBody>
          <a:bodyPr wrap="square" lIns="91425" tIns="91425" rIns="91425" bIns="91425" anchor="ctr" anchorCtr="0">
            <a:noAutofit/>
          </a:bodyPr>
          <a:lstStyle/>
          <a:p>
            <a:pPr lvl="0">
              <a:spcBef>
                <a:spcPts val="0"/>
              </a:spcBef>
              <a:buNone/>
            </a:pPr>
            <a:endParaRPr/>
          </a:p>
        </p:txBody>
      </p:sp>
      <p:sp>
        <p:nvSpPr>
          <p:cNvPr id="195" name="Shape 195"/>
          <p:cNvSpPr txBox="1"/>
          <p:nvPr/>
        </p:nvSpPr>
        <p:spPr>
          <a:xfrm>
            <a:off x="-168925" y="1990025"/>
            <a:ext cx="2382300" cy="323100"/>
          </a:xfrm>
          <a:prstGeom prst="rect">
            <a:avLst/>
          </a:prstGeom>
          <a:noFill/>
          <a:ln>
            <a:noFill/>
          </a:ln>
        </p:spPr>
        <p:txBody>
          <a:bodyPr wrap="square" lIns="91425" tIns="91425" rIns="91425" bIns="91425" anchor="t" anchorCtr="0">
            <a:noAutofit/>
          </a:bodyPr>
          <a:lstStyle/>
          <a:p>
            <a:pPr lvl="0" indent="457200" algn="l" rtl="0">
              <a:spcBef>
                <a:spcPts val="0"/>
              </a:spcBef>
              <a:buNone/>
            </a:pPr>
            <a:r>
              <a:rPr lang="en" sz="1600" b="1">
                <a:solidFill>
                  <a:srgbClr val="1155CC"/>
                </a:solidFill>
              </a:rPr>
              <a:t>1. General </a:t>
            </a:r>
          </a:p>
          <a:p>
            <a:pPr lvl="0" algn="ctr" rtl="0">
              <a:spcBef>
                <a:spcPts val="0"/>
              </a:spcBef>
              <a:buNone/>
            </a:pPr>
            <a:r>
              <a:rPr lang="en" sz="1600" b="1">
                <a:solidFill>
                  <a:srgbClr val="1155CC"/>
                </a:solidFill>
              </a:rPr>
              <a:t>diagnosis</a:t>
            </a:r>
          </a:p>
        </p:txBody>
      </p:sp>
      <p:sp>
        <p:nvSpPr>
          <p:cNvPr id="196" name="Shape 196"/>
          <p:cNvSpPr txBox="1"/>
          <p:nvPr/>
        </p:nvSpPr>
        <p:spPr>
          <a:xfrm>
            <a:off x="2022100" y="1990025"/>
            <a:ext cx="1671300" cy="323100"/>
          </a:xfrm>
          <a:prstGeom prst="rect">
            <a:avLst/>
          </a:prstGeom>
          <a:noFill/>
          <a:ln>
            <a:noFill/>
          </a:ln>
        </p:spPr>
        <p:txBody>
          <a:bodyPr wrap="square" lIns="91425" tIns="91425" rIns="91425" bIns="91425" anchor="t" anchorCtr="0">
            <a:noAutofit/>
          </a:bodyPr>
          <a:lstStyle/>
          <a:p>
            <a:pPr lvl="0" algn="ctr" rtl="0">
              <a:spcBef>
                <a:spcPts val="0"/>
              </a:spcBef>
              <a:buNone/>
            </a:pPr>
            <a:r>
              <a:rPr lang="en" sz="1200"/>
              <a:t>2. Sample extraction</a:t>
            </a:r>
          </a:p>
        </p:txBody>
      </p:sp>
      <p:sp>
        <p:nvSpPr>
          <p:cNvPr id="197" name="Shape 197"/>
          <p:cNvSpPr txBox="1"/>
          <p:nvPr/>
        </p:nvSpPr>
        <p:spPr>
          <a:xfrm>
            <a:off x="3809225" y="1990025"/>
            <a:ext cx="1847700" cy="323100"/>
          </a:xfrm>
          <a:prstGeom prst="rect">
            <a:avLst/>
          </a:prstGeom>
          <a:noFill/>
          <a:ln>
            <a:noFill/>
          </a:ln>
        </p:spPr>
        <p:txBody>
          <a:bodyPr wrap="square" lIns="91425" tIns="91425" rIns="91425" bIns="91425" anchor="t" anchorCtr="0">
            <a:noAutofit/>
          </a:bodyPr>
          <a:lstStyle/>
          <a:p>
            <a:pPr lvl="0" algn="ctr" rtl="0">
              <a:spcBef>
                <a:spcPts val="0"/>
              </a:spcBef>
              <a:buNone/>
            </a:pPr>
            <a:r>
              <a:rPr lang="en" sz="1200"/>
              <a:t>3. Sample preparation</a:t>
            </a:r>
          </a:p>
        </p:txBody>
      </p:sp>
      <p:sp>
        <p:nvSpPr>
          <p:cNvPr id="198" name="Shape 198"/>
          <p:cNvSpPr/>
          <p:nvPr/>
        </p:nvSpPr>
        <p:spPr>
          <a:xfrm>
            <a:off x="363800" y="4082200"/>
            <a:ext cx="4978200" cy="323100"/>
          </a:xfrm>
          <a:prstGeom prst="rect">
            <a:avLst/>
          </a:prstGeom>
          <a:solidFill>
            <a:schemeClr val="lt1"/>
          </a:solidFill>
          <a:ln>
            <a:noFill/>
          </a:ln>
        </p:spPr>
        <p:txBody>
          <a:bodyPr wrap="square" lIns="91425" tIns="91425" rIns="91425" bIns="91425" anchor="ctr" anchorCtr="0">
            <a:noAutofit/>
          </a:bodyPr>
          <a:lstStyle/>
          <a:p>
            <a:pPr lvl="0">
              <a:spcBef>
                <a:spcPts val="0"/>
              </a:spcBef>
              <a:buNone/>
            </a:pPr>
            <a:endParaRPr/>
          </a:p>
        </p:txBody>
      </p:sp>
      <p:sp>
        <p:nvSpPr>
          <p:cNvPr id="199" name="Shape 199"/>
          <p:cNvSpPr txBox="1"/>
          <p:nvPr/>
        </p:nvSpPr>
        <p:spPr>
          <a:xfrm>
            <a:off x="103825" y="3998660"/>
            <a:ext cx="1671300" cy="323100"/>
          </a:xfrm>
          <a:prstGeom prst="rect">
            <a:avLst/>
          </a:prstGeom>
          <a:noFill/>
          <a:ln>
            <a:noFill/>
          </a:ln>
        </p:spPr>
        <p:txBody>
          <a:bodyPr wrap="square" lIns="91425" tIns="91425" rIns="91425" bIns="91425" anchor="t" anchorCtr="0">
            <a:noAutofit/>
          </a:bodyPr>
          <a:lstStyle/>
          <a:p>
            <a:pPr lvl="0" algn="ctr" rtl="0">
              <a:spcBef>
                <a:spcPts val="0"/>
              </a:spcBef>
              <a:buNone/>
            </a:pPr>
            <a:r>
              <a:rPr lang="en" sz="1200"/>
              <a:t>4. Sequencing</a:t>
            </a:r>
          </a:p>
        </p:txBody>
      </p:sp>
      <p:sp>
        <p:nvSpPr>
          <p:cNvPr id="200" name="Shape 200"/>
          <p:cNvSpPr txBox="1"/>
          <p:nvPr/>
        </p:nvSpPr>
        <p:spPr>
          <a:xfrm>
            <a:off x="1967150" y="3998660"/>
            <a:ext cx="1671300" cy="323100"/>
          </a:xfrm>
          <a:prstGeom prst="rect">
            <a:avLst/>
          </a:prstGeom>
          <a:noFill/>
          <a:ln>
            <a:noFill/>
          </a:ln>
        </p:spPr>
        <p:txBody>
          <a:bodyPr wrap="square" lIns="91425" tIns="91425" rIns="91425" bIns="91425" anchor="t" anchorCtr="0">
            <a:noAutofit/>
          </a:bodyPr>
          <a:lstStyle/>
          <a:p>
            <a:pPr lvl="0" algn="ctr" rtl="0">
              <a:spcBef>
                <a:spcPts val="0"/>
              </a:spcBef>
              <a:buNone/>
            </a:pPr>
            <a:r>
              <a:rPr lang="en" sz="1200"/>
              <a:t>5. Analysis</a:t>
            </a:r>
          </a:p>
        </p:txBody>
      </p:sp>
      <p:sp>
        <p:nvSpPr>
          <p:cNvPr id="201" name="Shape 201"/>
          <p:cNvSpPr txBox="1"/>
          <p:nvPr/>
        </p:nvSpPr>
        <p:spPr>
          <a:xfrm>
            <a:off x="3754275" y="3998660"/>
            <a:ext cx="1847700" cy="323100"/>
          </a:xfrm>
          <a:prstGeom prst="rect">
            <a:avLst/>
          </a:prstGeom>
          <a:noFill/>
          <a:ln>
            <a:noFill/>
          </a:ln>
        </p:spPr>
        <p:txBody>
          <a:bodyPr wrap="square" lIns="91425" tIns="91425" rIns="91425" bIns="91425" anchor="t" anchorCtr="0">
            <a:noAutofit/>
          </a:bodyPr>
          <a:lstStyle/>
          <a:p>
            <a:pPr lvl="0" algn="ctr" rtl="0">
              <a:spcBef>
                <a:spcPts val="0"/>
              </a:spcBef>
              <a:buNone/>
            </a:pPr>
            <a:r>
              <a:rPr lang="en" sz="1200"/>
              <a:t>6. Review</a:t>
            </a:r>
          </a:p>
        </p:txBody>
      </p:sp>
      <p:sp>
        <p:nvSpPr>
          <p:cNvPr id="202" name="Shape 202"/>
          <p:cNvSpPr/>
          <p:nvPr/>
        </p:nvSpPr>
        <p:spPr>
          <a:xfrm>
            <a:off x="8031600" y="3094275"/>
            <a:ext cx="852900" cy="418200"/>
          </a:xfrm>
          <a:prstGeom prst="rect">
            <a:avLst/>
          </a:prstGeom>
          <a:solidFill>
            <a:schemeClr val="lt1"/>
          </a:solidFill>
          <a:ln>
            <a:noFill/>
          </a:ln>
        </p:spPr>
        <p:txBody>
          <a:bodyPr wrap="square" lIns="91425" tIns="91425" rIns="91425" bIns="91425" anchor="ctr" anchorCtr="0">
            <a:noAutofit/>
          </a:bodyPr>
          <a:lstStyle/>
          <a:p>
            <a:pPr lvl="0">
              <a:spcBef>
                <a:spcPts val="0"/>
              </a:spcBef>
              <a:buNone/>
            </a:pPr>
            <a:endParaRPr/>
          </a:p>
        </p:txBody>
      </p:sp>
      <p:sp>
        <p:nvSpPr>
          <p:cNvPr id="203" name="Shape 203"/>
          <p:cNvSpPr/>
          <p:nvPr/>
        </p:nvSpPr>
        <p:spPr>
          <a:xfrm>
            <a:off x="7857900" y="2587625"/>
            <a:ext cx="1188600" cy="230700"/>
          </a:xfrm>
          <a:prstGeom prst="rect">
            <a:avLst/>
          </a:prstGeom>
          <a:solidFill>
            <a:schemeClr val="lt1"/>
          </a:solidFill>
          <a:ln>
            <a:noFill/>
          </a:ln>
        </p:spPr>
        <p:txBody>
          <a:bodyPr wrap="square" lIns="91425" tIns="91425" rIns="91425" bIns="91425" anchor="ctr" anchorCtr="0">
            <a:noAutofit/>
          </a:bodyPr>
          <a:lstStyle/>
          <a:p>
            <a:pPr lvl="0">
              <a:spcBef>
                <a:spcPts val="0"/>
              </a:spcBef>
              <a:buNone/>
            </a:pPr>
            <a:endParaRPr/>
          </a:p>
        </p:txBody>
      </p:sp>
      <p:sp>
        <p:nvSpPr>
          <p:cNvPr id="204" name="Shape 204"/>
          <p:cNvSpPr txBox="1"/>
          <p:nvPr/>
        </p:nvSpPr>
        <p:spPr>
          <a:xfrm>
            <a:off x="7628175" y="2465235"/>
            <a:ext cx="1671300" cy="323100"/>
          </a:xfrm>
          <a:prstGeom prst="rect">
            <a:avLst/>
          </a:prstGeom>
          <a:noFill/>
          <a:ln>
            <a:noFill/>
          </a:ln>
        </p:spPr>
        <p:txBody>
          <a:bodyPr wrap="square" lIns="91425" tIns="91425" rIns="91425" bIns="91425" anchor="t" anchorCtr="0">
            <a:noAutofit/>
          </a:bodyPr>
          <a:lstStyle/>
          <a:p>
            <a:pPr lvl="0" algn="ctr" rtl="0">
              <a:spcBef>
                <a:spcPts val="0"/>
              </a:spcBef>
              <a:buNone/>
            </a:pPr>
            <a:r>
              <a:rPr lang="en" sz="1200"/>
              <a:t> Clinical report</a:t>
            </a:r>
          </a:p>
        </p:txBody>
      </p:sp>
      <p:sp>
        <p:nvSpPr>
          <p:cNvPr id="205" name="Shape 205"/>
          <p:cNvSpPr txBox="1"/>
          <p:nvPr/>
        </p:nvSpPr>
        <p:spPr>
          <a:xfrm>
            <a:off x="7651550" y="2941869"/>
            <a:ext cx="1671300" cy="541800"/>
          </a:xfrm>
          <a:prstGeom prst="rect">
            <a:avLst/>
          </a:prstGeom>
          <a:noFill/>
          <a:ln>
            <a:noFill/>
          </a:ln>
        </p:spPr>
        <p:txBody>
          <a:bodyPr wrap="square" lIns="91425" tIns="91425" rIns="91425" bIns="91425" anchor="t" anchorCtr="0">
            <a:noAutofit/>
          </a:bodyPr>
          <a:lstStyle/>
          <a:p>
            <a:pPr lvl="0" algn="ctr" rtl="0">
              <a:spcBef>
                <a:spcPts val="0"/>
              </a:spcBef>
              <a:buNone/>
            </a:pPr>
            <a:r>
              <a:rPr lang="en" sz="1200"/>
              <a:t>Trial</a:t>
            </a:r>
          </a:p>
          <a:p>
            <a:pPr lvl="0" algn="ctr" rtl="0">
              <a:spcBef>
                <a:spcPts val="0"/>
              </a:spcBef>
              <a:buNone/>
            </a:pPr>
            <a:r>
              <a:rPr lang="en" sz="1200"/>
              <a:t>matching</a:t>
            </a:r>
          </a:p>
        </p:txBody>
      </p:sp>
      <p:sp>
        <p:nvSpPr>
          <p:cNvPr id="206" name="Shape 206"/>
          <p:cNvSpPr/>
          <p:nvPr/>
        </p:nvSpPr>
        <p:spPr>
          <a:xfrm>
            <a:off x="8025750" y="3712225"/>
            <a:ext cx="852900" cy="418200"/>
          </a:xfrm>
          <a:prstGeom prst="rect">
            <a:avLst/>
          </a:prstGeom>
          <a:solidFill>
            <a:schemeClr val="lt1"/>
          </a:solidFill>
          <a:ln>
            <a:noFill/>
          </a:ln>
        </p:spPr>
        <p:txBody>
          <a:bodyPr wrap="square" lIns="91425" tIns="91425" rIns="91425" bIns="91425" anchor="ctr" anchorCtr="0">
            <a:noAutofit/>
          </a:bodyPr>
          <a:lstStyle/>
          <a:p>
            <a:pPr lvl="0">
              <a:spcBef>
                <a:spcPts val="0"/>
              </a:spcBef>
              <a:buNone/>
            </a:pPr>
            <a:endParaRPr/>
          </a:p>
        </p:txBody>
      </p:sp>
      <p:sp>
        <p:nvSpPr>
          <p:cNvPr id="207" name="Shape 207"/>
          <p:cNvSpPr txBox="1"/>
          <p:nvPr/>
        </p:nvSpPr>
        <p:spPr>
          <a:xfrm>
            <a:off x="7410425" y="3559825"/>
            <a:ext cx="2178000" cy="1251900"/>
          </a:xfrm>
          <a:prstGeom prst="rect">
            <a:avLst/>
          </a:prstGeom>
          <a:noFill/>
          <a:ln>
            <a:noFill/>
          </a:ln>
        </p:spPr>
        <p:txBody>
          <a:bodyPr wrap="square" lIns="91425" tIns="91425" rIns="91425" bIns="91425" anchor="t" anchorCtr="0">
            <a:noAutofit/>
          </a:bodyPr>
          <a:lstStyle/>
          <a:p>
            <a:pPr lvl="0" algn="ctr" rtl="0">
              <a:spcBef>
                <a:spcPts val="0"/>
              </a:spcBef>
              <a:buNone/>
            </a:pPr>
            <a:r>
              <a:rPr lang="en" sz="1600" b="1">
                <a:solidFill>
                  <a:srgbClr val="1155CC"/>
                </a:solidFill>
              </a:rPr>
              <a:t>Refined </a:t>
            </a:r>
          </a:p>
          <a:p>
            <a:pPr lvl="0" algn="ctr" rtl="0">
              <a:spcBef>
                <a:spcPts val="0"/>
              </a:spcBef>
              <a:buNone/>
            </a:pPr>
            <a:r>
              <a:rPr lang="en" sz="1600" b="1">
                <a:solidFill>
                  <a:srgbClr val="1155CC"/>
                </a:solidFill>
              </a:rPr>
              <a:t>diagnosis </a:t>
            </a:r>
          </a:p>
          <a:p>
            <a:pPr lvl="0" algn="ctr" rtl="0">
              <a:spcBef>
                <a:spcPts val="0"/>
              </a:spcBef>
              <a:buNone/>
            </a:pPr>
            <a:r>
              <a:rPr lang="en" sz="1600" b="1">
                <a:solidFill>
                  <a:srgbClr val="1155CC"/>
                </a:solidFill>
              </a:rPr>
              <a:t>(ex: sub-</a:t>
            </a:r>
          </a:p>
          <a:p>
            <a:pPr lvl="0" algn="ctr" rtl="0">
              <a:spcBef>
                <a:spcPts val="0"/>
              </a:spcBef>
              <a:buNone/>
            </a:pPr>
            <a:r>
              <a:rPr lang="en" sz="1600" b="1">
                <a:solidFill>
                  <a:srgbClr val="1155CC"/>
                </a:solidFill>
              </a:rPr>
              <a:t>cancer type)</a:t>
            </a:r>
          </a:p>
        </p:txBody>
      </p:sp>
      <p:sp>
        <p:nvSpPr>
          <p:cNvPr id="208" name="Shape 208"/>
          <p:cNvSpPr/>
          <p:nvPr/>
        </p:nvSpPr>
        <p:spPr>
          <a:xfrm>
            <a:off x="6198425" y="1144925"/>
            <a:ext cx="983400" cy="418200"/>
          </a:xfrm>
          <a:prstGeom prst="rect">
            <a:avLst/>
          </a:prstGeom>
          <a:solidFill>
            <a:schemeClr val="lt1"/>
          </a:solidFill>
          <a:ln>
            <a:noFill/>
          </a:ln>
        </p:spPr>
        <p:txBody>
          <a:bodyPr wrap="square" lIns="91425" tIns="91425" rIns="91425" bIns="91425" anchor="ctr" anchorCtr="0">
            <a:noAutofit/>
          </a:bodyPr>
          <a:lstStyle/>
          <a:p>
            <a:pPr lvl="0">
              <a:spcBef>
                <a:spcPts val="0"/>
              </a:spcBef>
              <a:buNone/>
            </a:pPr>
            <a:endParaRPr/>
          </a:p>
        </p:txBody>
      </p:sp>
      <p:sp>
        <p:nvSpPr>
          <p:cNvPr id="209" name="Shape 209"/>
          <p:cNvSpPr txBox="1"/>
          <p:nvPr/>
        </p:nvSpPr>
        <p:spPr>
          <a:xfrm>
            <a:off x="5854475" y="1240035"/>
            <a:ext cx="1671300" cy="323100"/>
          </a:xfrm>
          <a:prstGeom prst="rect">
            <a:avLst/>
          </a:prstGeom>
          <a:noFill/>
          <a:ln>
            <a:noFill/>
          </a:ln>
        </p:spPr>
        <p:txBody>
          <a:bodyPr wrap="square" lIns="91425" tIns="91425" rIns="91425" bIns="91425" anchor="t" anchorCtr="0">
            <a:noAutofit/>
          </a:bodyPr>
          <a:lstStyle/>
          <a:p>
            <a:pPr lvl="0" algn="ctr" rtl="0">
              <a:spcBef>
                <a:spcPts val="0"/>
              </a:spcBef>
              <a:buNone/>
            </a:pPr>
            <a:r>
              <a:rPr lang="en" sz="1200"/>
              <a:t>Database of variants</a:t>
            </a:r>
          </a:p>
        </p:txBody>
      </p:sp>
      <p:sp>
        <p:nvSpPr>
          <p:cNvPr id="210" name="Shape 210"/>
          <p:cNvSpPr/>
          <p:nvPr/>
        </p:nvSpPr>
        <p:spPr>
          <a:xfrm>
            <a:off x="2843200" y="2730650"/>
            <a:ext cx="198600" cy="220800"/>
          </a:xfrm>
          <a:prstGeom prst="star5">
            <a:avLst>
              <a:gd name="adj" fmla="val 19098"/>
              <a:gd name="hf" fmla="val 105146"/>
              <a:gd name="vf" fmla="val 110557"/>
            </a:avLst>
          </a:prstGeom>
          <a:solidFill>
            <a:srgbClr val="FF0000"/>
          </a:solidFill>
          <a:ln>
            <a:noFill/>
          </a:ln>
        </p:spPr>
        <p:txBody>
          <a:bodyPr wrap="square" lIns="91425" tIns="91425" rIns="91425" bIns="91425" anchor="ctr" anchorCtr="0">
            <a:noAutofit/>
          </a:bodyPr>
          <a:lstStyle/>
          <a:p>
            <a:pPr lvl="0">
              <a:spcBef>
                <a:spcPts val="0"/>
              </a:spcBef>
              <a:buNone/>
            </a:pPr>
            <a:endParaRPr/>
          </a:p>
        </p:txBody>
      </p:sp>
      <p:sp>
        <p:nvSpPr>
          <p:cNvPr id="211" name="Shape 211"/>
          <p:cNvSpPr/>
          <p:nvPr/>
        </p:nvSpPr>
        <p:spPr>
          <a:xfrm>
            <a:off x="2788975" y="3343870"/>
            <a:ext cx="341100" cy="76200"/>
          </a:xfrm>
          <a:prstGeom prst="rect">
            <a:avLst/>
          </a:prstGeom>
          <a:solidFill>
            <a:srgbClr val="FF0000"/>
          </a:solidFill>
          <a:ln>
            <a:noFill/>
          </a:ln>
        </p:spPr>
        <p:txBody>
          <a:bodyPr wrap="square" lIns="91425" tIns="91425" rIns="91425" bIns="91425" anchor="ctr" anchorCtr="0">
            <a:noAutofit/>
          </a:bodyPr>
          <a:lstStyle/>
          <a:p>
            <a:pPr lvl="0">
              <a:spcBef>
                <a:spcPts val="0"/>
              </a:spcBef>
              <a:buNone/>
            </a:pPr>
            <a:endParaRPr/>
          </a:p>
        </p:txBody>
      </p:sp>
      <p:cxnSp>
        <p:nvCxnSpPr>
          <p:cNvPr id="212" name="Shape 212"/>
          <p:cNvCxnSpPr/>
          <p:nvPr/>
        </p:nvCxnSpPr>
        <p:spPr>
          <a:xfrm>
            <a:off x="5646850" y="3379100"/>
            <a:ext cx="2315700" cy="522000"/>
          </a:xfrm>
          <a:prstGeom prst="straightConnector1">
            <a:avLst/>
          </a:prstGeom>
          <a:noFill/>
          <a:ln w="19050" cap="flat" cmpd="sng">
            <a:solidFill>
              <a:schemeClr val="dk1"/>
            </a:solidFill>
            <a:prstDash val="solid"/>
            <a:round/>
            <a:headEnd type="none" w="lg" len="lg"/>
            <a:tailEnd type="triangle" w="lg" len="lg"/>
          </a:ln>
        </p:spPr>
      </p:cxn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sp>
        <p:nvSpPr>
          <p:cNvPr id="1389" name="Shape 1389"/>
          <p:cNvSpPr txBox="1">
            <a:spLocks noGrp="1"/>
          </p:cNvSpPr>
          <p:nvPr>
            <p:ph type="title"/>
          </p:nvPr>
        </p:nvSpPr>
        <p:spPr>
          <a:xfrm>
            <a:off x="685800" y="457200"/>
            <a:ext cx="7772400" cy="857400"/>
          </a:xfrm>
          <a:prstGeom prst="rect">
            <a:avLst/>
          </a:prstGeom>
          <a:noFill/>
          <a:ln>
            <a:noFill/>
          </a:ln>
        </p:spPr>
        <p:txBody>
          <a:bodyPr wrap="square" lIns="91425" tIns="45700" rIns="91425" bIns="45700" anchor="t" anchorCtr="0">
            <a:noAutofit/>
          </a:bodyPr>
          <a:lstStyle/>
          <a:p>
            <a:pPr marL="0" marR="0" lvl="0" indent="0" algn="l" rtl="0">
              <a:spcBef>
                <a:spcPts val="0"/>
              </a:spcBef>
              <a:buClr>
                <a:srgbClr val="366092"/>
              </a:buClr>
              <a:buSzPct val="25000"/>
              <a:buFont typeface="Helvetica Neue"/>
              <a:buNone/>
            </a:pPr>
            <a:r>
              <a:rPr lang="en" sz="3200" b="1" i="0" u="none" strike="noStrike" cap="none">
                <a:solidFill>
                  <a:srgbClr val="22228B"/>
                </a:solidFill>
                <a:latin typeface="Helvetica Neue"/>
                <a:ea typeface="Helvetica Neue"/>
                <a:cs typeface="Helvetica Neue"/>
                <a:sym typeface="Helvetica Neue"/>
              </a:rPr>
              <a:t>Construct </a:t>
            </a:r>
            <a:r>
              <a:rPr lang="en" sz="3200">
                <a:solidFill>
                  <a:srgbClr val="22228B"/>
                </a:solidFill>
                <a:latin typeface="Helvetica Neue"/>
                <a:ea typeface="Helvetica Neue"/>
                <a:cs typeface="Helvetica Neue"/>
                <a:sym typeface="Helvetica Neue"/>
              </a:rPr>
              <a:t>e</a:t>
            </a:r>
            <a:r>
              <a:rPr lang="en" sz="3200" b="1" i="0" u="none" strike="noStrike" cap="none">
                <a:solidFill>
                  <a:srgbClr val="22228B"/>
                </a:solidFill>
                <a:latin typeface="Helvetica Neue"/>
                <a:ea typeface="Helvetica Neue"/>
                <a:cs typeface="Helvetica Neue"/>
                <a:sym typeface="Helvetica Neue"/>
              </a:rPr>
              <a:t>volutionary </a:t>
            </a:r>
            <a:r>
              <a:rPr lang="en" sz="3200">
                <a:solidFill>
                  <a:srgbClr val="22228B"/>
                </a:solidFill>
                <a:latin typeface="Helvetica Neue"/>
                <a:ea typeface="Helvetica Neue"/>
                <a:cs typeface="Helvetica Neue"/>
                <a:sym typeface="Helvetica Neue"/>
              </a:rPr>
              <a:t>t</a:t>
            </a:r>
            <a:r>
              <a:rPr lang="en" sz="3200" b="1" i="0" u="none" strike="noStrike" cap="none">
                <a:solidFill>
                  <a:srgbClr val="22228B"/>
                </a:solidFill>
                <a:latin typeface="Helvetica Neue"/>
                <a:ea typeface="Helvetica Neue"/>
                <a:cs typeface="Helvetica Neue"/>
                <a:sym typeface="Helvetica Neue"/>
              </a:rPr>
              <a:t>rees in pRCC</a:t>
            </a:r>
          </a:p>
        </p:txBody>
      </p:sp>
      <p:sp>
        <p:nvSpPr>
          <p:cNvPr id="1390" name="Shape 1390"/>
          <p:cNvSpPr txBox="1">
            <a:spLocks noGrp="1"/>
          </p:cNvSpPr>
          <p:nvPr>
            <p:ph type="body" idx="1"/>
          </p:nvPr>
        </p:nvSpPr>
        <p:spPr>
          <a:xfrm>
            <a:off x="685800" y="1333500"/>
            <a:ext cx="7772400" cy="3479100"/>
          </a:xfrm>
          <a:prstGeom prst="rect">
            <a:avLst/>
          </a:prstGeom>
          <a:noFill/>
          <a:ln>
            <a:noFill/>
          </a:ln>
        </p:spPr>
        <p:txBody>
          <a:bodyPr wrap="square" lIns="91425" tIns="45700" rIns="91425" bIns="45700" anchor="t" anchorCtr="0">
            <a:noAutofit/>
          </a:bodyPr>
          <a:lstStyle/>
          <a:p>
            <a:pPr marL="342900" marR="0" lvl="0" indent="-317500" algn="l" rtl="0">
              <a:spcBef>
                <a:spcPts val="0"/>
              </a:spcBef>
              <a:buClr>
                <a:srgbClr val="000000"/>
              </a:buClr>
              <a:buSzPct val="100000"/>
              <a:buFont typeface="Arial"/>
              <a:buChar char="•"/>
            </a:pPr>
            <a:r>
              <a:rPr lang="en" sz="2000" b="0" i="0" u="none" strike="noStrike" cap="none">
                <a:solidFill>
                  <a:srgbClr val="000000"/>
                </a:solidFill>
                <a:latin typeface="Helvetica Neue"/>
                <a:ea typeface="Helvetica Neue"/>
                <a:cs typeface="Helvetica Neue"/>
                <a:sym typeface="Helvetica Neue"/>
              </a:rPr>
              <a:t>Infer mutation order and tree structure based on mutation abundance (PhyloWGS, Deshwar et al., 2015)</a:t>
            </a:r>
          </a:p>
          <a:p>
            <a:pPr marL="342900" marR="0" lvl="0" indent="-317500" algn="l" rtl="0">
              <a:spcBef>
                <a:spcPts val="0"/>
              </a:spcBef>
              <a:buClr>
                <a:srgbClr val="000000"/>
              </a:buClr>
              <a:buSzPct val="100000"/>
              <a:buFont typeface="Helvetica Neue"/>
              <a:buChar char="•"/>
            </a:pPr>
            <a:r>
              <a:rPr lang="en" sz="2000">
                <a:solidFill>
                  <a:srgbClr val="000000"/>
                </a:solidFill>
                <a:latin typeface="Helvetica Neue"/>
                <a:ea typeface="Helvetica Neue"/>
                <a:cs typeface="Helvetica Neue"/>
                <a:sym typeface="Helvetica Neue"/>
              </a:rPr>
              <a:t>Some of the key mutations occur in all the clones while others are just in some parts of the tree </a:t>
            </a:r>
          </a:p>
        </p:txBody>
      </p:sp>
      <p:grpSp>
        <p:nvGrpSpPr>
          <p:cNvPr id="1391" name="Shape 1391"/>
          <p:cNvGrpSpPr/>
          <p:nvPr/>
        </p:nvGrpSpPr>
        <p:grpSpPr>
          <a:xfrm>
            <a:off x="1403640" y="2880738"/>
            <a:ext cx="2060347" cy="1460537"/>
            <a:chOff x="2029540" y="937599"/>
            <a:chExt cx="2179570" cy="1545051"/>
          </a:xfrm>
        </p:grpSpPr>
        <p:grpSp>
          <p:nvGrpSpPr>
            <p:cNvPr id="1392" name="Shape 1392"/>
            <p:cNvGrpSpPr/>
            <p:nvPr/>
          </p:nvGrpSpPr>
          <p:grpSpPr>
            <a:xfrm>
              <a:off x="2029540" y="937599"/>
              <a:ext cx="2172600" cy="1545051"/>
              <a:chOff x="2029540" y="937599"/>
              <a:chExt cx="2172600" cy="1545051"/>
            </a:xfrm>
          </p:grpSpPr>
          <p:pic>
            <p:nvPicPr>
              <p:cNvPr id="1393" name="Shape 1393" descr="Presentation1.pdf"/>
              <p:cNvPicPr preferRelativeResize="0"/>
              <p:nvPr/>
            </p:nvPicPr>
            <p:blipFill rotWithShape="1">
              <a:blip r:embed="rId3">
                <a:alphaModFix/>
              </a:blip>
              <a:srcRect t="50765" r="52972" b="19555"/>
              <a:stretch/>
            </p:blipFill>
            <p:spPr>
              <a:xfrm>
                <a:off x="2029540" y="1795950"/>
                <a:ext cx="2172600" cy="686700"/>
              </a:xfrm>
              <a:prstGeom prst="rect">
                <a:avLst/>
              </a:prstGeom>
              <a:noFill/>
              <a:ln>
                <a:noFill/>
              </a:ln>
            </p:spPr>
          </p:pic>
          <p:sp>
            <p:nvSpPr>
              <p:cNvPr id="1394" name="Shape 1394"/>
              <p:cNvSpPr/>
              <p:nvPr/>
            </p:nvSpPr>
            <p:spPr>
              <a:xfrm>
                <a:off x="2960496" y="937599"/>
                <a:ext cx="1187700" cy="858300"/>
              </a:xfrm>
              <a:prstGeom prst="rect">
                <a:avLst/>
              </a:prstGeom>
              <a:solidFill>
                <a:schemeClr val="lt1"/>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grpSp>
        <p:sp>
          <p:nvSpPr>
            <p:cNvPr id="1395" name="Shape 1395"/>
            <p:cNvSpPr txBox="1"/>
            <p:nvPr/>
          </p:nvSpPr>
          <p:spPr>
            <a:xfrm>
              <a:off x="2385710" y="1227343"/>
              <a:ext cx="1823400" cy="6105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050" i="1">
                  <a:solidFill>
                    <a:srgbClr val="CC1A1D"/>
                  </a:solidFill>
                  <a:latin typeface="Helvetica Neue"/>
                  <a:ea typeface="Helvetica Neue"/>
                  <a:cs typeface="Helvetica Neue"/>
                  <a:sym typeface="Helvetica Neue"/>
                </a:rPr>
                <a:t>DNMT3A</a:t>
              </a:r>
              <a:r>
                <a:rPr lang="en" sz="1050">
                  <a:solidFill>
                    <a:srgbClr val="CC1A1D"/>
                  </a:solidFill>
                  <a:latin typeface="Helvetica Neue"/>
                  <a:ea typeface="Helvetica Neue"/>
                  <a:cs typeface="Helvetica Neue"/>
                  <a:sym typeface="Helvetica Neue"/>
                </a:rPr>
                <a:t>: premature stop</a:t>
              </a:r>
            </a:p>
            <a:p>
              <a:pPr marL="0" marR="0" lvl="0" indent="0" algn="l" rtl="0">
                <a:spcBef>
                  <a:spcPts val="0"/>
                </a:spcBef>
                <a:buSzPct val="25000"/>
                <a:buNone/>
              </a:pPr>
              <a:r>
                <a:rPr lang="en" sz="1050" i="1">
                  <a:solidFill>
                    <a:srgbClr val="CC1A1D"/>
                  </a:solidFill>
                  <a:latin typeface="Helvetica Neue"/>
                  <a:ea typeface="Helvetica Neue"/>
                  <a:cs typeface="Helvetica Neue"/>
                  <a:sym typeface="Helvetica Neue"/>
                </a:rPr>
                <a:t>NEAT1</a:t>
              </a:r>
              <a:r>
                <a:rPr lang="en" sz="1050">
                  <a:solidFill>
                    <a:srgbClr val="CC1A1D"/>
                  </a:solidFill>
                  <a:latin typeface="Helvetica Neue"/>
                  <a:ea typeface="Helvetica Neue"/>
                  <a:cs typeface="Helvetica Neue"/>
                  <a:sym typeface="Helvetica Neue"/>
                </a:rPr>
                <a:t>: noncoding</a:t>
              </a:r>
            </a:p>
            <a:p>
              <a:pPr marL="0" marR="0" lvl="0" indent="0" algn="l" rtl="0">
                <a:spcBef>
                  <a:spcPts val="0"/>
                </a:spcBef>
                <a:buSzPct val="25000"/>
                <a:buNone/>
              </a:pPr>
              <a:r>
                <a:rPr lang="en" sz="1050" i="1">
                  <a:solidFill>
                    <a:srgbClr val="CC1A1D"/>
                  </a:solidFill>
                  <a:latin typeface="Helvetica Neue"/>
                  <a:ea typeface="Helvetica Neue"/>
                  <a:cs typeface="Helvetica Neue"/>
                  <a:sym typeface="Helvetica Neue"/>
                </a:rPr>
                <a:t>SMARCA4</a:t>
              </a:r>
              <a:r>
                <a:rPr lang="en" sz="1050">
                  <a:solidFill>
                    <a:srgbClr val="CC1A1D"/>
                  </a:solidFill>
                  <a:latin typeface="Helvetica Neue"/>
                  <a:ea typeface="Helvetica Neue"/>
                  <a:cs typeface="Helvetica Neue"/>
                  <a:sym typeface="Helvetica Neue"/>
                </a:rPr>
                <a:t>: missense</a:t>
              </a:r>
            </a:p>
          </p:txBody>
        </p:sp>
      </p:grpSp>
      <p:grpSp>
        <p:nvGrpSpPr>
          <p:cNvPr id="1396" name="Shape 1396"/>
          <p:cNvGrpSpPr/>
          <p:nvPr/>
        </p:nvGrpSpPr>
        <p:grpSpPr>
          <a:xfrm>
            <a:off x="3995924" y="2520808"/>
            <a:ext cx="2734433" cy="2019587"/>
            <a:chOff x="126062" y="3379637"/>
            <a:chExt cx="3041977" cy="2246732"/>
          </a:xfrm>
        </p:grpSpPr>
        <p:grpSp>
          <p:nvGrpSpPr>
            <p:cNvPr id="1397" name="Shape 1397"/>
            <p:cNvGrpSpPr/>
            <p:nvPr/>
          </p:nvGrpSpPr>
          <p:grpSpPr>
            <a:xfrm>
              <a:off x="126062" y="3424292"/>
              <a:ext cx="3041977" cy="2202076"/>
              <a:chOff x="4758088" y="729750"/>
              <a:chExt cx="3218002" cy="2329500"/>
            </a:xfrm>
          </p:grpSpPr>
          <p:pic>
            <p:nvPicPr>
              <p:cNvPr id="1398" name="Shape 1398" descr="Presentation1.pdf"/>
              <p:cNvPicPr preferRelativeResize="0"/>
              <p:nvPr/>
            </p:nvPicPr>
            <p:blipFill rotWithShape="1">
              <a:blip r:embed="rId4">
                <a:alphaModFix/>
              </a:blip>
              <a:srcRect l="50352" t="9214"/>
              <a:stretch/>
            </p:blipFill>
            <p:spPr>
              <a:xfrm>
                <a:off x="4855952" y="729750"/>
                <a:ext cx="2543100" cy="2329500"/>
              </a:xfrm>
              <a:prstGeom prst="rect">
                <a:avLst/>
              </a:prstGeom>
              <a:noFill/>
              <a:ln>
                <a:noFill/>
              </a:ln>
            </p:spPr>
          </p:pic>
          <p:sp>
            <p:nvSpPr>
              <p:cNvPr id="1399" name="Shape 1399"/>
              <p:cNvSpPr/>
              <p:nvPr/>
            </p:nvSpPr>
            <p:spPr>
              <a:xfrm>
                <a:off x="4855952" y="1123413"/>
                <a:ext cx="976500" cy="858300"/>
              </a:xfrm>
              <a:prstGeom prst="rect">
                <a:avLst/>
              </a:prstGeom>
              <a:solidFill>
                <a:schemeClr val="lt1"/>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400" name="Shape 1400"/>
              <p:cNvSpPr/>
              <p:nvPr/>
            </p:nvSpPr>
            <p:spPr>
              <a:xfrm>
                <a:off x="6619319" y="1265204"/>
                <a:ext cx="976500" cy="519000"/>
              </a:xfrm>
              <a:prstGeom prst="rect">
                <a:avLst/>
              </a:prstGeom>
              <a:solidFill>
                <a:schemeClr val="lt1"/>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401" name="Shape 1401"/>
              <p:cNvSpPr txBox="1"/>
              <p:nvPr/>
            </p:nvSpPr>
            <p:spPr>
              <a:xfrm>
                <a:off x="6375890" y="1174121"/>
                <a:ext cx="1600200" cy="4890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050" i="1">
                    <a:solidFill>
                      <a:srgbClr val="FC9E4F"/>
                    </a:solidFill>
                    <a:latin typeface="Helvetica Neue"/>
                    <a:ea typeface="Helvetica Neue"/>
                    <a:cs typeface="Helvetica Neue"/>
                    <a:sym typeface="Helvetica Neue"/>
                  </a:rPr>
                  <a:t>MET</a:t>
                </a:r>
                <a:r>
                  <a:rPr lang="en" sz="1050">
                    <a:solidFill>
                      <a:srgbClr val="FC9E4F"/>
                    </a:solidFill>
                    <a:latin typeface="Helvetica Neue"/>
                    <a:ea typeface="Helvetica Neue"/>
                    <a:cs typeface="Helvetica Neue"/>
                    <a:sym typeface="Helvetica Neue"/>
                  </a:rPr>
                  <a:t>: noncoding</a:t>
                </a:r>
              </a:p>
              <a:p>
                <a:pPr marL="0" marR="0" lvl="0" indent="0" algn="l" rtl="0">
                  <a:spcBef>
                    <a:spcPts val="0"/>
                  </a:spcBef>
                  <a:buSzPct val="25000"/>
                  <a:buNone/>
                </a:pPr>
                <a:r>
                  <a:rPr lang="en" sz="1050" i="1">
                    <a:solidFill>
                      <a:srgbClr val="FC9E4F"/>
                    </a:solidFill>
                    <a:latin typeface="Helvetica Neue"/>
                    <a:ea typeface="Helvetica Neue"/>
                    <a:cs typeface="Helvetica Neue"/>
                    <a:sym typeface="Helvetica Neue"/>
                  </a:rPr>
                  <a:t>ERRFI1</a:t>
                </a:r>
                <a:r>
                  <a:rPr lang="en" sz="1050">
                    <a:solidFill>
                      <a:srgbClr val="FC9E4F"/>
                    </a:solidFill>
                    <a:latin typeface="Helvetica Neue"/>
                    <a:ea typeface="Helvetica Neue"/>
                    <a:cs typeface="Helvetica Neue"/>
                    <a:sym typeface="Helvetica Neue"/>
                  </a:rPr>
                  <a:t>: noncoding</a:t>
                </a:r>
              </a:p>
            </p:txBody>
          </p:sp>
          <p:sp>
            <p:nvSpPr>
              <p:cNvPr id="1402" name="Shape 1402"/>
              <p:cNvSpPr txBox="1"/>
              <p:nvPr/>
            </p:nvSpPr>
            <p:spPr>
              <a:xfrm>
                <a:off x="4758088" y="1422609"/>
                <a:ext cx="1520700" cy="298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050" i="1">
                    <a:solidFill>
                      <a:srgbClr val="CC1A1D"/>
                    </a:solidFill>
                    <a:latin typeface="Helvetica Neue"/>
                    <a:ea typeface="Helvetica Neue"/>
                    <a:cs typeface="Helvetica Neue"/>
                    <a:sym typeface="Helvetica Neue"/>
                  </a:rPr>
                  <a:t>KDM6A</a:t>
                </a:r>
                <a:r>
                  <a:rPr lang="en" sz="1050">
                    <a:solidFill>
                      <a:srgbClr val="CC1A1D"/>
                    </a:solidFill>
                    <a:latin typeface="Helvetica Neue"/>
                    <a:ea typeface="Helvetica Neue"/>
                    <a:cs typeface="Helvetica Neue"/>
                    <a:sym typeface="Helvetica Neue"/>
                  </a:rPr>
                  <a:t>: missense</a:t>
                </a:r>
              </a:p>
            </p:txBody>
          </p:sp>
        </p:grpSp>
        <p:sp>
          <p:nvSpPr>
            <p:cNvPr id="1403" name="Shape 1403"/>
            <p:cNvSpPr/>
            <p:nvPr/>
          </p:nvSpPr>
          <p:spPr>
            <a:xfrm>
              <a:off x="1705726" y="3379637"/>
              <a:ext cx="923100" cy="69600"/>
            </a:xfrm>
            <a:prstGeom prst="rect">
              <a:avLst/>
            </a:prstGeom>
            <a:solidFill>
              <a:schemeClr val="lt1"/>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grpSp>
      <p:pic>
        <p:nvPicPr>
          <p:cNvPr id="1404" name="Shape 1404" descr="journal.pgen.1006685.g004.PNG"/>
          <p:cNvPicPr preferRelativeResize="0"/>
          <p:nvPr/>
        </p:nvPicPr>
        <p:blipFill rotWithShape="1">
          <a:blip r:embed="rId5">
            <a:alphaModFix/>
          </a:blip>
          <a:srcRect l="12997" t="69127" r="73396" b="-99"/>
          <a:stretch/>
        </p:blipFill>
        <p:spPr>
          <a:xfrm>
            <a:off x="5292475" y="3321775"/>
            <a:ext cx="1511799" cy="1460526"/>
          </a:xfrm>
          <a:prstGeom prst="rect">
            <a:avLst/>
          </a:prstGeom>
          <a:noFill/>
          <a:ln>
            <a:noFill/>
          </a:ln>
        </p:spPr>
      </p:pic>
      <p:sp>
        <p:nvSpPr>
          <p:cNvPr id="1405" name="Shape 1405"/>
          <p:cNvSpPr txBox="1"/>
          <p:nvPr/>
        </p:nvSpPr>
        <p:spPr>
          <a:xfrm>
            <a:off x="5191025" y="4856227"/>
            <a:ext cx="3607200" cy="400800"/>
          </a:xfrm>
          <a:prstGeom prst="rect">
            <a:avLst/>
          </a:prstGeom>
          <a:noFill/>
          <a:ln>
            <a:noFill/>
          </a:ln>
        </p:spPr>
        <p:txBody>
          <a:bodyPr wrap="square" lIns="91425" tIns="45700" rIns="91425" bIns="45700" anchor="t" anchorCtr="0">
            <a:noAutofit/>
          </a:bodyPr>
          <a:lstStyle/>
          <a:p>
            <a:pPr lvl="0" rtl="0">
              <a:spcBef>
                <a:spcPts val="0"/>
              </a:spcBef>
              <a:buClr>
                <a:schemeClr val="dk1"/>
              </a:buClr>
              <a:buSzPct val="25000"/>
              <a:buFont typeface="Arial"/>
              <a:buNone/>
            </a:pPr>
            <a:r>
              <a:rPr lang="en" sz="1000">
                <a:solidFill>
                  <a:srgbClr val="666666"/>
                </a:solidFill>
                <a:latin typeface="Helvetica Neue"/>
                <a:ea typeface="Helvetica Neue"/>
                <a:cs typeface="Helvetica Neue"/>
                <a:sym typeface="Helvetica Neue"/>
              </a:rPr>
              <a:t>[S. Li, B. Shuch and M. Gerstein PLOS Genetics (‘17)] </a:t>
            </a:r>
          </a:p>
          <a:p>
            <a:pPr marL="0" marR="0" lvl="0" indent="0" algn="l" rtl="0">
              <a:lnSpc>
                <a:spcPct val="100000"/>
              </a:lnSpc>
              <a:spcBef>
                <a:spcPts val="0"/>
              </a:spcBef>
              <a:spcAft>
                <a:spcPts val="0"/>
              </a:spcAft>
              <a:buClr>
                <a:srgbClr val="7F7F7F"/>
              </a:buClr>
              <a:buSzPct val="25000"/>
              <a:buFont typeface="Calibri"/>
              <a:buNone/>
            </a:pPr>
            <a:r>
              <a:rPr lang="en" sz="1600">
                <a:solidFill>
                  <a:srgbClr val="7F7F7F"/>
                </a:solidFill>
              </a:rPr>
              <a:t> </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sp>
        <p:nvSpPr>
          <p:cNvPr id="1411" name="Shape 1411"/>
          <p:cNvSpPr txBox="1"/>
          <p:nvPr/>
        </p:nvSpPr>
        <p:spPr>
          <a:xfrm>
            <a:off x="5191025" y="4703827"/>
            <a:ext cx="3607200" cy="400800"/>
          </a:xfrm>
          <a:prstGeom prst="rect">
            <a:avLst/>
          </a:prstGeom>
          <a:noFill/>
          <a:ln>
            <a:noFill/>
          </a:ln>
        </p:spPr>
        <p:txBody>
          <a:bodyPr wrap="square" lIns="91425" tIns="45700" rIns="91425" bIns="45700" anchor="t" anchorCtr="0">
            <a:noAutofit/>
          </a:bodyPr>
          <a:lstStyle/>
          <a:p>
            <a:pPr lvl="0" rtl="0">
              <a:spcBef>
                <a:spcPts val="0"/>
              </a:spcBef>
              <a:buClr>
                <a:schemeClr val="dk1"/>
              </a:buClr>
              <a:buSzPct val="25000"/>
              <a:buFont typeface="Arial"/>
              <a:buNone/>
            </a:pPr>
            <a:r>
              <a:rPr lang="en" sz="1000">
                <a:solidFill>
                  <a:srgbClr val="666666"/>
                </a:solidFill>
                <a:latin typeface="Helvetica Neue"/>
                <a:ea typeface="Helvetica Neue"/>
                <a:cs typeface="Helvetica Neue"/>
                <a:sym typeface="Helvetica Neue"/>
              </a:rPr>
              <a:t>[S. Li, B. Shuch and M. Gerstein PLOS Genetics (‘17)] </a:t>
            </a:r>
          </a:p>
          <a:p>
            <a:pPr marL="0" marR="0" lvl="0" indent="0" algn="l" rtl="0">
              <a:lnSpc>
                <a:spcPct val="100000"/>
              </a:lnSpc>
              <a:spcBef>
                <a:spcPts val="0"/>
              </a:spcBef>
              <a:spcAft>
                <a:spcPts val="0"/>
              </a:spcAft>
              <a:buClr>
                <a:srgbClr val="7F7F7F"/>
              </a:buClr>
              <a:buSzPct val="25000"/>
              <a:buFont typeface="Calibri"/>
              <a:buNone/>
            </a:pPr>
            <a:r>
              <a:rPr lang="en" sz="1600">
                <a:solidFill>
                  <a:srgbClr val="7F7F7F"/>
                </a:solidFill>
              </a:rPr>
              <a:t> </a:t>
            </a:r>
          </a:p>
        </p:txBody>
      </p:sp>
      <p:grpSp>
        <p:nvGrpSpPr>
          <p:cNvPr id="1412" name="Shape 1412"/>
          <p:cNvGrpSpPr/>
          <p:nvPr/>
        </p:nvGrpSpPr>
        <p:grpSpPr>
          <a:xfrm>
            <a:off x="539552" y="135043"/>
            <a:ext cx="6235221" cy="4770619"/>
            <a:chOff x="8149" y="46384"/>
            <a:chExt cx="9297973" cy="7113956"/>
          </a:xfrm>
        </p:grpSpPr>
        <p:pic>
          <p:nvPicPr>
            <p:cNvPr id="1413" name="Shape 1413"/>
            <p:cNvPicPr preferRelativeResize="0"/>
            <p:nvPr/>
          </p:nvPicPr>
          <p:blipFill rotWithShape="1">
            <a:blip r:embed="rId3">
              <a:alphaModFix/>
            </a:blip>
            <a:srcRect r="6129" b="3809"/>
            <a:stretch/>
          </p:blipFill>
          <p:spPr>
            <a:xfrm>
              <a:off x="8149" y="46384"/>
              <a:ext cx="9144000" cy="6646800"/>
            </a:xfrm>
            <a:prstGeom prst="rect">
              <a:avLst/>
            </a:prstGeom>
            <a:noFill/>
            <a:ln>
              <a:noFill/>
            </a:ln>
          </p:spPr>
        </p:pic>
        <p:sp>
          <p:nvSpPr>
            <p:cNvPr id="1414" name="Shape 1414"/>
            <p:cNvSpPr txBox="1"/>
            <p:nvPr/>
          </p:nvSpPr>
          <p:spPr>
            <a:xfrm>
              <a:off x="8095361" y="6791040"/>
              <a:ext cx="184800" cy="3693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415" name="Shape 1415"/>
            <p:cNvSpPr txBox="1"/>
            <p:nvPr/>
          </p:nvSpPr>
          <p:spPr>
            <a:xfrm>
              <a:off x="7874597" y="6038229"/>
              <a:ext cx="728100" cy="4203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600">
                  <a:solidFill>
                    <a:schemeClr val="dk1"/>
                  </a:solidFill>
                  <a:latin typeface="Helvetica Neue"/>
                  <a:ea typeface="Helvetica Neue"/>
                  <a:cs typeface="Helvetica Neue"/>
                  <a:sym typeface="Helvetica Neue"/>
                </a:rPr>
                <a:t>Mutation</a:t>
              </a:r>
            </a:p>
            <a:p>
              <a:pPr marL="0" marR="0" lvl="0" indent="0" algn="l" rtl="0">
                <a:spcBef>
                  <a:spcPts val="0"/>
                </a:spcBef>
                <a:buSzPct val="25000"/>
                <a:buNone/>
              </a:pPr>
              <a:r>
                <a:rPr lang="en" sz="600">
                  <a:solidFill>
                    <a:schemeClr val="dk1"/>
                  </a:solidFill>
                  <a:latin typeface="Helvetica Neue"/>
                  <a:ea typeface="Helvetica Neue"/>
                  <a:cs typeface="Helvetica Neue"/>
                  <a:sym typeface="Helvetica Neue"/>
                </a:rPr>
                <a:t>distance</a:t>
              </a:r>
            </a:p>
          </p:txBody>
        </p:sp>
        <p:grpSp>
          <p:nvGrpSpPr>
            <p:cNvPr id="1416" name="Shape 1416"/>
            <p:cNvGrpSpPr/>
            <p:nvPr/>
          </p:nvGrpSpPr>
          <p:grpSpPr>
            <a:xfrm>
              <a:off x="7874597" y="6316289"/>
              <a:ext cx="770269" cy="548422"/>
              <a:chOff x="287329" y="5564447"/>
              <a:chExt cx="770269" cy="548422"/>
            </a:xfrm>
          </p:grpSpPr>
          <p:sp>
            <p:nvSpPr>
              <p:cNvPr id="1417" name="Shape 1417"/>
              <p:cNvSpPr txBox="1"/>
              <p:nvPr/>
            </p:nvSpPr>
            <p:spPr>
              <a:xfrm>
                <a:off x="287329" y="5832669"/>
                <a:ext cx="753900" cy="2802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600">
                    <a:solidFill>
                      <a:schemeClr val="dk1"/>
                    </a:solidFill>
                    <a:latin typeface="Helvetica Neue"/>
                    <a:ea typeface="Helvetica Neue"/>
                    <a:cs typeface="Helvetica Neue"/>
                    <a:sym typeface="Helvetica Neue"/>
                  </a:rPr>
                  <a:t>Germline</a:t>
                </a:r>
              </a:p>
            </p:txBody>
          </p:sp>
          <p:sp>
            <p:nvSpPr>
              <p:cNvPr id="1418" name="Shape 1418"/>
              <p:cNvSpPr txBox="1"/>
              <p:nvPr/>
            </p:nvSpPr>
            <p:spPr>
              <a:xfrm>
                <a:off x="615098" y="5564447"/>
                <a:ext cx="442500" cy="2802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600">
                    <a:solidFill>
                      <a:schemeClr val="dk1"/>
                    </a:solidFill>
                    <a:latin typeface="Helvetica Neue"/>
                    <a:ea typeface="Helvetica Neue"/>
                    <a:cs typeface="Helvetica Neue"/>
                    <a:sym typeface="Helvetica Neue"/>
                  </a:rPr>
                  <a:t>0.5</a:t>
                </a:r>
              </a:p>
            </p:txBody>
          </p:sp>
        </p:grpSp>
        <p:sp>
          <p:nvSpPr>
            <p:cNvPr id="1419" name="Shape 1419"/>
            <p:cNvSpPr txBox="1"/>
            <p:nvPr/>
          </p:nvSpPr>
          <p:spPr>
            <a:xfrm>
              <a:off x="8415722" y="6042159"/>
              <a:ext cx="890400" cy="420300"/>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r>
                <a:rPr lang="en" sz="600">
                  <a:solidFill>
                    <a:schemeClr val="dk1"/>
                  </a:solidFill>
                  <a:latin typeface="Helvetica Neue"/>
                  <a:ea typeface="Helvetica Neue"/>
                  <a:cs typeface="Helvetica Neue"/>
                  <a:sym typeface="Helvetica Neue"/>
                </a:rPr>
                <a:t>Populations</a:t>
              </a:r>
            </a:p>
            <a:p>
              <a:pPr marL="0" marR="0" lvl="0" indent="0" algn="ctr" rtl="0">
                <a:spcBef>
                  <a:spcPts val="0"/>
                </a:spcBef>
                <a:buSzPct val="25000"/>
                <a:buNone/>
              </a:pPr>
              <a:r>
                <a:rPr lang="en" sz="600">
                  <a:solidFill>
                    <a:schemeClr val="dk1"/>
                  </a:solidFill>
                  <a:latin typeface="Helvetica Neue"/>
                  <a:ea typeface="Helvetica Neue"/>
                  <a:cs typeface="Helvetica Neue"/>
                  <a:sym typeface="Helvetica Neue"/>
                </a:rPr>
                <a:t>(%)</a:t>
              </a:r>
            </a:p>
          </p:txBody>
        </p:sp>
      </p:gr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424"/>
        <p:cNvGrpSpPr/>
        <p:nvPr/>
      </p:nvGrpSpPr>
      <p:grpSpPr>
        <a:xfrm>
          <a:off x="0" y="0"/>
          <a:ext cx="0" cy="0"/>
          <a:chOff x="0" y="0"/>
          <a:chExt cx="0" cy="0"/>
        </a:xfrm>
      </p:grpSpPr>
      <p:sp>
        <p:nvSpPr>
          <p:cNvPr id="1425" name="Shape 1425"/>
          <p:cNvSpPr txBox="1"/>
          <p:nvPr/>
        </p:nvSpPr>
        <p:spPr>
          <a:xfrm>
            <a:off x="5191025" y="4703827"/>
            <a:ext cx="3607200" cy="400800"/>
          </a:xfrm>
          <a:prstGeom prst="rect">
            <a:avLst/>
          </a:prstGeom>
          <a:noFill/>
          <a:ln>
            <a:noFill/>
          </a:ln>
        </p:spPr>
        <p:txBody>
          <a:bodyPr wrap="square" lIns="91425" tIns="45700" rIns="91425" bIns="45700" anchor="t" anchorCtr="0">
            <a:noAutofit/>
          </a:bodyPr>
          <a:lstStyle/>
          <a:p>
            <a:pPr lvl="0" rtl="0">
              <a:spcBef>
                <a:spcPts val="0"/>
              </a:spcBef>
              <a:buClr>
                <a:schemeClr val="dk1"/>
              </a:buClr>
              <a:buSzPct val="25000"/>
              <a:buFont typeface="Arial"/>
              <a:buNone/>
            </a:pPr>
            <a:r>
              <a:rPr lang="en" sz="1000">
                <a:solidFill>
                  <a:srgbClr val="666666"/>
                </a:solidFill>
                <a:latin typeface="Helvetica Neue"/>
                <a:ea typeface="Helvetica Neue"/>
                <a:cs typeface="Helvetica Neue"/>
                <a:sym typeface="Helvetica Neue"/>
              </a:rPr>
              <a:t>[S. Li, B. Shuch and M. Gerstein PLOS Genetics (‘17)] </a:t>
            </a:r>
          </a:p>
          <a:p>
            <a:pPr marL="0" marR="0" lvl="0" indent="0" algn="l" rtl="0">
              <a:lnSpc>
                <a:spcPct val="100000"/>
              </a:lnSpc>
              <a:spcBef>
                <a:spcPts val="0"/>
              </a:spcBef>
              <a:spcAft>
                <a:spcPts val="0"/>
              </a:spcAft>
              <a:buClr>
                <a:srgbClr val="7F7F7F"/>
              </a:buClr>
              <a:buSzPct val="25000"/>
              <a:buFont typeface="Calibri"/>
              <a:buNone/>
            </a:pPr>
            <a:r>
              <a:rPr lang="en" sz="1600">
                <a:solidFill>
                  <a:srgbClr val="7F7F7F"/>
                </a:solidFill>
              </a:rPr>
              <a:t> </a:t>
            </a:r>
          </a:p>
        </p:txBody>
      </p:sp>
      <p:grpSp>
        <p:nvGrpSpPr>
          <p:cNvPr id="1426" name="Shape 1426"/>
          <p:cNvGrpSpPr/>
          <p:nvPr/>
        </p:nvGrpSpPr>
        <p:grpSpPr>
          <a:xfrm>
            <a:off x="539552" y="123478"/>
            <a:ext cx="6235221" cy="4782185"/>
            <a:chOff x="8149" y="29137"/>
            <a:chExt cx="9297973" cy="7131203"/>
          </a:xfrm>
        </p:grpSpPr>
        <p:pic>
          <p:nvPicPr>
            <p:cNvPr id="1427" name="Shape 1427"/>
            <p:cNvPicPr preferRelativeResize="0"/>
            <p:nvPr/>
          </p:nvPicPr>
          <p:blipFill rotWithShape="1">
            <a:blip r:embed="rId3">
              <a:alphaModFix/>
            </a:blip>
            <a:srcRect r="6129" b="3809"/>
            <a:stretch/>
          </p:blipFill>
          <p:spPr>
            <a:xfrm>
              <a:off x="8149" y="46384"/>
              <a:ext cx="9144000" cy="6646800"/>
            </a:xfrm>
            <a:prstGeom prst="rect">
              <a:avLst/>
            </a:prstGeom>
            <a:noFill/>
            <a:ln>
              <a:noFill/>
            </a:ln>
          </p:spPr>
        </p:pic>
        <p:sp>
          <p:nvSpPr>
            <p:cNvPr id="1428" name="Shape 1428"/>
            <p:cNvSpPr/>
            <p:nvPr/>
          </p:nvSpPr>
          <p:spPr>
            <a:xfrm>
              <a:off x="115525" y="29137"/>
              <a:ext cx="1097400" cy="1097400"/>
            </a:xfrm>
            <a:prstGeom prst="rect">
              <a:avLst/>
            </a:prstGeom>
            <a:noFill/>
            <a:ln w="38100" cap="flat" cmpd="sng">
              <a:solidFill>
                <a:srgbClr val="D01C8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429" name="Shape 1429"/>
            <p:cNvSpPr/>
            <p:nvPr/>
          </p:nvSpPr>
          <p:spPr>
            <a:xfrm>
              <a:off x="8025315" y="4612526"/>
              <a:ext cx="1097400" cy="1118700"/>
            </a:xfrm>
            <a:prstGeom prst="rect">
              <a:avLst/>
            </a:prstGeom>
            <a:noFill/>
            <a:ln w="38100" cap="flat" cmpd="sng">
              <a:solidFill>
                <a:srgbClr val="D01C8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430" name="Shape 1430"/>
            <p:cNvSpPr/>
            <p:nvPr/>
          </p:nvSpPr>
          <p:spPr>
            <a:xfrm>
              <a:off x="1657124" y="1154613"/>
              <a:ext cx="1097400" cy="1097400"/>
            </a:xfrm>
            <a:prstGeom prst="rect">
              <a:avLst/>
            </a:prstGeom>
            <a:noFill/>
            <a:ln w="38100" cap="flat" cmpd="sng">
              <a:solidFill>
                <a:srgbClr val="D01C8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431" name="Shape 1431"/>
            <p:cNvSpPr/>
            <p:nvPr/>
          </p:nvSpPr>
          <p:spPr>
            <a:xfrm>
              <a:off x="4843566" y="2312377"/>
              <a:ext cx="1097400" cy="1097400"/>
            </a:xfrm>
            <a:prstGeom prst="rect">
              <a:avLst/>
            </a:prstGeom>
            <a:noFill/>
            <a:ln w="38100" cap="flat" cmpd="sng">
              <a:solidFill>
                <a:srgbClr val="D01C8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432" name="Shape 1432"/>
            <p:cNvSpPr/>
            <p:nvPr/>
          </p:nvSpPr>
          <p:spPr>
            <a:xfrm>
              <a:off x="8025315" y="3419134"/>
              <a:ext cx="1097400" cy="1097400"/>
            </a:xfrm>
            <a:prstGeom prst="rect">
              <a:avLst/>
            </a:prstGeom>
            <a:noFill/>
            <a:ln w="38100" cap="flat" cmpd="sng">
              <a:solidFill>
                <a:srgbClr val="D01C8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433" name="Shape 1433"/>
            <p:cNvSpPr/>
            <p:nvPr/>
          </p:nvSpPr>
          <p:spPr>
            <a:xfrm>
              <a:off x="8025315" y="2271302"/>
              <a:ext cx="1097400" cy="1097400"/>
            </a:xfrm>
            <a:prstGeom prst="rect">
              <a:avLst/>
            </a:prstGeom>
            <a:noFill/>
            <a:ln w="38100" cap="flat" cmpd="sng">
              <a:solidFill>
                <a:srgbClr val="B8E186"/>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34" name="Shape 1434"/>
            <p:cNvSpPr/>
            <p:nvPr/>
          </p:nvSpPr>
          <p:spPr>
            <a:xfrm>
              <a:off x="3336808" y="29137"/>
              <a:ext cx="1097400" cy="1097400"/>
            </a:xfrm>
            <a:prstGeom prst="rect">
              <a:avLst/>
            </a:prstGeom>
            <a:noFill/>
            <a:ln w="38100" cap="flat" cmpd="sng">
              <a:solidFill>
                <a:srgbClr val="B8E186"/>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35" name="Shape 1435"/>
            <p:cNvSpPr/>
            <p:nvPr/>
          </p:nvSpPr>
          <p:spPr>
            <a:xfrm>
              <a:off x="4842388" y="1169377"/>
              <a:ext cx="1097400" cy="1097400"/>
            </a:xfrm>
            <a:prstGeom prst="rect">
              <a:avLst/>
            </a:prstGeom>
            <a:noFill/>
            <a:ln w="38100" cap="flat" cmpd="sng">
              <a:solidFill>
                <a:srgbClr val="B8E186"/>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36" name="Shape 1436"/>
            <p:cNvSpPr/>
            <p:nvPr/>
          </p:nvSpPr>
          <p:spPr>
            <a:xfrm>
              <a:off x="6577279" y="2271302"/>
              <a:ext cx="1097400" cy="1097400"/>
            </a:xfrm>
            <a:prstGeom prst="rect">
              <a:avLst/>
            </a:prstGeom>
            <a:noFill/>
            <a:ln w="38100" cap="flat" cmpd="sng">
              <a:solidFill>
                <a:srgbClr val="B8E186"/>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37" name="Shape 1437"/>
            <p:cNvSpPr/>
            <p:nvPr/>
          </p:nvSpPr>
          <p:spPr>
            <a:xfrm>
              <a:off x="3362670" y="2342751"/>
              <a:ext cx="1097400" cy="1097400"/>
            </a:xfrm>
            <a:prstGeom prst="rect">
              <a:avLst/>
            </a:prstGeom>
            <a:noFill/>
            <a:ln w="38100" cap="flat" cmpd="sng">
              <a:solidFill>
                <a:srgbClr val="B8E186"/>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38" name="Shape 1438"/>
            <p:cNvSpPr/>
            <p:nvPr/>
          </p:nvSpPr>
          <p:spPr>
            <a:xfrm>
              <a:off x="3362670" y="1194105"/>
              <a:ext cx="1097400" cy="1097400"/>
            </a:xfrm>
            <a:prstGeom prst="rect">
              <a:avLst/>
            </a:prstGeom>
            <a:noFill/>
            <a:ln w="38100" cap="flat" cmpd="sng">
              <a:solidFill>
                <a:srgbClr val="B8E186"/>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39" name="Shape 1439"/>
            <p:cNvSpPr/>
            <p:nvPr/>
          </p:nvSpPr>
          <p:spPr>
            <a:xfrm>
              <a:off x="6584291" y="3422558"/>
              <a:ext cx="1097400" cy="1097400"/>
            </a:xfrm>
            <a:prstGeom prst="rect">
              <a:avLst/>
            </a:prstGeom>
            <a:noFill/>
            <a:ln w="38100" cap="flat" cmpd="sng">
              <a:solidFill>
                <a:srgbClr val="B8E186"/>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40" name="Shape 1440"/>
            <p:cNvSpPr/>
            <p:nvPr/>
          </p:nvSpPr>
          <p:spPr>
            <a:xfrm>
              <a:off x="6587743" y="4612526"/>
              <a:ext cx="1097400" cy="1097400"/>
            </a:xfrm>
            <a:prstGeom prst="rect">
              <a:avLst/>
            </a:prstGeom>
            <a:noFill/>
            <a:ln w="38100" cap="flat" cmpd="sng">
              <a:solidFill>
                <a:srgbClr val="B8E186"/>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41" name="Shape 1441"/>
            <p:cNvSpPr/>
            <p:nvPr/>
          </p:nvSpPr>
          <p:spPr>
            <a:xfrm>
              <a:off x="6587743" y="5773617"/>
              <a:ext cx="1097400" cy="945600"/>
            </a:xfrm>
            <a:prstGeom prst="rect">
              <a:avLst/>
            </a:prstGeom>
            <a:noFill/>
            <a:ln w="38100" cap="flat" cmpd="sng">
              <a:solidFill>
                <a:srgbClr val="B8E186"/>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42" name="Shape 1442"/>
            <p:cNvSpPr/>
            <p:nvPr/>
          </p:nvSpPr>
          <p:spPr>
            <a:xfrm>
              <a:off x="1660979" y="3440031"/>
              <a:ext cx="1097400" cy="1066800"/>
            </a:xfrm>
            <a:prstGeom prst="rect">
              <a:avLst/>
            </a:prstGeom>
            <a:noFill/>
            <a:ln w="38100" cap="flat" cmpd="sng">
              <a:solidFill>
                <a:srgbClr val="B8E186"/>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43" name="Shape 1443"/>
            <p:cNvSpPr/>
            <p:nvPr/>
          </p:nvSpPr>
          <p:spPr>
            <a:xfrm>
              <a:off x="115525" y="4646309"/>
              <a:ext cx="1097400" cy="1097400"/>
            </a:xfrm>
            <a:prstGeom prst="rect">
              <a:avLst/>
            </a:prstGeom>
            <a:noFill/>
            <a:ln w="38100" cap="flat" cmpd="sng">
              <a:solidFill>
                <a:srgbClr val="B8E186"/>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44" name="Shape 1444"/>
            <p:cNvSpPr/>
            <p:nvPr/>
          </p:nvSpPr>
          <p:spPr>
            <a:xfrm>
              <a:off x="1650564" y="4634050"/>
              <a:ext cx="1097400" cy="1097400"/>
            </a:xfrm>
            <a:prstGeom prst="rect">
              <a:avLst/>
            </a:prstGeom>
            <a:noFill/>
            <a:ln w="38100" cap="flat" cmpd="sng">
              <a:solidFill>
                <a:srgbClr val="B8E186"/>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45" name="Shape 1445"/>
            <p:cNvSpPr/>
            <p:nvPr/>
          </p:nvSpPr>
          <p:spPr>
            <a:xfrm>
              <a:off x="3362670" y="3482399"/>
              <a:ext cx="1152000" cy="1097400"/>
            </a:xfrm>
            <a:prstGeom prst="rect">
              <a:avLst/>
            </a:prstGeom>
            <a:noFill/>
            <a:ln w="38100" cap="flat" cmpd="sng">
              <a:solidFill>
                <a:srgbClr val="F1B6DA"/>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46" name="Shape 1446"/>
            <p:cNvSpPr/>
            <p:nvPr/>
          </p:nvSpPr>
          <p:spPr>
            <a:xfrm>
              <a:off x="1650564" y="2291385"/>
              <a:ext cx="1097400" cy="1097400"/>
            </a:xfrm>
            <a:prstGeom prst="rect">
              <a:avLst/>
            </a:prstGeom>
            <a:noFill/>
            <a:ln w="38100" cap="flat" cmpd="sng">
              <a:solidFill>
                <a:srgbClr val="F1B6DA"/>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47" name="Shape 1447"/>
            <p:cNvSpPr/>
            <p:nvPr/>
          </p:nvSpPr>
          <p:spPr>
            <a:xfrm>
              <a:off x="115525" y="2284035"/>
              <a:ext cx="1097400" cy="1097400"/>
            </a:xfrm>
            <a:prstGeom prst="rect">
              <a:avLst/>
            </a:prstGeom>
            <a:noFill/>
            <a:ln w="38100" cap="flat" cmpd="sng">
              <a:solidFill>
                <a:srgbClr val="F1B6DA"/>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48" name="Shape 1448"/>
            <p:cNvSpPr/>
            <p:nvPr/>
          </p:nvSpPr>
          <p:spPr>
            <a:xfrm>
              <a:off x="115525" y="3357796"/>
              <a:ext cx="1097400" cy="1097400"/>
            </a:xfrm>
            <a:prstGeom prst="rect">
              <a:avLst/>
            </a:prstGeom>
            <a:noFill/>
            <a:ln w="38100" cap="flat" cmpd="sng">
              <a:solidFill>
                <a:srgbClr val="F1B6DA"/>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49" name="Shape 1449"/>
            <p:cNvSpPr/>
            <p:nvPr/>
          </p:nvSpPr>
          <p:spPr>
            <a:xfrm>
              <a:off x="115525" y="5827446"/>
              <a:ext cx="1124700" cy="950700"/>
            </a:xfrm>
            <a:prstGeom prst="rect">
              <a:avLst/>
            </a:prstGeom>
            <a:noFill/>
            <a:ln w="38100" cap="flat" cmpd="sng">
              <a:solidFill>
                <a:srgbClr val="F1B6DA"/>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50" name="Shape 1450"/>
            <p:cNvSpPr txBox="1"/>
            <p:nvPr/>
          </p:nvSpPr>
          <p:spPr>
            <a:xfrm>
              <a:off x="8095361" y="6791040"/>
              <a:ext cx="184800" cy="3693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451" name="Shape 1451"/>
            <p:cNvSpPr txBox="1"/>
            <p:nvPr/>
          </p:nvSpPr>
          <p:spPr>
            <a:xfrm>
              <a:off x="7874597" y="6038229"/>
              <a:ext cx="728100" cy="4203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600">
                  <a:solidFill>
                    <a:schemeClr val="dk1"/>
                  </a:solidFill>
                  <a:latin typeface="Helvetica Neue"/>
                  <a:ea typeface="Helvetica Neue"/>
                  <a:cs typeface="Helvetica Neue"/>
                  <a:sym typeface="Helvetica Neue"/>
                </a:rPr>
                <a:t>Mutation</a:t>
              </a:r>
            </a:p>
            <a:p>
              <a:pPr marL="0" marR="0" lvl="0" indent="0" algn="l" rtl="0">
                <a:spcBef>
                  <a:spcPts val="0"/>
                </a:spcBef>
                <a:buSzPct val="25000"/>
                <a:buNone/>
              </a:pPr>
              <a:r>
                <a:rPr lang="en" sz="600">
                  <a:solidFill>
                    <a:schemeClr val="dk1"/>
                  </a:solidFill>
                  <a:latin typeface="Helvetica Neue"/>
                  <a:ea typeface="Helvetica Neue"/>
                  <a:cs typeface="Helvetica Neue"/>
                  <a:sym typeface="Helvetica Neue"/>
                </a:rPr>
                <a:t>distance</a:t>
              </a:r>
            </a:p>
          </p:txBody>
        </p:sp>
        <p:grpSp>
          <p:nvGrpSpPr>
            <p:cNvPr id="1452" name="Shape 1452"/>
            <p:cNvGrpSpPr/>
            <p:nvPr/>
          </p:nvGrpSpPr>
          <p:grpSpPr>
            <a:xfrm>
              <a:off x="7874597" y="6316289"/>
              <a:ext cx="770269" cy="548422"/>
              <a:chOff x="287329" y="5564447"/>
              <a:chExt cx="770269" cy="548422"/>
            </a:xfrm>
          </p:grpSpPr>
          <p:sp>
            <p:nvSpPr>
              <p:cNvPr id="1453" name="Shape 1453"/>
              <p:cNvSpPr txBox="1"/>
              <p:nvPr/>
            </p:nvSpPr>
            <p:spPr>
              <a:xfrm>
                <a:off x="287329" y="5832669"/>
                <a:ext cx="753900" cy="2802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600">
                    <a:solidFill>
                      <a:schemeClr val="dk1"/>
                    </a:solidFill>
                    <a:latin typeface="Helvetica Neue"/>
                    <a:ea typeface="Helvetica Neue"/>
                    <a:cs typeface="Helvetica Neue"/>
                    <a:sym typeface="Helvetica Neue"/>
                  </a:rPr>
                  <a:t>Germline</a:t>
                </a:r>
              </a:p>
            </p:txBody>
          </p:sp>
          <p:sp>
            <p:nvSpPr>
              <p:cNvPr id="1454" name="Shape 1454"/>
              <p:cNvSpPr txBox="1"/>
              <p:nvPr/>
            </p:nvSpPr>
            <p:spPr>
              <a:xfrm>
                <a:off x="615098" y="5564447"/>
                <a:ext cx="442500" cy="2802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600">
                    <a:solidFill>
                      <a:schemeClr val="dk1"/>
                    </a:solidFill>
                    <a:latin typeface="Helvetica Neue"/>
                    <a:ea typeface="Helvetica Neue"/>
                    <a:cs typeface="Helvetica Neue"/>
                    <a:sym typeface="Helvetica Neue"/>
                  </a:rPr>
                  <a:t>0.5</a:t>
                </a:r>
              </a:p>
            </p:txBody>
          </p:sp>
        </p:grpSp>
        <p:sp>
          <p:nvSpPr>
            <p:cNvPr id="1455" name="Shape 1455"/>
            <p:cNvSpPr txBox="1"/>
            <p:nvPr/>
          </p:nvSpPr>
          <p:spPr>
            <a:xfrm>
              <a:off x="8415722" y="6042159"/>
              <a:ext cx="890400" cy="420300"/>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r>
                <a:rPr lang="en" sz="600">
                  <a:solidFill>
                    <a:schemeClr val="dk1"/>
                  </a:solidFill>
                  <a:latin typeface="Helvetica Neue"/>
                  <a:ea typeface="Helvetica Neue"/>
                  <a:cs typeface="Helvetica Neue"/>
                  <a:sym typeface="Helvetica Neue"/>
                </a:rPr>
                <a:t>Populations</a:t>
              </a:r>
            </a:p>
            <a:p>
              <a:pPr marL="0" marR="0" lvl="0" indent="0" algn="ctr" rtl="0">
                <a:spcBef>
                  <a:spcPts val="0"/>
                </a:spcBef>
                <a:buSzPct val="25000"/>
                <a:buNone/>
              </a:pPr>
              <a:r>
                <a:rPr lang="en" sz="600">
                  <a:solidFill>
                    <a:schemeClr val="dk1"/>
                  </a:solidFill>
                  <a:latin typeface="Helvetica Neue"/>
                  <a:ea typeface="Helvetica Neue"/>
                  <a:cs typeface="Helvetica Neue"/>
                  <a:sym typeface="Helvetica Neue"/>
                </a:rPr>
                <a:t>(%)</a:t>
              </a:r>
            </a:p>
          </p:txBody>
        </p:sp>
      </p:grpSp>
      <p:sp>
        <p:nvSpPr>
          <p:cNvPr id="1456" name="Shape 1456"/>
          <p:cNvSpPr/>
          <p:nvPr/>
        </p:nvSpPr>
        <p:spPr>
          <a:xfrm>
            <a:off x="4932040" y="843558"/>
            <a:ext cx="735900" cy="735900"/>
          </a:xfrm>
          <a:prstGeom prst="rect">
            <a:avLst/>
          </a:prstGeom>
          <a:noFill/>
          <a:ln w="38100" cap="flat" cmpd="sng">
            <a:solidFill>
              <a:srgbClr val="3B941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57" name="Shape 1457"/>
          <p:cNvSpPr/>
          <p:nvPr/>
        </p:nvSpPr>
        <p:spPr>
          <a:xfrm>
            <a:off x="1619672" y="3939902"/>
            <a:ext cx="735900" cy="735900"/>
          </a:xfrm>
          <a:prstGeom prst="rect">
            <a:avLst/>
          </a:prstGeom>
          <a:noFill/>
          <a:ln w="38100" cap="flat" cmpd="sng">
            <a:solidFill>
              <a:srgbClr val="3B941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58" name="Shape 1458"/>
          <p:cNvSpPr/>
          <p:nvPr/>
        </p:nvSpPr>
        <p:spPr>
          <a:xfrm>
            <a:off x="1619672" y="123478"/>
            <a:ext cx="735900" cy="735900"/>
          </a:xfrm>
          <a:prstGeom prst="rect">
            <a:avLst/>
          </a:prstGeom>
          <a:noFill/>
          <a:ln w="38100" cap="flat" cmpd="sng">
            <a:solidFill>
              <a:srgbClr val="3B941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59" name="Shape 1459"/>
          <p:cNvSpPr/>
          <p:nvPr/>
        </p:nvSpPr>
        <p:spPr>
          <a:xfrm>
            <a:off x="3779912" y="123478"/>
            <a:ext cx="735900" cy="735900"/>
          </a:xfrm>
          <a:prstGeom prst="rect">
            <a:avLst/>
          </a:prstGeom>
          <a:noFill/>
          <a:ln w="38100" cap="flat" cmpd="sng">
            <a:solidFill>
              <a:srgbClr val="3B941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60" name="Shape 1460"/>
          <p:cNvSpPr/>
          <p:nvPr/>
        </p:nvSpPr>
        <p:spPr>
          <a:xfrm>
            <a:off x="4932040" y="123478"/>
            <a:ext cx="735900" cy="735900"/>
          </a:xfrm>
          <a:prstGeom prst="rect">
            <a:avLst/>
          </a:prstGeom>
          <a:noFill/>
          <a:ln w="38100" cap="flat" cmpd="sng">
            <a:solidFill>
              <a:srgbClr val="3B941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61" name="Shape 1461"/>
          <p:cNvSpPr/>
          <p:nvPr/>
        </p:nvSpPr>
        <p:spPr>
          <a:xfrm>
            <a:off x="5940152" y="123478"/>
            <a:ext cx="735900" cy="735900"/>
          </a:xfrm>
          <a:prstGeom prst="rect">
            <a:avLst/>
          </a:prstGeom>
          <a:noFill/>
          <a:ln w="38100" cap="flat" cmpd="sng">
            <a:solidFill>
              <a:srgbClr val="3B941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62" name="Shape 1462"/>
          <p:cNvSpPr/>
          <p:nvPr/>
        </p:nvSpPr>
        <p:spPr>
          <a:xfrm>
            <a:off x="5940152" y="843558"/>
            <a:ext cx="735900" cy="735900"/>
          </a:xfrm>
          <a:prstGeom prst="rect">
            <a:avLst/>
          </a:prstGeom>
          <a:noFill/>
          <a:ln w="38100" cap="flat" cmpd="sng">
            <a:solidFill>
              <a:srgbClr val="3B941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63" name="Shape 1463"/>
          <p:cNvSpPr/>
          <p:nvPr/>
        </p:nvSpPr>
        <p:spPr>
          <a:xfrm>
            <a:off x="3779912" y="2427734"/>
            <a:ext cx="735900" cy="735900"/>
          </a:xfrm>
          <a:prstGeom prst="rect">
            <a:avLst/>
          </a:prstGeom>
          <a:noFill/>
          <a:ln w="38100" cap="flat" cmpd="sng">
            <a:solidFill>
              <a:srgbClr val="3B941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64" name="Shape 1464"/>
          <p:cNvSpPr/>
          <p:nvPr/>
        </p:nvSpPr>
        <p:spPr>
          <a:xfrm>
            <a:off x="2771800" y="3219822"/>
            <a:ext cx="735900" cy="735900"/>
          </a:xfrm>
          <a:prstGeom prst="rect">
            <a:avLst/>
          </a:prstGeom>
          <a:noFill/>
          <a:ln w="38100" cap="flat" cmpd="sng">
            <a:solidFill>
              <a:srgbClr val="3B941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65" name="Shape 1465"/>
          <p:cNvSpPr/>
          <p:nvPr/>
        </p:nvSpPr>
        <p:spPr>
          <a:xfrm>
            <a:off x="2771800" y="3939902"/>
            <a:ext cx="735900" cy="735900"/>
          </a:xfrm>
          <a:prstGeom prst="rect">
            <a:avLst/>
          </a:prstGeom>
          <a:noFill/>
          <a:ln w="38100" cap="flat" cmpd="sng">
            <a:solidFill>
              <a:srgbClr val="3B941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66" name="Shape 1466"/>
          <p:cNvSpPr/>
          <p:nvPr/>
        </p:nvSpPr>
        <p:spPr>
          <a:xfrm>
            <a:off x="3779912" y="3219822"/>
            <a:ext cx="735900" cy="735900"/>
          </a:xfrm>
          <a:prstGeom prst="rect">
            <a:avLst/>
          </a:prstGeom>
          <a:noFill/>
          <a:ln w="38100" cap="flat" cmpd="sng">
            <a:solidFill>
              <a:srgbClr val="3B941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67" name="Shape 1467"/>
          <p:cNvSpPr/>
          <p:nvPr/>
        </p:nvSpPr>
        <p:spPr>
          <a:xfrm>
            <a:off x="3779912" y="3939902"/>
            <a:ext cx="735900" cy="735900"/>
          </a:xfrm>
          <a:prstGeom prst="rect">
            <a:avLst/>
          </a:prstGeom>
          <a:noFill/>
          <a:ln w="38100" cap="flat" cmpd="sng">
            <a:solidFill>
              <a:srgbClr val="3B941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68" name="Shape 1468"/>
          <p:cNvSpPr/>
          <p:nvPr/>
        </p:nvSpPr>
        <p:spPr>
          <a:xfrm>
            <a:off x="595788" y="843558"/>
            <a:ext cx="735900" cy="735900"/>
          </a:xfrm>
          <a:prstGeom prst="rect">
            <a:avLst/>
          </a:prstGeom>
          <a:noFill/>
          <a:ln w="38100" cap="flat" cmpd="sng">
            <a:solidFill>
              <a:srgbClr val="3B941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sp>
        <p:nvSpPr>
          <p:cNvPr id="1474" name="Shape 1474"/>
          <p:cNvSpPr txBox="1">
            <a:spLocks noGrp="1"/>
          </p:cNvSpPr>
          <p:nvPr>
            <p:ph type="title"/>
          </p:nvPr>
        </p:nvSpPr>
        <p:spPr>
          <a:xfrm>
            <a:off x="271700" y="138050"/>
            <a:ext cx="8763300" cy="857400"/>
          </a:xfrm>
          <a:prstGeom prst="rect">
            <a:avLst/>
          </a:prstGeom>
          <a:noFill/>
          <a:ln>
            <a:noFill/>
          </a:ln>
        </p:spPr>
        <p:txBody>
          <a:bodyPr wrap="square" lIns="91425" tIns="45700" rIns="91425" bIns="45700" anchor="t" anchorCtr="0">
            <a:noAutofit/>
          </a:bodyPr>
          <a:lstStyle/>
          <a:p>
            <a:pPr marL="0" marR="0" lvl="0" indent="0" algn="l" rtl="0">
              <a:spcBef>
                <a:spcPts val="0"/>
              </a:spcBef>
              <a:buClr>
                <a:srgbClr val="366092"/>
              </a:buClr>
              <a:buSzPct val="25000"/>
              <a:buFont typeface="Helvetica Neue"/>
              <a:buNone/>
            </a:pPr>
            <a:r>
              <a:rPr lang="en" sz="2800" b="1" i="0" u="none" strike="noStrike" cap="none">
                <a:solidFill>
                  <a:srgbClr val="22228B"/>
                </a:solidFill>
                <a:latin typeface="Helvetica Neue"/>
                <a:ea typeface="Helvetica Neue"/>
                <a:cs typeface="Helvetica Neue"/>
                <a:sym typeface="Helvetica Neue"/>
              </a:rPr>
              <a:t>Tree </a:t>
            </a:r>
            <a:r>
              <a:rPr lang="en" sz="2800">
                <a:solidFill>
                  <a:srgbClr val="22228B"/>
                </a:solidFill>
                <a:latin typeface="Helvetica Neue"/>
                <a:ea typeface="Helvetica Neue"/>
                <a:cs typeface="Helvetica Neue"/>
                <a:sym typeface="Helvetica Neue"/>
              </a:rPr>
              <a:t>t</a:t>
            </a:r>
            <a:r>
              <a:rPr lang="en" sz="2800" b="1" i="0" u="none" strike="noStrike" cap="none">
                <a:solidFill>
                  <a:srgbClr val="22228B"/>
                </a:solidFill>
                <a:latin typeface="Helvetica Neue"/>
                <a:ea typeface="Helvetica Neue"/>
                <a:cs typeface="Helvetica Neue"/>
                <a:sym typeface="Helvetica Neue"/>
              </a:rPr>
              <a:t>opology </a:t>
            </a:r>
            <a:r>
              <a:rPr lang="en" sz="2800">
                <a:solidFill>
                  <a:srgbClr val="22228B"/>
                </a:solidFill>
                <a:latin typeface="Helvetica Neue"/>
                <a:ea typeface="Helvetica Neue"/>
                <a:cs typeface="Helvetica Neue"/>
                <a:sym typeface="Helvetica Neue"/>
              </a:rPr>
              <a:t>c</a:t>
            </a:r>
            <a:r>
              <a:rPr lang="en" sz="2800" b="1" i="0" u="none" strike="noStrike" cap="none">
                <a:solidFill>
                  <a:srgbClr val="22228B"/>
                </a:solidFill>
                <a:latin typeface="Helvetica Neue"/>
                <a:ea typeface="Helvetica Neue"/>
                <a:cs typeface="Helvetica Neue"/>
                <a:sym typeface="Helvetica Neue"/>
              </a:rPr>
              <a:t>orrelates with </a:t>
            </a:r>
            <a:r>
              <a:rPr lang="en" sz="2800">
                <a:solidFill>
                  <a:srgbClr val="22228B"/>
                </a:solidFill>
                <a:latin typeface="Helvetica Neue"/>
                <a:ea typeface="Helvetica Neue"/>
                <a:cs typeface="Helvetica Neue"/>
                <a:sym typeface="Helvetica Neue"/>
              </a:rPr>
              <a:t>molecular s</a:t>
            </a:r>
            <a:r>
              <a:rPr lang="en" sz="2800" b="1" i="0" u="none" strike="noStrike" cap="none">
                <a:solidFill>
                  <a:srgbClr val="22228B"/>
                </a:solidFill>
                <a:latin typeface="Helvetica Neue"/>
                <a:ea typeface="Helvetica Neue"/>
                <a:cs typeface="Helvetica Neue"/>
                <a:sym typeface="Helvetica Neue"/>
              </a:rPr>
              <a:t>ubtype</a:t>
            </a:r>
            <a:r>
              <a:rPr lang="en" sz="2800">
                <a:solidFill>
                  <a:srgbClr val="22228B"/>
                </a:solidFill>
                <a:latin typeface="Helvetica Neue"/>
                <a:ea typeface="Helvetica Neue"/>
                <a:cs typeface="Helvetica Neue"/>
                <a:sym typeface="Helvetica Neue"/>
              </a:rPr>
              <a:t>s</a:t>
            </a:r>
          </a:p>
        </p:txBody>
      </p:sp>
      <p:pic>
        <p:nvPicPr>
          <p:cNvPr id="1475" name="Shape 1475" descr="temp.pdf"/>
          <p:cNvPicPr preferRelativeResize="0"/>
          <p:nvPr/>
        </p:nvPicPr>
        <p:blipFill rotWithShape="1">
          <a:blip r:embed="rId3">
            <a:alphaModFix/>
          </a:blip>
          <a:srcRect l="8303" t="11975" r="7571" b="20172"/>
          <a:stretch/>
        </p:blipFill>
        <p:spPr>
          <a:xfrm>
            <a:off x="998000" y="647775"/>
            <a:ext cx="7310700" cy="4422000"/>
          </a:xfrm>
          <a:prstGeom prst="rect">
            <a:avLst/>
          </a:prstGeom>
          <a:noFill/>
          <a:ln>
            <a:noFill/>
          </a:ln>
        </p:spPr>
      </p:pic>
      <p:sp>
        <p:nvSpPr>
          <p:cNvPr id="1476" name="Shape 1476"/>
          <p:cNvSpPr txBox="1"/>
          <p:nvPr/>
        </p:nvSpPr>
        <p:spPr>
          <a:xfrm rot="-5400000">
            <a:off x="7940850" y="1297726"/>
            <a:ext cx="2310300" cy="400800"/>
          </a:xfrm>
          <a:prstGeom prst="rect">
            <a:avLst/>
          </a:prstGeom>
          <a:noFill/>
          <a:ln>
            <a:noFill/>
          </a:ln>
        </p:spPr>
        <p:txBody>
          <a:bodyPr wrap="square" lIns="91425" tIns="45700" rIns="91425" bIns="45700" anchor="t" anchorCtr="0">
            <a:noAutofit/>
          </a:bodyPr>
          <a:lstStyle/>
          <a:p>
            <a:pPr lvl="0" rtl="0">
              <a:spcBef>
                <a:spcPts val="0"/>
              </a:spcBef>
              <a:buClr>
                <a:schemeClr val="dk1"/>
              </a:buClr>
              <a:buSzPct val="25000"/>
              <a:buFont typeface="Arial"/>
              <a:buNone/>
            </a:pPr>
            <a:r>
              <a:rPr lang="en" sz="1000">
                <a:solidFill>
                  <a:srgbClr val="666666"/>
                </a:solidFill>
                <a:latin typeface="Helvetica Neue"/>
                <a:ea typeface="Helvetica Neue"/>
                <a:cs typeface="Helvetica Neue"/>
                <a:sym typeface="Helvetica Neue"/>
              </a:rPr>
              <a:t>[Li et al., PLOS Genetics (‘17)] </a:t>
            </a:r>
          </a:p>
          <a:p>
            <a:pPr marL="0" marR="0" lvl="0" indent="0" algn="l" rtl="0">
              <a:lnSpc>
                <a:spcPct val="100000"/>
              </a:lnSpc>
              <a:spcBef>
                <a:spcPts val="0"/>
              </a:spcBef>
              <a:spcAft>
                <a:spcPts val="0"/>
              </a:spcAft>
              <a:buClr>
                <a:srgbClr val="7F7F7F"/>
              </a:buClr>
              <a:buSzPct val="25000"/>
              <a:buFont typeface="Calibri"/>
              <a:buNone/>
            </a:pPr>
            <a:r>
              <a:rPr lang="en" sz="1600">
                <a:solidFill>
                  <a:srgbClr val="7F7F7F"/>
                </a:solidFill>
              </a:rPr>
              <a:t> </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80"/>
        <p:cNvGrpSpPr/>
        <p:nvPr/>
      </p:nvGrpSpPr>
      <p:grpSpPr>
        <a:xfrm>
          <a:off x="0" y="0"/>
          <a:ext cx="0" cy="0"/>
          <a:chOff x="0" y="0"/>
          <a:chExt cx="0" cy="0"/>
        </a:xfrm>
      </p:grpSpPr>
      <p:sp>
        <p:nvSpPr>
          <p:cNvPr id="1481" name="Shape 1481"/>
          <p:cNvSpPr txBox="1">
            <a:spLocks noGrp="1"/>
          </p:cNvSpPr>
          <p:nvPr>
            <p:ph type="title"/>
          </p:nvPr>
        </p:nvSpPr>
        <p:spPr>
          <a:xfrm>
            <a:off x="0" y="108347"/>
            <a:ext cx="9144000" cy="615600"/>
          </a:xfrm>
          <a:prstGeom prst="rect">
            <a:avLst/>
          </a:prstGeom>
          <a:noFill/>
          <a:ln>
            <a:noFill/>
          </a:ln>
        </p:spPr>
        <p:txBody>
          <a:bodyPr wrap="square" lIns="92050" tIns="46025" rIns="92050" bIns="46025" anchor="ctr" anchorCtr="0">
            <a:noAutofit/>
          </a:bodyPr>
          <a:lstStyle/>
          <a:p>
            <a:pPr marL="0" marR="0" lvl="0" indent="0" algn="ctr" rtl="0">
              <a:lnSpc>
                <a:spcPct val="100000"/>
              </a:lnSpc>
              <a:spcBef>
                <a:spcPts val="0"/>
              </a:spcBef>
              <a:spcAft>
                <a:spcPts val="0"/>
              </a:spcAft>
              <a:buClr>
                <a:srgbClr val="7F7F7F"/>
              </a:buClr>
              <a:buSzPct val="25000"/>
              <a:buFont typeface="Helvetica Neue"/>
              <a:buNone/>
            </a:pPr>
            <a:r>
              <a:rPr lang="en" sz="1800" b="1" i="0" u="none" strike="noStrike" cap="none">
                <a:solidFill>
                  <a:srgbClr val="666666"/>
                </a:solidFill>
                <a:latin typeface="Helvetica Neue"/>
                <a:ea typeface="Helvetica Neue"/>
                <a:cs typeface="Helvetica Neue"/>
                <a:sym typeface="Helvetica Neue"/>
              </a:rPr>
              <a:t>Prioritizing somatic variants: </a:t>
            </a:r>
            <a:br>
              <a:rPr lang="en" sz="1800" b="1" i="0" u="none" strike="noStrike" cap="none">
                <a:solidFill>
                  <a:srgbClr val="666666"/>
                </a:solidFill>
                <a:latin typeface="Helvetica Neue"/>
                <a:ea typeface="Helvetica Neue"/>
                <a:cs typeface="Helvetica Neue"/>
                <a:sym typeface="Helvetica Neue"/>
              </a:rPr>
            </a:br>
            <a:r>
              <a:rPr lang="en" sz="1800" b="1" i="0" u="none" strike="noStrike" cap="none">
                <a:solidFill>
                  <a:srgbClr val="666666"/>
                </a:solidFill>
                <a:latin typeface="Helvetica Neue"/>
                <a:ea typeface="Helvetica Neue"/>
                <a:cs typeface="Helvetica Neue"/>
                <a:sym typeface="Helvetica Neue"/>
              </a:rPr>
              <a:t>Approaches to identifying key variants through functional impact &amp; recurrence</a:t>
            </a:r>
          </a:p>
        </p:txBody>
      </p:sp>
      <p:sp>
        <p:nvSpPr>
          <p:cNvPr id="1482" name="Shape 1482"/>
          <p:cNvSpPr txBox="1">
            <a:spLocks noGrp="1"/>
          </p:cNvSpPr>
          <p:nvPr>
            <p:ph type="body" idx="1"/>
          </p:nvPr>
        </p:nvSpPr>
        <p:spPr>
          <a:xfrm>
            <a:off x="50800" y="778675"/>
            <a:ext cx="4112100"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666666"/>
              </a:buClr>
              <a:buSzPct val="100000"/>
              <a:buFont typeface="Helvetica Neue"/>
              <a:buChar char="•"/>
            </a:pPr>
            <a:r>
              <a:rPr lang="en" sz="1700" b="0" i="0" u="none" strike="noStrike" cap="none">
                <a:solidFill>
                  <a:srgbClr val="666666"/>
                </a:solidFill>
                <a:latin typeface="Helvetica Neue"/>
                <a:ea typeface="Helvetica Neue"/>
                <a:cs typeface="Helvetica Neue"/>
                <a:sym typeface="Helvetica Neue"/>
              </a:rPr>
              <a:t>Introduction</a:t>
            </a:r>
          </a:p>
          <a:p>
            <a:pPr marL="571500" marR="0" lvl="1" indent="-228600" algn="l" rtl="0">
              <a:lnSpc>
                <a:spcPct val="100000"/>
              </a:lnSpc>
              <a:spcBef>
                <a:spcPts val="400"/>
              </a:spcBef>
              <a:spcAft>
                <a:spcPts val="0"/>
              </a:spcAft>
              <a:buClr>
                <a:srgbClr val="666666"/>
              </a:buClr>
              <a:buSzPct val="100000"/>
              <a:buFont typeface="Helvetica Neue"/>
              <a:buChar char="•"/>
            </a:pPr>
            <a:r>
              <a:rPr lang="en" sz="1300" b="0" i="0" u="none" strike="noStrike" cap="none">
                <a:solidFill>
                  <a:srgbClr val="666666"/>
                </a:solidFill>
                <a:latin typeface="Helvetica Neue"/>
                <a:ea typeface="Helvetica Neue"/>
                <a:cs typeface="Helvetica Neue"/>
                <a:sym typeface="Helvetica Neue"/>
              </a:rPr>
              <a:t>Large growth in cancer genome data</a:t>
            </a:r>
          </a:p>
          <a:p>
            <a:pPr marL="571500" marR="0" lvl="1" indent="-228600" algn="l" rtl="0">
              <a:lnSpc>
                <a:spcPct val="100000"/>
              </a:lnSpc>
              <a:spcBef>
                <a:spcPts val="400"/>
              </a:spcBef>
              <a:spcAft>
                <a:spcPts val="0"/>
              </a:spcAft>
              <a:buClr>
                <a:srgbClr val="666666"/>
              </a:buClr>
              <a:buSzPct val="100000"/>
              <a:buFont typeface="Helvetica Neue"/>
              <a:buChar char="•"/>
            </a:pPr>
            <a:r>
              <a:rPr lang="en" sz="1300" b="0" i="0" u="none" strike="noStrike" cap="none">
                <a:solidFill>
                  <a:srgbClr val="666666"/>
                </a:solidFill>
                <a:latin typeface="Helvetica Neue"/>
                <a:ea typeface="Helvetica Neue"/>
                <a:cs typeface="Helvetica Neue"/>
                <a:sym typeface="Helvetica Neue"/>
              </a:rPr>
              <a:t>Mining the data to prioritize variants </a:t>
            </a:r>
            <a:br>
              <a:rPr lang="en" sz="1300" b="0" i="0" u="none" strike="noStrike" cap="none">
                <a:solidFill>
                  <a:srgbClr val="666666"/>
                </a:solidFill>
                <a:latin typeface="Helvetica Neue"/>
                <a:ea typeface="Helvetica Neue"/>
                <a:cs typeface="Helvetica Neue"/>
                <a:sym typeface="Helvetica Neue"/>
              </a:rPr>
            </a:br>
            <a:r>
              <a:rPr lang="en" sz="1300" b="0" i="0" u="none" strike="noStrike" cap="none">
                <a:solidFill>
                  <a:srgbClr val="666666"/>
                </a:solidFill>
                <a:latin typeface="Helvetica Neue"/>
                <a:ea typeface="Helvetica Neue"/>
                <a:cs typeface="Helvetica Neue"/>
                <a:sym typeface="Helvetica Neue"/>
              </a:rPr>
              <a:t>for key drivers</a:t>
            </a:r>
          </a:p>
          <a:p>
            <a:pPr marL="228600" marR="0" lvl="1" indent="-228600" algn="l" rtl="0">
              <a:lnSpc>
                <a:spcPct val="100000"/>
              </a:lnSpc>
              <a:spcBef>
                <a:spcPts val="0"/>
              </a:spcBef>
              <a:spcAft>
                <a:spcPts val="0"/>
              </a:spcAft>
              <a:buClr>
                <a:srgbClr val="666666"/>
              </a:buClr>
              <a:buSzPct val="100000"/>
              <a:buFont typeface="Helvetica Neue"/>
              <a:buChar char="•"/>
            </a:pPr>
            <a:r>
              <a:rPr lang="en" sz="1700" b="0" i="0" u="none" strike="noStrike" cap="none">
                <a:solidFill>
                  <a:srgbClr val="666666"/>
                </a:solidFill>
                <a:latin typeface="Helvetica Neue"/>
                <a:ea typeface="Helvetica Neue"/>
                <a:cs typeface="Helvetica Neue"/>
                <a:sym typeface="Helvetica Neue"/>
              </a:rPr>
              <a:t>Functional impact #1: Coding</a:t>
            </a:r>
          </a:p>
          <a:p>
            <a:pPr marL="571500" marR="0" lvl="1" indent="-228600" algn="l" rtl="0">
              <a:lnSpc>
                <a:spcPct val="100000"/>
              </a:lnSpc>
              <a:spcBef>
                <a:spcPts val="500"/>
              </a:spcBef>
              <a:spcAft>
                <a:spcPts val="0"/>
              </a:spcAft>
              <a:buClr>
                <a:srgbClr val="666666"/>
              </a:buClr>
              <a:buSzPct val="100000"/>
              <a:buFont typeface="Merriweather Sans"/>
              <a:buChar char="•"/>
            </a:pPr>
            <a:r>
              <a:rPr lang="en" sz="1400" b="1" i="0" u="sng" strike="noStrike" cap="none">
                <a:solidFill>
                  <a:srgbClr val="FFFF00"/>
                </a:solidFill>
                <a:latin typeface="Arial"/>
                <a:ea typeface="Arial"/>
                <a:cs typeface="Arial"/>
                <a:sym typeface="Arial"/>
              </a:rPr>
              <a:t>ALoFT</a:t>
            </a:r>
            <a:r>
              <a:rPr lang="en" sz="1400" b="0" i="0" u="none" strike="noStrike" cap="none">
                <a:solidFill>
                  <a:srgbClr val="666666"/>
                </a:solidFill>
                <a:latin typeface="Arial"/>
                <a:ea typeface="Arial"/>
                <a:cs typeface="Arial"/>
                <a:sym typeface="Arial"/>
              </a:rPr>
              <a:t>: Annotation of Loss-of-Function Transcripts. LOF annotation as a complex problem. </a:t>
            </a:r>
          </a:p>
          <a:p>
            <a:pPr marL="571500" marR="0" lvl="1" indent="-228600" algn="l" rtl="0">
              <a:lnSpc>
                <a:spcPct val="100000"/>
              </a:lnSpc>
              <a:spcBef>
                <a:spcPts val="500"/>
              </a:spcBef>
              <a:spcAft>
                <a:spcPts val="0"/>
              </a:spcAft>
              <a:buClr>
                <a:srgbClr val="666666"/>
              </a:buClr>
              <a:buSzPct val="100000"/>
              <a:buFont typeface="Merriweather Sans"/>
              <a:buChar char="•"/>
            </a:pPr>
            <a:r>
              <a:rPr lang="en" sz="1400" b="0" i="0" u="none" strike="noStrike" cap="none">
                <a:solidFill>
                  <a:srgbClr val="666666"/>
                </a:solidFill>
                <a:latin typeface="Arial"/>
                <a:ea typeface="Arial"/>
                <a:cs typeface="Arial"/>
                <a:sym typeface="Arial"/>
              </a:rPr>
              <a:t>Finding deleterious LoF SNVs</a:t>
            </a:r>
          </a:p>
          <a:p>
            <a:pPr marL="571500" marR="0" lvl="1" indent="-228600" algn="l" rtl="0">
              <a:lnSpc>
                <a:spcPct val="100000"/>
              </a:lnSpc>
              <a:spcBef>
                <a:spcPts val="500"/>
              </a:spcBef>
              <a:spcAft>
                <a:spcPts val="0"/>
              </a:spcAft>
              <a:buClr>
                <a:srgbClr val="666666"/>
              </a:buClr>
              <a:buSzPct val="100000"/>
              <a:buFont typeface="Merriweather Sans"/>
              <a:buChar char="•"/>
            </a:pPr>
            <a:r>
              <a:rPr lang="en" sz="1400" b="1" i="0" u="sng" strike="noStrike" cap="none">
                <a:solidFill>
                  <a:srgbClr val="FFFF00"/>
                </a:solidFill>
                <a:latin typeface="Arial"/>
                <a:ea typeface="Arial"/>
                <a:cs typeface="Arial"/>
                <a:sym typeface="Arial"/>
              </a:rPr>
              <a:t>Frustration</a:t>
            </a:r>
            <a:r>
              <a:rPr lang="en" sz="1400" b="0" i="0" u="none" strike="noStrike" cap="none">
                <a:solidFill>
                  <a:srgbClr val="666666"/>
                </a:solidFill>
                <a:latin typeface="Arial"/>
                <a:ea typeface="Arial"/>
                <a:cs typeface="Arial"/>
                <a:sym typeface="Arial"/>
              </a:rPr>
              <a:t> as a localized metric of SNV impact. Differential profiles for oncogenes vs. TSGs</a:t>
            </a:r>
          </a:p>
          <a:p>
            <a:pPr marL="228600" marR="0" lvl="1" indent="-228600" algn="l" rtl="0">
              <a:lnSpc>
                <a:spcPct val="100000"/>
              </a:lnSpc>
              <a:spcBef>
                <a:spcPts val="0"/>
              </a:spcBef>
              <a:spcAft>
                <a:spcPts val="0"/>
              </a:spcAft>
              <a:buClr>
                <a:srgbClr val="666666"/>
              </a:buClr>
              <a:buSzPct val="100000"/>
              <a:buFont typeface="Helvetica Neue"/>
              <a:buChar char="•"/>
            </a:pPr>
            <a:r>
              <a:rPr lang="en" sz="1700" b="0" i="0" u="none" strike="noStrike" cap="none">
                <a:solidFill>
                  <a:srgbClr val="666666"/>
                </a:solidFill>
                <a:latin typeface="Helvetica Neue"/>
                <a:ea typeface="Helvetica Neue"/>
                <a:cs typeface="Helvetica Neue"/>
                <a:sym typeface="Helvetica Neue"/>
              </a:rPr>
              <a:t>Functional impact #2: Non-coding</a:t>
            </a:r>
          </a:p>
          <a:p>
            <a:pPr marL="571500" marR="0" lvl="1" indent="-228600" algn="l" rtl="0">
              <a:lnSpc>
                <a:spcPct val="100000"/>
              </a:lnSpc>
              <a:spcBef>
                <a:spcPts val="500"/>
              </a:spcBef>
              <a:spcAft>
                <a:spcPts val="0"/>
              </a:spcAft>
              <a:buClr>
                <a:srgbClr val="666666"/>
              </a:buClr>
              <a:buSzPct val="100000"/>
              <a:buFont typeface="Merriweather Sans"/>
              <a:buChar char="•"/>
            </a:pPr>
            <a:r>
              <a:rPr lang="en" sz="1400" b="1" i="0" u="sng" strike="noStrike" cap="none">
                <a:solidFill>
                  <a:srgbClr val="FFFF00"/>
                </a:solidFill>
                <a:latin typeface="Arial"/>
                <a:ea typeface="Arial"/>
                <a:cs typeface="Arial"/>
                <a:sym typeface="Arial"/>
              </a:rPr>
              <a:t>FunSeq</a:t>
            </a:r>
            <a:r>
              <a:rPr lang="en" sz="1400" b="0" i="0" u="none" strike="noStrike" cap="none">
                <a:solidFill>
                  <a:srgbClr val="666666"/>
                </a:solidFill>
                <a:latin typeface="Arial"/>
                <a:ea typeface="Arial"/>
                <a:cs typeface="Arial"/>
                <a:sym typeface="Arial"/>
              </a:rPr>
              <a:t> integrates evidence, with an entropy based weighting scheme</a:t>
            </a:r>
            <a:br>
              <a:rPr lang="en" sz="1400" b="0" i="0" u="none" strike="noStrike" cap="none">
                <a:solidFill>
                  <a:srgbClr val="666666"/>
                </a:solidFill>
                <a:latin typeface="Arial"/>
                <a:ea typeface="Arial"/>
                <a:cs typeface="Arial"/>
                <a:sym typeface="Arial"/>
              </a:rPr>
            </a:br>
            <a:endParaRPr lang="en" sz="1400" b="0" i="0" u="none" strike="noStrike" cap="none">
              <a:solidFill>
                <a:srgbClr val="666666"/>
              </a:solidFill>
              <a:latin typeface="Arial"/>
              <a:ea typeface="Arial"/>
              <a:cs typeface="Arial"/>
              <a:sym typeface="Arial"/>
            </a:endParaRPr>
          </a:p>
        </p:txBody>
      </p:sp>
      <p:sp>
        <p:nvSpPr>
          <p:cNvPr id="1483" name="Shape 1483"/>
          <p:cNvSpPr txBox="1">
            <a:spLocks noGrp="1"/>
          </p:cNvSpPr>
          <p:nvPr>
            <p:ph type="body" idx="1"/>
          </p:nvPr>
        </p:nvSpPr>
        <p:spPr>
          <a:xfrm>
            <a:off x="3949350" y="778675"/>
            <a:ext cx="5136000"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666666"/>
              </a:buClr>
              <a:buSzPct val="100000"/>
              <a:buFont typeface="Helvetica Neue"/>
              <a:buChar char="•"/>
            </a:pPr>
            <a:r>
              <a:rPr lang="en" sz="1700" b="0" i="0" u="none" strike="noStrike" cap="none">
                <a:solidFill>
                  <a:srgbClr val="666666"/>
                </a:solidFill>
                <a:latin typeface="Helvetica Neue"/>
                <a:ea typeface="Helvetica Neue"/>
                <a:cs typeface="Helvetica Neue"/>
                <a:sym typeface="Helvetica Neue"/>
              </a:rPr>
              <a:t>Recurrence #1: </a:t>
            </a:r>
            <a:br>
              <a:rPr lang="en" sz="1700" b="0" i="0" u="none" strike="noStrike" cap="none">
                <a:solidFill>
                  <a:srgbClr val="666666"/>
                </a:solidFill>
                <a:latin typeface="Helvetica Neue"/>
                <a:ea typeface="Helvetica Neue"/>
                <a:cs typeface="Helvetica Neue"/>
                <a:sym typeface="Helvetica Neue"/>
              </a:rPr>
            </a:br>
            <a:r>
              <a:rPr lang="en" sz="1700" b="0" i="0" u="none" strike="noStrike" cap="none">
                <a:solidFill>
                  <a:srgbClr val="666666"/>
                </a:solidFill>
                <a:latin typeface="Helvetica Neue"/>
                <a:ea typeface="Helvetica Neue"/>
                <a:cs typeface="Helvetica Neue"/>
                <a:sym typeface="Helvetica Neue"/>
              </a:rPr>
              <a:t>Statistics for driver identification </a:t>
            </a:r>
          </a:p>
          <a:p>
            <a:pPr marL="571500" marR="0" lvl="1" indent="-228600" algn="l" rtl="0">
              <a:lnSpc>
                <a:spcPct val="100000"/>
              </a:lnSpc>
              <a:spcBef>
                <a:spcPts val="400"/>
              </a:spcBef>
              <a:spcAft>
                <a:spcPts val="0"/>
              </a:spcAft>
              <a:buClr>
                <a:srgbClr val="666666"/>
              </a:buClr>
              <a:buSzPct val="100000"/>
              <a:buFont typeface="Helvetica Neue"/>
              <a:buChar char="•"/>
            </a:pPr>
            <a:r>
              <a:rPr lang="en" sz="1300" b="1" i="0" u="sng" strike="noStrike" cap="none">
                <a:solidFill>
                  <a:srgbClr val="FFFF00"/>
                </a:solidFill>
                <a:latin typeface="Helvetica Neue"/>
                <a:ea typeface="Helvetica Neue"/>
                <a:cs typeface="Helvetica Neue"/>
                <a:sym typeface="Helvetica Neue"/>
              </a:rPr>
              <a:t>Background mutation rate</a:t>
            </a:r>
            <a:r>
              <a:rPr lang="en" sz="1300" b="0" i="0" u="none" strike="noStrike" cap="none">
                <a:solidFill>
                  <a:srgbClr val="666666"/>
                </a:solidFill>
                <a:latin typeface="Helvetica Neue"/>
                <a:ea typeface="Helvetica Neue"/>
                <a:cs typeface="Helvetica Neue"/>
                <a:sym typeface="Helvetica Neue"/>
              </a:rPr>
              <a:t> significantly varies &amp; is correlated with replication timing &amp; TADs</a:t>
            </a:r>
          </a:p>
          <a:p>
            <a:pPr marL="571500" marR="0" lvl="1" indent="-228600" algn="l" rtl="0">
              <a:lnSpc>
                <a:spcPct val="100000"/>
              </a:lnSpc>
              <a:spcBef>
                <a:spcPts val="400"/>
              </a:spcBef>
              <a:spcAft>
                <a:spcPts val="0"/>
              </a:spcAft>
              <a:buClr>
                <a:srgbClr val="666666"/>
              </a:buClr>
              <a:buSzPct val="100000"/>
              <a:buFont typeface="Helvetica Neue"/>
              <a:buChar char="•"/>
            </a:pPr>
            <a:r>
              <a:rPr lang="en" sz="1300" b="0" i="0" u="none" strike="noStrike" cap="none">
                <a:solidFill>
                  <a:srgbClr val="666666"/>
                </a:solidFill>
                <a:latin typeface="Helvetica Neue"/>
                <a:ea typeface="Helvetica Neue"/>
                <a:cs typeface="Helvetica Neue"/>
                <a:sym typeface="Helvetica Neue"/>
              </a:rPr>
              <a:t>Developed a variety of parametric &amp; non-parametric methods taking this into account</a:t>
            </a:r>
          </a:p>
          <a:p>
            <a:pPr marL="571500" marR="0" lvl="1" indent="-228600" algn="l" rtl="0">
              <a:lnSpc>
                <a:spcPct val="100000"/>
              </a:lnSpc>
              <a:spcBef>
                <a:spcPts val="400"/>
              </a:spcBef>
              <a:spcAft>
                <a:spcPts val="0"/>
              </a:spcAft>
              <a:buClr>
                <a:srgbClr val="666666"/>
              </a:buClr>
              <a:buSzPct val="100000"/>
              <a:buFont typeface="Helvetica Neue"/>
              <a:buChar char="•"/>
            </a:pPr>
            <a:r>
              <a:rPr lang="en" sz="1300" b="1" i="0" u="sng" strike="noStrike" cap="none">
                <a:solidFill>
                  <a:srgbClr val="FFFF00"/>
                </a:solidFill>
                <a:latin typeface="Helvetica Neue"/>
                <a:ea typeface="Helvetica Neue"/>
                <a:cs typeface="Helvetica Neue"/>
                <a:sym typeface="Helvetica Neue"/>
              </a:rPr>
              <a:t>LARVA</a:t>
            </a:r>
            <a:r>
              <a:rPr lang="en" sz="1300" b="0" i="0" u="none" strike="noStrike" cap="none">
                <a:solidFill>
                  <a:srgbClr val="666666"/>
                </a:solidFill>
                <a:latin typeface="Helvetica Neue"/>
                <a:ea typeface="Helvetica Neue"/>
                <a:cs typeface="Helvetica Neue"/>
                <a:sym typeface="Helvetica Neue"/>
              </a:rPr>
              <a:t> uses parametric beta-binomial model, explicitly modeling covariates</a:t>
            </a:r>
          </a:p>
          <a:p>
            <a:pPr marL="571500" marR="0" lvl="1" indent="-228600" algn="l" rtl="0">
              <a:lnSpc>
                <a:spcPct val="100000"/>
              </a:lnSpc>
              <a:spcBef>
                <a:spcPts val="400"/>
              </a:spcBef>
              <a:spcAft>
                <a:spcPts val="0"/>
              </a:spcAft>
              <a:buClr>
                <a:srgbClr val="666666"/>
              </a:buClr>
              <a:buSzPct val="100000"/>
              <a:buFont typeface="Helvetica Neue"/>
              <a:buChar char="•"/>
            </a:pPr>
            <a:r>
              <a:rPr lang="en" sz="1300" b="1" i="0" u="sng" strike="noStrike" cap="none">
                <a:solidFill>
                  <a:srgbClr val="FFFF00"/>
                </a:solidFill>
                <a:latin typeface="Helvetica Neue"/>
                <a:ea typeface="Helvetica Neue"/>
                <a:cs typeface="Helvetica Neue"/>
                <a:sym typeface="Helvetica Neue"/>
              </a:rPr>
              <a:t>MOAT</a:t>
            </a:r>
            <a:r>
              <a:rPr lang="en" sz="1300" b="0" i="0" u="none" strike="noStrike" cap="none">
                <a:solidFill>
                  <a:srgbClr val="666666"/>
                </a:solidFill>
                <a:latin typeface="Helvetica Neue"/>
                <a:ea typeface="Helvetica Neue"/>
                <a:cs typeface="Helvetica Neue"/>
                <a:sym typeface="Helvetica Neue"/>
              </a:rPr>
              <a:t> does a variety of non-parm. shuffles (annotation, variants, &amp;c). Useful when explicit covariates not available. Slower than but speeded up w/ GPUs</a:t>
            </a:r>
          </a:p>
          <a:p>
            <a:pPr marL="228600" marR="0" lvl="0" indent="-228600" algn="l" rtl="0">
              <a:lnSpc>
                <a:spcPct val="100000"/>
              </a:lnSpc>
              <a:spcBef>
                <a:spcPts val="400"/>
              </a:spcBef>
              <a:spcAft>
                <a:spcPts val="0"/>
              </a:spcAft>
              <a:buClr>
                <a:srgbClr val="666666"/>
              </a:buClr>
              <a:buSzPct val="100000"/>
              <a:buFont typeface="Helvetica Neue"/>
              <a:buChar char="•"/>
            </a:pPr>
            <a:r>
              <a:rPr lang="en" sz="1700" b="0" i="0" u="none" strike="noStrike" cap="none">
                <a:solidFill>
                  <a:srgbClr val="666666"/>
                </a:solidFill>
                <a:latin typeface="Helvetica Neue"/>
                <a:ea typeface="Helvetica Neue"/>
                <a:cs typeface="Helvetica Neue"/>
                <a:sym typeface="Helvetica Neue"/>
              </a:rPr>
              <a:t>Recurrence #2:</a:t>
            </a:r>
            <a:br>
              <a:rPr lang="en" sz="1700" b="0" i="0" u="none" strike="noStrike" cap="none">
                <a:solidFill>
                  <a:srgbClr val="666666"/>
                </a:solidFill>
                <a:latin typeface="Helvetica Neue"/>
                <a:ea typeface="Helvetica Neue"/>
                <a:cs typeface="Helvetica Neue"/>
                <a:sym typeface="Helvetica Neue"/>
              </a:rPr>
            </a:br>
            <a:r>
              <a:rPr lang="en" sz="1700" b="0" i="0" u="none" strike="noStrike" cap="none">
                <a:solidFill>
                  <a:srgbClr val="666666"/>
                </a:solidFill>
                <a:latin typeface="Helvetica Neue"/>
                <a:ea typeface="Helvetica Neue"/>
                <a:cs typeface="Helvetica Neue"/>
                <a:sym typeface="Helvetica Neue"/>
              </a:rPr>
              <a:t>(Low-power) application to </a:t>
            </a:r>
            <a:r>
              <a:rPr lang="en" sz="1700" b="1" i="0" u="sng" strike="noStrike" cap="none">
                <a:solidFill>
                  <a:srgbClr val="FFFF00"/>
                </a:solidFill>
                <a:latin typeface="Helvetica Neue"/>
                <a:ea typeface="Helvetica Neue"/>
                <a:cs typeface="Helvetica Neue"/>
                <a:sym typeface="Helvetica Neue"/>
              </a:rPr>
              <a:t>pRCC</a:t>
            </a:r>
          </a:p>
          <a:p>
            <a:pPr marL="571500" marR="0" lvl="1" indent="-228600" algn="l" rtl="0">
              <a:lnSpc>
                <a:spcPct val="100000"/>
              </a:lnSpc>
              <a:spcBef>
                <a:spcPts val="400"/>
              </a:spcBef>
              <a:spcAft>
                <a:spcPts val="0"/>
              </a:spcAft>
              <a:buClr>
                <a:srgbClr val="666666"/>
              </a:buClr>
              <a:buSzPct val="100000"/>
              <a:buFont typeface="Helvetica Neue"/>
              <a:buChar char="•"/>
            </a:pPr>
            <a:r>
              <a:rPr lang="en" sz="1300" b="0" i="0" u="none" strike="noStrike" cap="none">
                <a:solidFill>
                  <a:srgbClr val="666666"/>
                </a:solidFill>
                <a:latin typeface="Helvetica Neue"/>
                <a:ea typeface="Helvetica Neue"/>
                <a:cs typeface="Helvetica Neue"/>
                <a:sym typeface="Helvetica Neue"/>
              </a:rPr>
              <a:t>WGS finds additional facts on the canonical driver, MET. Other suggestive non-coding hotspots.</a:t>
            </a:r>
          </a:p>
          <a:p>
            <a:pPr marL="571500" marR="0" lvl="1" indent="-228600" algn="l" rtl="0">
              <a:lnSpc>
                <a:spcPct val="100000"/>
              </a:lnSpc>
              <a:spcBef>
                <a:spcPts val="400"/>
              </a:spcBef>
              <a:spcAft>
                <a:spcPts val="0"/>
              </a:spcAft>
              <a:buClr>
                <a:srgbClr val="666666"/>
              </a:buClr>
              <a:buSzPct val="100000"/>
              <a:buFont typeface="Helvetica Neue"/>
              <a:buChar char="•"/>
            </a:pPr>
            <a:r>
              <a:rPr lang="en" sz="1300" b="0" i="0" u="none" strike="noStrike" cap="none">
                <a:solidFill>
                  <a:srgbClr val="666666"/>
                </a:solidFill>
                <a:latin typeface="Helvetica Neue"/>
                <a:ea typeface="Helvetica Neue"/>
                <a:cs typeface="Helvetica Neue"/>
                <a:sym typeface="Helvetica Neue"/>
              </a:rPr>
              <a:t>Tumor evolution analysis of the timing of key mutations helps with classification</a:t>
            </a:r>
          </a:p>
        </p:txBody>
      </p:sp>
      <p:sp>
        <p:nvSpPr>
          <p:cNvPr id="1484" name="Shape 1484"/>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88"/>
        <p:cNvGrpSpPr/>
        <p:nvPr/>
      </p:nvGrpSpPr>
      <p:grpSpPr>
        <a:xfrm>
          <a:off x="0" y="0"/>
          <a:ext cx="0" cy="0"/>
          <a:chOff x="0" y="0"/>
          <a:chExt cx="0" cy="0"/>
        </a:xfrm>
      </p:grpSpPr>
      <p:sp>
        <p:nvSpPr>
          <p:cNvPr id="1489" name="Shape 1489"/>
          <p:cNvSpPr txBox="1">
            <a:spLocks noGrp="1"/>
          </p:cNvSpPr>
          <p:nvPr>
            <p:ph type="title"/>
          </p:nvPr>
        </p:nvSpPr>
        <p:spPr>
          <a:xfrm>
            <a:off x="0" y="108347"/>
            <a:ext cx="9144000" cy="615600"/>
          </a:xfrm>
          <a:prstGeom prst="rect">
            <a:avLst/>
          </a:prstGeom>
          <a:noFill/>
          <a:ln>
            <a:noFill/>
          </a:ln>
        </p:spPr>
        <p:txBody>
          <a:bodyPr wrap="square" lIns="92050" tIns="46025" rIns="92050" bIns="46025" anchor="ctr" anchorCtr="0">
            <a:noAutofit/>
          </a:bodyPr>
          <a:lstStyle/>
          <a:p>
            <a:pPr marL="0" marR="0" lvl="0" indent="0" algn="ctr" rtl="0">
              <a:lnSpc>
                <a:spcPct val="100000"/>
              </a:lnSpc>
              <a:spcBef>
                <a:spcPts val="0"/>
              </a:spcBef>
              <a:spcAft>
                <a:spcPts val="0"/>
              </a:spcAft>
              <a:buClr>
                <a:srgbClr val="7F7F7F"/>
              </a:buClr>
              <a:buSzPct val="25000"/>
              <a:buFont typeface="Helvetica Neue"/>
              <a:buNone/>
            </a:pPr>
            <a:r>
              <a:rPr lang="en" sz="1800" b="1" i="0" u="none" strike="noStrike" cap="none">
                <a:solidFill>
                  <a:srgbClr val="FFFFFF"/>
                </a:solidFill>
                <a:latin typeface="Helvetica Neue"/>
                <a:ea typeface="Helvetica Neue"/>
                <a:cs typeface="Helvetica Neue"/>
                <a:sym typeface="Helvetica Neue"/>
              </a:rPr>
              <a:t>Prioritizing somatic variants: </a:t>
            </a:r>
            <a:br>
              <a:rPr lang="en" sz="1800" b="1" i="0" u="none" strike="noStrike" cap="none">
                <a:solidFill>
                  <a:srgbClr val="FFFFFF"/>
                </a:solidFill>
                <a:latin typeface="Helvetica Neue"/>
                <a:ea typeface="Helvetica Neue"/>
                <a:cs typeface="Helvetica Neue"/>
                <a:sym typeface="Helvetica Neue"/>
              </a:rPr>
            </a:br>
            <a:r>
              <a:rPr lang="en" sz="1800" b="1" i="0" u="none" strike="noStrike" cap="none">
                <a:solidFill>
                  <a:srgbClr val="FFFFFF"/>
                </a:solidFill>
                <a:latin typeface="Helvetica Neue"/>
                <a:ea typeface="Helvetica Neue"/>
                <a:cs typeface="Helvetica Neue"/>
                <a:sym typeface="Helvetica Neue"/>
              </a:rPr>
              <a:t>Approaches to identifying key variants through functional impact &amp; recurrence</a:t>
            </a:r>
          </a:p>
        </p:txBody>
      </p:sp>
      <p:sp>
        <p:nvSpPr>
          <p:cNvPr id="1490" name="Shape 1490"/>
          <p:cNvSpPr txBox="1">
            <a:spLocks noGrp="1"/>
          </p:cNvSpPr>
          <p:nvPr>
            <p:ph type="body" idx="1"/>
          </p:nvPr>
        </p:nvSpPr>
        <p:spPr>
          <a:xfrm>
            <a:off x="50800" y="778675"/>
            <a:ext cx="4112100"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FFFFFF"/>
              </a:buClr>
              <a:buSzPct val="100000"/>
              <a:buFont typeface="Helvetica Neue"/>
              <a:buChar char="•"/>
            </a:pPr>
            <a:r>
              <a:rPr lang="en" sz="1700" b="0" i="0" u="none" strike="noStrike" cap="none">
                <a:solidFill>
                  <a:srgbClr val="FFFFFF"/>
                </a:solidFill>
                <a:latin typeface="Helvetica Neue"/>
                <a:ea typeface="Helvetica Neue"/>
                <a:cs typeface="Helvetica Neue"/>
                <a:sym typeface="Helvetica Neue"/>
              </a:rPr>
              <a:t>Introduction</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a:solidFill>
                  <a:srgbClr val="FFFFFF"/>
                </a:solidFill>
                <a:latin typeface="Helvetica Neue"/>
                <a:ea typeface="Helvetica Neue"/>
                <a:cs typeface="Helvetica Neue"/>
                <a:sym typeface="Helvetica Neue"/>
              </a:rPr>
              <a:t>Large growth in cancer genome data</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a:solidFill>
                  <a:srgbClr val="FFFFFF"/>
                </a:solidFill>
                <a:latin typeface="Helvetica Neue"/>
                <a:ea typeface="Helvetica Neue"/>
                <a:cs typeface="Helvetica Neue"/>
                <a:sym typeface="Helvetica Neue"/>
              </a:rPr>
              <a:t>Mining the data to prioritize variants </a:t>
            </a:r>
            <a:br>
              <a:rPr lang="en" sz="1300" b="0" i="0" u="none" strike="noStrike" cap="none">
                <a:solidFill>
                  <a:srgbClr val="FFFFFF"/>
                </a:solidFill>
                <a:latin typeface="Helvetica Neue"/>
                <a:ea typeface="Helvetica Neue"/>
                <a:cs typeface="Helvetica Neue"/>
                <a:sym typeface="Helvetica Neue"/>
              </a:rPr>
            </a:br>
            <a:r>
              <a:rPr lang="en" sz="1300" b="0" i="0" u="none" strike="noStrike" cap="none">
                <a:solidFill>
                  <a:srgbClr val="FFFFFF"/>
                </a:solidFill>
                <a:latin typeface="Helvetica Neue"/>
                <a:ea typeface="Helvetica Neue"/>
                <a:cs typeface="Helvetica Neue"/>
                <a:sym typeface="Helvetica Neue"/>
              </a:rPr>
              <a:t>for key drivers</a:t>
            </a:r>
          </a:p>
          <a:p>
            <a:pPr marL="228600" marR="0" lvl="1" indent="-228600" algn="l" rtl="0">
              <a:lnSpc>
                <a:spcPct val="100000"/>
              </a:lnSpc>
              <a:spcBef>
                <a:spcPts val="0"/>
              </a:spcBef>
              <a:spcAft>
                <a:spcPts val="0"/>
              </a:spcAft>
              <a:buClr>
                <a:srgbClr val="FFFFFF"/>
              </a:buClr>
              <a:buSzPct val="100000"/>
              <a:buFont typeface="Helvetica Neue"/>
              <a:buChar char="•"/>
            </a:pPr>
            <a:r>
              <a:rPr lang="en" sz="1700" b="0" i="0" u="none" strike="noStrike" cap="none">
                <a:solidFill>
                  <a:srgbClr val="FFFFFF"/>
                </a:solidFill>
                <a:latin typeface="Helvetica Neue"/>
                <a:ea typeface="Helvetica Neue"/>
                <a:cs typeface="Helvetica Neue"/>
                <a:sym typeface="Helvetica Neue"/>
              </a:rPr>
              <a:t>Functional impact #1: Coding</a:t>
            </a:r>
          </a:p>
          <a:p>
            <a:pPr marL="571500" marR="0" lvl="1" indent="-228600" algn="l" rtl="0">
              <a:lnSpc>
                <a:spcPct val="100000"/>
              </a:lnSpc>
              <a:spcBef>
                <a:spcPts val="500"/>
              </a:spcBef>
              <a:spcAft>
                <a:spcPts val="0"/>
              </a:spcAft>
              <a:buClr>
                <a:schemeClr val="lt1"/>
              </a:buClr>
              <a:buSzPct val="100000"/>
              <a:buFont typeface="Merriweather Sans"/>
              <a:buChar char="•"/>
            </a:pPr>
            <a:r>
              <a:rPr lang="en" sz="1400" b="1" i="0" u="sng" strike="noStrike" cap="none">
                <a:solidFill>
                  <a:schemeClr val="lt1"/>
                </a:solidFill>
                <a:latin typeface="Arial"/>
                <a:ea typeface="Arial"/>
                <a:cs typeface="Arial"/>
                <a:sym typeface="Arial"/>
              </a:rPr>
              <a:t>ALoFT</a:t>
            </a:r>
            <a:r>
              <a:rPr lang="en" sz="1400" b="0" i="0" u="none" strike="noStrike" cap="none">
                <a:solidFill>
                  <a:schemeClr val="lt1"/>
                </a:solidFill>
                <a:latin typeface="Arial"/>
                <a:ea typeface="Arial"/>
                <a:cs typeface="Arial"/>
                <a:sym typeface="Arial"/>
              </a:rPr>
              <a:t>: Annotation of Loss-of-Function Transcripts. LOF annotation as a complex problem. </a:t>
            </a:r>
          </a:p>
          <a:p>
            <a:pPr marL="571500" marR="0" lvl="1" indent="-228600" algn="l" rtl="0">
              <a:lnSpc>
                <a:spcPct val="100000"/>
              </a:lnSpc>
              <a:spcBef>
                <a:spcPts val="500"/>
              </a:spcBef>
              <a:spcAft>
                <a:spcPts val="0"/>
              </a:spcAft>
              <a:buClr>
                <a:schemeClr val="lt1"/>
              </a:buClr>
              <a:buSzPct val="100000"/>
              <a:buFont typeface="Merriweather Sans"/>
              <a:buChar char="•"/>
            </a:pPr>
            <a:r>
              <a:rPr lang="en" sz="1400" b="0" i="0" u="none" strike="noStrike" cap="none">
                <a:solidFill>
                  <a:schemeClr val="lt1"/>
                </a:solidFill>
                <a:latin typeface="Arial"/>
                <a:ea typeface="Arial"/>
                <a:cs typeface="Arial"/>
                <a:sym typeface="Arial"/>
              </a:rPr>
              <a:t>Finding deleterious LoF SNVs</a:t>
            </a:r>
          </a:p>
          <a:p>
            <a:pPr marL="571500" marR="0" lvl="1" indent="-228600" algn="l" rtl="0">
              <a:lnSpc>
                <a:spcPct val="100000"/>
              </a:lnSpc>
              <a:spcBef>
                <a:spcPts val="500"/>
              </a:spcBef>
              <a:spcAft>
                <a:spcPts val="0"/>
              </a:spcAft>
              <a:buClr>
                <a:schemeClr val="lt1"/>
              </a:buClr>
              <a:buSzPct val="100000"/>
              <a:buFont typeface="Merriweather Sans"/>
              <a:buChar char="•"/>
            </a:pPr>
            <a:r>
              <a:rPr lang="en" sz="1400" b="1" i="0" u="sng" strike="noStrike" cap="none">
                <a:solidFill>
                  <a:schemeClr val="lt1"/>
                </a:solidFill>
                <a:latin typeface="Arial"/>
                <a:ea typeface="Arial"/>
                <a:cs typeface="Arial"/>
                <a:sym typeface="Arial"/>
              </a:rPr>
              <a:t>Frustration</a:t>
            </a:r>
            <a:r>
              <a:rPr lang="en" sz="1400" b="0" i="0" u="none" strike="noStrike" cap="none">
                <a:solidFill>
                  <a:schemeClr val="lt1"/>
                </a:solidFill>
                <a:latin typeface="Arial"/>
                <a:ea typeface="Arial"/>
                <a:cs typeface="Arial"/>
                <a:sym typeface="Arial"/>
              </a:rPr>
              <a:t> as a localized metric of SNV impact. Differential profiles for oncogenes vs. TSGs</a:t>
            </a:r>
          </a:p>
          <a:p>
            <a:pPr marL="228600" marR="0" lvl="1" indent="-228600" algn="l" rtl="0">
              <a:lnSpc>
                <a:spcPct val="100000"/>
              </a:lnSpc>
              <a:spcBef>
                <a:spcPts val="0"/>
              </a:spcBef>
              <a:spcAft>
                <a:spcPts val="0"/>
              </a:spcAft>
              <a:buClr>
                <a:srgbClr val="FFFFFF"/>
              </a:buClr>
              <a:buSzPct val="100000"/>
              <a:buFont typeface="Helvetica Neue"/>
              <a:buChar char="•"/>
            </a:pPr>
            <a:r>
              <a:rPr lang="en" sz="1700" b="0" i="0" u="none" strike="noStrike" cap="none">
                <a:solidFill>
                  <a:srgbClr val="FFFFFF"/>
                </a:solidFill>
                <a:latin typeface="Helvetica Neue"/>
                <a:ea typeface="Helvetica Neue"/>
                <a:cs typeface="Helvetica Neue"/>
                <a:sym typeface="Helvetica Neue"/>
              </a:rPr>
              <a:t>Functional impact #2: Non-coding</a:t>
            </a:r>
          </a:p>
          <a:p>
            <a:pPr marL="571500" marR="0" lvl="1" indent="-228600" algn="l" rtl="0">
              <a:lnSpc>
                <a:spcPct val="100000"/>
              </a:lnSpc>
              <a:spcBef>
                <a:spcPts val="500"/>
              </a:spcBef>
              <a:spcAft>
                <a:spcPts val="0"/>
              </a:spcAft>
              <a:buClr>
                <a:schemeClr val="lt1"/>
              </a:buClr>
              <a:buSzPct val="100000"/>
              <a:buFont typeface="Merriweather Sans"/>
              <a:buChar char="•"/>
            </a:pPr>
            <a:r>
              <a:rPr lang="en" sz="1400" b="1" i="0" u="sng" strike="noStrike" cap="none">
                <a:solidFill>
                  <a:schemeClr val="lt1"/>
                </a:solidFill>
                <a:latin typeface="Arial"/>
                <a:ea typeface="Arial"/>
                <a:cs typeface="Arial"/>
                <a:sym typeface="Arial"/>
              </a:rPr>
              <a:t>FunSeq</a:t>
            </a:r>
            <a:r>
              <a:rPr lang="en" sz="1400" b="0" i="0" u="none" strike="noStrike" cap="none">
                <a:solidFill>
                  <a:schemeClr val="lt1"/>
                </a:solidFill>
                <a:latin typeface="Arial"/>
                <a:ea typeface="Arial"/>
                <a:cs typeface="Arial"/>
                <a:sym typeface="Arial"/>
              </a:rPr>
              <a:t> integrates evidence, with an entropy based weighting scheme</a:t>
            </a:r>
            <a:br>
              <a:rPr lang="en" sz="1400" b="0" i="0" u="none" strike="noStrike" cap="none">
                <a:solidFill>
                  <a:schemeClr val="lt1"/>
                </a:solidFill>
                <a:latin typeface="Arial"/>
                <a:ea typeface="Arial"/>
                <a:cs typeface="Arial"/>
                <a:sym typeface="Arial"/>
              </a:rPr>
            </a:br>
            <a:endParaRPr lang="en" sz="1400" b="0" i="0" u="none" strike="noStrike" cap="none">
              <a:solidFill>
                <a:schemeClr val="lt1"/>
              </a:solidFill>
              <a:latin typeface="Arial"/>
              <a:ea typeface="Arial"/>
              <a:cs typeface="Arial"/>
              <a:sym typeface="Arial"/>
            </a:endParaRPr>
          </a:p>
        </p:txBody>
      </p:sp>
      <p:sp>
        <p:nvSpPr>
          <p:cNvPr id="1491" name="Shape 1491"/>
          <p:cNvSpPr txBox="1">
            <a:spLocks noGrp="1"/>
          </p:cNvSpPr>
          <p:nvPr>
            <p:ph type="body" idx="1"/>
          </p:nvPr>
        </p:nvSpPr>
        <p:spPr>
          <a:xfrm>
            <a:off x="3949350" y="778675"/>
            <a:ext cx="5136000"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FFFFFF"/>
              </a:buClr>
              <a:buSzPct val="100000"/>
              <a:buFont typeface="Helvetica Neue"/>
              <a:buChar char="•"/>
            </a:pPr>
            <a:r>
              <a:rPr lang="en" sz="1700" b="0" i="0" u="none" strike="noStrike" cap="none">
                <a:solidFill>
                  <a:srgbClr val="FFFFFF"/>
                </a:solidFill>
                <a:latin typeface="Helvetica Neue"/>
                <a:ea typeface="Helvetica Neue"/>
                <a:cs typeface="Helvetica Neue"/>
                <a:sym typeface="Helvetica Neue"/>
              </a:rPr>
              <a:t>Recurrence #1: </a:t>
            </a:r>
            <a:br>
              <a:rPr lang="en" sz="1700" b="0" i="0" u="none" strike="noStrike" cap="none">
                <a:solidFill>
                  <a:srgbClr val="FFFFFF"/>
                </a:solidFill>
                <a:latin typeface="Helvetica Neue"/>
                <a:ea typeface="Helvetica Neue"/>
                <a:cs typeface="Helvetica Neue"/>
                <a:sym typeface="Helvetica Neue"/>
              </a:rPr>
            </a:br>
            <a:r>
              <a:rPr lang="en" sz="1700" b="0" i="0" u="none" strike="noStrike" cap="none">
                <a:solidFill>
                  <a:srgbClr val="FFFFFF"/>
                </a:solidFill>
                <a:latin typeface="Helvetica Neue"/>
                <a:ea typeface="Helvetica Neue"/>
                <a:cs typeface="Helvetica Neue"/>
                <a:sym typeface="Helvetica Neue"/>
              </a:rPr>
              <a:t>Statistics for driver identification </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a:solidFill>
                  <a:srgbClr val="FFFFFF"/>
                </a:solidFill>
                <a:latin typeface="Helvetica Neue"/>
                <a:ea typeface="Helvetica Neue"/>
                <a:cs typeface="Helvetica Neue"/>
                <a:sym typeface="Helvetica Neue"/>
              </a:rPr>
              <a:t>Background mutation rate</a:t>
            </a:r>
            <a:r>
              <a:rPr lang="en" sz="1300" b="0" i="0" u="none" strike="noStrike" cap="none">
                <a:solidFill>
                  <a:srgbClr val="FFFFFF"/>
                </a:solidFill>
                <a:latin typeface="Helvetica Neue"/>
                <a:ea typeface="Helvetica Neue"/>
                <a:cs typeface="Helvetica Neue"/>
                <a:sym typeface="Helvetica Neue"/>
              </a:rPr>
              <a:t> significantly varies &amp; is correlated with replication timing &amp; TADs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a:solidFill>
                  <a:srgbClr val="FFFFFF"/>
                </a:solidFill>
                <a:latin typeface="Helvetica Neue"/>
                <a:ea typeface="Helvetica Neue"/>
                <a:cs typeface="Helvetica Neue"/>
                <a:sym typeface="Helvetica Neue"/>
              </a:rPr>
              <a:t>Developed a variety of parametric &amp; non-parametric methods taking this into account</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a:solidFill>
                  <a:srgbClr val="FFFFFF"/>
                </a:solidFill>
                <a:latin typeface="Helvetica Neue"/>
                <a:ea typeface="Helvetica Neue"/>
                <a:cs typeface="Helvetica Neue"/>
                <a:sym typeface="Helvetica Neue"/>
              </a:rPr>
              <a:t>LARVA</a:t>
            </a:r>
            <a:r>
              <a:rPr lang="en" sz="1300" b="0" i="0" u="none" strike="noStrike" cap="none">
                <a:solidFill>
                  <a:srgbClr val="FFFFFF"/>
                </a:solidFill>
                <a:latin typeface="Helvetica Neue"/>
                <a:ea typeface="Helvetica Neue"/>
                <a:cs typeface="Helvetica Neue"/>
                <a:sym typeface="Helvetica Neue"/>
              </a:rPr>
              <a:t> uses parametric beta-binomial model, explicitly modeling covariates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a:solidFill>
                  <a:srgbClr val="FFFFFF"/>
                </a:solidFill>
                <a:latin typeface="Helvetica Neue"/>
                <a:ea typeface="Helvetica Neue"/>
                <a:cs typeface="Helvetica Neue"/>
                <a:sym typeface="Helvetica Neue"/>
              </a:rPr>
              <a:t>MOAT</a:t>
            </a:r>
            <a:r>
              <a:rPr lang="en" sz="1300" b="0" i="0" u="none" strike="noStrike" cap="none">
                <a:solidFill>
                  <a:srgbClr val="FFFFFF"/>
                </a:solidFill>
                <a:latin typeface="Helvetica Neue"/>
                <a:ea typeface="Helvetica Neue"/>
                <a:cs typeface="Helvetica Neue"/>
                <a:sym typeface="Helvetica Neue"/>
              </a:rPr>
              <a:t> does a variety of non-parm. shuffles (annotation, variants, &amp;c). Useful when explicit covariates not available. Slower than but speeded up w/ GPUs</a:t>
            </a:r>
          </a:p>
          <a:p>
            <a:pPr marL="228600" marR="0" lvl="0" indent="-228600" algn="l" rtl="0">
              <a:lnSpc>
                <a:spcPct val="100000"/>
              </a:lnSpc>
              <a:spcBef>
                <a:spcPts val="400"/>
              </a:spcBef>
              <a:spcAft>
                <a:spcPts val="0"/>
              </a:spcAft>
              <a:buClr>
                <a:srgbClr val="FFFFFF"/>
              </a:buClr>
              <a:buSzPct val="100000"/>
              <a:buFont typeface="Helvetica Neue"/>
              <a:buChar char="•"/>
            </a:pPr>
            <a:r>
              <a:rPr lang="en" sz="1700" b="0" i="0" u="none" strike="noStrike" cap="none">
                <a:solidFill>
                  <a:srgbClr val="FFFFFF"/>
                </a:solidFill>
                <a:latin typeface="Helvetica Neue"/>
                <a:ea typeface="Helvetica Neue"/>
                <a:cs typeface="Helvetica Neue"/>
                <a:sym typeface="Helvetica Neue"/>
              </a:rPr>
              <a:t>Recurrence #2:</a:t>
            </a:r>
            <a:br>
              <a:rPr lang="en" sz="1700" b="0" i="0" u="none" strike="noStrike" cap="none">
                <a:solidFill>
                  <a:srgbClr val="FFFFFF"/>
                </a:solidFill>
                <a:latin typeface="Helvetica Neue"/>
                <a:ea typeface="Helvetica Neue"/>
                <a:cs typeface="Helvetica Neue"/>
                <a:sym typeface="Helvetica Neue"/>
              </a:rPr>
            </a:br>
            <a:r>
              <a:rPr lang="en" sz="1700" b="0" i="0" u="none" strike="noStrike" cap="none">
                <a:solidFill>
                  <a:srgbClr val="FFFFFF"/>
                </a:solidFill>
                <a:latin typeface="Helvetica Neue"/>
                <a:ea typeface="Helvetica Neue"/>
                <a:cs typeface="Helvetica Neue"/>
                <a:sym typeface="Helvetica Neue"/>
              </a:rPr>
              <a:t>(Low-power) application to </a:t>
            </a:r>
            <a:r>
              <a:rPr lang="en" sz="1700" b="1" i="0" u="sng" strike="noStrike" cap="none">
                <a:solidFill>
                  <a:srgbClr val="FFFFFF"/>
                </a:solidFill>
                <a:latin typeface="Helvetica Neue"/>
                <a:ea typeface="Helvetica Neue"/>
                <a:cs typeface="Helvetica Neue"/>
                <a:sym typeface="Helvetica Neue"/>
              </a:rPr>
              <a:t>pRCC</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a:solidFill>
                  <a:srgbClr val="FFFFFF"/>
                </a:solidFill>
                <a:latin typeface="Helvetica Neue"/>
                <a:ea typeface="Helvetica Neue"/>
                <a:cs typeface="Helvetica Neue"/>
                <a:sym typeface="Helvetica Neue"/>
              </a:rPr>
              <a:t>WGS finds additional facts on the canonical driver, MET. Other suggestive non-coding hotspots.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a:solidFill>
                  <a:srgbClr val="FFFFFF"/>
                </a:solidFill>
                <a:latin typeface="Helvetica Neue"/>
                <a:ea typeface="Helvetica Neue"/>
                <a:cs typeface="Helvetica Neue"/>
                <a:sym typeface="Helvetica Neue"/>
              </a:rPr>
              <a:t>Tumor evolution analysis of the timing of key mutations helps with classification</a:t>
            </a:r>
          </a:p>
        </p:txBody>
      </p:sp>
      <p:sp>
        <p:nvSpPr>
          <p:cNvPr id="1492" name="Shape 1492"/>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496"/>
        <p:cNvGrpSpPr/>
        <p:nvPr/>
      </p:nvGrpSpPr>
      <p:grpSpPr>
        <a:xfrm>
          <a:off x="0" y="0"/>
          <a:ext cx="0" cy="0"/>
          <a:chOff x="0" y="0"/>
          <a:chExt cx="0" cy="0"/>
        </a:xfrm>
      </p:grpSpPr>
      <p:sp>
        <p:nvSpPr>
          <p:cNvPr id="1497" name="Shape 1497"/>
          <p:cNvSpPr/>
          <p:nvPr/>
        </p:nvSpPr>
        <p:spPr>
          <a:xfrm>
            <a:off x="8614425" y="-89775"/>
            <a:ext cx="525000" cy="5382300"/>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1498" name="Shape 1498"/>
          <p:cNvSpPr/>
          <p:nvPr/>
        </p:nvSpPr>
        <p:spPr>
          <a:xfrm>
            <a:off x="3718800" y="468350"/>
            <a:ext cx="5279100" cy="4039500"/>
          </a:xfrm>
          <a:prstGeom prst="rect">
            <a:avLst/>
          </a:prstGeom>
          <a:noFill/>
          <a:ln>
            <a:noFill/>
          </a:ln>
        </p:spPr>
        <p:txBody>
          <a:bodyPr wrap="square" lIns="68575" tIns="34275" rIns="68575" bIns="34275" anchor="t" anchorCtr="0">
            <a:noAutofit/>
          </a:bodyPr>
          <a:lstStyle/>
          <a:p>
            <a:pPr lvl="0" rtl="0">
              <a:spcBef>
                <a:spcPts val="0"/>
              </a:spcBef>
              <a:buClr>
                <a:schemeClr val="dk1"/>
              </a:buClr>
              <a:buSzPct val="25000"/>
              <a:buFont typeface="Arial"/>
              <a:buNone/>
            </a:pPr>
            <a:r>
              <a:rPr lang="en" sz="1200">
                <a:solidFill>
                  <a:schemeClr val="dk1"/>
                </a:solidFill>
              </a:rPr>
              <a:t>github.com/gersteinlab/</a:t>
            </a:r>
            <a:r>
              <a:rPr lang="en" sz="1800" b="1">
                <a:solidFill>
                  <a:srgbClr val="FF0000"/>
                </a:solidFill>
              </a:rPr>
              <a:t>Frustration</a:t>
            </a:r>
          </a:p>
          <a:p>
            <a:pPr lvl="0" rtl="0">
              <a:spcBef>
                <a:spcPts val="0"/>
              </a:spcBef>
              <a:buClr>
                <a:schemeClr val="dk1"/>
              </a:buClr>
              <a:buSzPct val="25000"/>
              <a:buFont typeface="Arial"/>
              <a:buNone/>
            </a:pPr>
            <a:r>
              <a:rPr lang="en" sz="1200">
                <a:solidFill>
                  <a:schemeClr val="dk1"/>
                </a:solidFill>
              </a:rPr>
              <a:t>S </a:t>
            </a:r>
            <a:r>
              <a:rPr lang="en" sz="1800" b="1">
                <a:solidFill>
                  <a:srgbClr val="1155CC"/>
                </a:solidFill>
              </a:rPr>
              <a:t>Kumar</a:t>
            </a:r>
            <a:r>
              <a:rPr lang="en" sz="1200">
                <a:solidFill>
                  <a:schemeClr val="dk1"/>
                </a:solidFill>
              </a:rPr>
              <a:t>, D Clarke</a:t>
            </a:r>
          </a:p>
          <a:p>
            <a:pPr lvl="0" rtl="0">
              <a:spcBef>
                <a:spcPts val="0"/>
              </a:spcBef>
              <a:buClr>
                <a:schemeClr val="dk1"/>
              </a:buClr>
              <a:buFont typeface="Arial"/>
              <a:buNone/>
            </a:pPr>
            <a:endParaRPr>
              <a:solidFill>
                <a:schemeClr val="dk1"/>
              </a:solidFill>
            </a:endParaRPr>
          </a:p>
          <a:p>
            <a:pPr lvl="0" rtl="0">
              <a:spcBef>
                <a:spcPts val="0"/>
              </a:spcBef>
              <a:buClr>
                <a:schemeClr val="dk1"/>
              </a:buClr>
              <a:buSzPct val="25000"/>
              <a:buFont typeface="Arial"/>
              <a:buNone/>
            </a:pPr>
            <a:r>
              <a:rPr lang="en" sz="1200">
                <a:solidFill>
                  <a:schemeClr val="dk1"/>
                </a:solidFill>
              </a:rPr>
              <a:t>github.com/gersteinlab/</a:t>
            </a:r>
            <a:r>
              <a:rPr lang="en" sz="1800" b="1">
                <a:solidFill>
                  <a:srgbClr val="FF0000"/>
                </a:solidFill>
              </a:rPr>
              <a:t>MrTADfinder</a:t>
            </a:r>
          </a:p>
          <a:p>
            <a:pPr marL="0" marR="0" lvl="0" indent="0" rtl="0">
              <a:spcBef>
                <a:spcPts val="0"/>
              </a:spcBef>
              <a:spcAft>
                <a:spcPts val="0"/>
              </a:spcAft>
              <a:buSzPct val="25000"/>
              <a:buNone/>
            </a:pPr>
            <a:r>
              <a:rPr lang="en" sz="1200">
                <a:solidFill>
                  <a:schemeClr val="dk1"/>
                </a:solidFill>
              </a:rPr>
              <a:t>KK </a:t>
            </a:r>
            <a:r>
              <a:rPr lang="en" sz="1800" b="1">
                <a:solidFill>
                  <a:srgbClr val="1155CC"/>
                </a:solidFill>
              </a:rPr>
              <a:t>Yan</a:t>
            </a:r>
            <a:r>
              <a:rPr lang="en" sz="1200">
                <a:solidFill>
                  <a:schemeClr val="dk1"/>
                </a:solidFill>
              </a:rPr>
              <a:t>, S Lou</a:t>
            </a:r>
          </a:p>
          <a:p>
            <a:pPr marL="0" marR="0" lvl="0" indent="0" rtl="0">
              <a:spcBef>
                <a:spcPts val="0"/>
              </a:spcBef>
              <a:spcAft>
                <a:spcPts val="0"/>
              </a:spcAft>
              <a:buNone/>
            </a:pPr>
            <a:endParaRPr sz="1800" b="1">
              <a:solidFill>
                <a:srgbClr val="FF0000"/>
              </a:solidFill>
            </a:endParaRPr>
          </a:p>
          <a:p>
            <a:pPr marL="0" marR="0" lvl="0" indent="0" rtl="0">
              <a:spcBef>
                <a:spcPts val="0"/>
              </a:spcBef>
              <a:spcAft>
                <a:spcPts val="0"/>
              </a:spcAft>
              <a:buSzPct val="25000"/>
              <a:buNone/>
            </a:pPr>
            <a:r>
              <a:rPr lang="en" sz="1800" b="1" i="0" u="none" strike="noStrike" cap="none">
                <a:solidFill>
                  <a:srgbClr val="FF0000"/>
                </a:solidFill>
                <a:latin typeface="Arial"/>
                <a:ea typeface="Arial"/>
                <a:cs typeface="Arial"/>
                <a:sym typeface="Arial"/>
              </a:rPr>
              <a:t>VAT</a:t>
            </a:r>
            <a:r>
              <a:rPr lang="en" sz="1200" b="0" i="0" u="none" strike="noStrike" cap="none">
                <a:solidFill>
                  <a:srgbClr val="000000"/>
                </a:solidFill>
                <a:latin typeface="Arial"/>
                <a:ea typeface="Arial"/>
                <a:cs typeface="Arial"/>
                <a:sym typeface="Arial"/>
              </a:rPr>
              <a:t>.gersteinlab.org</a:t>
            </a:r>
          </a:p>
          <a:p>
            <a:pPr marL="0" marR="0" lvl="0" indent="0" rtl="0">
              <a:spcBef>
                <a:spcPts val="0"/>
              </a:spcBef>
              <a:spcAft>
                <a:spcPts val="0"/>
              </a:spcAft>
              <a:buSzPct val="25000"/>
              <a:buNone/>
            </a:pPr>
            <a:r>
              <a:rPr lang="en" sz="1200" b="0" i="0" u="none" strike="noStrike" cap="none">
                <a:solidFill>
                  <a:srgbClr val="000000"/>
                </a:solidFill>
                <a:latin typeface="Arial"/>
                <a:ea typeface="Arial"/>
                <a:cs typeface="Arial"/>
                <a:sym typeface="Arial"/>
              </a:rPr>
              <a:t>L </a:t>
            </a:r>
            <a:r>
              <a:rPr lang="en" sz="1800" b="1" i="0" u="none" strike="noStrike" cap="none">
                <a:solidFill>
                  <a:srgbClr val="1155CC"/>
                </a:solidFill>
                <a:latin typeface="Arial"/>
                <a:ea typeface="Arial"/>
                <a:cs typeface="Arial"/>
                <a:sym typeface="Arial"/>
              </a:rPr>
              <a:t>Habegger</a:t>
            </a:r>
            <a:r>
              <a:rPr lang="en" sz="1200" b="0" i="0" u="none" strike="noStrike" cap="none">
                <a:solidFill>
                  <a:srgbClr val="000000"/>
                </a:solidFill>
                <a:latin typeface="Arial"/>
                <a:ea typeface="Arial"/>
                <a:cs typeface="Arial"/>
                <a:sym typeface="Arial"/>
              </a:rPr>
              <a:t>, S </a:t>
            </a:r>
            <a:r>
              <a:rPr lang="en" sz="1200"/>
              <a:t>Balasubramanian, </a:t>
            </a:r>
            <a:br>
              <a:rPr lang="en" sz="1200"/>
            </a:br>
            <a:r>
              <a:rPr lang="en" sz="1200"/>
              <a:t>DZ Chen, E Khurana, A Sboner, </a:t>
            </a:r>
            <a:br>
              <a:rPr lang="en" sz="1200"/>
            </a:br>
            <a:r>
              <a:rPr lang="en" sz="1200"/>
              <a:t>A Harmanci, J Ro</a:t>
            </a:r>
            <a:r>
              <a:rPr lang="en" sz="1200" b="0" i="0" u="none" strike="noStrike" cap="none">
                <a:solidFill>
                  <a:srgbClr val="000000"/>
                </a:solidFill>
                <a:latin typeface="Arial"/>
                <a:ea typeface="Arial"/>
                <a:cs typeface="Arial"/>
                <a:sym typeface="Arial"/>
              </a:rPr>
              <a:t>zowsky, D Clarke, M Snyder</a:t>
            </a:r>
          </a:p>
          <a:p>
            <a:pPr marL="0" marR="0" lvl="0" indent="0" rtl="0">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rtl="0">
              <a:spcBef>
                <a:spcPts val="0"/>
              </a:spcBef>
              <a:spcAft>
                <a:spcPts val="0"/>
              </a:spcAft>
              <a:buSzPct val="25000"/>
              <a:buNone/>
            </a:pPr>
            <a:r>
              <a:rPr lang="en" sz="1800" b="1">
                <a:solidFill>
                  <a:srgbClr val="FF0000"/>
                </a:solidFill>
              </a:rPr>
              <a:t>ALoFT.</a:t>
            </a:r>
            <a:r>
              <a:rPr lang="en" sz="1200">
                <a:solidFill>
                  <a:schemeClr val="dk1"/>
                </a:solidFill>
              </a:rPr>
              <a:t>gersteinlab.org</a:t>
            </a:r>
          </a:p>
          <a:p>
            <a:pPr marL="0" marR="0" lvl="0" indent="0" rtl="0">
              <a:spcBef>
                <a:spcPts val="0"/>
              </a:spcBef>
              <a:spcAft>
                <a:spcPts val="0"/>
              </a:spcAft>
              <a:buSzPct val="25000"/>
              <a:buNone/>
            </a:pPr>
            <a:r>
              <a:rPr lang="en" sz="1400" b="0" i="0" u="none" strike="noStrike" cap="none">
                <a:solidFill>
                  <a:schemeClr val="dk1"/>
                </a:solidFill>
                <a:latin typeface="Arial"/>
                <a:ea typeface="Arial"/>
                <a:cs typeface="Arial"/>
                <a:sym typeface="Arial"/>
              </a:rPr>
              <a:t>S </a:t>
            </a:r>
            <a:r>
              <a:rPr lang="en" sz="1800" b="1" i="0" u="none" strike="noStrike" cap="none">
                <a:solidFill>
                  <a:srgbClr val="1155CC"/>
                </a:solidFill>
                <a:latin typeface="Arial"/>
                <a:ea typeface="Arial"/>
                <a:cs typeface="Arial"/>
                <a:sym typeface="Arial"/>
              </a:rPr>
              <a:t>Balasubramanian</a:t>
            </a:r>
            <a:r>
              <a:rPr lang="en" sz="1200" b="0" i="0" u="none" strike="noStrike" cap="none">
                <a:solidFill>
                  <a:schemeClr val="dk1"/>
                </a:solidFill>
                <a:latin typeface="Arial"/>
                <a:ea typeface="Arial"/>
                <a:cs typeface="Arial"/>
                <a:sym typeface="Arial"/>
              </a:rPr>
              <a:t>, Y </a:t>
            </a:r>
            <a:r>
              <a:rPr lang="en" sz="1800" b="1" i="0" u="none" strike="noStrike" cap="none">
                <a:solidFill>
                  <a:srgbClr val="1155CC"/>
                </a:solidFill>
              </a:rPr>
              <a:t>Fu</a:t>
            </a:r>
            <a:r>
              <a:rPr lang="en" sz="1200" b="0" i="0" u="none" strike="noStrike" cap="none">
                <a:solidFill>
                  <a:schemeClr val="dk1"/>
                </a:solidFill>
                <a:latin typeface="Arial"/>
                <a:ea typeface="Arial"/>
                <a:cs typeface="Arial"/>
                <a:sym typeface="Arial"/>
              </a:rPr>
              <a:t>, </a:t>
            </a:r>
            <a:br>
              <a:rPr lang="en" sz="1200" b="0" i="0" u="none" strike="noStrike" cap="none">
                <a:solidFill>
                  <a:schemeClr val="dk1"/>
                </a:solidFill>
                <a:latin typeface="Arial"/>
                <a:ea typeface="Arial"/>
                <a:cs typeface="Arial"/>
                <a:sym typeface="Arial"/>
              </a:rPr>
            </a:br>
            <a:r>
              <a:rPr lang="en" sz="1200" b="0" i="0" u="none" strike="noStrike" cap="none">
                <a:solidFill>
                  <a:schemeClr val="dk1"/>
                </a:solidFill>
                <a:latin typeface="Arial"/>
                <a:ea typeface="Arial"/>
                <a:cs typeface="Arial"/>
                <a:sym typeface="Arial"/>
              </a:rPr>
              <a:t>M Pawashe, P McGillivray, M Jin, J Liu, </a:t>
            </a:r>
            <a:br>
              <a:rPr lang="en" sz="1200" b="0" i="0" u="none" strike="noStrike" cap="none">
                <a:solidFill>
                  <a:schemeClr val="dk1"/>
                </a:solidFill>
                <a:latin typeface="Arial"/>
                <a:ea typeface="Arial"/>
                <a:cs typeface="Arial"/>
                <a:sym typeface="Arial"/>
              </a:rPr>
            </a:br>
            <a:r>
              <a:rPr lang="en" sz="1200" b="0" i="0" u="none" strike="noStrike" cap="none">
                <a:solidFill>
                  <a:schemeClr val="dk1"/>
                </a:solidFill>
                <a:latin typeface="Arial"/>
                <a:ea typeface="Arial"/>
                <a:cs typeface="Arial"/>
                <a:sym typeface="Arial"/>
              </a:rPr>
              <a:t>KJ Karczewski, DG MacArthur</a:t>
            </a:r>
          </a:p>
          <a:p>
            <a:pPr marL="0" marR="0" lvl="0" indent="0" rtl="0">
              <a:spcBef>
                <a:spcPts val="0"/>
              </a:spcBef>
              <a:spcAft>
                <a:spcPts val="0"/>
              </a:spcAft>
              <a:buNone/>
            </a:pPr>
            <a:endParaRPr sz="1400" b="0" i="0" u="none" strike="noStrike" cap="none">
              <a:solidFill>
                <a:schemeClr val="dk1"/>
              </a:solidFill>
              <a:latin typeface="Arial"/>
              <a:ea typeface="Arial"/>
              <a:cs typeface="Arial"/>
              <a:sym typeface="Arial"/>
            </a:endParaRPr>
          </a:p>
          <a:p>
            <a:pPr marL="0" marR="0" lvl="0" indent="0" rtl="0">
              <a:spcBef>
                <a:spcPts val="0"/>
              </a:spcBef>
              <a:spcAft>
                <a:spcPts val="0"/>
              </a:spcAft>
              <a:buSzPct val="25000"/>
              <a:buNone/>
            </a:pPr>
            <a:r>
              <a:rPr lang="en" sz="1800" b="1">
                <a:solidFill>
                  <a:srgbClr val="FF0000"/>
                </a:solidFill>
              </a:rPr>
              <a:t>F</a:t>
            </a:r>
            <a:r>
              <a:rPr lang="en" sz="1800" b="1" i="0" u="none" strike="noStrike" cap="none">
                <a:solidFill>
                  <a:srgbClr val="FF0000"/>
                </a:solidFill>
                <a:latin typeface="Arial"/>
                <a:ea typeface="Arial"/>
                <a:cs typeface="Arial"/>
                <a:sym typeface="Arial"/>
              </a:rPr>
              <a:t>un</a:t>
            </a:r>
            <a:r>
              <a:rPr lang="en" sz="1800" b="1">
                <a:solidFill>
                  <a:srgbClr val="FF0000"/>
                </a:solidFill>
              </a:rPr>
              <a:t>S</a:t>
            </a:r>
            <a:r>
              <a:rPr lang="en" sz="1800" b="1" i="0" u="none" strike="noStrike" cap="none">
                <a:solidFill>
                  <a:srgbClr val="FF0000"/>
                </a:solidFill>
                <a:latin typeface="Arial"/>
                <a:ea typeface="Arial"/>
                <a:cs typeface="Arial"/>
                <a:sym typeface="Arial"/>
              </a:rPr>
              <a:t>eq</a:t>
            </a:r>
            <a:r>
              <a:rPr lang="en" sz="1200" b="0" i="0" u="none" strike="noStrike" cap="none">
                <a:solidFill>
                  <a:schemeClr val="dk1"/>
                </a:solidFill>
                <a:latin typeface="Arial"/>
                <a:ea typeface="Arial"/>
                <a:cs typeface="Arial"/>
                <a:sym typeface="Arial"/>
              </a:rPr>
              <a:t>.gersteinlab.org</a:t>
            </a:r>
          </a:p>
          <a:p>
            <a:pPr marL="0" marR="0" lvl="0" indent="0" rtl="0">
              <a:spcBef>
                <a:spcPts val="0"/>
              </a:spcBef>
              <a:spcAft>
                <a:spcPts val="0"/>
              </a:spcAft>
              <a:buSzPct val="25000"/>
              <a:buNone/>
            </a:pPr>
            <a:r>
              <a:rPr lang="en" sz="1200" b="0" i="0" u="none" strike="noStrike" cap="none">
                <a:solidFill>
                  <a:schemeClr val="dk1"/>
                </a:solidFill>
                <a:latin typeface="Arial"/>
                <a:ea typeface="Arial"/>
                <a:cs typeface="Arial"/>
                <a:sym typeface="Arial"/>
              </a:rPr>
              <a:t>Y </a:t>
            </a:r>
            <a:r>
              <a:rPr lang="en" sz="1800" b="1" i="0" u="none" strike="noStrike" cap="none">
                <a:solidFill>
                  <a:srgbClr val="1155CC"/>
                </a:solidFill>
                <a:latin typeface="Arial"/>
                <a:ea typeface="Arial"/>
                <a:cs typeface="Arial"/>
                <a:sym typeface="Arial"/>
              </a:rPr>
              <a:t>Fu</a:t>
            </a:r>
            <a:r>
              <a:rPr lang="en" sz="1200" b="0" i="0" u="none" strike="noStrike" cap="none">
                <a:solidFill>
                  <a:schemeClr val="dk1"/>
                </a:solidFill>
                <a:latin typeface="Arial"/>
                <a:ea typeface="Arial"/>
                <a:cs typeface="Arial"/>
                <a:sym typeface="Arial"/>
              </a:rPr>
              <a:t>, </a:t>
            </a:r>
            <a:r>
              <a:rPr lang="en" sz="1200">
                <a:solidFill>
                  <a:schemeClr val="dk1"/>
                </a:solidFill>
              </a:rPr>
              <a:t>E </a:t>
            </a:r>
            <a:r>
              <a:rPr lang="en" sz="1800" b="1">
                <a:solidFill>
                  <a:srgbClr val="1155CC"/>
                </a:solidFill>
              </a:rPr>
              <a:t>Khurana</a:t>
            </a:r>
            <a:r>
              <a:rPr lang="en" sz="1200">
                <a:solidFill>
                  <a:schemeClr val="dk1"/>
                </a:solidFill>
              </a:rPr>
              <a:t>, </a:t>
            </a:r>
            <a:r>
              <a:rPr lang="en" sz="1200" b="0" i="0" u="none" strike="noStrike" cap="none">
                <a:solidFill>
                  <a:schemeClr val="dk1"/>
                </a:solidFill>
                <a:latin typeface="Arial"/>
                <a:ea typeface="Arial"/>
                <a:cs typeface="Arial"/>
                <a:sym typeface="Arial"/>
              </a:rPr>
              <a:t>Z Liu, </a:t>
            </a:r>
            <a:br>
              <a:rPr lang="en" sz="1200" b="0" i="0" u="none" strike="noStrike" cap="none">
                <a:solidFill>
                  <a:schemeClr val="dk1"/>
                </a:solidFill>
                <a:latin typeface="Arial"/>
                <a:ea typeface="Arial"/>
                <a:cs typeface="Arial"/>
                <a:sym typeface="Arial"/>
              </a:rPr>
            </a:br>
            <a:r>
              <a:rPr lang="en" sz="1200" b="0" i="0" u="none" strike="noStrike" cap="none">
                <a:solidFill>
                  <a:schemeClr val="dk1"/>
                </a:solidFill>
                <a:latin typeface="Arial"/>
                <a:ea typeface="Arial"/>
                <a:cs typeface="Arial"/>
                <a:sym typeface="Arial"/>
              </a:rPr>
              <a:t>S Lou, J Bedford, XJ Mu, KY Yip, </a:t>
            </a:r>
          </a:p>
          <a:p>
            <a:pPr lvl="0" rtl="0">
              <a:spcBef>
                <a:spcPts val="0"/>
              </a:spcBef>
              <a:buClr>
                <a:schemeClr val="dk1"/>
              </a:buClr>
              <a:buFont typeface="Arial"/>
              <a:buNone/>
            </a:pPr>
            <a:endParaRPr sz="1100">
              <a:solidFill>
                <a:schemeClr val="dk1"/>
              </a:solidFill>
            </a:endParaRPr>
          </a:p>
          <a:p>
            <a:pPr marL="0" marR="0" lvl="0" indent="0" rtl="0">
              <a:spcBef>
                <a:spcPts val="0"/>
              </a:spcBef>
              <a:spcAft>
                <a:spcPts val="0"/>
              </a:spcAft>
              <a:buNone/>
            </a:pPr>
            <a:endParaRPr>
              <a:solidFill>
                <a:schemeClr val="dk1"/>
              </a:solidFill>
            </a:endParaRPr>
          </a:p>
        </p:txBody>
      </p:sp>
      <p:sp>
        <p:nvSpPr>
          <p:cNvPr id="1499" name="Shape 1499"/>
          <p:cNvSpPr/>
          <p:nvPr/>
        </p:nvSpPr>
        <p:spPr>
          <a:xfrm>
            <a:off x="7020000" y="1964925"/>
            <a:ext cx="2124000" cy="2975700"/>
          </a:xfrm>
          <a:prstGeom prst="rect">
            <a:avLst/>
          </a:prstGeom>
          <a:noFill/>
          <a:ln>
            <a:noFill/>
          </a:ln>
        </p:spPr>
        <p:txBody>
          <a:bodyPr wrap="square" lIns="68575" tIns="34275" rIns="68575" bIns="34275" anchor="t" anchorCtr="0">
            <a:noAutofit/>
          </a:bodyPr>
          <a:lstStyle/>
          <a:p>
            <a:pPr marL="0" marR="0" lvl="0" indent="0" algn="l" rtl="0">
              <a:spcBef>
                <a:spcPts val="0"/>
              </a:spcBef>
              <a:spcAft>
                <a:spcPts val="0"/>
              </a:spcAft>
              <a:buNone/>
            </a:pPr>
            <a:endParaRPr sz="1400" b="0" i="0" u="none" strike="noStrike" cap="none">
              <a:solidFill>
                <a:srgbClr val="000000"/>
              </a:solidFill>
              <a:latin typeface="Arial"/>
              <a:ea typeface="Arial"/>
              <a:cs typeface="Arial"/>
              <a:sym typeface="Arial"/>
            </a:endParaRPr>
          </a:p>
          <a:p>
            <a:pPr lvl="0" rtl="0">
              <a:spcBef>
                <a:spcPts val="0"/>
              </a:spcBef>
              <a:buClr>
                <a:schemeClr val="dk1"/>
              </a:buClr>
              <a:buSzPct val="25000"/>
              <a:buFont typeface="Arial"/>
              <a:buNone/>
            </a:pPr>
            <a:r>
              <a:rPr lang="en" sz="1800" b="1">
                <a:solidFill>
                  <a:srgbClr val="FF0000"/>
                </a:solidFill>
              </a:rPr>
              <a:t>pRCC</a:t>
            </a:r>
          </a:p>
          <a:p>
            <a:pPr marL="0" marR="0" lvl="0" indent="0" algn="l" rtl="0">
              <a:spcBef>
                <a:spcPts val="0"/>
              </a:spcBef>
              <a:spcAft>
                <a:spcPts val="0"/>
              </a:spcAft>
              <a:buSzPct val="25000"/>
              <a:buNone/>
            </a:pPr>
            <a:r>
              <a:rPr lang="en" sz="1400" b="0" i="0" u="none" strike="noStrike" cap="none">
                <a:solidFill>
                  <a:srgbClr val="000000"/>
                </a:solidFill>
                <a:latin typeface="Arial"/>
                <a:ea typeface="Arial"/>
                <a:cs typeface="Arial"/>
                <a:sym typeface="Arial"/>
              </a:rPr>
              <a:t>S </a:t>
            </a:r>
            <a:r>
              <a:rPr lang="en" sz="1800" b="1" i="0" u="none" strike="noStrike" cap="none">
                <a:solidFill>
                  <a:srgbClr val="1155CC"/>
                </a:solidFill>
                <a:latin typeface="Arial"/>
                <a:ea typeface="Arial"/>
                <a:cs typeface="Arial"/>
                <a:sym typeface="Arial"/>
              </a:rPr>
              <a:t>Li</a:t>
            </a:r>
            <a:r>
              <a:rPr lang="en" sz="1200" b="0" i="0" u="none" strike="noStrike" cap="none">
                <a:solidFill>
                  <a:srgbClr val="000000"/>
                </a:solidFill>
                <a:latin typeface="Arial"/>
                <a:ea typeface="Arial"/>
                <a:cs typeface="Arial"/>
                <a:sym typeface="Arial"/>
              </a:rPr>
              <a:t>, B Shuch</a:t>
            </a:r>
          </a:p>
          <a:p>
            <a:pPr marL="0" marR="0" lvl="0" indent="0" algn="l" rtl="0">
              <a:spcBef>
                <a:spcPts val="0"/>
              </a:spcBef>
              <a:spcAft>
                <a:spcPts val="0"/>
              </a:spcAft>
              <a:buNone/>
            </a:pPr>
            <a:endParaRPr sz="1200"/>
          </a:p>
          <a:p>
            <a:pPr lvl="0" rtl="0">
              <a:spcBef>
                <a:spcPts val="0"/>
              </a:spcBef>
              <a:buClr>
                <a:schemeClr val="dk1"/>
              </a:buClr>
              <a:buSzPct val="25000"/>
              <a:buFont typeface="Arial"/>
              <a:buNone/>
            </a:pPr>
            <a:r>
              <a:rPr lang="en" sz="1800" b="1">
                <a:solidFill>
                  <a:srgbClr val="FF0000"/>
                </a:solidFill>
              </a:rPr>
              <a:t>LARVA</a:t>
            </a:r>
            <a:r>
              <a:rPr lang="en" sz="1200">
                <a:solidFill>
                  <a:schemeClr val="dk1"/>
                </a:solidFill>
              </a:rPr>
              <a:t>.gersteinlab.org</a:t>
            </a:r>
          </a:p>
          <a:p>
            <a:pPr lvl="0" rtl="0">
              <a:spcBef>
                <a:spcPts val="0"/>
              </a:spcBef>
              <a:buClr>
                <a:schemeClr val="dk1"/>
              </a:buClr>
              <a:buSzPct val="25000"/>
              <a:buFont typeface="Arial"/>
              <a:buNone/>
            </a:pPr>
            <a:r>
              <a:rPr lang="en" sz="1200">
                <a:solidFill>
                  <a:schemeClr val="dk1"/>
                </a:solidFill>
              </a:rPr>
              <a:t>L </a:t>
            </a:r>
            <a:r>
              <a:rPr lang="en" sz="1800" b="1">
                <a:solidFill>
                  <a:srgbClr val="1155CC"/>
                </a:solidFill>
              </a:rPr>
              <a:t>Lochovsky</a:t>
            </a:r>
            <a:r>
              <a:rPr lang="en" sz="1200">
                <a:solidFill>
                  <a:schemeClr val="dk1"/>
                </a:solidFill>
              </a:rPr>
              <a:t>, </a:t>
            </a:r>
            <a:br>
              <a:rPr lang="en" sz="1200">
                <a:solidFill>
                  <a:schemeClr val="dk1"/>
                </a:solidFill>
              </a:rPr>
            </a:br>
            <a:r>
              <a:rPr lang="en" sz="1200">
                <a:solidFill>
                  <a:schemeClr val="dk1"/>
                </a:solidFill>
              </a:rPr>
              <a:t>J </a:t>
            </a:r>
            <a:r>
              <a:rPr lang="en" sz="1800" b="1">
                <a:solidFill>
                  <a:srgbClr val="1155CC"/>
                </a:solidFill>
              </a:rPr>
              <a:t>Zhang</a:t>
            </a:r>
            <a:r>
              <a:rPr lang="en" sz="1200">
                <a:solidFill>
                  <a:schemeClr val="dk1"/>
                </a:solidFill>
              </a:rPr>
              <a:t>, </a:t>
            </a:r>
            <a:br>
              <a:rPr lang="en" sz="1200">
                <a:solidFill>
                  <a:schemeClr val="dk1"/>
                </a:solidFill>
              </a:rPr>
            </a:br>
            <a:r>
              <a:rPr lang="en" sz="1200">
                <a:solidFill>
                  <a:schemeClr val="dk1"/>
                </a:solidFill>
              </a:rPr>
              <a:t>Y Fu, E Khurana</a:t>
            </a:r>
          </a:p>
          <a:p>
            <a:pPr lvl="0" rtl="0">
              <a:spcBef>
                <a:spcPts val="0"/>
              </a:spcBef>
              <a:buClr>
                <a:schemeClr val="dk1"/>
              </a:buClr>
              <a:buFont typeface="Arial"/>
              <a:buNone/>
            </a:pPr>
            <a:endParaRPr sz="1200">
              <a:solidFill>
                <a:schemeClr val="dk1"/>
              </a:solidFill>
            </a:endParaRPr>
          </a:p>
          <a:p>
            <a:pPr lvl="0" rtl="0">
              <a:spcBef>
                <a:spcPts val="0"/>
              </a:spcBef>
              <a:buClr>
                <a:schemeClr val="dk1"/>
              </a:buClr>
              <a:buSzPct val="25000"/>
              <a:buFont typeface="Arial"/>
              <a:buNone/>
            </a:pPr>
            <a:r>
              <a:rPr lang="en" sz="1800" b="1">
                <a:solidFill>
                  <a:srgbClr val="FF0000"/>
                </a:solidFill>
              </a:rPr>
              <a:t>MOAT</a:t>
            </a:r>
            <a:r>
              <a:rPr lang="en" sz="1200">
                <a:solidFill>
                  <a:schemeClr val="dk1"/>
                </a:solidFill>
              </a:rPr>
              <a:t>.gersteinlab.org</a:t>
            </a:r>
          </a:p>
          <a:p>
            <a:pPr lvl="0" rtl="0">
              <a:spcBef>
                <a:spcPts val="0"/>
              </a:spcBef>
              <a:buClr>
                <a:schemeClr val="dk1"/>
              </a:buClr>
              <a:buFont typeface="Arial"/>
              <a:buNone/>
            </a:pPr>
            <a:r>
              <a:rPr lang="en">
                <a:solidFill>
                  <a:schemeClr val="dk1"/>
                </a:solidFill>
              </a:rPr>
              <a:t>L </a:t>
            </a:r>
            <a:r>
              <a:rPr lang="en" sz="1800" b="1">
                <a:solidFill>
                  <a:srgbClr val="1155CC"/>
                </a:solidFill>
              </a:rPr>
              <a:t>Lochovsky</a:t>
            </a:r>
            <a:r>
              <a:rPr lang="en">
                <a:solidFill>
                  <a:schemeClr val="dk1"/>
                </a:solidFill>
              </a:rPr>
              <a:t>, </a:t>
            </a:r>
            <a:br>
              <a:rPr lang="en">
                <a:solidFill>
                  <a:schemeClr val="dk1"/>
                </a:solidFill>
              </a:rPr>
            </a:br>
            <a:r>
              <a:rPr lang="en">
                <a:solidFill>
                  <a:schemeClr val="dk1"/>
                </a:solidFill>
              </a:rPr>
              <a:t>J </a:t>
            </a:r>
            <a:r>
              <a:rPr lang="en" sz="1800" b="1">
                <a:solidFill>
                  <a:srgbClr val="1155CC"/>
                </a:solidFill>
              </a:rPr>
              <a:t>Zhang</a:t>
            </a:r>
          </a:p>
        </p:txBody>
      </p:sp>
      <p:sp>
        <p:nvSpPr>
          <p:cNvPr id="1500" name="Shape 1500"/>
          <p:cNvSpPr txBox="1">
            <a:spLocks noGrp="1"/>
          </p:cNvSpPr>
          <p:nvPr>
            <p:ph type="ctrTitle"/>
          </p:nvPr>
        </p:nvSpPr>
        <p:spPr>
          <a:xfrm>
            <a:off x="3718800" y="0"/>
            <a:ext cx="4100100" cy="461400"/>
          </a:xfrm>
          <a:prstGeom prst="rect">
            <a:avLst/>
          </a:prstGeom>
        </p:spPr>
        <p:txBody>
          <a:bodyPr wrap="square" lIns="91425" tIns="91425" rIns="91425" bIns="91425" anchor="ctr" anchorCtr="0">
            <a:noAutofit/>
          </a:bodyPr>
          <a:lstStyle/>
          <a:p>
            <a:pPr lvl="0" algn="l" rtl="0">
              <a:spcBef>
                <a:spcPts val="0"/>
              </a:spcBef>
              <a:buNone/>
            </a:pPr>
            <a:r>
              <a:rPr lang="en" sz="1800" b="0">
                <a:solidFill>
                  <a:srgbClr val="000000"/>
                </a:solidFill>
              </a:rPr>
              <a:t>Acknowledgments</a:t>
            </a:r>
          </a:p>
        </p:txBody>
      </p:sp>
      <p:pic>
        <p:nvPicPr>
          <p:cNvPr id="1501" name="Shape 1501"/>
          <p:cNvPicPr preferRelativeResize="0"/>
          <p:nvPr/>
        </p:nvPicPr>
        <p:blipFill>
          <a:blip r:embed="rId3">
            <a:alphaModFix/>
          </a:blip>
          <a:stretch>
            <a:fillRect/>
          </a:stretch>
        </p:blipFill>
        <p:spPr>
          <a:xfrm>
            <a:off x="2138" y="-221499"/>
            <a:ext cx="3485061" cy="5382300"/>
          </a:xfrm>
          <a:prstGeom prst="rect">
            <a:avLst/>
          </a:prstGeom>
          <a:noFill/>
          <a:ln w="28575" cap="flat" cmpd="sng">
            <a:solidFill>
              <a:schemeClr val="dk2"/>
            </a:solidFill>
            <a:prstDash val="solid"/>
            <a:round/>
            <a:headEnd type="none" w="med" len="med"/>
            <a:tailEnd type="none" w="med" len="med"/>
          </a:ln>
        </p:spPr>
      </p:pic>
      <p:sp>
        <p:nvSpPr>
          <p:cNvPr id="1502" name="Shape 1502"/>
          <p:cNvSpPr txBox="1"/>
          <p:nvPr/>
        </p:nvSpPr>
        <p:spPr>
          <a:xfrm>
            <a:off x="7083750" y="112800"/>
            <a:ext cx="1996500" cy="1038600"/>
          </a:xfrm>
          <a:prstGeom prst="rect">
            <a:avLst/>
          </a:prstGeom>
          <a:noFill/>
          <a:ln>
            <a:noFill/>
          </a:ln>
        </p:spPr>
        <p:txBody>
          <a:bodyPr wrap="square" lIns="91425" tIns="91425" rIns="91425" bIns="91425" anchor="t" anchorCtr="0">
            <a:noAutofit/>
          </a:bodyPr>
          <a:lstStyle/>
          <a:p>
            <a:pPr lvl="0" algn="r">
              <a:spcBef>
                <a:spcPts val="0"/>
              </a:spcBef>
              <a:buNone/>
            </a:pPr>
            <a:r>
              <a:rPr lang="en"/>
              <a:t>Hiring </a:t>
            </a:r>
            <a:br>
              <a:rPr lang="en"/>
            </a:br>
            <a:r>
              <a:rPr lang="en"/>
              <a:t>Postdocs.</a:t>
            </a:r>
          </a:p>
          <a:p>
            <a:pPr lvl="0" algn="r">
              <a:spcBef>
                <a:spcPts val="0"/>
              </a:spcBef>
              <a:buNone/>
            </a:pPr>
            <a:r>
              <a:rPr lang="en"/>
              <a:t>See</a:t>
            </a:r>
          </a:p>
          <a:p>
            <a:pPr lvl="0" algn="r">
              <a:spcBef>
                <a:spcPts val="0"/>
              </a:spcBef>
              <a:buNone/>
            </a:pPr>
            <a:r>
              <a:rPr lang="en" sz="1800" b="1">
                <a:solidFill>
                  <a:srgbClr val="38761D"/>
                </a:solidFill>
              </a:rPr>
              <a:t>Jobs</a:t>
            </a:r>
            <a:r>
              <a:rPr lang="en"/>
              <a:t>.gersteinlab.org</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506"/>
        <p:cNvGrpSpPr/>
        <p:nvPr/>
      </p:nvGrpSpPr>
      <p:grpSpPr>
        <a:xfrm>
          <a:off x="0" y="0"/>
          <a:ext cx="0" cy="0"/>
          <a:chOff x="0" y="0"/>
          <a:chExt cx="0" cy="0"/>
        </a:xfrm>
      </p:grpSpPr>
      <p:sp>
        <p:nvSpPr>
          <p:cNvPr id="1507" name="Shape 1507"/>
          <p:cNvSpPr txBox="1">
            <a:spLocks noGrp="1"/>
          </p:cNvSpPr>
          <p:nvPr>
            <p:ph type="title"/>
          </p:nvPr>
        </p:nvSpPr>
        <p:spPr>
          <a:xfrm>
            <a:off x="457200" y="205978"/>
            <a:ext cx="8229600" cy="857400"/>
          </a:xfrm>
          <a:prstGeom prst="rect">
            <a:avLst/>
          </a:prstGeom>
        </p:spPr>
        <p:txBody>
          <a:bodyPr wrap="square" lIns="91425" tIns="91425" rIns="91425" bIns="91425" anchor="b" anchorCtr="0">
            <a:noAutofit/>
          </a:bodyPr>
          <a:lstStyle/>
          <a:p>
            <a:pPr lvl="0">
              <a:spcBef>
                <a:spcPts val="0"/>
              </a:spcBef>
              <a:buNone/>
            </a:pPr>
            <a:r>
              <a:rPr lang="en"/>
              <a:t>Info about this talk</a:t>
            </a:r>
          </a:p>
        </p:txBody>
      </p:sp>
      <p:sp>
        <p:nvSpPr>
          <p:cNvPr id="1508" name="Shape 1508"/>
          <p:cNvSpPr txBox="1">
            <a:spLocks noGrp="1"/>
          </p:cNvSpPr>
          <p:nvPr>
            <p:ph type="body" idx="1"/>
          </p:nvPr>
        </p:nvSpPr>
        <p:spPr>
          <a:xfrm>
            <a:off x="457200" y="1200151"/>
            <a:ext cx="8229600" cy="3725700"/>
          </a:xfrm>
          <a:prstGeom prst="rect">
            <a:avLst/>
          </a:prstGeom>
        </p:spPr>
        <p:txBody>
          <a:bodyPr wrap="square" lIns="91425" tIns="91425" rIns="91425" bIns="91425" anchor="t" anchorCtr="0">
            <a:noAutofit/>
          </a:bodyPr>
          <a:lstStyle/>
          <a:p>
            <a:pPr marL="0" lvl="0" indent="0" rtl="0">
              <a:spcBef>
                <a:spcPts val="0"/>
              </a:spcBef>
              <a:buNone/>
            </a:pPr>
            <a:r>
              <a:rPr lang="en"/>
              <a:t>General PERMISSIONS</a:t>
            </a:r>
          </a:p>
          <a:p>
            <a:pPr marL="457200" lvl="0" indent="-228600" rtl="0">
              <a:spcBef>
                <a:spcPts val="0"/>
              </a:spcBef>
            </a:pPr>
            <a:r>
              <a:rPr lang="en" sz="1400"/>
              <a:t>This Presentation is copyright Mark Gerstein, Yale University, 2016. </a:t>
            </a:r>
          </a:p>
          <a:p>
            <a:pPr marL="457200" lvl="0" indent="-228600" rtl="0">
              <a:spcBef>
                <a:spcPts val="0"/>
              </a:spcBef>
            </a:pPr>
            <a:r>
              <a:rPr lang="en" sz="1400"/>
              <a:t>Please read permissions statement at </a:t>
            </a:r>
            <a:r>
              <a:rPr lang="en" sz="2000" b="1"/>
              <a:t>gersteinlab.org/misc/permissions.html </a:t>
            </a:r>
            <a:r>
              <a:rPr lang="en" sz="1400"/>
              <a:t>.</a:t>
            </a:r>
          </a:p>
          <a:p>
            <a:pPr marL="457200" lvl="0" indent="-228600" rtl="0">
              <a:spcBef>
                <a:spcPts val="0"/>
              </a:spcBef>
            </a:pPr>
            <a:r>
              <a:rPr lang="en" sz="1400"/>
              <a:t>Feel free to use slides &amp; images in the talk with PROPER acknowledgement (via citation to relevant papers or link to gersteinlab.org). Paper references in the talk were mostly from Papers.GersteinLab.org. </a:t>
            </a:r>
          </a:p>
          <a:p>
            <a:pPr marL="0" lvl="0" indent="0" rtl="0">
              <a:spcBef>
                <a:spcPts val="0"/>
              </a:spcBef>
              <a:buNone/>
            </a:pPr>
            <a:endParaRPr sz="1400"/>
          </a:p>
          <a:p>
            <a:pPr marL="0" lvl="0" indent="0" rtl="0">
              <a:spcBef>
                <a:spcPts val="0"/>
              </a:spcBef>
              <a:buNone/>
            </a:pPr>
            <a:r>
              <a:rPr lang="en"/>
              <a:t>PHOTOS &amp; IMAGES </a:t>
            </a:r>
          </a:p>
          <a:p>
            <a:pPr marL="457200" lvl="0" indent="0" rtl="0">
              <a:spcBef>
                <a:spcPts val="0"/>
              </a:spcBef>
              <a:buNone/>
            </a:pPr>
            <a:r>
              <a:rPr lang="en" sz="1400"/>
              <a:t>For thoughts on the source and permissions of many of the photos and clipped images in this presentation see streams.gerstein.info . In particular, many of the images have particular EXIF tags, such as  kwpotppt , that can be easily queried from flickr, viz: flickr.com/photos/mbgmbg/tags/kwpotppt </a:t>
            </a:r>
            <a:r>
              <a:rPr lang="en"/>
              <a:t/>
            </a:r>
            <a:br>
              <a:rPr lang="en"/>
            </a:br>
            <a:endParaRPr lang="en"/>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Shape 217"/>
          <p:cNvPicPr preferRelativeResize="0"/>
          <p:nvPr/>
        </p:nvPicPr>
        <p:blipFill rotWithShape="1">
          <a:blip r:embed="rId3">
            <a:alphaModFix/>
          </a:blip>
          <a:srcRect l="10497" t="10388" r="6773" b="4293"/>
          <a:stretch/>
        </p:blipFill>
        <p:spPr>
          <a:xfrm>
            <a:off x="995082" y="178753"/>
            <a:ext cx="7579195" cy="4915098"/>
          </a:xfrm>
          <a:prstGeom prst="rect">
            <a:avLst/>
          </a:prstGeom>
          <a:noFill/>
          <a:ln>
            <a:noFill/>
          </a:ln>
        </p:spPr>
      </p:pic>
      <p:sp>
        <p:nvSpPr>
          <p:cNvPr id="218" name="Shape 218"/>
          <p:cNvSpPr txBox="1"/>
          <p:nvPr/>
        </p:nvSpPr>
        <p:spPr>
          <a:xfrm rot="-5400000">
            <a:off x="-1460191" y="3302436"/>
            <a:ext cx="3312797" cy="369332"/>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000" i="1">
                <a:solidFill>
                  <a:schemeClr val="dk1"/>
                </a:solidFill>
                <a:latin typeface="Calibri"/>
                <a:ea typeface="Calibri"/>
                <a:cs typeface="Calibri"/>
                <a:sym typeface="Calibri"/>
              </a:rPr>
              <a:t>Hardeep Nahal , 12</a:t>
            </a:r>
            <a:r>
              <a:rPr lang="en" sz="1000" i="1" baseline="30000">
                <a:solidFill>
                  <a:schemeClr val="dk1"/>
                </a:solidFill>
                <a:latin typeface="Calibri"/>
                <a:ea typeface="Calibri"/>
                <a:cs typeface="Calibri"/>
                <a:sym typeface="Calibri"/>
              </a:rPr>
              <a:t>th</a:t>
            </a:r>
            <a:r>
              <a:rPr lang="en" sz="1000" i="1">
                <a:solidFill>
                  <a:schemeClr val="dk1"/>
                </a:solidFill>
                <a:latin typeface="Calibri"/>
                <a:ea typeface="Calibri"/>
                <a:cs typeface="Calibri"/>
                <a:sym typeface="Calibri"/>
              </a:rPr>
              <a:t> Scientific </a:t>
            </a:r>
          </a:p>
          <a:p>
            <a:pPr marL="0" marR="0" lvl="0" indent="0" algn="l" rtl="0">
              <a:spcBef>
                <a:spcPts val="0"/>
              </a:spcBef>
              <a:buSzPct val="25000"/>
              <a:buNone/>
            </a:pPr>
            <a:r>
              <a:rPr lang="en" sz="1000" i="1">
                <a:solidFill>
                  <a:schemeClr val="dk1"/>
                </a:solidFill>
                <a:latin typeface="Calibri"/>
                <a:ea typeface="Calibri"/>
                <a:cs typeface="Calibri"/>
                <a:sym typeface="Calibri"/>
              </a:rPr>
              <a:t>ICGC Workshop (Sept 2016)</a:t>
            </a:r>
          </a:p>
        </p:txBody>
      </p:sp>
      <p:sp>
        <p:nvSpPr>
          <p:cNvPr id="219" name="Shape 219"/>
          <p:cNvSpPr/>
          <p:nvPr/>
        </p:nvSpPr>
        <p:spPr>
          <a:xfrm>
            <a:off x="937675" y="273100"/>
            <a:ext cx="4114800" cy="409800"/>
          </a:xfrm>
          <a:prstGeom prst="rect">
            <a:avLst/>
          </a:prstGeom>
          <a:solidFill>
            <a:srgbClr val="FFFFFF"/>
          </a:solidFill>
          <a:ln w="9525" cap="flat"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220" name="Shape 220"/>
          <p:cNvSpPr/>
          <p:nvPr/>
        </p:nvSpPr>
        <p:spPr>
          <a:xfrm>
            <a:off x="0" y="57600"/>
            <a:ext cx="9144000" cy="346200"/>
          </a:xfrm>
          <a:prstGeom prst="rect">
            <a:avLst/>
          </a:prstGeom>
          <a:noFill/>
          <a:ln>
            <a:noFill/>
          </a:ln>
        </p:spPr>
        <p:txBody>
          <a:bodyPr wrap="square" lIns="68575" tIns="34275" rIns="68575" bIns="34275" anchor="t" anchorCtr="0">
            <a:noAutofit/>
          </a:bodyPr>
          <a:lstStyle/>
          <a:p>
            <a:pPr marL="0" marR="0" lvl="0" indent="0" algn="ctr" rtl="0">
              <a:spcBef>
                <a:spcPts val="0"/>
              </a:spcBef>
              <a:buSzPct val="25000"/>
              <a:buNone/>
            </a:pPr>
            <a:r>
              <a:rPr lang="en" sz="2700" b="1">
                <a:solidFill>
                  <a:srgbClr val="011893"/>
                </a:solidFill>
                <a:latin typeface="Calibri"/>
                <a:ea typeface="Calibri"/>
                <a:cs typeface="Calibri"/>
                <a:sym typeface="Calibri"/>
              </a:rPr>
              <a:t>Growth of ICGC datasets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Shape 225"/>
          <p:cNvSpPr/>
          <p:nvPr/>
        </p:nvSpPr>
        <p:spPr>
          <a:xfrm>
            <a:off x="158936" y="1072121"/>
            <a:ext cx="3872260" cy="3600985"/>
          </a:xfrm>
          <a:prstGeom prst="rect">
            <a:avLst/>
          </a:prstGeom>
          <a:noFill/>
          <a:ln>
            <a:noFill/>
          </a:ln>
        </p:spPr>
        <p:txBody>
          <a:bodyPr wrap="square" lIns="68575" tIns="34275" rIns="68575" bIns="34275" anchor="t" anchorCtr="0">
            <a:noAutofit/>
          </a:bodyPr>
          <a:lstStyle/>
          <a:p>
            <a:pPr marL="0" marR="0" lvl="0" indent="0" algn="l" rtl="0">
              <a:lnSpc>
                <a:spcPct val="100000"/>
              </a:lnSpc>
              <a:spcBef>
                <a:spcPts val="0"/>
              </a:spcBef>
              <a:spcAft>
                <a:spcPts val="0"/>
              </a:spcAft>
              <a:buClr>
                <a:srgbClr val="2F5496"/>
              </a:buClr>
              <a:buSzPct val="25000"/>
              <a:buFont typeface="Arial"/>
              <a:buNone/>
            </a:pPr>
            <a:r>
              <a:rPr lang="en" sz="1400" b="1" i="0" u="none" strike="noStrike" cap="none">
                <a:solidFill>
                  <a:srgbClr val="2F5496"/>
                </a:solidFill>
                <a:latin typeface="Arial"/>
                <a:ea typeface="Arial"/>
                <a:cs typeface="Arial"/>
                <a:sym typeface="Arial"/>
              </a:rPr>
              <a:t>Drivers</a:t>
            </a:r>
          </a:p>
          <a:p>
            <a:pPr marL="0" marR="0" lvl="1" indent="0" algn="l" rtl="0">
              <a:lnSpc>
                <a:spcPct val="100000"/>
              </a:lnSpc>
              <a:spcBef>
                <a:spcPts val="0"/>
              </a:spcBef>
              <a:spcAft>
                <a:spcPts val="0"/>
              </a:spcAft>
              <a:buClr>
                <a:srgbClr val="000000"/>
              </a:buClr>
              <a:buSzPct val="25000"/>
              <a:buFont typeface="Arial"/>
              <a:buNone/>
            </a:pPr>
            <a:r>
              <a:rPr lang="en" sz="1400" b="0" i="0" u="none" strike="noStrike" cap="none">
                <a:solidFill>
                  <a:srgbClr val="000000"/>
                </a:solidFill>
                <a:latin typeface="Arial"/>
                <a:ea typeface="Arial"/>
                <a:cs typeface="Arial"/>
                <a:sym typeface="Arial"/>
              </a:rPr>
              <a:t>directly confer a selective growth advantage to the tumor cell.</a:t>
            </a:r>
          </a:p>
          <a:p>
            <a:pPr marL="0" marR="0" lvl="1" indent="0" algn="l" rtl="0">
              <a:lnSpc>
                <a:spcPct val="100000"/>
              </a:lnSpc>
              <a:spcBef>
                <a:spcPts val="0"/>
              </a:spcBef>
              <a:spcAft>
                <a:spcPts val="0"/>
              </a:spcAft>
              <a:buClr>
                <a:schemeClr val="dk1"/>
              </a:buClr>
              <a:buFont typeface="Arial"/>
              <a:buNone/>
            </a:pP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ct val="25000"/>
              <a:buFont typeface="Arial"/>
              <a:buNone/>
            </a:pPr>
            <a:r>
              <a:rPr lang="en" sz="1400" b="0" i="0" u="none" strike="noStrike" cap="none">
                <a:solidFill>
                  <a:srgbClr val="000000"/>
                </a:solidFill>
                <a:latin typeface="Arial"/>
                <a:ea typeface="Arial"/>
                <a:cs typeface="Arial"/>
                <a:sym typeface="Arial"/>
              </a:rPr>
              <a:t>A typical tumor contains 2-8 drivers.</a:t>
            </a:r>
          </a:p>
          <a:p>
            <a:pPr marL="0" marR="0" lvl="1" indent="0" algn="l" rtl="0">
              <a:lnSpc>
                <a:spcPct val="100000"/>
              </a:lnSpc>
              <a:spcBef>
                <a:spcPts val="0"/>
              </a:spcBef>
              <a:spcAft>
                <a:spcPts val="0"/>
              </a:spcAft>
              <a:buClr>
                <a:schemeClr val="dk1"/>
              </a:buClr>
              <a:buFont typeface="Arial"/>
              <a:buNone/>
            </a:pP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ct val="25000"/>
              <a:buFont typeface="Arial"/>
              <a:buNone/>
            </a:pPr>
            <a:r>
              <a:rPr lang="en" sz="1400" b="0" i="0" u="none" strike="noStrike" cap="none">
                <a:solidFill>
                  <a:srgbClr val="000000"/>
                </a:solidFill>
                <a:latin typeface="Arial"/>
                <a:ea typeface="Arial"/>
                <a:cs typeface="Arial"/>
                <a:sym typeface="Arial"/>
              </a:rPr>
              <a:t>identified through signals of positive selection.</a:t>
            </a:r>
          </a:p>
          <a:p>
            <a:pPr marL="0" marR="0" lvl="1" indent="0" algn="l" rtl="0">
              <a:lnSpc>
                <a:spcPct val="100000"/>
              </a:lnSpc>
              <a:spcBef>
                <a:spcPts val="0"/>
              </a:spcBef>
              <a:spcAft>
                <a:spcPts val="0"/>
              </a:spcAft>
              <a:buClr>
                <a:schemeClr val="dk1"/>
              </a:buClr>
              <a:buFont typeface="Arial"/>
              <a:buNone/>
            </a:pP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ct val="25000"/>
              <a:buFont typeface="Arial"/>
              <a:buNone/>
            </a:pPr>
            <a:r>
              <a:rPr lang="en" sz="1400" b="0" i="0" u="none" strike="noStrike" cap="none">
                <a:solidFill>
                  <a:srgbClr val="000000"/>
                </a:solidFill>
                <a:latin typeface="Arial"/>
                <a:ea typeface="Arial"/>
                <a:cs typeface="Arial"/>
                <a:sym typeface="Arial"/>
              </a:rPr>
              <a:t>Existing cohorts of ~100s give enough power to identify</a:t>
            </a:r>
          </a:p>
          <a:p>
            <a:pPr marL="0" marR="0" lvl="1" indent="0" algn="l" rtl="0">
              <a:lnSpc>
                <a:spcPct val="100000"/>
              </a:lnSpc>
              <a:spcBef>
                <a:spcPts val="0"/>
              </a:spcBef>
              <a:spcAft>
                <a:spcPts val="0"/>
              </a:spcAft>
              <a:buClr>
                <a:schemeClr val="dk1"/>
              </a:buClr>
              <a:buFont typeface="Arial"/>
              <a:buNone/>
            </a:pP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2F5496"/>
              </a:buClr>
              <a:buSzPct val="25000"/>
              <a:buFont typeface="Arial"/>
              <a:buNone/>
            </a:pPr>
            <a:r>
              <a:rPr lang="en" sz="1400" b="1" i="0" u="none" strike="noStrike" cap="none">
                <a:solidFill>
                  <a:srgbClr val="2F5496"/>
                </a:solidFill>
                <a:latin typeface="Arial"/>
                <a:ea typeface="Arial"/>
                <a:cs typeface="Arial"/>
                <a:sym typeface="Arial"/>
              </a:rPr>
              <a:t>Passengers</a:t>
            </a:r>
          </a:p>
          <a:p>
            <a:pPr marL="0" marR="0" lvl="1" indent="0" algn="l" rtl="0">
              <a:lnSpc>
                <a:spcPct val="100000"/>
              </a:lnSpc>
              <a:spcBef>
                <a:spcPts val="0"/>
              </a:spcBef>
              <a:spcAft>
                <a:spcPts val="0"/>
              </a:spcAft>
              <a:buClr>
                <a:srgbClr val="000000"/>
              </a:buClr>
              <a:buSzPct val="25000"/>
              <a:buFont typeface="Arial"/>
              <a:buNone/>
            </a:pPr>
            <a:r>
              <a:rPr lang="en" sz="1400" b="0" i="0" u="none" strike="noStrike" cap="none">
                <a:solidFill>
                  <a:srgbClr val="000000"/>
                </a:solidFill>
                <a:latin typeface="Arial"/>
                <a:ea typeface="Arial"/>
                <a:cs typeface="Arial"/>
                <a:sym typeface="Arial"/>
              </a:rPr>
              <a:t>Conceptually, a passenger mutation has no direct or indirect effect on tumor progression.</a:t>
            </a:r>
          </a:p>
          <a:p>
            <a:pPr marL="0" marR="0" lvl="1" indent="0" algn="l" rtl="0">
              <a:lnSpc>
                <a:spcPct val="100000"/>
              </a:lnSpc>
              <a:spcBef>
                <a:spcPts val="0"/>
              </a:spcBef>
              <a:spcAft>
                <a:spcPts val="0"/>
              </a:spcAft>
              <a:buClr>
                <a:schemeClr val="dk1"/>
              </a:buClr>
              <a:buFont typeface="Arial"/>
              <a:buNone/>
            </a:pP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ct val="25000"/>
              <a:buFont typeface="Arial"/>
              <a:buNone/>
            </a:pPr>
            <a:r>
              <a:rPr lang="en" sz="1400" b="0" i="0" u="none" strike="noStrike" cap="none">
                <a:solidFill>
                  <a:srgbClr val="000000"/>
                </a:solidFill>
                <a:latin typeface="Arial"/>
                <a:ea typeface="Arial"/>
                <a:cs typeface="Arial"/>
                <a:sym typeface="Arial"/>
              </a:rPr>
              <a:t>There are 1000s of passengers in a typical cancer genome.</a:t>
            </a:r>
          </a:p>
        </p:txBody>
      </p:sp>
      <p:grpSp>
        <p:nvGrpSpPr>
          <p:cNvPr id="226" name="Shape 226"/>
          <p:cNvGrpSpPr/>
          <p:nvPr/>
        </p:nvGrpSpPr>
        <p:grpSpPr>
          <a:xfrm>
            <a:off x="4262552" y="823186"/>
            <a:ext cx="4413095" cy="3935598"/>
            <a:chOff x="5493836" y="1097581"/>
            <a:chExt cx="5884127" cy="5247464"/>
          </a:xfrm>
        </p:grpSpPr>
        <p:grpSp>
          <p:nvGrpSpPr>
            <p:cNvPr id="227" name="Shape 227"/>
            <p:cNvGrpSpPr/>
            <p:nvPr/>
          </p:nvGrpSpPr>
          <p:grpSpPr>
            <a:xfrm>
              <a:off x="5493836" y="1097581"/>
              <a:ext cx="5884127" cy="5110993"/>
              <a:chOff x="542695" y="1030674"/>
              <a:chExt cx="5884127" cy="5110993"/>
            </a:xfrm>
          </p:grpSpPr>
          <p:pic>
            <p:nvPicPr>
              <p:cNvPr id="228" name="Shape 228"/>
              <p:cNvPicPr preferRelativeResize="0"/>
              <p:nvPr/>
            </p:nvPicPr>
            <p:blipFill rotWithShape="1">
              <a:blip r:embed="rId3">
                <a:alphaModFix/>
              </a:blip>
              <a:srcRect l="58067" t="13637" r="21915" b="9663"/>
              <a:stretch/>
            </p:blipFill>
            <p:spPr>
              <a:xfrm>
                <a:off x="4059046" y="1030674"/>
                <a:ext cx="2367776" cy="5110993"/>
              </a:xfrm>
              <a:prstGeom prst="rect">
                <a:avLst/>
              </a:prstGeom>
              <a:noFill/>
              <a:ln>
                <a:noFill/>
              </a:ln>
            </p:spPr>
          </p:pic>
          <p:pic>
            <p:nvPicPr>
              <p:cNvPr id="229" name="Shape 229"/>
              <p:cNvPicPr preferRelativeResize="0"/>
              <p:nvPr/>
            </p:nvPicPr>
            <p:blipFill rotWithShape="1">
              <a:blip r:embed="rId3">
                <a:alphaModFix/>
              </a:blip>
              <a:srcRect l="22712" t="13637" r="55006" b="9663"/>
              <a:stretch/>
            </p:blipFill>
            <p:spPr>
              <a:xfrm>
                <a:off x="542695" y="1030674"/>
                <a:ext cx="2635404" cy="5110993"/>
              </a:xfrm>
              <a:prstGeom prst="rect">
                <a:avLst/>
              </a:prstGeom>
              <a:noFill/>
              <a:ln>
                <a:noFill/>
              </a:ln>
            </p:spPr>
          </p:pic>
          <p:pic>
            <p:nvPicPr>
              <p:cNvPr id="230" name="Shape 230"/>
              <p:cNvPicPr preferRelativeResize="0"/>
              <p:nvPr/>
            </p:nvPicPr>
            <p:blipFill rotWithShape="1">
              <a:blip r:embed="rId3">
                <a:alphaModFix/>
              </a:blip>
              <a:srcRect l="47634" t="13637" r="44918" b="17567"/>
              <a:stretch/>
            </p:blipFill>
            <p:spPr>
              <a:xfrm>
                <a:off x="3178099" y="1030674"/>
                <a:ext cx="880947" cy="4584406"/>
              </a:xfrm>
              <a:prstGeom prst="rect">
                <a:avLst/>
              </a:prstGeom>
              <a:noFill/>
              <a:ln>
                <a:noFill/>
              </a:ln>
            </p:spPr>
          </p:pic>
        </p:grpSp>
        <p:sp>
          <p:nvSpPr>
            <p:cNvPr id="231" name="Shape 231"/>
            <p:cNvSpPr/>
            <p:nvPr/>
          </p:nvSpPr>
          <p:spPr>
            <a:xfrm>
              <a:off x="7939668" y="5675972"/>
              <a:ext cx="1639230" cy="669073"/>
            </a:xfrm>
            <a:prstGeom prst="rect">
              <a:avLst/>
            </a:prstGeom>
            <a:solidFill>
              <a:schemeClr val="lt1"/>
            </a:solidFill>
            <a:ln w="25400" cap="flat" cmpd="sng">
              <a:solidFill>
                <a:schemeClr val="lt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400" b="0" i="0" u="none" strike="noStrike" cap="none">
                <a:solidFill>
                  <a:schemeClr val="lt1"/>
                </a:solidFill>
                <a:latin typeface="Arial"/>
                <a:ea typeface="Arial"/>
                <a:cs typeface="Arial"/>
                <a:sym typeface="Arial"/>
              </a:endParaRPr>
            </a:p>
          </p:txBody>
        </p:sp>
      </p:grpSp>
      <p:sp>
        <p:nvSpPr>
          <p:cNvPr id="232" name="Shape 232"/>
          <p:cNvSpPr txBox="1"/>
          <p:nvPr/>
        </p:nvSpPr>
        <p:spPr>
          <a:xfrm>
            <a:off x="275144" y="142176"/>
            <a:ext cx="8382482" cy="485078"/>
          </a:xfrm>
          <a:prstGeom prst="rect">
            <a:avLst/>
          </a:prstGeom>
          <a:noFill/>
          <a:ln>
            <a:noFill/>
          </a:ln>
        </p:spPr>
        <p:txBody>
          <a:bodyPr wrap="square" lIns="91425" tIns="91425" rIns="91425" bIns="91425" anchor="ctr" anchorCtr="0">
            <a:noAutofit/>
          </a:bodyPr>
          <a:lstStyle/>
          <a:p>
            <a:pPr marL="0" marR="0" lvl="0" indent="0" algn="l" rtl="0">
              <a:spcBef>
                <a:spcPts val="0"/>
              </a:spcBef>
              <a:buSzPct val="25000"/>
              <a:buNone/>
            </a:pPr>
            <a:r>
              <a:rPr lang="en" sz="2700" b="0" i="0" u="none" strike="noStrike" cap="none">
                <a:solidFill>
                  <a:srgbClr val="22228B"/>
                </a:solidFill>
                <a:highlight>
                  <a:srgbClr val="FFFFFF"/>
                </a:highlight>
                <a:latin typeface="Helvetica Neue"/>
                <a:ea typeface="Helvetica Neue"/>
                <a:cs typeface="Helvetica Neue"/>
                <a:sym typeface="Helvetica Neue"/>
              </a:rPr>
              <a:t>Canonical model of drivers &amp; passengers in cancer</a:t>
            </a:r>
          </a:p>
        </p:txBody>
      </p:sp>
      <p:sp>
        <p:nvSpPr>
          <p:cNvPr id="233" name="Shape 233"/>
          <p:cNvSpPr/>
          <p:nvPr/>
        </p:nvSpPr>
        <p:spPr>
          <a:xfrm>
            <a:off x="158922" y="4775550"/>
            <a:ext cx="3624000" cy="2769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400">
                <a:solidFill>
                  <a:srgbClr val="000000"/>
                </a:solidFill>
                <a:latin typeface="Helvetica Neue"/>
                <a:ea typeface="Helvetica Neue"/>
                <a:cs typeface="Helvetica Neue"/>
                <a:sym typeface="Helvetica Neue"/>
              </a:rPr>
              <a:t>[Vogelstein Science 2013. 339:1546]</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Shape 238"/>
          <p:cNvPicPr preferRelativeResize="0"/>
          <p:nvPr/>
        </p:nvPicPr>
        <p:blipFill rotWithShape="1">
          <a:blip r:embed="rId3">
            <a:alphaModFix/>
          </a:blip>
          <a:srcRect t="6850"/>
          <a:stretch/>
        </p:blipFill>
        <p:spPr>
          <a:xfrm>
            <a:off x="2428315" y="161366"/>
            <a:ext cx="4462709" cy="3028084"/>
          </a:xfrm>
          <a:prstGeom prst="rect">
            <a:avLst/>
          </a:prstGeom>
          <a:noFill/>
          <a:ln>
            <a:noFill/>
          </a:ln>
        </p:spPr>
      </p:pic>
      <p:sp>
        <p:nvSpPr>
          <p:cNvPr id="239" name="Shape 239"/>
          <p:cNvSpPr/>
          <p:nvPr/>
        </p:nvSpPr>
        <p:spPr>
          <a:xfrm>
            <a:off x="-23392" y="4799498"/>
            <a:ext cx="2598000" cy="3168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800" i="1">
                <a:solidFill>
                  <a:schemeClr val="dk1"/>
                </a:solidFill>
                <a:latin typeface="Calibri"/>
                <a:ea typeface="Calibri"/>
                <a:cs typeface="Calibri"/>
                <a:sym typeface="Calibri"/>
              </a:rPr>
              <a:t>Top: Raphael, et al., Genome Med. (2014)</a:t>
            </a:r>
          </a:p>
          <a:p>
            <a:pPr marL="0" marR="0" lvl="0" indent="0" algn="l" rtl="0">
              <a:spcBef>
                <a:spcPts val="0"/>
              </a:spcBef>
              <a:buSzPct val="25000"/>
              <a:buNone/>
            </a:pPr>
            <a:r>
              <a:rPr lang="en" sz="800" i="1">
                <a:solidFill>
                  <a:schemeClr val="dk1"/>
                </a:solidFill>
                <a:latin typeface="Calibri"/>
                <a:ea typeface="Calibri"/>
                <a:cs typeface="Calibri"/>
                <a:sym typeface="Calibri"/>
              </a:rPr>
              <a:t>Bottom: Modified from Zehir et al, Nat. Med (2017)</a:t>
            </a:r>
          </a:p>
        </p:txBody>
      </p:sp>
      <p:pic>
        <p:nvPicPr>
          <p:cNvPr id="240" name="Shape 240"/>
          <p:cNvPicPr preferRelativeResize="0"/>
          <p:nvPr/>
        </p:nvPicPr>
        <p:blipFill rotWithShape="1">
          <a:blip r:embed="rId4">
            <a:alphaModFix/>
          </a:blip>
          <a:srcRect l="10739" t="37270" r="28277" b="23849"/>
          <a:stretch/>
        </p:blipFill>
        <p:spPr>
          <a:xfrm>
            <a:off x="2731700" y="3363550"/>
            <a:ext cx="4378954" cy="1755599"/>
          </a:xfrm>
          <a:prstGeom prst="rect">
            <a:avLst/>
          </a:prstGeom>
          <a:noFill/>
          <a:ln>
            <a:noFill/>
          </a:ln>
        </p:spPr>
      </p:pic>
      <p:sp>
        <p:nvSpPr>
          <p:cNvPr id="241" name="Shape 241"/>
          <p:cNvSpPr/>
          <p:nvPr/>
        </p:nvSpPr>
        <p:spPr>
          <a:xfrm>
            <a:off x="2313141" y="3352409"/>
            <a:ext cx="292500" cy="193500"/>
          </a:xfrm>
          <a:prstGeom prst="rect">
            <a:avLst/>
          </a:prstGeom>
          <a:solidFill>
            <a:schemeClr val="lt1"/>
          </a:solidFill>
          <a:ln>
            <a:noFill/>
          </a:ln>
        </p:spPr>
        <p:txBody>
          <a:bodyPr wrap="square" lIns="68575" tIns="34275" rIns="68575" bIns="34275" anchor="ctr" anchorCtr="0">
            <a:noAutofit/>
          </a:bodyPr>
          <a:lstStyle/>
          <a:p>
            <a:pPr marL="0" marR="0" lvl="0" indent="0" algn="ctr" rtl="0">
              <a:spcBef>
                <a:spcPts val="0"/>
              </a:spcBef>
              <a:buNone/>
            </a:pPr>
            <a:endParaRPr sz="1400">
              <a:solidFill>
                <a:schemeClr val="lt1"/>
              </a:solidFill>
              <a:latin typeface="Calibri"/>
              <a:ea typeface="Calibri"/>
              <a:cs typeface="Calibri"/>
              <a:sym typeface="Calibri"/>
            </a:endParaRPr>
          </a:p>
        </p:txBody>
      </p:sp>
      <p:sp>
        <p:nvSpPr>
          <p:cNvPr id="242" name="Shape 242"/>
          <p:cNvSpPr/>
          <p:nvPr/>
        </p:nvSpPr>
        <p:spPr>
          <a:xfrm>
            <a:off x="2399425" y="3314700"/>
            <a:ext cx="4778700" cy="1788600"/>
          </a:xfrm>
          <a:prstGeom prst="rect">
            <a:avLst/>
          </a:prstGeom>
          <a:noFill/>
          <a:ln w="38100" cap="flat" cmpd="sng">
            <a:solidFill>
              <a:srgbClr val="FFB3B2"/>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400">
              <a:solidFill>
                <a:schemeClr val="lt1"/>
              </a:solidFill>
              <a:latin typeface="Calibri"/>
              <a:ea typeface="Calibri"/>
              <a:cs typeface="Calibri"/>
              <a:sym typeface="Calibri"/>
            </a:endParaRPr>
          </a:p>
        </p:txBody>
      </p:sp>
      <p:cxnSp>
        <p:nvCxnSpPr>
          <p:cNvPr id="243" name="Shape 243"/>
          <p:cNvCxnSpPr/>
          <p:nvPr/>
        </p:nvCxnSpPr>
        <p:spPr>
          <a:xfrm flipH="1">
            <a:off x="2402598" y="3091678"/>
            <a:ext cx="2881200" cy="222900"/>
          </a:xfrm>
          <a:prstGeom prst="straightConnector1">
            <a:avLst/>
          </a:prstGeom>
          <a:noFill/>
          <a:ln w="38100" cap="flat" cmpd="sng">
            <a:solidFill>
              <a:srgbClr val="FFB3B2"/>
            </a:solidFill>
            <a:prstDash val="solid"/>
            <a:miter lim="800000"/>
            <a:headEnd type="none" w="med" len="med"/>
            <a:tailEnd type="none" w="med" len="med"/>
          </a:ln>
        </p:spPr>
      </p:cxnSp>
      <p:cxnSp>
        <p:nvCxnSpPr>
          <p:cNvPr id="244" name="Shape 244"/>
          <p:cNvCxnSpPr/>
          <p:nvPr/>
        </p:nvCxnSpPr>
        <p:spPr>
          <a:xfrm rot="10800000">
            <a:off x="5910350" y="3091775"/>
            <a:ext cx="1285800" cy="225300"/>
          </a:xfrm>
          <a:prstGeom prst="straightConnector1">
            <a:avLst/>
          </a:prstGeom>
          <a:noFill/>
          <a:ln w="38100" cap="flat" cmpd="sng">
            <a:solidFill>
              <a:srgbClr val="FFB3B2"/>
            </a:solidFill>
            <a:prstDash val="solid"/>
            <a:miter lim="800000"/>
            <a:headEnd type="none" w="med" len="med"/>
            <a:tailEnd type="none" w="med" len="med"/>
          </a:ln>
        </p:spPr>
      </p:cxnSp>
      <p:sp>
        <p:nvSpPr>
          <p:cNvPr id="245" name="Shape 245"/>
          <p:cNvSpPr txBox="1"/>
          <p:nvPr/>
        </p:nvSpPr>
        <p:spPr>
          <a:xfrm>
            <a:off x="7092700" y="3627500"/>
            <a:ext cx="2051400" cy="1047600"/>
          </a:xfrm>
          <a:prstGeom prst="rect">
            <a:avLst/>
          </a:prstGeom>
          <a:noFill/>
          <a:ln>
            <a:noFill/>
          </a:ln>
        </p:spPr>
        <p:txBody>
          <a:bodyPr wrap="square" lIns="68575" tIns="34275" rIns="68575" bIns="34275" anchor="t" anchorCtr="0">
            <a:noAutofit/>
          </a:bodyPr>
          <a:lstStyle/>
          <a:p>
            <a:pPr marL="0" marR="0" lvl="0" indent="0" algn="ctr" rtl="0">
              <a:spcBef>
                <a:spcPts val="0"/>
              </a:spcBef>
              <a:buSzPct val="25000"/>
              <a:buNone/>
            </a:pPr>
            <a:r>
              <a:rPr lang="en" sz="1300">
                <a:solidFill>
                  <a:schemeClr val="dk1"/>
                </a:solidFill>
                <a:latin typeface="Calibri"/>
                <a:ea typeface="Calibri"/>
                <a:cs typeface="Calibri"/>
                <a:sym typeface="Calibri"/>
              </a:rPr>
              <a:t>Number of patients in matched clinical trials identified on the basis of actionable variants in different genes</a:t>
            </a:r>
          </a:p>
        </p:txBody>
      </p:sp>
      <p:sp>
        <p:nvSpPr>
          <p:cNvPr id="246" name="Shape 246"/>
          <p:cNvSpPr txBox="1"/>
          <p:nvPr/>
        </p:nvSpPr>
        <p:spPr>
          <a:xfrm>
            <a:off x="7158333" y="1051585"/>
            <a:ext cx="1923600" cy="657900"/>
          </a:xfrm>
          <a:prstGeom prst="rect">
            <a:avLst/>
          </a:prstGeom>
          <a:noFill/>
          <a:ln>
            <a:noFill/>
          </a:ln>
        </p:spPr>
        <p:txBody>
          <a:bodyPr wrap="square" lIns="68575" tIns="34275" rIns="68575" bIns="34275" anchor="t" anchorCtr="0">
            <a:noAutofit/>
          </a:bodyPr>
          <a:lstStyle/>
          <a:p>
            <a:pPr marL="0" marR="0" lvl="0" indent="0" algn="ctr" rtl="0">
              <a:spcBef>
                <a:spcPts val="0"/>
              </a:spcBef>
              <a:buSzPct val="25000"/>
              <a:buNone/>
            </a:pPr>
            <a:r>
              <a:rPr lang="en" sz="1300">
                <a:solidFill>
                  <a:schemeClr val="dk1"/>
                </a:solidFill>
                <a:latin typeface="Calibri"/>
                <a:ea typeface="Calibri"/>
                <a:cs typeface="Calibri"/>
                <a:sym typeface="Calibri"/>
              </a:rPr>
              <a:t>Identifying select driver variants from the large pool of candidate variants</a:t>
            </a:r>
          </a:p>
        </p:txBody>
      </p:sp>
      <p:sp>
        <p:nvSpPr>
          <p:cNvPr id="247" name="Shape 247"/>
          <p:cNvSpPr txBox="1"/>
          <p:nvPr/>
        </p:nvSpPr>
        <p:spPr>
          <a:xfrm>
            <a:off x="-73923" y="1240975"/>
            <a:ext cx="2708400" cy="17556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Helvetica Neue"/>
              <a:buNone/>
            </a:pPr>
            <a:r>
              <a:rPr lang="en" sz="1800" b="1">
                <a:solidFill>
                  <a:srgbClr val="011893"/>
                </a:solidFill>
                <a:latin typeface="Helvetica Neue"/>
                <a:ea typeface="Helvetica Neue"/>
                <a:cs typeface="Helvetica Neue"/>
                <a:sym typeface="Helvetica Neue"/>
              </a:rPr>
              <a:t>Prioritizing key variants identifies drivers to better enable more precise diagnostics and targeted therapies</a:t>
            </a:r>
          </a:p>
        </p:txBody>
      </p:sp>
      <p:sp>
        <p:nvSpPr>
          <p:cNvPr id="248" name="Shape 248"/>
          <p:cNvSpPr txBox="1"/>
          <p:nvPr/>
        </p:nvSpPr>
        <p:spPr>
          <a:xfrm>
            <a:off x="3753575" y="3481350"/>
            <a:ext cx="3567600" cy="267900"/>
          </a:xfrm>
          <a:prstGeom prst="rect">
            <a:avLst/>
          </a:prstGeom>
          <a:noFill/>
          <a:ln>
            <a:noFill/>
          </a:ln>
        </p:spPr>
        <p:txBody>
          <a:bodyPr wrap="square" lIns="91425" tIns="91425" rIns="91425" bIns="91425" anchor="ctr" anchorCtr="0">
            <a:noAutofit/>
          </a:bodyPr>
          <a:lstStyle/>
          <a:p>
            <a:pPr lvl="0" rtl="0">
              <a:spcBef>
                <a:spcPts val="0"/>
              </a:spcBef>
              <a:buNone/>
            </a:pPr>
            <a:r>
              <a:rPr lang="en" sz="1100" b="1">
                <a:solidFill>
                  <a:schemeClr val="dk1"/>
                </a:solidFill>
                <a:latin typeface="Calibri"/>
                <a:ea typeface="Calibri"/>
                <a:cs typeface="Calibri"/>
                <a:sym typeface="Calibri"/>
              </a:rPr>
              <a:t>           SNVs                                     Amplifications      Fusions</a:t>
            </a:r>
          </a:p>
        </p:txBody>
      </p:sp>
      <p:sp>
        <p:nvSpPr>
          <p:cNvPr id="249" name="Shape 249"/>
          <p:cNvSpPr txBox="1"/>
          <p:nvPr/>
        </p:nvSpPr>
        <p:spPr>
          <a:xfrm rot="-5400000">
            <a:off x="1862600" y="3905950"/>
            <a:ext cx="1478700" cy="346200"/>
          </a:xfrm>
          <a:prstGeom prst="rect">
            <a:avLst/>
          </a:prstGeom>
          <a:noFill/>
          <a:ln>
            <a:noFill/>
          </a:ln>
        </p:spPr>
        <p:txBody>
          <a:bodyPr wrap="square" lIns="91425" tIns="91425" rIns="91425" bIns="91425" anchor="ctr" anchorCtr="0">
            <a:noAutofit/>
          </a:bodyPr>
          <a:lstStyle/>
          <a:p>
            <a:pPr lvl="0" algn="ctr" rtl="0">
              <a:spcBef>
                <a:spcPts val="0"/>
              </a:spcBef>
              <a:buNone/>
            </a:pPr>
            <a:r>
              <a:rPr lang="en" sz="900" b="1"/>
              <a:t># patients in a targeted clinical trial</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0" y="108347"/>
            <a:ext cx="9144000" cy="615600"/>
          </a:xfrm>
          <a:prstGeom prst="rect">
            <a:avLst/>
          </a:prstGeom>
          <a:noFill/>
          <a:ln>
            <a:noFill/>
          </a:ln>
        </p:spPr>
        <p:txBody>
          <a:bodyPr wrap="square" lIns="92050" tIns="46025" rIns="92050" bIns="46025" anchor="ctr" anchorCtr="0">
            <a:noAutofit/>
          </a:bodyPr>
          <a:lstStyle/>
          <a:p>
            <a:pPr marL="0" marR="0" lvl="0" indent="0" algn="ctr" rtl="0">
              <a:lnSpc>
                <a:spcPct val="100000"/>
              </a:lnSpc>
              <a:spcBef>
                <a:spcPts val="0"/>
              </a:spcBef>
              <a:spcAft>
                <a:spcPts val="0"/>
              </a:spcAft>
              <a:buClr>
                <a:srgbClr val="7F7F7F"/>
              </a:buClr>
              <a:buSzPct val="25000"/>
              <a:buFont typeface="Helvetica Neue"/>
              <a:buNone/>
            </a:pPr>
            <a:r>
              <a:rPr lang="en" sz="1800" b="1" i="0" u="none" strike="noStrike" cap="none">
                <a:solidFill>
                  <a:srgbClr val="FFFFFF"/>
                </a:solidFill>
                <a:latin typeface="Helvetica Neue"/>
                <a:ea typeface="Helvetica Neue"/>
                <a:cs typeface="Helvetica Neue"/>
                <a:sym typeface="Helvetica Neue"/>
              </a:rPr>
              <a:t>Prioritizing somatic variants: </a:t>
            </a:r>
            <a:br>
              <a:rPr lang="en" sz="1800" b="1" i="0" u="none" strike="noStrike" cap="none">
                <a:solidFill>
                  <a:srgbClr val="FFFFFF"/>
                </a:solidFill>
                <a:latin typeface="Helvetica Neue"/>
                <a:ea typeface="Helvetica Neue"/>
                <a:cs typeface="Helvetica Neue"/>
                <a:sym typeface="Helvetica Neue"/>
              </a:rPr>
            </a:br>
            <a:r>
              <a:rPr lang="en" sz="1800" b="1" i="0" u="none" strike="noStrike" cap="none">
                <a:solidFill>
                  <a:srgbClr val="FFFFFF"/>
                </a:solidFill>
                <a:latin typeface="Helvetica Neue"/>
                <a:ea typeface="Helvetica Neue"/>
                <a:cs typeface="Helvetica Neue"/>
                <a:sym typeface="Helvetica Neue"/>
              </a:rPr>
              <a:t>Approaches to identifying key variants through functional impact &amp; recurrence</a:t>
            </a:r>
          </a:p>
        </p:txBody>
      </p:sp>
      <p:sp>
        <p:nvSpPr>
          <p:cNvPr id="255" name="Shape 255"/>
          <p:cNvSpPr txBox="1">
            <a:spLocks noGrp="1"/>
          </p:cNvSpPr>
          <p:nvPr>
            <p:ph type="body" idx="1"/>
          </p:nvPr>
        </p:nvSpPr>
        <p:spPr>
          <a:xfrm>
            <a:off x="50800" y="778675"/>
            <a:ext cx="4112100"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FFFFFF"/>
              </a:buClr>
              <a:buSzPct val="100000"/>
              <a:buFont typeface="Helvetica Neue"/>
              <a:buChar char="•"/>
            </a:pPr>
            <a:r>
              <a:rPr lang="en" sz="1700" b="0" i="0" u="none" strike="noStrike" cap="none">
                <a:solidFill>
                  <a:srgbClr val="FFFFFF"/>
                </a:solidFill>
                <a:latin typeface="Helvetica Neue"/>
                <a:ea typeface="Helvetica Neue"/>
                <a:cs typeface="Helvetica Neue"/>
                <a:sym typeface="Helvetica Neue"/>
              </a:rPr>
              <a:t>Introduction</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a:solidFill>
                  <a:srgbClr val="FFFFFF"/>
                </a:solidFill>
                <a:latin typeface="Helvetica Neue"/>
                <a:ea typeface="Helvetica Neue"/>
                <a:cs typeface="Helvetica Neue"/>
                <a:sym typeface="Helvetica Neue"/>
              </a:rPr>
              <a:t>Large growth in cancer genome data</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a:solidFill>
                  <a:srgbClr val="FFFFFF"/>
                </a:solidFill>
                <a:latin typeface="Helvetica Neue"/>
                <a:ea typeface="Helvetica Neue"/>
                <a:cs typeface="Helvetica Neue"/>
                <a:sym typeface="Helvetica Neue"/>
              </a:rPr>
              <a:t>Mining the data to prioritize variants </a:t>
            </a:r>
            <a:br>
              <a:rPr lang="en" sz="1300" b="0" i="0" u="none" strike="noStrike" cap="none">
                <a:solidFill>
                  <a:srgbClr val="FFFFFF"/>
                </a:solidFill>
                <a:latin typeface="Helvetica Neue"/>
                <a:ea typeface="Helvetica Neue"/>
                <a:cs typeface="Helvetica Neue"/>
                <a:sym typeface="Helvetica Neue"/>
              </a:rPr>
            </a:br>
            <a:r>
              <a:rPr lang="en" sz="1300" b="0" i="0" u="none" strike="noStrike" cap="none">
                <a:solidFill>
                  <a:srgbClr val="FFFFFF"/>
                </a:solidFill>
                <a:latin typeface="Helvetica Neue"/>
                <a:ea typeface="Helvetica Neue"/>
                <a:cs typeface="Helvetica Neue"/>
                <a:sym typeface="Helvetica Neue"/>
              </a:rPr>
              <a:t>for key drivers</a:t>
            </a:r>
          </a:p>
          <a:p>
            <a:pPr marL="228600" marR="0" lvl="1" indent="-228600" algn="l" rtl="0">
              <a:lnSpc>
                <a:spcPct val="100000"/>
              </a:lnSpc>
              <a:spcBef>
                <a:spcPts val="0"/>
              </a:spcBef>
              <a:spcAft>
                <a:spcPts val="0"/>
              </a:spcAft>
              <a:buClr>
                <a:srgbClr val="FFFFFF"/>
              </a:buClr>
              <a:buSzPct val="100000"/>
              <a:buFont typeface="Helvetica Neue"/>
              <a:buChar char="•"/>
            </a:pPr>
            <a:r>
              <a:rPr lang="en" sz="1700" b="0" i="0" u="none" strike="noStrike" cap="none">
                <a:solidFill>
                  <a:srgbClr val="FFFFFF"/>
                </a:solidFill>
                <a:latin typeface="Helvetica Neue"/>
                <a:ea typeface="Helvetica Neue"/>
                <a:cs typeface="Helvetica Neue"/>
                <a:sym typeface="Helvetica Neue"/>
              </a:rPr>
              <a:t>Functional impact #1: Coding</a:t>
            </a:r>
          </a:p>
          <a:p>
            <a:pPr marL="571500" marR="0" lvl="1" indent="-228600" algn="l" rtl="0">
              <a:lnSpc>
                <a:spcPct val="100000"/>
              </a:lnSpc>
              <a:spcBef>
                <a:spcPts val="500"/>
              </a:spcBef>
              <a:spcAft>
                <a:spcPts val="0"/>
              </a:spcAft>
              <a:buClr>
                <a:schemeClr val="lt1"/>
              </a:buClr>
              <a:buSzPct val="100000"/>
              <a:buFont typeface="Merriweather Sans"/>
              <a:buChar char="•"/>
            </a:pPr>
            <a:r>
              <a:rPr lang="en" sz="1400" b="1" i="0" u="sng" strike="noStrike" cap="none">
                <a:solidFill>
                  <a:schemeClr val="lt1"/>
                </a:solidFill>
                <a:latin typeface="Arial"/>
                <a:ea typeface="Arial"/>
                <a:cs typeface="Arial"/>
                <a:sym typeface="Arial"/>
              </a:rPr>
              <a:t>ALoFT</a:t>
            </a:r>
            <a:r>
              <a:rPr lang="en" sz="1400" b="0" i="0" u="none" strike="noStrike" cap="none">
                <a:solidFill>
                  <a:schemeClr val="lt1"/>
                </a:solidFill>
                <a:latin typeface="Arial"/>
                <a:ea typeface="Arial"/>
                <a:cs typeface="Arial"/>
                <a:sym typeface="Arial"/>
              </a:rPr>
              <a:t>: Annotation of Loss-of-Function Transcripts. LOF annotation as a complex problem. </a:t>
            </a:r>
          </a:p>
          <a:p>
            <a:pPr marL="571500" marR="0" lvl="1" indent="-228600" algn="l" rtl="0">
              <a:lnSpc>
                <a:spcPct val="100000"/>
              </a:lnSpc>
              <a:spcBef>
                <a:spcPts val="500"/>
              </a:spcBef>
              <a:spcAft>
                <a:spcPts val="0"/>
              </a:spcAft>
              <a:buClr>
                <a:schemeClr val="lt1"/>
              </a:buClr>
              <a:buSzPct val="100000"/>
              <a:buFont typeface="Merriweather Sans"/>
              <a:buChar char="•"/>
            </a:pPr>
            <a:r>
              <a:rPr lang="en" sz="1400" b="0" i="0" u="none" strike="noStrike" cap="none">
                <a:solidFill>
                  <a:schemeClr val="lt1"/>
                </a:solidFill>
                <a:latin typeface="Arial"/>
                <a:ea typeface="Arial"/>
                <a:cs typeface="Arial"/>
                <a:sym typeface="Arial"/>
              </a:rPr>
              <a:t>Finding deleterious LoF SNVs</a:t>
            </a:r>
          </a:p>
          <a:p>
            <a:pPr marL="571500" marR="0" lvl="1" indent="-228600" algn="l" rtl="0">
              <a:lnSpc>
                <a:spcPct val="100000"/>
              </a:lnSpc>
              <a:spcBef>
                <a:spcPts val="500"/>
              </a:spcBef>
              <a:spcAft>
                <a:spcPts val="0"/>
              </a:spcAft>
              <a:buClr>
                <a:schemeClr val="lt1"/>
              </a:buClr>
              <a:buSzPct val="100000"/>
              <a:buFont typeface="Merriweather Sans"/>
              <a:buChar char="•"/>
            </a:pPr>
            <a:r>
              <a:rPr lang="en" sz="1400" b="1" i="0" u="sng" strike="noStrike" cap="none">
                <a:solidFill>
                  <a:schemeClr val="lt1"/>
                </a:solidFill>
                <a:latin typeface="Arial"/>
                <a:ea typeface="Arial"/>
                <a:cs typeface="Arial"/>
                <a:sym typeface="Arial"/>
              </a:rPr>
              <a:t>Frustration</a:t>
            </a:r>
            <a:r>
              <a:rPr lang="en" sz="1400" b="0" i="0" u="none" strike="noStrike" cap="none">
                <a:solidFill>
                  <a:schemeClr val="lt1"/>
                </a:solidFill>
                <a:latin typeface="Arial"/>
                <a:ea typeface="Arial"/>
                <a:cs typeface="Arial"/>
                <a:sym typeface="Arial"/>
              </a:rPr>
              <a:t> as a localized metric of SNV impact. Differential profiles for oncogenes vs. TSGs</a:t>
            </a:r>
          </a:p>
          <a:p>
            <a:pPr marL="228600" marR="0" lvl="1" indent="-228600" algn="l" rtl="0">
              <a:lnSpc>
                <a:spcPct val="100000"/>
              </a:lnSpc>
              <a:spcBef>
                <a:spcPts val="0"/>
              </a:spcBef>
              <a:spcAft>
                <a:spcPts val="0"/>
              </a:spcAft>
              <a:buClr>
                <a:srgbClr val="FFFFFF"/>
              </a:buClr>
              <a:buSzPct val="100000"/>
              <a:buFont typeface="Helvetica Neue"/>
              <a:buChar char="•"/>
            </a:pPr>
            <a:r>
              <a:rPr lang="en" sz="1700" b="0" i="0" u="none" strike="noStrike" cap="none">
                <a:solidFill>
                  <a:srgbClr val="FFFFFF"/>
                </a:solidFill>
                <a:latin typeface="Helvetica Neue"/>
                <a:ea typeface="Helvetica Neue"/>
                <a:cs typeface="Helvetica Neue"/>
                <a:sym typeface="Helvetica Neue"/>
              </a:rPr>
              <a:t>Functional impact #2: Non-coding</a:t>
            </a:r>
          </a:p>
          <a:p>
            <a:pPr marL="571500" marR="0" lvl="1" indent="-228600" algn="l" rtl="0">
              <a:lnSpc>
                <a:spcPct val="100000"/>
              </a:lnSpc>
              <a:spcBef>
                <a:spcPts val="500"/>
              </a:spcBef>
              <a:spcAft>
                <a:spcPts val="0"/>
              </a:spcAft>
              <a:buClr>
                <a:schemeClr val="lt1"/>
              </a:buClr>
              <a:buSzPct val="100000"/>
              <a:buFont typeface="Merriweather Sans"/>
              <a:buChar char="•"/>
            </a:pPr>
            <a:r>
              <a:rPr lang="en" sz="1400" b="1" i="0" u="sng" strike="noStrike" cap="none">
                <a:solidFill>
                  <a:schemeClr val="lt1"/>
                </a:solidFill>
                <a:latin typeface="Arial"/>
                <a:ea typeface="Arial"/>
                <a:cs typeface="Arial"/>
                <a:sym typeface="Arial"/>
              </a:rPr>
              <a:t>FunSeq</a:t>
            </a:r>
            <a:r>
              <a:rPr lang="en" sz="1400" b="0" i="0" u="none" strike="noStrike" cap="none">
                <a:solidFill>
                  <a:schemeClr val="lt1"/>
                </a:solidFill>
                <a:latin typeface="Arial"/>
                <a:ea typeface="Arial"/>
                <a:cs typeface="Arial"/>
                <a:sym typeface="Arial"/>
              </a:rPr>
              <a:t> integrates evidence, with an entropy based weighting scheme</a:t>
            </a:r>
            <a:br>
              <a:rPr lang="en" sz="1400" b="0" i="0" u="none" strike="noStrike" cap="none">
                <a:solidFill>
                  <a:schemeClr val="lt1"/>
                </a:solidFill>
                <a:latin typeface="Arial"/>
                <a:ea typeface="Arial"/>
                <a:cs typeface="Arial"/>
                <a:sym typeface="Arial"/>
              </a:rPr>
            </a:br>
            <a:endParaRPr lang="en" sz="1400" b="0" i="0" u="none" strike="noStrike" cap="none">
              <a:solidFill>
                <a:schemeClr val="lt1"/>
              </a:solidFill>
              <a:latin typeface="Arial"/>
              <a:ea typeface="Arial"/>
              <a:cs typeface="Arial"/>
              <a:sym typeface="Arial"/>
            </a:endParaRPr>
          </a:p>
        </p:txBody>
      </p:sp>
      <p:sp>
        <p:nvSpPr>
          <p:cNvPr id="256" name="Shape 256"/>
          <p:cNvSpPr txBox="1">
            <a:spLocks noGrp="1"/>
          </p:cNvSpPr>
          <p:nvPr>
            <p:ph type="body" idx="1"/>
          </p:nvPr>
        </p:nvSpPr>
        <p:spPr>
          <a:xfrm>
            <a:off x="3949350" y="778675"/>
            <a:ext cx="5136000"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FFFFFF"/>
              </a:buClr>
              <a:buSzPct val="100000"/>
              <a:buFont typeface="Helvetica Neue"/>
              <a:buChar char="•"/>
            </a:pPr>
            <a:r>
              <a:rPr lang="en" sz="1700" b="0" i="0" u="none" strike="noStrike" cap="none">
                <a:solidFill>
                  <a:srgbClr val="FFFFFF"/>
                </a:solidFill>
                <a:latin typeface="Helvetica Neue"/>
                <a:ea typeface="Helvetica Neue"/>
                <a:cs typeface="Helvetica Neue"/>
                <a:sym typeface="Helvetica Neue"/>
              </a:rPr>
              <a:t>Recurrence #1: </a:t>
            </a:r>
            <a:br>
              <a:rPr lang="en" sz="1700" b="0" i="0" u="none" strike="noStrike" cap="none">
                <a:solidFill>
                  <a:srgbClr val="FFFFFF"/>
                </a:solidFill>
                <a:latin typeface="Helvetica Neue"/>
                <a:ea typeface="Helvetica Neue"/>
                <a:cs typeface="Helvetica Neue"/>
                <a:sym typeface="Helvetica Neue"/>
              </a:rPr>
            </a:br>
            <a:r>
              <a:rPr lang="en" sz="1700" b="0" i="0" u="none" strike="noStrike" cap="none">
                <a:solidFill>
                  <a:srgbClr val="FFFFFF"/>
                </a:solidFill>
                <a:latin typeface="Helvetica Neue"/>
                <a:ea typeface="Helvetica Neue"/>
                <a:cs typeface="Helvetica Neue"/>
                <a:sym typeface="Helvetica Neue"/>
              </a:rPr>
              <a:t>Statistics for driver identification </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a:solidFill>
                  <a:srgbClr val="FFFFFF"/>
                </a:solidFill>
                <a:latin typeface="Helvetica Neue"/>
                <a:ea typeface="Helvetica Neue"/>
                <a:cs typeface="Helvetica Neue"/>
                <a:sym typeface="Helvetica Neue"/>
              </a:rPr>
              <a:t>Background mutation rate</a:t>
            </a:r>
            <a:r>
              <a:rPr lang="en" sz="1300" b="0" i="0" u="none" strike="noStrike" cap="none">
                <a:solidFill>
                  <a:srgbClr val="FFFFFF"/>
                </a:solidFill>
                <a:latin typeface="Helvetica Neue"/>
                <a:ea typeface="Helvetica Neue"/>
                <a:cs typeface="Helvetica Neue"/>
                <a:sym typeface="Helvetica Neue"/>
              </a:rPr>
              <a:t> significantly varies &amp; is correlated with replication timing &amp; TADs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a:solidFill>
                  <a:srgbClr val="FFFFFF"/>
                </a:solidFill>
                <a:latin typeface="Helvetica Neue"/>
                <a:ea typeface="Helvetica Neue"/>
                <a:cs typeface="Helvetica Neue"/>
                <a:sym typeface="Helvetica Neue"/>
              </a:rPr>
              <a:t>Developed a variety of parametric &amp; non-parametric methods taking this into account</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a:solidFill>
                  <a:srgbClr val="FFFFFF"/>
                </a:solidFill>
                <a:latin typeface="Helvetica Neue"/>
                <a:ea typeface="Helvetica Neue"/>
                <a:cs typeface="Helvetica Neue"/>
                <a:sym typeface="Helvetica Neue"/>
              </a:rPr>
              <a:t>LARVA</a:t>
            </a:r>
            <a:r>
              <a:rPr lang="en" sz="1300" b="0" i="0" u="none" strike="noStrike" cap="none">
                <a:solidFill>
                  <a:srgbClr val="FFFFFF"/>
                </a:solidFill>
                <a:latin typeface="Helvetica Neue"/>
                <a:ea typeface="Helvetica Neue"/>
                <a:cs typeface="Helvetica Neue"/>
                <a:sym typeface="Helvetica Neue"/>
              </a:rPr>
              <a:t> uses parametric beta-binomial model, explicitly modeling covariates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a:solidFill>
                  <a:srgbClr val="FFFFFF"/>
                </a:solidFill>
                <a:latin typeface="Helvetica Neue"/>
                <a:ea typeface="Helvetica Neue"/>
                <a:cs typeface="Helvetica Neue"/>
                <a:sym typeface="Helvetica Neue"/>
              </a:rPr>
              <a:t>MOAT</a:t>
            </a:r>
            <a:r>
              <a:rPr lang="en" sz="1300" b="0" i="0" u="none" strike="noStrike" cap="none">
                <a:solidFill>
                  <a:srgbClr val="FFFFFF"/>
                </a:solidFill>
                <a:latin typeface="Helvetica Neue"/>
                <a:ea typeface="Helvetica Neue"/>
                <a:cs typeface="Helvetica Neue"/>
                <a:sym typeface="Helvetica Neue"/>
              </a:rPr>
              <a:t> does a variety of non-parm. shuffles (annotation, variants, &amp;c). Useful when explicit covariates not available. Slower than but speeded up w/ GPUs</a:t>
            </a:r>
          </a:p>
          <a:p>
            <a:pPr marL="228600" marR="0" lvl="0" indent="-228600" algn="l" rtl="0">
              <a:lnSpc>
                <a:spcPct val="100000"/>
              </a:lnSpc>
              <a:spcBef>
                <a:spcPts val="400"/>
              </a:spcBef>
              <a:spcAft>
                <a:spcPts val="0"/>
              </a:spcAft>
              <a:buClr>
                <a:srgbClr val="FFFFFF"/>
              </a:buClr>
              <a:buSzPct val="100000"/>
              <a:buFont typeface="Helvetica Neue"/>
              <a:buChar char="•"/>
            </a:pPr>
            <a:r>
              <a:rPr lang="en" sz="1700" b="0" i="0" u="none" strike="noStrike" cap="none">
                <a:solidFill>
                  <a:srgbClr val="FFFFFF"/>
                </a:solidFill>
                <a:latin typeface="Helvetica Neue"/>
                <a:ea typeface="Helvetica Neue"/>
                <a:cs typeface="Helvetica Neue"/>
                <a:sym typeface="Helvetica Neue"/>
              </a:rPr>
              <a:t>Recurrence #2:</a:t>
            </a:r>
            <a:br>
              <a:rPr lang="en" sz="1700" b="0" i="0" u="none" strike="noStrike" cap="none">
                <a:solidFill>
                  <a:srgbClr val="FFFFFF"/>
                </a:solidFill>
                <a:latin typeface="Helvetica Neue"/>
                <a:ea typeface="Helvetica Neue"/>
                <a:cs typeface="Helvetica Neue"/>
                <a:sym typeface="Helvetica Neue"/>
              </a:rPr>
            </a:br>
            <a:r>
              <a:rPr lang="en" sz="1700" b="0" i="0" u="none" strike="noStrike" cap="none">
                <a:solidFill>
                  <a:srgbClr val="FFFFFF"/>
                </a:solidFill>
                <a:latin typeface="Helvetica Neue"/>
                <a:ea typeface="Helvetica Neue"/>
                <a:cs typeface="Helvetica Neue"/>
                <a:sym typeface="Helvetica Neue"/>
              </a:rPr>
              <a:t>(Low-power) application to </a:t>
            </a:r>
            <a:r>
              <a:rPr lang="en" sz="1700" b="1" i="0" u="sng" strike="noStrike" cap="none">
                <a:solidFill>
                  <a:srgbClr val="FFFFFF"/>
                </a:solidFill>
                <a:latin typeface="Helvetica Neue"/>
                <a:ea typeface="Helvetica Neue"/>
                <a:cs typeface="Helvetica Neue"/>
                <a:sym typeface="Helvetica Neue"/>
              </a:rPr>
              <a:t>pRCC</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a:solidFill>
                  <a:srgbClr val="FFFFFF"/>
                </a:solidFill>
                <a:latin typeface="Helvetica Neue"/>
                <a:ea typeface="Helvetica Neue"/>
                <a:cs typeface="Helvetica Neue"/>
                <a:sym typeface="Helvetica Neue"/>
              </a:rPr>
              <a:t>WGS finds additional facts on the canonical driver, MET. Other suggestive non-coding hotspots.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a:solidFill>
                  <a:srgbClr val="FFFFFF"/>
                </a:solidFill>
                <a:latin typeface="Helvetica Neue"/>
                <a:ea typeface="Helvetica Neue"/>
                <a:cs typeface="Helvetica Neue"/>
                <a:sym typeface="Helvetica Neue"/>
              </a:rPr>
              <a:t>Tumor evolution analysis of the timing of key mutations helps with classification</a:t>
            </a:r>
          </a:p>
        </p:txBody>
      </p:sp>
      <p:sp>
        <p:nvSpPr>
          <p:cNvPr id="257" name="Shape 257"/>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MBGLab-Basic-w-Lectures">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asic-template-i0jhhsb-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BGLab-Basic-w-Lectures">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2711</Words>
  <Application>Microsoft Macintosh PowerPoint</Application>
  <PresentationFormat>On-screen Show (16:9)</PresentationFormat>
  <Paragraphs>547</Paragraphs>
  <Slides>57</Slides>
  <Notes>57</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57</vt:i4>
      </vt:variant>
    </vt:vector>
  </HeadingPairs>
  <TitlesOfParts>
    <vt:vector size="68" baseType="lpstr">
      <vt:lpstr>Calibri</vt:lpstr>
      <vt:lpstr>Merriweather Sans</vt:lpstr>
      <vt:lpstr>Helvetica Neue</vt:lpstr>
      <vt:lpstr>Courier New</vt:lpstr>
      <vt:lpstr>Courier</vt:lpstr>
      <vt:lpstr>Cambria Math</vt:lpstr>
      <vt:lpstr>Times New Roman</vt:lpstr>
      <vt:lpstr>Arial</vt:lpstr>
      <vt:lpstr>MBGLab-Basic-w-Lectures</vt:lpstr>
      <vt:lpstr>Basic-template-i0jhhsb-20160605</vt:lpstr>
      <vt:lpstr>MBGLab-Basic-w-Lectures</vt:lpstr>
      <vt:lpstr>Prioritizing somatic variants: Approaches to identifying key variants through functional impact &amp; recurrence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Prioritizing somatic variants:  Approaches to identifying key variants through functional impact &amp; recurrence</vt:lpstr>
      <vt:lpstr>Prioritizing somatic variants:  Approaches to identifying key variants through functional impact &amp; recurrence</vt:lpstr>
      <vt:lpstr>vat.gersteinlab.org</vt:lpstr>
      <vt:lpstr>Complexities in LOF annotation</vt:lpstr>
      <vt:lpstr>Annotation of Loss-of-Function Transcripts (ALoFT)</vt:lpstr>
      <vt:lpstr>LoF distribution varies as expected  by mutation set (from healthy people v from disease)</vt:lpstr>
      <vt:lpstr> ALoFT identifies deleterious somatic LoF variants</vt:lpstr>
      <vt:lpstr>ALoFT refines cancer mutation characterization</vt:lpstr>
      <vt:lpstr>Prioritizing somatic variants:  Approaches to identifying key variants through functional impact &amp; recurrence</vt:lpstr>
      <vt:lpstr>What is localized frustration?</vt:lpstr>
      <vt:lpstr>Workflow for evaluating localized frustration changes (∆F)</vt:lpstr>
      <vt:lpstr>Complexity of the second order frustration calculation</vt:lpstr>
      <vt:lpstr>Comparing ∆F values across different SNV categories: disease v normal</vt:lpstr>
      <vt:lpstr>Comparison between ∆F distributions: TSGs v. oncogenes</vt:lpstr>
      <vt:lpstr>Prioritizing somatic variants:  Approaches to identifying key variants through functional impact &amp; recurrence</vt:lpstr>
      <vt:lpstr>PowerPoint Presentation</vt:lpstr>
      <vt:lpstr>PowerPoint Presentation</vt:lpstr>
      <vt:lpstr>Prioritizing somatic variants:  Approaches to identifying key variants through functional impact &amp; recurrence</vt:lpstr>
      <vt:lpstr>PowerPoint Presentation</vt:lpstr>
      <vt:lpstr>PowerPoint Presentation</vt:lpstr>
      <vt:lpstr>PowerPoint Presentation</vt:lpstr>
      <vt:lpstr>PowerPoint Presentation</vt:lpstr>
      <vt:lpstr>Cancer Somatic Mutational Heterogeneity, across cancer types, samples &amp; regions</vt:lpstr>
      <vt:lpstr>PowerPoint Presentation</vt:lpstr>
      <vt:lpstr>mrTADFinder: Identifying TADs at multiple resolutions by maximizing modularity  vs appropriate null</vt:lpstr>
      <vt:lpstr>Prioritizing somatic variants:  Approaches to identifying key variants through functional impact &amp; recurrence</vt:lpstr>
      <vt:lpstr>Cancer Somatic Mutation Modeling</vt:lpstr>
      <vt:lpstr>MOAT-a: Annotation-based permutation</vt:lpstr>
      <vt:lpstr>MOAT-v: Variant-based Permutation</vt:lpstr>
      <vt:lpstr>MOAT-s: a variant on MOAT-v</vt:lpstr>
      <vt:lpstr>Funseq Integration with MOAT</vt:lpstr>
      <vt:lpstr>LARVA Model Comparison</vt:lpstr>
      <vt:lpstr>PowerPoint Presentation</vt:lpstr>
      <vt:lpstr>PowerPoint Presentation</vt:lpstr>
      <vt:lpstr>MOAT: recapitulates LARVA  with GPU-driven runtime scalability</vt:lpstr>
      <vt:lpstr>Prioritizing somatic variants:  Approaches to identifying key variants through functional impact &amp; recurrence</vt:lpstr>
      <vt:lpstr>Power, as an issue in driver discovery </vt:lpstr>
      <vt:lpstr>An (underpowered)  case study: pRCC </vt:lpstr>
      <vt:lpstr>Tyr-kinase MET: Known Facts &amp; New Results</vt:lpstr>
      <vt:lpstr>Beyond MET: 2 non-coding hotspots in NEAT &amp; ERRFl1,   supported by expr. changes &amp; survival analysis</vt:lpstr>
      <vt:lpstr>PowerPoint Presentation</vt:lpstr>
      <vt:lpstr>Construct evolutionary trees in pRCC</vt:lpstr>
      <vt:lpstr>PowerPoint Presentation</vt:lpstr>
      <vt:lpstr>PowerPoint Presentation</vt:lpstr>
      <vt:lpstr>Tree topology correlates with molecular subtypes</vt:lpstr>
      <vt:lpstr>Prioritizing somatic variants:  Approaches to identifying key variants through functional impact &amp; recurrence</vt:lpstr>
      <vt:lpstr>Prioritizing somatic variants:  Approaches to identifying key variants through functional impact &amp; recurrence</vt:lpstr>
      <vt:lpstr>Acknowledgments</vt:lpstr>
      <vt:lpstr>Info about this talk</vt:lpstr>
    </vt:vector>
  </TitlesOfParts>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Prioritizing somatic variants: Approaches to identifying key variants through functional impact &amp; recurrence</dc:title>
  <cp:lastModifiedBy>Microsoft Office User</cp:lastModifiedBy>
  <cp:revision>1</cp:revision>
  <dcterms:modified xsi:type="dcterms:W3CDTF">2017-10-16T23:07:10Z</dcterms:modified>
</cp:coreProperties>
</file>